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2" r:id="rId5"/>
    <p:sldId id="268" r:id="rId6"/>
    <p:sldId id="269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4" r:id="rId18"/>
    <p:sldId id="288" r:id="rId19"/>
    <p:sldId id="289" r:id="rId20"/>
    <p:sldId id="290" r:id="rId21"/>
    <p:sldId id="291" r:id="rId22"/>
    <p:sldId id="292" r:id="rId2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128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871D712B-4ECD-4B0E-91CB-62FFCE895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6D19007C-38E5-42C1-9753-DAC84F520B5A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986B25FE-C30A-478B-B70E-A0A356DFA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/>
          <p:cNvPicPr/>
          <p:nvPr/>
        </p:nvPicPr>
        <p:blipFill>
          <a:blip r:embed="rId2"/>
          <a:stretch/>
        </p:blipFill>
        <p:spPr>
          <a:xfrm>
            <a:off x="0" y="0"/>
            <a:ext cx="9139680" cy="433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39640" y="4352400"/>
            <a:ext cx="806076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FPT 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4864680"/>
            <a:ext cx="806076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10/02/18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tretch/>
        </p:blipFill>
        <p:spPr>
          <a:xfrm>
            <a:off x="0" y="2603880"/>
            <a:ext cx="2459160" cy="1744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5400000">
            <a:off x="-1771920" y="560160"/>
            <a:ext cx="334800" cy="31140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5400000">
            <a:off x="-1771920" y="1110240"/>
            <a:ext cx="334800" cy="3114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 rot="5400000">
            <a:off x="-1771920" y="1612800"/>
            <a:ext cx="334800" cy="31140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 rot="5400000">
            <a:off x="-1771920" y="2137680"/>
            <a:ext cx="334800" cy="31140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7"/>
          <p:cNvSpPr/>
          <p:nvPr/>
        </p:nvSpPr>
        <p:spPr>
          <a:xfrm rot="5400000">
            <a:off x="-1771920" y="2651040"/>
            <a:ext cx="334800" cy="311400"/>
          </a:xfrm>
          <a:prstGeom prst="rect">
            <a:avLst/>
          </a:prstGeom>
          <a:solidFill>
            <a:srgbClr val="254D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 rot="5400000">
            <a:off x="-1771920" y="3190320"/>
            <a:ext cx="334800" cy="311400"/>
          </a:xfrm>
          <a:prstGeom prst="rect">
            <a:avLst/>
          </a:prstGeom>
          <a:solidFill>
            <a:srgbClr val="23416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9"/>
          <p:cNvSpPr/>
          <p:nvPr/>
        </p:nvSpPr>
        <p:spPr>
          <a:xfrm rot="5400000">
            <a:off x="-1136160" y="542880"/>
            <a:ext cx="324720" cy="33624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 rot="5400000">
            <a:off x="-1137600" y="968760"/>
            <a:ext cx="326520" cy="3366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-1139760" y="1408320"/>
            <a:ext cx="329040" cy="33624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5400000">
            <a:off x="-1136880" y="1854720"/>
            <a:ext cx="325080" cy="33624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/>
          </p:cNvSpPr>
          <p:nvPr>
            <p:ph type="title"/>
          </p:nvPr>
        </p:nvSpPr>
        <p:spPr bwMode="auto">
          <a:xfrm>
            <a:off x="457200" y="683394"/>
            <a:ext cx="8229600" cy="7342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400" eaLnBrk="1"/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Evaluation</a:t>
            </a:r>
            <a:endParaRPr lang="en-US" altLang="en-US" sz="3600" dirty="0" smtClean="0"/>
          </a:p>
        </p:txBody>
      </p:sp>
      <p:sp>
        <p:nvSpPr>
          <p:cNvPr id="14339" name="Rectangle 2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Accuracy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Precision and recall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Squared error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Likelihood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Posterior probability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Cost / Utility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Margin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Entropy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K-L divergence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Etc.</a:t>
            </a:r>
            <a:endParaRPr lang="en-US" altLang="en-US" sz="2400" dirty="0" smtClean="0"/>
          </a:p>
        </p:txBody>
      </p:sp>
      <p:sp>
        <p:nvSpPr>
          <p:cNvPr id="4" name="CustomShape 1"/>
          <p:cNvSpPr/>
          <p:nvPr/>
        </p:nvSpPr>
        <p:spPr>
          <a:xfrm>
            <a:off x="359280" y="150480"/>
            <a:ext cx="7592760" cy="513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203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title"/>
          </p:nvPr>
        </p:nvSpPr>
        <p:spPr bwMode="auto">
          <a:xfrm>
            <a:off x="457200" y="683394"/>
            <a:ext cx="8229600" cy="7342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400" eaLnBrk="1"/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Optimization</a:t>
            </a:r>
            <a:endParaRPr lang="en-US" altLang="en-US" sz="3600" dirty="0" smtClean="0"/>
          </a:p>
        </p:txBody>
      </p:sp>
      <p:sp>
        <p:nvSpPr>
          <p:cNvPr id="15363" name="Rectangle 2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Combinatorial optimization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E.g.: Greedy search</a:t>
            </a:r>
          </a:p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Convex optimization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E.g.: Gradient descent</a:t>
            </a:r>
          </a:p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Constrained optimization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E.g.: Linear programming</a:t>
            </a:r>
            <a:endParaRPr lang="en-US" altLang="en-US" dirty="0" smtClean="0"/>
          </a:p>
        </p:txBody>
      </p:sp>
      <p:sp>
        <p:nvSpPr>
          <p:cNvPr id="4" name="CustomShape 1"/>
          <p:cNvSpPr/>
          <p:nvPr/>
        </p:nvSpPr>
        <p:spPr>
          <a:xfrm>
            <a:off x="359280" y="150480"/>
            <a:ext cx="7592760" cy="513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289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/>
          </p:cNvSpPr>
          <p:nvPr>
            <p:ph type="title"/>
          </p:nvPr>
        </p:nvSpPr>
        <p:spPr bwMode="auto">
          <a:xfrm>
            <a:off x="457200" y="654518"/>
            <a:ext cx="8229600" cy="7631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400" eaLnBrk="1"/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Types of Learning</a:t>
            </a:r>
            <a:endParaRPr lang="en-US" altLang="en-US" sz="3600" dirty="0" smtClean="0"/>
          </a:p>
        </p:txBody>
      </p:sp>
      <p:sp>
        <p:nvSpPr>
          <p:cNvPr id="16387" name="Rectangle 2"/>
          <p:cNvSpPr>
            <a:spLocks noGrp="1"/>
          </p:cNvSpPr>
          <p:nvPr>
            <p:ph type="body" idx="4294967295"/>
          </p:nvPr>
        </p:nvSpPr>
        <p:spPr bwMode="auto">
          <a:xfrm>
            <a:off x="457200" y="1598613"/>
            <a:ext cx="8382000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Supervised (inductive) learning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Training data includes desired outputs</a:t>
            </a:r>
          </a:p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Unsupervised learning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Training data does not include desired outputs</a:t>
            </a:r>
          </a:p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Semi-supervised learning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Training data includes a few desired outputs</a:t>
            </a:r>
          </a:p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Reinforcement learning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Rewards from sequence of actions</a:t>
            </a:r>
            <a:endParaRPr lang="en-US" altLang="en-US" dirty="0" smtClean="0"/>
          </a:p>
        </p:txBody>
      </p:sp>
      <p:sp>
        <p:nvSpPr>
          <p:cNvPr id="4" name="CustomShape 1"/>
          <p:cNvSpPr/>
          <p:nvPr/>
        </p:nvSpPr>
        <p:spPr>
          <a:xfrm>
            <a:off x="359280" y="150480"/>
            <a:ext cx="7592760" cy="513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303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 bwMode="auto">
          <a:xfrm>
            <a:off x="457200" y="664142"/>
            <a:ext cx="8229600" cy="7534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400" eaLnBrk="1"/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Inductive Learning</a:t>
            </a:r>
            <a:endParaRPr lang="en-US" altLang="en-US" sz="3600" dirty="0" smtClean="0"/>
          </a:p>
        </p:txBody>
      </p:sp>
      <p:sp>
        <p:nvSpPr>
          <p:cNvPr id="17411" name="Rectangle 2"/>
          <p:cNvSpPr>
            <a:spLocks noGrp="1"/>
          </p:cNvSpPr>
          <p:nvPr>
            <p:ph type="body" idx="4294967295"/>
          </p:nvPr>
        </p:nvSpPr>
        <p:spPr bwMode="auto">
          <a:xfrm>
            <a:off x="457200" y="1568918"/>
            <a:ext cx="8229600" cy="455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Given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examples of a function 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(X, F(X))</a:t>
            </a:r>
          </a:p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Predict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function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F(X)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 new examples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X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Discrete </a:t>
            </a: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F(X)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Classification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Continuous </a:t>
            </a: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F(X)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Regression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F(X)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= Probability(</a:t>
            </a: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): Probability estimation</a:t>
            </a:r>
            <a:endParaRPr lang="en-US" altLang="en-US" dirty="0" smtClean="0"/>
          </a:p>
        </p:txBody>
      </p:sp>
      <p:sp>
        <p:nvSpPr>
          <p:cNvPr id="4" name="CustomShape 1"/>
          <p:cNvSpPr/>
          <p:nvPr/>
        </p:nvSpPr>
        <p:spPr>
          <a:xfrm>
            <a:off x="359280" y="150480"/>
            <a:ext cx="7592760" cy="513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121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Basics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1: Introduction to Machine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Mathematics Review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noStrike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 Set-up: Jupyter Notebook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with Python (</a:t>
            </a:r>
            <a:r>
              <a:rPr lang="en-US" sz="2400" spc="-1" dirty="0" err="1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Pandas, </a:t>
            </a:r>
            <a:r>
              <a:rPr lang="en-US" sz="2400" spc="-1" dirty="0" err="1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Matplotlib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noStrike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343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Introduction </a:t>
            </a: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to Machine Learning</a:t>
            </a:r>
          </a:p>
        </p:txBody>
      </p:sp>
      <p:sp>
        <p:nvSpPr>
          <p:cNvPr id="175" name="CustomShape 2"/>
          <p:cNvSpPr/>
          <p:nvPr/>
        </p:nvSpPr>
        <p:spPr>
          <a:xfrm>
            <a:off x="368905" y="687639"/>
            <a:ext cx="8412120" cy="58382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Linear Algebra Review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Matrices and Vectors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Dimension of matrix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Matrix Element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Matrix Addition and scalar multiplication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Matrix-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ector Multiplication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Matrix-matrix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Multiplication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Matrix Multiplication Properties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Inverse and transpose</a:t>
            </a:r>
          </a:p>
          <a:p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Probability and Statistics Review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Probability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Statistics</a:t>
            </a:r>
          </a:p>
          <a:p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Optimization Review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Combinatorial Optimization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Convex Optimization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Constrained Optimization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8183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Fundamentals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1: Introduction to Machine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Mathematics Review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Environment Set-up: Jupyter Notebook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with Python (</a:t>
            </a:r>
            <a:r>
              <a:rPr lang="en-US" sz="2400" spc="-1" dirty="0" err="1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Pandas, </a:t>
            </a:r>
            <a:r>
              <a:rPr lang="en-US" sz="2400" spc="-1" dirty="0" err="1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Matplotlib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noStrike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551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687638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vl="1"/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algn="ctr"/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algn="ctr"/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algn="ctr"/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algn="ctr"/>
            <a:r>
              <a:rPr lang="en-US" sz="48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Jupyter Notebook Set-up</a:t>
            </a: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9986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Fundamentals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1: Introduction to Machine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Mathematics Review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noStrike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 Set-up: Jupyter Notebook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Machine Learning with Python (</a:t>
            </a:r>
            <a:r>
              <a:rPr lang="en-US" sz="2400" b="1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, Pandas, </a:t>
            </a:r>
            <a:r>
              <a:rPr lang="en-US" sz="2400" b="1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Matplotlib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noStrike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702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vl="1" algn="ctr"/>
            <a:endParaRPr lang="en-US" sz="48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algn="ctr"/>
            <a:endParaRPr lang="en-US" sz="48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algn="ctr"/>
            <a:endParaRPr lang="en-US" sz="48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algn="ctr"/>
            <a:r>
              <a:rPr lang="en-US" sz="48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with Python</a:t>
            </a:r>
          </a:p>
          <a:p>
            <a:pPr lvl="1" algn="ctr"/>
            <a:r>
              <a:rPr lang="en-US" sz="48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4800" b="1" spc="-1" dirty="0" err="1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r>
              <a:rPr lang="en-US" sz="48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Pandas, </a:t>
            </a:r>
            <a:r>
              <a:rPr lang="en-US" sz="4800" b="1" spc="-1" dirty="0" err="1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Matplotlib</a:t>
            </a:r>
            <a:r>
              <a:rPr lang="en-US" sz="48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…)</a:t>
            </a:r>
          </a:p>
          <a:p>
            <a:pPr marL="742950" lvl="1" indent="-285750" algn="ctr">
              <a:buFont typeface="Wingdings" panose="05000000000000000000" pitchFamily="2" charset="2"/>
              <a:buChar char="§"/>
            </a:pPr>
            <a:endParaRPr lang="en-US" sz="48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48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48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57357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Fundamentals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1: Introduction to Machine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Mathematics Review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Environment Set-up: Jupyter Notebook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Machine Learning with Python (</a:t>
            </a:r>
            <a:r>
              <a:rPr lang="en-US" sz="2400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, Pandas, </a:t>
            </a:r>
            <a:r>
              <a:rPr lang="en-US" sz="2400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Matplotlib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267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1: Introduction to Machine Learning</a:t>
            </a:r>
          </a:p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Mathematics Review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 Set-up: Jupyter Notebook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with Python (</a:t>
            </a:r>
            <a:r>
              <a:rPr lang="en-US" sz="2400" spc="-1" dirty="0" err="1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Pandas, </a:t>
            </a:r>
            <a:r>
              <a:rPr lang="en-US" sz="2400" spc="-1" dirty="0" err="1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Matplotlib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24023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Examples of Machine Learning: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Data Mining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Large datasets from growth of automation/web. E.g., Web click data, medical record, biology, engineering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Application can’t program by hand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E.g., Autonomous helicopter, handwriting recognition, NLP, Computer Vision…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Self-customizing programs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E.g., Amazon, Netflix product recommendations</a:t>
            </a:r>
          </a:p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</a:p>
          <a:p>
            <a:pPr>
              <a:lnSpc>
                <a:spcPct val="100000"/>
              </a:lnSpc>
            </a:pPr>
            <a:endParaRPr lang="en-US" sz="2400" b="1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7856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4532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What is Machine Learning?</a:t>
            </a: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Two definitions of Machine Learning are offered.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Arthur Samuel (1959). Machine Learning: field of study that gives computers the ability to learn without being explicitly programmed.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Tom Mitchell (1998).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: playing checkers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0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E = the experience of playing many games of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checkers</a:t>
            </a:r>
            <a:endParaRPr lang="en-US" sz="20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T = the task of playing checkers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0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P = the probability that the program will win the next game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0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9729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4962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What is Machine Learning?</a:t>
            </a:r>
          </a:p>
          <a:p>
            <a:pPr marL="342900" indent="-342900">
              <a:spcBef>
                <a:spcPts val="700"/>
              </a:spcBef>
              <a:buFontTx/>
              <a:buChar char="•"/>
            </a:pPr>
            <a:r>
              <a:rPr lang="en-US" altLang="en-US" sz="24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Automating automation</a:t>
            </a:r>
          </a:p>
          <a:p>
            <a:pPr marL="342900" indent="-342900">
              <a:spcBef>
                <a:spcPts val="700"/>
              </a:spcBef>
              <a:buFontTx/>
              <a:buChar char="•"/>
            </a:pPr>
            <a:r>
              <a:rPr lang="en-US" altLang="en-US" sz="24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Getting computers to program themselves</a:t>
            </a:r>
          </a:p>
          <a:p>
            <a:pPr marL="342900" indent="-342900">
              <a:spcBef>
                <a:spcPts val="700"/>
              </a:spcBef>
              <a:buFontTx/>
              <a:buChar char="•"/>
            </a:pPr>
            <a:r>
              <a:rPr lang="en-US" altLang="en-US" sz="24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Writing software is the bottleneck</a:t>
            </a:r>
          </a:p>
          <a:p>
            <a:pPr marL="342900" indent="-342900">
              <a:spcBef>
                <a:spcPts val="700"/>
              </a:spcBef>
              <a:buFontTx/>
              <a:buChar char="•"/>
            </a:pPr>
            <a:r>
              <a:rPr lang="en-US" altLang="en-US" sz="24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Let the data do the work instead!</a:t>
            </a:r>
            <a:endParaRPr lang="en-US" altLang="en-US" sz="2400" dirty="0">
              <a:latin typeface="+mj-lt"/>
            </a:endParaRPr>
          </a:p>
          <a:p>
            <a:endParaRPr lang="en-US" sz="2400" b="1" spc="-1" dirty="0" smtClean="0">
              <a:solidFill>
                <a:srgbClr val="4F81BD">
                  <a:lumMod val="75000"/>
                </a:srgbClr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endParaRPr lang="en-US" sz="2400" b="1" spc="-1" dirty="0" smtClean="0">
              <a:solidFill>
                <a:srgbClr val="4F81BD">
                  <a:lumMod val="75000"/>
                </a:srgbClr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srgbClr val="4F81BD">
                  <a:lumMod val="75000"/>
                </a:srgbClr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endParaRPr lang="en-US" sz="2400" b="1" spc="-1" dirty="0" smtClean="0">
              <a:solidFill>
                <a:srgbClr val="4F81BD">
                  <a:lumMod val="75000"/>
                </a:srgbClr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endParaRPr lang="en-US" sz="2400" spc="-1" dirty="0">
              <a:solidFill>
                <a:srgbClr val="4F81BD">
                  <a:lumMod val="75000"/>
                </a:srgbClr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721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body" idx="4294967295"/>
          </p:nvPr>
        </p:nvSpPr>
        <p:spPr bwMode="auto">
          <a:xfrm>
            <a:off x="457200" y="856647"/>
            <a:ext cx="8305800" cy="52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>
              <a:spcBef>
                <a:spcPts val="700"/>
              </a:spcBef>
            </a:pPr>
            <a:r>
              <a:rPr lang="en-US" altLang="en-US" sz="3200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Traditional Programming</a:t>
            </a:r>
          </a:p>
          <a:p>
            <a:pPr marL="228600" indent="-228600" defTabSz="914400" eaLnBrk="1">
              <a:spcBef>
                <a:spcPts val="700"/>
              </a:spcBef>
              <a:buFontTx/>
              <a:buChar char="•"/>
            </a:pPr>
            <a:endParaRPr lang="en-US" altLang="en-US" sz="3200" b="1" dirty="0" smtClean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28600" indent="-228600" defTabSz="914400" eaLnBrk="1">
              <a:spcBef>
                <a:spcPts val="700"/>
              </a:spcBef>
              <a:buFontTx/>
              <a:buChar char="•"/>
            </a:pPr>
            <a:endParaRPr lang="en-US" altLang="en-US" sz="3200" b="1" dirty="0" smtClean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28600" indent="-228600" defTabSz="914400" eaLnBrk="1">
              <a:spcBef>
                <a:spcPts val="700"/>
              </a:spcBef>
              <a:buFontTx/>
              <a:buChar char="•"/>
            </a:pPr>
            <a:endParaRPr lang="en-US" altLang="en-US" sz="3200" b="1" dirty="0" smtClean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28600" indent="-228600" defTabSz="914400" eaLnBrk="1">
              <a:spcBef>
                <a:spcPts val="700"/>
              </a:spcBef>
              <a:buClr>
                <a:srgbClr val="333399"/>
              </a:buClr>
              <a:buFontTx/>
              <a:buChar char="•"/>
            </a:pPr>
            <a:endParaRPr lang="en-US" altLang="en-US" sz="3200" b="1" dirty="0" smtClean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28600" indent="-228600" defTabSz="914400" eaLnBrk="1">
              <a:spcBef>
                <a:spcPts val="700"/>
              </a:spcBef>
            </a:pPr>
            <a:r>
              <a:rPr lang="en-US" altLang="en-US" sz="3200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Machine Learning</a:t>
            </a:r>
            <a:endParaRPr lang="en-US" altLang="en-US" dirty="0" smtClean="0"/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3352800" y="1600200"/>
            <a:ext cx="2667000" cy="1524000"/>
            <a:chOff x="0" y="0"/>
            <a:chExt cx="2667000" cy="1524000"/>
          </a:xfrm>
        </p:grpSpPr>
        <p:sp>
          <p:nvSpPr>
            <p:cNvPr id="9235" name="AutoShape 3"/>
            <p:cNvSpPr>
              <a:spLocks/>
            </p:cNvSpPr>
            <p:nvPr/>
          </p:nvSpPr>
          <p:spPr bwMode="auto">
            <a:xfrm>
              <a:off x="0" y="0"/>
              <a:ext cx="2667000" cy="1524000"/>
            </a:xfrm>
            <a:custGeom>
              <a:avLst/>
              <a:gdLst>
                <a:gd name="T0" fmla="*/ 164650208 w 21600"/>
                <a:gd name="T1" fmla="*/ 53763333 h 21600"/>
                <a:gd name="T2" fmla="*/ 164650208 w 21600"/>
                <a:gd name="T3" fmla="*/ 53763333 h 21600"/>
                <a:gd name="T4" fmla="*/ 164650208 w 21600"/>
                <a:gd name="T5" fmla="*/ 53763333 h 21600"/>
                <a:gd name="T6" fmla="*/ 164650208 w 21600"/>
                <a:gd name="T7" fmla="*/ 5376333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236" name="AutoShape 4"/>
            <p:cNvSpPr>
              <a:spLocks/>
            </p:cNvSpPr>
            <p:nvPr/>
          </p:nvSpPr>
          <p:spPr bwMode="auto">
            <a:xfrm>
              <a:off x="389254" y="487977"/>
              <a:ext cx="1888491" cy="548046"/>
            </a:xfrm>
            <a:custGeom>
              <a:avLst/>
              <a:gdLst>
                <a:gd name="T0" fmla="*/ 82555559 w 21600"/>
                <a:gd name="T1" fmla="*/ 6952649 h 21600"/>
                <a:gd name="T2" fmla="*/ 82555559 w 21600"/>
                <a:gd name="T3" fmla="*/ 6952649 h 21600"/>
                <a:gd name="T4" fmla="*/ 82555559 w 21600"/>
                <a:gd name="T5" fmla="*/ 6952649 h 21600"/>
                <a:gd name="T6" fmla="*/ 82555559 w 21600"/>
                <a:gd name="T7" fmla="*/ 695264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r>
                <a:rPr lang="en-US" altLang="en-US" sz="3200"/>
                <a:t>Computer</a:t>
              </a:r>
              <a:endParaRPr lang="en-US" altLang="en-US"/>
            </a:p>
          </p:txBody>
        </p:sp>
      </p:grp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2438400" y="2057400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2438400" y="2743200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AutoShape 8"/>
          <p:cNvSpPr>
            <a:spLocks/>
          </p:cNvSpPr>
          <p:nvPr/>
        </p:nvSpPr>
        <p:spPr bwMode="auto">
          <a:xfrm>
            <a:off x="1355725" y="1692275"/>
            <a:ext cx="962025" cy="547688"/>
          </a:xfrm>
          <a:custGeom>
            <a:avLst/>
            <a:gdLst>
              <a:gd name="T0" fmla="*/ 21423451 w 21600"/>
              <a:gd name="T1" fmla="*/ 6943568 h 21600"/>
              <a:gd name="T2" fmla="*/ 21423451 w 21600"/>
              <a:gd name="T3" fmla="*/ 6943568 h 21600"/>
              <a:gd name="T4" fmla="*/ 21423451 w 21600"/>
              <a:gd name="T5" fmla="*/ 6943568 h 21600"/>
              <a:gd name="T6" fmla="*/ 21423451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3200" dirty="0"/>
              <a:t>Data</a:t>
            </a:r>
            <a:endParaRPr lang="en-US" altLang="en-US" dirty="0"/>
          </a:p>
        </p:txBody>
      </p:sp>
      <p:sp>
        <p:nvSpPr>
          <p:cNvPr id="9224" name="AutoShape 9"/>
          <p:cNvSpPr>
            <a:spLocks/>
          </p:cNvSpPr>
          <p:nvPr/>
        </p:nvSpPr>
        <p:spPr bwMode="auto">
          <a:xfrm>
            <a:off x="685800" y="2362200"/>
            <a:ext cx="1662113" cy="547688"/>
          </a:xfrm>
          <a:custGeom>
            <a:avLst/>
            <a:gdLst>
              <a:gd name="T0" fmla="*/ 63949567 w 21600"/>
              <a:gd name="T1" fmla="*/ 6943568 h 21600"/>
              <a:gd name="T2" fmla="*/ 63949567 w 21600"/>
              <a:gd name="T3" fmla="*/ 6943568 h 21600"/>
              <a:gd name="T4" fmla="*/ 63949567 w 21600"/>
              <a:gd name="T5" fmla="*/ 6943568 h 21600"/>
              <a:gd name="T6" fmla="*/ 63949567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3200"/>
              <a:t>Program</a:t>
            </a:r>
            <a:endParaRPr lang="en-US" altLang="en-US"/>
          </a:p>
        </p:txBody>
      </p:sp>
      <p:sp>
        <p:nvSpPr>
          <p:cNvPr id="9225" name="AutoShape 10"/>
          <p:cNvSpPr>
            <a:spLocks/>
          </p:cNvSpPr>
          <p:nvPr/>
        </p:nvSpPr>
        <p:spPr bwMode="auto">
          <a:xfrm>
            <a:off x="6781800" y="1981200"/>
            <a:ext cx="1323975" cy="547688"/>
          </a:xfrm>
          <a:custGeom>
            <a:avLst/>
            <a:gdLst>
              <a:gd name="T0" fmla="*/ 40576646 w 21600"/>
              <a:gd name="T1" fmla="*/ 6943568 h 21600"/>
              <a:gd name="T2" fmla="*/ 40576646 w 21600"/>
              <a:gd name="T3" fmla="*/ 6943568 h 21600"/>
              <a:gd name="T4" fmla="*/ 40576646 w 21600"/>
              <a:gd name="T5" fmla="*/ 6943568 h 21600"/>
              <a:gd name="T6" fmla="*/ 40576646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3200"/>
              <a:t>Output</a:t>
            </a:r>
            <a:endParaRPr lang="en-US" altLang="en-US"/>
          </a:p>
        </p:txBody>
      </p:sp>
      <p:grpSp>
        <p:nvGrpSpPr>
          <p:cNvPr id="9226" name="Group 11"/>
          <p:cNvGrpSpPr>
            <a:grpSpLocks/>
          </p:cNvGrpSpPr>
          <p:nvPr/>
        </p:nvGrpSpPr>
        <p:grpSpPr bwMode="auto">
          <a:xfrm>
            <a:off x="3429000" y="4419600"/>
            <a:ext cx="2667000" cy="1524000"/>
            <a:chOff x="0" y="0"/>
            <a:chExt cx="2667000" cy="1524000"/>
          </a:xfrm>
        </p:grpSpPr>
        <p:sp>
          <p:nvSpPr>
            <p:cNvPr id="9233" name="AutoShape 12"/>
            <p:cNvSpPr>
              <a:spLocks/>
            </p:cNvSpPr>
            <p:nvPr/>
          </p:nvSpPr>
          <p:spPr bwMode="auto">
            <a:xfrm>
              <a:off x="0" y="0"/>
              <a:ext cx="2667000" cy="1524000"/>
            </a:xfrm>
            <a:custGeom>
              <a:avLst/>
              <a:gdLst>
                <a:gd name="T0" fmla="*/ 164650208 w 21600"/>
                <a:gd name="T1" fmla="*/ 53763333 h 21600"/>
                <a:gd name="T2" fmla="*/ 164650208 w 21600"/>
                <a:gd name="T3" fmla="*/ 53763333 h 21600"/>
                <a:gd name="T4" fmla="*/ 164650208 w 21600"/>
                <a:gd name="T5" fmla="*/ 53763333 h 21600"/>
                <a:gd name="T6" fmla="*/ 164650208 w 21600"/>
                <a:gd name="T7" fmla="*/ 5376333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234" name="AutoShape 13"/>
            <p:cNvSpPr>
              <a:spLocks/>
            </p:cNvSpPr>
            <p:nvPr/>
          </p:nvSpPr>
          <p:spPr bwMode="auto">
            <a:xfrm>
              <a:off x="389254" y="487977"/>
              <a:ext cx="1888491" cy="548046"/>
            </a:xfrm>
            <a:custGeom>
              <a:avLst/>
              <a:gdLst>
                <a:gd name="T0" fmla="*/ 82555559 w 21600"/>
                <a:gd name="T1" fmla="*/ 6952649 h 21600"/>
                <a:gd name="T2" fmla="*/ 82555559 w 21600"/>
                <a:gd name="T3" fmla="*/ 6952649 h 21600"/>
                <a:gd name="T4" fmla="*/ 82555559 w 21600"/>
                <a:gd name="T5" fmla="*/ 6952649 h 21600"/>
                <a:gd name="T6" fmla="*/ 82555559 w 21600"/>
                <a:gd name="T7" fmla="*/ 695264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r>
                <a:rPr lang="en-US" altLang="en-US" sz="3200"/>
                <a:t>Computer</a:t>
              </a:r>
              <a:endParaRPr lang="en-US" altLang="en-US"/>
            </a:p>
          </p:txBody>
        </p:sp>
      </p:grpSp>
      <p:sp>
        <p:nvSpPr>
          <p:cNvPr id="9227" name="Line 14"/>
          <p:cNvSpPr>
            <a:spLocks noChangeShapeType="1"/>
          </p:cNvSpPr>
          <p:nvPr/>
        </p:nvSpPr>
        <p:spPr bwMode="auto">
          <a:xfrm>
            <a:off x="2514600" y="4876800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8" name="Line 15"/>
          <p:cNvSpPr>
            <a:spLocks noChangeShapeType="1"/>
          </p:cNvSpPr>
          <p:nvPr/>
        </p:nvSpPr>
        <p:spPr bwMode="auto">
          <a:xfrm>
            <a:off x="2514600" y="5562600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6096000" y="51054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0" name="AutoShape 17"/>
          <p:cNvSpPr>
            <a:spLocks/>
          </p:cNvSpPr>
          <p:nvPr/>
        </p:nvSpPr>
        <p:spPr bwMode="auto">
          <a:xfrm>
            <a:off x="1431925" y="4511675"/>
            <a:ext cx="962025" cy="547688"/>
          </a:xfrm>
          <a:custGeom>
            <a:avLst/>
            <a:gdLst>
              <a:gd name="T0" fmla="*/ 21423451 w 21600"/>
              <a:gd name="T1" fmla="*/ 6943568 h 21600"/>
              <a:gd name="T2" fmla="*/ 21423451 w 21600"/>
              <a:gd name="T3" fmla="*/ 6943568 h 21600"/>
              <a:gd name="T4" fmla="*/ 21423451 w 21600"/>
              <a:gd name="T5" fmla="*/ 6943568 h 21600"/>
              <a:gd name="T6" fmla="*/ 21423451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3200"/>
              <a:t>Data</a:t>
            </a:r>
            <a:endParaRPr lang="en-US" altLang="en-US"/>
          </a:p>
        </p:txBody>
      </p:sp>
      <p:sp>
        <p:nvSpPr>
          <p:cNvPr id="9231" name="AutoShape 18"/>
          <p:cNvSpPr>
            <a:spLocks/>
          </p:cNvSpPr>
          <p:nvPr/>
        </p:nvSpPr>
        <p:spPr bwMode="auto">
          <a:xfrm>
            <a:off x="1066800" y="5257800"/>
            <a:ext cx="1323975" cy="547688"/>
          </a:xfrm>
          <a:custGeom>
            <a:avLst/>
            <a:gdLst>
              <a:gd name="T0" fmla="*/ 40576646 w 21600"/>
              <a:gd name="T1" fmla="*/ 6943568 h 21600"/>
              <a:gd name="T2" fmla="*/ 40576646 w 21600"/>
              <a:gd name="T3" fmla="*/ 6943568 h 21600"/>
              <a:gd name="T4" fmla="*/ 40576646 w 21600"/>
              <a:gd name="T5" fmla="*/ 6943568 h 21600"/>
              <a:gd name="T6" fmla="*/ 40576646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3200"/>
              <a:t>Output</a:t>
            </a:r>
            <a:endParaRPr lang="en-US" altLang="en-US"/>
          </a:p>
        </p:txBody>
      </p:sp>
      <p:sp>
        <p:nvSpPr>
          <p:cNvPr id="9232" name="AutoShape 19"/>
          <p:cNvSpPr>
            <a:spLocks/>
          </p:cNvSpPr>
          <p:nvPr/>
        </p:nvSpPr>
        <p:spPr bwMode="auto">
          <a:xfrm>
            <a:off x="6858000" y="4800600"/>
            <a:ext cx="1662113" cy="547688"/>
          </a:xfrm>
          <a:custGeom>
            <a:avLst/>
            <a:gdLst>
              <a:gd name="T0" fmla="*/ 63949567 w 21600"/>
              <a:gd name="T1" fmla="*/ 6943568 h 21600"/>
              <a:gd name="T2" fmla="*/ 63949567 w 21600"/>
              <a:gd name="T3" fmla="*/ 6943568 h 21600"/>
              <a:gd name="T4" fmla="*/ 63949567 w 21600"/>
              <a:gd name="T5" fmla="*/ 6943568 h 21600"/>
              <a:gd name="T6" fmla="*/ 63949567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3200"/>
              <a:t>Program</a:t>
            </a:r>
            <a:endParaRPr lang="en-US" altLang="en-US"/>
          </a:p>
        </p:txBody>
      </p:sp>
      <p:sp>
        <p:nvSpPr>
          <p:cNvPr id="21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523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 bwMode="auto">
          <a:xfrm>
            <a:off x="457200" y="683394"/>
            <a:ext cx="8229600" cy="7342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400" eaLnBrk="1"/>
            <a:r>
              <a:rPr lang="en-US" altLang="en-US" sz="32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Sample Applications</a:t>
            </a:r>
            <a:endParaRPr lang="en-US" altLang="en-US" sz="3200" dirty="0" smtClean="0"/>
          </a:p>
        </p:txBody>
      </p:sp>
      <p:sp>
        <p:nvSpPr>
          <p:cNvPr id="11267" name="Rectangle 2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Web search 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Computational biology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Finance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E-commerce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Space exploration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Robotics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Information extraction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Social networks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Debugging</a:t>
            </a:r>
          </a:p>
          <a:p>
            <a:pPr marL="300038" indent="-300038" defTabSz="914400" eaLnBrk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[Your favorite area]</a:t>
            </a:r>
            <a:endParaRPr lang="en-US" altLang="en-US" sz="2400" dirty="0" smtClean="0"/>
          </a:p>
        </p:txBody>
      </p:sp>
      <p:sp>
        <p:nvSpPr>
          <p:cNvPr id="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646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 bwMode="auto">
          <a:xfrm>
            <a:off x="457200" y="683394"/>
            <a:ext cx="8229600" cy="7342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400" eaLnBrk="1"/>
            <a:r>
              <a:rPr lang="en-US" altLang="en-US" sz="32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Machine Learning in a Nutshell</a:t>
            </a:r>
            <a:endParaRPr lang="en-US" altLang="en-US" sz="3200" dirty="0" smtClean="0"/>
          </a:p>
        </p:txBody>
      </p:sp>
      <p:sp>
        <p:nvSpPr>
          <p:cNvPr id="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Tens of thousands of machine learning algorithms</a:t>
            </a:r>
          </a:p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Hundreds new every year</a:t>
            </a:r>
          </a:p>
          <a:p>
            <a:pPr marL="342900" indent="-342900" defTabSz="914400" eaLnBrk="1"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Every machine learning algorithm has three components: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Representation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Evaluation</a:t>
            </a:r>
          </a:p>
          <a:p>
            <a:pPr marL="742950" lvl="1" indent="-285750" defTabSz="914400" eaLnBrk="1">
              <a:spcBef>
                <a:spcPts val="600"/>
              </a:spcBef>
              <a:buFontTx/>
              <a:buChar char="–"/>
            </a:pP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Optimization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428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title"/>
          </p:nvPr>
        </p:nvSpPr>
        <p:spPr bwMode="auto">
          <a:xfrm>
            <a:off x="457200" y="664144"/>
            <a:ext cx="8229600" cy="7534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400" eaLnBrk="1"/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Representation</a:t>
            </a:r>
            <a:endParaRPr lang="en-US" altLang="en-US" sz="3600" dirty="0" smtClean="0"/>
          </a:p>
        </p:txBody>
      </p:sp>
      <p:sp>
        <p:nvSpPr>
          <p:cNvPr id="13315" name="Rectangle 2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eaLnBrk="1">
              <a:lnSpc>
                <a:spcPct val="90000"/>
              </a:lnSpc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Decision trees</a:t>
            </a:r>
          </a:p>
          <a:p>
            <a:pPr marL="342900" indent="-342900" defTabSz="914400" eaLnBrk="1">
              <a:lnSpc>
                <a:spcPct val="90000"/>
              </a:lnSpc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Sets of rules / Logic programs</a:t>
            </a:r>
          </a:p>
          <a:p>
            <a:pPr marL="342900" indent="-342900" defTabSz="914400" eaLnBrk="1">
              <a:lnSpc>
                <a:spcPct val="90000"/>
              </a:lnSpc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Instances</a:t>
            </a:r>
          </a:p>
          <a:p>
            <a:pPr marL="342900" indent="-342900" defTabSz="914400" eaLnBrk="1">
              <a:lnSpc>
                <a:spcPct val="90000"/>
              </a:lnSpc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Graphical models (Bayes/Markov nets)</a:t>
            </a:r>
          </a:p>
          <a:p>
            <a:pPr marL="342900" indent="-342900" defTabSz="914400" eaLnBrk="1">
              <a:lnSpc>
                <a:spcPct val="90000"/>
              </a:lnSpc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Neural networks</a:t>
            </a:r>
          </a:p>
          <a:p>
            <a:pPr marL="342900" indent="-342900" defTabSz="914400" eaLnBrk="1">
              <a:lnSpc>
                <a:spcPct val="90000"/>
              </a:lnSpc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Support vector machines</a:t>
            </a:r>
          </a:p>
          <a:p>
            <a:pPr marL="342900" indent="-342900" defTabSz="914400" eaLnBrk="1">
              <a:lnSpc>
                <a:spcPct val="90000"/>
              </a:lnSpc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Model ensembles</a:t>
            </a:r>
          </a:p>
          <a:p>
            <a:pPr marL="342900" indent="-342900" defTabSz="914400" eaLnBrk="1">
              <a:lnSpc>
                <a:spcPct val="90000"/>
              </a:lnSpc>
              <a:spcBef>
                <a:spcPts val="700"/>
              </a:spcBef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Etc.</a:t>
            </a:r>
            <a:endParaRPr lang="en-US" altLang="en-US" sz="2400" dirty="0" smtClean="0"/>
          </a:p>
        </p:txBody>
      </p:sp>
      <p:sp>
        <p:nvSpPr>
          <p:cNvPr id="4" name="CustomShape 1"/>
          <p:cNvSpPr/>
          <p:nvPr/>
        </p:nvSpPr>
        <p:spPr>
          <a:xfrm>
            <a:off x="359280" y="150480"/>
            <a:ext cx="7592760" cy="513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Introduction to Machine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lang="en-US" sz="2400" b="1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562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</TotalTime>
  <Words>679</Words>
  <Application>Microsoft Office PowerPoint</Application>
  <PresentationFormat>On-screen Show (4:3)</PresentationFormat>
  <Paragraphs>198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DejaVu Sans</vt:lpstr>
      <vt:lpstr>Helvetica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Applications</vt:lpstr>
      <vt:lpstr>Machine Learning in a Nutshell</vt:lpstr>
      <vt:lpstr>Representation</vt:lpstr>
      <vt:lpstr>Evaluation</vt:lpstr>
      <vt:lpstr>Optimization</vt:lpstr>
      <vt:lpstr>Types of Learning</vt:lpstr>
      <vt:lpstr>Inductive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subject/>
  <dc:creator>VietPD</dc:creator>
  <dc:description/>
  <cp:lastModifiedBy>Duong Quang Duc (STU.AI)</cp:lastModifiedBy>
  <cp:revision>1033</cp:revision>
  <dcterms:created xsi:type="dcterms:W3CDTF">2014-04-04T07:57:16Z</dcterms:created>
  <dcterms:modified xsi:type="dcterms:W3CDTF">2018-03-24T10:23:34Z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cationDate">
    <vt:lpwstr>1499074834</vt:lpwstr>
  </property>
  <property fmtid="{D5CDD505-2E9C-101B-9397-08002B2CF9AE}" pid="5" name="DLPManualFileClassificationLastModifiedBy">
    <vt:lpwstr>FSOFT.FPT.VN\ThanhTC8</vt:lpwstr>
  </property>
  <property fmtid="{D5CDD505-2E9C-101B-9397-08002B2CF9AE}" pid="6" name="DLPManualFileClassificationVersion">
    <vt:lpwstr>10.0.230.14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PresentationFormat">
    <vt:lpwstr>On-screen Show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12</vt:i4>
  </property>
</Properties>
</file>