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2" r:id="rId5"/>
    <p:sldId id="275" r:id="rId6"/>
    <p:sldId id="263" r:id="rId7"/>
    <p:sldId id="264" r:id="rId8"/>
    <p:sldId id="277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9" r:id="rId21"/>
    <p:sldId id="278" r:id="rId22"/>
    <p:sldId id="282" r:id="rId23"/>
    <p:sldId id="280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1" r:id="rId42"/>
    <p:sldId id="302" r:id="rId43"/>
    <p:sldId id="283" r:id="rId4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7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One Variable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</a:t>
            </a: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1683469"/>
            <a:ext cx="8421745" cy="4453588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1473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One Variable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problem?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Convex vs. Non-convex function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 for Linear Regression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Batch Gradient Descent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Mini-batch Gradient Descent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Stochastic Gradient Descent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173105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Multiple Variables | </a:t>
            </a: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 Linear Regression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Features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6" y="2386983"/>
            <a:ext cx="7982129" cy="284916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324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Multiple Variables | </a:t>
            </a: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 Linear Regression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Features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 for multiple variables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58" y="2663506"/>
            <a:ext cx="6419850" cy="2591888"/>
          </a:xfrm>
          <a:prstGeom prst="rect">
            <a:avLst/>
          </a:prstGeom>
        </p:spPr>
      </p:pic>
      <p:sp>
        <p:nvSpPr>
          <p:cNvPr id="7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18890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Multiple Variables | </a:t>
            </a: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 Linear Regression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Features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 for multiple variables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Scaling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 and Polynomial Regression</a:t>
            </a:r>
          </a:p>
          <a:p>
            <a:pPr lvl="1"/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17756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Multiple Variables | </a:t>
            </a: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 Linear Regression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 Equation</a:t>
            </a:r>
          </a:p>
          <a:p>
            <a:pPr lvl="1"/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to solve for theta analytically.</a:t>
            </a:r>
          </a:p>
          <a:p>
            <a:pPr lvl="1"/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Problem:</a:t>
            </a:r>
          </a:p>
          <a:p>
            <a:pPr marL="914400" lvl="1" indent="-457200">
              <a:buAutoNum type="arabicPeriod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                        is non-invertible? (singular/degenerate)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Redundant features (linearly dependent)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 many features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some features, or use regularization</a:t>
            </a:r>
          </a:p>
          <a:p>
            <a:pPr marL="914400" lvl="1" indent="-457200">
              <a:buAutoNum type="arabicPeriod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25" y="2403610"/>
            <a:ext cx="5286375" cy="857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80" y="3894823"/>
            <a:ext cx="1409700" cy="72390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79300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 vs. Normal Equation</a:t>
            </a:r>
          </a:p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m training examples, n features</a:t>
            </a:r>
          </a:p>
          <a:p>
            <a:pPr marL="914400" lvl="1" indent="-457200">
              <a:buFontTx/>
              <a:buAutoNum type="arabicPeriod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65032"/>
              </p:ext>
            </p:extLst>
          </p:nvPr>
        </p:nvGraphicFramePr>
        <p:xfrm>
          <a:off x="368904" y="1762760"/>
          <a:ext cx="82488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426"/>
                <a:gridCol w="4124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Descent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Equation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choose </a:t>
                      </a:r>
                      <a:r>
                        <a:rPr lang="el-GR" baseline="0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need to choose </a:t>
                      </a:r>
                      <a:r>
                        <a:rPr lang="el-GR" baseline="0" dirty="0" smtClean="0"/>
                        <a:t>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Needs many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need to iterate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well</a:t>
                      </a:r>
                      <a:r>
                        <a:rPr lang="en-US" baseline="0" dirty="0" smtClean="0"/>
                        <a:t> even when n is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compute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if n is very large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553" y="2921302"/>
            <a:ext cx="1266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39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36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36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867664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not Linear Regression for Classification Problems?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 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algorithm for Classification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Multiclass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problem of Overfitting</a:t>
            </a:r>
          </a:p>
          <a:p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95697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Problems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Email: Spam/Not Spam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Transactions: Fraudulent (yes/no)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not Linear Regression for Classification Problems?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 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algorithm for Classification problems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Hypothesis Representation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Boundary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Multiclass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problem of Overfitting</a:t>
            </a:r>
          </a:p>
          <a:p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57037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Supervised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2: Supervised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Regression and 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Decision 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Bayesian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Neural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 Theory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Support Vector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Exercise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267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0" y="815241"/>
            <a:ext cx="8467086" cy="55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86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Hypothesis Representation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We </a:t>
            </a:r>
            <a:r>
              <a:rPr lang="en-US" sz="16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could approach the classification problem ignoring the fact that y is discrete-valued, and use our old linear regression algorithm to try to predict y given x. </a:t>
            </a:r>
            <a:endParaRPr lang="en-US" sz="16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However</a:t>
            </a:r>
            <a:r>
              <a:rPr lang="en-US" sz="16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, it is easy to construct examples where this method performs very poorly. Intuitively, it also doesn’t make sense for </a:t>
            </a:r>
            <a:r>
              <a:rPr lang="en-US" sz="1600" spc="-1" dirty="0" err="1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hθ</a:t>
            </a:r>
            <a:r>
              <a:rPr lang="en-US" sz="16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(x) to take values larger than 1 or smaller than 0 when we know that y ∈ {0, 1}. </a:t>
            </a:r>
            <a:endParaRPr lang="en-US" sz="16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To </a:t>
            </a:r>
            <a:r>
              <a:rPr lang="en-US" sz="16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fix this, let’s change the form for our hypotheses </a:t>
            </a:r>
            <a:r>
              <a:rPr lang="en-US" sz="1600" spc="-1" dirty="0" err="1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hθ</a:t>
            </a:r>
            <a:r>
              <a:rPr lang="en-US" sz="16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(x) to satisfy 0≤hθ(x)≤1. This is accomplished by </a:t>
            </a:r>
            <a:r>
              <a:rPr lang="en-US" sz="16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plugging           </a:t>
            </a:r>
            <a:r>
              <a:rPr lang="en-US" sz="16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into the Logistic Function</a:t>
            </a:r>
            <a:r>
              <a:rPr lang="en-US" sz="16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Our new form uses the "Sigmoid Function," also called the "Logistic Function":</a:t>
            </a:r>
            <a:endParaRPr lang="en-US" sz="16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902" y="2588845"/>
            <a:ext cx="43815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13" y="3871476"/>
            <a:ext cx="2209800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902" y="3871476"/>
            <a:ext cx="533971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62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895149"/>
            <a:ext cx="8418960" cy="53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71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818146"/>
            <a:ext cx="8428585" cy="5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6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818146"/>
            <a:ext cx="8428585" cy="5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31520"/>
            <a:ext cx="8486337" cy="57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4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70021"/>
            <a:ext cx="8444638" cy="57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9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808522"/>
            <a:ext cx="8438211" cy="56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48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73884"/>
            <a:ext cx="8409335" cy="56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68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21893"/>
            <a:ext cx="8428585" cy="57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54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Supervised Learning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2: Supervised Learning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Regression and 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Inductive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Bayesian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Theory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Vector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331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73492"/>
            <a:ext cx="8409336" cy="56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49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83868"/>
            <a:ext cx="8390084" cy="50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09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98896"/>
            <a:ext cx="8547234" cy="56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8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839951"/>
            <a:ext cx="8524838" cy="55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97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856648"/>
            <a:ext cx="8438211" cy="55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90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not Linear Regression for Classification Problems?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algorithm for Classification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Multiclass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problem of Overfitting</a:t>
            </a:r>
          </a:p>
          <a:p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439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3" y="730747"/>
            <a:ext cx="8537608" cy="575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94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56871"/>
            <a:ext cx="8459262" cy="54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27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9" y="790933"/>
            <a:ext cx="8457461" cy="56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" y="750771"/>
            <a:ext cx="8467086" cy="56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7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Supervised Learning?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supervised learning, we are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a data set and already know what our correct output should look like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having the idea that there is a relationship between the input and the output</a:t>
            </a:r>
            <a:r>
              <a:rPr lang="en-US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learning problems are categorized into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"regression" 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"classification"</a:t>
            </a:r>
            <a:r>
              <a:rPr lang="en-US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problems. In a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regression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problem, we are trying to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 results within a continuous output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meaning that we are trying to map input variables to some continuous function. In a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problem, we are instead trying to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 results in a discrete output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In other words, we are trying to map input variables into discrete categories.</a:t>
            </a: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Predictive Pricing Models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Objects Recognition Models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44222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not Linear Regression for Classification Problems?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 is algorithm for Classification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Multiclass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The problem of Overfitting</a:t>
            </a:r>
          </a:p>
          <a:p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3406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36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36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78650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Supervised Learning?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supervised learning, we are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a data set and already know what our correct output should look like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having the idea that there is a relationship between the input and the output</a:t>
            </a:r>
            <a:r>
              <a:rPr lang="en-US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learning problems are categorized into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"regression" 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"classification"</a:t>
            </a:r>
            <a:r>
              <a:rPr lang="en-US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problems. In a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regression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problem, we are trying to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 results within a continuous output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meaning that we are trying to map input variables to some continuous function. In a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problem, we are instead trying to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 results in a discrete output</a:t>
            </a:r>
            <a:r>
              <a:rPr lang="en-US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In other words, we are trying to map input variables into discrete categories.</a:t>
            </a: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Predictive Pricing Models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Objects Recognition Models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</a:p>
          <a:p>
            <a:pPr lvl="1"/>
            <a:r>
              <a:rPr lang="en-US" sz="24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64434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4" y="764639"/>
            <a:ext cx="8621091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36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36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36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09118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One Variable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Function</a:t>
            </a: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1" y="1721255"/>
            <a:ext cx="8551867" cy="4030935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08169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One Variable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Function</a:t>
            </a: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1" y="1721255"/>
            <a:ext cx="8551867" cy="4030935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49482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 with One Variable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</a:t>
            </a: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5" y="2079639"/>
            <a:ext cx="8412121" cy="3353239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97876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7662</TotalTime>
  <Words>825</Words>
  <Application>Microsoft Office PowerPoint</Application>
  <PresentationFormat>On-screen Show (4:3)</PresentationFormat>
  <Paragraphs>208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1289</cp:revision>
  <dcterms:created xsi:type="dcterms:W3CDTF">2014-04-04T07:57:16Z</dcterms:created>
  <dcterms:modified xsi:type="dcterms:W3CDTF">2018-03-25T17:12:26Z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