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0" r:id="rId5"/>
    <p:sldId id="257" r:id="rId6"/>
    <p:sldId id="262" r:id="rId7"/>
    <p:sldId id="269" r:id="rId8"/>
    <p:sldId id="270" r:id="rId9"/>
    <p:sldId id="271" r:id="rId1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128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871D712B-4ECD-4B0E-91CB-62FFCE895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6D19007C-38E5-42C1-9753-DAC84F520B5A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986B25FE-C30A-478B-B70E-A0A356DFA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/>
          <p:cNvPicPr/>
          <p:nvPr/>
        </p:nvPicPr>
        <p:blipFill>
          <a:blip r:embed="rId2"/>
          <a:stretch/>
        </p:blipFill>
        <p:spPr>
          <a:xfrm>
            <a:off x="0" y="0"/>
            <a:ext cx="9139680" cy="433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39640" y="4352400"/>
            <a:ext cx="806076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FPT 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4864680"/>
            <a:ext cx="806076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10/02/18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tretch/>
        </p:blipFill>
        <p:spPr>
          <a:xfrm>
            <a:off x="0" y="2603880"/>
            <a:ext cx="2459160" cy="1744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5400000">
            <a:off x="-1771920" y="560160"/>
            <a:ext cx="334800" cy="31140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5400000">
            <a:off x="-1771920" y="1110240"/>
            <a:ext cx="334800" cy="3114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 rot="5400000">
            <a:off x="-1771920" y="1612800"/>
            <a:ext cx="334800" cy="31140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 rot="5400000">
            <a:off x="-1771920" y="2137680"/>
            <a:ext cx="334800" cy="31140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7"/>
          <p:cNvSpPr/>
          <p:nvPr/>
        </p:nvSpPr>
        <p:spPr>
          <a:xfrm rot="5400000">
            <a:off x="-1771920" y="2651040"/>
            <a:ext cx="334800" cy="311400"/>
          </a:xfrm>
          <a:prstGeom prst="rect">
            <a:avLst/>
          </a:prstGeom>
          <a:solidFill>
            <a:srgbClr val="254D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 rot="5400000">
            <a:off x="-1771920" y="3190320"/>
            <a:ext cx="334800" cy="311400"/>
          </a:xfrm>
          <a:prstGeom prst="rect">
            <a:avLst/>
          </a:prstGeom>
          <a:solidFill>
            <a:srgbClr val="23416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9"/>
          <p:cNvSpPr/>
          <p:nvPr/>
        </p:nvSpPr>
        <p:spPr>
          <a:xfrm rot="5400000">
            <a:off x="-1136160" y="542880"/>
            <a:ext cx="324720" cy="33624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 rot="5400000">
            <a:off x="-1137600" y="968760"/>
            <a:ext cx="326520" cy="3366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-1139760" y="1408320"/>
            <a:ext cx="329040" cy="33624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5400000">
            <a:off x="-1136880" y="1854720"/>
            <a:ext cx="325080" cy="33624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Fundamentals</a:t>
            </a:r>
            <a:endParaRPr lang="en-US" sz="24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4" y="764639"/>
            <a:ext cx="8438212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Information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Name: Machine Learning Fundamentals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Volume: 5x8h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Trainer: TBC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course is designed and prepared by STU.AI</a:t>
            </a:r>
            <a:endParaRPr lang="en-US" sz="16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#1: Understand the algorithms of Machine Learning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Understand 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Learning’s </a:t>
            </a: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role in data-driven modeling, 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prediction.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#3: Apply Machine Learning techniques in real-worl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applications</a:t>
            </a:r>
            <a:endParaRPr lang="en-US" sz="1600" strike="noStrike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next slide</a:t>
            </a:r>
            <a:endParaRPr lang="en-US" sz="16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Learning, Tom M. Mitchell</a:t>
            </a:r>
            <a:endParaRPr lang="en-US" sz="16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 Recognition and Machine Learning, Christopher M. 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Bishop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by Andrew Ng on Coursera</a:t>
            </a:r>
            <a:endParaRPr lang="en-US" sz="1600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</a:t>
            </a: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Pedro 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Domingos, Univ. of Washington</a:t>
            </a:r>
            <a:endParaRPr lang="en-US" sz="16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assignments, Quizzes</a:t>
            </a:r>
            <a:endParaRPr lang="en-US" sz="16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Recommendations</a:t>
            </a:r>
            <a:endParaRPr lang="en-US" sz="1600" b="1" strike="noStrike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Prepare yourself as recommended prerequisites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reference books and related materials before classes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Attend classes. Ask questions. Do Exercises.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and Practice</a:t>
            </a:r>
          </a:p>
          <a:p>
            <a:pPr>
              <a:lnSpc>
                <a:spcPct val="100000"/>
              </a:lnSpc>
            </a:pPr>
            <a:endParaRPr lang="en-US" sz="1600" b="1" strike="noStrike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798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Basics</a:t>
            </a:r>
            <a:endParaRPr lang="en-US" sz="24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59280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Syllabus</a:t>
            </a:r>
          </a:p>
          <a:p>
            <a:pPr>
              <a:lnSpc>
                <a:spcPct val="100000"/>
              </a:lnSpc>
            </a:pPr>
            <a:endParaRPr lang="en-US" sz="1600" b="1" strike="noStrike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43432"/>
              </p:ext>
            </p:extLst>
          </p:nvPr>
        </p:nvGraphicFramePr>
        <p:xfrm>
          <a:off x="359280" y="1020279"/>
          <a:ext cx="8412120" cy="5516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734"/>
                <a:gridCol w="7627386"/>
              </a:tblGrid>
              <a:tr h="27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Schedule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</a:tr>
              <a:tr h="9788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1: Introduction to Machine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Introduction to Machine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Review mathematics related topics (linear algebra, calculus, probability)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Environment Set-up (Jupyter Notebook)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Machine Learning with Python (</a:t>
                      </a:r>
                      <a:r>
                        <a:rPr lang="en-US" sz="11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Numpy</a:t>
                      </a: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Pandas,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Matplotlib</a:t>
                      </a: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Scikit</a:t>
                      </a: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-Learn...)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Exercise 1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  <a:tr h="9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2: Supervised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Classification, Regression 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K-Nearest Neighbors, Decision Trees and Random Forests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Support Vector Machines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Introduction to Neural Networks.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Exercise 2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  <a:tr h="9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3: Unsupervised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The differences between Supervised and Unsupervised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Clustering: K-Means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Dimensionality Reduction, Principal Component Analysis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Recommender Systems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Exercise 3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  <a:tr h="9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4: Building a Machine Learning Model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Learn about the Bias-Variance Trade-off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Learn about different Evaluation Models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Advice for Applying Machine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Machine Learning System Design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Assignment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  <a:tr h="9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5: Reinforcement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Fundamentals of reinforcement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Markov Decision Processes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Q-Learning, Deep Q-Learning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Quizzes 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Graduation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8425" y="752439"/>
            <a:ext cx="693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 The actual classes may change upon trainers and the request of learners.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Fundamentals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3: Unsupervised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The Different Between Supervised Learning and Unsupervised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 Dimensionality Reduction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Recommender Systems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267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80014" y="231005"/>
            <a:ext cx="8229240" cy="4159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smtClean="0"/>
              <a:t>Different Types of Machine Learning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79654" y="854724"/>
            <a:ext cx="8229600" cy="4626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/>
              <a:t>Supervised learning </a:t>
            </a:r>
            <a:r>
              <a:rPr lang="en-US" altLang="zh-TW" sz="2000" dirty="0" smtClean="0"/>
              <a:t>(                                        )</a:t>
            </a:r>
          </a:p>
          <a:p>
            <a:pPr lvl="1"/>
            <a:r>
              <a:rPr lang="en-US" altLang="zh-TW" sz="2000" dirty="0" smtClean="0"/>
              <a:t>Prediction</a:t>
            </a:r>
          </a:p>
          <a:p>
            <a:pPr lvl="1"/>
            <a:r>
              <a:rPr lang="en-US" altLang="zh-TW" sz="2000" dirty="0" smtClean="0"/>
              <a:t>Classification (discrete labels), Regression (real values)</a:t>
            </a:r>
          </a:p>
          <a:p>
            <a:r>
              <a:rPr lang="en-US" altLang="zh-TW" sz="2000" b="1" dirty="0" smtClean="0"/>
              <a:t>Unsupervised learning</a:t>
            </a:r>
            <a:r>
              <a:rPr lang="en-US" altLang="zh-TW" sz="2000" dirty="0" smtClean="0"/>
              <a:t> (                          )</a:t>
            </a:r>
          </a:p>
          <a:p>
            <a:pPr lvl="1"/>
            <a:r>
              <a:rPr lang="en-US" altLang="zh-TW" sz="2000" dirty="0" smtClean="0"/>
              <a:t>Clustering</a:t>
            </a:r>
          </a:p>
          <a:p>
            <a:pPr lvl="1"/>
            <a:r>
              <a:rPr lang="en-US" altLang="zh-TW" sz="2000" dirty="0" smtClean="0"/>
              <a:t>Probability distribution estimation</a:t>
            </a:r>
          </a:p>
          <a:p>
            <a:pPr lvl="1"/>
            <a:r>
              <a:rPr lang="en-US" altLang="zh-TW" sz="2000" dirty="0" smtClean="0"/>
              <a:t>Finding association (in features)</a:t>
            </a:r>
          </a:p>
          <a:p>
            <a:pPr lvl="1"/>
            <a:r>
              <a:rPr lang="en-US" altLang="zh-TW" sz="2000" dirty="0" smtClean="0"/>
              <a:t>Dimension reduction </a:t>
            </a:r>
          </a:p>
          <a:p>
            <a:r>
              <a:rPr lang="en-US" altLang="zh-TW" sz="2000" b="1" dirty="0" smtClean="0"/>
              <a:t>Semi-supervised learning</a:t>
            </a:r>
          </a:p>
          <a:p>
            <a:r>
              <a:rPr lang="en-US" altLang="zh-TW" sz="2000" b="1" dirty="0" smtClean="0"/>
              <a:t>Reinforcement learning</a:t>
            </a:r>
          </a:p>
          <a:p>
            <a:pPr lvl="1"/>
            <a:r>
              <a:rPr lang="en-US" altLang="zh-TW" sz="2000" dirty="0" smtClean="0"/>
              <a:t>Decision making (robot, chess machine)</a:t>
            </a:r>
          </a:p>
          <a:p>
            <a:endParaRPr lang="zh-TW" altLang="en-US" sz="2000" dirty="0"/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0681" y="854724"/>
            <a:ext cx="2714625" cy="371475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7679" y="1903219"/>
            <a:ext cx="173355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2059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80014" y="231005"/>
            <a:ext cx="8229240" cy="4159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smtClean="0"/>
              <a:t>Different Types of Machine Learning</a:t>
            </a:r>
            <a:endParaRPr lang="zh-TW" altLang="en-US" sz="2400" dirty="0"/>
          </a:p>
        </p:txBody>
      </p:sp>
      <p:sp>
        <p:nvSpPr>
          <p:cNvPr id="8" name="矩形 409"/>
          <p:cNvSpPr/>
          <p:nvPr/>
        </p:nvSpPr>
        <p:spPr>
          <a:xfrm>
            <a:off x="2627784" y="3729836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327"/>
          <p:cNvSpPr/>
          <p:nvPr/>
        </p:nvSpPr>
        <p:spPr>
          <a:xfrm>
            <a:off x="467544" y="1065540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328"/>
          <p:cNvSpPr/>
          <p:nvPr/>
        </p:nvSpPr>
        <p:spPr>
          <a:xfrm>
            <a:off x="4932040" y="1065540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329"/>
          <p:cNvSpPr txBox="1"/>
          <p:nvPr/>
        </p:nvSpPr>
        <p:spPr>
          <a:xfrm>
            <a:off x="1340024" y="3084962"/>
            <a:ext cx="23042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13" name="文字方塊 330"/>
          <p:cNvSpPr txBox="1"/>
          <p:nvPr/>
        </p:nvSpPr>
        <p:spPr>
          <a:xfrm>
            <a:off x="5633752" y="3081764"/>
            <a:ext cx="25386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Unsupervised learning</a:t>
            </a:r>
            <a:endParaRPr lang="zh-TW" altLang="en-US" dirty="0"/>
          </a:p>
        </p:txBody>
      </p:sp>
      <p:sp>
        <p:nvSpPr>
          <p:cNvPr id="14" name="文字方塊 331"/>
          <p:cNvSpPr txBox="1"/>
          <p:nvPr/>
        </p:nvSpPr>
        <p:spPr>
          <a:xfrm>
            <a:off x="3203848" y="5746060"/>
            <a:ext cx="29641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Semi-supervised learning</a:t>
            </a:r>
            <a:endParaRPr lang="zh-TW" altLang="en-US" dirty="0"/>
          </a:p>
        </p:txBody>
      </p:sp>
      <p:sp>
        <p:nvSpPr>
          <p:cNvPr id="15" name="流程圖: 接點 332"/>
          <p:cNvSpPr/>
          <p:nvPr/>
        </p:nvSpPr>
        <p:spPr>
          <a:xfrm>
            <a:off x="971600" y="135357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333"/>
          <p:cNvSpPr/>
          <p:nvPr/>
        </p:nvSpPr>
        <p:spPr>
          <a:xfrm>
            <a:off x="755576" y="15695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334"/>
          <p:cNvSpPr/>
          <p:nvPr/>
        </p:nvSpPr>
        <p:spPr>
          <a:xfrm>
            <a:off x="1043608" y="15695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335"/>
          <p:cNvSpPr/>
          <p:nvPr/>
        </p:nvSpPr>
        <p:spPr>
          <a:xfrm>
            <a:off x="1115616" y="120955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流程圖: 接點 336"/>
          <p:cNvSpPr/>
          <p:nvPr/>
        </p:nvSpPr>
        <p:spPr>
          <a:xfrm>
            <a:off x="1403648" y="17856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流程圖: 接點 337"/>
          <p:cNvSpPr/>
          <p:nvPr/>
        </p:nvSpPr>
        <p:spPr>
          <a:xfrm>
            <a:off x="1331640" y="142558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乘號 338"/>
          <p:cNvSpPr/>
          <p:nvPr/>
        </p:nvSpPr>
        <p:spPr>
          <a:xfrm>
            <a:off x="2267744" y="156959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339"/>
          <p:cNvSpPr/>
          <p:nvPr/>
        </p:nvSpPr>
        <p:spPr>
          <a:xfrm>
            <a:off x="2420144" y="172199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340"/>
          <p:cNvSpPr/>
          <p:nvPr/>
        </p:nvSpPr>
        <p:spPr>
          <a:xfrm>
            <a:off x="2572544" y="187439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341"/>
          <p:cNvSpPr/>
          <p:nvPr/>
        </p:nvSpPr>
        <p:spPr>
          <a:xfrm>
            <a:off x="2724944" y="202679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342"/>
          <p:cNvSpPr/>
          <p:nvPr/>
        </p:nvSpPr>
        <p:spPr>
          <a:xfrm>
            <a:off x="2915816" y="17856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343"/>
          <p:cNvSpPr/>
          <p:nvPr/>
        </p:nvSpPr>
        <p:spPr>
          <a:xfrm>
            <a:off x="3059832" y="200164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乘號 344"/>
          <p:cNvSpPr/>
          <p:nvPr/>
        </p:nvSpPr>
        <p:spPr>
          <a:xfrm>
            <a:off x="3275856" y="221766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乘號 345"/>
          <p:cNvSpPr/>
          <p:nvPr/>
        </p:nvSpPr>
        <p:spPr>
          <a:xfrm>
            <a:off x="3334544" y="19296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346"/>
          <p:cNvSpPr/>
          <p:nvPr/>
        </p:nvSpPr>
        <p:spPr>
          <a:xfrm>
            <a:off x="2123728" y="236168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347"/>
          <p:cNvSpPr/>
          <p:nvPr/>
        </p:nvSpPr>
        <p:spPr>
          <a:xfrm>
            <a:off x="2123728" y="257770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48"/>
          <p:cNvSpPr/>
          <p:nvPr/>
        </p:nvSpPr>
        <p:spPr>
          <a:xfrm>
            <a:off x="2411760" y="24336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49"/>
          <p:cNvSpPr/>
          <p:nvPr/>
        </p:nvSpPr>
        <p:spPr>
          <a:xfrm>
            <a:off x="2339752" y="279373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50"/>
          <p:cNvSpPr/>
          <p:nvPr/>
        </p:nvSpPr>
        <p:spPr>
          <a:xfrm>
            <a:off x="2517304" y="26832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51"/>
          <p:cNvSpPr/>
          <p:nvPr/>
        </p:nvSpPr>
        <p:spPr>
          <a:xfrm>
            <a:off x="2699792" y="279373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52"/>
          <p:cNvSpPr/>
          <p:nvPr/>
        </p:nvSpPr>
        <p:spPr>
          <a:xfrm>
            <a:off x="2699792" y="25057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3"/>
          <p:cNvSpPr/>
          <p:nvPr/>
        </p:nvSpPr>
        <p:spPr>
          <a:xfrm>
            <a:off x="2915816" y="272172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54"/>
          <p:cNvSpPr/>
          <p:nvPr/>
        </p:nvSpPr>
        <p:spPr>
          <a:xfrm>
            <a:off x="1835696" y="25057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五角星形 355"/>
          <p:cNvSpPr/>
          <p:nvPr/>
        </p:nvSpPr>
        <p:spPr>
          <a:xfrm>
            <a:off x="2051720" y="279373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五角星形 356"/>
          <p:cNvSpPr/>
          <p:nvPr/>
        </p:nvSpPr>
        <p:spPr>
          <a:xfrm>
            <a:off x="1763688" y="272172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流程圖: 接點 357"/>
          <p:cNvSpPr/>
          <p:nvPr/>
        </p:nvSpPr>
        <p:spPr>
          <a:xfrm>
            <a:off x="1196008" y="17219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流程圖: 接點 358"/>
          <p:cNvSpPr/>
          <p:nvPr/>
        </p:nvSpPr>
        <p:spPr>
          <a:xfrm>
            <a:off x="1187624" y="20016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流程圖: 接點 359"/>
          <p:cNvSpPr/>
          <p:nvPr/>
        </p:nvSpPr>
        <p:spPr>
          <a:xfrm>
            <a:off x="1500808" y="20267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流程圖: 接點 360"/>
          <p:cNvSpPr/>
          <p:nvPr/>
        </p:nvSpPr>
        <p:spPr>
          <a:xfrm>
            <a:off x="1331640" y="22176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361"/>
          <p:cNvSpPr/>
          <p:nvPr/>
        </p:nvSpPr>
        <p:spPr>
          <a:xfrm>
            <a:off x="1619672" y="17856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362"/>
          <p:cNvSpPr/>
          <p:nvPr/>
        </p:nvSpPr>
        <p:spPr>
          <a:xfrm>
            <a:off x="1484040" y="150597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363"/>
          <p:cNvSpPr/>
          <p:nvPr/>
        </p:nvSpPr>
        <p:spPr>
          <a:xfrm>
            <a:off x="971600" y="18576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乘號 364"/>
          <p:cNvSpPr/>
          <p:nvPr/>
        </p:nvSpPr>
        <p:spPr>
          <a:xfrm>
            <a:off x="3486944" y="20820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乘號 365"/>
          <p:cNvSpPr/>
          <p:nvPr/>
        </p:nvSpPr>
        <p:spPr>
          <a:xfrm>
            <a:off x="3639344" y="22344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乘號 366"/>
          <p:cNvSpPr/>
          <p:nvPr/>
        </p:nvSpPr>
        <p:spPr>
          <a:xfrm>
            <a:off x="3347864" y="17136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乘號 367"/>
          <p:cNvSpPr/>
          <p:nvPr/>
        </p:nvSpPr>
        <p:spPr>
          <a:xfrm>
            <a:off x="3791744" y="23868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乘號 368"/>
          <p:cNvSpPr/>
          <p:nvPr/>
        </p:nvSpPr>
        <p:spPr>
          <a:xfrm>
            <a:off x="3131840" y="17136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369"/>
          <p:cNvCxnSpPr/>
          <p:nvPr/>
        </p:nvCxnSpPr>
        <p:spPr>
          <a:xfrm rot="16200000" flipH="1">
            <a:off x="1511660" y="1389576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370"/>
          <p:cNvCxnSpPr/>
          <p:nvPr/>
        </p:nvCxnSpPr>
        <p:spPr>
          <a:xfrm rot="10800000" flipV="1">
            <a:off x="1043608" y="2073652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371"/>
          <p:cNvCxnSpPr/>
          <p:nvPr/>
        </p:nvCxnSpPr>
        <p:spPr>
          <a:xfrm>
            <a:off x="2195736" y="2073652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接點 372"/>
          <p:cNvSpPr/>
          <p:nvPr/>
        </p:nvSpPr>
        <p:spPr>
          <a:xfrm>
            <a:off x="5410944" y="14004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流程圖: 接點 373"/>
          <p:cNvSpPr/>
          <p:nvPr/>
        </p:nvSpPr>
        <p:spPr>
          <a:xfrm>
            <a:off x="5194920" y="16164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流程圖: 接點 374"/>
          <p:cNvSpPr/>
          <p:nvPr/>
        </p:nvSpPr>
        <p:spPr>
          <a:xfrm>
            <a:off x="5482952" y="16164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流程圖: 接點 375"/>
          <p:cNvSpPr/>
          <p:nvPr/>
        </p:nvSpPr>
        <p:spPr>
          <a:xfrm>
            <a:off x="5554960" y="12564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流程圖: 接點 376"/>
          <p:cNvSpPr/>
          <p:nvPr/>
        </p:nvSpPr>
        <p:spPr>
          <a:xfrm>
            <a:off x="5842992" y="18324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流程圖: 接點 377"/>
          <p:cNvSpPr/>
          <p:nvPr/>
        </p:nvSpPr>
        <p:spPr>
          <a:xfrm>
            <a:off x="5770984" y="147243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流程圖: 接點 378"/>
          <p:cNvSpPr/>
          <p:nvPr/>
        </p:nvSpPr>
        <p:spPr>
          <a:xfrm>
            <a:off x="5635352" y="17688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379"/>
          <p:cNvSpPr/>
          <p:nvPr/>
        </p:nvSpPr>
        <p:spPr>
          <a:xfrm>
            <a:off x="5626968" y="20485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380"/>
          <p:cNvSpPr/>
          <p:nvPr/>
        </p:nvSpPr>
        <p:spPr>
          <a:xfrm>
            <a:off x="5940152" y="20736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381"/>
          <p:cNvSpPr/>
          <p:nvPr/>
        </p:nvSpPr>
        <p:spPr>
          <a:xfrm>
            <a:off x="5770984" y="226452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382"/>
          <p:cNvSpPr/>
          <p:nvPr/>
        </p:nvSpPr>
        <p:spPr>
          <a:xfrm>
            <a:off x="6059016" y="18324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383"/>
          <p:cNvSpPr/>
          <p:nvPr/>
        </p:nvSpPr>
        <p:spPr>
          <a:xfrm>
            <a:off x="5923384" y="15528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流程圖: 接點 384"/>
          <p:cNvSpPr/>
          <p:nvPr/>
        </p:nvSpPr>
        <p:spPr>
          <a:xfrm>
            <a:off x="5410944" y="19044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流程圖: 接點 385"/>
          <p:cNvSpPr/>
          <p:nvPr/>
        </p:nvSpPr>
        <p:spPr>
          <a:xfrm>
            <a:off x="6876256" y="17856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流程圖: 接點 386"/>
          <p:cNvSpPr/>
          <p:nvPr/>
        </p:nvSpPr>
        <p:spPr>
          <a:xfrm>
            <a:off x="7164288" y="20736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流程圖: 接點 387"/>
          <p:cNvSpPr/>
          <p:nvPr/>
        </p:nvSpPr>
        <p:spPr>
          <a:xfrm>
            <a:off x="7020272" y="192963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388"/>
          <p:cNvSpPr/>
          <p:nvPr/>
        </p:nvSpPr>
        <p:spPr>
          <a:xfrm>
            <a:off x="7380312" y="18576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389"/>
          <p:cNvSpPr/>
          <p:nvPr/>
        </p:nvSpPr>
        <p:spPr>
          <a:xfrm>
            <a:off x="6732240" y="16416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390"/>
          <p:cNvSpPr/>
          <p:nvPr/>
        </p:nvSpPr>
        <p:spPr>
          <a:xfrm>
            <a:off x="7596336" y="17856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流程圖: 接點 391"/>
          <p:cNvSpPr/>
          <p:nvPr/>
        </p:nvSpPr>
        <p:spPr>
          <a:xfrm>
            <a:off x="7740352" y="20016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流程圖: 接點 392"/>
          <p:cNvSpPr/>
          <p:nvPr/>
        </p:nvSpPr>
        <p:spPr>
          <a:xfrm>
            <a:off x="7668344" y="22260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流程圖: 接點 393"/>
          <p:cNvSpPr/>
          <p:nvPr/>
        </p:nvSpPr>
        <p:spPr>
          <a:xfrm>
            <a:off x="7812360" y="17856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流程圖: 接點 394"/>
          <p:cNvSpPr/>
          <p:nvPr/>
        </p:nvSpPr>
        <p:spPr>
          <a:xfrm>
            <a:off x="7884368" y="21456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流程圖: 接點 395"/>
          <p:cNvSpPr/>
          <p:nvPr/>
        </p:nvSpPr>
        <p:spPr>
          <a:xfrm>
            <a:off x="7452320" y="20736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流程圖: 接點 396"/>
          <p:cNvSpPr/>
          <p:nvPr/>
        </p:nvSpPr>
        <p:spPr>
          <a:xfrm>
            <a:off x="8172400" y="24336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流程圖: 接點 397"/>
          <p:cNvSpPr/>
          <p:nvPr/>
        </p:nvSpPr>
        <p:spPr>
          <a:xfrm>
            <a:off x="8028384" y="22896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流程圖: 接點 398"/>
          <p:cNvSpPr/>
          <p:nvPr/>
        </p:nvSpPr>
        <p:spPr>
          <a:xfrm>
            <a:off x="6156176" y="279373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2" name="流程圖: 接點 399"/>
          <p:cNvSpPr/>
          <p:nvPr/>
        </p:nvSpPr>
        <p:spPr>
          <a:xfrm>
            <a:off x="6228184" y="25777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3" name="流程圖: 接點 400"/>
          <p:cNvSpPr/>
          <p:nvPr/>
        </p:nvSpPr>
        <p:spPr>
          <a:xfrm>
            <a:off x="6444208" y="24336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流程圖: 接點 401"/>
          <p:cNvSpPr/>
          <p:nvPr/>
        </p:nvSpPr>
        <p:spPr>
          <a:xfrm>
            <a:off x="6660232" y="25057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流程圖: 接點 402"/>
          <p:cNvSpPr/>
          <p:nvPr/>
        </p:nvSpPr>
        <p:spPr>
          <a:xfrm>
            <a:off x="6372200" y="286574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流程圖: 接點 403"/>
          <p:cNvSpPr/>
          <p:nvPr/>
        </p:nvSpPr>
        <p:spPr>
          <a:xfrm>
            <a:off x="6444208" y="264971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流程圖: 接點 404"/>
          <p:cNvSpPr/>
          <p:nvPr/>
        </p:nvSpPr>
        <p:spPr>
          <a:xfrm>
            <a:off x="6588224" y="286574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流程圖: 接點 405"/>
          <p:cNvSpPr/>
          <p:nvPr/>
        </p:nvSpPr>
        <p:spPr>
          <a:xfrm>
            <a:off x="6876256" y="25777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9" name="流程圖: 接點 406"/>
          <p:cNvSpPr/>
          <p:nvPr/>
        </p:nvSpPr>
        <p:spPr>
          <a:xfrm>
            <a:off x="7092280" y="272172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0" name="流程圖: 接點 407"/>
          <p:cNvSpPr/>
          <p:nvPr/>
        </p:nvSpPr>
        <p:spPr>
          <a:xfrm>
            <a:off x="6732240" y="272172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" name="流程圖: 接點 408"/>
          <p:cNvSpPr/>
          <p:nvPr/>
        </p:nvSpPr>
        <p:spPr>
          <a:xfrm>
            <a:off x="6876256" y="286574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2" name="流程圖: 接點 410"/>
          <p:cNvSpPr/>
          <p:nvPr/>
        </p:nvSpPr>
        <p:spPr>
          <a:xfrm>
            <a:off x="3131840" y="40178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流程圖: 接點 411"/>
          <p:cNvSpPr/>
          <p:nvPr/>
        </p:nvSpPr>
        <p:spPr>
          <a:xfrm>
            <a:off x="2915816" y="42338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4" name="流程圖: 接點 412"/>
          <p:cNvSpPr/>
          <p:nvPr/>
        </p:nvSpPr>
        <p:spPr>
          <a:xfrm>
            <a:off x="3203848" y="42338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流程圖: 接點 413"/>
          <p:cNvSpPr/>
          <p:nvPr/>
        </p:nvSpPr>
        <p:spPr>
          <a:xfrm>
            <a:off x="3275856" y="38738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流程圖: 接點 414"/>
          <p:cNvSpPr/>
          <p:nvPr/>
        </p:nvSpPr>
        <p:spPr>
          <a:xfrm>
            <a:off x="3563888" y="44499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7" name="流程圖: 接點 415"/>
          <p:cNvSpPr/>
          <p:nvPr/>
        </p:nvSpPr>
        <p:spPr>
          <a:xfrm>
            <a:off x="3491880" y="40898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8" name="乘號 416"/>
          <p:cNvSpPr/>
          <p:nvPr/>
        </p:nvSpPr>
        <p:spPr>
          <a:xfrm>
            <a:off x="4427984" y="42338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乘號 417"/>
          <p:cNvSpPr/>
          <p:nvPr/>
        </p:nvSpPr>
        <p:spPr>
          <a:xfrm>
            <a:off x="4580384" y="43862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乘號 418"/>
          <p:cNvSpPr/>
          <p:nvPr/>
        </p:nvSpPr>
        <p:spPr>
          <a:xfrm>
            <a:off x="4732784" y="45386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乘號 419"/>
          <p:cNvSpPr/>
          <p:nvPr/>
        </p:nvSpPr>
        <p:spPr>
          <a:xfrm>
            <a:off x="4885184" y="46910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乘號 420"/>
          <p:cNvSpPr/>
          <p:nvPr/>
        </p:nvSpPr>
        <p:spPr>
          <a:xfrm>
            <a:off x="5076056" y="444991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乘號 421"/>
          <p:cNvSpPr/>
          <p:nvPr/>
        </p:nvSpPr>
        <p:spPr>
          <a:xfrm>
            <a:off x="5220072" y="46659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乘號 422"/>
          <p:cNvSpPr/>
          <p:nvPr/>
        </p:nvSpPr>
        <p:spPr>
          <a:xfrm>
            <a:off x="5436096" y="48819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乘號 423"/>
          <p:cNvSpPr/>
          <p:nvPr/>
        </p:nvSpPr>
        <p:spPr>
          <a:xfrm>
            <a:off x="5494784" y="45939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五角星形 424"/>
          <p:cNvSpPr/>
          <p:nvPr/>
        </p:nvSpPr>
        <p:spPr>
          <a:xfrm>
            <a:off x="4283968" y="502598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五角星形 425"/>
          <p:cNvSpPr/>
          <p:nvPr/>
        </p:nvSpPr>
        <p:spPr>
          <a:xfrm>
            <a:off x="4283968" y="524200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五角星形 426"/>
          <p:cNvSpPr/>
          <p:nvPr/>
        </p:nvSpPr>
        <p:spPr>
          <a:xfrm>
            <a:off x="4572000" y="50979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五角星形 427"/>
          <p:cNvSpPr/>
          <p:nvPr/>
        </p:nvSpPr>
        <p:spPr>
          <a:xfrm>
            <a:off x="4499992" y="545802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五角星形 428"/>
          <p:cNvSpPr/>
          <p:nvPr/>
        </p:nvSpPr>
        <p:spPr>
          <a:xfrm>
            <a:off x="4677544" y="53475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五角星形 429"/>
          <p:cNvSpPr/>
          <p:nvPr/>
        </p:nvSpPr>
        <p:spPr>
          <a:xfrm>
            <a:off x="4860032" y="545802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五角星形 430"/>
          <p:cNvSpPr/>
          <p:nvPr/>
        </p:nvSpPr>
        <p:spPr>
          <a:xfrm>
            <a:off x="4860032" y="51699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五角星形 431"/>
          <p:cNvSpPr/>
          <p:nvPr/>
        </p:nvSpPr>
        <p:spPr>
          <a:xfrm>
            <a:off x="5076056" y="53860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五角星形 432"/>
          <p:cNvSpPr/>
          <p:nvPr/>
        </p:nvSpPr>
        <p:spPr>
          <a:xfrm>
            <a:off x="3995936" y="51699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五角星形 433"/>
          <p:cNvSpPr/>
          <p:nvPr/>
        </p:nvSpPr>
        <p:spPr>
          <a:xfrm>
            <a:off x="4211960" y="545802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五角星形 434"/>
          <p:cNvSpPr/>
          <p:nvPr/>
        </p:nvSpPr>
        <p:spPr>
          <a:xfrm>
            <a:off x="3923928" y="53860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流程圖: 接點 435"/>
          <p:cNvSpPr/>
          <p:nvPr/>
        </p:nvSpPr>
        <p:spPr>
          <a:xfrm>
            <a:off x="3356248" y="43862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436"/>
          <p:cNvSpPr/>
          <p:nvPr/>
        </p:nvSpPr>
        <p:spPr>
          <a:xfrm>
            <a:off x="3347864" y="46659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437"/>
          <p:cNvSpPr/>
          <p:nvPr/>
        </p:nvSpPr>
        <p:spPr>
          <a:xfrm>
            <a:off x="3661048" y="46910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438"/>
          <p:cNvSpPr/>
          <p:nvPr/>
        </p:nvSpPr>
        <p:spPr>
          <a:xfrm>
            <a:off x="3491880" y="48819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1" name="流程圖: 接點 439"/>
          <p:cNvSpPr/>
          <p:nvPr/>
        </p:nvSpPr>
        <p:spPr>
          <a:xfrm>
            <a:off x="3779912" y="44499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流程圖: 接點 440"/>
          <p:cNvSpPr/>
          <p:nvPr/>
        </p:nvSpPr>
        <p:spPr>
          <a:xfrm>
            <a:off x="3644280" y="41702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3" name="流程圖: 接點 441"/>
          <p:cNvSpPr/>
          <p:nvPr/>
        </p:nvSpPr>
        <p:spPr>
          <a:xfrm>
            <a:off x="3131840" y="45219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4" name="乘號 442"/>
          <p:cNvSpPr/>
          <p:nvPr/>
        </p:nvSpPr>
        <p:spPr>
          <a:xfrm>
            <a:off x="5647184" y="47463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443"/>
          <p:cNvSpPr/>
          <p:nvPr/>
        </p:nvSpPr>
        <p:spPr>
          <a:xfrm>
            <a:off x="5799584" y="48987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444"/>
          <p:cNvSpPr/>
          <p:nvPr/>
        </p:nvSpPr>
        <p:spPr>
          <a:xfrm>
            <a:off x="5508104" y="43779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445"/>
          <p:cNvSpPr/>
          <p:nvPr/>
        </p:nvSpPr>
        <p:spPr>
          <a:xfrm>
            <a:off x="5951984" y="50511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446"/>
          <p:cNvSpPr/>
          <p:nvPr/>
        </p:nvSpPr>
        <p:spPr>
          <a:xfrm>
            <a:off x="5292080" y="43779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流程圖: 決策 447"/>
          <p:cNvSpPr/>
          <p:nvPr/>
        </p:nvSpPr>
        <p:spPr>
          <a:xfrm>
            <a:off x="4067944" y="38018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流程圖: 決策 448"/>
          <p:cNvSpPr/>
          <p:nvPr/>
        </p:nvSpPr>
        <p:spPr>
          <a:xfrm>
            <a:off x="3851920" y="387385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流程圖: 決策 449"/>
          <p:cNvSpPr/>
          <p:nvPr/>
        </p:nvSpPr>
        <p:spPr>
          <a:xfrm>
            <a:off x="3347864" y="408987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流程圖: 決策 450"/>
          <p:cNvSpPr/>
          <p:nvPr/>
        </p:nvSpPr>
        <p:spPr>
          <a:xfrm>
            <a:off x="3491880" y="38018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流程圖: 決策 451"/>
          <p:cNvSpPr/>
          <p:nvPr/>
        </p:nvSpPr>
        <p:spPr>
          <a:xfrm>
            <a:off x="3059832" y="43059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流程圖: 決策 452"/>
          <p:cNvSpPr/>
          <p:nvPr/>
        </p:nvSpPr>
        <p:spPr>
          <a:xfrm>
            <a:off x="4427984" y="51699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流程圖: 決策 453"/>
          <p:cNvSpPr/>
          <p:nvPr/>
        </p:nvSpPr>
        <p:spPr>
          <a:xfrm>
            <a:off x="3779912" y="524200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流程圖: 決策 454"/>
          <p:cNvSpPr/>
          <p:nvPr/>
        </p:nvSpPr>
        <p:spPr>
          <a:xfrm>
            <a:off x="3563888" y="545802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決策 455"/>
          <p:cNvSpPr/>
          <p:nvPr/>
        </p:nvSpPr>
        <p:spPr>
          <a:xfrm>
            <a:off x="3635896" y="387385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流程圖: 決策 456"/>
          <p:cNvSpPr/>
          <p:nvPr/>
        </p:nvSpPr>
        <p:spPr>
          <a:xfrm>
            <a:off x="3491880" y="45939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流程圖: 決策 457"/>
          <p:cNvSpPr/>
          <p:nvPr/>
        </p:nvSpPr>
        <p:spPr>
          <a:xfrm>
            <a:off x="3779912" y="40178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流程圖: 決策 458"/>
          <p:cNvSpPr/>
          <p:nvPr/>
        </p:nvSpPr>
        <p:spPr>
          <a:xfrm>
            <a:off x="3779912" y="423389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流程圖: 決策 459"/>
          <p:cNvSpPr/>
          <p:nvPr/>
        </p:nvSpPr>
        <p:spPr>
          <a:xfrm>
            <a:off x="4211960" y="38018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流程圖: 決策 460"/>
          <p:cNvSpPr/>
          <p:nvPr/>
        </p:nvSpPr>
        <p:spPr>
          <a:xfrm>
            <a:off x="3779912" y="545802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流程圖: 決策 461"/>
          <p:cNvSpPr/>
          <p:nvPr/>
        </p:nvSpPr>
        <p:spPr>
          <a:xfrm>
            <a:off x="4427984" y="48819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流程圖: 決策 462"/>
          <p:cNvSpPr/>
          <p:nvPr/>
        </p:nvSpPr>
        <p:spPr>
          <a:xfrm>
            <a:off x="4211960" y="48819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流程圖: 決策 463"/>
          <p:cNvSpPr/>
          <p:nvPr/>
        </p:nvSpPr>
        <p:spPr>
          <a:xfrm>
            <a:off x="4139952" y="47379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流程圖: 決策 464"/>
          <p:cNvSpPr/>
          <p:nvPr/>
        </p:nvSpPr>
        <p:spPr>
          <a:xfrm>
            <a:off x="3995936" y="49539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流程圖: 決策 465"/>
          <p:cNvSpPr/>
          <p:nvPr/>
        </p:nvSpPr>
        <p:spPr>
          <a:xfrm>
            <a:off x="5148064" y="524200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流程圖: 決策 466"/>
          <p:cNvSpPr/>
          <p:nvPr/>
        </p:nvSpPr>
        <p:spPr>
          <a:xfrm>
            <a:off x="5292080" y="545802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流程圖: 決策 467"/>
          <p:cNvSpPr/>
          <p:nvPr/>
        </p:nvSpPr>
        <p:spPr>
          <a:xfrm>
            <a:off x="5364088" y="53140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流程圖: 決策 468"/>
          <p:cNvSpPr/>
          <p:nvPr/>
        </p:nvSpPr>
        <p:spPr>
          <a:xfrm>
            <a:off x="5508104" y="545802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流程圖: 決策 469"/>
          <p:cNvSpPr/>
          <p:nvPr/>
        </p:nvSpPr>
        <p:spPr>
          <a:xfrm>
            <a:off x="4355976" y="47379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流程圖: 決策 470"/>
          <p:cNvSpPr/>
          <p:nvPr/>
        </p:nvSpPr>
        <p:spPr>
          <a:xfrm>
            <a:off x="3347864" y="545802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流程圖: 決策 471"/>
          <p:cNvSpPr/>
          <p:nvPr/>
        </p:nvSpPr>
        <p:spPr>
          <a:xfrm>
            <a:off x="4572000" y="53140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流程圖: 決策 472"/>
          <p:cNvSpPr/>
          <p:nvPr/>
        </p:nvSpPr>
        <p:spPr>
          <a:xfrm>
            <a:off x="4860032" y="44499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流程圖: 決策 473"/>
          <p:cNvSpPr/>
          <p:nvPr/>
        </p:nvSpPr>
        <p:spPr>
          <a:xfrm>
            <a:off x="6012160" y="53140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流程圖: 決策 474"/>
          <p:cNvSpPr/>
          <p:nvPr/>
        </p:nvSpPr>
        <p:spPr>
          <a:xfrm>
            <a:off x="5724128" y="45939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流程圖: 決策 475"/>
          <p:cNvSpPr/>
          <p:nvPr/>
        </p:nvSpPr>
        <p:spPr>
          <a:xfrm>
            <a:off x="6084168" y="545802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流程圖: 決策 476"/>
          <p:cNvSpPr/>
          <p:nvPr/>
        </p:nvSpPr>
        <p:spPr>
          <a:xfrm>
            <a:off x="3076600" y="53307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流程圖: 決策 477"/>
          <p:cNvSpPr/>
          <p:nvPr/>
        </p:nvSpPr>
        <p:spPr>
          <a:xfrm>
            <a:off x="5580112" y="423389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手繪多邊形 478"/>
          <p:cNvSpPr/>
          <p:nvPr/>
        </p:nvSpPr>
        <p:spPr>
          <a:xfrm>
            <a:off x="2780778" y="3924206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手繪多邊形 479"/>
          <p:cNvSpPr/>
          <p:nvPr/>
        </p:nvSpPr>
        <p:spPr>
          <a:xfrm>
            <a:off x="4108537" y="4437773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480"/>
          <p:cNvSpPr/>
          <p:nvPr/>
        </p:nvSpPr>
        <p:spPr>
          <a:xfrm>
            <a:off x="5076056" y="1137548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手繪多邊形 481"/>
          <p:cNvSpPr/>
          <p:nvPr/>
        </p:nvSpPr>
        <p:spPr>
          <a:xfrm>
            <a:off x="5668028" y="2222754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手繪多邊形 482"/>
          <p:cNvSpPr/>
          <p:nvPr/>
        </p:nvSpPr>
        <p:spPr>
          <a:xfrm>
            <a:off x="6513534" y="1362633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94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303747" y="330027"/>
            <a:ext cx="7868653" cy="40979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smtClean="0"/>
              <a:t>Supervised Learning vs Unsupervised Learning</a:t>
            </a:r>
            <a:endParaRPr lang="zh-TW" altLang="en-US" sz="24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18699" y="1104980"/>
            <a:ext cx="8229600" cy="46265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Supervised: Low E-out or maximize probabilistic terms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Unsupervised: Minimum quantization error, Minimum distance, MAP, MLE(maximum likelihood estimation)</a:t>
            </a:r>
            <a:endParaRPr lang="en-US" altLang="zh-TW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1752640"/>
            <a:ext cx="3552825" cy="1028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5357" y="3065808"/>
            <a:ext cx="4772025" cy="1190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sp>
        <p:nvSpPr>
          <p:cNvPr id="12" name="文字方塊 3"/>
          <p:cNvSpPr txBox="1"/>
          <p:nvPr/>
        </p:nvSpPr>
        <p:spPr>
          <a:xfrm>
            <a:off x="6317748" y="165509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E-in: for training set</a:t>
            </a:r>
          </a:p>
          <a:p>
            <a:r>
              <a:rPr lang="en-US" altLang="zh-TW" sz="2400" dirty="0" smtClean="0"/>
              <a:t>E-out: for testing set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4171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</TotalTime>
  <Words>426</Words>
  <Application>Microsoft Office PowerPoint</Application>
  <PresentationFormat>On-screen Show 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DejaVu Sans</vt:lpstr>
      <vt:lpstr>FreeSans</vt:lpstr>
      <vt:lpstr>Liberation Serif</vt:lpstr>
      <vt:lpstr>Noto Sans CJK SC Regular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subject/>
  <dc:creator>VietPD</dc:creator>
  <dc:description/>
  <cp:lastModifiedBy>Duong Quang Duc (STU.AI)</cp:lastModifiedBy>
  <cp:revision>1047</cp:revision>
  <dcterms:created xsi:type="dcterms:W3CDTF">2014-04-04T07:57:16Z</dcterms:created>
  <dcterms:modified xsi:type="dcterms:W3CDTF">2018-03-25T17:26:01Z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cationDate">
    <vt:lpwstr>1499074834</vt:lpwstr>
  </property>
  <property fmtid="{D5CDD505-2E9C-101B-9397-08002B2CF9AE}" pid="5" name="DLPManualFileClassificationLastModifiedBy">
    <vt:lpwstr>FSOFT.FPT.VN\ThanhTC8</vt:lpwstr>
  </property>
  <property fmtid="{D5CDD505-2E9C-101B-9397-08002B2CF9AE}" pid="6" name="DLPManualFileClassificationVersion">
    <vt:lpwstr>10.0.230.14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PresentationFormat">
    <vt:lpwstr>On-screen Show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12</vt:i4>
  </property>
</Properties>
</file>