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1" r:id="rId5"/>
    <p:sldId id="262" r:id="rId6"/>
    <p:sldId id="263" r:id="rId7"/>
    <p:sldId id="264" r:id="rId8"/>
    <p:sldId id="265" r:id="rId9"/>
    <p:sldId id="268" r:id="rId10"/>
    <p:sldId id="271" r:id="rId11"/>
    <p:sldId id="272" r:id="rId12"/>
    <p:sldId id="273" r:id="rId13"/>
    <p:sldId id="274" r:id="rId1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103" autoAdjust="0"/>
  </p:normalViewPr>
  <p:slideViewPr>
    <p:cSldViewPr snapToGrid="0">
      <p:cViewPr varScale="1">
        <p:scale>
          <a:sx n="66" d="100"/>
          <a:sy n="66" d="100"/>
        </p:scale>
        <p:origin x="1280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871D712B-4ECD-4B0E-91CB-62FFCE895367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6D19007C-38E5-42C1-9753-DAC84F520B5A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986B25FE-C30A-478B-B70E-A0A356DFA367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7"/>
          <p:cNvPicPr/>
          <p:nvPr/>
        </p:nvPicPr>
        <p:blipFill>
          <a:blip r:embed="rId2"/>
          <a:stretch/>
        </p:blipFill>
        <p:spPr>
          <a:xfrm>
            <a:off x="0" y="0"/>
            <a:ext cx="9139680" cy="433944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539640" y="4352400"/>
            <a:ext cx="8060760" cy="4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FPT SOFTWARE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39640" y="4864680"/>
            <a:ext cx="806076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000" b="1" spc="-1" dirty="0" smtClean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Fundamentals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10/02/18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Picture 8"/>
          <p:cNvPicPr/>
          <p:nvPr/>
        </p:nvPicPr>
        <p:blipFill>
          <a:blip r:embed="rId3"/>
          <a:stretch/>
        </p:blipFill>
        <p:spPr>
          <a:xfrm>
            <a:off x="0" y="2603880"/>
            <a:ext cx="2459160" cy="174492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 rot="5400000">
            <a:off x="-1771920" y="560160"/>
            <a:ext cx="334800" cy="311400"/>
          </a:xfrm>
          <a:prstGeom prst="rect">
            <a:avLst/>
          </a:prstGeom>
          <a:solidFill>
            <a:srgbClr val="CB72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4"/>
          <p:cNvSpPr/>
          <p:nvPr/>
        </p:nvSpPr>
        <p:spPr>
          <a:xfrm rot="5400000">
            <a:off x="-1771920" y="1110240"/>
            <a:ext cx="334800" cy="311400"/>
          </a:xfrm>
          <a:prstGeom prst="rect">
            <a:avLst/>
          </a:prstGeom>
          <a:solidFill>
            <a:srgbClr val="4E7F1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5"/>
          <p:cNvSpPr/>
          <p:nvPr/>
        </p:nvSpPr>
        <p:spPr>
          <a:xfrm rot="5400000">
            <a:off x="-1771920" y="1612800"/>
            <a:ext cx="334800" cy="311400"/>
          </a:xfrm>
          <a:prstGeom prst="rect">
            <a:avLst/>
          </a:prstGeom>
          <a:solidFill>
            <a:srgbClr val="2A88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6"/>
          <p:cNvSpPr/>
          <p:nvPr/>
        </p:nvSpPr>
        <p:spPr>
          <a:xfrm rot="5400000">
            <a:off x="-1771920" y="2137680"/>
            <a:ext cx="334800" cy="311400"/>
          </a:xfrm>
          <a:prstGeom prst="rect">
            <a:avLst/>
          </a:prstGeom>
          <a:solidFill>
            <a:srgbClr val="22689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7"/>
          <p:cNvSpPr/>
          <p:nvPr/>
        </p:nvSpPr>
        <p:spPr>
          <a:xfrm rot="5400000">
            <a:off x="-1771920" y="2651040"/>
            <a:ext cx="334800" cy="311400"/>
          </a:xfrm>
          <a:prstGeom prst="rect">
            <a:avLst/>
          </a:prstGeom>
          <a:solidFill>
            <a:srgbClr val="254D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8"/>
          <p:cNvSpPr/>
          <p:nvPr/>
        </p:nvSpPr>
        <p:spPr>
          <a:xfrm rot="5400000">
            <a:off x="-1771920" y="3190320"/>
            <a:ext cx="334800" cy="311400"/>
          </a:xfrm>
          <a:prstGeom prst="rect">
            <a:avLst/>
          </a:prstGeom>
          <a:solidFill>
            <a:srgbClr val="23416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9"/>
          <p:cNvSpPr/>
          <p:nvPr/>
        </p:nvSpPr>
        <p:spPr>
          <a:xfrm rot="5400000">
            <a:off x="-1136160" y="542880"/>
            <a:ext cx="324720" cy="336240"/>
          </a:xfrm>
          <a:prstGeom prst="rect">
            <a:avLst/>
          </a:prstGeom>
          <a:solidFill>
            <a:srgbClr val="CB72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0"/>
          <p:cNvSpPr/>
          <p:nvPr/>
        </p:nvSpPr>
        <p:spPr>
          <a:xfrm rot="5400000">
            <a:off x="-1137600" y="968760"/>
            <a:ext cx="326520" cy="336600"/>
          </a:xfrm>
          <a:prstGeom prst="rect">
            <a:avLst/>
          </a:prstGeom>
          <a:solidFill>
            <a:srgbClr val="4E7F1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1"/>
          <p:cNvSpPr/>
          <p:nvPr/>
        </p:nvSpPr>
        <p:spPr>
          <a:xfrm rot="5400000">
            <a:off x="-1139760" y="1408320"/>
            <a:ext cx="329040" cy="336240"/>
          </a:xfrm>
          <a:prstGeom prst="rect">
            <a:avLst/>
          </a:prstGeom>
          <a:solidFill>
            <a:srgbClr val="2A88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2"/>
          <p:cNvSpPr/>
          <p:nvPr/>
        </p:nvSpPr>
        <p:spPr>
          <a:xfrm rot="5400000">
            <a:off x="-1136880" y="1854720"/>
            <a:ext cx="325080" cy="336240"/>
          </a:xfrm>
          <a:prstGeom prst="rect">
            <a:avLst/>
          </a:prstGeom>
          <a:solidFill>
            <a:srgbClr val="22689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</a:rPr>
              <a:t>Machine Learning Fundamentals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524838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Lecture 4: </a:t>
            </a:r>
            <a:r>
              <a:rPr lang="en-US" sz="2400" b="1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Building a Machine Learning Model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Building a Machine Learning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Advice for Applying Machine Learning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Project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18658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</a:rPr>
              <a:t>Machine Learning Fundamentals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524838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/>
            <a:endParaRPr lang="en-US" sz="48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endParaRPr lang="en-US" sz="4800" b="1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n-US" sz="48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Now, it’s time to build your machine learning project </a:t>
            </a:r>
            <a:r>
              <a:rPr lang="en-US" sz="48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</a:t>
            </a:r>
            <a:endParaRPr lang="en-US" sz="48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endParaRPr lang="en-US" sz="48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endParaRPr lang="en-US" sz="48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351302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</a:rPr>
              <a:t>Machine Learning Fundamentals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524838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Lecture 4: </a:t>
            </a:r>
            <a:r>
              <a:rPr lang="en-US" sz="2400" b="1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Building a Machine Learning Model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Building a Machine Learning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Advice for Applying Machine Learning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9190776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</a:rPr>
              <a:t>Machine Learning Fundamentals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524838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Lecture 4: </a:t>
            </a:r>
            <a:r>
              <a:rPr lang="en-US" sz="2400" b="1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Building a Machine Learning Model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Building a Machine Learning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Advice for Applying Machine Learning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793708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Building a Machine Learning Model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524838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a Machine Learning Model?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Machine Learning model</a:t>
            </a: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intends to determine t</a:t>
            </a: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he optimal structure in a dataset</a:t>
            </a: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to achieve </a:t>
            </a: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an assigned task</a:t>
            </a: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lvl="3"/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</a:p>
          <a:p>
            <a:pPr lvl="3"/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It results from </a:t>
            </a: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learning algorithms</a:t>
            </a:r>
          </a:p>
          <a:p>
            <a:pPr lvl="3"/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    applied on a </a:t>
            </a: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training dataset.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36" y="3403583"/>
            <a:ext cx="72675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842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Building a Machine Learning Model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524838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 are </a:t>
            </a: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 steps </a:t>
            </a: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build a machine learning model…</a:t>
            </a: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6648" y="1703672"/>
            <a:ext cx="1588169" cy="116465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57098" y="1703672"/>
            <a:ext cx="1588169" cy="1164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57548" y="1703672"/>
            <a:ext cx="1588169" cy="11646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7998" y="1703672"/>
            <a:ext cx="1588169" cy="11646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 Measurement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3"/>
            <a:endCxn id="8" idx="1"/>
          </p:cNvCxnSpPr>
          <p:nvPr/>
        </p:nvCxnSpPr>
        <p:spPr>
          <a:xfrm>
            <a:off x="2444817" y="2286000"/>
            <a:ext cx="41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45267" y="2286000"/>
            <a:ext cx="41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45717" y="2286000"/>
            <a:ext cx="41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19" y="3870406"/>
            <a:ext cx="7267575" cy="1571625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1386037" y="2974206"/>
            <a:ext cx="529389" cy="46787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386487" y="2962701"/>
            <a:ext cx="529389" cy="4678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444687" y="3021393"/>
            <a:ext cx="529389" cy="467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445137" y="2974206"/>
            <a:ext cx="529389" cy="46787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39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Building a Machine Learning Model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524838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a </a:t>
            </a: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highly</a:t>
            </a: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iterative process, to repeat…</a:t>
            </a:r>
          </a:p>
          <a:p>
            <a:endParaRPr lang="en-US" sz="2400" b="1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Until the model reaches a </a:t>
            </a:r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satisfying performance.</a:t>
            </a: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6648" y="1703672"/>
            <a:ext cx="1588169" cy="116465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57098" y="1703672"/>
            <a:ext cx="1588169" cy="1164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57548" y="1703672"/>
            <a:ext cx="1588169" cy="11646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7998" y="1703672"/>
            <a:ext cx="1588169" cy="11646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 Measurement</a:t>
            </a:r>
            <a:endParaRPr lang="en-US" dirty="0"/>
          </a:p>
        </p:txBody>
      </p:sp>
      <p:cxnSp>
        <p:nvCxnSpPr>
          <p:cNvPr id="5" name="Straight Arrow Connector 4"/>
          <p:cNvCxnSpPr>
            <a:stCxn id="2" idx="3"/>
            <a:endCxn id="8" idx="1"/>
          </p:cNvCxnSpPr>
          <p:nvPr/>
        </p:nvCxnSpPr>
        <p:spPr>
          <a:xfrm>
            <a:off x="2444817" y="2286000"/>
            <a:ext cx="41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45267" y="2286000"/>
            <a:ext cx="41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45717" y="2286000"/>
            <a:ext cx="41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386037" y="2974206"/>
            <a:ext cx="529389" cy="46787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386487" y="2962701"/>
            <a:ext cx="529389" cy="4678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444687" y="3021393"/>
            <a:ext cx="529389" cy="467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445137" y="2974206"/>
            <a:ext cx="529389" cy="46787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Curved Left Arrow 15"/>
          <p:cNvSpPr/>
          <p:nvPr/>
        </p:nvSpPr>
        <p:spPr>
          <a:xfrm rot="5077228">
            <a:off x="6377412" y="2891226"/>
            <a:ext cx="839937" cy="2372100"/>
          </a:xfrm>
          <a:prstGeom prst="curvedLeftArrow">
            <a:avLst>
              <a:gd name="adj1" fmla="val 22153"/>
              <a:gd name="adj2" fmla="val 50000"/>
              <a:gd name="adj3" fmla="val 26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 rot="5400000">
            <a:off x="5421214" y="1663160"/>
            <a:ext cx="839937" cy="4659804"/>
          </a:xfrm>
          <a:prstGeom prst="curvedLeftArrow">
            <a:avLst>
              <a:gd name="adj1" fmla="val 22153"/>
              <a:gd name="adj2" fmla="val 50000"/>
              <a:gd name="adj3" fmla="val 26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Left Arrow 23"/>
          <p:cNvSpPr/>
          <p:nvPr/>
        </p:nvSpPr>
        <p:spPr>
          <a:xfrm rot="5400000">
            <a:off x="4440179" y="518951"/>
            <a:ext cx="951845" cy="7060130"/>
          </a:xfrm>
          <a:prstGeom prst="curvedLeftArrow">
            <a:avLst>
              <a:gd name="adj1" fmla="val 22153"/>
              <a:gd name="adj2" fmla="val 50000"/>
              <a:gd name="adj3" fmla="val 26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592853" y="5107396"/>
            <a:ext cx="529389" cy="46787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197642" y="4736106"/>
            <a:ext cx="2687021" cy="11454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Improvement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814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Building a Machine Learning Model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524838" cy="58094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000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 are </a:t>
            </a:r>
            <a:r>
              <a:rPr lang="en-US" sz="2000" b="1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 steps </a:t>
            </a:r>
            <a:r>
              <a:rPr lang="en-US" sz="2000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build a machine learning model</a:t>
            </a:r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</a:p>
          <a:p>
            <a:pPr marL="457200" indent="-457200">
              <a:buAutoNum type="arabicPeriod"/>
            </a:pPr>
            <a:r>
              <a:rPr lang="en-US" sz="20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Preparation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Prepare and import raw data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are the most common data cleaning methods?</a:t>
            </a:r>
          </a:p>
          <a:p>
            <a:pPr marL="457200" indent="-457200">
              <a:buAutoNum type="arabicPeriod"/>
            </a:pPr>
            <a:r>
              <a:rPr lang="en-US" sz="20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 Engineering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Turn your raw data into relevant data, meaning for algorithm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the different between useful and useless data</a:t>
            </a:r>
          </a:p>
          <a:p>
            <a:pPr marL="457200" indent="-457200">
              <a:buAutoNum type="arabicPeriod"/>
            </a:pPr>
            <a:r>
              <a:rPr lang="en-US" sz="20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Modeling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are the different types of ML algorithms?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 algorithms should we use to build a model?</a:t>
            </a:r>
          </a:p>
          <a:p>
            <a:pPr marL="457200" indent="-457200">
              <a:buAutoNum type="arabicPeriod"/>
            </a:pPr>
            <a:r>
              <a:rPr lang="en-US" sz="20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 Measurement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right method to access the performance?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 indicator should we use?</a:t>
            </a:r>
          </a:p>
          <a:p>
            <a:pPr marL="457200" indent="-457200">
              <a:buAutoNum type="arabicPeriod"/>
            </a:pPr>
            <a:r>
              <a:rPr lang="en-US" sz="20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 Improvement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the model is not performing well?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most common techniques to improve the performance?</a:t>
            </a:r>
            <a:endParaRPr lang="en-US" sz="20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3327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</a:rPr>
              <a:t>Machine Learning Fundamentals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524838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Lecture 4: </a:t>
            </a:r>
            <a:r>
              <a:rPr lang="en-US" sz="2400" b="1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Building a Machine Learning Model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Building a Machine Learning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Advice for Applying Machine Learning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92676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-96252" y="227481"/>
            <a:ext cx="6805062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 lvl="1"/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Advice for Applying Machine Learning </a:t>
            </a: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524838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Advice for applying Machine Learning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Evaluating a Learning Algorithm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Error/Accuracy metrics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Trading of precision and recall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Selection and Train/Validation/Test sets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Diagnosing Bias vs. Variance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Regularization and bias/variance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Overfitting vs Underfitting problem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curves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Deciding what to do next?</a:t>
            </a:r>
          </a:p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Tips on how to design a machine learning system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Recommended Approach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for Machine Learning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with large datasets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5398854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7726</TotalTime>
  <Words>404</Words>
  <Application>Microsoft Office PowerPoint</Application>
  <PresentationFormat>On-screen Show (4:3)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Template</dc:title>
  <dc:subject/>
  <dc:creator>VietPD</dc:creator>
  <dc:description/>
  <cp:lastModifiedBy>Duong Quang Duc (STU.AI)</cp:lastModifiedBy>
  <cp:revision>1105</cp:revision>
  <dcterms:created xsi:type="dcterms:W3CDTF">2014-04-04T07:57:16Z</dcterms:created>
  <dcterms:modified xsi:type="dcterms:W3CDTF">2018-03-26T01:45:33Z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DLPManualFileClassification">
    <vt:lpwstr>{1A067545-A4E2-4FA1-8094-0D7902669705}</vt:lpwstr>
  </property>
  <property fmtid="{D5CDD505-2E9C-101B-9397-08002B2CF9AE}" pid="4" name="DLPManualFileClassificationLastModificationDate">
    <vt:lpwstr>1499074834</vt:lpwstr>
  </property>
  <property fmtid="{D5CDD505-2E9C-101B-9397-08002B2CF9AE}" pid="5" name="DLPManualFileClassificationLastModifiedBy">
    <vt:lpwstr>FSOFT.FPT.VN\ThanhTC8</vt:lpwstr>
  </property>
  <property fmtid="{D5CDD505-2E9C-101B-9397-08002B2CF9AE}" pid="6" name="DLPManualFileClassificationVersion">
    <vt:lpwstr>10.0.230.14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2</vt:i4>
  </property>
  <property fmtid="{D5CDD505-2E9C-101B-9397-08002B2CF9AE}" pid="12" name="PresentationFormat">
    <vt:lpwstr>On-screen Show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12</vt:i4>
  </property>
</Properties>
</file>