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9"/>
  </p:notesMasterIdLst>
  <p:sldIdLst>
    <p:sldId id="256" r:id="rId4"/>
    <p:sldId id="262" r:id="rId5"/>
    <p:sldId id="264" r:id="rId6"/>
    <p:sldId id="265" r:id="rId7"/>
    <p:sldId id="266" r:id="rId8"/>
    <p:sldId id="267" r:id="rId9"/>
    <p:sldId id="269" r:id="rId10"/>
    <p:sldId id="270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3" r:id="rId26"/>
    <p:sldId id="294" r:id="rId27"/>
    <p:sldId id="295" r:id="rId28"/>
    <p:sldId id="296" r:id="rId29"/>
    <p:sldId id="298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8" r:id="rId3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103" autoAdjust="0"/>
  </p:normalViewPr>
  <p:slideViewPr>
    <p:cSldViewPr snapToGrid="0">
      <p:cViewPr varScale="1">
        <p:scale>
          <a:sx n="66" d="100"/>
          <a:sy n="66" d="100"/>
        </p:scale>
        <p:origin x="1280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E81D6-9289-4CB6-87F1-B24121D106A0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92400-14FF-4C57-9BF8-51118A65E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55DF0B-BE59-4BD1-AB98-C83AF0D4DB7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237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607E-7F90-441D-A787-D54A6A2BF8D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49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6A7A1-1392-497C-B73C-B63D9F07899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67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BEB90-022E-4FF2-BB6C-3AA39923987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7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636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5C72C-AD6A-4D5E-A0B4-106EC8FECAB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26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3C953-F7BD-4B72-8F4A-28546AEDAF2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284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08F78-D0ED-4848-9BD7-060057CCD70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918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D890E-5257-429D-A6EA-3D48CC6D269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974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E0025-6118-4E6F-A61C-636365545ED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283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E9504C-74D1-49C5-B571-58176970836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3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282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FA2B8-FC0C-47CE-9782-97D40B393E8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45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58415-71A8-4B09-863C-2621938306B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32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62368-C5A6-48CD-A8F9-E70F1A43FDB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836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0A1B8-592A-4B37-B2B3-DA65C45A109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350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FDC33-DB3C-47B0-AF30-12FD2B5C818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241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81364-66B0-4E2A-B6B6-3B586F092E8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624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53E4A-E372-45A0-9126-9496AACB78B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327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E3689-2FB4-47E2-A742-0E46ADC3E9E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855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CC200-B4A7-4018-8130-511C8844651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785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0BF65-E095-46F4-BE23-12A8999B2C8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487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F38DA6-A921-44E0-BB4B-C9DEC1F6CC1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2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31E19-C24F-44C5-AC31-63D60AB9D79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42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A07DE-D0CE-41EE-B4D3-3EF386E95D2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want to learn a policy (what’s the solution?)</a:t>
            </a:r>
          </a:p>
          <a:p>
            <a:r>
              <a:rPr lang="en-US" altLang="en-US"/>
              <a:t>can we learn it using (un)supervised learning? why not?</a:t>
            </a:r>
          </a:p>
          <a:p>
            <a:r>
              <a:rPr lang="en-US" altLang="en-US"/>
              <a:t>so how do we learn it? any ideas?</a:t>
            </a:r>
          </a:p>
          <a:p>
            <a:r>
              <a:rPr lang="en-US" altLang="en-US"/>
              <a:t>let the robot explore the environment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141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8CC59-992F-4AA0-A05C-A17F57E4ABE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967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72D68-35F6-4B0E-A03E-0EC1B7DC7D5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maybe show the pendulum?</a:t>
            </a:r>
          </a:p>
        </p:txBody>
      </p:sp>
    </p:spTree>
    <p:extLst>
      <p:ext uri="{BB962C8B-B14F-4D97-AF65-F5344CB8AC3E}">
        <p14:creationId xmlns:p14="http://schemas.microsoft.com/office/powerpoint/2010/main" val="3506650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C98FE-995E-41CA-A214-2545B76CC6A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77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A5676-A4DA-4526-9D62-090AEE585FD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91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1C855-1706-4C05-938A-D0C8D118A67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11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35C9D-1BA7-4097-8380-E8D06041406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want to learn a policy (what’s the solution?)</a:t>
            </a:r>
          </a:p>
          <a:p>
            <a:r>
              <a:rPr lang="en-US" altLang="en-US"/>
              <a:t>can we learn it using (un)supervised learning? why not?</a:t>
            </a:r>
          </a:p>
          <a:p>
            <a:r>
              <a:rPr lang="en-US" altLang="en-US"/>
              <a:t>so how do we learn it? any ideas?</a:t>
            </a:r>
          </a:p>
          <a:p>
            <a:r>
              <a:rPr lang="en-US" altLang="en-US"/>
              <a:t>let the robot explore the environment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453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0ACD7-6E9E-4329-BE6A-C52E63CDA34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99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50022-1F59-4CDB-A383-0D7E8F1F4ED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9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7E8BA-5CA0-4F48-8E33-E362C7B6A36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45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871D712B-4ECD-4B0E-91CB-62FFCE895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6D19007C-38E5-42C1-9753-DAC84F520B5A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986B25FE-C30A-478B-B70E-A0A356DFA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5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8.xml"/><Relationship Id="rId7" Type="http://schemas.openxmlformats.org/officeDocument/2006/relationships/image" Target="../media/image2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7"/>
          <p:cNvPicPr/>
          <p:nvPr/>
        </p:nvPicPr>
        <p:blipFill>
          <a:blip r:embed="rId2"/>
          <a:stretch/>
        </p:blipFill>
        <p:spPr>
          <a:xfrm>
            <a:off x="0" y="0"/>
            <a:ext cx="9139680" cy="433944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39640" y="4352400"/>
            <a:ext cx="806076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FPT SOFTWARE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4864680"/>
            <a:ext cx="806076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Fundamentals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10/02/18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8"/>
          <p:cNvPicPr/>
          <p:nvPr/>
        </p:nvPicPr>
        <p:blipFill>
          <a:blip r:embed="rId3"/>
          <a:stretch/>
        </p:blipFill>
        <p:spPr>
          <a:xfrm>
            <a:off x="0" y="2603880"/>
            <a:ext cx="2459160" cy="17449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 rot="5400000">
            <a:off x="-1771920" y="560160"/>
            <a:ext cx="334800" cy="31140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"/>
          <p:cNvSpPr/>
          <p:nvPr/>
        </p:nvSpPr>
        <p:spPr>
          <a:xfrm rot="5400000">
            <a:off x="-1771920" y="1110240"/>
            <a:ext cx="334800" cy="3114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5"/>
          <p:cNvSpPr/>
          <p:nvPr/>
        </p:nvSpPr>
        <p:spPr>
          <a:xfrm rot="5400000">
            <a:off x="-1771920" y="1612800"/>
            <a:ext cx="334800" cy="31140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6"/>
          <p:cNvSpPr/>
          <p:nvPr/>
        </p:nvSpPr>
        <p:spPr>
          <a:xfrm rot="5400000">
            <a:off x="-1771920" y="2137680"/>
            <a:ext cx="334800" cy="31140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7"/>
          <p:cNvSpPr/>
          <p:nvPr/>
        </p:nvSpPr>
        <p:spPr>
          <a:xfrm rot="5400000">
            <a:off x="-1771920" y="2651040"/>
            <a:ext cx="334800" cy="311400"/>
          </a:xfrm>
          <a:prstGeom prst="rect">
            <a:avLst/>
          </a:prstGeom>
          <a:solidFill>
            <a:srgbClr val="254D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8"/>
          <p:cNvSpPr/>
          <p:nvPr/>
        </p:nvSpPr>
        <p:spPr>
          <a:xfrm rot="5400000">
            <a:off x="-1771920" y="3190320"/>
            <a:ext cx="334800" cy="311400"/>
          </a:xfrm>
          <a:prstGeom prst="rect">
            <a:avLst/>
          </a:prstGeom>
          <a:solidFill>
            <a:srgbClr val="23416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9"/>
          <p:cNvSpPr/>
          <p:nvPr/>
        </p:nvSpPr>
        <p:spPr>
          <a:xfrm rot="5400000">
            <a:off x="-1136160" y="542880"/>
            <a:ext cx="324720" cy="33624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0"/>
          <p:cNvSpPr/>
          <p:nvPr/>
        </p:nvSpPr>
        <p:spPr>
          <a:xfrm rot="5400000">
            <a:off x="-1137600" y="968760"/>
            <a:ext cx="326520" cy="3366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1"/>
          <p:cNvSpPr/>
          <p:nvPr/>
        </p:nvSpPr>
        <p:spPr>
          <a:xfrm rot="5400000">
            <a:off x="-1139760" y="1408320"/>
            <a:ext cx="329040" cy="33624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2"/>
          <p:cNvSpPr/>
          <p:nvPr/>
        </p:nvSpPr>
        <p:spPr>
          <a:xfrm rot="5400000">
            <a:off x="-1136880" y="1854720"/>
            <a:ext cx="325080" cy="33624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2072" y="254350"/>
            <a:ext cx="7397015" cy="419419"/>
          </a:xfrm>
        </p:spPr>
        <p:txBody>
          <a:bodyPr/>
          <a:lstStyle/>
          <a:p>
            <a:r>
              <a:rPr lang="en-US" altLang="en-US" sz="2800" dirty="0"/>
              <a:t>Computing return from rewards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2071" y="911191"/>
            <a:ext cx="8465419" cy="5316354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Episodic </a:t>
            </a:r>
            <a:r>
              <a:rPr lang="en-US" altLang="en-US" dirty="0"/>
              <a:t>(vs. continuing) tasks</a:t>
            </a:r>
          </a:p>
          <a:p>
            <a:pPr lvl="1"/>
            <a:r>
              <a:rPr lang="en-US" altLang="en-US" dirty="0"/>
              <a:t>“game over” after N steps</a:t>
            </a:r>
          </a:p>
          <a:p>
            <a:pPr lvl="1"/>
            <a:r>
              <a:rPr lang="en-US" altLang="en-US" dirty="0"/>
              <a:t>optimal policy depends on N; harder to analyze</a:t>
            </a:r>
          </a:p>
          <a:p>
            <a:endParaRPr lang="en-US" altLang="en-US" dirty="0"/>
          </a:p>
          <a:p>
            <a:r>
              <a:rPr lang="en-US" altLang="en-US" dirty="0" smtClean="0"/>
              <a:t>Additive </a:t>
            </a:r>
            <a:r>
              <a:rPr lang="en-US" altLang="en-US" dirty="0"/>
              <a:t>rewards</a:t>
            </a:r>
          </a:p>
          <a:p>
            <a:pPr lvl="1"/>
            <a:r>
              <a:rPr lang="en-US" altLang="en-US" dirty="0"/>
              <a:t>V(s</a:t>
            </a:r>
            <a:r>
              <a:rPr lang="en-US" altLang="en-US" baseline="-25000" dirty="0"/>
              <a:t>0</a:t>
            </a:r>
            <a:r>
              <a:rPr lang="en-US" altLang="en-US" dirty="0"/>
              <a:t>, s</a:t>
            </a:r>
            <a:r>
              <a:rPr lang="en-US" altLang="en-US" baseline="-25000" dirty="0"/>
              <a:t>1</a:t>
            </a:r>
            <a:r>
              <a:rPr lang="en-US" altLang="en-US" dirty="0"/>
              <a:t>, …) = r(s</a:t>
            </a:r>
            <a:r>
              <a:rPr lang="en-US" altLang="en-US" baseline="-25000" dirty="0"/>
              <a:t>0</a:t>
            </a:r>
            <a:r>
              <a:rPr lang="en-US" altLang="en-US" dirty="0"/>
              <a:t>) + r(s</a:t>
            </a:r>
            <a:r>
              <a:rPr lang="en-US" altLang="en-US" baseline="-25000" dirty="0"/>
              <a:t>1</a:t>
            </a:r>
            <a:r>
              <a:rPr lang="en-US" altLang="en-US" dirty="0"/>
              <a:t>) + r(s</a:t>
            </a:r>
            <a:r>
              <a:rPr lang="en-US" altLang="en-US" baseline="-25000" dirty="0"/>
              <a:t>2</a:t>
            </a:r>
            <a:r>
              <a:rPr lang="en-US" altLang="en-US" dirty="0"/>
              <a:t>) + …</a:t>
            </a:r>
          </a:p>
          <a:p>
            <a:pPr lvl="1"/>
            <a:r>
              <a:rPr lang="en-US" altLang="en-US" dirty="0"/>
              <a:t>infinite value for continuing tasks</a:t>
            </a:r>
          </a:p>
          <a:p>
            <a:endParaRPr lang="en-US" altLang="en-US" dirty="0"/>
          </a:p>
          <a:p>
            <a:r>
              <a:rPr lang="en-US" altLang="en-US" dirty="0" smtClean="0"/>
              <a:t>Discounted </a:t>
            </a:r>
            <a:r>
              <a:rPr lang="en-US" altLang="en-US" dirty="0"/>
              <a:t>rewards</a:t>
            </a:r>
          </a:p>
          <a:p>
            <a:pPr lvl="1"/>
            <a:r>
              <a:rPr lang="en-US" altLang="en-US" dirty="0"/>
              <a:t>V(s</a:t>
            </a:r>
            <a:r>
              <a:rPr lang="en-US" altLang="en-US" baseline="-25000" dirty="0"/>
              <a:t>0</a:t>
            </a:r>
            <a:r>
              <a:rPr lang="en-US" altLang="en-US" dirty="0"/>
              <a:t>, s</a:t>
            </a:r>
            <a:r>
              <a:rPr lang="en-US" altLang="en-US" baseline="-25000" dirty="0"/>
              <a:t>1</a:t>
            </a:r>
            <a:r>
              <a:rPr lang="en-US" altLang="en-US" dirty="0"/>
              <a:t>, …) = r(s</a:t>
            </a:r>
            <a:r>
              <a:rPr lang="en-US" altLang="en-US" baseline="-25000" dirty="0"/>
              <a:t>0</a:t>
            </a:r>
            <a:r>
              <a:rPr lang="en-US" altLang="en-US" dirty="0"/>
              <a:t>) + </a:t>
            </a:r>
            <a:r>
              <a:rPr lang="el-GR" altLang="en-US" dirty="0"/>
              <a:t>γ</a:t>
            </a:r>
            <a:r>
              <a:rPr lang="en-US" altLang="en-US" dirty="0"/>
              <a:t>*r(s</a:t>
            </a:r>
            <a:r>
              <a:rPr lang="en-US" altLang="en-US" baseline="-25000" dirty="0"/>
              <a:t>1</a:t>
            </a:r>
            <a:r>
              <a:rPr lang="en-US" altLang="en-US" dirty="0"/>
              <a:t>) + </a:t>
            </a:r>
            <a:r>
              <a:rPr lang="el-GR" altLang="en-US" dirty="0"/>
              <a:t>γ</a:t>
            </a:r>
            <a:r>
              <a:rPr lang="en-US" altLang="en-US" baseline="30000" dirty="0"/>
              <a:t>2</a:t>
            </a:r>
            <a:r>
              <a:rPr lang="en-US" altLang="en-US" dirty="0"/>
              <a:t>*r(s</a:t>
            </a:r>
            <a:r>
              <a:rPr lang="en-US" altLang="en-US" baseline="-25000" dirty="0"/>
              <a:t>2</a:t>
            </a:r>
            <a:r>
              <a:rPr lang="en-US" altLang="en-US" dirty="0"/>
              <a:t>) + …</a:t>
            </a:r>
          </a:p>
          <a:p>
            <a:pPr lvl="1"/>
            <a:r>
              <a:rPr lang="en-US" altLang="en-US" dirty="0"/>
              <a:t>value bounded if rewards bounded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8434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254" y="188700"/>
            <a:ext cx="8345546" cy="611400"/>
          </a:xfrm>
        </p:spPr>
        <p:txBody>
          <a:bodyPr/>
          <a:lstStyle/>
          <a:p>
            <a:r>
              <a:rPr lang="en-US" altLang="en-US" sz="3200" dirty="0"/>
              <a:t>Value functions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00100"/>
            <a:ext cx="85344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State </a:t>
            </a:r>
            <a:r>
              <a:rPr lang="en-US" altLang="en-US" dirty="0"/>
              <a:t>value function: V</a:t>
            </a:r>
            <a:r>
              <a:rPr lang="en-US" altLang="en-US" baseline="30000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(s)</a:t>
            </a:r>
          </a:p>
          <a:p>
            <a:pPr lvl="1"/>
            <a:r>
              <a:rPr lang="en-US" altLang="en-US" dirty="0"/>
              <a:t>expected return when starting in </a:t>
            </a:r>
            <a:r>
              <a:rPr lang="en-US" altLang="en-US" i="1" dirty="0"/>
              <a:t>s</a:t>
            </a:r>
            <a:r>
              <a:rPr lang="en-US" altLang="en-US" dirty="0"/>
              <a:t> and following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</a:p>
          <a:p>
            <a:r>
              <a:rPr lang="en-US" altLang="en-US" dirty="0" smtClean="0"/>
              <a:t>State-action </a:t>
            </a:r>
            <a:r>
              <a:rPr lang="en-US" altLang="en-US" dirty="0"/>
              <a:t>value function: Q</a:t>
            </a:r>
            <a:r>
              <a:rPr lang="en-US" altLang="en-US" baseline="30000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(</a:t>
            </a:r>
            <a:r>
              <a:rPr lang="en-US" altLang="en-US" dirty="0" err="1"/>
              <a:t>s,a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expected return when starting in </a:t>
            </a:r>
            <a:r>
              <a:rPr lang="en-US" altLang="en-US" i="1" dirty="0"/>
              <a:t>s</a:t>
            </a:r>
            <a:r>
              <a:rPr lang="en-US" altLang="en-US" dirty="0"/>
              <a:t>, performing </a:t>
            </a:r>
            <a:r>
              <a:rPr lang="en-US" altLang="en-US" i="1" dirty="0"/>
              <a:t>a,</a:t>
            </a:r>
            <a:r>
              <a:rPr lang="en-US" altLang="en-US" dirty="0"/>
              <a:t> and following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Useful </a:t>
            </a:r>
            <a:r>
              <a:rPr lang="en-US" altLang="en-US" dirty="0"/>
              <a:t>for finding the optimal policy</a:t>
            </a:r>
          </a:p>
          <a:p>
            <a:pPr lvl="1"/>
            <a:r>
              <a:rPr lang="en-US" altLang="en-US" dirty="0"/>
              <a:t>can estimate from experience</a:t>
            </a:r>
          </a:p>
          <a:p>
            <a:pPr lvl="1"/>
            <a:r>
              <a:rPr lang="en-US" altLang="en-US" dirty="0"/>
              <a:t>pick the best action using Q</a:t>
            </a:r>
            <a:r>
              <a:rPr lang="en-US" altLang="en-US" baseline="30000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(</a:t>
            </a:r>
            <a:r>
              <a:rPr lang="en-US" altLang="en-US" dirty="0" err="1"/>
              <a:t>s,a</a:t>
            </a:r>
            <a:r>
              <a:rPr lang="en-US" altLang="en-US" dirty="0"/>
              <a:t>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Bellman </a:t>
            </a:r>
            <a:r>
              <a:rPr lang="en-US" altLang="en-US" dirty="0"/>
              <a:t>equation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6477000" y="3733800"/>
            <a:ext cx="2209800" cy="1371600"/>
            <a:chOff x="672" y="2496"/>
            <a:chExt cx="912" cy="576"/>
          </a:xfrm>
        </p:grpSpPr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 flipH="1">
              <a:off x="793" y="2544"/>
              <a:ext cx="311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8" name="Line 6"/>
            <p:cNvSpPr>
              <a:spLocks noChangeShapeType="1"/>
            </p:cNvSpPr>
            <p:nvPr/>
          </p:nvSpPr>
          <p:spPr bwMode="auto">
            <a:xfrm flipH="1">
              <a:off x="1096" y="2544"/>
              <a:ext cx="8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>
              <a:off x="1104" y="2544"/>
              <a:ext cx="295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0" name="Line 8"/>
            <p:cNvSpPr>
              <a:spLocks noChangeShapeType="1"/>
            </p:cNvSpPr>
            <p:nvPr/>
          </p:nvSpPr>
          <p:spPr bwMode="auto">
            <a:xfrm flipV="1">
              <a:off x="720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 flipH="1" flipV="1">
              <a:off x="816" y="2736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 flipV="1">
              <a:off x="1056" y="2736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 flipH="1" flipV="1">
              <a:off x="1104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 flipV="1">
              <a:off x="1392" y="27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 flipH="1" flipV="1">
              <a:off x="1392" y="2736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Oval 14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7" name="Oval 15"/>
            <p:cNvSpPr>
              <a:spLocks noChangeArrowheads="1"/>
            </p:cNvSpPr>
            <p:nvPr/>
          </p:nvSpPr>
          <p:spPr bwMode="auto">
            <a:xfrm>
              <a:off x="777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Oval 16"/>
            <p:cNvSpPr>
              <a:spLocks noChangeArrowheads="1"/>
            </p:cNvSpPr>
            <p:nvPr/>
          </p:nvSpPr>
          <p:spPr bwMode="auto">
            <a:xfrm>
              <a:off x="1068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9" name="Oval 17"/>
            <p:cNvSpPr>
              <a:spLocks noChangeArrowheads="1"/>
            </p:cNvSpPr>
            <p:nvPr/>
          </p:nvSpPr>
          <p:spPr bwMode="auto">
            <a:xfrm>
              <a:off x="1365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0" name="Oval 18"/>
            <p:cNvSpPr>
              <a:spLocks noChangeArrowheads="1"/>
            </p:cNvSpPr>
            <p:nvPr/>
          </p:nvSpPr>
          <p:spPr bwMode="auto">
            <a:xfrm>
              <a:off x="672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1" name="Oval 19"/>
            <p:cNvSpPr>
              <a:spLocks noChangeArrowheads="1"/>
            </p:cNvSpPr>
            <p:nvPr/>
          </p:nvSpPr>
          <p:spPr bwMode="auto">
            <a:xfrm>
              <a:off x="816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2" name="Oval 20"/>
            <p:cNvSpPr>
              <a:spLocks noChangeArrowheads="1"/>
            </p:cNvSpPr>
            <p:nvPr/>
          </p:nvSpPr>
          <p:spPr bwMode="auto">
            <a:xfrm>
              <a:off x="1008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Oval 21"/>
            <p:cNvSpPr>
              <a:spLocks noChangeArrowheads="1"/>
            </p:cNvSpPr>
            <p:nvPr/>
          </p:nvSpPr>
          <p:spPr bwMode="auto">
            <a:xfrm>
              <a:off x="1152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Oval 22"/>
            <p:cNvSpPr>
              <a:spLocks noChangeArrowheads="1"/>
            </p:cNvSpPr>
            <p:nvPr/>
          </p:nvSpPr>
          <p:spPr bwMode="auto">
            <a:xfrm>
              <a:off x="1344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Oval 23"/>
            <p:cNvSpPr>
              <a:spLocks noChangeArrowheads="1"/>
            </p:cNvSpPr>
            <p:nvPr/>
          </p:nvSpPr>
          <p:spPr bwMode="auto">
            <a:xfrm>
              <a:off x="1488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7162800" y="3519488"/>
            <a:ext cx="276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rebuchet MS" panose="020B0603020202020204" pitchFamily="34" charset="0"/>
              </a:rPr>
              <a:t>s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6505575" y="39766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rebuchet MS" panose="020B0603020202020204" pitchFamily="34" charset="0"/>
              </a:rPr>
              <a:t>a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192838" y="4953000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rebuchet MS" panose="020B0603020202020204" pitchFamily="34" charset="0"/>
              </a:rPr>
              <a:t>s’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6345238" y="4419600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rebuchet MS" panose="020B0603020202020204" pitchFamily="34" charset="0"/>
              </a:rPr>
              <a:t>r</a:t>
            </a:r>
          </a:p>
        </p:txBody>
      </p:sp>
      <p:pic>
        <p:nvPicPr>
          <p:cNvPr id="59422" name="Picture 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669757"/>
            <a:ext cx="7569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7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904" y="273600"/>
            <a:ext cx="7960895" cy="388387"/>
          </a:xfrm>
        </p:spPr>
        <p:txBody>
          <a:bodyPr/>
          <a:lstStyle/>
          <a:p>
            <a:r>
              <a:rPr lang="en-US" altLang="en-US" sz="2800" dirty="0"/>
              <a:t>Optimal value functions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4904" y="812800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There’s </a:t>
            </a:r>
            <a:r>
              <a:rPr lang="en-US" altLang="en-US" dirty="0"/>
              <a:t>a set of </a:t>
            </a:r>
            <a:r>
              <a:rPr lang="en-US" altLang="en-US" i="1" dirty="0"/>
              <a:t>optimal</a:t>
            </a:r>
            <a:r>
              <a:rPr lang="en-US" altLang="en-US" dirty="0"/>
              <a:t> policies</a:t>
            </a:r>
          </a:p>
          <a:p>
            <a:pPr lvl="1"/>
            <a:r>
              <a:rPr lang="en-US" altLang="en-US" dirty="0"/>
              <a:t>V</a:t>
            </a:r>
            <a:r>
              <a:rPr lang="en-US" altLang="en-US" baseline="30000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 defines partial ordering on policies</a:t>
            </a:r>
          </a:p>
          <a:p>
            <a:pPr lvl="1"/>
            <a:r>
              <a:rPr lang="en-US" altLang="en-US" dirty="0"/>
              <a:t>they share the same optimal value </a:t>
            </a:r>
            <a:r>
              <a:rPr lang="en-US" altLang="en-US" dirty="0" smtClean="0"/>
              <a:t>function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Bellman </a:t>
            </a:r>
            <a:r>
              <a:rPr lang="en-US" altLang="en-US" dirty="0"/>
              <a:t>optimality equation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system of n non-linear equations</a:t>
            </a:r>
          </a:p>
          <a:p>
            <a:pPr lvl="1"/>
            <a:r>
              <a:rPr lang="en-US" altLang="en-US" dirty="0"/>
              <a:t>solve for V*(s)</a:t>
            </a:r>
          </a:p>
          <a:p>
            <a:pPr lvl="1"/>
            <a:r>
              <a:rPr lang="en-US" altLang="en-US" dirty="0"/>
              <a:t>easy to extract the optimal </a:t>
            </a:r>
            <a:r>
              <a:rPr lang="en-US" altLang="en-US" dirty="0" smtClean="0"/>
              <a:t>policy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Having </a:t>
            </a:r>
            <a:r>
              <a:rPr lang="en-US" altLang="en-US" dirty="0"/>
              <a:t>Q*(</a:t>
            </a:r>
            <a:r>
              <a:rPr lang="en-US" altLang="en-US" dirty="0" err="1"/>
              <a:t>s,a</a:t>
            </a:r>
            <a:r>
              <a:rPr lang="en-US" altLang="en-US" dirty="0"/>
              <a:t>) makes it even simpler</a:t>
            </a:r>
          </a:p>
        </p:txBody>
      </p:sp>
      <p:pic>
        <p:nvPicPr>
          <p:cNvPr id="3175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87" y="2108200"/>
            <a:ext cx="2374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781" name="Group 37"/>
          <p:cNvGrpSpPr>
            <a:grpSpLocks/>
          </p:cNvGrpSpPr>
          <p:nvPr/>
        </p:nvGrpSpPr>
        <p:grpSpPr bwMode="auto">
          <a:xfrm>
            <a:off x="6040438" y="3733800"/>
            <a:ext cx="2493962" cy="1800225"/>
            <a:chOff x="3565" y="2745"/>
            <a:chExt cx="1571" cy="1134"/>
          </a:xfrm>
        </p:grpSpPr>
        <p:grpSp>
          <p:nvGrpSpPr>
            <p:cNvPr id="31757" name="Group 13"/>
            <p:cNvGrpSpPr>
              <a:grpSpLocks/>
            </p:cNvGrpSpPr>
            <p:nvPr/>
          </p:nvGrpSpPr>
          <p:grpSpPr bwMode="auto">
            <a:xfrm>
              <a:off x="3744" y="2880"/>
              <a:ext cx="1392" cy="864"/>
              <a:chOff x="672" y="2496"/>
              <a:chExt cx="912" cy="576"/>
            </a:xfrm>
          </p:grpSpPr>
          <p:sp>
            <p:nvSpPr>
              <p:cNvPr id="31758" name="Line 14"/>
              <p:cNvSpPr>
                <a:spLocks noChangeShapeType="1"/>
              </p:cNvSpPr>
              <p:nvPr/>
            </p:nvSpPr>
            <p:spPr bwMode="auto">
              <a:xfrm flipH="1">
                <a:off x="793" y="2544"/>
                <a:ext cx="311" cy="2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9" name="Line 15"/>
              <p:cNvSpPr>
                <a:spLocks noChangeShapeType="1"/>
              </p:cNvSpPr>
              <p:nvPr/>
            </p:nvSpPr>
            <p:spPr bwMode="auto">
              <a:xfrm flipH="1">
                <a:off x="1096" y="2544"/>
                <a:ext cx="8" cy="2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0" name="Line 16"/>
              <p:cNvSpPr>
                <a:spLocks noChangeShapeType="1"/>
              </p:cNvSpPr>
              <p:nvPr/>
            </p:nvSpPr>
            <p:spPr bwMode="auto">
              <a:xfrm>
                <a:off x="1104" y="2544"/>
                <a:ext cx="295" cy="2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1" name="Line 17"/>
              <p:cNvSpPr>
                <a:spLocks noChangeShapeType="1"/>
              </p:cNvSpPr>
              <p:nvPr/>
            </p:nvSpPr>
            <p:spPr bwMode="auto">
              <a:xfrm flipV="1">
                <a:off x="720" y="2736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2" name="Line 18"/>
              <p:cNvSpPr>
                <a:spLocks noChangeShapeType="1"/>
              </p:cNvSpPr>
              <p:nvPr/>
            </p:nvSpPr>
            <p:spPr bwMode="auto">
              <a:xfrm flipH="1" flipV="1">
                <a:off x="816" y="2736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3" name="Line 19"/>
              <p:cNvSpPr>
                <a:spLocks noChangeShapeType="1"/>
              </p:cNvSpPr>
              <p:nvPr/>
            </p:nvSpPr>
            <p:spPr bwMode="auto">
              <a:xfrm flipV="1">
                <a:off x="1056" y="2736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4" name="Line 20"/>
              <p:cNvSpPr>
                <a:spLocks noChangeShapeType="1"/>
              </p:cNvSpPr>
              <p:nvPr/>
            </p:nvSpPr>
            <p:spPr bwMode="auto">
              <a:xfrm flipH="1" flipV="1">
                <a:off x="1104" y="2736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5" name="Line 21"/>
              <p:cNvSpPr>
                <a:spLocks noChangeShapeType="1"/>
              </p:cNvSpPr>
              <p:nvPr/>
            </p:nvSpPr>
            <p:spPr bwMode="auto">
              <a:xfrm flipV="1">
                <a:off x="1392" y="273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6" name="Line 22"/>
              <p:cNvSpPr>
                <a:spLocks noChangeShapeType="1"/>
              </p:cNvSpPr>
              <p:nvPr/>
            </p:nvSpPr>
            <p:spPr bwMode="auto">
              <a:xfrm flipH="1" flipV="1">
                <a:off x="1392" y="2736"/>
                <a:ext cx="14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7" name="Oval 23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8" name="Oval 24"/>
              <p:cNvSpPr>
                <a:spLocks noChangeArrowheads="1"/>
              </p:cNvSpPr>
              <p:nvPr/>
            </p:nvSpPr>
            <p:spPr bwMode="auto">
              <a:xfrm>
                <a:off x="777" y="2721"/>
                <a:ext cx="69" cy="6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9" name="Oval 25"/>
              <p:cNvSpPr>
                <a:spLocks noChangeArrowheads="1"/>
              </p:cNvSpPr>
              <p:nvPr/>
            </p:nvSpPr>
            <p:spPr bwMode="auto">
              <a:xfrm>
                <a:off x="1068" y="2721"/>
                <a:ext cx="69" cy="6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Oval 26"/>
              <p:cNvSpPr>
                <a:spLocks noChangeArrowheads="1"/>
              </p:cNvSpPr>
              <p:nvPr/>
            </p:nvSpPr>
            <p:spPr bwMode="auto">
              <a:xfrm>
                <a:off x="1365" y="2721"/>
                <a:ext cx="69" cy="6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Oval 27"/>
              <p:cNvSpPr>
                <a:spLocks noChangeArrowheads="1"/>
              </p:cNvSpPr>
              <p:nvPr/>
            </p:nvSpPr>
            <p:spPr bwMode="auto">
              <a:xfrm>
                <a:off x="672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Oval 28"/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3" name="Oval 29"/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4" name="Oval 30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5" name="Oval 31"/>
              <p:cNvSpPr>
                <a:spLocks noChangeArrowheads="1"/>
              </p:cNvSpPr>
              <p:nvPr/>
            </p:nvSpPr>
            <p:spPr bwMode="auto">
              <a:xfrm>
                <a:off x="1344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6" name="Oval 32"/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77" name="Text Box 33"/>
            <p:cNvSpPr txBox="1">
              <a:spLocks noChangeArrowheads="1"/>
            </p:cNvSpPr>
            <p:nvPr/>
          </p:nvSpPr>
          <p:spPr bwMode="auto">
            <a:xfrm>
              <a:off x="4176" y="2745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Trebuchet MS" panose="020B0603020202020204" pitchFamily="34" charset="0"/>
                </a:rPr>
                <a:t>s</a:t>
              </a:r>
            </a:p>
          </p:txBody>
        </p:sp>
        <p:sp>
          <p:nvSpPr>
            <p:cNvPr id="31778" name="Text Box 34"/>
            <p:cNvSpPr txBox="1">
              <a:spLocks noChangeArrowheads="1"/>
            </p:cNvSpPr>
            <p:nvPr/>
          </p:nvSpPr>
          <p:spPr bwMode="auto">
            <a:xfrm>
              <a:off x="3762" y="3033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Trebuchet MS" panose="020B0603020202020204" pitchFamily="34" charset="0"/>
                </a:rPr>
                <a:t>a</a:t>
              </a:r>
            </a:p>
          </p:txBody>
        </p:sp>
        <p:sp>
          <p:nvSpPr>
            <p:cNvPr id="31779" name="Text Box 35"/>
            <p:cNvSpPr txBox="1">
              <a:spLocks noChangeArrowheads="1"/>
            </p:cNvSpPr>
            <p:nvPr/>
          </p:nvSpPr>
          <p:spPr bwMode="auto">
            <a:xfrm>
              <a:off x="3565" y="3648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Trebuchet MS" panose="020B0603020202020204" pitchFamily="34" charset="0"/>
                </a:rPr>
                <a:t>s’</a:t>
              </a:r>
            </a:p>
          </p:txBody>
        </p:sp>
        <p:sp>
          <p:nvSpPr>
            <p:cNvPr id="31780" name="Text Box 36"/>
            <p:cNvSpPr txBox="1">
              <a:spLocks noChangeArrowheads="1"/>
            </p:cNvSpPr>
            <p:nvPr/>
          </p:nvSpPr>
          <p:spPr bwMode="auto">
            <a:xfrm>
              <a:off x="3661" y="3312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Trebuchet MS" panose="020B0603020202020204" pitchFamily="34" charset="0"/>
                </a:rPr>
                <a:t>r</a:t>
              </a:r>
            </a:p>
          </p:txBody>
        </p:sp>
      </p:grpSp>
      <p:pic>
        <p:nvPicPr>
          <p:cNvPr id="31784" name="Picture 4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3034097"/>
            <a:ext cx="43561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85" name="Picture 4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87" y="5880769"/>
            <a:ext cx="29972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7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2072" y="254349"/>
            <a:ext cx="7137133" cy="409794"/>
          </a:xfrm>
        </p:spPr>
        <p:txBody>
          <a:bodyPr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258602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Examples</a:t>
            </a:r>
            <a:endParaRPr lang="en-US" altLang="en-US" dirty="0">
              <a:solidFill>
                <a:schemeClr val="bg2"/>
              </a:solidFill>
            </a:endParaRPr>
          </a:p>
          <a:p>
            <a:pPr lvl="2"/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 smtClean="0">
                <a:solidFill>
                  <a:schemeClr val="bg2"/>
                </a:solidFill>
              </a:rPr>
              <a:t>Defining </a:t>
            </a:r>
            <a:r>
              <a:rPr lang="en-US" altLang="en-US" dirty="0">
                <a:solidFill>
                  <a:schemeClr val="bg2"/>
                </a:solidFill>
              </a:rPr>
              <a:t>an RL problem</a:t>
            </a:r>
          </a:p>
          <a:p>
            <a:pPr lvl="1"/>
            <a:r>
              <a:rPr lang="en-US" altLang="en-US" dirty="0">
                <a:solidFill>
                  <a:schemeClr val="bg2"/>
                </a:solidFill>
              </a:rPr>
              <a:t>Markov Decision Processes</a:t>
            </a:r>
          </a:p>
          <a:p>
            <a:pPr lvl="2"/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 smtClean="0"/>
              <a:t>Solving </a:t>
            </a:r>
            <a:r>
              <a:rPr lang="en-US" altLang="en-US" dirty="0"/>
              <a:t>an RL problem</a:t>
            </a:r>
          </a:p>
          <a:p>
            <a:pPr lvl="1"/>
            <a:r>
              <a:rPr lang="en-US" altLang="en-US" dirty="0"/>
              <a:t>Dynamic Programming</a:t>
            </a:r>
          </a:p>
          <a:p>
            <a:pPr lvl="1"/>
            <a:r>
              <a:rPr lang="en-US" altLang="en-US" dirty="0"/>
              <a:t>Monte Carlo methods</a:t>
            </a:r>
          </a:p>
          <a:p>
            <a:pPr lvl="1"/>
            <a:r>
              <a:rPr lang="en-US" altLang="en-US" dirty="0"/>
              <a:t>Temporal-Difference learning</a:t>
            </a:r>
          </a:p>
          <a:p>
            <a:pPr lvl="2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27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447" y="304800"/>
            <a:ext cx="7926404" cy="409794"/>
          </a:xfrm>
        </p:spPr>
        <p:txBody>
          <a:bodyPr/>
          <a:lstStyle/>
          <a:p>
            <a:r>
              <a:rPr lang="en-US" altLang="en-US" sz="3200" dirty="0"/>
              <a:t>Dynamic programming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1219200"/>
            <a:ext cx="8330665" cy="5258602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Main </a:t>
            </a:r>
            <a:r>
              <a:rPr lang="en-US" altLang="en-US" dirty="0"/>
              <a:t>idea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value functions to structure the search for good policies</a:t>
            </a:r>
          </a:p>
          <a:p>
            <a:pPr lvl="1"/>
            <a:r>
              <a:rPr lang="en-US" altLang="en-US" dirty="0" smtClean="0"/>
              <a:t>Need </a:t>
            </a:r>
            <a:r>
              <a:rPr lang="en-US" altLang="en-US" dirty="0"/>
              <a:t>a perfect model of the environment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Two </a:t>
            </a:r>
            <a:r>
              <a:rPr lang="en-US" altLang="en-US" dirty="0"/>
              <a:t>main components</a:t>
            </a:r>
          </a:p>
          <a:p>
            <a:pPr lvl="1"/>
            <a:r>
              <a:rPr lang="en-US" altLang="en-US" dirty="0" smtClean="0"/>
              <a:t>Policy </a:t>
            </a:r>
            <a:r>
              <a:rPr lang="en-US" altLang="en-US" dirty="0"/>
              <a:t>evaluation: compute V</a:t>
            </a:r>
            <a:r>
              <a:rPr lang="en-US" altLang="en-US" baseline="30000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 from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</a:p>
          <a:p>
            <a:pPr lvl="1"/>
            <a:r>
              <a:rPr lang="en-US" altLang="en-US" dirty="0" smtClean="0"/>
              <a:t>Policy </a:t>
            </a:r>
            <a:r>
              <a:rPr lang="en-US" altLang="en-US" dirty="0"/>
              <a:t>improvement: improve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 based on V</a:t>
            </a:r>
            <a:r>
              <a:rPr lang="en-US" altLang="en-US" baseline="30000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endParaRPr lang="en-US" altLang="en-US" dirty="0"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Start </a:t>
            </a:r>
            <a:r>
              <a:rPr lang="en-US" altLang="en-US" dirty="0"/>
              <a:t>with an arbitrary policy</a:t>
            </a:r>
          </a:p>
          <a:p>
            <a:pPr lvl="1"/>
            <a:r>
              <a:rPr lang="en-US" altLang="en-US" dirty="0" smtClean="0"/>
              <a:t>Repeat </a:t>
            </a:r>
            <a:r>
              <a:rPr lang="en-US" altLang="en-US" dirty="0"/>
              <a:t>evaluation/improvement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32423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084" y="284713"/>
            <a:ext cx="7451558" cy="388387"/>
          </a:xfrm>
        </p:spPr>
        <p:txBody>
          <a:bodyPr/>
          <a:lstStyle/>
          <a:p>
            <a:r>
              <a:rPr lang="en-US" altLang="en-US" sz="3200" dirty="0"/>
              <a:t>Policy evaluation/improvement</a:t>
            </a:r>
            <a:endParaRPr lang="en-US" altLang="en-US" sz="3200" baseline="30000" dirty="0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5084" y="673100"/>
            <a:ext cx="86868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Policy </a:t>
            </a:r>
            <a:r>
              <a:rPr lang="en-US" altLang="en-US" dirty="0"/>
              <a:t>evaluation: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 -&gt; V</a:t>
            </a:r>
            <a:r>
              <a:rPr lang="en-US" altLang="en-US" baseline="30000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endParaRPr lang="en-US" altLang="en-US" dirty="0"/>
          </a:p>
          <a:p>
            <a:pPr lvl="1"/>
            <a:r>
              <a:rPr lang="en-US" altLang="en-US" dirty="0"/>
              <a:t>Bellman </a:t>
            </a:r>
            <a:r>
              <a:rPr lang="en-US" altLang="en-US" dirty="0" err="1"/>
              <a:t>eqn’s</a:t>
            </a:r>
            <a:r>
              <a:rPr lang="en-US" altLang="en-US" dirty="0"/>
              <a:t> define a system of n </a:t>
            </a:r>
            <a:r>
              <a:rPr lang="en-US" altLang="en-US" dirty="0" err="1"/>
              <a:t>eqn’s</a:t>
            </a:r>
            <a:endParaRPr lang="en-US" altLang="en-US" dirty="0"/>
          </a:p>
          <a:p>
            <a:pPr lvl="1"/>
            <a:r>
              <a:rPr lang="en-US" altLang="en-US" dirty="0" smtClean="0"/>
              <a:t>Could </a:t>
            </a:r>
            <a:r>
              <a:rPr lang="en-US" altLang="en-US" dirty="0"/>
              <a:t>solve, but will use iterative version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Start </a:t>
            </a:r>
            <a:r>
              <a:rPr lang="en-US" altLang="en-US" dirty="0"/>
              <a:t>with an arbitrary value function V</a:t>
            </a:r>
            <a:r>
              <a:rPr lang="en-US" altLang="en-US" baseline="-25000" dirty="0"/>
              <a:t>0</a:t>
            </a:r>
            <a:r>
              <a:rPr lang="en-US" altLang="en-US" dirty="0"/>
              <a:t>, iterate until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dirty="0" smtClean="0"/>
              <a:t>converges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 smtClean="0"/>
              <a:t>Policy </a:t>
            </a:r>
            <a:r>
              <a:rPr lang="en-US" altLang="en-US" dirty="0"/>
              <a:t>improvement: V</a:t>
            </a:r>
            <a:r>
              <a:rPr lang="en-US" altLang="en-US" baseline="30000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 -&gt;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’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’ either strictly better than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, or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’ is optimal (if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 =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’)</a:t>
            </a:r>
          </a:p>
          <a:p>
            <a:endParaRPr lang="en-US" altLang="en-US" baseline="30000" dirty="0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grpSp>
        <p:nvGrpSpPr>
          <p:cNvPr id="53254" name="Group 6"/>
          <p:cNvGrpSpPr>
            <a:grpSpLocks/>
          </p:cNvGrpSpPr>
          <p:nvPr/>
        </p:nvGrpSpPr>
        <p:grpSpPr bwMode="auto">
          <a:xfrm>
            <a:off x="6629400" y="3810000"/>
            <a:ext cx="2209800" cy="1371600"/>
            <a:chOff x="672" y="2496"/>
            <a:chExt cx="912" cy="576"/>
          </a:xfrm>
        </p:grpSpPr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 flipH="1">
              <a:off x="793" y="2544"/>
              <a:ext cx="311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 flipH="1">
              <a:off x="1096" y="2544"/>
              <a:ext cx="8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>
              <a:off x="1104" y="2544"/>
              <a:ext cx="295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Line 10"/>
            <p:cNvSpPr>
              <a:spLocks noChangeShapeType="1"/>
            </p:cNvSpPr>
            <p:nvPr/>
          </p:nvSpPr>
          <p:spPr bwMode="auto">
            <a:xfrm flipV="1">
              <a:off x="720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 flipH="1" flipV="1">
              <a:off x="816" y="2736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 flipV="1">
              <a:off x="1056" y="2736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 flipH="1" flipV="1">
              <a:off x="1104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 flipV="1">
              <a:off x="1392" y="27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 flipH="1" flipV="1">
              <a:off x="1392" y="2736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Oval 16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Oval 17"/>
            <p:cNvSpPr>
              <a:spLocks noChangeArrowheads="1"/>
            </p:cNvSpPr>
            <p:nvPr/>
          </p:nvSpPr>
          <p:spPr bwMode="auto">
            <a:xfrm>
              <a:off x="777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Oval 18"/>
            <p:cNvSpPr>
              <a:spLocks noChangeArrowheads="1"/>
            </p:cNvSpPr>
            <p:nvPr/>
          </p:nvSpPr>
          <p:spPr bwMode="auto">
            <a:xfrm>
              <a:off x="1068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Oval 19"/>
            <p:cNvSpPr>
              <a:spLocks noChangeArrowheads="1"/>
            </p:cNvSpPr>
            <p:nvPr/>
          </p:nvSpPr>
          <p:spPr bwMode="auto">
            <a:xfrm>
              <a:off x="1365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Oval 20"/>
            <p:cNvSpPr>
              <a:spLocks noChangeArrowheads="1"/>
            </p:cNvSpPr>
            <p:nvPr/>
          </p:nvSpPr>
          <p:spPr bwMode="auto">
            <a:xfrm>
              <a:off x="672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Oval 21"/>
            <p:cNvSpPr>
              <a:spLocks noChangeArrowheads="1"/>
            </p:cNvSpPr>
            <p:nvPr/>
          </p:nvSpPr>
          <p:spPr bwMode="auto">
            <a:xfrm>
              <a:off x="816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Oval 22"/>
            <p:cNvSpPr>
              <a:spLocks noChangeArrowheads="1"/>
            </p:cNvSpPr>
            <p:nvPr/>
          </p:nvSpPr>
          <p:spPr bwMode="auto">
            <a:xfrm>
              <a:off x="1008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Oval 23"/>
            <p:cNvSpPr>
              <a:spLocks noChangeArrowheads="1"/>
            </p:cNvSpPr>
            <p:nvPr/>
          </p:nvSpPr>
          <p:spPr bwMode="auto">
            <a:xfrm>
              <a:off x="1152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Oval 24"/>
            <p:cNvSpPr>
              <a:spLocks noChangeArrowheads="1"/>
            </p:cNvSpPr>
            <p:nvPr/>
          </p:nvSpPr>
          <p:spPr bwMode="auto">
            <a:xfrm>
              <a:off x="1344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Oval 25"/>
            <p:cNvSpPr>
              <a:spLocks noChangeArrowheads="1"/>
            </p:cNvSpPr>
            <p:nvPr/>
          </p:nvSpPr>
          <p:spPr bwMode="auto">
            <a:xfrm>
              <a:off x="1488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3274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25" y="4496050"/>
            <a:ext cx="2971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77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46" y="2025650"/>
            <a:ext cx="51943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78" name="Picture 3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79" y="4960637"/>
            <a:ext cx="403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8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0894" y="262488"/>
            <a:ext cx="7567864" cy="414581"/>
          </a:xfrm>
        </p:spPr>
        <p:txBody>
          <a:bodyPr/>
          <a:lstStyle/>
          <a:p>
            <a:r>
              <a:rPr lang="en-US" altLang="en-US" sz="3200" dirty="0"/>
              <a:t>Policy/Value iteration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0686" y="795688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Policy iteration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Two </a:t>
            </a:r>
            <a:r>
              <a:rPr lang="en-US" altLang="en-US" dirty="0"/>
              <a:t>nested iterations; too slow</a:t>
            </a:r>
          </a:p>
          <a:p>
            <a:pPr lvl="1"/>
            <a:r>
              <a:rPr lang="en-US" altLang="en-US" dirty="0" smtClean="0"/>
              <a:t>Don’t </a:t>
            </a:r>
            <a:r>
              <a:rPr lang="en-US" altLang="en-US" dirty="0"/>
              <a:t>need to converge to </a:t>
            </a:r>
            <a:r>
              <a:rPr lang="en-US" altLang="en-US" dirty="0" err="1"/>
              <a:t>V</a:t>
            </a:r>
            <a:r>
              <a:rPr lang="en-US" altLang="en-US" baseline="30000" dirty="0" err="1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baseline="15000" dirty="0" err="1">
                <a:sym typeface="Symbol" panose="05050102010706020507" pitchFamily="18" charset="2"/>
              </a:rPr>
              <a:t>k</a:t>
            </a:r>
            <a:endParaRPr lang="en-US" altLang="en-US" dirty="0"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lvl="2"/>
            <a:r>
              <a:rPr lang="en-US" altLang="en-US" dirty="0"/>
              <a:t>just move towards it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Value iteration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Bellman optimality equation as an update</a:t>
            </a:r>
          </a:p>
          <a:p>
            <a:pPr lvl="1"/>
            <a:r>
              <a:rPr lang="en-US" altLang="en-US" dirty="0" smtClean="0"/>
              <a:t>Converges </a:t>
            </a:r>
            <a:r>
              <a:rPr lang="en-US" altLang="en-US" dirty="0"/>
              <a:t>to V*</a:t>
            </a:r>
          </a:p>
          <a:p>
            <a:pPr lvl="1"/>
            <a:endParaRPr lang="en-US" altLang="en-US" dirty="0"/>
          </a:p>
        </p:txBody>
      </p:sp>
      <p:pic>
        <p:nvPicPr>
          <p:cNvPr id="5530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40" y="1417884"/>
            <a:ext cx="71120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4292600"/>
            <a:ext cx="45847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6629400" y="2819400"/>
            <a:ext cx="2209800" cy="1371600"/>
            <a:chOff x="672" y="2496"/>
            <a:chExt cx="912" cy="576"/>
          </a:xfrm>
        </p:grpSpPr>
        <p:sp>
          <p:nvSpPr>
            <p:cNvPr id="55307" name="Line 11"/>
            <p:cNvSpPr>
              <a:spLocks noChangeShapeType="1"/>
            </p:cNvSpPr>
            <p:nvPr/>
          </p:nvSpPr>
          <p:spPr bwMode="auto">
            <a:xfrm flipH="1">
              <a:off x="793" y="2544"/>
              <a:ext cx="311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Line 12"/>
            <p:cNvSpPr>
              <a:spLocks noChangeShapeType="1"/>
            </p:cNvSpPr>
            <p:nvPr/>
          </p:nvSpPr>
          <p:spPr bwMode="auto">
            <a:xfrm flipH="1">
              <a:off x="1096" y="2544"/>
              <a:ext cx="8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1104" y="2544"/>
              <a:ext cx="295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 flipV="1">
              <a:off x="720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flipH="1" flipV="1">
              <a:off x="816" y="2736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flipV="1">
              <a:off x="1056" y="2736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 flipH="1" flipV="1">
              <a:off x="1104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 flipV="1">
              <a:off x="1392" y="27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5" name="Line 19"/>
            <p:cNvSpPr>
              <a:spLocks noChangeShapeType="1"/>
            </p:cNvSpPr>
            <p:nvPr/>
          </p:nvSpPr>
          <p:spPr bwMode="auto">
            <a:xfrm flipH="1" flipV="1">
              <a:off x="1392" y="2736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Oval 20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Oval 21"/>
            <p:cNvSpPr>
              <a:spLocks noChangeArrowheads="1"/>
            </p:cNvSpPr>
            <p:nvPr/>
          </p:nvSpPr>
          <p:spPr bwMode="auto">
            <a:xfrm>
              <a:off x="777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8" name="Oval 22"/>
            <p:cNvSpPr>
              <a:spLocks noChangeArrowheads="1"/>
            </p:cNvSpPr>
            <p:nvPr/>
          </p:nvSpPr>
          <p:spPr bwMode="auto">
            <a:xfrm>
              <a:off x="1068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Oval 23"/>
            <p:cNvSpPr>
              <a:spLocks noChangeArrowheads="1"/>
            </p:cNvSpPr>
            <p:nvPr/>
          </p:nvSpPr>
          <p:spPr bwMode="auto">
            <a:xfrm>
              <a:off x="1365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Oval 24"/>
            <p:cNvSpPr>
              <a:spLocks noChangeArrowheads="1"/>
            </p:cNvSpPr>
            <p:nvPr/>
          </p:nvSpPr>
          <p:spPr bwMode="auto">
            <a:xfrm>
              <a:off x="672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Oval 25"/>
            <p:cNvSpPr>
              <a:spLocks noChangeArrowheads="1"/>
            </p:cNvSpPr>
            <p:nvPr/>
          </p:nvSpPr>
          <p:spPr bwMode="auto">
            <a:xfrm>
              <a:off x="816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Oval 26"/>
            <p:cNvSpPr>
              <a:spLocks noChangeArrowheads="1"/>
            </p:cNvSpPr>
            <p:nvPr/>
          </p:nvSpPr>
          <p:spPr bwMode="auto">
            <a:xfrm>
              <a:off x="1008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Oval 27"/>
            <p:cNvSpPr>
              <a:spLocks noChangeArrowheads="1"/>
            </p:cNvSpPr>
            <p:nvPr/>
          </p:nvSpPr>
          <p:spPr bwMode="auto">
            <a:xfrm>
              <a:off x="1152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Oval 28"/>
            <p:cNvSpPr>
              <a:spLocks noChangeArrowheads="1"/>
            </p:cNvSpPr>
            <p:nvPr/>
          </p:nvSpPr>
          <p:spPr bwMode="auto">
            <a:xfrm>
              <a:off x="1344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Oval 29"/>
            <p:cNvSpPr>
              <a:spLocks noChangeArrowheads="1"/>
            </p:cNvSpPr>
            <p:nvPr/>
          </p:nvSpPr>
          <p:spPr bwMode="auto">
            <a:xfrm>
              <a:off x="1488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98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446" y="263974"/>
            <a:ext cx="7849402" cy="390543"/>
          </a:xfrm>
        </p:spPr>
        <p:txBody>
          <a:bodyPr/>
          <a:lstStyle/>
          <a:p>
            <a:r>
              <a:rPr lang="en-US" altLang="en-US" sz="3200" dirty="0"/>
              <a:t>Using DP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Need </a:t>
            </a:r>
            <a:r>
              <a:rPr lang="en-US" altLang="en-US" dirty="0"/>
              <a:t>complete model of the environment and rewards</a:t>
            </a:r>
          </a:p>
          <a:p>
            <a:pPr lvl="1"/>
            <a:r>
              <a:rPr lang="en-US" altLang="en-US" dirty="0" smtClean="0"/>
              <a:t>Robot </a:t>
            </a:r>
            <a:r>
              <a:rPr lang="en-US" altLang="en-US" dirty="0"/>
              <a:t>in a room</a:t>
            </a:r>
          </a:p>
          <a:p>
            <a:pPr lvl="2"/>
            <a:r>
              <a:rPr lang="en-US" altLang="en-US" dirty="0"/>
              <a:t>state space, action space, transition model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Can </a:t>
            </a:r>
            <a:r>
              <a:rPr lang="en-US" altLang="en-US" dirty="0"/>
              <a:t>we use DP to solve</a:t>
            </a:r>
          </a:p>
          <a:p>
            <a:pPr lvl="1"/>
            <a:r>
              <a:rPr lang="en-US" altLang="en-US" dirty="0" smtClean="0"/>
              <a:t>Robot </a:t>
            </a:r>
            <a:r>
              <a:rPr lang="en-US" altLang="en-US" dirty="0"/>
              <a:t>in a room?</a:t>
            </a:r>
          </a:p>
          <a:p>
            <a:pPr lvl="1"/>
            <a:r>
              <a:rPr lang="en-US" altLang="en-US" dirty="0" smtClean="0"/>
              <a:t>Back </a:t>
            </a:r>
            <a:r>
              <a:rPr lang="en-US" altLang="en-US" dirty="0"/>
              <a:t>gammon?</a:t>
            </a:r>
          </a:p>
          <a:p>
            <a:pPr lvl="1"/>
            <a:r>
              <a:rPr lang="en-US" altLang="en-US" dirty="0" smtClean="0"/>
              <a:t>Helicopter</a:t>
            </a:r>
            <a:r>
              <a:rPr lang="en-US" alt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80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821" y="273600"/>
            <a:ext cx="7724274" cy="419419"/>
          </a:xfrm>
        </p:spPr>
        <p:txBody>
          <a:bodyPr/>
          <a:lstStyle/>
          <a:p>
            <a:r>
              <a:rPr lang="en-US" altLang="en-US" sz="2800" dirty="0" smtClean="0"/>
              <a:t>Fundamentals of Reinforcement Learning</a:t>
            </a:r>
            <a:endParaRPr lang="en-US" altLang="en-US" sz="2800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820" y="693019"/>
            <a:ext cx="8436543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Examples</a:t>
            </a:r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 smtClean="0">
                <a:solidFill>
                  <a:schemeClr val="bg2"/>
                </a:solidFill>
              </a:rPr>
              <a:t>Defining </a:t>
            </a:r>
            <a:r>
              <a:rPr lang="en-US" altLang="en-US" dirty="0">
                <a:solidFill>
                  <a:schemeClr val="bg2"/>
                </a:solidFill>
              </a:rPr>
              <a:t>an RL problem</a:t>
            </a:r>
          </a:p>
          <a:p>
            <a:pPr lvl="1"/>
            <a:r>
              <a:rPr lang="en-US" altLang="en-US" dirty="0">
                <a:solidFill>
                  <a:schemeClr val="bg2"/>
                </a:solidFill>
              </a:rPr>
              <a:t>Markov Decision </a:t>
            </a:r>
            <a:r>
              <a:rPr lang="en-US" altLang="en-US" dirty="0" smtClean="0">
                <a:solidFill>
                  <a:schemeClr val="bg2"/>
                </a:solidFill>
              </a:rPr>
              <a:t>Processes</a:t>
            </a:r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 smtClean="0">
                <a:solidFill>
                  <a:schemeClr val="bg2"/>
                </a:solidFill>
              </a:rPr>
              <a:t>Solving </a:t>
            </a:r>
            <a:r>
              <a:rPr lang="en-US" altLang="en-US" dirty="0">
                <a:solidFill>
                  <a:schemeClr val="bg2"/>
                </a:solidFill>
              </a:rPr>
              <a:t>an RL problem</a:t>
            </a:r>
          </a:p>
          <a:p>
            <a:pPr lvl="1"/>
            <a:r>
              <a:rPr lang="en-US" altLang="en-US" dirty="0">
                <a:solidFill>
                  <a:schemeClr val="bg2"/>
                </a:solidFill>
              </a:rPr>
              <a:t>Dynamic Programming</a:t>
            </a:r>
          </a:p>
          <a:p>
            <a:pPr lvl="1"/>
            <a:r>
              <a:rPr lang="en-US" altLang="en-US" dirty="0"/>
              <a:t>Monte Carlo methods</a:t>
            </a:r>
          </a:p>
          <a:p>
            <a:pPr lvl="1"/>
            <a:r>
              <a:rPr lang="en-US" altLang="en-US" dirty="0"/>
              <a:t>Temporal-Difference </a:t>
            </a:r>
            <a:r>
              <a:rPr lang="en-US" altLang="en-US" dirty="0" smtClean="0"/>
              <a:t>learning</a:t>
            </a:r>
            <a:endParaRPr lang="en-US" altLang="en-US" dirty="0"/>
          </a:p>
          <a:p>
            <a:r>
              <a:rPr lang="en-US" altLang="en-US" dirty="0" smtClean="0"/>
              <a:t>Miscellaneous</a:t>
            </a:r>
            <a:endParaRPr lang="en-US" altLang="en-US" dirty="0"/>
          </a:p>
          <a:p>
            <a:pPr lvl="1"/>
            <a:r>
              <a:rPr lang="en-US" altLang="en-US" dirty="0"/>
              <a:t>state representation</a:t>
            </a:r>
          </a:p>
          <a:p>
            <a:pPr lvl="1"/>
            <a:r>
              <a:rPr lang="en-US" altLang="en-US" dirty="0"/>
              <a:t>function approximation</a:t>
            </a:r>
          </a:p>
          <a:p>
            <a:pPr lvl="1"/>
            <a:r>
              <a:rPr lang="en-US" altLang="en-US" dirty="0"/>
              <a:t>rewards</a:t>
            </a:r>
          </a:p>
        </p:txBody>
      </p:sp>
    </p:spTree>
    <p:extLst>
      <p:ext uri="{BB962C8B-B14F-4D97-AF65-F5344CB8AC3E}">
        <p14:creationId xmlns:p14="http://schemas.microsoft.com/office/powerpoint/2010/main" val="36395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1322" y="196598"/>
            <a:ext cx="7676147" cy="477171"/>
          </a:xfrm>
        </p:spPr>
        <p:txBody>
          <a:bodyPr/>
          <a:lstStyle/>
          <a:p>
            <a:r>
              <a:rPr lang="en-US" altLang="en-US" sz="3200" dirty="0"/>
              <a:t>Monte Carlo methods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1322" y="882316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Don’t </a:t>
            </a:r>
            <a:r>
              <a:rPr lang="en-US" altLang="en-US" dirty="0"/>
              <a:t>need full knowledge of environment</a:t>
            </a:r>
          </a:p>
          <a:p>
            <a:pPr lvl="1"/>
            <a:r>
              <a:rPr lang="en-US" altLang="en-US" dirty="0"/>
              <a:t>just experience, or</a:t>
            </a:r>
          </a:p>
          <a:p>
            <a:pPr lvl="1"/>
            <a:r>
              <a:rPr lang="en-US" altLang="en-US" dirty="0"/>
              <a:t>simulated experience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But </a:t>
            </a:r>
            <a:r>
              <a:rPr lang="en-US" altLang="en-US" dirty="0"/>
              <a:t>similar to DP</a:t>
            </a:r>
          </a:p>
          <a:p>
            <a:pPr lvl="1"/>
            <a:r>
              <a:rPr lang="en-US" altLang="en-US" dirty="0"/>
              <a:t>policy evaluation, policy improvement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Averaging </a:t>
            </a:r>
            <a:r>
              <a:rPr lang="en-US" altLang="en-US" dirty="0"/>
              <a:t>sample returns</a:t>
            </a:r>
          </a:p>
          <a:p>
            <a:pPr lvl="1"/>
            <a:r>
              <a:rPr lang="en-US" altLang="en-US" dirty="0"/>
              <a:t>defined only for episodic tasks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23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Reinforcement Learning 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Lecture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5: Reinforcement Learning</a:t>
            </a:r>
            <a:endParaRPr lang="en-US" sz="2400" b="1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Fundamentals of Reinforcement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Markov Decision Processes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Q-Learning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Quizzes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Graduation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1" strike="noStrike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2674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873125" y="400685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609" y="269876"/>
            <a:ext cx="7936029" cy="371293"/>
          </a:xfrm>
        </p:spPr>
        <p:txBody>
          <a:bodyPr/>
          <a:lstStyle/>
          <a:p>
            <a:r>
              <a:rPr lang="en-US" altLang="en-US" sz="3200" dirty="0"/>
              <a:t>Monte Carlo policy evaluation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6475" y="822144"/>
            <a:ext cx="8528391" cy="5775506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Want </a:t>
            </a:r>
            <a:r>
              <a:rPr lang="en-US" altLang="en-US" dirty="0"/>
              <a:t>to estimate V</a:t>
            </a:r>
            <a:r>
              <a:rPr lang="en-US" altLang="en-US" baseline="30000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(s)</a:t>
            </a:r>
          </a:p>
          <a:p>
            <a:pPr lvl="1">
              <a:buFontTx/>
              <a:buNone/>
            </a:pPr>
            <a:r>
              <a:rPr lang="en-US" altLang="en-US" dirty="0"/>
              <a:t>= expected return starting from s and following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endParaRPr lang="en-US" altLang="en-US" dirty="0"/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estimate as average of observed returns in state s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 smtClean="0">
                <a:sym typeface="Symbol" panose="05050102010706020507" pitchFamily="18" charset="2"/>
              </a:rPr>
              <a:t>First-visit </a:t>
            </a:r>
            <a:r>
              <a:rPr lang="en-US" altLang="en-US" dirty="0">
                <a:sym typeface="Symbol" panose="05050102010706020507" pitchFamily="18" charset="2"/>
              </a:rPr>
              <a:t>MC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average returns following the first visit to state s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796925" y="393065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1185863" y="3951288"/>
            <a:ext cx="109537" cy="109537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1531938" y="393065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2268538" y="393065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1920875" y="3952875"/>
            <a:ext cx="109538" cy="109538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3003550" y="393065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2657475" y="3952875"/>
            <a:ext cx="109538" cy="109538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3740150" y="393065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3392488" y="3952875"/>
            <a:ext cx="109537" cy="109538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4475163" y="393065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4129088" y="3952875"/>
            <a:ext cx="109537" cy="109538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5211763" y="393065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4864100" y="3952875"/>
            <a:ext cx="109538" cy="109538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57200" y="3822700"/>
            <a:ext cx="33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s</a:t>
            </a:r>
            <a:r>
              <a:rPr lang="en-US" altLang="en-US" baseline="-25000">
                <a:latin typeface="Trebuchet MS" panose="020B0603020202020204" pitchFamily="34" charset="0"/>
              </a:rPr>
              <a:t>0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2225675" y="3594100"/>
            <a:ext cx="266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s</a:t>
            </a:r>
            <a:endParaRPr lang="en-US" altLang="en-US" baseline="-25000">
              <a:latin typeface="Trebuchet MS" panose="020B0603020202020204" pitchFamily="34" charset="0"/>
            </a:endParaRP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3692525" y="3594100"/>
            <a:ext cx="266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s</a:t>
            </a:r>
            <a:endParaRPr lang="en-US" altLang="en-US" baseline="-25000">
              <a:latin typeface="Trebuchet MS" panose="020B0603020202020204" pitchFamily="34" charset="0"/>
            </a:endParaRPr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5946775" y="393065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5600700" y="3952875"/>
            <a:ext cx="109538" cy="109538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Oval 26"/>
          <p:cNvSpPr>
            <a:spLocks noChangeArrowheads="1"/>
          </p:cNvSpPr>
          <p:nvPr/>
        </p:nvSpPr>
        <p:spPr bwMode="auto">
          <a:xfrm>
            <a:off x="6335713" y="3952875"/>
            <a:ext cx="109537" cy="109538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2609850" y="4006850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+1</a:t>
            </a:r>
            <a:endParaRPr lang="en-US" altLang="en-US" baseline="-25000">
              <a:latin typeface="Trebuchet MS" panose="020B0603020202020204" pitchFamily="34" charset="0"/>
            </a:endParaRP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3346450" y="4006850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-2</a:t>
            </a:r>
            <a:endParaRPr lang="en-US" altLang="en-US" baseline="-25000">
              <a:latin typeface="Trebuchet MS" panose="020B0603020202020204" pitchFamily="34" charset="0"/>
            </a:endParaRP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4084638" y="4006850"/>
            <a:ext cx="2905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0</a:t>
            </a:r>
            <a:endParaRPr lang="en-US" altLang="en-US" baseline="-25000">
              <a:latin typeface="Trebuchet MS" panose="020B0603020202020204" pitchFamily="34" charset="0"/>
            </a:endParaRP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4822825" y="4006850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+1</a:t>
            </a:r>
            <a:endParaRPr lang="en-US" altLang="en-US" baseline="-25000">
              <a:latin typeface="Trebuchet MS" panose="020B0603020202020204" pitchFamily="34" charset="0"/>
            </a:endParaRP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5561013" y="4006850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-3</a:t>
            </a:r>
            <a:endParaRPr lang="en-US" altLang="en-US" baseline="-25000">
              <a:latin typeface="Trebuchet MS" panose="020B0603020202020204" pitchFamily="34" charset="0"/>
            </a:endParaRP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6299200" y="4006850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+5</a:t>
            </a:r>
            <a:endParaRPr lang="en-US" altLang="en-US" baseline="-25000">
              <a:latin typeface="Trebuchet MS" panose="020B0603020202020204" pitchFamily="34" charset="0"/>
            </a:endParaRP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7258050" y="3854450"/>
            <a:ext cx="1049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R</a:t>
            </a:r>
            <a:r>
              <a:rPr lang="en-US" altLang="en-US" baseline="-25000">
                <a:latin typeface="Trebuchet MS" panose="020B0603020202020204" pitchFamily="34" charset="0"/>
              </a:rPr>
              <a:t>1</a:t>
            </a:r>
            <a:r>
              <a:rPr lang="en-US" altLang="en-US">
                <a:latin typeface="Trebuchet MS" panose="020B0603020202020204" pitchFamily="34" charset="0"/>
              </a:rPr>
              <a:t>(s) = +2</a:t>
            </a:r>
            <a:endParaRPr lang="en-US" altLang="en-US" baseline="-25000">
              <a:latin typeface="Trebuchet MS" panose="020B0603020202020204" pitchFamily="34" charset="0"/>
            </a:endParaRPr>
          </a:p>
        </p:txBody>
      </p:sp>
      <p:sp>
        <p:nvSpPr>
          <p:cNvPr id="34957" name="Rectangle 141"/>
          <p:cNvSpPr>
            <a:spLocks noChangeArrowheads="1"/>
          </p:cNvSpPr>
          <p:nvPr/>
        </p:nvSpPr>
        <p:spPr bwMode="auto">
          <a:xfrm>
            <a:off x="6686550" y="3924300"/>
            <a:ext cx="152400" cy="152400"/>
          </a:xfrm>
          <a:prstGeom prst="rect">
            <a:avLst/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63" name="Group 147"/>
          <p:cNvGrpSpPr>
            <a:grpSpLocks/>
          </p:cNvGrpSpPr>
          <p:nvPr/>
        </p:nvGrpSpPr>
        <p:grpSpPr bwMode="auto">
          <a:xfrm>
            <a:off x="457200" y="4324350"/>
            <a:ext cx="8021638" cy="2273300"/>
            <a:chOff x="288" y="2724"/>
            <a:chExt cx="5053" cy="1432"/>
          </a:xfrm>
        </p:grpSpPr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550" y="2840"/>
              <a:ext cx="3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Oval 35"/>
            <p:cNvSpPr>
              <a:spLocks noChangeArrowheads="1"/>
            </p:cNvSpPr>
            <p:nvPr/>
          </p:nvSpPr>
          <p:spPr bwMode="auto">
            <a:xfrm>
              <a:off x="502" y="279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Oval 36"/>
            <p:cNvSpPr>
              <a:spLocks noChangeArrowheads="1"/>
            </p:cNvSpPr>
            <p:nvPr/>
          </p:nvSpPr>
          <p:spPr bwMode="auto">
            <a:xfrm>
              <a:off x="747" y="2805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Oval 37"/>
            <p:cNvSpPr>
              <a:spLocks noChangeArrowheads="1"/>
            </p:cNvSpPr>
            <p:nvPr/>
          </p:nvSpPr>
          <p:spPr bwMode="auto">
            <a:xfrm>
              <a:off x="965" y="279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Oval 38"/>
            <p:cNvSpPr>
              <a:spLocks noChangeArrowheads="1"/>
            </p:cNvSpPr>
            <p:nvPr/>
          </p:nvSpPr>
          <p:spPr bwMode="auto">
            <a:xfrm>
              <a:off x="1429" y="279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5" name="Oval 39"/>
            <p:cNvSpPr>
              <a:spLocks noChangeArrowheads="1"/>
            </p:cNvSpPr>
            <p:nvPr/>
          </p:nvSpPr>
          <p:spPr bwMode="auto">
            <a:xfrm>
              <a:off x="1210" y="2806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6" name="Oval 40"/>
            <p:cNvSpPr>
              <a:spLocks noChangeArrowheads="1"/>
            </p:cNvSpPr>
            <p:nvPr/>
          </p:nvSpPr>
          <p:spPr bwMode="auto">
            <a:xfrm>
              <a:off x="1892" y="279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7" name="Oval 41"/>
            <p:cNvSpPr>
              <a:spLocks noChangeArrowheads="1"/>
            </p:cNvSpPr>
            <p:nvPr/>
          </p:nvSpPr>
          <p:spPr bwMode="auto">
            <a:xfrm>
              <a:off x="1674" y="2806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8" name="Oval 42"/>
            <p:cNvSpPr>
              <a:spLocks noChangeArrowheads="1"/>
            </p:cNvSpPr>
            <p:nvPr/>
          </p:nvSpPr>
          <p:spPr bwMode="auto">
            <a:xfrm>
              <a:off x="2356" y="279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9" name="Oval 43"/>
            <p:cNvSpPr>
              <a:spLocks noChangeArrowheads="1"/>
            </p:cNvSpPr>
            <p:nvPr/>
          </p:nvSpPr>
          <p:spPr bwMode="auto">
            <a:xfrm>
              <a:off x="2137" y="2806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0" name="Oval 44"/>
            <p:cNvSpPr>
              <a:spLocks noChangeArrowheads="1"/>
            </p:cNvSpPr>
            <p:nvPr/>
          </p:nvSpPr>
          <p:spPr bwMode="auto">
            <a:xfrm>
              <a:off x="2819" y="279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1" name="Oval 45"/>
            <p:cNvSpPr>
              <a:spLocks noChangeArrowheads="1"/>
            </p:cNvSpPr>
            <p:nvPr/>
          </p:nvSpPr>
          <p:spPr bwMode="auto">
            <a:xfrm>
              <a:off x="2601" y="2806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2" name="Oval 46"/>
            <p:cNvSpPr>
              <a:spLocks noChangeArrowheads="1"/>
            </p:cNvSpPr>
            <p:nvPr/>
          </p:nvSpPr>
          <p:spPr bwMode="auto">
            <a:xfrm>
              <a:off x="3283" y="279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3" name="Oval 47"/>
            <p:cNvSpPr>
              <a:spLocks noChangeArrowheads="1"/>
            </p:cNvSpPr>
            <p:nvPr/>
          </p:nvSpPr>
          <p:spPr bwMode="auto">
            <a:xfrm>
              <a:off x="3064" y="2806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4" name="Text Box 48"/>
            <p:cNvSpPr txBox="1">
              <a:spLocks noChangeArrowheads="1"/>
            </p:cNvSpPr>
            <p:nvPr/>
          </p:nvSpPr>
          <p:spPr bwMode="auto">
            <a:xfrm>
              <a:off x="288" y="2724"/>
              <a:ext cx="2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rebuchet MS" panose="020B0603020202020204" pitchFamily="34" charset="0"/>
                </a:rPr>
                <a:t>s</a:t>
              </a:r>
              <a:r>
                <a:rPr lang="en-US" altLang="en-US" baseline="-25000">
                  <a:latin typeface="Trebuchet MS" panose="020B0603020202020204" pitchFamily="34" charset="0"/>
                </a:rPr>
                <a:t>0</a:t>
              </a:r>
            </a:p>
          </p:txBody>
        </p:sp>
        <p:sp>
          <p:nvSpPr>
            <p:cNvPr id="34867" name="Oval 51"/>
            <p:cNvSpPr>
              <a:spLocks noChangeArrowheads="1"/>
            </p:cNvSpPr>
            <p:nvPr/>
          </p:nvSpPr>
          <p:spPr bwMode="auto">
            <a:xfrm>
              <a:off x="3746" y="279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8" name="Oval 52"/>
            <p:cNvSpPr>
              <a:spLocks noChangeArrowheads="1"/>
            </p:cNvSpPr>
            <p:nvPr/>
          </p:nvSpPr>
          <p:spPr bwMode="auto">
            <a:xfrm>
              <a:off x="3528" y="2806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Oval 54"/>
            <p:cNvSpPr>
              <a:spLocks noChangeArrowheads="1"/>
            </p:cNvSpPr>
            <p:nvPr/>
          </p:nvSpPr>
          <p:spPr bwMode="auto">
            <a:xfrm>
              <a:off x="3991" y="2806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7" name="Line 61"/>
            <p:cNvSpPr>
              <a:spLocks noChangeShapeType="1"/>
            </p:cNvSpPr>
            <p:nvPr/>
          </p:nvSpPr>
          <p:spPr bwMode="auto">
            <a:xfrm>
              <a:off x="550" y="3052"/>
              <a:ext cx="3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Oval 62"/>
            <p:cNvSpPr>
              <a:spLocks noChangeArrowheads="1"/>
            </p:cNvSpPr>
            <p:nvPr/>
          </p:nvSpPr>
          <p:spPr bwMode="auto">
            <a:xfrm>
              <a:off x="502" y="30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9" name="Oval 63"/>
            <p:cNvSpPr>
              <a:spLocks noChangeArrowheads="1"/>
            </p:cNvSpPr>
            <p:nvPr/>
          </p:nvSpPr>
          <p:spPr bwMode="auto">
            <a:xfrm>
              <a:off x="747" y="3017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0" name="Oval 64"/>
            <p:cNvSpPr>
              <a:spLocks noChangeArrowheads="1"/>
            </p:cNvSpPr>
            <p:nvPr/>
          </p:nvSpPr>
          <p:spPr bwMode="auto">
            <a:xfrm>
              <a:off x="965" y="30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1" name="Oval 65"/>
            <p:cNvSpPr>
              <a:spLocks noChangeArrowheads="1"/>
            </p:cNvSpPr>
            <p:nvPr/>
          </p:nvSpPr>
          <p:spPr bwMode="auto">
            <a:xfrm>
              <a:off x="1429" y="30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2" name="Oval 66"/>
            <p:cNvSpPr>
              <a:spLocks noChangeArrowheads="1"/>
            </p:cNvSpPr>
            <p:nvPr/>
          </p:nvSpPr>
          <p:spPr bwMode="auto">
            <a:xfrm>
              <a:off x="1210" y="3018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3" name="Oval 67"/>
            <p:cNvSpPr>
              <a:spLocks noChangeArrowheads="1"/>
            </p:cNvSpPr>
            <p:nvPr/>
          </p:nvSpPr>
          <p:spPr bwMode="auto">
            <a:xfrm>
              <a:off x="1892" y="300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4" name="Oval 68"/>
            <p:cNvSpPr>
              <a:spLocks noChangeArrowheads="1"/>
            </p:cNvSpPr>
            <p:nvPr/>
          </p:nvSpPr>
          <p:spPr bwMode="auto">
            <a:xfrm>
              <a:off x="1674" y="3018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5" name="Oval 69"/>
            <p:cNvSpPr>
              <a:spLocks noChangeArrowheads="1"/>
            </p:cNvSpPr>
            <p:nvPr/>
          </p:nvSpPr>
          <p:spPr bwMode="auto">
            <a:xfrm>
              <a:off x="2356" y="30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6" name="Oval 70"/>
            <p:cNvSpPr>
              <a:spLocks noChangeArrowheads="1"/>
            </p:cNvSpPr>
            <p:nvPr/>
          </p:nvSpPr>
          <p:spPr bwMode="auto">
            <a:xfrm>
              <a:off x="2137" y="3018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7" name="Oval 71"/>
            <p:cNvSpPr>
              <a:spLocks noChangeArrowheads="1"/>
            </p:cNvSpPr>
            <p:nvPr/>
          </p:nvSpPr>
          <p:spPr bwMode="auto">
            <a:xfrm>
              <a:off x="2819" y="30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8" name="Oval 72"/>
            <p:cNvSpPr>
              <a:spLocks noChangeArrowheads="1"/>
            </p:cNvSpPr>
            <p:nvPr/>
          </p:nvSpPr>
          <p:spPr bwMode="auto">
            <a:xfrm>
              <a:off x="2601" y="3018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9" name="Oval 73"/>
            <p:cNvSpPr>
              <a:spLocks noChangeArrowheads="1"/>
            </p:cNvSpPr>
            <p:nvPr/>
          </p:nvSpPr>
          <p:spPr bwMode="auto">
            <a:xfrm>
              <a:off x="3283" y="300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0" name="Oval 74"/>
            <p:cNvSpPr>
              <a:spLocks noChangeArrowheads="1"/>
            </p:cNvSpPr>
            <p:nvPr/>
          </p:nvSpPr>
          <p:spPr bwMode="auto">
            <a:xfrm>
              <a:off x="3064" y="3018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1" name="Text Box 75"/>
            <p:cNvSpPr txBox="1">
              <a:spLocks noChangeArrowheads="1"/>
            </p:cNvSpPr>
            <p:nvPr/>
          </p:nvSpPr>
          <p:spPr bwMode="auto">
            <a:xfrm>
              <a:off x="288" y="2936"/>
              <a:ext cx="2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rebuchet MS" panose="020B0603020202020204" pitchFamily="34" charset="0"/>
                </a:rPr>
                <a:t>s</a:t>
              </a:r>
              <a:r>
                <a:rPr lang="en-US" altLang="en-US" baseline="-25000">
                  <a:latin typeface="Trebuchet MS" panose="020B0603020202020204" pitchFamily="34" charset="0"/>
                </a:rPr>
                <a:t>0</a:t>
              </a:r>
            </a:p>
          </p:txBody>
        </p:sp>
        <p:sp>
          <p:nvSpPr>
            <p:cNvPr id="34892" name="Oval 76"/>
            <p:cNvSpPr>
              <a:spLocks noChangeArrowheads="1"/>
            </p:cNvSpPr>
            <p:nvPr/>
          </p:nvSpPr>
          <p:spPr bwMode="auto">
            <a:xfrm>
              <a:off x="3746" y="30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3" name="Oval 77"/>
            <p:cNvSpPr>
              <a:spLocks noChangeArrowheads="1"/>
            </p:cNvSpPr>
            <p:nvPr/>
          </p:nvSpPr>
          <p:spPr bwMode="auto">
            <a:xfrm>
              <a:off x="3528" y="3018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5" name="Oval 79"/>
            <p:cNvSpPr>
              <a:spLocks noChangeArrowheads="1"/>
            </p:cNvSpPr>
            <p:nvPr/>
          </p:nvSpPr>
          <p:spPr bwMode="auto">
            <a:xfrm>
              <a:off x="3991" y="3018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6" name="Line 80"/>
            <p:cNvSpPr>
              <a:spLocks noChangeShapeType="1"/>
            </p:cNvSpPr>
            <p:nvPr/>
          </p:nvSpPr>
          <p:spPr bwMode="auto">
            <a:xfrm>
              <a:off x="550" y="3264"/>
              <a:ext cx="3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Oval 81"/>
            <p:cNvSpPr>
              <a:spLocks noChangeArrowheads="1"/>
            </p:cNvSpPr>
            <p:nvPr/>
          </p:nvSpPr>
          <p:spPr bwMode="auto">
            <a:xfrm>
              <a:off x="502" y="32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8" name="Oval 82"/>
            <p:cNvSpPr>
              <a:spLocks noChangeArrowheads="1"/>
            </p:cNvSpPr>
            <p:nvPr/>
          </p:nvSpPr>
          <p:spPr bwMode="auto">
            <a:xfrm>
              <a:off x="747" y="3229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9" name="Oval 83"/>
            <p:cNvSpPr>
              <a:spLocks noChangeArrowheads="1"/>
            </p:cNvSpPr>
            <p:nvPr/>
          </p:nvSpPr>
          <p:spPr bwMode="auto">
            <a:xfrm>
              <a:off x="965" y="321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0" name="Oval 84"/>
            <p:cNvSpPr>
              <a:spLocks noChangeArrowheads="1"/>
            </p:cNvSpPr>
            <p:nvPr/>
          </p:nvSpPr>
          <p:spPr bwMode="auto">
            <a:xfrm>
              <a:off x="1429" y="32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1" name="Oval 85"/>
            <p:cNvSpPr>
              <a:spLocks noChangeArrowheads="1"/>
            </p:cNvSpPr>
            <p:nvPr/>
          </p:nvSpPr>
          <p:spPr bwMode="auto">
            <a:xfrm>
              <a:off x="1210" y="3230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2" name="Oval 86"/>
            <p:cNvSpPr>
              <a:spLocks noChangeArrowheads="1"/>
            </p:cNvSpPr>
            <p:nvPr/>
          </p:nvSpPr>
          <p:spPr bwMode="auto">
            <a:xfrm>
              <a:off x="1892" y="32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3" name="Oval 87"/>
            <p:cNvSpPr>
              <a:spLocks noChangeArrowheads="1"/>
            </p:cNvSpPr>
            <p:nvPr/>
          </p:nvSpPr>
          <p:spPr bwMode="auto">
            <a:xfrm>
              <a:off x="1674" y="3230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4" name="Oval 88"/>
            <p:cNvSpPr>
              <a:spLocks noChangeArrowheads="1"/>
            </p:cNvSpPr>
            <p:nvPr/>
          </p:nvSpPr>
          <p:spPr bwMode="auto">
            <a:xfrm>
              <a:off x="2356" y="32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5" name="Oval 89"/>
            <p:cNvSpPr>
              <a:spLocks noChangeArrowheads="1"/>
            </p:cNvSpPr>
            <p:nvPr/>
          </p:nvSpPr>
          <p:spPr bwMode="auto">
            <a:xfrm>
              <a:off x="2137" y="3230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6" name="Oval 90"/>
            <p:cNvSpPr>
              <a:spLocks noChangeArrowheads="1"/>
            </p:cNvSpPr>
            <p:nvPr/>
          </p:nvSpPr>
          <p:spPr bwMode="auto">
            <a:xfrm>
              <a:off x="2819" y="32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7" name="Oval 91"/>
            <p:cNvSpPr>
              <a:spLocks noChangeArrowheads="1"/>
            </p:cNvSpPr>
            <p:nvPr/>
          </p:nvSpPr>
          <p:spPr bwMode="auto">
            <a:xfrm>
              <a:off x="2601" y="3230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8" name="Oval 92"/>
            <p:cNvSpPr>
              <a:spLocks noChangeArrowheads="1"/>
            </p:cNvSpPr>
            <p:nvPr/>
          </p:nvSpPr>
          <p:spPr bwMode="auto">
            <a:xfrm>
              <a:off x="3283" y="32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9" name="Oval 93"/>
            <p:cNvSpPr>
              <a:spLocks noChangeArrowheads="1"/>
            </p:cNvSpPr>
            <p:nvPr/>
          </p:nvSpPr>
          <p:spPr bwMode="auto">
            <a:xfrm>
              <a:off x="3064" y="3230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0" name="Text Box 94"/>
            <p:cNvSpPr txBox="1">
              <a:spLocks noChangeArrowheads="1"/>
            </p:cNvSpPr>
            <p:nvPr/>
          </p:nvSpPr>
          <p:spPr bwMode="auto">
            <a:xfrm>
              <a:off x="288" y="3148"/>
              <a:ext cx="2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rebuchet MS" panose="020B0603020202020204" pitchFamily="34" charset="0"/>
                </a:rPr>
                <a:t>s</a:t>
              </a:r>
              <a:r>
                <a:rPr lang="en-US" altLang="en-US" baseline="-25000">
                  <a:latin typeface="Trebuchet MS" panose="020B0603020202020204" pitchFamily="34" charset="0"/>
                </a:rPr>
                <a:t>0</a:t>
              </a:r>
            </a:p>
          </p:txBody>
        </p:sp>
        <p:sp>
          <p:nvSpPr>
            <p:cNvPr id="34911" name="Oval 95"/>
            <p:cNvSpPr>
              <a:spLocks noChangeArrowheads="1"/>
            </p:cNvSpPr>
            <p:nvPr/>
          </p:nvSpPr>
          <p:spPr bwMode="auto">
            <a:xfrm>
              <a:off x="3746" y="32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2" name="Oval 96"/>
            <p:cNvSpPr>
              <a:spLocks noChangeArrowheads="1"/>
            </p:cNvSpPr>
            <p:nvPr/>
          </p:nvSpPr>
          <p:spPr bwMode="auto">
            <a:xfrm>
              <a:off x="3528" y="3230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4" name="Oval 98"/>
            <p:cNvSpPr>
              <a:spLocks noChangeArrowheads="1"/>
            </p:cNvSpPr>
            <p:nvPr/>
          </p:nvSpPr>
          <p:spPr bwMode="auto">
            <a:xfrm>
              <a:off x="3991" y="3230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5" name="Line 99"/>
            <p:cNvSpPr>
              <a:spLocks noChangeShapeType="1"/>
            </p:cNvSpPr>
            <p:nvPr/>
          </p:nvSpPr>
          <p:spPr bwMode="auto">
            <a:xfrm>
              <a:off x="550" y="3476"/>
              <a:ext cx="3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Oval 100"/>
            <p:cNvSpPr>
              <a:spLocks noChangeArrowheads="1"/>
            </p:cNvSpPr>
            <p:nvPr/>
          </p:nvSpPr>
          <p:spPr bwMode="auto">
            <a:xfrm>
              <a:off x="502" y="342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7" name="Oval 101"/>
            <p:cNvSpPr>
              <a:spLocks noChangeArrowheads="1"/>
            </p:cNvSpPr>
            <p:nvPr/>
          </p:nvSpPr>
          <p:spPr bwMode="auto">
            <a:xfrm>
              <a:off x="747" y="344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8" name="Oval 102"/>
            <p:cNvSpPr>
              <a:spLocks noChangeArrowheads="1"/>
            </p:cNvSpPr>
            <p:nvPr/>
          </p:nvSpPr>
          <p:spPr bwMode="auto">
            <a:xfrm>
              <a:off x="965" y="342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" name="Oval 103"/>
            <p:cNvSpPr>
              <a:spLocks noChangeArrowheads="1"/>
            </p:cNvSpPr>
            <p:nvPr/>
          </p:nvSpPr>
          <p:spPr bwMode="auto">
            <a:xfrm>
              <a:off x="1429" y="342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" name="Oval 104"/>
            <p:cNvSpPr>
              <a:spLocks noChangeArrowheads="1"/>
            </p:cNvSpPr>
            <p:nvPr/>
          </p:nvSpPr>
          <p:spPr bwMode="auto">
            <a:xfrm>
              <a:off x="1210" y="3442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" name="Oval 105"/>
            <p:cNvSpPr>
              <a:spLocks noChangeArrowheads="1"/>
            </p:cNvSpPr>
            <p:nvPr/>
          </p:nvSpPr>
          <p:spPr bwMode="auto">
            <a:xfrm>
              <a:off x="1892" y="342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" name="Oval 106"/>
            <p:cNvSpPr>
              <a:spLocks noChangeArrowheads="1"/>
            </p:cNvSpPr>
            <p:nvPr/>
          </p:nvSpPr>
          <p:spPr bwMode="auto">
            <a:xfrm>
              <a:off x="1674" y="3442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" name="Oval 107"/>
            <p:cNvSpPr>
              <a:spLocks noChangeArrowheads="1"/>
            </p:cNvSpPr>
            <p:nvPr/>
          </p:nvSpPr>
          <p:spPr bwMode="auto">
            <a:xfrm>
              <a:off x="2356" y="342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4" name="Oval 108"/>
            <p:cNvSpPr>
              <a:spLocks noChangeArrowheads="1"/>
            </p:cNvSpPr>
            <p:nvPr/>
          </p:nvSpPr>
          <p:spPr bwMode="auto">
            <a:xfrm>
              <a:off x="2137" y="3442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" name="Oval 109"/>
            <p:cNvSpPr>
              <a:spLocks noChangeArrowheads="1"/>
            </p:cNvSpPr>
            <p:nvPr/>
          </p:nvSpPr>
          <p:spPr bwMode="auto">
            <a:xfrm>
              <a:off x="2819" y="342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6" name="Oval 110"/>
            <p:cNvSpPr>
              <a:spLocks noChangeArrowheads="1"/>
            </p:cNvSpPr>
            <p:nvPr/>
          </p:nvSpPr>
          <p:spPr bwMode="auto">
            <a:xfrm>
              <a:off x="2601" y="3442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7" name="Oval 111"/>
            <p:cNvSpPr>
              <a:spLocks noChangeArrowheads="1"/>
            </p:cNvSpPr>
            <p:nvPr/>
          </p:nvSpPr>
          <p:spPr bwMode="auto">
            <a:xfrm>
              <a:off x="3283" y="342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8" name="Oval 112"/>
            <p:cNvSpPr>
              <a:spLocks noChangeArrowheads="1"/>
            </p:cNvSpPr>
            <p:nvPr/>
          </p:nvSpPr>
          <p:spPr bwMode="auto">
            <a:xfrm>
              <a:off x="3064" y="3442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9" name="Text Box 113"/>
            <p:cNvSpPr txBox="1">
              <a:spLocks noChangeArrowheads="1"/>
            </p:cNvSpPr>
            <p:nvPr/>
          </p:nvSpPr>
          <p:spPr bwMode="auto">
            <a:xfrm>
              <a:off x="288" y="3360"/>
              <a:ext cx="2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rebuchet MS" panose="020B0603020202020204" pitchFamily="34" charset="0"/>
                </a:rPr>
                <a:t>s</a:t>
              </a:r>
              <a:r>
                <a:rPr lang="en-US" altLang="en-US" baseline="-25000">
                  <a:latin typeface="Trebuchet MS" panose="020B0603020202020204" pitchFamily="34" charset="0"/>
                </a:rPr>
                <a:t>0</a:t>
              </a:r>
            </a:p>
          </p:txBody>
        </p:sp>
        <p:sp>
          <p:nvSpPr>
            <p:cNvPr id="34930" name="Oval 114"/>
            <p:cNvSpPr>
              <a:spLocks noChangeArrowheads="1"/>
            </p:cNvSpPr>
            <p:nvPr/>
          </p:nvSpPr>
          <p:spPr bwMode="auto">
            <a:xfrm>
              <a:off x="3746" y="342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1" name="Oval 115"/>
            <p:cNvSpPr>
              <a:spLocks noChangeArrowheads="1"/>
            </p:cNvSpPr>
            <p:nvPr/>
          </p:nvSpPr>
          <p:spPr bwMode="auto">
            <a:xfrm>
              <a:off x="3528" y="3442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3" name="Oval 117"/>
            <p:cNvSpPr>
              <a:spLocks noChangeArrowheads="1"/>
            </p:cNvSpPr>
            <p:nvPr/>
          </p:nvSpPr>
          <p:spPr bwMode="auto">
            <a:xfrm>
              <a:off x="3991" y="3442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4" name="Line 118"/>
            <p:cNvSpPr>
              <a:spLocks noChangeShapeType="1"/>
            </p:cNvSpPr>
            <p:nvPr/>
          </p:nvSpPr>
          <p:spPr bwMode="auto">
            <a:xfrm>
              <a:off x="550" y="3688"/>
              <a:ext cx="3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5" name="Oval 119"/>
            <p:cNvSpPr>
              <a:spLocks noChangeArrowheads="1"/>
            </p:cNvSpPr>
            <p:nvPr/>
          </p:nvSpPr>
          <p:spPr bwMode="auto">
            <a:xfrm>
              <a:off x="502" y="3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6" name="Oval 120"/>
            <p:cNvSpPr>
              <a:spLocks noChangeArrowheads="1"/>
            </p:cNvSpPr>
            <p:nvPr/>
          </p:nvSpPr>
          <p:spPr bwMode="auto">
            <a:xfrm>
              <a:off x="747" y="3653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7" name="Oval 121"/>
            <p:cNvSpPr>
              <a:spLocks noChangeArrowheads="1"/>
            </p:cNvSpPr>
            <p:nvPr/>
          </p:nvSpPr>
          <p:spPr bwMode="auto">
            <a:xfrm>
              <a:off x="965" y="3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8" name="Oval 122"/>
            <p:cNvSpPr>
              <a:spLocks noChangeArrowheads="1"/>
            </p:cNvSpPr>
            <p:nvPr/>
          </p:nvSpPr>
          <p:spPr bwMode="auto">
            <a:xfrm>
              <a:off x="1429" y="3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9" name="Oval 123"/>
            <p:cNvSpPr>
              <a:spLocks noChangeArrowheads="1"/>
            </p:cNvSpPr>
            <p:nvPr/>
          </p:nvSpPr>
          <p:spPr bwMode="auto">
            <a:xfrm>
              <a:off x="1210" y="3654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0" name="Oval 124"/>
            <p:cNvSpPr>
              <a:spLocks noChangeArrowheads="1"/>
            </p:cNvSpPr>
            <p:nvPr/>
          </p:nvSpPr>
          <p:spPr bwMode="auto">
            <a:xfrm>
              <a:off x="1892" y="3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1" name="Oval 125"/>
            <p:cNvSpPr>
              <a:spLocks noChangeArrowheads="1"/>
            </p:cNvSpPr>
            <p:nvPr/>
          </p:nvSpPr>
          <p:spPr bwMode="auto">
            <a:xfrm>
              <a:off x="1674" y="3654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2" name="Oval 126"/>
            <p:cNvSpPr>
              <a:spLocks noChangeArrowheads="1"/>
            </p:cNvSpPr>
            <p:nvPr/>
          </p:nvSpPr>
          <p:spPr bwMode="auto">
            <a:xfrm>
              <a:off x="2356" y="3640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3" name="Oval 127"/>
            <p:cNvSpPr>
              <a:spLocks noChangeArrowheads="1"/>
            </p:cNvSpPr>
            <p:nvPr/>
          </p:nvSpPr>
          <p:spPr bwMode="auto">
            <a:xfrm>
              <a:off x="2137" y="3654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4" name="Oval 128"/>
            <p:cNvSpPr>
              <a:spLocks noChangeArrowheads="1"/>
            </p:cNvSpPr>
            <p:nvPr/>
          </p:nvSpPr>
          <p:spPr bwMode="auto">
            <a:xfrm>
              <a:off x="2819" y="3640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5" name="Oval 129"/>
            <p:cNvSpPr>
              <a:spLocks noChangeArrowheads="1"/>
            </p:cNvSpPr>
            <p:nvPr/>
          </p:nvSpPr>
          <p:spPr bwMode="auto">
            <a:xfrm>
              <a:off x="2601" y="3654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6" name="Oval 130"/>
            <p:cNvSpPr>
              <a:spLocks noChangeArrowheads="1"/>
            </p:cNvSpPr>
            <p:nvPr/>
          </p:nvSpPr>
          <p:spPr bwMode="auto">
            <a:xfrm>
              <a:off x="3283" y="3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7" name="Oval 131"/>
            <p:cNvSpPr>
              <a:spLocks noChangeArrowheads="1"/>
            </p:cNvSpPr>
            <p:nvPr/>
          </p:nvSpPr>
          <p:spPr bwMode="auto">
            <a:xfrm>
              <a:off x="3064" y="3654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8" name="Text Box 132"/>
            <p:cNvSpPr txBox="1">
              <a:spLocks noChangeArrowheads="1"/>
            </p:cNvSpPr>
            <p:nvPr/>
          </p:nvSpPr>
          <p:spPr bwMode="auto">
            <a:xfrm>
              <a:off x="288" y="3572"/>
              <a:ext cx="2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rebuchet MS" panose="020B0603020202020204" pitchFamily="34" charset="0"/>
                </a:rPr>
                <a:t>s</a:t>
              </a:r>
              <a:r>
                <a:rPr lang="en-US" altLang="en-US" baseline="-25000">
                  <a:latin typeface="Trebuchet MS" panose="020B0603020202020204" pitchFamily="34" charset="0"/>
                </a:rPr>
                <a:t>0</a:t>
              </a:r>
            </a:p>
          </p:txBody>
        </p:sp>
        <p:sp>
          <p:nvSpPr>
            <p:cNvPr id="34949" name="Oval 133"/>
            <p:cNvSpPr>
              <a:spLocks noChangeArrowheads="1"/>
            </p:cNvSpPr>
            <p:nvPr/>
          </p:nvSpPr>
          <p:spPr bwMode="auto">
            <a:xfrm>
              <a:off x="3746" y="3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50" name="Oval 134"/>
            <p:cNvSpPr>
              <a:spLocks noChangeArrowheads="1"/>
            </p:cNvSpPr>
            <p:nvPr/>
          </p:nvSpPr>
          <p:spPr bwMode="auto">
            <a:xfrm>
              <a:off x="3528" y="3654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52" name="Oval 136"/>
            <p:cNvSpPr>
              <a:spLocks noChangeArrowheads="1"/>
            </p:cNvSpPr>
            <p:nvPr/>
          </p:nvSpPr>
          <p:spPr bwMode="auto">
            <a:xfrm>
              <a:off x="3991" y="3654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53" name="Text Box 137"/>
            <p:cNvSpPr txBox="1">
              <a:spLocks noChangeArrowheads="1"/>
            </p:cNvSpPr>
            <p:nvPr/>
          </p:nvSpPr>
          <p:spPr bwMode="auto">
            <a:xfrm>
              <a:off x="4572" y="2936"/>
              <a:ext cx="6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rebuchet MS" panose="020B0603020202020204" pitchFamily="34" charset="0"/>
                </a:rPr>
                <a:t>R</a:t>
              </a:r>
              <a:r>
                <a:rPr lang="en-US" altLang="en-US" baseline="-25000">
                  <a:latin typeface="Trebuchet MS" panose="020B0603020202020204" pitchFamily="34" charset="0"/>
                </a:rPr>
                <a:t>2</a:t>
              </a:r>
              <a:r>
                <a:rPr lang="en-US" altLang="en-US">
                  <a:latin typeface="Trebuchet MS" panose="020B0603020202020204" pitchFamily="34" charset="0"/>
                </a:rPr>
                <a:t>(s) = +1</a:t>
              </a:r>
              <a:endParaRPr lang="en-US" altLang="en-US" baseline="-25000">
                <a:latin typeface="Trebuchet MS" panose="020B0603020202020204" pitchFamily="34" charset="0"/>
              </a:endParaRPr>
            </a:p>
          </p:txBody>
        </p:sp>
        <p:sp>
          <p:nvSpPr>
            <p:cNvPr id="34954" name="Text Box 138"/>
            <p:cNvSpPr txBox="1">
              <a:spLocks noChangeArrowheads="1"/>
            </p:cNvSpPr>
            <p:nvPr/>
          </p:nvSpPr>
          <p:spPr bwMode="auto">
            <a:xfrm>
              <a:off x="4572" y="3148"/>
              <a:ext cx="6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rebuchet MS" panose="020B0603020202020204" pitchFamily="34" charset="0"/>
                </a:rPr>
                <a:t>R</a:t>
              </a:r>
              <a:r>
                <a:rPr lang="en-US" altLang="en-US" baseline="-25000">
                  <a:latin typeface="Trebuchet MS" panose="020B0603020202020204" pitchFamily="34" charset="0"/>
                </a:rPr>
                <a:t>3</a:t>
              </a:r>
              <a:r>
                <a:rPr lang="en-US" altLang="en-US">
                  <a:latin typeface="Trebuchet MS" panose="020B0603020202020204" pitchFamily="34" charset="0"/>
                </a:rPr>
                <a:t>(s) = -5</a:t>
              </a:r>
              <a:endParaRPr lang="en-US" altLang="en-US" baseline="-25000">
                <a:latin typeface="Trebuchet MS" panose="020B0603020202020204" pitchFamily="34" charset="0"/>
              </a:endParaRPr>
            </a:p>
          </p:txBody>
        </p:sp>
        <p:sp>
          <p:nvSpPr>
            <p:cNvPr id="34955" name="Text Box 139"/>
            <p:cNvSpPr txBox="1">
              <a:spLocks noChangeArrowheads="1"/>
            </p:cNvSpPr>
            <p:nvPr/>
          </p:nvSpPr>
          <p:spPr bwMode="auto">
            <a:xfrm>
              <a:off x="4572" y="3580"/>
              <a:ext cx="6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rebuchet MS" panose="020B0603020202020204" pitchFamily="34" charset="0"/>
                </a:rPr>
                <a:t>R</a:t>
              </a:r>
              <a:r>
                <a:rPr lang="en-US" altLang="en-US" baseline="-25000">
                  <a:latin typeface="Trebuchet MS" panose="020B0603020202020204" pitchFamily="34" charset="0"/>
                </a:rPr>
                <a:t>4</a:t>
              </a:r>
              <a:r>
                <a:rPr lang="en-US" altLang="en-US">
                  <a:latin typeface="Trebuchet MS" panose="020B0603020202020204" pitchFamily="34" charset="0"/>
                </a:rPr>
                <a:t>(s) = +4</a:t>
              </a:r>
              <a:endParaRPr lang="en-US" altLang="en-US" baseline="-25000">
                <a:latin typeface="Trebuchet MS" panose="020B0603020202020204" pitchFamily="34" charset="0"/>
              </a:endParaRPr>
            </a:p>
          </p:txBody>
        </p:sp>
        <p:sp>
          <p:nvSpPr>
            <p:cNvPr id="34956" name="Text Box 140"/>
            <p:cNvSpPr txBox="1">
              <a:spLocks noChangeArrowheads="1"/>
            </p:cNvSpPr>
            <p:nvPr/>
          </p:nvSpPr>
          <p:spPr bwMode="auto">
            <a:xfrm>
              <a:off x="3168" y="3906"/>
              <a:ext cx="21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rebuchet MS" panose="020B0603020202020204" pitchFamily="34" charset="0"/>
                </a:rPr>
                <a:t>V</a:t>
              </a:r>
              <a:r>
                <a:rPr lang="en-US" altLang="en-US" sz="2000" baseline="30000" dirty="0">
                  <a:latin typeface="Symbol" panose="05050102010706020507" pitchFamily="18" charset="2"/>
                  <a:sym typeface="Symbol" panose="05050102010706020507" pitchFamily="18" charset="2"/>
                </a:rPr>
                <a:t></a:t>
              </a:r>
              <a:r>
                <a:rPr lang="en-US" altLang="en-US" sz="2000" dirty="0">
                  <a:latin typeface="Trebuchet MS" panose="020B0603020202020204" pitchFamily="34" charset="0"/>
                </a:rPr>
                <a:t>(s) ≈ (2 + 1 – 5 + 4)/4 = 0.5</a:t>
              </a:r>
              <a:endParaRPr lang="en-US" altLang="en-US" sz="2000" baseline="-25000" dirty="0">
                <a:latin typeface="Trebuchet MS" panose="020B0603020202020204" pitchFamily="34" charset="0"/>
              </a:endParaRPr>
            </a:p>
          </p:txBody>
        </p:sp>
        <p:sp>
          <p:nvSpPr>
            <p:cNvPr id="34958" name="Rectangle 142"/>
            <p:cNvSpPr>
              <a:spLocks noChangeArrowheads="1"/>
            </p:cNvSpPr>
            <p:nvPr/>
          </p:nvSpPr>
          <p:spPr bwMode="auto">
            <a:xfrm>
              <a:off x="4212" y="2790"/>
              <a:ext cx="96" cy="9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59" name="Rectangle 143"/>
            <p:cNvSpPr>
              <a:spLocks noChangeArrowheads="1"/>
            </p:cNvSpPr>
            <p:nvPr/>
          </p:nvSpPr>
          <p:spPr bwMode="auto">
            <a:xfrm>
              <a:off x="4212" y="3006"/>
              <a:ext cx="96" cy="9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60" name="Rectangle 144"/>
            <p:cNvSpPr>
              <a:spLocks noChangeArrowheads="1"/>
            </p:cNvSpPr>
            <p:nvPr/>
          </p:nvSpPr>
          <p:spPr bwMode="auto">
            <a:xfrm>
              <a:off x="4212" y="3216"/>
              <a:ext cx="96" cy="9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61" name="Rectangle 145"/>
            <p:cNvSpPr>
              <a:spLocks noChangeArrowheads="1"/>
            </p:cNvSpPr>
            <p:nvPr/>
          </p:nvSpPr>
          <p:spPr bwMode="auto">
            <a:xfrm>
              <a:off x="4212" y="3432"/>
              <a:ext cx="96" cy="9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62" name="Rectangle 146"/>
            <p:cNvSpPr>
              <a:spLocks noChangeArrowheads="1"/>
            </p:cNvSpPr>
            <p:nvPr/>
          </p:nvSpPr>
          <p:spPr bwMode="auto">
            <a:xfrm>
              <a:off x="4212" y="3636"/>
              <a:ext cx="96" cy="9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5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0895" y="273600"/>
            <a:ext cx="8001000" cy="386800"/>
          </a:xfrm>
        </p:spPr>
        <p:txBody>
          <a:bodyPr/>
          <a:lstStyle/>
          <a:p>
            <a:r>
              <a:rPr lang="en-US" altLang="en-US" sz="3200" dirty="0"/>
              <a:t>Monte Carlo control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0895" y="660400"/>
            <a:ext cx="8229600" cy="5638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</a:t>
            </a:r>
            <a:r>
              <a:rPr lang="en-US" altLang="en-US" baseline="30000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 not enough for policy improvement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need exact model of environment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</a:t>
            </a:r>
            <a:r>
              <a:rPr lang="en-US" altLang="en-US" dirty="0" smtClean="0"/>
              <a:t>stimate </a:t>
            </a:r>
            <a:r>
              <a:rPr lang="en-US" altLang="en-US" dirty="0"/>
              <a:t>Q</a:t>
            </a:r>
            <a:r>
              <a:rPr lang="en-US" altLang="en-US" baseline="30000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(</a:t>
            </a:r>
            <a:r>
              <a:rPr lang="en-US" altLang="en-US" dirty="0" err="1"/>
              <a:t>s,a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MC control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update after each episode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Non-stationary </a:t>
            </a:r>
            <a:r>
              <a:rPr lang="en-US" altLang="en-US" dirty="0"/>
              <a:t>environment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greedy policy won’t explore all actions</a:t>
            </a:r>
          </a:p>
        </p:txBody>
      </p:sp>
      <p:grpSp>
        <p:nvGrpSpPr>
          <p:cNvPr id="35863" name="Group 23"/>
          <p:cNvGrpSpPr>
            <a:grpSpLocks/>
          </p:cNvGrpSpPr>
          <p:nvPr/>
        </p:nvGrpSpPr>
        <p:grpSpPr bwMode="auto">
          <a:xfrm>
            <a:off x="6248400" y="1600200"/>
            <a:ext cx="2209800" cy="1371600"/>
            <a:chOff x="672" y="2496"/>
            <a:chExt cx="912" cy="576"/>
          </a:xfrm>
        </p:grpSpPr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H="1">
              <a:off x="793" y="2544"/>
              <a:ext cx="311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flipH="1">
              <a:off x="1096" y="2544"/>
              <a:ext cx="8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104" y="2544"/>
              <a:ext cx="295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20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flipH="1" flipV="1">
              <a:off x="816" y="2736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flipV="1">
              <a:off x="1056" y="2736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H="1" flipV="1">
              <a:off x="1104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1392" y="27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flipH="1" flipV="1">
              <a:off x="1392" y="2736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4" name="Oval 4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" name="Oval 5"/>
            <p:cNvSpPr>
              <a:spLocks noChangeArrowheads="1"/>
            </p:cNvSpPr>
            <p:nvPr/>
          </p:nvSpPr>
          <p:spPr bwMode="auto">
            <a:xfrm>
              <a:off x="777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1068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1365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672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816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Oval 10"/>
            <p:cNvSpPr>
              <a:spLocks noChangeArrowheads="1"/>
            </p:cNvSpPr>
            <p:nvPr/>
          </p:nvSpPr>
          <p:spPr bwMode="auto">
            <a:xfrm>
              <a:off x="1008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Oval 11"/>
            <p:cNvSpPr>
              <a:spLocks noChangeArrowheads="1"/>
            </p:cNvSpPr>
            <p:nvPr/>
          </p:nvSpPr>
          <p:spPr bwMode="auto">
            <a:xfrm>
              <a:off x="1152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Oval 12"/>
            <p:cNvSpPr>
              <a:spLocks noChangeArrowheads="1"/>
            </p:cNvSpPr>
            <p:nvPr/>
          </p:nvSpPr>
          <p:spPr bwMode="auto">
            <a:xfrm>
              <a:off x="1344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Oval 16"/>
            <p:cNvSpPr>
              <a:spLocks noChangeArrowheads="1"/>
            </p:cNvSpPr>
            <p:nvPr/>
          </p:nvSpPr>
          <p:spPr bwMode="auto">
            <a:xfrm>
              <a:off x="1488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5868" name="Picture 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171700"/>
            <a:ext cx="2971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76" name="Picture 3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37" y="3350879"/>
            <a:ext cx="5803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79" name="Picture 3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4850439"/>
            <a:ext cx="34163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2071" y="235099"/>
            <a:ext cx="7695398" cy="457920"/>
          </a:xfrm>
        </p:spPr>
        <p:txBody>
          <a:bodyPr/>
          <a:lstStyle/>
          <a:p>
            <a:r>
              <a:rPr lang="en-US" altLang="en-US" sz="3200" dirty="0"/>
              <a:t>Maintaining exploration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2071" y="776438"/>
            <a:ext cx="8229600" cy="5638800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en-US" altLang="en-US" dirty="0" smtClean="0"/>
              <a:t>Deterministic/greedy </a:t>
            </a:r>
            <a:r>
              <a:rPr lang="en-US" altLang="en-US" dirty="0"/>
              <a:t>policy won’t explore all actions</a:t>
            </a:r>
          </a:p>
          <a:p>
            <a:pPr marL="838200" lvl="1" indent="-381000"/>
            <a:r>
              <a:rPr lang="en-US" altLang="en-US" dirty="0"/>
              <a:t>don’t know anything about the environment at the beginning</a:t>
            </a:r>
          </a:p>
          <a:p>
            <a:pPr marL="838200" lvl="1" indent="-381000"/>
            <a:r>
              <a:rPr lang="en-US" altLang="en-US" dirty="0"/>
              <a:t>need to try all actions to find the optimal one</a:t>
            </a:r>
          </a:p>
          <a:p>
            <a:pPr marL="457200" indent="-457200"/>
            <a:r>
              <a:rPr lang="en-US" altLang="en-US" dirty="0" smtClean="0"/>
              <a:t>Maintain </a:t>
            </a:r>
            <a:r>
              <a:rPr lang="en-US" altLang="en-US" dirty="0"/>
              <a:t>exploration</a:t>
            </a:r>
          </a:p>
          <a:p>
            <a:pPr marL="838200" lvl="1" indent="-381000"/>
            <a:r>
              <a:rPr lang="en-US" altLang="en-US" dirty="0"/>
              <a:t>use </a:t>
            </a:r>
            <a:r>
              <a:rPr lang="en-US" altLang="en-US" i="1" dirty="0"/>
              <a:t>soft</a:t>
            </a:r>
            <a:r>
              <a:rPr lang="en-US" altLang="en-US" dirty="0"/>
              <a:t> policies instead: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dirty="0" err="1">
                <a:sym typeface="Symbol" panose="05050102010706020507" pitchFamily="18" charset="2"/>
              </a:rPr>
              <a:t>s,a</a:t>
            </a:r>
            <a:r>
              <a:rPr lang="en-US" altLang="en-US" dirty="0">
                <a:sym typeface="Symbol" panose="05050102010706020507" pitchFamily="18" charset="2"/>
              </a:rPr>
              <a:t>)&gt;0 (for all </a:t>
            </a:r>
            <a:r>
              <a:rPr lang="en-US" altLang="en-US" dirty="0" err="1">
                <a:sym typeface="Symbol" panose="05050102010706020507" pitchFamily="18" charset="2"/>
              </a:rPr>
              <a:t>s,a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marL="457200" indent="-457200"/>
            <a:r>
              <a:rPr lang="el-GR" altLang="en-US" dirty="0" smtClean="0"/>
              <a:t>ε</a:t>
            </a:r>
            <a:r>
              <a:rPr lang="en-US" altLang="en-US" dirty="0"/>
              <a:t>-greedy policy</a:t>
            </a:r>
          </a:p>
          <a:p>
            <a:pPr marL="838200" lvl="1" indent="-381000"/>
            <a:r>
              <a:rPr lang="en-US" altLang="en-US" dirty="0"/>
              <a:t>with probability 1-</a:t>
            </a:r>
            <a:r>
              <a:rPr lang="el-GR" altLang="en-US" dirty="0"/>
              <a:t>ε</a:t>
            </a:r>
            <a:r>
              <a:rPr lang="en-US" altLang="en-US" dirty="0"/>
              <a:t> perform the optimal/greedy action</a:t>
            </a:r>
            <a:endParaRPr lang="el-GR" altLang="en-US" dirty="0"/>
          </a:p>
          <a:p>
            <a:pPr marL="838200" lvl="1" indent="-381000"/>
            <a:r>
              <a:rPr lang="en-US" altLang="en-US" dirty="0"/>
              <a:t>with probability </a:t>
            </a:r>
            <a:r>
              <a:rPr lang="el-GR" altLang="en-US" dirty="0"/>
              <a:t>ε</a:t>
            </a:r>
            <a:r>
              <a:rPr lang="en-US" altLang="en-US" dirty="0"/>
              <a:t> perform a random </a:t>
            </a:r>
            <a:r>
              <a:rPr lang="en-US" altLang="en-US" dirty="0" smtClean="0"/>
              <a:t>action</a:t>
            </a:r>
            <a:endParaRPr lang="en-US" altLang="en-US" dirty="0"/>
          </a:p>
          <a:p>
            <a:pPr marL="838200" lvl="1" indent="-381000"/>
            <a:r>
              <a:rPr lang="en-US" altLang="en-US" dirty="0"/>
              <a:t>will keep exploring the environment</a:t>
            </a:r>
          </a:p>
          <a:p>
            <a:pPr marL="838200" lvl="1" indent="-381000"/>
            <a:r>
              <a:rPr lang="en-US" altLang="en-US" dirty="0"/>
              <a:t>slowly move it towards greedy policy: </a:t>
            </a:r>
            <a:r>
              <a:rPr lang="el-GR" altLang="en-US" dirty="0"/>
              <a:t>ε -&gt; </a:t>
            </a:r>
            <a:r>
              <a:rPr lang="en-US" alt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182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821" y="254349"/>
            <a:ext cx="7936029" cy="486796"/>
          </a:xfrm>
        </p:spPr>
        <p:txBody>
          <a:bodyPr/>
          <a:lstStyle/>
          <a:p>
            <a:r>
              <a:rPr lang="en-US" altLang="en-US" sz="3200" dirty="0"/>
              <a:t>Summary of Monte Carlo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821" y="824565"/>
            <a:ext cx="8561672" cy="5479982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Don’t </a:t>
            </a:r>
            <a:r>
              <a:rPr lang="en-US" altLang="en-US" dirty="0"/>
              <a:t>need model of environment</a:t>
            </a:r>
          </a:p>
          <a:p>
            <a:pPr lvl="1"/>
            <a:r>
              <a:rPr lang="en-US" altLang="en-US" dirty="0"/>
              <a:t>averaging of sample returns</a:t>
            </a:r>
          </a:p>
          <a:p>
            <a:pPr lvl="1"/>
            <a:r>
              <a:rPr lang="en-US" altLang="en-US" dirty="0"/>
              <a:t>only for episodic tasks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Learn </a:t>
            </a:r>
            <a:r>
              <a:rPr lang="en-US" altLang="en-US" dirty="0"/>
              <a:t>from sample episodes or simulated experience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Can </a:t>
            </a:r>
            <a:r>
              <a:rPr lang="en-US" altLang="en-US" dirty="0"/>
              <a:t>concentrate on “important” states</a:t>
            </a:r>
          </a:p>
          <a:p>
            <a:pPr lvl="1"/>
            <a:r>
              <a:rPr lang="en-US" altLang="en-US" dirty="0"/>
              <a:t>don’t need a full sweep 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Need </a:t>
            </a:r>
            <a:r>
              <a:rPr lang="en-US" altLang="en-US" dirty="0"/>
              <a:t>to maintain exploration</a:t>
            </a:r>
          </a:p>
          <a:p>
            <a:pPr lvl="1"/>
            <a:r>
              <a:rPr lang="en-US" altLang="en-US" dirty="0"/>
              <a:t>use soft policies</a:t>
            </a:r>
          </a:p>
        </p:txBody>
      </p:sp>
    </p:spTree>
    <p:extLst>
      <p:ext uri="{BB962C8B-B14F-4D97-AF65-F5344CB8AC3E}">
        <p14:creationId xmlns:p14="http://schemas.microsoft.com/office/powerpoint/2010/main" val="15592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197" y="235099"/>
            <a:ext cx="8229600" cy="457920"/>
          </a:xfrm>
        </p:spPr>
        <p:txBody>
          <a:bodyPr/>
          <a:lstStyle/>
          <a:p>
            <a:r>
              <a:rPr lang="en-US" altLang="en-US" sz="3200" dirty="0" smtClean="0"/>
              <a:t>Fundamentals of Reinforcement Learning</a:t>
            </a:r>
            <a:endParaRPr lang="en-US" altLang="en-US" sz="3200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4693" y="693019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Examples</a:t>
            </a:r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 smtClean="0">
                <a:solidFill>
                  <a:schemeClr val="bg2"/>
                </a:solidFill>
              </a:rPr>
              <a:t>Defining </a:t>
            </a:r>
            <a:r>
              <a:rPr lang="en-US" altLang="en-US" dirty="0">
                <a:solidFill>
                  <a:schemeClr val="bg2"/>
                </a:solidFill>
              </a:rPr>
              <a:t>an RL problem</a:t>
            </a:r>
          </a:p>
          <a:p>
            <a:pPr lvl="1"/>
            <a:r>
              <a:rPr lang="en-US" altLang="en-US" dirty="0">
                <a:solidFill>
                  <a:schemeClr val="bg2"/>
                </a:solidFill>
              </a:rPr>
              <a:t>Markov Decision Processes</a:t>
            </a:r>
          </a:p>
          <a:p>
            <a:r>
              <a:rPr lang="en-US" altLang="en-US" dirty="0" smtClean="0">
                <a:solidFill>
                  <a:schemeClr val="bg2"/>
                </a:solidFill>
              </a:rPr>
              <a:t>Solving </a:t>
            </a:r>
            <a:r>
              <a:rPr lang="en-US" altLang="en-US" dirty="0">
                <a:solidFill>
                  <a:schemeClr val="bg2"/>
                </a:solidFill>
              </a:rPr>
              <a:t>an RL problem</a:t>
            </a:r>
          </a:p>
          <a:p>
            <a:pPr lvl="1"/>
            <a:r>
              <a:rPr lang="en-US" altLang="en-US" dirty="0">
                <a:solidFill>
                  <a:schemeClr val="bg2"/>
                </a:solidFill>
              </a:rPr>
              <a:t>Dynamic Programming</a:t>
            </a:r>
          </a:p>
          <a:p>
            <a:pPr lvl="1"/>
            <a:r>
              <a:rPr lang="en-US" altLang="en-US" dirty="0">
                <a:solidFill>
                  <a:schemeClr val="bg2"/>
                </a:solidFill>
              </a:rPr>
              <a:t>Monte Carlo methods</a:t>
            </a:r>
          </a:p>
          <a:p>
            <a:pPr lvl="1"/>
            <a:r>
              <a:rPr lang="en-US" altLang="en-US" dirty="0"/>
              <a:t>Temporal-Difference learning</a:t>
            </a:r>
          </a:p>
          <a:p>
            <a:r>
              <a:rPr lang="en-US" altLang="en-US" dirty="0" smtClean="0"/>
              <a:t>Miscellaneous</a:t>
            </a:r>
            <a:endParaRPr lang="en-US" altLang="en-US" dirty="0"/>
          </a:p>
          <a:p>
            <a:pPr lvl="1"/>
            <a:r>
              <a:rPr lang="en-US" altLang="en-US" dirty="0"/>
              <a:t>state representation</a:t>
            </a:r>
          </a:p>
          <a:p>
            <a:pPr lvl="1"/>
            <a:r>
              <a:rPr lang="en-US" altLang="en-US" dirty="0"/>
              <a:t>function approximation</a:t>
            </a:r>
          </a:p>
          <a:p>
            <a:pPr lvl="1"/>
            <a:r>
              <a:rPr lang="en-US" altLang="en-US" dirty="0"/>
              <a:t>rewards</a:t>
            </a:r>
          </a:p>
        </p:txBody>
      </p:sp>
    </p:spTree>
    <p:extLst>
      <p:ext uri="{BB962C8B-B14F-4D97-AF65-F5344CB8AC3E}">
        <p14:creationId xmlns:p14="http://schemas.microsoft.com/office/powerpoint/2010/main" val="17837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5445" y="255545"/>
            <a:ext cx="8115301" cy="409794"/>
          </a:xfrm>
        </p:spPr>
        <p:txBody>
          <a:bodyPr/>
          <a:lstStyle/>
          <a:p>
            <a:r>
              <a:rPr lang="en-US" altLang="en-US" sz="3200" dirty="0"/>
              <a:t>Temporal Difference Learning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1867" y="795688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Combines </a:t>
            </a:r>
            <a:r>
              <a:rPr lang="en-US" altLang="en-US" dirty="0"/>
              <a:t>ideas from MC and DP</a:t>
            </a:r>
          </a:p>
          <a:p>
            <a:pPr lvl="1"/>
            <a:r>
              <a:rPr lang="en-US" altLang="en-US" dirty="0"/>
              <a:t>like MC: learn directly from experience (don’t need a model)</a:t>
            </a:r>
          </a:p>
          <a:p>
            <a:pPr lvl="1"/>
            <a:r>
              <a:rPr lang="en-US" altLang="en-US" dirty="0"/>
              <a:t>like DP: learn from values of successors</a:t>
            </a:r>
          </a:p>
          <a:p>
            <a:pPr lvl="1"/>
            <a:r>
              <a:rPr lang="en-US" altLang="en-US" dirty="0"/>
              <a:t>works for continuous tasks, usually faster than MC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Constant-alpha </a:t>
            </a:r>
            <a:r>
              <a:rPr lang="en-US" altLang="en-US" dirty="0"/>
              <a:t>MC:</a:t>
            </a:r>
          </a:p>
          <a:p>
            <a:pPr lvl="1"/>
            <a:r>
              <a:rPr lang="en-US" altLang="en-US" dirty="0"/>
              <a:t>have to wait until the end of episode to update</a:t>
            </a:r>
          </a:p>
          <a:p>
            <a:endParaRPr lang="en-US" altLang="en-US" dirty="0"/>
          </a:p>
          <a:p>
            <a:r>
              <a:rPr lang="en-US" altLang="en-US" dirty="0" smtClean="0"/>
              <a:t>Simplest </a:t>
            </a:r>
            <a:r>
              <a:rPr lang="en-US" altLang="en-US" dirty="0"/>
              <a:t>TD</a:t>
            </a:r>
          </a:p>
          <a:p>
            <a:pPr lvl="1"/>
            <a:r>
              <a:rPr lang="en-US" altLang="en-US" dirty="0"/>
              <a:t>update after every step, based on the successor</a:t>
            </a:r>
          </a:p>
        </p:txBody>
      </p:sp>
      <p:pic>
        <p:nvPicPr>
          <p:cNvPr id="3994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4054475"/>
            <a:ext cx="37719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5826125"/>
            <a:ext cx="5549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972" name="Group 36"/>
          <p:cNvGrpSpPr>
            <a:grpSpLocks/>
          </p:cNvGrpSpPr>
          <p:nvPr/>
        </p:nvGrpSpPr>
        <p:grpSpPr bwMode="auto">
          <a:xfrm>
            <a:off x="5867400" y="4114800"/>
            <a:ext cx="3098800" cy="155575"/>
            <a:chOff x="3665" y="2736"/>
            <a:chExt cx="1952" cy="98"/>
          </a:xfrm>
        </p:grpSpPr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3696" y="2784"/>
              <a:ext cx="18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Oval 26"/>
            <p:cNvSpPr>
              <a:spLocks noChangeArrowheads="1"/>
            </p:cNvSpPr>
            <p:nvPr/>
          </p:nvSpPr>
          <p:spPr bwMode="auto">
            <a:xfrm>
              <a:off x="3665" y="273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Oval 28"/>
            <p:cNvSpPr>
              <a:spLocks noChangeArrowheads="1"/>
            </p:cNvSpPr>
            <p:nvPr/>
          </p:nvSpPr>
          <p:spPr bwMode="auto">
            <a:xfrm>
              <a:off x="4128" y="273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Oval 29"/>
            <p:cNvSpPr>
              <a:spLocks noChangeArrowheads="1"/>
            </p:cNvSpPr>
            <p:nvPr/>
          </p:nvSpPr>
          <p:spPr bwMode="auto">
            <a:xfrm>
              <a:off x="3910" y="2750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Oval 30"/>
            <p:cNvSpPr>
              <a:spLocks noChangeArrowheads="1"/>
            </p:cNvSpPr>
            <p:nvPr/>
          </p:nvSpPr>
          <p:spPr bwMode="auto">
            <a:xfrm>
              <a:off x="4592" y="273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Oval 31"/>
            <p:cNvSpPr>
              <a:spLocks noChangeArrowheads="1"/>
            </p:cNvSpPr>
            <p:nvPr/>
          </p:nvSpPr>
          <p:spPr bwMode="auto">
            <a:xfrm>
              <a:off x="4373" y="2750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Oval 32"/>
            <p:cNvSpPr>
              <a:spLocks noChangeArrowheads="1"/>
            </p:cNvSpPr>
            <p:nvPr/>
          </p:nvSpPr>
          <p:spPr bwMode="auto">
            <a:xfrm>
              <a:off x="5055" y="273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Oval 33"/>
            <p:cNvSpPr>
              <a:spLocks noChangeArrowheads="1"/>
            </p:cNvSpPr>
            <p:nvPr/>
          </p:nvSpPr>
          <p:spPr bwMode="auto">
            <a:xfrm>
              <a:off x="4837" y="2750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Oval 34"/>
            <p:cNvSpPr>
              <a:spLocks noChangeArrowheads="1"/>
            </p:cNvSpPr>
            <p:nvPr/>
          </p:nvSpPr>
          <p:spPr bwMode="auto">
            <a:xfrm>
              <a:off x="5300" y="2750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Rectangle 35"/>
            <p:cNvSpPr>
              <a:spLocks noChangeArrowheads="1"/>
            </p:cNvSpPr>
            <p:nvPr/>
          </p:nvSpPr>
          <p:spPr bwMode="auto">
            <a:xfrm>
              <a:off x="5521" y="2738"/>
              <a:ext cx="96" cy="9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84" name="Group 48"/>
          <p:cNvGrpSpPr>
            <a:grpSpLocks/>
          </p:cNvGrpSpPr>
          <p:nvPr/>
        </p:nvGrpSpPr>
        <p:grpSpPr bwMode="auto">
          <a:xfrm>
            <a:off x="8078788" y="5562600"/>
            <a:ext cx="887412" cy="152400"/>
            <a:chOff x="3761" y="2832"/>
            <a:chExt cx="559" cy="96"/>
          </a:xfrm>
        </p:grpSpPr>
        <p:sp>
          <p:nvSpPr>
            <p:cNvPr id="39974" name="Line 38"/>
            <p:cNvSpPr>
              <a:spLocks noChangeShapeType="1"/>
            </p:cNvSpPr>
            <p:nvPr/>
          </p:nvSpPr>
          <p:spPr bwMode="auto">
            <a:xfrm>
              <a:off x="3792" y="288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Oval 39"/>
            <p:cNvSpPr>
              <a:spLocks noChangeArrowheads="1"/>
            </p:cNvSpPr>
            <p:nvPr/>
          </p:nvSpPr>
          <p:spPr bwMode="auto">
            <a:xfrm>
              <a:off x="3761" y="283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Oval 40"/>
            <p:cNvSpPr>
              <a:spLocks noChangeArrowheads="1"/>
            </p:cNvSpPr>
            <p:nvPr/>
          </p:nvSpPr>
          <p:spPr bwMode="auto">
            <a:xfrm>
              <a:off x="4224" y="283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Oval 41"/>
            <p:cNvSpPr>
              <a:spLocks noChangeArrowheads="1"/>
            </p:cNvSpPr>
            <p:nvPr/>
          </p:nvSpPr>
          <p:spPr bwMode="auto">
            <a:xfrm>
              <a:off x="4006" y="2846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87" name="Group 51"/>
          <p:cNvGrpSpPr>
            <a:grpSpLocks/>
          </p:cNvGrpSpPr>
          <p:nvPr/>
        </p:nvGrpSpPr>
        <p:grpSpPr bwMode="auto">
          <a:xfrm>
            <a:off x="3657600" y="4343400"/>
            <a:ext cx="2322513" cy="1447800"/>
            <a:chOff x="2304" y="2736"/>
            <a:chExt cx="1463" cy="912"/>
          </a:xfrm>
        </p:grpSpPr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3198" y="2836"/>
              <a:ext cx="5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target</a:t>
              </a:r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 flipH="1" flipV="1">
              <a:off x="2592" y="2784"/>
              <a:ext cx="62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 flipH="1">
              <a:off x="3072" y="3072"/>
              <a:ext cx="24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AutoShape 49"/>
            <p:cNvSpPr>
              <a:spLocks/>
            </p:cNvSpPr>
            <p:nvPr/>
          </p:nvSpPr>
          <p:spPr bwMode="auto">
            <a:xfrm rot="-5400000">
              <a:off x="2400" y="2640"/>
              <a:ext cx="48" cy="240"/>
            </a:xfrm>
            <a:prstGeom prst="leftBracket">
              <a:avLst>
                <a:gd name="adj" fmla="val 0"/>
              </a:avLst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AutoShape 50"/>
            <p:cNvSpPr>
              <a:spLocks/>
            </p:cNvSpPr>
            <p:nvPr/>
          </p:nvSpPr>
          <p:spPr bwMode="auto">
            <a:xfrm rot="5400000" flipV="1">
              <a:off x="2952" y="2952"/>
              <a:ext cx="48" cy="1344"/>
            </a:xfrm>
            <a:prstGeom prst="leftBracket">
              <a:avLst>
                <a:gd name="adj" fmla="val 0"/>
              </a:avLst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447" y="266181"/>
            <a:ext cx="7772400" cy="382037"/>
          </a:xfrm>
        </p:spPr>
        <p:txBody>
          <a:bodyPr/>
          <a:lstStyle/>
          <a:p>
            <a:r>
              <a:rPr lang="en-US" altLang="en-US" sz="3200" dirty="0"/>
              <a:t>MC vs. TD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447" y="749300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Observed </a:t>
            </a:r>
            <a:r>
              <a:rPr lang="en-US" altLang="en-US" dirty="0"/>
              <a:t>the following 8 episodes:</a:t>
            </a:r>
          </a:p>
          <a:p>
            <a:pPr lvl="1">
              <a:buFontTx/>
              <a:buNone/>
            </a:pPr>
            <a:r>
              <a:rPr lang="en-US" altLang="en-US" dirty="0"/>
              <a:t>A – 0, B – 0		B – 1		B – 1		B - 1</a:t>
            </a:r>
          </a:p>
          <a:p>
            <a:pPr lvl="1">
              <a:buFontTx/>
              <a:buNone/>
            </a:pPr>
            <a:r>
              <a:rPr lang="en-US" altLang="en-US" dirty="0"/>
              <a:t>B – 1		B – 1		B – 1		B – 0</a:t>
            </a:r>
          </a:p>
          <a:p>
            <a:pPr lvl="1">
              <a:buFontTx/>
              <a:buNone/>
            </a:pPr>
            <a:endParaRPr lang="en-US" altLang="en-US" dirty="0"/>
          </a:p>
          <a:p>
            <a:r>
              <a:rPr lang="en-US" altLang="en-US" dirty="0"/>
              <a:t>MC and TD agree on V(B) = 3/4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MC: V(A) = 0</a:t>
            </a:r>
          </a:p>
          <a:p>
            <a:pPr lvl="1"/>
            <a:r>
              <a:rPr lang="en-US" altLang="en-US" dirty="0"/>
              <a:t>converges to values that minimize the error on training data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TD: V(A) = 3/4</a:t>
            </a:r>
          </a:p>
          <a:p>
            <a:pPr lvl="1"/>
            <a:r>
              <a:rPr lang="en-US" altLang="en-US" dirty="0"/>
              <a:t>converges to ML estimate</a:t>
            </a:r>
            <a:br>
              <a:rPr lang="en-US" altLang="en-US" dirty="0"/>
            </a:br>
            <a:r>
              <a:rPr lang="en-US" altLang="en-US" dirty="0"/>
              <a:t>of the Markov process</a:t>
            </a:r>
          </a:p>
        </p:txBody>
      </p:sp>
      <p:grpSp>
        <p:nvGrpSpPr>
          <p:cNvPr id="40974" name="Group 14"/>
          <p:cNvGrpSpPr>
            <a:grpSpLocks/>
          </p:cNvGrpSpPr>
          <p:nvPr/>
        </p:nvGrpSpPr>
        <p:grpSpPr bwMode="auto">
          <a:xfrm>
            <a:off x="4953000" y="4495800"/>
            <a:ext cx="2819400" cy="1892300"/>
            <a:chOff x="2256" y="2812"/>
            <a:chExt cx="1776" cy="1192"/>
          </a:xfrm>
        </p:grpSpPr>
        <p:sp>
          <p:nvSpPr>
            <p:cNvPr id="40964" name="Oval 4"/>
            <p:cNvSpPr>
              <a:spLocks noChangeArrowheads="1"/>
            </p:cNvSpPr>
            <p:nvPr/>
          </p:nvSpPr>
          <p:spPr bwMode="auto">
            <a:xfrm>
              <a:off x="2256" y="3312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rebuchet MS" panose="020B0603020202020204" pitchFamily="34" charset="0"/>
                </a:rPr>
                <a:t>A</a:t>
              </a:r>
            </a:p>
          </p:txBody>
        </p:sp>
        <p:sp>
          <p:nvSpPr>
            <p:cNvPr id="40965" name="Oval 5"/>
            <p:cNvSpPr>
              <a:spLocks noChangeArrowheads="1"/>
            </p:cNvSpPr>
            <p:nvPr/>
          </p:nvSpPr>
          <p:spPr bwMode="auto">
            <a:xfrm>
              <a:off x="3168" y="3312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Trebuchet MS" panose="020B0603020202020204" pitchFamily="34" charset="0"/>
                </a:rPr>
                <a:t>B</a:t>
              </a:r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3840" y="2976"/>
              <a:ext cx="192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68" name="AutoShape 8"/>
            <p:cNvCxnSpPr>
              <a:cxnSpLocks noChangeShapeType="1"/>
              <a:stCxn id="40964" idx="6"/>
              <a:endCxn id="40965" idx="2"/>
            </p:cNvCxnSpPr>
            <p:nvPr/>
          </p:nvCxnSpPr>
          <p:spPr bwMode="auto">
            <a:xfrm>
              <a:off x="2502" y="3432"/>
              <a:ext cx="66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9" name="AutoShape 9"/>
            <p:cNvCxnSpPr>
              <a:cxnSpLocks noChangeShapeType="1"/>
              <a:stCxn id="40965" idx="7"/>
              <a:endCxn id="40966" idx="1"/>
            </p:cNvCxnSpPr>
            <p:nvPr/>
          </p:nvCxnSpPr>
          <p:spPr bwMode="auto">
            <a:xfrm flipV="1">
              <a:off x="3373" y="3072"/>
              <a:ext cx="467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0" name="AutoShape 10"/>
            <p:cNvCxnSpPr>
              <a:cxnSpLocks noChangeShapeType="1"/>
              <a:stCxn id="40965" idx="5"/>
              <a:endCxn id="40967" idx="1"/>
            </p:cNvCxnSpPr>
            <p:nvPr/>
          </p:nvCxnSpPr>
          <p:spPr bwMode="auto">
            <a:xfrm>
              <a:off x="3373" y="3523"/>
              <a:ext cx="467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2612" y="3225"/>
              <a:ext cx="42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Trebuchet MS" panose="020B0603020202020204" pitchFamily="34" charset="0"/>
                </a:rPr>
                <a:t>r = 0</a:t>
              </a:r>
            </a:p>
            <a:p>
              <a:r>
                <a:rPr lang="en-US" altLang="en-US" sz="1800">
                  <a:latin typeface="Trebuchet MS" panose="020B0603020202020204" pitchFamily="34" charset="0"/>
                </a:rPr>
                <a:t>100%</a:t>
              </a:r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3264" y="2812"/>
              <a:ext cx="41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>
                  <a:latin typeface="Trebuchet MS" panose="020B0603020202020204" pitchFamily="34" charset="0"/>
                </a:rPr>
                <a:t>r = 1</a:t>
              </a:r>
            </a:p>
            <a:p>
              <a:pPr algn="ctr"/>
              <a:r>
                <a:rPr lang="en-US" altLang="en-US" sz="1800">
                  <a:latin typeface="Trebuchet MS" panose="020B0603020202020204" pitchFamily="34" charset="0"/>
                </a:rPr>
                <a:t>75%</a:t>
              </a:r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3264" y="3600"/>
              <a:ext cx="41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>
                  <a:latin typeface="Trebuchet MS" panose="020B0603020202020204" pitchFamily="34" charset="0"/>
                </a:rPr>
                <a:t>r = 0</a:t>
              </a:r>
            </a:p>
            <a:p>
              <a:pPr algn="ctr"/>
              <a:r>
                <a:rPr lang="en-US" altLang="en-US" sz="1800">
                  <a:latin typeface="Trebuchet MS" panose="020B0603020202020204" pitchFamily="34" charset="0"/>
                </a:rPr>
                <a:t>25%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3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" y="244724"/>
            <a:ext cx="6963878" cy="419419"/>
          </a:xfrm>
        </p:spPr>
        <p:txBody>
          <a:bodyPr/>
          <a:lstStyle/>
          <a:p>
            <a:r>
              <a:rPr lang="en-US" altLang="en-US" sz="3200" dirty="0"/>
              <a:t>The RL Intro book</a:t>
            </a:r>
          </a:p>
        </p:txBody>
      </p:sp>
      <p:pic>
        <p:nvPicPr>
          <p:cNvPr id="112644" name="Picture 4"/>
          <p:cNvPicPr>
            <a:picLocks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" y="795689"/>
            <a:ext cx="4832350" cy="5638800"/>
          </a:xfrm>
          <a:prstGeom prst="rect">
            <a:avLst/>
          </a:prstGeom>
          <a:noFill/>
          <a:ln/>
        </p:spPr>
      </p:pic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5257800" y="1536700"/>
            <a:ext cx="3571875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rebuchet MS" panose="020B0603020202020204" pitchFamily="34" charset="0"/>
              </a:rPr>
              <a:t>Richard Sutton, Andrew Barto</a:t>
            </a:r>
          </a:p>
          <a:p>
            <a:r>
              <a:rPr lang="en-US" altLang="en-US" sz="2000">
                <a:latin typeface="Trebuchet MS" panose="020B0603020202020204" pitchFamily="34" charset="0"/>
              </a:rPr>
              <a:t>Reinforcement Learning, </a:t>
            </a:r>
            <a:br>
              <a:rPr lang="en-US" altLang="en-US" sz="2000">
                <a:latin typeface="Trebuchet MS" panose="020B0603020202020204" pitchFamily="34" charset="0"/>
              </a:rPr>
            </a:br>
            <a:r>
              <a:rPr lang="en-US" altLang="en-US" sz="2000">
                <a:latin typeface="Trebuchet MS" panose="020B0603020202020204" pitchFamily="34" charset="0"/>
              </a:rPr>
              <a:t>An Introduction</a:t>
            </a:r>
          </a:p>
          <a:p>
            <a:endParaRPr lang="en-US" altLang="en-US" sz="2000">
              <a:latin typeface="Trebuchet MS" panose="020B0603020202020204" pitchFamily="34" charset="0"/>
            </a:endParaRPr>
          </a:p>
          <a:p>
            <a:r>
              <a:rPr lang="en-US" altLang="en-US" sz="1800">
                <a:latin typeface="Trebuchet MS" panose="020B0603020202020204" pitchFamily="34" charset="0"/>
              </a:rPr>
              <a:t>http://www.cs.ualberta.ca/</a:t>
            </a:r>
            <a:br>
              <a:rPr lang="en-US" altLang="en-US" sz="1800">
                <a:latin typeface="Trebuchet MS" panose="020B0603020202020204" pitchFamily="34" charset="0"/>
              </a:rPr>
            </a:br>
            <a:r>
              <a:rPr lang="en-US" altLang="en-US" sz="1800">
                <a:latin typeface="Trebuchet MS" panose="020B0603020202020204" pitchFamily="34" charset="0"/>
              </a:rPr>
              <a:t>~sutton/book/the-book.html</a:t>
            </a:r>
          </a:p>
        </p:txBody>
      </p:sp>
    </p:spTree>
    <p:extLst>
      <p:ext uri="{BB962C8B-B14F-4D97-AF65-F5344CB8AC3E}">
        <p14:creationId xmlns:p14="http://schemas.microsoft.com/office/powerpoint/2010/main" val="4146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3196" y="177347"/>
            <a:ext cx="8147785" cy="573423"/>
          </a:xfrm>
        </p:spPr>
        <p:txBody>
          <a:bodyPr/>
          <a:lstStyle/>
          <a:p>
            <a:r>
              <a:rPr lang="en-US" altLang="en-US" sz="3200" dirty="0"/>
              <a:t>Q-learning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2288" y="793750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Before</a:t>
            </a:r>
            <a:r>
              <a:rPr lang="en-US" altLang="en-US" dirty="0"/>
              <a:t>: on-policy algorithms</a:t>
            </a:r>
          </a:p>
          <a:p>
            <a:pPr lvl="1"/>
            <a:r>
              <a:rPr lang="en-US" altLang="en-US" dirty="0"/>
              <a:t>start with a random policy, iteratively improve</a:t>
            </a:r>
          </a:p>
          <a:p>
            <a:pPr lvl="1"/>
            <a:r>
              <a:rPr lang="en-US" altLang="en-US" dirty="0"/>
              <a:t>converge to optimal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Q-learning: off-policy</a:t>
            </a:r>
          </a:p>
          <a:p>
            <a:pPr lvl="1"/>
            <a:r>
              <a:rPr lang="en-US" altLang="en-US" dirty="0"/>
              <a:t>use any policy to estimate Q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Q directly approximates Q* (Bellman optimality </a:t>
            </a:r>
            <a:r>
              <a:rPr lang="en-US" altLang="en-US" dirty="0" err="1"/>
              <a:t>eqn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independent of the policy being followed</a:t>
            </a:r>
          </a:p>
          <a:p>
            <a:pPr lvl="1"/>
            <a:r>
              <a:rPr lang="en-US" altLang="en-US" dirty="0"/>
              <a:t>only requirement: keep updating each (</a:t>
            </a:r>
            <a:r>
              <a:rPr lang="en-US" altLang="en-US" dirty="0" err="1"/>
              <a:t>s,a</a:t>
            </a:r>
            <a:r>
              <a:rPr lang="en-US" altLang="en-US" dirty="0"/>
              <a:t>) pair</a:t>
            </a:r>
          </a:p>
          <a:p>
            <a:pPr lvl="2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301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55" y="3409950"/>
            <a:ext cx="7340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8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0947" y="263975"/>
            <a:ext cx="7839777" cy="409794"/>
          </a:xfrm>
        </p:spPr>
        <p:txBody>
          <a:bodyPr/>
          <a:lstStyle/>
          <a:p>
            <a:r>
              <a:rPr lang="en-US" altLang="en-US" sz="3200" dirty="0" smtClean="0"/>
              <a:t>Fundamentals of Reinforcement Learning</a:t>
            </a:r>
            <a:endParaRPr lang="en-US" altLang="en-US" sz="32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947" y="776438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Examples</a:t>
            </a:r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 smtClean="0">
                <a:solidFill>
                  <a:schemeClr val="bg2"/>
                </a:solidFill>
              </a:rPr>
              <a:t>Defining </a:t>
            </a:r>
            <a:r>
              <a:rPr lang="en-US" altLang="en-US" dirty="0">
                <a:solidFill>
                  <a:schemeClr val="bg2"/>
                </a:solidFill>
              </a:rPr>
              <a:t>an RL problem</a:t>
            </a:r>
          </a:p>
          <a:p>
            <a:pPr lvl="1"/>
            <a:r>
              <a:rPr lang="en-US" altLang="en-US" dirty="0">
                <a:solidFill>
                  <a:schemeClr val="bg2"/>
                </a:solidFill>
              </a:rPr>
              <a:t>Markov Decision Processes</a:t>
            </a:r>
          </a:p>
          <a:p>
            <a:r>
              <a:rPr lang="en-US" altLang="en-US" dirty="0" smtClean="0">
                <a:solidFill>
                  <a:schemeClr val="bg2"/>
                </a:solidFill>
              </a:rPr>
              <a:t>Solving </a:t>
            </a:r>
            <a:r>
              <a:rPr lang="en-US" altLang="en-US" dirty="0">
                <a:solidFill>
                  <a:schemeClr val="bg2"/>
                </a:solidFill>
              </a:rPr>
              <a:t>an RL problem</a:t>
            </a:r>
          </a:p>
          <a:p>
            <a:pPr lvl="1"/>
            <a:r>
              <a:rPr lang="en-US" altLang="en-US" dirty="0">
                <a:solidFill>
                  <a:schemeClr val="bg2"/>
                </a:solidFill>
              </a:rPr>
              <a:t>Dynamic Programming</a:t>
            </a:r>
          </a:p>
          <a:p>
            <a:pPr lvl="1"/>
            <a:r>
              <a:rPr lang="en-US" altLang="en-US" dirty="0">
                <a:solidFill>
                  <a:schemeClr val="bg2"/>
                </a:solidFill>
              </a:rPr>
              <a:t>Monte Carlo methods</a:t>
            </a:r>
          </a:p>
          <a:p>
            <a:pPr lvl="1"/>
            <a:r>
              <a:rPr lang="en-US" altLang="en-US" dirty="0">
                <a:solidFill>
                  <a:schemeClr val="bg2"/>
                </a:solidFill>
              </a:rPr>
              <a:t>Temporal-Difference learning</a:t>
            </a:r>
          </a:p>
          <a:p>
            <a:pPr lvl="2"/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 smtClean="0"/>
              <a:t>Miscellaneous</a:t>
            </a:r>
            <a:endParaRPr lang="en-US" altLang="en-US" dirty="0"/>
          </a:p>
          <a:p>
            <a:pPr lvl="1"/>
            <a:r>
              <a:rPr lang="en-US" altLang="en-US" dirty="0" smtClean="0"/>
              <a:t>State </a:t>
            </a:r>
            <a:r>
              <a:rPr lang="en-US" altLang="en-US" dirty="0"/>
              <a:t>representation</a:t>
            </a:r>
          </a:p>
          <a:p>
            <a:pPr lvl="1"/>
            <a:r>
              <a:rPr lang="en-US" altLang="en-US" dirty="0" smtClean="0"/>
              <a:t>Function </a:t>
            </a:r>
            <a:r>
              <a:rPr lang="en-US" altLang="en-US" dirty="0"/>
              <a:t>approximation</a:t>
            </a:r>
          </a:p>
          <a:p>
            <a:pPr lvl="1"/>
            <a:r>
              <a:rPr lang="en-US" altLang="en-US" dirty="0" smtClean="0"/>
              <a:t>Rewards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5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11066"/>
            <a:ext cx="8342697" cy="409575"/>
          </a:xfrm>
        </p:spPr>
        <p:txBody>
          <a:bodyPr/>
          <a:lstStyle/>
          <a:p>
            <a:r>
              <a:rPr lang="en-US" altLang="en-US" sz="2800" dirty="0"/>
              <a:t>Previous Lectures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9837"/>
            <a:ext cx="8229600" cy="5346834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Supervised learning</a:t>
            </a:r>
          </a:p>
          <a:p>
            <a:pPr lvl="1"/>
            <a:r>
              <a:rPr lang="en-US" altLang="en-US" dirty="0"/>
              <a:t>classification, regression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Unsupervised learning</a:t>
            </a:r>
          </a:p>
          <a:p>
            <a:pPr lvl="1"/>
            <a:r>
              <a:rPr lang="en-US" altLang="en-US" dirty="0"/>
              <a:t>clustering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Reinforcement learning</a:t>
            </a:r>
          </a:p>
          <a:p>
            <a:pPr lvl="1"/>
            <a:r>
              <a:rPr lang="en-US" altLang="en-US" dirty="0"/>
              <a:t>more general than supervised/unsupervised learning</a:t>
            </a:r>
          </a:p>
          <a:p>
            <a:pPr lvl="1"/>
            <a:r>
              <a:rPr lang="en-US" altLang="en-US" dirty="0"/>
              <a:t>learn from interaction w/ environment to achieve a goal</a:t>
            </a:r>
            <a:endParaRPr lang="en-US" altLang="en-US" dirty="0">
              <a:latin typeface="cmsy10" pitchFamily="34" charset="0"/>
            </a:endParaRPr>
          </a:p>
          <a:p>
            <a:pPr lvl="1"/>
            <a:endParaRPr lang="en-US" alt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114800" y="5105400"/>
            <a:ext cx="12954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environment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19600" y="5867400"/>
            <a:ext cx="6858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agent</a:t>
            </a:r>
          </a:p>
        </p:txBody>
      </p:sp>
      <p:cxnSp>
        <p:nvCxnSpPr>
          <p:cNvPr id="3078" name="AutoShape 6"/>
          <p:cNvCxnSpPr>
            <a:cxnSpLocks noChangeShapeType="1"/>
            <a:stCxn id="3077" idx="3"/>
            <a:endCxn id="3076" idx="3"/>
          </p:cNvCxnSpPr>
          <p:nvPr/>
        </p:nvCxnSpPr>
        <p:spPr bwMode="auto">
          <a:xfrm flipV="1">
            <a:off x="5105400" y="5295900"/>
            <a:ext cx="304800" cy="762000"/>
          </a:xfrm>
          <a:prstGeom prst="curvedConnector3">
            <a:avLst>
              <a:gd name="adj1" fmla="val 20520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" name="AutoShape 7"/>
          <p:cNvCxnSpPr>
            <a:cxnSpLocks noChangeShapeType="1"/>
            <a:stCxn id="3076" idx="1"/>
            <a:endCxn id="3077" idx="1"/>
          </p:cNvCxnSpPr>
          <p:nvPr/>
        </p:nvCxnSpPr>
        <p:spPr bwMode="auto">
          <a:xfrm rot="10800000" flipH="1" flipV="1">
            <a:off x="4114800" y="5295900"/>
            <a:ext cx="304800" cy="762000"/>
          </a:xfrm>
          <a:prstGeom prst="curvedConnector3">
            <a:avLst>
              <a:gd name="adj1" fmla="val -10885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775325" y="5546725"/>
            <a:ext cx="750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action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760663" y="5486400"/>
            <a:ext cx="1079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reward</a:t>
            </a:r>
          </a:p>
          <a:p>
            <a:pPr algn="ctr"/>
            <a:r>
              <a:rPr lang="en-US" altLang="en-US">
                <a:latin typeface="Trebuchet MS" panose="020B0603020202020204" pitchFamily="34" charset="0"/>
              </a:rPr>
              <a:t>new state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4800" y="252295"/>
            <a:ext cx="6225139" cy="458771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 smtClean="0"/>
              <a:t>Fundamentals of Reinforcement Learning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94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069" y="254350"/>
            <a:ext cx="8022657" cy="409794"/>
          </a:xfrm>
        </p:spPr>
        <p:txBody>
          <a:bodyPr/>
          <a:lstStyle/>
          <a:p>
            <a:r>
              <a:rPr lang="en-US" altLang="en-US" sz="3200" dirty="0"/>
              <a:t>State representation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5069" y="747562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Pole-balancing</a:t>
            </a:r>
            <a:endParaRPr lang="en-US" altLang="en-US" dirty="0"/>
          </a:p>
          <a:p>
            <a:pPr lvl="1"/>
            <a:r>
              <a:rPr lang="en-US" altLang="en-US" dirty="0"/>
              <a:t>move car left/right to keep the pole </a:t>
            </a:r>
            <a:r>
              <a:rPr lang="en-US" altLang="en-US" dirty="0" smtClean="0"/>
              <a:t>balanced</a:t>
            </a:r>
            <a:endParaRPr lang="en-US" altLang="en-US" dirty="0"/>
          </a:p>
          <a:p>
            <a:r>
              <a:rPr lang="en-US" altLang="en-US" dirty="0" smtClean="0"/>
              <a:t>State </a:t>
            </a:r>
            <a:r>
              <a:rPr lang="en-US" altLang="en-US" dirty="0"/>
              <a:t>representation</a:t>
            </a:r>
          </a:p>
          <a:p>
            <a:pPr lvl="1"/>
            <a:r>
              <a:rPr lang="en-US" altLang="en-US" dirty="0"/>
              <a:t>position and velocity of car</a:t>
            </a:r>
          </a:p>
          <a:p>
            <a:pPr lvl="1"/>
            <a:r>
              <a:rPr lang="en-US" altLang="en-US" dirty="0"/>
              <a:t>angle and angular velocity of </a:t>
            </a:r>
            <a:r>
              <a:rPr lang="en-US" altLang="en-US" dirty="0" smtClean="0"/>
              <a:t>pole</a:t>
            </a:r>
            <a:endParaRPr lang="en-US" altLang="en-US" dirty="0"/>
          </a:p>
          <a:p>
            <a:r>
              <a:rPr lang="en-US" altLang="en-US" dirty="0" smtClean="0"/>
              <a:t>What </a:t>
            </a:r>
            <a:r>
              <a:rPr lang="en-US" altLang="en-US" dirty="0"/>
              <a:t>about </a:t>
            </a:r>
            <a:r>
              <a:rPr lang="en-US" altLang="en-US" i="1" dirty="0"/>
              <a:t>Markov property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/>
              <a:t>would need more info</a:t>
            </a:r>
          </a:p>
          <a:p>
            <a:pPr lvl="1"/>
            <a:r>
              <a:rPr lang="en-US" altLang="en-US" dirty="0"/>
              <a:t>noise in sensors, temperature, bending of pole</a:t>
            </a:r>
          </a:p>
          <a:p>
            <a:r>
              <a:rPr lang="en-US" altLang="en-US" dirty="0" smtClean="0"/>
              <a:t>Solution</a:t>
            </a:r>
            <a:endParaRPr lang="en-US" altLang="en-US" dirty="0"/>
          </a:p>
          <a:p>
            <a:pPr lvl="1"/>
            <a:r>
              <a:rPr lang="en-US" altLang="en-US" dirty="0"/>
              <a:t>coarse discretization of 4 state variables</a:t>
            </a:r>
          </a:p>
          <a:p>
            <a:pPr lvl="2"/>
            <a:r>
              <a:rPr lang="en-US" altLang="en-US" dirty="0"/>
              <a:t>left, center, right</a:t>
            </a:r>
          </a:p>
          <a:p>
            <a:pPr lvl="1"/>
            <a:r>
              <a:rPr lang="en-US" altLang="en-US" dirty="0"/>
              <a:t>totally non-Markov, but still works</a:t>
            </a:r>
          </a:p>
        </p:txBody>
      </p:sp>
      <p:grpSp>
        <p:nvGrpSpPr>
          <p:cNvPr id="49169" name="Group 17"/>
          <p:cNvGrpSpPr>
            <a:grpSpLocks/>
          </p:cNvGrpSpPr>
          <p:nvPr/>
        </p:nvGrpSpPr>
        <p:grpSpPr bwMode="auto">
          <a:xfrm>
            <a:off x="5542565" y="1469858"/>
            <a:ext cx="3430587" cy="2076450"/>
            <a:chOff x="2615" y="720"/>
            <a:chExt cx="2161" cy="1308"/>
          </a:xfrm>
        </p:grpSpPr>
        <p:sp>
          <p:nvSpPr>
            <p:cNvPr id="49161" name="Freeform 9"/>
            <p:cNvSpPr>
              <a:spLocks/>
            </p:cNvSpPr>
            <p:nvPr/>
          </p:nvSpPr>
          <p:spPr bwMode="auto">
            <a:xfrm>
              <a:off x="2615" y="1833"/>
              <a:ext cx="2161" cy="195"/>
            </a:xfrm>
            <a:custGeom>
              <a:avLst/>
              <a:gdLst>
                <a:gd name="T0" fmla="*/ 0 w 2161"/>
                <a:gd name="T1" fmla="*/ 3 h 195"/>
                <a:gd name="T2" fmla="*/ 169 w 2161"/>
                <a:gd name="T3" fmla="*/ 3 h 195"/>
                <a:gd name="T4" fmla="*/ 169 w 2161"/>
                <a:gd name="T5" fmla="*/ 195 h 195"/>
                <a:gd name="T6" fmla="*/ 1945 w 2161"/>
                <a:gd name="T7" fmla="*/ 195 h 195"/>
                <a:gd name="T8" fmla="*/ 1945 w 2161"/>
                <a:gd name="T9" fmla="*/ 3 h 195"/>
                <a:gd name="T10" fmla="*/ 2161 w 2161"/>
                <a:gd name="T1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1" h="195">
                  <a:moveTo>
                    <a:pt x="0" y="3"/>
                  </a:moveTo>
                  <a:lnTo>
                    <a:pt x="169" y="3"/>
                  </a:lnTo>
                  <a:lnTo>
                    <a:pt x="169" y="195"/>
                  </a:lnTo>
                  <a:lnTo>
                    <a:pt x="1945" y="195"/>
                  </a:lnTo>
                  <a:lnTo>
                    <a:pt x="1945" y="3"/>
                  </a:lnTo>
                  <a:lnTo>
                    <a:pt x="2161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68" name="Group 16"/>
            <p:cNvGrpSpPr>
              <a:grpSpLocks/>
            </p:cNvGrpSpPr>
            <p:nvPr/>
          </p:nvGrpSpPr>
          <p:grpSpPr bwMode="auto">
            <a:xfrm>
              <a:off x="3072" y="720"/>
              <a:ext cx="571" cy="1296"/>
              <a:chOff x="1872" y="2400"/>
              <a:chExt cx="571" cy="1296"/>
            </a:xfrm>
          </p:grpSpPr>
          <p:sp>
            <p:nvSpPr>
              <p:cNvPr id="49164" name="Rectangle 12"/>
              <p:cNvSpPr>
                <a:spLocks noChangeArrowheads="1"/>
              </p:cNvSpPr>
              <p:nvPr/>
            </p:nvSpPr>
            <p:spPr bwMode="auto">
              <a:xfrm>
                <a:off x="1872" y="3456"/>
                <a:ext cx="528" cy="192"/>
              </a:xfrm>
              <a:prstGeom prst="rect">
                <a:avLst/>
              </a:prstGeom>
              <a:solidFill>
                <a:srgbClr val="99663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2" name="Oval 10"/>
              <p:cNvSpPr>
                <a:spLocks noChangeArrowheads="1"/>
              </p:cNvSpPr>
              <p:nvPr/>
            </p:nvSpPr>
            <p:spPr bwMode="auto">
              <a:xfrm>
                <a:off x="1920" y="3552"/>
                <a:ext cx="144" cy="144"/>
              </a:xfrm>
              <a:prstGeom prst="ellipse">
                <a:avLst/>
              </a:prstGeom>
              <a:solidFill>
                <a:srgbClr val="996633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3" name="Oval 11"/>
              <p:cNvSpPr>
                <a:spLocks noChangeArrowheads="1"/>
              </p:cNvSpPr>
              <p:nvPr/>
            </p:nvSpPr>
            <p:spPr bwMode="auto">
              <a:xfrm>
                <a:off x="2208" y="3552"/>
                <a:ext cx="144" cy="144"/>
              </a:xfrm>
              <a:prstGeom prst="ellipse">
                <a:avLst/>
              </a:prstGeom>
              <a:solidFill>
                <a:srgbClr val="996633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7" name="Line 15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283" cy="10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4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5444" y="273600"/>
            <a:ext cx="7743524" cy="396325"/>
          </a:xfrm>
        </p:spPr>
        <p:txBody>
          <a:bodyPr/>
          <a:lstStyle/>
          <a:p>
            <a:r>
              <a:rPr lang="en-US" altLang="en-US" sz="3200" dirty="0"/>
              <a:t>Function approximation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2505" y="747562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Represent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t</a:t>
            </a:r>
            <a:r>
              <a:rPr lang="en-US" altLang="en-US" dirty="0"/>
              <a:t> as a parameterized function</a:t>
            </a:r>
          </a:p>
          <a:p>
            <a:pPr lvl="1"/>
            <a:r>
              <a:rPr lang="en-US" altLang="en-US" dirty="0"/>
              <a:t>linear regression, decision tree, neural net, …</a:t>
            </a:r>
          </a:p>
          <a:p>
            <a:pPr lvl="1"/>
            <a:r>
              <a:rPr lang="en-US" altLang="en-US" dirty="0"/>
              <a:t>linear regression: </a:t>
            </a:r>
          </a:p>
          <a:p>
            <a:pPr lvl="2"/>
            <a:endParaRPr lang="en-US" altLang="en-US" dirty="0"/>
          </a:p>
          <a:p>
            <a:r>
              <a:rPr lang="en-US" altLang="en-US" dirty="0" smtClean="0"/>
              <a:t>Update </a:t>
            </a:r>
            <a:r>
              <a:rPr lang="en-US" altLang="en-US" dirty="0"/>
              <a:t>parameters instead of entries in a table</a:t>
            </a:r>
          </a:p>
          <a:p>
            <a:pPr lvl="1"/>
            <a:r>
              <a:rPr lang="en-US" altLang="en-US" dirty="0"/>
              <a:t>better generalization</a:t>
            </a:r>
          </a:p>
          <a:p>
            <a:pPr lvl="2"/>
            <a:r>
              <a:rPr lang="en-US" altLang="en-US" dirty="0"/>
              <a:t>fewer parameters and updates affect “similar” states as well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TD update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treat as one data point for regression</a:t>
            </a:r>
          </a:p>
          <a:p>
            <a:pPr lvl="1"/>
            <a:r>
              <a:rPr lang="en-US" altLang="en-US" dirty="0"/>
              <a:t>want method that can learn on-line (update after each step)</a:t>
            </a:r>
          </a:p>
          <a:p>
            <a:pPr lvl="2"/>
            <a:endParaRPr lang="en-US" altLang="en-US" dirty="0"/>
          </a:p>
        </p:txBody>
      </p:sp>
      <p:pic>
        <p:nvPicPr>
          <p:cNvPr id="5018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4434038"/>
            <a:ext cx="5549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3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4905492"/>
            <a:ext cx="31115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99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6" y="1712044"/>
            <a:ext cx="3543300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2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38066"/>
            <a:ext cx="7839777" cy="400168"/>
          </a:xfrm>
        </p:spPr>
        <p:txBody>
          <a:bodyPr/>
          <a:lstStyle/>
          <a:p>
            <a:r>
              <a:rPr lang="en-US" altLang="en-US" sz="3200" dirty="0"/>
              <a:t>Features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Tile </a:t>
            </a:r>
            <a:r>
              <a:rPr lang="en-US" altLang="en-US" dirty="0"/>
              <a:t>coding, coarse coding</a:t>
            </a:r>
          </a:p>
          <a:p>
            <a:pPr lvl="1"/>
            <a:r>
              <a:rPr lang="en-US" altLang="en-US" dirty="0"/>
              <a:t>binary features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Radial </a:t>
            </a:r>
            <a:r>
              <a:rPr lang="en-US" altLang="en-US" dirty="0"/>
              <a:t>basis functions</a:t>
            </a:r>
          </a:p>
          <a:p>
            <a:pPr lvl="1"/>
            <a:r>
              <a:rPr lang="en-US" altLang="en-US" dirty="0"/>
              <a:t>typically a Gaussian</a:t>
            </a:r>
          </a:p>
          <a:p>
            <a:pPr lvl="1"/>
            <a:r>
              <a:rPr lang="en-US" altLang="en-US" dirty="0"/>
              <a:t>between 0 and 1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r>
              <a:rPr lang="en-US" altLang="en-US" sz="1600" dirty="0"/>
              <a:t>[ Sutton &amp; </a:t>
            </a:r>
            <a:r>
              <a:rPr lang="en-US" altLang="en-US" sz="1600" dirty="0" err="1"/>
              <a:t>Barto</a:t>
            </a:r>
            <a:r>
              <a:rPr lang="en-US" altLang="en-US" sz="1600" dirty="0"/>
              <a:t>, Reinforcement Learning ]</a:t>
            </a:r>
          </a:p>
        </p:txBody>
      </p:sp>
      <p:pic>
        <p:nvPicPr>
          <p:cNvPr id="51208" name="Picture 8" descr="coar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38200"/>
            <a:ext cx="3390900" cy="28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9" name="Picture 9" descr="ti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4857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0" name="Picture 10" descr="rb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496" y="4419600"/>
            <a:ext cx="4535103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1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1322" y="273600"/>
            <a:ext cx="8013032" cy="412200"/>
          </a:xfrm>
        </p:spPr>
        <p:txBody>
          <a:bodyPr/>
          <a:lstStyle/>
          <a:p>
            <a:r>
              <a:rPr lang="en-US" altLang="en-US" sz="3200" dirty="0"/>
              <a:t>Splitting and aggregation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1322" y="876300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Want </a:t>
            </a:r>
            <a:r>
              <a:rPr lang="en-US" altLang="en-US" dirty="0"/>
              <a:t>to discretize the state space</a:t>
            </a:r>
          </a:p>
          <a:p>
            <a:pPr lvl="1"/>
            <a:r>
              <a:rPr lang="en-US" altLang="en-US" dirty="0"/>
              <a:t>learn the best discretization during training</a:t>
            </a:r>
          </a:p>
          <a:p>
            <a:pPr lvl="3"/>
            <a:endParaRPr lang="en-US" altLang="en-US" dirty="0"/>
          </a:p>
          <a:p>
            <a:r>
              <a:rPr lang="en-US" altLang="en-US" dirty="0" smtClean="0"/>
              <a:t>Splitting </a:t>
            </a:r>
            <a:r>
              <a:rPr lang="en-US" altLang="en-US" dirty="0"/>
              <a:t>of state space</a:t>
            </a:r>
          </a:p>
          <a:p>
            <a:pPr lvl="1"/>
            <a:r>
              <a:rPr lang="en-US" altLang="en-US" dirty="0"/>
              <a:t>start with a single state</a:t>
            </a:r>
          </a:p>
          <a:p>
            <a:pPr lvl="1"/>
            <a:r>
              <a:rPr lang="en-US" altLang="en-US" dirty="0"/>
              <a:t>split a state when different </a:t>
            </a:r>
            <a:r>
              <a:rPr lang="en-US" altLang="en-US" i="1" dirty="0"/>
              <a:t>parts of that state</a:t>
            </a:r>
            <a:r>
              <a:rPr lang="en-US" altLang="en-US" dirty="0"/>
              <a:t> have different values</a:t>
            </a:r>
          </a:p>
          <a:p>
            <a:pPr lvl="3"/>
            <a:endParaRPr lang="en-US" altLang="en-US" dirty="0"/>
          </a:p>
          <a:p>
            <a:pPr lvl="3"/>
            <a:endParaRPr lang="en-US" altLang="en-US" dirty="0"/>
          </a:p>
          <a:p>
            <a:pPr lvl="3"/>
            <a:endParaRPr lang="en-US" altLang="en-US" dirty="0"/>
          </a:p>
          <a:p>
            <a:r>
              <a:rPr lang="en-US" altLang="en-US" dirty="0" smtClean="0"/>
              <a:t>State </a:t>
            </a:r>
            <a:r>
              <a:rPr lang="en-US" altLang="en-US" dirty="0"/>
              <a:t>aggregation</a:t>
            </a:r>
          </a:p>
          <a:p>
            <a:pPr lvl="1"/>
            <a:r>
              <a:rPr lang="en-US" altLang="en-US" dirty="0"/>
              <a:t>start with many states</a:t>
            </a:r>
          </a:p>
          <a:p>
            <a:pPr lvl="1"/>
            <a:r>
              <a:rPr lang="en-US" altLang="en-US" dirty="0"/>
              <a:t>merge states with similar values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419225" y="4419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AutoShape 5"/>
          <p:cNvSpPr>
            <a:spLocks/>
          </p:cNvSpPr>
          <p:nvPr/>
        </p:nvSpPr>
        <p:spPr bwMode="auto">
          <a:xfrm rot="-5400000">
            <a:off x="2524125" y="3448050"/>
            <a:ext cx="76200" cy="2133600"/>
          </a:xfrm>
          <a:prstGeom prst="leftBracket">
            <a:avLst>
              <a:gd name="adj" fmla="val 0"/>
            </a:avLst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1524000" y="4191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676400" y="4114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28800" y="4114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1981200" y="4191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133600" y="4191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2286000" y="40386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2438400" y="3810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2590800" y="3733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2743200" y="3810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2895600" y="39624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3048000" y="3733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3200400" y="3810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3352800" y="36576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3505200" y="3733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1447800" y="39624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5410200" y="4419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AutoShape 22"/>
          <p:cNvSpPr>
            <a:spLocks/>
          </p:cNvSpPr>
          <p:nvPr/>
        </p:nvSpPr>
        <p:spPr bwMode="auto">
          <a:xfrm rot="-5400000">
            <a:off x="5822156" y="4055269"/>
            <a:ext cx="79375" cy="922338"/>
          </a:xfrm>
          <a:prstGeom prst="leftBracket">
            <a:avLst>
              <a:gd name="adj" fmla="val 0"/>
            </a:avLst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5486400" y="4191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5638800" y="4114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5791200" y="4114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Oval 26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Oval 27"/>
          <p:cNvSpPr>
            <a:spLocks noChangeArrowheads="1"/>
          </p:cNvSpPr>
          <p:nvPr/>
        </p:nvSpPr>
        <p:spPr bwMode="auto">
          <a:xfrm>
            <a:off x="6096000" y="4191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6248400" y="40386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Oval 29"/>
          <p:cNvSpPr>
            <a:spLocks noChangeArrowheads="1"/>
          </p:cNvSpPr>
          <p:nvPr/>
        </p:nvSpPr>
        <p:spPr bwMode="auto">
          <a:xfrm>
            <a:off x="6400800" y="3810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6553200" y="3733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Oval 31"/>
          <p:cNvSpPr>
            <a:spLocks noChangeArrowheads="1"/>
          </p:cNvSpPr>
          <p:nvPr/>
        </p:nvSpPr>
        <p:spPr bwMode="auto">
          <a:xfrm>
            <a:off x="6705600" y="3810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Oval 32"/>
          <p:cNvSpPr>
            <a:spLocks noChangeArrowheads="1"/>
          </p:cNvSpPr>
          <p:nvPr/>
        </p:nvSpPr>
        <p:spPr bwMode="auto">
          <a:xfrm>
            <a:off x="6858000" y="39624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Oval 33"/>
          <p:cNvSpPr>
            <a:spLocks noChangeArrowheads="1"/>
          </p:cNvSpPr>
          <p:nvPr/>
        </p:nvSpPr>
        <p:spPr bwMode="auto">
          <a:xfrm>
            <a:off x="7010400" y="3733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Oval 34"/>
          <p:cNvSpPr>
            <a:spLocks noChangeArrowheads="1"/>
          </p:cNvSpPr>
          <p:nvPr/>
        </p:nvSpPr>
        <p:spPr bwMode="auto">
          <a:xfrm>
            <a:off x="7162800" y="3810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Oval 35"/>
          <p:cNvSpPr>
            <a:spLocks noChangeArrowheads="1"/>
          </p:cNvSpPr>
          <p:nvPr/>
        </p:nvSpPr>
        <p:spPr bwMode="auto">
          <a:xfrm>
            <a:off x="7315200" y="36576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Oval 36"/>
          <p:cNvSpPr>
            <a:spLocks noChangeArrowheads="1"/>
          </p:cNvSpPr>
          <p:nvPr/>
        </p:nvSpPr>
        <p:spPr bwMode="auto">
          <a:xfrm>
            <a:off x="7467600" y="3733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>
            <a:off x="5410200" y="41910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4" name="AutoShape 38"/>
          <p:cNvSpPr>
            <a:spLocks/>
          </p:cNvSpPr>
          <p:nvPr/>
        </p:nvSpPr>
        <p:spPr bwMode="auto">
          <a:xfrm rot="-5400000">
            <a:off x="6996112" y="3870326"/>
            <a:ext cx="74613" cy="1287462"/>
          </a:xfrm>
          <a:prstGeom prst="leftBracket">
            <a:avLst>
              <a:gd name="adj" fmla="val 0"/>
            </a:avLst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>
            <a:off x="6324600" y="38862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1447800" y="6477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7" name="AutoShape 41"/>
          <p:cNvSpPr>
            <a:spLocks/>
          </p:cNvSpPr>
          <p:nvPr/>
        </p:nvSpPr>
        <p:spPr bwMode="auto">
          <a:xfrm rot="-5400000">
            <a:off x="1859756" y="6112669"/>
            <a:ext cx="79375" cy="922338"/>
          </a:xfrm>
          <a:prstGeom prst="leftBracket">
            <a:avLst>
              <a:gd name="adj" fmla="val 0"/>
            </a:avLst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Oval 42"/>
          <p:cNvSpPr>
            <a:spLocks noChangeArrowheads="1"/>
          </p:cNvSpPr>
          <p:nvPr/>
        </p:nvSpPr>
        <p:spPr bwMode="auto">
          <a:xfrm>
            <a:off x="1524000" y="6096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9" name="Oval 43"/>
          <p:cNvSpPr>
            <a:spLocks noChangeArrowheads="1"/>
          </p:cNvSpPr>
          <p:nvPr/>
        </p:nvSpPr>
        <p:spPr bwMode="auto">
          <a:xfrm>
            <a:off x="1676400" y="61722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0" name="Oval 44"/>
          <p:cNvSpPr>
            <a:spLocks noChangeArrowheads="1"/>
          </p:cNvSpPr>
          <p:nvPr/>
        </p:nvSpPr>
        <p:spPr bwMode="auto">
          <a:xfrm>
            <a:off x="1828800" y="62484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Oval 45"/>
          <p:cNvSpPr>
            <a:spLocks noChangeArrowheads="1"/>
          </p:cNvSpPr>
          <p:nvPr/>
        </p:nvSpPr>
        <p:spPr bwMode="auto">
          <a:xfrm>
            <a:off x="1981200" y="61722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2" name="Oval 46"/>
          <p:cNvSpPr>
            <a:spLocks noChangeArrowheads="1"/>
          </p:cNvSpPr>
          <p:nvPr/>
        </p:nvSpPr>
        <p:spPr bwMode="auto">
          <a:xfrm>
            <a:off x="2133600" y="6096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3" name="Oval 47"/>
          <p:cNvSpPr>
            <a:spLocks noChangeArrowheads="1"/>
          </p:cNvSpPr>
          <p:nvPr/>
        </p:nvSpPr>
        <p:spPr bwMode="auto">
          <a:xfrm>
            <a:off x="2286000" y="62484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4" name="Oval 48"/>
          <p:cNvSpPr>
            <a:spLocks noChangeArrowheads="1"/>
          </p:cNvSpPr>
          <p:nvPr/>
        </p:nvSpPr>
        <p:spPr bwMode="auto">
          <a:xfrm>
            <a:off x="2438400" y="6019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5" name="Oval 49"/>
          <p:cNvSpPr>
            <a:spLocks noChangeArrowheads="1"/>
          </p:cNvSpPr>
          <p:nvPr/>
        </p:nvSpPr>
        <p:spPr bwMode="auto">
          <a:xfrm>
            <a:off x="2590800" y="6096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6" name="Oval 50"/>
          <p:cNvSpPr>
            <a:spLocks noChangeArrowheads="1"/>
          </p:cNvSpPr>
          <p:nvPr/>
        </p:nvSpPr>
        <p:spPr bwMode="auto">
          <a:xfrm>
            <a:off x="2743200" y="6019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7" name="Oval 51"/>
          <p:cNvSpPr>
            <a:spLocks noChangeArrowheads="1"/>
          </p:cNvSpPr>
          <p:nvPr/>
        </p:nvSpPr>
        <p:spPr bwMode="auto">
          <a:xfrm>
            <a:off x="2895600" y="61722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8" name="Oval 52"/>
          <p:cNvSpPr>
            <a:spLocks noChangeArrowheads="1"/>
          </p:cNvSpPr>
          <p:nvPr/>
        </p:nvSpPr>
        <p:spPr bwMode="auto">
          <a:xfrm>
            <a:off x="3048000" y="6096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9" name="Oval 53"/>
          <p:cNvSpPr>
            <a:spLocks noChangeArrowheads="1"/>
          </p:cNvSpPr>
          <p:nvPr/>
        </p:nvSpPr>
        <p:spPr bwMode="auto">
          <a:xfrm>
            <a:off x="3200400" y="6019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Oval 54"/>
          <p:cNvSpPr>
            <a:spLocks noChangeArrowheads="1"/>
          </p:cNvSpPr>
          <p:nvPr/>
        </p:nvSpPr>
        <p:spPr bwMode="auto">
          <a:xfrm>
            <a:off x="3352800" y="6096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1" name="Oval 55"/>
          <p:cNvSpPr>
            <a:spLocks noChangeArrowheads="1"/>
          </p:cNvSpPr>
          <p:nvPr/>
        </p:nvSpPr>
        <p:spPr bwMode="auto">
          <a:xfrm>
            <a:off x="3505200" y="6096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2" name="Line 56"/>
          <p:cNvSpPr>
            <a:spLocks noChangeShapeType="1"/>
          </p:cNvSpPr>
          <p:nvPr/>
        </p:nvSpPr>
        <p:spPr bwMode="auto">
          <a:xfrm>
            <a:off x="1447800" y="61722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3" name="AutoShape 57"/>
          <p:cNvSpPr>
            <a:spLocks/>
          </p:cNvSpPr>
          <p:nvPr/>
        </p:nvSpPr>
        <p:spPr bwMode="auto">
          <a:xfrm rot="-5400000">
            <a:off x="3033712" y="5927726"/>
            <a:ext cx="74613" cy="1287462"/>
          </a:xfrm>
          <a:prstGeom prst="leftBracket">
            <a:avLst>
              <a:gd name="adj" fmla="val 0"/>
            </a:avLst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4" name="Line 58"/>
          <p:cNvSpPr>
            <a:spLocks noChangeShapeType="1"/>
          </p:cNvSpPr>
          <p:nvPr/>
        </p:nvSpPr>
        <p:spPr bwMode="auto">
          <a:xfrm>
            <a:off x="2362200" y="60960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5" name="Line 59"/>
          <p:cNvSpPr>
            <a:spLocks noChangeShapeType="1"/>
          </p:cNvSpPr>
          <p:nvPr/>
        </p:nvSpPr>
        <p:spPr bwMode="auto">
          <a:xfrm>
            <a:off x="5334000" y="6477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7" name="Oval 61"/>
          <p:cNvSpPr>
            <a:spLocks noChangeArrowheads="1"/>
          </p:cNvSpPr>
          <p:nvPr/>
        </p:nvSpPr>
        <p:spPr bwMode="auto">
          <a:xfrm>
            <a:off x="5410200" y="6096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8" name="Oval 62"/>
          <p:cNvSpPr>
            <a:spLocks noChangeArrowheads="1"/>
          </p:cNvSpPr>
          <p:nvPr/>
        </p:nvSpPr>
        <p:spPr bwMode="auto">
          <a:xfrm>
            <a:off x="5562600" y="61722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9" name="Oval 63"/>
          <p:cNvSpPr>
            <a:spLocks noChangeArrowheads="1"/>
          </p:cNvSpPr>
          <p:nvPr/>
        </p:nvSpPr>
        <p:spPr bwMode="auto">
          <a:xfrm>
            <a:off x="5715000" y="62484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0" name="Oval 64"/>
          <p:cNvSpPr>
            <a:spLocks noChangeArrowheads="1"/>
          </p:cNvSpPr>
          <p:nvPr/>
        </p:nvSpPr>
        <p:spPr bwMode="auto">
          <a:xfrm>
            <a:off x="5867400" y="61722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1" name="Oval 65"/>
          <p:cNvSpPr>
            <a:spLocks noChangeArrowheads="1"/>
          </p:cNvSpPr>
          <p:nvPr/>
        </p:nvSpPr>
        <p:spPr bwMode="auto">
          <a:xfrm>
            <a:off x="6019800" y="6096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2" name="Oval 66"/>
          <p:cNvSpPr>
            <a:spLocks noChangeArrowheads="1"/>
          </p:cNvSpPr>
          <p:nvPr/>
        </p:nvSpPr>
        <p:spPr bwMode="auto">
          <a:xfrm>
            <a:off x="6172200" y="62484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3" name="Oval 67"/>
          <p:cNvSpPr>
            <a:spLocks noChangeArrowheads="1"/>
          </p:cNvSpPr>
          <p:nvPr/>
        </p:nvSpPr>
        <p:spPr bwMode="auto">
          <a:xfrm>
            <a:off x="6324600" y="6019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4" name="Oval 68"/>
          <p:cNvSpPr>
            <a:spLocks noChangeArrowheads="1"/>
          </p:cNvSpPr>
          <p:nvPr/>
        </p:nvSpPr>
        <p:spPr bwMode="auto">
          <a:xfrm>
            <a:off x="6477000" y="6096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5" name="Oval 69"/>
          <p:cNvSpPr>
            <a:spLocks noChangeArrowheads="1"/>
          </p:cNvSpPr>
          <p:nvPr/>
        </p:nvSpPr>
        <p:spPr bwMode="auto">
          <a:xfrm>
            <a:off x="6629400" y="6019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6" name="Oval 70"/>
          <p:cNvSpPr>
            <a:spLocks noChangeArrowheads="1"/>
          </p:cNvSpPr>
          <p:nvPr/>
        </p:nvSpPr>
        <p:spPr bwMode="auto">
          <a:xfrm>
            <a:off x="6781800" y="61722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7" name="Oval 71"/>
          <p:cNvSpPr>
            <a:spLocks noChangeArrowheads="1"/>
          </p:cNvSpPr>
          <p:nvPr/>
        </p:nvSpPr>
        <p:spPr bwMode="auto">
          <a:xfrm>
            <a:off x="6934200" y="6096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8" name="Oval 72"/>
          <p:cNvSpPr>
            <a:spLocks noChangeArrowheads="1"/>
          </p:cNvSpPr>
          <p:nvPr/>
        </p:nvSpPr>
        <p:spPr bwMode="auto">
          <a:xfrm>
            <a:off x="7086600" y="60198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9" name="Oval 73"/>
          <p:cNvSpPr>
            <a:spLocks noChangeArrowheads="1"/>
          </p:cNvSpPr>
          <p:nvPr/>
        </p:nvSpPr>
        <p:spPr bwMode="auto">
          <a:xfrm>
            <a:off x="7239000" y="6096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0" name="Oval 74"/>
          <p:cNvSpPr>
            <a:spLocks noChangeArrowheads="1"/>
          </p:cNvSpPr>
          <p:nvPr/>
        </p:nvSpPr>
        <p:spPr bwMode="auto">
          <a:xfrm>
            <a:off x="7391400" y="6096000"/>
            <a:ext cx="76200" cy="762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4" name="AutoShape 78"/>
          <p:cNvSpPr>
            <a:spLocks/>
          </p:cNvSpPr>
          <p:nvPr/>
        </p:nvSpPr>
        <p:spPr bwMode="auto">
          <a:xfrm rot="-5400000">
            <a:off x="6438900" y="5524500"/>
            <a:ext cx="76200" cy="2133600"/>
          </a:xfrm>
          <a:prstGeom prst="leftBracket">
            <a:avLst>
              <a:gd name="adj" fmla="val 0"/>
            </a:avLst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5" name="Line 79"/>
          <p:cNvSpPr>
            <a:spLocks noChangeShapeType="1"/>
          </p:cNvSpPr>
          <p:nvPr/>
        </p:nvSpPr>
        <p:spPr bwMode="auto">
          <a:xfrm>
            <a:off x="5334000" y="61722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6" name="AutoShape 80"/>
          <p:cNvSpPr>
            <a:spLocks noChangeArrowheads="1"/>
          </p:cNvSpPr>
          <p:nvPr/>
        </p:nvSpPr>
        <p:spPr bwMode="auto">
          <a:xfrm>
            <a:off x="4267200" y="3886200"/>
            <a:ext cx="609600" cy="304800"/>
          </a:xfrm>
          <a:prstGeom prst="rightArrow">
            <a:avLst>
              <a:gd name="adj1" fmla="val 50000"/>
              <a:gd name="adj2" fmla="val 7031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7" name="AutoShape 81"/>
          <p:cNvSpPr>
            <a:spLocks noChangeArrowheads="1"/>
          </p:cNvSpPr>
          <p:nvPr/>
        </p:nvSpPr>
        <p:spPr bwMode="auto">
          <a:xfrm>
            <a:off x="4267200" y="6019800"/>
            <a:ext cx="609600" cy="304800"/>
          </a:xfrm>
          <a:prstGeom prst="rightArrow">
            <a:avLst>
              <a:gd name="adj1" fmla="val 50000"/>
              <a:gd name="adj2" fmla="val 7031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7" y="254349"/>
            <a:ext cx="7870825" cy="429044"/>
          </a:xfrm>
        </p:spPr>
        <p:txBody>
          <a:bodyPr/>
          <a:lstStyle/>
          <a:p>
            <a:r>
              <a:rPr lang="en-US" altLang="en-US" sz="3200" dirty="0"/>
              <a:t>Designing rewards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7689" y="766812"/>
            <a:ext cx="8603055" cy="57687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Robot </a:t>
            </a:r>
            <a:r>
              <a:rPr lang="en-US" altLang="en-US" dirty="0"/>
              <a:t>in a maze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episodic task, not discounted, +1 when out, 0 for each </a:t>
            </a:r>
            <a:r>
              <a:rPr lang="en-US" altLang="en-US" dirty="0" smtClean="0"/>
              <a:t>step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Chess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GOOD: +1 for winning, -1 losing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BAD: +0.25 for taking opponent’s pieces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high reward even when </a:t>
            </a:r>
            <a:r>
              <a:rPr lang="en-US" altLang="en-US" dirty="0" smtClean="0"/>
              <a:t>lose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Rewards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rewards indicate what we want to accomplish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NOT how we want to accomplish </a:t>
            </a:r>
            <a:r>
              <a:rPr lang="en-US" altLang="en-US" dirty="0" smtClean="0"/>
              <a:t>it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Shaping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positive reward often very “far away”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rewards for achieving </a:t>
            </a:r>
            <a:r>
              <a:rPr lang="en-US" altLang="en-US" dirty="0" err="1"/>
              <a:t>subgoals</a:t>
            </a:r>
            <a:r>
              <a:rPr lang="en-US" altLang="en-US" dirty="0"/>
              <a:t> (domain knowledge)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also: adjust initial policy or initial value function</a:t>
            </a:r>
          </a:p>
        </p:txBody>
      </p:sp>
    </p:spTree>
    <p:extLst>
      <p:ext uri="{BB962C8B-B14F-4D97-AF65-F5344CB8AC3E}">
        <p14:creationId xmlns:p14="http://schemas.microsoft.com/office/powerpoint/2010/main" val="9692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2071" y="273600"/>
            <a:ext cx="7772400" cy="429044"/>
          </a:xfrm>
        </p:spPr>
        <p:txBody>
          <a:bodyPr/>
          <a:lstStyle/>
          <a:p>
            <a:r>
              <a:rPr lang="en-US" altLang="en-US" sz="3200" dirty="0"/>
              <a:t>Summary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5070" y="786063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Reinforcement learning</a:t>
            </a:r>
          </a:p>
          <a:p>
            <a:pPr lvl="1"/>
            <a:r>
              <a:rPr lang="en-US" altLang="en-US" dirty="0"/>
              <a:t>use when need to make decisions in uncertain </a:t>
            </a:r>
            <a:r>
              <a:rPr lang="en-US" altLang="en-US" dirty="0" smtClean="0"/>
              <a:t>environment</a:t>
            </a:r>
            <a:endParaRPr lang="en-US" altLang="en-US" dirty="0"/>
          </a:p>
          <a:p>
            <a:r>
              <a:rPr lang="en-US" altLang="en-US" dirty="0" smtClean="0"/>
              <a:t>Solution </a:t>
            </a:r>
            <a:r>
              <a:rPr lang="en-US" altLang="en-US" dirty="0"/>
              <a:t>methods</a:t>
            </a:r>
          </a:p>
          <a:p>
            <a:pPr lvl="1"/>
            <a:r>
              <a:rPr lang="en-US" altLang="en-US" dirty="0" smtClean="0"/>
              <a:t>Dynamic </a:t>
            </a:r>
            <a:r>
              <a:rPr lang="en-US" altLang="en-US" dirty="0"/>
              <a:t>programming</a:t>
            </a:r>
          </a:p>
          <a:p>
            <a:pPr lvl="2"/>
            <a:r>
              <a:rPr lang="en-US" altLang="en-US" dirty="0"/>
              <a:t>need complete </a:t>
            </a:r>
            <a:r>
              <a:rPr lang="en-US" altLang="en-US" dirty="0" smtClean="0"/>
              <a:t>model</a:t>
            </a:r>
            <a:endParaRPr lang="en-US" altLang="en-US" dirty="0"/>
          </a:p>
          <a:p>
            <a:pPr lvl="1"/>
            <a:r>
              <a:rPr lang="en-US" altLang="en-US" dirty="0"/>
              <a:t>Monte Carlo</a:t>
            </a:r>
          </a:p>
          <a:p>
            <a:pPr lvl="1"/>
            <a:r>
              <a:rPr lang="en-US" altLang="en-US" dirty="0" smtClean="0"/>
              <a:t>Time-difference </a:t>
            </a:r>
            <a:r>
              <a:rPr lang="en-US" altLang="en-US" dirty="0"/>
              <a:t>learning (</a:t>
            </a:r>
            <a:r>
              <a:rPr lang="en-US" altLang="en-US" dirty="0" err="1"/>
              <a:t>Sarsa</a:t>
            </a:r>
            <a:r>
              <a:rPr lang="en-US" altLang="en-US" dirty="0"/>
              <a:t>, Q-learning)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Most </a:t>
            </a:r>
            <a:r>
              <a:rPr lang="en-US" altLang="en-US" dirty="0"/>
              <a:t>work</a:t>
            </a:r>
          </a:p>
          <a:p>
            <a:pPr lvl="1"/>
            <a:r>
              <a:rPr lang="en-US" altLang="en-US" dirty="0" smtClean="0"/>
              <a:t>Algorithms </a:t>
            </a:r>
            <a:r>
              <a:rPr lang="en-US" altLang="en-US" dirty="0"/>
              <a:t>simple</a:t>
            </a:r>
          </a:p>
          <a:p>
            <a:pPr lvl="1"/>
            <a:r>
              <a:rPr lang="en-US" altLang="en-US" dirty="0" smtClean="0"/>
              <a:t>Need </a:t>
            </a:r>
            <a:r>
              <a:rPr lang="en-US" altLang="en-US" dirty="0"/>
              <a:t>to design features, state representation, rewards</a:t>
            </a:r>
          </a:p>
        </p:txBody>
      </p:sp>
    </p:spTree>
    <p:extLst>
      <p:ext uri="{BB962C8B-B14F-4D97-AF65-F5344CB8AC3E}">
        <p14:creationId xmlns:p14="http://schemas.microsoft.com/office/powerpoint/2010/main" val="14513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7819"/>
            <a:ext cx="8229600" cy="5306728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>
                <a:latin typeface="+mj-lt"/>
              </a:rPr>
              <a:t>Examples</a:t>
            </a:r>
            <a:endParaRPr lang="en-US" altLang="en-US" dirty="0">
              <a:latin typeface="+mj-lt"/>
            </a:endParaRPr>
          </a:p>
          <a:p>
            <a:pPr lvl="2"/>
            <a:endParaRPr lang="en-US" altLang="en-US" dirty="0">
              <a:latin typeface="+mj-lt"/>
            </a:endParaRPr>
          </a:p>
          <a:p>
            <a:r>
              <a:rPr lang="en-US" altLang="en-US" dirty="0" smtClean="0">
                <a:latin typeface="+mj-lt"/>
              </a:rPr>
              <a:t>Defining </a:t>
            </a:r>
            <a:r>
              <a:rPr lang="en-US" altLang="en-US" dirty="0">
                <a:latin typeface="+mj-lt"/>
              </a:rPr>
              <a:t>an RL problem</a:t>
            </a:r>
          </a:p>
          <a:p>
            <a:pPr lvl="1"/>
            <a:r>
              <a:rPr lang="en-US" altLang="en-US" dirty="0">
                <a:latin typeface="+mj-lt"/>
              </a:rPr>
              <a:t>Markov Decision Processes</a:t>
            </a:r>
          </a:p>
          <a:p>
            <a:pPr lvl="2"/>
            <a:endParaRPr lang="en-US" altLang="en-US" dirty="0">
              <a:latin typeface="+mj-lt"/>
            </a:endParaRPr>
          </a:p>
          <a:p>
            <a:r>
              <a:rPr lang="en-US" altLang="en-US" dirty="0" smtClean="0">
                <a:latin typeface="+mj-lt"/>
              </a:rPr>
              <a:t>Solving </a:t>
            </a:r>
            <a:r>
              <a:rPr lang="en-US" altLang="en-US" dirty="0">
                <a:latin typeface="+mj-lt"/>
              </a:rPr>
              <a:t>an RL problem</a:t>
            </a:r>
          </a:p>
          <a:p>
            <a:pPr lvl="1"/>
            <a:r>
              <a:rPr lang="en-US" altLang="en-US" dirty="0">
                <a:latin typeface="+mj-lt"/>
              </a:rPr>
              <a:t>Dynamic Programming</a:t>
            </a:r>
          </a:p>
          <a:p>
            <a:pPr lvl="1"/>
            <a:r>
              <a:rPr lang="en-US" altLang="en-US" dirty="0">
                <a:latin typeface="+mj-lt"/>
              </a:rPr>
              <a:t>Monte Carlo methods</a:t>
            </a:r>
          </a:p>
          <a:p>
            <a:pPr lvl="1"/>
            <a:r>
              <a:rPr lang="en-US" altLang="en-US" dirty="0">
                <a:latin typeface="+mj-lt"/>
              </a:rPr>
              <a:t>Temporal-Difference learning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252295"/>
            <a:ext cx="6225139" cy="458771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 smtClean="0"/>
              <a:t>Fundamentals of Reinforcement Learning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96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3570" y="105323"/>
            <a:ext cx="8229240" cy="636039"/>
          </a:xfrm>
        </p:spPr>
        <p:txBody>
          <a:bodyPr/>
          <a:lstStyle/>
          <a:p>
            <a:r>
              <a:rPr lang="sk-SK" altLang="en-US" sz="3200" dirty="0"/>
              <a:t>Robot in a room</a:t>
            </a:r>
            <a:endParaRPr lang="en-US" altLang="en-US" sz="3200" dirty="0"/>
          </a:p>
        </p:txBody>
      </p:sp>
      <p:graphicFrame>
        <p:nvGraphicFramePr>
          <p:cNvPr id="7171" name="Group 3"/>
          <p:cNvGraphicFramePr>
            <a:graphicFrameLocks noGrp="1"/>
          </p:cNvGraphicFramePr>
          <p:nvPr/>
        </p:nvGraphicFramePr>
        <p:xfrm>
          <a:off x="468313" y="1412875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/>
                <a:gridCol w="1027112"/>
                <a:gridCol w="1025525"/>
                <a:gridCol w="1025525"/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93" name="Group 25"/>
          <p:cNvGrpSpPr>
            <a:grpSpLocks/>
          </p:cNvGrpSpPr>
          <p:nvPr/>
        </p:nvGrpSpPr>
        <p:grpSpPr bwMode="auto">
          <a:xfrm>
            <a:off x="7391400" y="2438400"/>
            <a:ext cx="1008063" cy="792163"/>
            <a:chOff x="3878" y="1434"/>
            <a:chExt cx="635" cy="499"/>
          </a:xfrm>
        </p:grpSpPr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49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4195" y="1933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4903788" y="1444625"/>
            <a:ext cx="38592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dirty="0">
                <a:latin typeface="Trebuchet MS" panose="020B0603020202020204" pitchFamily="34" charset="0"/>
              </a:rPr>
              <a:t>actions: UP, DOWN, LEFT, RIGHT</a:t>
            </a: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r>
              <a:rPr lang="en-US" altLang="en-US" sz="1800" b="1" dirty="0">
                <a:latin typeface="Trebuchet MS" panose="020B0603020202020204" pitchFamily="34" charset="0"/>
              </a:rPr>
              <a:t>UP</a:t>
            </a:r>
          </a:p>
          <a:p>
            <a:endParaRPr lang="en-US" altLang="en-US" sz="1800" dirty="0">
              <a:latin typeface="Trebuchet MS" panose="020B0603020202020204" pitchFamily="34" charset="0"/>
            </a:endParaRPr>
          </a:p>
          <a:p>
            <a:r>
              <a:rPr lang="en-US" altLang="en-US" sz="1800" dirty="0">
                <a:latin typeface="Trebuchet MS" panose="020B0603020202020204" pitchFamily="34" charset="0"/>
              </a:rPr>
              <a:t>80% 	move UP</a:t>
            </a:r>
          </a:p>
          <a:p>
            <a:r>
              <a:rPr lang="en-US" altLang="en-US" sz="1800" dirty="0">
                <a:latin typeface="Trebuchet MS" panose="020B0603020202020204" pitchFamily="34" charset="0"/>
              </a:rPr>
              <a:t>10%	move LEFT</a:t>
            </a:r>
          </a:p>
          <a:p>
            <a:r>
              <a:rPr lang="en-US" altLang="en-US" sz="1800" dirty="0">
                <a:latin typeface="Trebuchet MS" panose="020B0603020202020204" pitchFamily="34" charset="0"/>
              </a:rPr>
              <a:t>10%	move RIGHT</a:t>
            </a:r>
          </a:p>
        </p:txBody>
      </p:sp>
      <p:sp>
        <p:nvSpPr>
          <p:cNvPr id="7198" name="Rectangle 30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302310"/>
            <a:ext cx="8229600" cy="2117741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en-US" sz="2400" dirty="0"/>
              <a:t>reward +1 at [4,3], -1 at [4,2]</a:t>
            </a:r>
          </a:p>
          <a:p>
            <a:r>
              <a:rPr lang="en-US" altLang="en-US" sz="2400" dirty="0"/>
              <a:t>reward -0.04 for each </a:t>
            </a:r>
            <a:r>
              <a:rPr lang="en-US" altLang="en-US" sz="2400" dirty="0" smtClean="0"/>
              <a:t>step</a:t>
            </a:r>
            <a:endParaRPr lang="en-US" altLang="en-US" sz="2400" dirty="0"/>
          </a:p>
          <a:p>
            <a:r>
              <a:rPr lang="en-US" altLang="en-US" sz="2400" dirty="0"/>
              <a:t>what’s the strategy to achieve max reward?</a:t>
            </a:r>
          </a:p>
          <a:p>
            <a:r>
              <a:rPr lang="en-US" altLang="en-US" sz="2400" dirty="0"/>
              <a:t>what if the actions were deterministic?</a:t>
            </a:r>
          </a:p>
        </p:txBody>
      </p:sp>
    </p:spTree>
    <p:extLst>
      <p:ext uri="{BB962C8B-B14F-4D97-AF65-F5344CB8AC3E}">
        <p14:creationId xmlns:p14="http://schemas.microsoft.com/office/powerpoint/2010/main" val="13014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3571" y="195262"/>
            <a:ext cx="8229240" cy="467545"/>
          </a:xfrm>
        </p:spPr>
        <p:txBody>
          <a:bodyPr/>
          <a:lstStyle/>
          <a:p>
            <a:r>
              <a:rPr lang="en-US" altLang="en-US" sz="3200" dirty="0"/>
              <a:t>Other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3571" y="829495"/>
            <a:ext cx="82296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smtClean="0"/>
              <a:t>Pole-balancing</a:t>
            </a:r>
            <a:endParaRPr lang="en-US" altLang="en-US" sz="2400" dirty="0"/>
          </a:p>
          <a:p>
            <a:r>
              <a:rPr lang="en-US" altLang="en-US" sz="2400" dirty="0"/>
              <a:t>TD-Gammon [Gerry </a:t>
            </a:r>
            <a:r>
              <a:rPr lang="en-US" altLang="en-US" sz="2400" dirty="0" err="1"/>
              <a:t>Tesauro</a:t>
            </a:r>
            <a:r>
              <a:rPr lang="en-US" altLang="en-US" sz="2400" dirty="0"/>
              <a:t>]</a:t>
            </a:r>
          </a:p>
          <a:p>
            <a:r>
              <a:rPr lang="en-US" altLang="en-US" sz="2400" dirty="0" smtClean="0"/>
              <a:t>Helicopter </a:t>
            </a:r>
            <a:r>
              <a:rPr lang="en-US" altLang="en-US" sz="2400" dirty="0"/>
              <a:t>[Andrew Ng]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No </a:t>
            </a:r>
            <a:r>
              <a:rPr lang="en-US" altLang="en-US" sz="2400" dirty="0"/>
              <a:t>teacher who would say “good” or “bad”</a:t>
            </a:r>
          </a:p>
          <a:p>
            <a:pPr lvl="1"/>
            <a:r>
              <a:rPr lang="en-US" altLang="en-US" dirty="0"/>
              <a:t>is reward “10” good or bad?</a:t>
            </a:r>
          </a:p>
          <a:p>
            <a:pPr lvl="1"/>
            <a:r>
              <a:rPr lang="en-US" altLang="en-US" dirty="0"/>
              <a:t>rewards could be delayed</a:t>
            </a:r>
          </a:p>
          <a:p>
            <a:pPr lvl="1"/>
            <a:endParaRPr lang="en-US" altLang="en-US" dirty="0"/>
          </a:p>
          <a:p>
            <a:r>
              <a:rPr lang="en-US" altLang="en-US" sz="2400" dirty="0" smtClean="0"/>
              <a:t>Similar </a:t>
            </a:r>
            <a:r>
              <a:rPr lang="en-US" altLang="en-US" sz="2400" dirty="0"/>
              <a:t>to control theory</a:t>
            </a:r>
          </a:p>
          <a:p>
            <a:pPr lvl="1"/>
            <a:r>
              <a:rPr lang="en-US" altLang="en-US" dirty="0"/>
              <a:t>more general, fewer constraints</a:t>
            </a:r>
          </a:p>
          <a:p>
            <a:pPr lvl="1"/>
            <a:endParaRPr lang="en-US" altLang="en-US" dirty="0"/>
          </a:p>
          <a:p>
            <a:r>
              <a:rPr lang="en-US" altLang="en-US" sz="2400" dirty="0" smtClean="0"/>
              <a:t>Explore </a:t>
            </a:r>
            <a:r>
              <a:rPr lang="en-US" altLang="en-US" sz="2400" dirty="0"/>
              <a:t>the environment and learn from experience</a:t>
            </a:r>
          </a:p>
          <a:p>
            <a:pPr lvl="1"/>
            <a:r>
              <a:rPr lang="en-US" altLang="en-US" dirty="0"/>
              <a:t>not just blind search, try to be smart about it</a:t>
            </a:r>
          </a:p>
        </p:txBody>
      </p:sp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5244183" y="829495"/>
            <a:ext cx="3399304" cy="1656230"/>
            <a:chOff x="3408" y="528"/>
            <a:chExt cx="2161" cy="1356"/>
          </a:xfrm>
        </p:grpSpPr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3408" y="1689"/>
              <a:ext cx="2161" cy="195"/>
            </a:xfrm>
            <a:custGeom>
              <a:avLst/>
              <a:gdLst>
                <a:gd name="T0" fmla="*/ 0 w 2161"/>
                <a:gd name="T1" fmla="*/ 3 h 195"/>
                <a:gd name="T2" fmla="*/ 169 w 2161"/>
                <a:gd name="T3" fmla="*/ 3 h 195"/>
                <a:gd name="T4" fmla="*/ 169 w 2161"/>
                <a:gd name="T5" fmla="*/ 195 h 195"/>
                <a:gd name="T6" fmla="*/ 1945 w 2161"/>
                <a:gd name="T7" fmla="*/ 195 h 195"/>
                <a:gd name="T8" fmla="*/ 1945 w 2161"/>
                <a:gd name="T9" fmla="*/ 3 h 195"/>
                <a:gd name="T10" fmla="*/ 2161 w 2161"/>
                <a:gd name="T1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1" h="195">
                  <a:moveTo>
                    <a:pt x="0" y="3"/>
                  </a:moveTo>
                  <a:lnTo>
                    <a:pt x="169" y="3"/>
                  </a:lnTo>
                  <a:lnTo>
                    <a:pt x="169" y="195"/>
                  </a:lnTo>
                  <a:lnTo>
                    <a:pt x="1945" y="195"/>
                  </a:lnTo>
                  <a:lnTo>
                    <a:pt x="1945" y="3"/>
                  </a:lnTo>
                  <a:lnTo>
                    <a:pt x="2161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865" y="1632"/>
              <a:ext cx="528" cy="192"/>
            </a:xfrm>
            <a:prstGeom prst="rect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3913" y="1728"/>
              <a:ext cx="144" cy="144"/>
            </a:xfrm>
            <a:prstGeom prst="ellipse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201" y="1728"/>
              <a:ext cx="144" cy="144"/>
            </a:xfrm>
            <a:prstGeom prst="ellipse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V="1">
              <a:off x="4153" y="528"/>
              <a:ext cx="283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118" y="1574"/>
              <a:ext cx="58" cy="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0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195" y="298383"/>
            <a:ext cx="7098632" cy="481263"/>
          </a:xfrm>
        </p:spPr>
        <p:txBody>
          <a:bodyPr/>
          <a:lstStyle/>
          <a:p>
            <a:r>
              <a:rPr lang="en-US" altLang="en-US" sz="2800" dirty="0" smtClean="0"/>
              <a:t>Fundamentals of Reinforcement Learning</a:t>
            </a:r>
            <a:endParaRPr lang="en-US" altLang="en-US" sz="28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1219200"/>
            <a:ext cx="8330665" cy="4835091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Examples</a:t>
            </a:r>
            <a:endParaRPr lang="en-US" altLang="en-US" dirty="0">
              <a:solidFill>
                <a:schemeClr val="bg2"/>
              </a:solidFill>
            </a:endParaRPr>
          </a:p>
          <a:p>
            <a:pPr lvl="2"/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 smtClean="0"/>
              <a:t>Defining </a:t>
            </a:r>
            <a:r>
              <a:rPr lang="en-US" altLang="en-US" dirty="0"/>
              <a:t>an RL problem</a:t>
            </a:r>
          </a:p>
          <a:p>
            <a:pPr lvl="1"/>
            <a:r>
              <a:rPr lang="en-US" altLang="en-US" dirty="0"/>
              <a:t>Markov Decision Processes</a:t>
            </a:r>
          </a:p>
          <a:p>
            <a:pPr lvl="2"/>
            <a:endParaRPr lang="en-US" altLang="en-US" dirty="0"/>
          </a:p>
          <a:p>
            <a:r>
              <a:rPr lang="en-US" altLang="en-US" dirty="0" smtClean="0"/>
              <a:t>Solving </a:t>
            </a:r>
            <a:r>
              <a:rPr lang="en-US" altLang="en-US" dirty="0"/>
              <a:t>an RL problem</a:t>
            </a:r>
          </a:p>
          <a:p>
            <a:pPr lvl="1"/>
            <a:r>
              <a:rPr lang="en-US" altLang="en-US" dirty="0"/>
              <a:t>Dynamic Programming</a:t>
            </a:r>
          </a:p>
          <a:p>
            <a:pPr lvl="1"/>
            <a:r>
              <a:rPr lang="en-US" altLang="en-US" dirty="0"/>
              <a:t>Monte Carlo methods</a:t>
            </a:r>
          </a:p>
          <a:p>
            <a:pPr lvl="1"/>
            <a:r>
              <a:rPr lang="en-US" altLang="en-US" dirty="0"/>
              <a:t>Temporal-Difference learning</a:t>
            </a:r>
          </a:p>
        </p:txBody>
      </p:sp>
    </p:spTree>
    <p:extLst>
      <p:ext uri="{BB962C8B-B14F-4D97-AF65-F5344CB8AC3E}">
        <p14:creationId xmlns:p14="http://schemas.microsoft.com/office/powerpoint/2010/main" val="21077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1" name="Group 3"/>
          <p:cNvGraphicFramePr>
            <a:graphicFrameLocks noGrp="1"/>
          </p:cNvGraphicFramePr>
          <p:nvPr/>
        </p:nvGraphicFramePr>
        <p:xfrm>
          <a:off x="468313" y="1374775"/>
          <a:ext cx="4103687" cy="2735263"/>
        </p:xfrm>
        <a:graphic>
          <a:graphicData uri="http://schemas.openxmlformats.org/drawingml/2006/table">
            <a:tbl>
              <a:tblPr/>
              <a:tblGrid>
                <a:gridCol w="1025525"/>
                <a:gridCol w="1027112"/>
                <a:gridCol w="1025525"/>
                <a:gridCol w="1025525"/>
              </a:tblGrid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2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553" name="Group 25"/>
          <p:cNvGrpSpPr>
            <a:grpSpLocks/>
          </p:cNvGrpSpPr>
          <p:nvPr/>
        </p:nvGrpSpPr>
        <p:grpSpPr bwMode="auto">
          <a:xfrm>
            <a:off x="7391400" y="2438400"/>
            <a:ext cx="1008063" cy="792163"/>
            <a:chOff x="3878" y="1434"/>
            <a:chExt cx="635" cy="499"/>
          </a:xfrm>
        </p:grpSpPr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49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4195" y="1933"/>
              <a:ext cx="31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903788" y="1444625"/>
            <a:ext cx="3859212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Trebuchet MS" panose="020B0603020202020204" pitchFamily="34" charset="0"/>
              </a:rPr>
              <a:t>actions: UP, DOWN, LEFT, RIGHT</a:t>
            </a: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r>
              <a:rPr lang="en-US" altLang="en-US" sz="1800" b="1">
                <a:latin typeface="Trebuchet MS" panose="020B0603020202020204" pitchFamily="34" charset="0"/>
              </a:rPr>
              <a:t>UP</a:t>
            </a: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r>
              <a:rPr lang="en-US" altLang="en-US" sz="1800">
                <a:latin typeface="Trebuchet MS" panose="020B0603020202020204" pitchFamily="34" charset="0"/>
              </a:rPr>
              <a:t>80% 	move UP</a:t>
            </a:r>
          </a:p>
          <a:p>
            <a:r>
              <a:rPr lang="en-US" altLang="en-US" sz="1800">
                <a:latin typeface="Trebuchet MS" panose="020B0603020202020204" pitchFamily="34" charset="0"/>
              </a:rPr>
              <a:t>10%	move LEFT</a:t>
            </a:r>
          </a:p>
          <a:p>
            <a:r>
              <a:rPr lang="en-US" altLang="en-US" sz="1800">
                <a:latin typeface="Trebuchet MS" panose="020B0603020202020204" pitchFamily="34" charset="0"/>
              </a:rPr>
              <a:t>10%	move RIGHT</a:t>
            </a:r>
          </a:p>
          <a:p>
            <a:endParaRPr lang="en-US" altLang="en-US" sz="1800">
              <a:latin typeface="Trebuchet MS" panose="020B0603020202020204" pitchFamily="34" charset="0"/>
            </a:endParaRPr>
          </a:p>
          <a:p>
            <a:r>
              <a:rPr lang="en-US" altLang="en-US">
                <a:solidFill>
                  <a:srgbClr val="0066FF"/>
                </a:solidFill>
                <a:latin typeface="Trebuchet MS" panose="020B0603020202020204" pitchFamily="34" charset="0"/>
              </a:rPr>
              <a:t>reward +1 at [4,3], -1 at [4,2]</a:t>
            </a:r>
          </a:p>
          <a:p>
            <a:r>
              <a:rPr lang="en-US" altLang="en-US">
                <a:solidFill>
                  <a:srgbClr val="0066FF"/>
                </a:solidFill>
                <a:latin typeface="Trebuchet MS" panose="020B0603020202020204" pitchFamily="34" charset="0"/>
              </a:rPr>
              <a:t>reward -0.04 for each step</a:t>
            </a:r>
          </a:p>
        </p:txBody>
      </p:sp>
      <p:sp>
        <p:nvSpPr>
          <p:cNvPr id="22558" name="Rectangle 30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437063"/>
            <a:ext cx="8229600" cy="2420937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en-US" dirty="0"/>
              <a:t>states</a:t>
            </a:r>
          </a:p>
          <a:p>
            <a:r>
              <a:rPr lang="en-US" altLang="en-US" dirty="0"/>
              <a:t>actions</a:t>
            </a:r>
          </a:p>
          <a:p>
            <a:r>
              <a:rPr lang="en-US" altLang="en-US" dirty="0" smtClean="0"/>
              <a:t>rewards</a:t>
            </a:r>
            <a:endParaRPr lang="en-US" altLang="en-US" dirty="0"/>
          </a:p>
          <a:p>
            <a:r>
              <a:rPr lang="en-US" altLang="en-US" dirty="0"/>
              <a:t>what is the solution?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93570" y="105323"/>
            <a:ext cx="8229240" cy="636039"/>
          </a:xfrm>
        </p:spPr>
        <p:txBody>
          <a:bodyPr/>
          <a:lstStyle/>
          <a:p>
            <a:r>
              <a:rPr lang="sk-SK" altLang="en-US" sz="3200" dirty="0"/>
              <a:t>Robot in a room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68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3196" y="273600"/>
            <a:ext cx="7859027" cy="374100"/>
          </a:xfrm>
        </p:spPr>
        <p:txBody>
          <a:bodyPr/>
          <a:lstStyle/>
          <a:p>
            <a:r>
              <a:rPr lang="en-US" altLang="en-US" sz="2800" dirty="0"/>
              <a:t>Markov Decision Process (MDP)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3196" y="747563"/>
            <a:ext cx="8536004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Set </a:t>
            </a:r>
            <a:r>
              <a:rPr lang="en-US" altLang="en-US" dirty="0"/>
              <a:t>of states S, set of actions A, initial state S</a:t>
            </a:r>
            <a:r>
              <a:rPr lang="en-US" altLang="en-US" baseline="-25000" dirty="0"/>
              <a:t>0</a:t>
            </a:r>
          </a:p>
          <a:p>
            <a:r>
              <a:rPr lang="en-US" altLang="en-US" dirty="0" smtClean="0"/>
              <a:t>Transition </a:t>
            </a:r>
            <a:r>
              <a:rPr lang="en-US" altLang="en-US" dirty="0"/>
              <a:t>model P(</a:t>
            </a:r>
            <a:r>
              <a:rPr lang="en-US" altLang="en-US" dirty="0" err="1"/>
              <a:t>s,a,s</a:t>
            </a:r>
            <a:r>
              <a:rPr lang="en-US" altLang="en-US" dirty="0"/>
              <a:t>’)</a:t>
            </a:r>
          </a:p>
          <a:p>
            <a:pPr lvl="1"/>
            <a:r>
              <a:rPr lang="en-US" altLang="en-US" dirty="0"/>
              <a:t>P( [1,1], up, [1,2] ) = 0.8</a:t>
            </a:r>
          </a:p>
          <a:p>
            <a:r>
              <a:rPr lang="en-US" altLang="en-US" dirty="0" smtClean="0"/>
              <a:t>Reward </a:t>
            </a:r>
            <a:r>
              <a:rPr lang="en-US" altLang="en-US" dirty="0"/>
              <a:t>function r(s)</a:t>
            </a:r>
          </a:p>
          <a:p>
            <a:pPr lvl="1"/>
            <a:r>
              <a:rPr lang="en-US" altLang="en-US" dirty="0"/>
              <a:t>r( [4,3] ) = +1</a:t>
            </a:r>
          </a:p>
          <a:p>
            <a:r>
              <a:rPr lang="en-US" altLang="en-US" dirty="0" smtClean="0"/>
              <a:t>Goal</a:t>
            </a:r>
            <a:r>
              <a:rPr lang="en-US" altLang="en-US" dirty="0"/>
              <a:t>: maximize cumulative reward in the long </a:t>
            </a:r>
            <a:r>
              <a:rPr lang="en-US" altLang="en-US" dirty="0" smtClean="0"/>
              <a:t>run</a:t>
            </a:r>
            <a:endParaRPr lang="en-US" altLang="en-US" dirty="0"/>
          </a:p>
          <a:p>
            <a:r>
              <a:rPr lang="en-US" altLang="en-US" dirty="0" smtClean="0"/>
              <a:t>Policy</a:t>
            </a:r>
            <a:r>
              <a:rPr lang="en-US" altLang="en-US" dirty="0"/>
              <a:t>: mapping from S to A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(s) or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(</a:t>
            </a:r>
            <a:r>
              <a:rPr lang="en-US" altLang="en-US" dirty="0" err="1"/>
              <a:t>s,a</a:t>
            </a:r>
            <a:r>
              <a:rPr lang="en-US" altLang="en-US" dirty="0"/>
              <a:t>) (deterministic vs. stochastic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r>
              <a:rPr lang="en-US" altLang="en-US" dirty="0" smtClean="0"/>
              <a:t>Reinforcement </a:t>
            </a:r>
            <a:r>
              <a:rPr lang="en-US" altLang="en-US" dirty="0"/>
              <a:t>learning</a:t>
            </a:r>
          </a:p>
          <a:p>
            <a:pPr lvl="1"/>
            <a:r>
              <a:rPr lang="en-US" altLang="en-US" dirty="0"/>
              <a:t>transitions and rewards usually not available</a:t>
            </a:r>
          </a:p>
          <a:p>
            <a:pPr lvl="1"/>
            <a:r>
              <a:rPr lang="en-US" altLang="en-US" dirty="0"/>
              <a:t>how to change the policy based on experience</a:t>
            </a:r>
          </a:p>
          <a:p>
            <a:pPr lvl="1"/>
            <a:r>
              <a:rPr lang="en-US" altLang="en-US" dirty="0"/>
              <a:t>how to explore the environment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427788" y="1828800"/>
            <a:ext cx="12954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environment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32588" y="2590800"/>
            <a:ext cx="6858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rebuchet MS" panose="020B0603020202020204" pitchFamily="34" charset="0"/>
              </a:rPr>
              <a:t>agent</a:t>
            </a:r>
          </a:p>
        </p:txBody>
      </p:sp>
      <p:cxnSp>
        <p:nvCxnSpPr>
          <p:cNvPr id="30726" name="AutoShape 6"/>
          <p:cNvCxnSpPr>
            <a:cxnSpLocks noChangeShapeType="1"/>
            <a:stCxn id="30725" idx="3"/>
            <a:endCxn id="30724" idx="3"/>
          </p:cNvCxnSpPr>
          <p:nvPr/>
        </p:nvCxnSpPr>
        <p:spPr bwMode="auto">
          <a:xfrm flipV="1">
            <a:off x="7418388" y="2019300"/>
            <a:ext cx="304800" cy="762000"/>
          </a:xfrm>
          <a:prstGeom prst="curvedConnector3">
            <a:avLst>
              <a:gd name="adj1" fmla="val 20520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27" name="AutoShape 7"/>
          <p:cNvCxnSpPr>
            <a:cxnSpLocks noChangeShapeType="1"/>
            <a:stCxn id="30724" idx="1"/>
            <a:endCxn id="30725" idx="1"/>
          </p:cNvCxnSpPr>
          <p:nvPr/>
        </p:nvCxnSpPr>
        <p:spPr bwMode="auto">
          <a:xfrm rot="10800000" flipH="1" flipV="1">
            <a:off x="6427788" y="2019300"/>
            <a:ext cx="304800" cy="762000"/>
          </a:xfrm>
          <a:prstGeom prst="curvedConnector3">
            <a:avLst>
              <a:gd name="adj1" fmla="val -10885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088313" y="227012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rebuchet MS" panose="020B0603020202020204" pitchFamily="34" charset="0"/>
              </a:rPr>
              <a:t>action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073650" y="2209800"/>
            <a:ext cx="1079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latin typeface="Trebuchet MS" panose="020B0603020202020204" pitchFamily="34" charset="0"/>
              </a:rPr>
              <a:t>reward</a:t>
            </a:r>
          </a:p>
          <a:p>
            <a:pPr algn="ctr"/>
            <a:r>
              <a:rPr lang="en-US" altLang="en-US" dirty="0">
                <a:latin typeface="Trebuchet MS" panose="020B0603020202020204" pitchFamily="34" charset="0"/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17293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&#10;V^{\pi}(s) = \sum_a \pi(s,a) \sum_{s'} P_{ss'}^a \left[&#10;r_{ss'}^a + \gamma V^{\pi}(s') \right] = \sum_a \pi(s,a) Q^\pi(s,a)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96"/>
  <p:tag name="PICTUREFILESIZE" val="367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\pi'(s) = \arg \max_a Q^\pi(s,a)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234"/>
  <p:tag name="PICTUREFILESIZE" val="1368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&#10;\pi_0 \rightarrow^E Q^{\pi_0} \rightarrow^I&#10;\pi_1 \rightarrow^E Q^{\pi_1} \rightarrow^I \dots \rightarrow^I&#10;\pi^* \rightarrow^E Q^*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457"/>
  <p:tag name="PICTUREFILESIZE" val="1744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V(s) \leftarrow V(s) + \alpha \left[ R - V(s) \right] 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269"/>
  <p:tag name="PICTUREFILESIZE" val="122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V(s_t) \leftarrow V(s_t) + \alpha \left[ R_t - V(s_t) \right] 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297"/>
  <p:tag name="PICTUREFILESIZE" val="145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V(s_t) \leftarrow V(s_t) + \alpha \left[ r_{t+1} + \gamma V(s_{t+1}) - V(s_t) \right] 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437"/>
  <p:tag name="PICTUREFILESIZE" val="1759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Q(s_t,a_t) \leftarrow Q(s_t,a_t) + \alpha \left[&#10;r_{t+1} + \gamma \max_a Q(s_{t+1},a) - Q(s_t,a_t)&#10;\right]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78"/>
  <p:tag name="PICTUREFILESIZE" val="3125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V(s_t) \leftarrow V(s_t) + \alpha \left[ r_{t+1} + \gamma V(s_{t+1}) - V(s_t) \right] 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437"/>
  <p:tag name="PICTUREFILESIZE" val="1759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V(s_t) \mapsto r_{t+1} + \gamma V(s_{t+1})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245"/>
  <p:tag name="PICTUREFILESIZE" val="1108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V_t(s) = \vec{\theta}_t^T \vec{\phi}_s = \sum_{i=1}^n \theta_t(i) \phi_s(i)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279"/>
  <p:tag name="PICTUREFILESIZE" val="208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&#10;$$V^*(s) = \max_{\pi} V^{\pi}(s)$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187"/>
  <p:tag name="PICTUREFILESIZE" val="110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&#10;V^*(s) = \max_a \sum_{s'} P_{ss'}^a \left[&#10;r_{ss'}^a + \gamma V^*(s') \right] 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343"/>
  <p:tag name="PICTUREFILESIZE" val="228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\pi^*(s) = \arg \max_a Q^*(s,a)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236"/>
  <p:tag name="PICTUREFILESIZE" val="138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&#10;$$&#10;\pi'(s)   = \arg \max_a Q^\pi(s,a)&#10;$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234"/>
  <p:tag name="PICTUREFILESIZE" val="1368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V_{k+1}(s) = \sum_a \pi(s,a) \sum_{k'} P_{ss'}^a \left[r_{ss'}^a + \gamma V_k(s') \right]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409"/>
  <p:tag name="PICTUREFILESIZE" val="274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&#10;$$&#10;= \arg \max_a \sum_{s'} P_{ss'}^a \left[ r_{ss'}^a + \gamma V^\pi(s') \right]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318"/>
  <p:tag name="PICTUREFILESIZE" val="20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&#10;\pi_0 \rightarrow^E V^{\pi_0} \rightarrow^I&#10;\pi_1 \rightarrow^E V^{\pi_1} \rightarrow^I \dots \rightarrow^I&#10;\pi^* \rightarrow^E V^*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459"/>
  <p:tag name="PICTUREFILESIZE" val="149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&#10;V_{k+1}(s) = \max_a \sum_{s'} P_{ss'}^a \left[ r_{ss'}^a + \gamma V_k(s') \right]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361"/>
  <p:tag name="PICTUREFILESIZE" val="2398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7461</TotalTime>
  <Words>1745</Words>
  <Application>Microsoft Office PowerPoint</Application>
  <PresentationFormat>On-screen Show (4:3)</PresentationFormat>
  <Paragraphs>498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cmsy10</vt:lpstr>
      <vt:lpstr>DejaVu Sans</vt:lpstr>
      <vt:lpstr>Symbol</vt:lpstr>
      <vt:lpstr>Trebuchet MS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Previous Lectures</vt:lpstr>
      <vt:lpstr>PowerPoint Presentation</vt:lpstr>
      <vt:lpstr>Robot in a room</vt:lpstr>
      <vt:lpstr>Other examples</vt:lpstr>
      <vt:lpstr>Fundamentals of Reinforcement Learning</vt:lpstr>
      <vt:lpstr>Robot in a room</vt:lpstr>
      <vt:lpstr>Markov Decision Process (MDP)</vt:lpstr>
      <vt:lpstr>Computing return from rewards</vt:lpstr>
      <vt:lpstr>Value functions</vt:lpstr>
      <vt:lpstr>Optimal value functions</vt:lpstr>
      <vt:lpstr>Outline</vt:lpstr>
      <vt:lpstr>Dynamic programming</vt:lpstr>
      <vt:lpstr>Policy evaluation/improvement</vt:lpstr>
      <vt:lpstr>Policy/Value iteration</vt:lpstr>
      <vt:lpstr>Using DP</vt:lpstr>
      <vt:lpstr>Fundamentals of Reinforcement Learning</vt:lpstr>
      <vt:lpstr>Monte Carlo methods</vt:lpstr>
      <vt:lpstr>Monte Carlo policy evaluation</vt:lpstr>
      <vt:lpstr>Monte Carlo control</vt:lpstr>
      <vt:lpstr>Maintaining exploration</vt:lpstr>
      <vt:lpstr>Summary of Monte Carlo</vt:lpstr>
      <vt:lpstr>Fundamentals of Reinforcement Learning</vt:lpstr>
      <vt:lpstr>Temporal Difference Learning</vt:lpstr>
      <vt:lpstr>MC vs. TD</vt:lpstr>
      <vt:lpstr>The RL Intro book</vt:lpstr>
      <vt:lpstr>Q-learning</vt:lpstr>
      <vt:lpstr>Fundamentals of Reinforcement Learning</vt:lpstr>
      <vt:lpstr>State representation</vt:lpstr>
      <vt:lpstr>Function approximation</vt:lpstr>
      <vt:lpstr>Features</vt:lpstr>
      <vt:lpstr>Splitting and aggregation</vt:lpstr>
      <vt:lpstr>Designing rewards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Template</dc:title>
  <dc:subject/>
  <dc:creator>VietPD</dc:creator>
  <dc:description/>
  <cp:lastModifiedBy>Duong Quang Duc (STU.AI)</cp:lastModifiedBy>
  <cp:revision>1104</cp:revision>
  <dcterms:created xsi:type="dcterms:W3CDTF">2014-04-04T07:57:16Z</dcterms:created>
  <dcterms:modified xsi:type="dcterms:W3CDTF">2018-03-24T17:21:31Z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DLPManualFileClassification">
    <vt:lpwstr>{1A067545-A4E2-4FA1-8094-0D7902669705}</vt:lpwstr>
  </property>
  <property fmtid="{D5CDD505-2E9C-101B-9397-08002B2CF9AE}" pid="4" name="DLPManualFileClassificationLastModificationDate">
    <vt:lpwstr>1499074834</vt:lpwstr>
  </property>
  <property fmtid="{D5CDD505-2E9C-101B-9397-08002B2CF9AE}" pid="5" name="DLPManualFileClassificationLastModifiedBy">
    <vt:lpwstr>FSOFT.FPT.VN\ThanhTC8</vt:lpwstr>
  </property>
  <property fmtid="{D5CDD505-2E9C-101B-9397-08002B2CF9AE}" pid="6" name="DLPManualFileClassificationVersion">
    <vt:lpwstr>10.0.230.14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2</vt:i4>
  </property>
  <property fmtid="{D5CDD505-2E9C-101B-9397-08002B2CF9AE}" pid="12" name="PresentationFormat">
    <vt:lpwstr>On-screen Show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12</vt:i4>
  </property>
</Properties>
</file>