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5148262"/>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lineChart>
        <c:varyColors val="0"/>
        <c:grouping val="standard"/>
        <c:ser>
          <c:idx val="0"/>
          <c:order val="0"/>
          <c:tx>
            <c:strRef>
              <c:f>label 0</c:f>
              <c:strCache>
                <c:ptCount val="1"/>
                <c:pt idx="0">
                  <c:v>Series 1</c:v>
                </c:pt>
              </c:strCache>
            </c:strRef>
          </c:tx>
          <c:spPr>
            <a:solidFill>
              <a:srgbClr val="004b62"/>
            </a:solidFill>
            <a:ln w="28440">
              <a:solidFill>
                <a:srgbClr val="004b62"/>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mooth val="0"/>
        </c:ser>
        <c:ser>
          <c:idx val="1"/>
          <c:order val="1"/>
          <c:tx>
            <c:strRef>
              <c:f>label 1</c:f>
              <c:strCache>
                <c:ptCount val="1"/>
                <c:pt idx="0">
                  <c:v>Series 2</c:v>
                </c:pt>
              </c:strCache>
            </c:strRef>
          </c:tx>
          <c:spPr>
            <a:solidFill>
              <a:srgbClr val="22957b"/>
            </a:solidFill>
            <a:ln w="28440">
              <a:solidFill>
                <a:srgbClr val="22957b"/>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mooth val="0"/>
        </c:ser>
        <c:ser>
          <c:idx val="2"/>
          <c:order val="2"/>
          <c:tx>
            <c:strRef>
              <c:f>label 2</c:f>
              <c:strCache>
                <c:ptCount val="1"/>
                <c:pt idx="0">
                  <c:v>Series 3</c:v>
                </c:pt>
              </c:strCache>
            </c:strRef>
          </c:tx>
          <c:spPr>
            <a:solidFill>
              <a:srgbClr val="c5e041"/>
            </a:solidFill>
            <a:ln w="28440">
              <a:solidFill>
                <a:srgbClr val="c5e041"/>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mooth val="0"/>
        </c:ser>
        <c:hiLowLines>
          <c:spPr>
            <a:ln>
              <a:noFill/>
            </a:ln>
          </c:spPr>
        </c:hiLowLines>
        <c:marker val="0"/>
        <c:axId val="80730835"/>
        <c:axId val="83411195"/>
      </c:lineChart>
      <c:catAx>
        <c:axId val="80730835"/>
        <c:scaling>
          <c:orientation val="minMax"/>
        </c:scaling>
        <c:delete val="1"/>
        <c:axPos val="b"/>
        <c:numFmt formatCode="MM/DD/YYYY" sourceLinked="1"/>
        <c:majorTickMark val="none"/>
        <c:minorTickMark val="none"/>
        <c:tickLblPos val="nextTo"/>
        <c:spPr>
          <a:ln w="6480">
            <a:solidFill>
              <a:srgbClr val="8b8b8b"/>
            </a:solidFill>
            <a:round/>
          </a:ln>
        </c:spPr>
        <c:txPr>
          <a:bodyPr/>
          <a:p>
            <a:pPr>
              <a:defRPr b="0" sz="1000" spc="-1" strike="noStrike">
                <a:solidFill>
                  <a:srgbClr val="808080"/>
                </a:solidFill>
                <a:latin typeface="Calibri"/>
                <a:ea typeface="DejaVu Sans"/>
              </a:defRPr>
            </a:pPr>
          </a:p>
        </c:txPr>
        <c:crossAx val="83411195"/>
        <c:crosses val="autoZero"/>
        <c:auto val="1"/>
        <c:lblAlgn val="ctr"/>
        <c:lblOffset val="100"/>
      </c:catAx>
      <c:valAx>
        <c:axId val="83411195"/>
        <c:scaling>
          <c:orientation val="minMax"/>
        </c:scaling>
        <c:delete val="0"/>
        <c:axPos val="l"/>
        <c:numFmt formatCode="General" sourceLinked="0"/>
        <c:majorTickMark val="none"/>
        <c:minorTickMark val="none"/>
        <c:tickLblPos val="nextTo"/>
        <c:spPr>
          <a:ln w="6480">
            <a:noFill/>
          </a:ln>
        </c:spPr>
        <c:txPr>
          <a:bodyPr/>
          <a:p>
            <a:pPr>
              <a:defRPr b="0" sz="1197" spc="-1" strike="noStrike">
                <a:solidFill>
                  <a:srgbClr val="808080"/>
                </a:solidFill>
                <a:latin typeface="Calibri"/>
                <a:ea typeface="DejaVu Sans"/>
              </a:defRPr>
            </a:pPr>
          </a:p>
        </c:txPr>
        <c:crossAx val="80730835"/>
        <c:crosses val="autoZero"/>
        <c:crossBetween val="midCat"/>
      </c:valAx>
      <c:spPr>
        <a:noFill/>
        <a:ln>
          <a:noFill/>
        </a:ln>
      </c:spPr>
    </c:plotArea>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11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11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11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15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15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6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7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8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19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9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19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19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19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20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1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21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1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1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22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2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2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23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3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23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23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23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38" name="CustomShape 1"/>
          <p:cNvSpPr/>
          <p:nvPr/>
        </p:nvSpPr>
        <p:spPr>
          <a:xfrm rot="5400000">
            <a:off x="8675640" y="123480"/>
            <a:ext cx="256680" cy="2538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8531280" y="97560"/>
            <a:ext cx="550440" cy="273240"/>
          </a:xfrm>
          <a:prstGeom prst="rect">
            <a:avLst/>
          </a:prstGeom>
          <a:noFill/>
          <a:ln>
            <a:noFill/>
          </a:ln>
        </p:spPr>
        <p:style>
          <a:lnRef idx="0"/>
          <a:fillRef idx="0"/>
          <a:effectRef idx="0"/>
          <a:fontRef idx="minor"/>
        </p:style>
        <p:txBody>
          <a:bodyPr lIns="90000" rIns="90000" tIns="45000" bIns="45000" anchor="ctr"/>
          <a:p>
            <a:pPr algn="ctr">
              <a:lnSpc>
                <a:spcPct val="100000"/>
              </a:lnSpc>
            </a:pPr>
            <a:fld id="{4C887A64-1EDD-40FA-A893-1A6F6B0755CB}"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4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78" name="CustomShape 1"/>
          <p:cNvSpPr/>
          <p:nvPr/>
        </p:nvSpPr>
        <p:spPr>
          <a:xfrm rot="5400000">
            <a:off x="8675640" y="123480"/>
            <a:ext cx="256680" cy="2538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79" name="CustomShape 2"/>
          <p:cNvSpPr/>
          <p:nvPr/>
        </p:nvSpPr>
        <p:spPr>
          <a:xfrm>
            <a:off x="8531280" y="97560"/>
            <a:ext cx="550440" cy="273240"/>
          </a:xfrm>
          <a:prstGeom prst="rect">
            <a:avLst/>
          </a:prstGeom>
          <a:noFill/>
          <a:ln>
            <a:noFill/>
          </a:ln>
        </p:spPr>
        <p:style>
          <a:lnRef idx="0"/>
          <a:fillRef idx="0"/>
          <a:effectRef idx="0"/>
          <a:fontRef idx="minor"/>
        </p:style>
        <p:txBody>
          <a:bodyPr lIns="90000" rIns="90000" tIns="45000" bIns="45000" anchor="ctr"/>
          <a:p>
            <a:pPr algn="ctr">
              <a:lnSpc>
                <a:spcPct val="100000"/>
              </a:lnSpc>
            </a:pPr>
            <a:fld id="{078C2276-3200-4769-ACBA-2E6F64465A28}"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8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18" name="CustomShape 1"/>
          <p:cNvSpPr/>
          <p:nvPr/>
        </p:nvSpPr>
        <p:spPr>
          <a:xfrm rot="5400000">
            <a:off x="8675640" y="123480"/>
            <a:ext cx="256680" cy="2538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19" name="CustomShape 2"/>
          <p:cNvSpPr/>
          <p:nvPr/>
        </p:nvSpPr>
        <p:spPr>
          <a:xfrm>
            <a:off x="8531280" y="97560"/>
            <a:ext cx="550440" cy="273240"/>
          </a:xfrm>
          <a:prstGeom prst="rect">
            <a:avLst/>
          </a:prstGeom>
          <a:noFill/>
          <a:ln>
            <a:noFill/>
          </a:ln>
        </p:spPr>
        <p:style>
          <a:lnRef idx="0"/>
          <a:fillRef idx="0"/>
          <a:effectRef idx="0"/>
          <a:fontRef idx="minor"/>
        </p:style>
        <p:txBody>
          <a:bodyPr lIns="90000" rIns="90000" tIns="45000" bIns="45000" anchor="ctr"/>
          <a:p>
            <a:pPr algn="ctr">
              <a:lnSpc>
                <a:spcPct val="100000"/>
              </a:lnSpc>
            </a:pPr>
            <a:fld id="{F537ED28-357A-4CBA-B86C-ABD24E16CFCE}"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12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58" name="CustomShape 1"/>
          <p:cNvSpPr/>
          <p:nvPr/>
        </p:nvSpPr>
        <p:spPr>
          <a:xfrm rot="5400000">
            <a:off x="8675640" y="123480"/>
            <a:ext cx="256680" cy="2538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a:off x="8531280" y="97560"/>
            <a:ext cx="550440" cy="273240"/>
          </a:xfrm>
          <a:prstGeom prst="rect">
            <a:avLst/>
          </a:prstGeom>
          <a:noFill/>
          <a:ln>
            <a:noFill/>
          </a:ln>
        </p:spPr>
        <p:style>
          <a:lnRef idx="0"/>
          <a:fillRef idx="0"/>
          <a:effectRef idx="0"/>
          <a:fontRef idx="minor"/>
        </p:style>
        <p:txBody>
          <a:bodyPr lIns="90000" rIns="90000" tIns="45000" bIns="45000" anchor="ctr"/>
          <a:p>
            <a:pPr algn="ctr">
              <a:lnSpc>
                <a:spcPct val="100000"/>
              </a:lnSpc>
            </a:pPr>
            <a:fld id="{AAED1EBC-164A-427B-A07B-BC6BE354BDAC}"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16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6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98" name="CustomShape 1"/>
          <p:cNvSpPr/>
          <p:nvPr/>
        </p:nvSpPr>
        <p:spPr>
          <a:xfrm rot="5400000">
            <a:off x="8675640" y="123480"/>
            <a:ext cx="256680" cy="2538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99" name="CustomShape 2"/>
          <p:cNvSpPr/>
          <p:nvPr/>
        </p:nvSpPr>
        <p:spPr>
          <a:xfrm>
            <a:off x="8531280" y="97560"/>
            <a:ext cx="550440" cy="273240"/>
          </a:xfrm>
          <a:prstGeom prst="rect">
            <a:avLst/>
          </a:prstGeom>
          <a:noFill/>
          <a:ln>
            <a:noFill/>
          </a:ln>
        </p:spPr>
        <p:style>
          <a:lnRef idx="0"/>
          <a:fillRef idx="0"/>
          <a:effectRef idx="0"/>
          <a:fontRef idx="minor"/>
        </p:style>
        <p:txBody>
          <a:bodyPr lIns="90000" rIns="90000" tIns="45000" bIns="45000" anchor="ctr"/>
          <a:p>
            <a:pPr algn="ctr">
              <a:lnSpc>
                <a:spcPct val="100000"/>
              </a:lnSpc>
            </a:pPr>
            <a:fld id="{9B6F66B8-F415-48FC-8FC8-E126DF05C105}"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20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0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238" name="CustomShape 1"/>
          <p:cNvSpPr/>
          <p:nvPr/>
        </p:nvSpPr>
        <p:spPr>
          <a:xfrm>
            <a:off x="1470960" y="511560"/>
            <a:ext cx="6200280" cy="6163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3600" spc="-1" strike="noStrike">
                <a:solidFill>
                  <a:srgbClr val="ffffff"/>
                </a:solidFill>
                <a:latin typeface="Raleway Light"/>
                <a:ea typeface="Raleway Light"/>
              </a:rPr>
              <a:t>VISUALIZING REAL DATA</a:t>
            </a:r>
            <a:endParaRPr b="0" lang="en-US" sz="3600" spc="-1" strike="noStrike">
              <a:latin typeface="Arial"/>
            </a:endParaRPr>
          </a:p>
        </p:txBody>
      </p:sp>
      <p:sp>
        <p:nvSpPr>
          <p:cNvPr id="239" name="CustomShape 2"/>
          <p:cNvSpPr/>
          <p:nvPr/>
        </p:nvSpPr>
        <p:spPr>
          <a:xfrm>
            <a:off x="3252960" y="225720"/>
            <a:ext cx="2732400" cy="30240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Chapter 4</a:t>
            </a:r>
            <a:endParaRPr b="0" lang="en-US" sz="1000" spc="-1" strike="noStrike">
              <a:latin typeface="Arial"/>
            </a:endParaRPr>
          </a:p>
        </p:txBody>
      </p:sp>
      <p:sp>
        <p:nvSpPr>
          <p:cNvPr id="240" name="CustomShape 3"/>
          <p:cNvSpPr/>
          <p:nvPr/>
        </p:nvSpPr>
        <p:spPr>
          <a:xfrm>
            <a:off x="3898080" y="4135320"/>
            <a:ext cx="1560600" cy="30240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Members</a:t>
            </a:r>
            <a:endParaRPr b="0" lang="en-US" sz="1000" spc="-1" strike="noStrike">
              <a:latin typeface="Arial"/>
            </a:endParaRPr>
          </a:p>
        </p:txBody>
      </p:sp>
      <p:sp>
        <p:nvSpPr>
          <p:cNvPr id="241" name="CustomShape 4"/>
          <p:cNvSpPr/>
          <p:nvPr/>
        </p:nvSpPr>
        <p:spPr>
          <a:xfrm>
            <a:off x="3898080" y="4388040"/>
            <a:ext cx="1560600" cy="352440"/>
          </a:xfrm>
          <a:prstGeom prst="rect">
            <a:avLst/>
          </a:prstGeom>
          <a:noFill/>
          <a:ln>
            <a:noFill/>
          </a:ln>
        </p:spPr>
        <p:style>
          <a:lnRef idx="0"/>
          <a:fillRef idx="0"/>
          <a:effectRef idx="0"/>
          <a:fontRef idx="minor"/>
        </p:style>
        <p:txBody>
          <a:bodyPr lIns="0" rIns="0" tIns="0" bIns="0"/>
          <a:p>
            <a:pPr algn="ctr">
              <a:lnSpc>
                <a:spcPts val="8"/>
              </a:lnSpc>
            </a:pPr>
            <a:r>
              <a:rPr b="0" lang="en-US" sz="900" spc="-1" strike="noStrike">
                <a:solidFill>
                  <a:srgbClr val="808080"/>
                </a:solidFill>
                <a:latin typeface="Lato"/>
                <a:ea typeface="Lato"/>
              </a:rPr>
              <a:t>DuongPTH</a:t>
            </a:r>
            <a:endParaRPr b="0" lang="en-US" sz="900" spc="-1" strike="noStrike">
              <a:latin typeface="Arial"/>
            </a:endParaRPr>
          </a:p>
          <a:p>
            <a:pPr algn="ctr">
              <a:lnSpc>
                <a:spcPts val="8"/>
              </a:lnSpc>
            </a:pPr>
            <a:r>
              <a:rPr b="0" lang="en-US" sz="900" spc="-1" strike="noStrike">
                <a:solidFill>
                  <a:srgbClr val="808080"/>
                </a:solidFill>
                <a:latin typeface="Lato"/>
                <a:ea typeface="Lato"/>
              </a:rPr>
              <a:t>BaoPQ</a:t>
            </a:r>
            <a:endParaRPr b="0" lang="en-US" sz="900" spc="-1" strike="noStrike">
              <a:latin typeface="Arial"/>
            </a:endParaRPr>
          </a:p>
          <a:p>
            <a:pPr algn="ctr">
              <a:lnSpc>
                <a:spcPts val="8"/>
              </a:lnSpc>
            </a:pPr>
            <a:r>
              <a:rPr b="0" lang="en-US" sz="900" spc="-1" strike="noStrike">
                <a:solidFill>
                  <a:srgbClr val="808080"/>
                </a:solidFill>
                <a:latin typeface="Lato"/>
                <a:ea typeface="Lato"/>
              </a:rPr>
              <a:t>PhatNH</a:t>
            </a:r>
            <a:endParaRPr b="0" lang="en-US" sz="900" spc="-1" strike="noStrike">
              <a:latin typeface="Arial"/>
            </a:endParaRPr>
          </a:p>
        </p:txBody>
      </p:sp>
      <p:graphicFrame>
        <p:nvGraphicFramePr>
          <p:cNvPr id="242" name="Chart 8"/>
          <p:cNvGraphicFramePr/>
          <p:nvPr/>
        </p:nvGraphicFramePr>
        <p:xfrm>
          <a:off x="703440" y="1302120"/>
          <a:ext cx="7735320" cy="261180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0" y="0"/>
            <a:ext cx="4206240" cy="5146200"/>
          </a:xfrm>
          <a:custGeom>
            <a:avLst/>
            <a:gdLst/>
            <a:ahLst/>
            <a:rect l="l" t="t" r="r" b="b"/>
            <a:pathLst>
              <a:path w="4208106" h="5143500">
                <a:moveTo>
                  <a:pt x="0" y="0"/>
                </a:moveTo>
                <a:lnTo>
                  <a:pt x="3197336" y="0"/>
                </a:lnTo>
                <a:lnTo>
                  <a:pt x="3197336" y="1491236"/>
                </a:lnTo>
                <a:cubicBezTo>
                  <a:pt x="3197336" y="1562496"/>
                  <a:pt x="3255103" y="1620263"/>
                  <a:pt x="3326363" y="1620263"/>
                </a:cubicBezTo>
                <a:lnTo>
                  <a:pt x="3326362" y="1620264"/>
                </a:lnTo>
                <a:cubicBezTo>
                  <a:pt x="3397622" y="1620264"/>
                  <a:pt x="3455389" y="1562497"/>
                  <a:pt x="3455389" y="1491237"/>
                </a:cubicBezTo>
                <a:lnTo>
                  <a:pt x="3455389" y="1402319"/>
                </a:lnTo>
                <a:lnTo>
                  <a:pt x="3458987" y="1384500"/>
                </a:lnTo>
                <a:cubicBezTo>
                  <a:pt x="3478574" y="1338190"/>
                  <a:pt x="3524429" y="1305696"/>
                  <a:pt x="3577874" y="1305696"/>
                </a:cubicBezTo>
                <a:cubicBezTo>
                  <a:pt x="3631319" y="1305696"/>
                  <a:pt x="3677174" y="1338190"/>
                  <a:pt x="3696762" y="1384500"/>
                </a:cubicBezTo>
                <a:lnTo>
                  <a:pt x="3701721" y="1409065"/>
                </a:lnTo>
                <a:lnTo>
                  <a:pt x="3701721" y="2147429"/>
                </a:lnTo>
                <a:cubicBezTo>
                  <a:pt x="3701721" y="2218689"/>
                  <a:pt x="3759488" y="2276456"/>
                  <a:pt x="3830748" y="2276456"/>
                </a:cubicBezTo>
                <a:lnTo>
                  <a:pt x="3830747" y="2276457"/>
                </a:lnTo>
                <a:cubicBezTo>
                  <a:pt x="3902007" y="2276457"/>
                  <a:pt x="3959774" y="2218690"/>
                  <a:pt x="3959774" y="2147430"/>
                </a:cubicBezTo>
                <a:lnTo>
                  <a:pt x="3959774" y="2058512"/>
                </a:lnTo>
                <a:lnTo>
                  <a:pt x="3963372" y="2040693"/>
                </a:lnTo>
                <a:cubicBezTo>
                  <a:pt x="3982959" y="1994383"/>
                  <a:pt x="4028814" y="1961889"/>
                  <a:pt x="4082259" y="1961889"/>
                </a:cubicBezTo>
                <a:cubicBezTo>
                  <a:pt x="4135704" y="1961889"/>
                  <a:pt x="4181559" y="1994383"/>
                  <a:pt x="4201147" y="2040693"/>
                </a:cubicBezTo>
                <a:lnTo>
                  <a:pt x="4208106" y="2075165"/>
                </a:lnTo>
                <a:lnTo>
                  <a:pt x="4208106" y="5143500"/>
                </a:lnTo>
                <a:lnTo>
                  <a:pt x="0" y="514350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312" name="CustomShape 2"/>
          <p:cNvSpPr/>
          <p:nvPr/>
        </p:nvSpPr>
        <p:spPr>
          <a:xfrm>
            <a:off x="4572000" y="742680"/>
            <a:ext cx="410184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a:t>
            </a:r>
            <a:endParaRPr b="0" lang="en-US" sz="4000" spc="-1" strike="noStrike">
              <a:latin typeface="Arial"/>
            </a:endParaRPr>
          </a:p>
        </p:txBody>
      </p:sp>
      <p:sp>
        <p:nvSpPr>
          <p:cNvPr id="313" name="CustomShape 3"/>
          <p:cNvSpPr/>
          <p:nvPr/>
        </p:nvSpPr>
        <p:spPr>
          <a:xfrm>
            <a:off x="4572000" y="136476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DUONG</a:t>
            </a:r>
            <a:endParaRPr b="0" lang="en-US" sz="1000" spc="-1" strike="noStrike">
              <a:latin typeface="Arial"/>
            </a:endParaRPr>
          </a:p>
        </p:txBody>
      </p:sp>
      <p:sp>
        <p:nvSpPr>
          <p:cNvPr id="314" name="CustomShape 4"/>
          <p:cNvSpPr/>
          <p:nvPr/>
        </p:nvSpPr>
        <p:spPr>
          <a:xfrm>
            <a:off x="884520" y="914400"/>
            <a:ext cx="2315520" cy="2952000"/>
          </a:xfrm>
          <a:prstGeom prst="rect">
            <a:avLst/>
          </a:prstGeom>
          <a:noFill/>
          <a:ln>
            <a:noFill/>
          </a:ln>
        </p:spPr>
        <p:style>
          <a:lnRef idx="0"/>
          <a:fillRef idx="0"/>
          <a:effectRef idx="0"/>
          <a:fontRef idx="minor"/>
        </p:style>
        <p:txBody>
          <a:bodyPr lIns="90000" rIns="90000" tIns="45000" bIns="45000"/>
          <a:p>
            <a:r>
              <a:rPr b="1" lang="en-US" sz="20190" spc="-1" strike="noStrike">
                <a:latin typeface="Arial"/>
              </a:rPr>
              <a:t>M</a:t>
            </a:r>
            <a:endParaRPr b="0" lang="en-US" sz="20190" spc="-1" strike="noStrike">
              <a:latin typeface="Arial"/>
            </a:endParaRPr>
          </a:p>
        </p:txBody>
      </p:sp>
      <p:sp>
        <p:nvSpPr>
          <p:cNvPr id="315" name="CustomShape 5"/>
          <p:cNvSpPr/>
          <p:nvPr/>
        </p:nvSpPr>
        <p:spPr>
          <a:xfrm>
            <a:off x="2682720" y="-1215360"/>
            <a:ext cx="771840" cy="3979080"/>
          </a:xfrm>
          <a:custGeom>
            <a:avLst/>
            <a:gdLst/>
            <a:ahLst/>
            <a:rect l="l" t="t" r="r" b="b"/>
            <a:pathLst>
              <a:path w="773785" h="3977707">
                <a:moveTo>
                  <a:pt x="129027" y="0"/>
                </a:moveTo>
                <a:cubicBezTo>
                  <a:pt x="182472" y="0"/>
                  <a:pt x="228327" y="32494"/>
                  <a:pt x="247915" y="78804"/>
                </a:cubicBezTo>
                <a:lnTo>
                  <a:pt x="257866" y="128093"/>
                </a:lnTo>
                <a:lnTo>
                  <a:pt x="267817" y="78804"/>
                </a:lnTo>
                <a:cubicBezTo>
                  <a:pt x="287404" y="32494"/>
                  <a:pt x="333259" y="0"/>
                  <a:pt x="386704" y="0"/>
                </a:cubicBezTo>
                <a:cubicBezTo>
                  <a:pt x="457964" y="0"/>
                  <a:pt x="515731" y="57767"/>
                  <a:pt x="515731" y="129027"/>
                </a:cubicBezTo>
                <a:lnTo>
                  <a:pt x="515730" y="2801495"/>
                </a:lnTo>
                <a:lnTo>
                  <a:pt x="505592" y="2751276"/>
                </a:lnTo>
                <a:cubicBezTo>
                  <a:pt x="486004" y="2704966"/>
                  <a:pt x="440149" y="2672472"/>
                  <a:pt x="386704" y="2672472"/>
                </a:cubicBezTo>
                <a:cubicBezTo>
                  <a:pt x="333259" y="2672472"/>
                  <a:pt x="287404" y="2704966"/>
                  <a:pt x="267817" y="2751276"/>
                </a:cubicBezTo>
                <a:lnTo>
                  <a:pt x="258053" y="2799636"/>
                </a:lnTo>
                <a:lnTo>
                  <a:pt x="258053" y="3130438"/>
                </a:lnTo>
                <a:cubicBezTo>
                  <a:pt x="258053" y="3201698"/>
                  <a:pt x="200286" y="3259465"/>
                  <a:pt x="129026" y="3259465"/>
                </a:cubicBezTo>
                <a:lnTo>
                  <a:pt x="129027" y="3259464"/>
                </a:lnTo>
                <a:cubicBezTo>
                  <a:pt x="57767" y="3259464"/>
                  <a:pt x="0" y="3201697"/>
                  <a:pt x="0" y="3130437"/>
                </a:cubicBezTo>
                <a:lnTo>
                  <a:pt x="0" y="129027"/>
                </a:lnTo>
                <a:cubicBezTo>
                  <a:pt x="0" y="57767"/>
                  <a:pt x="57767" y="0"/>
                  <a:pt x="129027" y="0"/>
                </a:cubicBezTo>
                <a:close/>
                <a:moveTo>
                  <a:pt x="644758" y="0"/>
                </a:moveTo>
                <a:cubicBezTo>
                  <a:pt x="716018" y="0"/>
                  <a:pt x="773785" y="57767"/>
                  <a:pt x="773785" y="129027"/>
                </a:cubicBezTo>
                <a:cubicBezTo>
                  <a:pt x="773785" y="1368911"/>
                  <a:pt x="773784" y="2608796"/>
                  <a:pt x="773784" y="3848680"/>
                </a:cubicBezTo>
                <a:cubicBezTo>
                  <a:pt x="773784" y="3919940"/>
                  <a:pt x="716017" y="3977707"/>
                  <a:pt x="644757" y="3977707"/>
                </a:cubicBezTo>
                <a:lnTo>
                  <a:pt x="644758" y="3977706"/>
                </a:lnTo>
                <a:cubicBezTo>
                  <a:pt x="573498" y="3977706"/>
                  <a:pt x="515731" y="3919939"/>
                  <a:pt x="515731" y="3848679"/>
                </a:cubicBezTo>
                <a:lnTo>
                  <a:pt x="515731" y="129027"/>
                </a:lnTo>
                <a:lnTo>
                  <a:pt x="515731" y="129027"/>
                </a:lnTo>
                <a:cubicBezTo>
                  <a:pt x="515731" y="57767"/>
                  <a:pt x="573498" y="0"/>
                  <a:pt x="644758"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316" name="" descr=""/>
          <p:cNvPicPr/>
          <p:nvPr/>
        </p:nvPicPr>
        <p:blipFill>
          <a:blip r:embed="rId1"/>
          <a:stretch/>
        </p:blipFill>
        <p:spPr>
          <a:xfrm>
            <a:off x="4846680" y="2062080"/>
            <a:ext cx="9143640" cy="26013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4572000" y="742680"/>
            <a:ext cx="410184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DeviceWindow.java</a:t>
            </a:r>
            <a:endParaRPr b="0" lang="en-US" sz="2800" spc="-1" strike="noStrike">
              <a:latin typeface="Arial"/>
            </a:endParaRPr>
          </a:p>
        </p:txBody>
      </p:sp>
      <p:sp>
        <p:nvSpPr>
          <p:cNvPr id="318" name="CustomShape 2"/>
          <p:cNvSpPr/>
          <p:nvPr/>
        </p:nvSpPr>
        <p:spPr>
          <a:xfrm>
            <a:off x="4572000" y="136476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19" name="" descr=""/>
          <p:cNvPicPr/>
          <p:nvPr/>
        </p:nvPicPr>
        <p:blipFill>
          <a:blip r:embed="rId1"/>
          <a:stretch/>
        </p:blipFill>
        <p:spPr>
          <a:xfrm>
            <a:off x="320040" y="1464120"/>
            <a:ext cx="7418520" cy="35730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4572000" y="130320"/>
            <a:ext cx="410184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DevicePointList.java</a:t>
            </a:r>
            <a:endParaRPr b="0" lang="en-US" sz="2800" spc="-1" strike="noStrike">
              <a:latin typeface="Arial"/>
            </a:endParaRPr>
          </a:p>
        </p:txBody>
      </p:sp>
      <p:sp>
        <p:nvSpPr>
          <p:cNvPr id="321"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22" name="" descr=""/>
          <p:cNvPicPr/>
          <p:nvPr/>
        </p:nvPicPr>
        <p:blipFill>
          <a:blip r:embed="rId1"/>
          <a:stretch/>
        </p:blipFill>
        <p:spPr>
          <a:xfrm>
            <a:off x="365760" y="743040"/>
            <a:ext cx="7497000" cy="4748040"/>
          </a:xfrm>
          <a:prstGeom prst="rect">
            <a:avLst/>
          </a:prstGeom>
          <a:ln>
            <a:noFill/>
          </a:ln>
        </p:spPr>
      </p:pic>
      <p:pic>
        <p:nvPicPr>
          <p:cNvPr id="323" name="" descr=""/>
          <p:cNvPicPr/>
          <p:nvPr/>
        </p:nvPicPr>
        <p:blipFill>
          <a:blip r:embed="rId2"/>
          <a:stretch/>
        </p:blipFill>
        <p:spPr>
          <a:xfrm>
            <a:off x="5862240" y="1166760"/>
            <a:ext cx="7944120" cy="51465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572000" y="130320"/>
            <a:ext cx="410184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RealPoint.java</a:t>
            </a:r>
            <a:endParaRPr b="0" lang="en-US" sz="2800" spc="-1" strike="noStrike">
              <a:latin typeface="Arial"/>
            </a:endParaRPr>
          </a:p>
        </p:txBody>
      </p:sp>
      <p:sp>
        <p:nvSpPr>
          <p:cNvPr id="325"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26" name="" descr=""/>
          <p:cNvPicPr/>
          <p:nvPr/>
        </p:nvPicPr>
        <p:blipFill>
          <a:blip r:embed="rId1"/>
          <a:stretch/>
        </p:blipFill>
        <p:spPr>
          <a:xfrm>
            <a:off x="414000" y="730440"/>
            <a:ext cx="7409880" cy="42246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4572000" y="130320"/>
            <a:ext cx="410184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RealPointList.java</a:t>
            </a:r>
            <a:endParaRPr b="0" lang="en-US" sz="2800" spc="-1" strike="noStrike">
              <a:latin typeface="Arial"/>
            </a:endParaRPr>
          </a:p>
        </p:txBody>
      </p:sp>
      <p:sp>
        <p:nvSpPr>
          <p:cNvPr id="328"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29" name="" descr=""/>
          <p:cNvPicPr/>
          <p:nvPr/>
        </p:nvPicPr>
        <p:blipFill>
          <a:blip r:embed="rId1"/>
          <a:stretch/>
        </p:blipFill>
        <p:spPr>
          <a:xfrm>
            <a:off x="320040" y="725760"/>
            <a:ext cx="7542720" cy="4074840"/>
          </a:xfrm>
          <a:prstGeom prst="rect">
            <a:avLst/>
          </a:prstGeom>
          <a:ln>
            <a:noFill/>
          </a:ln>
        </p:spPr>
      </p:pic>
      <p:pic>
        <p:nvPicPr>
          <p:cNvPr id="330" name="" descr=""/>
          <p:cNvPicPr/>
          <p:nvPr/>
        </p:nvPicPr>
        <p:blipFill>
          <a:blip r:embed="rId2"/>
          <a:stretch/>
        </p:blipFill>
        <p:spPr>
          <a:xfrm>
            <a:off x="4206240" y="1006560"/>
            <a:ext cx="6642720" cy="42177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731520" y="130320"/>
            <a:ext cx="79423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RealToDeviceWindowMapping.java</a:t>
            </a:r>
            <a:endParaRPr b="0" lang="en-US" sz="2800" spc="-1" strike="noStrike">
              <a:latin typeface="Arial"/>
            </a:endParaRPr>
          </a:p>
        </p:txBody>
      </p:sp>
      <p:sp>
        <p:nvSpPr>
          <p:cNvPr id="332"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33" name="" descr=""/>
          <p:cNvPicPr/>
          <p:nvPr/>
        </p:nvPicPr>
        <p:blipFill>
          <a:blip r:embed="rId1"/>
          <a:stretch/>
        </p:blipFill>
        <p:spPr>
          <a:xfrm>
            <a:off x="320040" y="723960"/>
            <a:ext cx="7477560" cy="3763800"/>
          </a:xfrm>
          <a:prstGeom prst="rect">
            <a:avLst/>
          </a:prstGeom>
          <a:ln>
            <a:noFill/>
          </a:ln>
        </p:spPr>
      </p:pic>
      <p:pic>
        <p:nvPicPr>
          <p:cNvPr id="334" name="" descr=""/>
          <p:cNvPicPr/>
          <p:nvPr/>
        </p:nvPicPr>
        <p:blipFill>
          <a:blip r:embed="rId2"/>
          <a:stretch/>
        </p:blipFill>
        <p:spPr>
          <a:xfrm>
            <a:off x="5036040" y="1389960"/>
            <a:ext cx="7634160" cy="36036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731520" y="130320"/>
            <a:ext cx="79423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RealWindow.java</a:t>
            </a:r>
            <a:endParaRPr b="0" lang="en-US" sz="2800" spc="-1" strike="noStrike">
              <a:latin typeface="Arial"/>
            </a:endParaRPr>
          </a:p>
        </p:txBody>
      </p:sp>
      <p:sp>
        <p:nvSpPr>
          <p:cNvPr id="336"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37" name="" descr=""/>
          <p:cNvPicPr/>
          <p:nvPr/>
        </p:nvPicPr>
        <p:blipFill>
          <a:blip r:embed="rId1"/>
          <a:stretch/>
        </p:blipFill>
        <p:spPr>
          <a:xfrm>
            <a:off x="254880" y="695160"/>
            <a:ext cx="7569000" cy="4062240"/>
          </a:xfrm>
          <a:prstGeom prst="rect">
            <a:avLst/>
          </a:prstGeom>
          <a:ln>
            <a:noFill/>
          </a:ln>
        </p:spPr>
      </p:pic>
      <p:pic>
        <p:nvPicPr>
          <p:cNvPr id="338" name="" descr=""/>
          <p:cNvPicPr/>
          <p:nvPr/>
        </p:nvPicPr>
        <p:blipFill>
          <a:blip r:embed="rId2"/>
          <a:stretch/>
        </p:blipFill>
        <p:spPr>
          <a:xfrm>
            <a:off x="5875920" y="1157760"/>
            <a:ext cx="6787440" cy="39096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572000" y="742680"/>
            <a:ext cx="410184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Draw</a:t>
            </a:r>
            <a:endParaRPr b="0" lang="en-US" sz="4000" spc="-1" strike="noStrike">
              <a:latin typeface="Arial"/>
            </a:endParaRPr>
          </a:p>
        </p:txBody>
      </p:sp>
      <p:sp>
        <p:nvSpPr>
          <p:cNvPr id="340" name="CustomShape 2"/>
          <p:cNvSpPr/>
          <p:nvPr/>
        </p:nvSpPr>
        <p:spPr>
          <a:xfrm>
            <a:off x="4572000" y="136476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BAO</a:t>
            </a:r>
            <a:endParaRPr b="0" lang="en-US" sz="1000" spc="-1" strike="noStrike">
              <a:latin typeface="Arial"/>
            </a:endParaRPr>
          </a:p>
        </p:txBody>
      </p:sp>
      <p:pic>
        <p:nvPicPr>
          <p:cNvPr id="341" name="" descr=""/>
          <p:cNvPicPr/>
          <p:nvPr/>
        </p:nvPicPr>
        <p:blipFill>
          <a:blip r:embed="rId1"/>
          <a:stretch/>
        </p:blipFill>
        <p:spPr>
          <a:xfrm>
            <a:off x="4846320" y="2217600"/>
            <a:ext cx="9142560" cy="1991160"/>
          </a:xfrm>
          <a:prstGeom prst="rect">
            <a:avLst/>
          </a:prstGeom>
          <a:ln>
            <a:noFill/>
          </a:ln>
        </p:spPr>
      </p:pic>
      <p:sp>
        <p:nvSpPr>
          <p:cNvPr id="342" name="CustomShape 3"/>
          <p:cNvSpPr/>
          <p:nvPr/>
        </p:nvSpPr>
        <p:spPr>
          <a:xfrm>
            <a:off x="0" y="360"/>
            <a:ext cx="4206240" cy="5146200"/>
          </a:xfrm>
          <a:custGeom>
            <a:avLst/>
            <a:gdLst/>
            <a:ahLst/>
            <a:rect l="l" t="t" r="r" b="b"/>
            <a:pathLst>
              <a:path w="4208106" h="5143500">
                <a:moveTo>
                  <a:pt x="0" y="0"/>
                </a:moveTo>
                <a:lnTo>
                  <a:pt x="3443061" y="0"/>
                </a:lnTo>
                <a:lnTo>
                  <a:pt x="3443061" y="1309422"/>
                </a:lnTo>
                <a:cubicBezTo>
                  <a:pt x="3443061" y="1380682"/>
                  <a:pt x="3500828" y="1438449"/>
                  <a:pt x="3572088" y="1438449"/>
                </a:cubicBezTo>
                <a:lnTo>
                  <a:pt x="3572087" y="1438450"/>
                </a:lnTo>
                <a:cubicBezTo>
                  <a:pt x="3643347" y="1438450"/>
                  <a:pt x="3701114" y="1380683"/>
                  <a:pt x="3701114" y="1309423"/>
                </a:cubicBezTo>
                <a:lnTo>
                  <a:pt x="3701114" y="1160476"/>
                </a:lnTo>
                <a:lnTo>
                  <a:pt x="3707969" y="1126524"/>
                </a:lnTo>
                <a:cubicBezTo>
                  <a:pt x="3727556" y="1080214"/>
                  <a:pt x="3773411" y="1047720"/>
                  <a:pt x="3826856" y="1047720"/>
                </a:cubicBezTo>
                <a:cubicBezTo>
                  <a:pt x="3880301" y="1047720"/>
                  <a:pt x="3926156" y="1080214"/>
                  <a:pt x="3945743" y="1126524"/>
                </a:cubicBezTo>
                <a:lnTo>
                  <a:pt x="3949314" y="1144209"/>
                </a:lnTo>
                <a:lnTo>
                  <a:pt x="3949314" y="2130656"/>
                </a:lnTo>
                <a:cubicBezTo>
                  <a:pt x="3949314" y="2184101"/>
                  <a:pt x="3981808" y="2229956"/>
                  <a:pt x="4028117" y="2249544"/>
                </a:cubicBezTo>
                <a:lnTo>
                  <a:pt x="4076187" y="2259248"/>
                </a:lnTo>
                <a:lnTo>
                  <a:pt x="4076187" y="2259986"/>
                </a:lnTo>
                <a:lnTo>
                  <a:pt x="4099667" y="2262353"/>
                </a:lnTo>
                <a:cubicBezTo>
                  <a:pt x="4161264" y="2274957"/>
                  <a:pt x="4207598" y="2329457"/>
                  <a:pt x="4207598" y="2394779"/>
                </a:cubicBezTo>
                <a:cubicBezTo>
                  <a:pt x="4207767" y="3311019"/>
                  <a:pt x="4207937" y="4227260"/>
                  <a:pt x="4208106" y="5143500"/>
                </a:cubicBezTo>
                <a:lnTo>
                  <a:pt x="0" y="5143500"/>
                </a:lnTo>
                <a:lnTo>
                  <a:pt x="0"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343" name="CustomShape 4"/>
          <p:cNvSpPr/>
          <p:nvPr/>
        </p:nvSpPr>
        <p:spPr>
          <a:xfrm>
            <a:off x="1073520" y="600120"/>
            <a:ext cx="2217960" cy="3240000"/>
          </a:xfrm>
          <a:prstGeom prst="rect">
            <a:avLst/>
          </a:prstGeom>
          <a:noFill/>
          <a:ln>
            <a:noFill/>
          </a:ln>
        </p:spPr>
        <p:style>
          <a:lnRef idx="0"/>
          <a:fillRef idx="0"/>
          <a:effectRef idx="0"/>
          <a:fontRef idx="minor"/>
        </p:style>
        <p:txBody>
          <a:bodyPr lIns="90000" rIns="90000" tIns="45000" bIns="45000"/>
          <a:p>
            <a:r>
              <a:rPr b="1" lang="en-US" sz="22210" spc="-1" strike="noStrike">
                <a:latin typeface="Arial"/>
              </a:rPr>
              <a:t>D</a:t>
            </a:r>
            <a:endParaRPr b="0" lang="en-US" sz="22210" spc="-1" strike="noStrike">
              <a:latin typeface="Arial"/>
            </a:endParaRPr>
          </a:p>
        </p:txBody>
      </p:sp>
      <p:sp>
        <p:nvSpPr>
          <p:cNvPr id="344" name="CustomShape 5"/>
          <p:cNvSpPr/>
          <p:nvPr/>
        </p:nvSpPr>
        <p:spPr>
          <a:xfrm>
            <a:off x="2418480" y="-1440360"/>
            <a:ext cx="1283400" cy="3516120"/>
          </a:xfrm>
          <a:custGeom>
            <a:avLst/>
            <a:gdLst/>
            <a:ahLst/>
            <a:rect l="l" t="t" r="r" b="b"/>
            <a:pathLst>
              <a:path w="1285317" h="3515066">
                <a:moveTo>
                  <a:pt x="129224" y="0"/>
                </a:moveTo>
                <a:cubicBezTo>
                  <a:pt x="182751" y="0"/>
                  <a:pt x="228676" y="32494"/>
                  <a:pt x="248293" y="78804"/>
                </a:cubicBezTo>
                <a:lnTo>
                  <a:pt x="256882" y="121283"/>
                </a:lnTo>
                <a:lnTo>
                  <a:pt x="265471" y="78804"/>
                </a:lnTo>
                <a:cubicBezTo>
                  <a:pt x="285089" y="32494"/>
                  <a:pt x="331014" y="0"/>
                  <a:pt x="384541" y="0"/>
                </a:cubicBezTo>
                <a:cubicBezTo>
                  <a:pt x="438067" y="0"/>
                  <a:pt x="483992" y="32494"/>
                  <a:pt x="503609" y="78804"/>
                </a:cubicBezTo>
                <a:lnTo>
                  <a:pt x="513764" y="129025"/>
                </a:lnTo>
                <a:lnTo>
                  <a:pt x="523918" y="78804"/>
                </a:lnTo>
                <a:cubicBezTo>
                  <a:pt x="543536" y="32494"/>
                  <a:pt x="589461" y="0"/>
                  <a:pt x="642988" y="0"/>
                </a:cubicBezTo>
                <a:cubicBezTo>
                  <a:pt x="696514" y="0"/>
                  <a:pt x="742439" y="32494"/>
                  <a:pt x="762056" y="78804"/>
                </a:cubicBezTo>
                <a:lnTo>
                  <a:pt x="770645" y="121283"/>
                </a:lnTo>
                <a:lnTo>
                  <a:pt x="779234" y="78804"/>
                </a:lnTo>
                <a:cubicBezTo>
                  <a:pt x="798852" y="32494"/>
                  <a:pt x="844777" y="0"/>
                  <a:pt x="898304" y="0"/>
                </a:cubicBezTo>
                <a:cubicBezTo>
                  <a:pt x="951831" y="0"/>
                  <a:pt x="997756" y="32494"/>
                  <a:pt x="1017373" y="78804"/>
                </a:cubicBezTo>
                <a:lnTo>
                  <a:pt x="1027199" y="127398"/>
                </a:lnTo>
                <a:lnTo>
                  <a:pt x="1037025" y="78804"/>
                </a:lnTo>
                <a:cubicBezTo>
                  <a:pt x="1056641" y="32494"/>
                  <a:pt x="1102567" y="0"/>
                  <a:pt x="1156093" y="0"/>
                </a:cubicBezTo>
                <a:cubicBezTo>
                  <a:pt x="1227462" y="0"/>
                  <a:pt x="1285317" y="57767"/>
                  <a:pt x="1285317" y="129027"/>
                </a:cubicBezTo>
                <a:lnTo>
                  <a:pt x="1285317" y="276727"/>
                </a:lnTo>
                <a:lnTo>
                  <a:pt x="1285317" y="276727"/>
                </a:lnTo>
                <a:lnTo>
                  <a:pt x="1285316" y="2784974"/>
                </a:lnTo>
                <a:cubicBezTo>
                  <a:pt x="1285316" y="2856234"/>
                  <a:pt x="1227549" y="2914001"/>
                  <a:pt x="1156289" y="2914001"/>
                </a:cubicBezTo>
                <a:lnTo>
                  <a:pt x="1156290" y="2914000"/>
                </a:lnTo>
                <a:cubicBezTo>
                  <a:pt x="1085030" y="2914000"/>
                  <a:pt x="1027263" y="2856233"/>
                  <a:pt x="1027263" y="2784973"/>
                </a:cubicBezTo>
                <a:lnTo>
                  <a:pt x="1027263" y="1729855"/>
                </a:lnTo>
                <a:lnTo>
                  <a:pt x="1027263" y="1729852"/>
                </a:lnTo>
                <a:lnTo>
                  <a:pt x="1027262" y="2801496"/>
                </a:lnTo>
                <a:lnTo>
                  <a:pt x="1017124" y="2751277"/>
                </a:lnTo>
                <a:cubicBezTo>
                  <a:pt x="997536" y="2704967"/>
                  <a:pt x="951681" y="2672473"/>
                  <a:pt x="898236" y="2672473"/>
                </a:cubicBezTo>
                <a:cubicBezTo>
                  <a:pt x="844791" y="2672473"/>
                  <a:pt x="798936" y="2704967"/>
                  <a:pt x="779349" y="2751277"/>
                </a:cubicBezTo>
                <a:lnTo>
                  <a:pt x="769585" y="2799637"/>
                </a:lnTo>
                <a:lnTo>
                  <a:pt x="769585" y="3386039"/>
                </a:lnTo>
                <a:cubicBezTo>
                  <a:pt x="769585" y="3457299"/>
                  <a:pt x="711818" y="3515066"/>
                  <a:pt x="640558" y="3515066"/>
                </a:cubicBezTo>
                <a:lnTo>
                  <a:pt x="640559" y="3515065"/>
                </a:lnTo>
                <a:cubicBezTo>
                  <a:pt x="569299" y="3515065"/>
                  <a:pt x="511532" y="3457298"/>
                  <a:pt x="511532" y="3386038"/>
                </a:cubicBezTo>
                <a:lnTo>
                  <a:pt x="511532" y="1738945"/>
                </a:lnTo>
                <a:lnTo>
                  <a:pt x="511532" y="1738949"/>
                </a:lnTo>
                <a:lnTo>
                  <a:pt x="511531" y="2489076"/>
                </a:lnTo>
                <a:lnTo>
                  <a:pt x="501393" y="2438857"/>
                </a:lnTo>
                <a:cubicBezTo>
                  <a:pt x="481805" y="2392547"/>
                  <a:pt x="435950" y="2360053"/>
                  <a:pt x="382505" y="2360053"/>
                </a:cubicBezTo>
                <a:cubicBezTo>
                  <a:pt x="329060" y="2360053"/>
                  <a:pt x="283205" y="2392547"/>
                  <a:pt x="263618" y="2438857"/>
                </a:cubicBezTo>
                <a:lnTo>
                  <a:pt x="260020" y="2456676"/>
                </a:lnTo>
                <a:lnTo>
                  <a:pt x="260020" y="2765622"/>
                </a:lnTo>
                <a:cubicBezTo>
                  <a:pt x="260020" y="2836882"/>
                  <a:pt x="202253" y="2894649"/>
                  <a:pt x="130993" y="2894649"/>
                </a:cubicBezTo>
                <a:lnTo>
                  <a:pt x="130994" y="2894648"/>
                </a:lnTo>
                <a:cubicBezTo>
                  <a:pt x="59734" y="2894648"/>
                  <a:pt x="1967" y="2836881"/>
                  <a:pt x="1967" y="2765621"/>
                </a:cubicBezTo>
                <a:lnTo>
                  <a:pt x="1967" y="1737636"/>
                </a:lnTo>
                <a:lnTo>
                  <a:pt x="0" y="1727908"/>
                </a:lnTo>
                <a:lnTo>
                  <a:pt x="0" y="129027"/>
                </a:lnTo>
                <a:cubicBezTo>
                  <a:pt x="0" y="57767"/>
                  <a:pt x="57855" y="0"/>
                  <a:pt x="129224" y="0"/>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731520" y="130320"/>
            <a:ext cx="79423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46"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47" name="" descr=""/>
          <p:cNvPicPr/>
          <p:nvPr/>
        </p:nvPicPr>
        <p:blipFill>
          <a:blip r:embed="rId1"/>
          <a:stretch/>
        </p:blipFill>
        <p:spPr>
          <a:xfrm>
            <a:off x="181440" y="182880"/>
            <a:ext cx="3475080" cy="2982240"/>
          </a:xfrm>
          <a:prstGeom prst="rect">
            <a:avLst/>
          </a:prstGeom>
          <a:ln>
            <a:noFill/>
          </a:ln>
        </p:spPr>
      </p:pic>
      <p:pic>
        <p:nvPicPr>
          <p:cNvPr id="348" name="" descr=""/>
          <p:cNvPicPr/>
          <p:nvPr/>
        </p:nvPicPr>
        <p:blipFill>
          <a:blip r:embed="rId2"/>
          <a:stretch/>
        </p:blipFill>
        <p:spPr>
          <a:xfrm>
            <a:off x="3108960" y="752040"/>
            <a:ext cx="3721680" cy="3344760"/>
          </a:xfrm>
          <a:prstGeom prst="rect">
            <a:avLst/>
          </a:prstGeom>
          <a:ln>
            <a:noFill/>
          </a:ln>
        </p:spPr>
      </p:pic>
      <p:pic>
        <p:nvPicPr>
          <p:cNvPr id="349" name="" descr=""/>
          <p:cNvPicPr/>
          <p:nvPr/>
        </p:nvPicPr>
        <p:blipFill>
          <a:blip r:embed="rId3"/>
          <a:stretch/>
        </p:blipFill>
        <p:spPr>
          <a:xfrm>
            <a:off x="6098400" y="1280880"/>
            <a:ext cx="3044520" cy="38653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731520" y="130320"/>
            <a:ext cx="79423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51"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52" name="" descr=""/>
          <p:cNvPicPr/>
          <p:nvPr/>
        </p:nvPicPr>
        <p:blipFill>
          <a:blip r:embed="rId1"/>
          <a:stretch/>
        </p:blipFill>
        <p:spPr>
          <a:xfrm>
            <a:off x="539640" y="860400"/>
            <a:ext cx="7048800" cy="43081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638800" y="1764720"/>
            <a:ext cx="610200" cy="609840"/>
          </a:xfrm>
          <a:prstGeom prst="roundRect">
            <a:avLst>
              <a:gd name="adj" fmla="val 50000"/>
            </a:avLst>
          </a:prstGeom>
          <a:solidFill>
            <a:srgbClr val="f58220"/>
          </a:solidFill>
          <a:ln>
            <a:noFill/>
          </a:ln>
        </p:spPr>
        <p:style>
          <a:lnRef idx="2">
            <a:schemeClr val="accent1">
              <a:shade val="50000"/>
            </a:schemeClr>
          </a:lnRef>
          <a:fillRef idx="1">
            <a:schemeClr val="accent1"/>
          </a:fillRef>
          <a:effectRef idx="0">
            <a:schemeClr val="accent1"/>
          </a:effectRef>
          <a:fontRef idx="minor"/>
        </p:style>
      </p:sp>
      <p:sp>
        <p:nvSpPr>
          <p:cNvPr id="244" name="CustomShape 2"/>
          <p:cNvSpPr/>
          <p:nvPr/>
        </p:nvSpPr>
        <p:spPr>
          <a:xfrm>
            <a:off x="2650320" y="2579400"/>
            <a:ext cx="610200" cy="60984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45" name="CustomShape 3"/>
          <p:cNvSpPr/>
          <p:nvPr/>
        </p:nvSpPr>
        <p:spPr>
          <a:xfrm>
            <a:off x="2638800" y="3397680"/>
            <a:ext cx="610200" cy="60984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246" name="CustomShape 4"/>
          <p:cNvSpPr/>
          <p:nvPr/>
        </p:nvSpPr>
        <p:spPr>
          <a:xfrm>
            <a:off x="2496960" y="372960"/>
            <a:ext cx="4161600" cy="57564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Introduction</a:t>
            </a:r>
            <a:endParaRPr b="0" lang="en-US" sz="4000" spc="-1" strike="noStrike">
              <a:latin typeface="Arial"/>
            </a:endParaRPr>
          </a:p>
        </p:txBody>
      </p:sp>
      <p:sp>
        <p:nvSpPr>
          <p:cNvPr id="247" name="CustomShape 5"/>
          <p:cNvSpPr/>
          <p:nvPr/>
        </p:nvSpPr>
        <p:spPr>
          <a:xfrm>
            <a:off x="2496960" y="995040"/>
            <a:ext cx="4161600" cy="22032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VISUALIZATION</a:t>
            </a:r>
            <a:endParaRPr b="0" lang="en-US" sz="1000" spc="-1" strike="noStrike">
              <a:latin typeface="Arial"/>
            </a:endParaRPr>
          </a:p>
        </p:txBody>
      </p:sp>
      <p:sp>
        <p:nvSpPr>
          <p:cNvPr id="248" name="CustomShape 6"/>
          <p:cNvSpPr/>
          <p:nvPr/>
        </p:nvSpPr>
        <p:spPr>
          <a:xfrm>
            <a:off x="3384720" y="1712880"/>
            <a:ext cx="2954520" cy="30240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WHAT IS VISUALIZATION DATA?</a:t>
            </a:r>
            <a:endParaRPr b="0" lang="en-US" sz="1000" spc="-1" strike="noStrike">
              <a:latin typeface="Arial"/>
            </a:endParaRPr>
          </a:p>
        </p:txBody>
      </p:sp>
      <p:sp>
        <p:nvSpPr>
          <p:cNvPr id="249" name="CustomShape 7"/>
          <p:cNvSpPr/>
          <p:nvPr/>
        </p:nvSpPr>
        <p:spPr>
          <a:xfrm>
            <a:off x="3384720" y="1965600"/>
            <a:ext cx="2954520" cy="352440"/>
          </a:xfrm>
          <a:prstGeom prst="rect">
            <a:avLst/>
          </a:prstGeom>
          <a:noFill/>
          <a:ln>
            <a:noFill/>
          </a:ln>
        </p:spPr>
        <p:style>
          <a:lnRef idx="0"/>
          <a:fillRef idx="0"/>
          <a:effectRef idx="0"/>
          <a:fontRef idx="minor"/>
        </p:style>
        <p:txBody>
          <a:bodyPr lIns="0" rIns="0" tIns="0" bIns="0"/>
          <a:p>
            <a:pPr>
              <a:lnSpc>
                <a:spcPts val="8"/>
              </a:lnSpc>
              <a:spcBef>
                <a:spcPts val="751"/>
              </a:spcBef>
            </a:pPr>
            <a:r>
              <a:rPr b="0" lang="en-US" sz="900" spc="-1" strike="noStrike">
                <a:solidFill>
                  <a:srgbClr val="808080"/>
                </a:solidFill>
                <a:latin typeface="Lato"/>
                <a:ea typeface="Lato"/>
              </a:rPr>
              <a:t>Visualization = Numberic → Picture (like graph)</a:t>
            </a:r>
            <a:endParaRPr b="0" lang="en-US" sz="900" spc="-1" strike="noStrike">
              <a:latin typeface="Arial"/>
            </a:endParaRPr>
          </a:p>
        </p:txBody>
      </p:sp>
      <p:sp>
        <p:nvSpPr>
          <p:cNvPr id="250" name="CustomShape 8"/>
          <p:cNvSpPr/>
          <p:nvPr/>
        </p:nvSpPr>
        <p:spPr>
          <a:xfrm>
            <a:off x="3384720" y="2583000"/>
            <a:ext cx="2954520" cy="30240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IS IT IMPORTANT?</a:t>
            </a:r>
            <a:endParaRPr b="0" lang="en-US" sz="1000" spc="-1" strike="noStrike">
              <a:latin typeface="Arial"/>
            </a:endParaRPr>
          </a:p>
        </p:txBody>
      </p:sp>
      <p:sp>
        <p:nvSpPr>
          <p:cNvPr id="251" name="CustomShape 9"/>
          <p:cNvSpPr/>
          <p:nvPr/>
        </p:nvSpPr>
        <p:spPr>
          <a:xfrm>
            <a:off x="3384720" y="2835360"/>
            <a:ext cx="2954520" cy="352440"/>
          </a:xfrm>
          <a:prstGeom prst="rect">
            <a:avLst/>
          </a:prstGeom>
          <a:noFill/>
          <a:ln>
            <a:noFill/>
          </a:ln>
        </p:spPr>
        <p:style>
          <a:lnRef idx="0"/>
          <a:fillRef idx="0"/>
          <a:effectRef idx="0"/>
          <a:fontRef idx="minor"/>
        </p:style>
        <p:txBody>
          <a:bodyPr lIns="0" rIns="0" tIns="0" bIns="0"/>
          <a:p>
            <a:pPr>
              <a:lnSpc>
                <a:spcPts val="8"/>
              </a:lnSpc>
              <a:spcBef>
                <a:spcPts val="751"/>
              </a:spcBef>
            </a:pPr>
            <a:r>
              <a:rPr b="0" lang="en-US" sz="900" spc="-1" strike="noStrike">
                <a:solidFill>
                  <a:srgbClr val="808080"/>
                </a:solidFill>
                <a:latin typeface="Lato"/>
                <a:ea typeface="Lato"/>
              </a:rPr>
              <a:t>Yes! Visualization data is common request in many application.</a:t>
            </a:r>
            <a:endParaRPr b="0" lang="en-US" sz="900" spc="-1" strike="noStrike">
              <a:latin typeface="Arial"/>
            </a:endParaRPr>
          </a:p>
        </p:txBody>
      </p:sp>
      <p:sp>
        <p:nvSpPr>
          <p:cNvPr id="252" name="CustomShape 10"/>
          <p:cNvSpPr/>
          <p:nvPr/>
        </p:nvSpPr>
        <p:spPr>
          <a:xfrm>
            <a:off x="3384720" y="3387240"/>
            <a:ext cx="2954520" cy="30240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WHY?</a:t>
            </a:r>
            <a:endParaRPr b="0" lang="en-US" sz="1000" spc="-1" strike="noStrike">
              <a:latin typeface="Arial"/>
            </a:endParaRPr>
          </a:p>
        </p:txBody>
      </p:sp>
      <p:sp>
        <p:nvSpPr>
          <p:cNvPr id="253" name="CustomShape 11"/>
          <p:cNvSpPr/>
          <p:nvPr/>
        </p:nvSpPr>
        <p:spPr>
          <a:xfrm>
            <a:off x="3384720" y="3640320"/>
            <a:ext cx="2954520" cy="352440"/>
          </a:xfrm>
          <a:prstGeom prst="rect">
            <a:avLst/>
          </a:prstGeom>
          <a:noFill/>
          <a:ln>
            <a:noFill/>
          </a:ln>
        </p:spPr>
        <p:style>
          <a:lnRef idx="0"/>
          <a:fillRef idx="0"/>
          <a:effectRef idx="0"/>
          <a:fontRef idx="minor"/>
        </p:style>
        <p:txBody>
          <a:bodyPr lIns="0" rIns="0" tIns="0" bIns="0"/>
          <a:p>
            <a:pPr>
              <a:lnSpc>
                <a:spcPts val="8"/>
              </a:lnSpc>
              <a:spcBef>
                <a:spcPts val="751"/>
              </a:spcBef>
            </a:pPr>
            <a:r>
              <a:rPr b="0" lang="en-US" sz="900" spc="-1" strike="noStrike">
                <a:solidFill>
                  <a:srgbClr val="808080"/>
                </a:solidFill>
                <a:latin typeface="Lato"/>
                <a:ea typeface="Lato"/>
              </a:rPr>
              <a:t>Because graphical data is easier to understand than text,</a:t>
            </a:r>
            <a:endParaRPr b="0" lang="en-US" sz="9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731520" y="130320"/>
            <a:ext cx="79423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54"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55" name="" descr=""/>
          <p:cNvPicPr/>
          <p:nvPr/>
        </p:nvPicPr>
        <p:blipFill>
          <a:blip r:embed="rId1"/>
          <a:stretch/>
        </p:blipFill>
        <p:spPr>
          <a:xfrm>
            <a:off x="453600" y="715320"/>
            <a:ext cx="7353720" cy="44794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731520" y="130320"/>
            <a:ext cx="79423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57"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58" name="" descr=""/>
          <p:cNvPicPr/>
          <p:nvPr/>
        </p:nvPicPr>
        <p:blipFill>
          <a:blip r:embed="rId1"/>
          <a:stretch/>
        </p:blipFill>
        <p:spPr>
          <a:xfrm>
            <a:off x="365760" y="716400"/>
            <a:ext cx="7425360" cy="41482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731520" y="130320"/>
            <a:ext cx="79423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60"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61" name="" descr=""/>
          <p:cNvPicPr/>
          <p:nvPr/>
        </p:nvPicPr>
        <p:blipFill>
          <a:blip r:embed="rId1"/>
          <a:stretch/>
        </p:blipFill>
        <p:spPr>
          <a:xfrm>
            <a:off x="385200" y="734760"/>
            <a:ext cx="7497000" cy="423432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731520" y="130320"/>
            <a:ext cx="79423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63"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64" name="" descr=""/>
          <p:cNvPicPr/>
          <p:nvPr/>
        </p:nvPicPr>
        <p:blipFill>
          <a:blip r:embed="rId1"/>
          <a:stretch/>
        </p:blipFill>
        <p:spPr>
          <a:xfrm>
            <a:off x="311400" y="2562120"/>
            <a:ext cx="5173920" cy="2652840"/>
          </a:xfrm>
          <a:prstGeom prst="rect">
            <a:avLst/>
          </a:prstGeom>
          <a:ln>
            <a:noFill/>
          </a:ln>
        </p:spPr>
      </p:pic>
      <p:pic>
        <p:nvPicPr>
          <p:cNvPr id="365" name="" descr=""/>
          <p:cNvPicPr/>
          <p:nvPr/>
        </p:nvPicPr>
        <p:blipFill>
          <a:blip r:embed="rId2"/>
          <a:stretch/>
        </p:blipFill>
        <p:spPr>
          <a:xfrm>
            <a:off x="3840480" y="1098000"/>
            <a:ext cx="4936680" cy="288144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731520" y="130320"/>
            <a:ext cx="79423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67"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68" name="" descr=""/>
          <p:cNvPicPr/>
          <p:nvPr/>
        </p:nvPicPr>
        <p:blipFill>
          <a:blip r:embed="rId1"/>
          <a:stretch/>
        </p:blipFill>
        <p:spPr>
          <a:xfrm>
            <a:off x="379440" y="1103400"/>
            <a:ext cx="7519680" cy="405036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4572000" y="742680"/>
            <a:ext cx="410184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View</a:t>
            </a:r>
            <a:endParaRPr b="0" lang="en-US" sz="4000" spc="-1" strike="noStrike">
              <a:latin typeface="Arial"/>
            </a:endParaRPr>
          </a:p>
        </p:txBody>
      </p:sp>
      <p:sp>
        <p:nvSpPr>
          <p:cNvPr id="370" name="CustomShape 2"/>
          <p:cNvSpPr/>
          <p:nvPr/>
        </p:nvSpPr>
        <p:spPr>
          <a:xfrm>
            <a:off x="4572000" y="136476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PHAT</a:t>
            </a:r>
            <a:endParaRPr b="0" lang="en-US" sz="1000" spc="-1" strike="noStrike">
              <a:latin typeface="Arial"/>
            </a:endParaRPr>
          </a:p>
        </p:txBody>
      </p:sp>
      <p:sp>
        <p:nvSpPr>
          <p:cNvPr id="371" name="CustomShape 3"/>
          <p:cNvSpPr/>
          <p:nvPr/>
        </p:nvSpPr>
        <p:spPr>
          <a:xfrm>
            <a:off x="360" y="0"/>
            <a:ext cx="4206240" cy="5146200"/>
          </a:xfrm>
          <a:custGeom>
            <a:avLst/>
            <a:gdLst/>
            <a:ahLst/>
            <a:rect l="l" t="t" r="r" b="b"/>
            <a:pathLst>
              <a:path w="4208106" h="5143500">
                <a:moveTo>
                  <a:pt x="0" y="0"/>
                </a:moveTo>
                <a:lnTo>
                  <a:pt x="3194929" y="0"/>
                </a:lnTo>
                <a:lnTo>
                  <a:pt x="3194929" y="1480424"/>
                </a:lnTo>
                <a:cubicBezTo>
                  <a:pt x="3194929" y="1551684"/>
                  <a:pt x="3252696" y="1609451"/>
                  <a:pt x="3323956" y="1609451"/>
                </a:cubicBezTo>
                <a:lnTo>
                  <a:pt x="3323955" y="1609452"/>
                </a:lnTo>
                <a:cubicBezTo>
                  <a:pt x="3395215" y="1609452"/>
                  <a:pt x="3452982" y="1551685"/>
                  <a:pt x="3452982" y="1480425"/>
                </a:cubicBezTo>
                <a:lnTo>
                  <a:pt x="3452982" y="1149623"/>
                </a:lnTo>
                <a:lnTo>
                  <a:pt x="3462746" y="1101263"/>
                </a:lnTo>
                <a:cubicBezTo>
                  <a:pt x="3482333" y="1054953"/>
                  <a:pt x="3528188" y="1022459"/>
                  <a:pt x="3581633" y="1022459"/>
                </a:cubicBezTo>
                <a:cubicBezTo>
                  <a:pt x="3635078" y="1022459"/>
                  <a:pt x="3680933" y="1054953"/>
                  <a:pt x="3700521" y="1101263"/>
                </a:cubicBezTo>
                <a:lnTo>
                  <a:pt x="3710659" y="1151482"/>
                </a:lnTo>
                <a:lnTo>
                  <a:pt x="3710660" y="0"/>
                </a:lnTo>
                <a:lnTo>
                  <a:pt x="3710660" y="0"/>
                </a:lnTo>
                <a:lnTo>
                  <a:pt x="3710660" y="2198666"/>
                </a:lnTo>
                <a:cubicBezTo>
                  <a:pt x="3710660" y="2269926"/>
                  <a:pt x="3768427" y="2327693"/>
                  <a:pt x="3839687" y="2327693"/>
                </a:cubicBezTo>
                <a:lnTo>
                  <a:pt x="3839686" y="2327694"/>
                </a:lnTo>
                <a:cubicBezTo>
                  <a:pt x="3910946" y="2327694"/>
                  <a:pt x="3968713" y="2269927"/>
                  <a:pt x="3968713" y="2198667"/>
                </a:cubicBezTo>
                <a:lnTo>
                  <a:pt x="3968713" y="1428468"/>
                </a:lnTo>
                <a:lnTo>
                  <a:pt x="3969523" y="1424459"/>
                </a:lnTo>
                <a:cubicBezTo>
                  <a:pt x="3989110" y="1378149"/>
                  <a:pt x="4034965" y="1345655"/>
                  <a:pt x="4088410" y="1345655"/>
                </a:cubicBezTo>
                <a:cubicBezTo>
                  <a:pt x="4141855" y="1345655"/>
                  <a:pt x="4187710" y="1378149"/>
                  <a:pt x="4207297" y="1424459"/>
                </a:cubicBezTo>
                <a:lnTo>
                  <a:pt x="4208106" y="1428466"/>
                </a:lnTo>
                <a:lnTo>
                  <a:pt x="4208106" y="5143500"/>
                </a:lnTo>
                <a:lnTo>
                  <a:pt x="0" y="51435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372" name="" descr=""/>
          <p:cNvPicPr/>
          <p:nvPr/>
        </p:nvPicPr>
        <p:blipFill>
          <a:blip r:embed="rId1"/>
          <a:stretch/>
        </p:blipFill>
        <p:spPr>
          <a:xfrm>
            <a:off x="4938120" y="2563200"/>
            <a:ext cx="9142560" cy="1370520"/>
          </a:xfrm>
          <a:prstGeom prst="rect">
            <a:avLst/>
          </a:prstGeom>
          <a:ln>
            <a:noFill/>
          </a:ln>
        </p:spPr>
      </p:pic>
      <p:sp>
        <p:nvSpPr>
          <p:cNvPr id="373" name="CustomShape 4"/>
          <p:cNvSpPr/>
          <p:nvPr/>
        </p:nvSpPr>
        <p:spPr>
          <a:xfrm>
            <a:off x="1097280" y="783000"/>
            <a:ext cx="2062440" cy="3240000"/>
          </a:xfrm>
          <a:prstGeom prst="rect">
            <a:avLst/>
          </a:prstGeom>
          <a:noFill/>
          <a:ln>
            <a:noFill/>
          </a:ln>
        </p:spPr>
        <p:style>
          <a:lnRef idx="0"/>
          <a:fillRef idx="0"/>
          <a:effectRef idx="0"/>
          <a:fontRef idx="minor"/>
        </p:style>
        <p:txBody>
          <a:bodyPr lIns="90000" rIns="90000" tIns="45000" bIns="45000"/>
          <a:p>
            <a:r>
              <a:rPr b="1" lang="en-US" sz="22210" spc="-1" strike="noStrike">
                <a:latin typeface="Arial"/>
              </a:rPr>
              <a:t>V</a:t>
            </a:r>
            <a:endParaRPr b="0" lang="en-US" sz="22210" spc="-1" strike="noStrike">
              <a:latin typeface="Arial"/>
            </a:endParaRPr>
          </a:p>
        </p:txBody>
      </p:sp>
      <p:sp>
        <p:nvSpPr>
          <p:cNvPr id="374" name="CustomShape 5"/>
          <p:cNvSpPr/>
          <p:nvPr/>
        </p:nvSpPr>
        <p:spPr>
          <a:xfrm>
            <a:off x="2183400" y="-1064520"/>
            <a:ext cx="1281600" cy="2979000"/>
          </a:xfrm>
          <a:custGeom>
            <a:avLst/>
            <a:gdLst/>
            <a:ahLst/>
            <a:rect l="l" t="t" r="r" b="b"/>
            <a:pathLst>
              <a:path w="1283351" h="2978150">
                <a:moveTo>
                  <a:pt x="129028" y="0"/>
                </a:moveTo>
                <a:cubicBezTo>
                  <a:pt x="182472" y="0"/>
                  <a:pt x="228327" y="32494"/>
                  <a:pt x="247914" y="78804"/>
                </a:cubicBezTo>
                <a:lnTo>
                  <a:pt x="256490" y="121283"/>
                </a:lnTo>
                <a:lnTo>
                  <a:pt x="265066" y="78804"/>
                </a:lnTo>
                <a:cubicBezTo>
                  <a:pt x="284654" y="32494"/>
                  <a:pt x="330508" y="0"/>
                  <a:pt x="383953" y="0"/>
                </a:cubicBezTo>
                <a:cubicBezTo>
                  <a:pt x="437398" y="0"/>
                  <a:pt x="483253" y="32494"/>
                  <a:pt x="502839" y="78804"/>
                </a:cubicBezTo>
                <a:lnTo>
                  <a:pt x="512978" y="129025"/>
                </a:lnTo>
                <a:lnTo>
                  <a:pt x="523117" y="78804"/>
                </a:lnTo>
                <a:cubicBezTo>
                  <a:pt x="542705" y="32494"/>
                  <a:pt x="588560" y="0"/>
                  <a:pt x="642005" y="0"/>
                </a:cubicBezTo>
                <a:cubicBezTo>
                  <a:pt x="695449" y="0"/>
                  <a:pt x="741304" y="32494"/>
                  <a:pt x="760891" y="78804"/>
                </a:cubicBezTo>
                <a:lnTo>
                  <a:pt x="769467" y="121283"/>
                </a:lnTo>
                <a:lnTo>
                  <a:pt x="778043" y="78804"/>
                </a:lnTo>
                <a:cubicBezTo>
                  <a:pt x="797631" y="32494"/>
                  <a:pt x="843486" y="0"/>
                  <a:pt x="896930" y="0"/>
                </a:cubicBezTo>
                <a:cubicBezTo>
                  <a:pt x="950375" y="0"/>
                  <a:pt x="996230" y="32494"/>
                  <a:pt x="1015817" y="78804"/>
                </a:cubicBezTo>
                <a:lnTo>
                  <a:pt x="1025628" y="127398"/>
                </a:lnTo>
                <a:lnTo>
                  <a:pt x="1035439" y="78804"/>
                </a:lnTo>
                <a:cubicBezTo>
                  <a:pt x="1055025" y="32494"/>
                  <a:pt x="1100880" y="0"/>
                  <a:pt x="1154325" y="0"/>
                </a:cubicBezTo>
                <a:cubicBezTo>
                  <a:pt x="1225585" y="0"/>
                  <a:pt x="1283351" y="57767"/>
                  <a:pt x="1283351" y="129027"/>
                </a:cubicBezTo>
                <a:cubicBezTo>
                  <a:pt x="1283351" y="661988"/>
                  <a:pt x="1283350" y="1194948"/>
                  <a:pt x="1283350" y="1727909"/>
                </a:cubicBezTo>
                <a:lnTo>
                  <a:pt x="1283350" y="1727912"/>
                </a:lnTo>
                <a:lnTo>
                  <a:pt x="1283349" y="2749120"/>
                </a:lnTo>
                <a:cubicBezTo>
                  <a:pt x="1283349" y="2820380"/>
                  <a:pt x="1225582" y="2878147"/>
                  <a:pt x="1154322" y="2878147"/>
                </a:cubicBezTo>
                <a:lnTo>
                  <a:pt x="1154323" y="2878146"/>
                </a:lnTo>
                <a:cubicBezTo>
                  <a:pt x="1083063" y="2878146"/>
                  <a:pt x="1025296" y="2820379"/>
                  <a:pt x="1025296" y="2749119"/>
                </a:cubicBezTo>
                <a:lnTo>
                  <a:pt x="1025296" y="1731178"/>
                </a:lnTo>
                <a:lnTo>
                  <a:pt x="1025296" y="1731181"/>
                </a:lnTo>
                <a:lnTo>
                  <a:pt x="1025295" y="2765642"/>
                </a:lnTo>
                <a:lnTo>
                  <a:pt x="1015157" y="2715423"/>
                </a:lnTo>
                <a:cubicBezTo>
                  <a:pt x="995569" y="2669113"/>
                  <a:pt x="949714" y="2636619"/>
                  <a:pt x="896269" y="2636619"/>
                </a:cubicBezTo>
                <a:cubicBezTo>
                  <a:pt x="842824" y="2636619"/>
                  <a:pt x="796969" y="2669113"/>
                  <a:pt x="777382" y="2715423"/>
                </a:cubicBezTo>
                <a:lnTo>
                  <a:pt x="767618" y="2763784"/>
                </a:lnTo>
                <a:lnTo>
                  <a:pt x="767618" y="2849123"/>
                </a:lnTo>
                <a:cubicBezTo>
                  <a:pt x="767618" y="2920383"/>
                  <a:pt x="709851" y="2978150"/>
                  <a:pt x="638591" y="2978150"/>
                </a:cubicBezTo>
                <a:lnTo>
                  <a:pt x="638592" y="2978149"/>
                </a:lnTo>
                <a:cubicBezTo>
                  <a:pt x="567332" y="2978149"/>
                  <a:pt x="509565" y="2920382"/>
                  <a:pt x="509565" y="2849122"/>
                </a:cubicBezTo>
                <a:lnTo>
                  <a:pt x="509565" y="1744815"/>
                </a:lnTo>
                <a:lnTo>
                  <a:pt x="509565" y="1744818"/>
                </a:lnTo>
                <a:lnTo>
                  <a:pt x="509564" y="2255102"/>
                </a:lnTo>
                <a:lnTo>
                  <a:pt x="499426" y="2204883"/>
                </a:lnTo>
                <a:cubicBezTo>
                  <a:pt x="479838" y="2158573"/>
                  <a:pt x="433983" y="2126079"/>
                  <a:pt x="380538" y="2126079"/>
                </a:cubicBezTo>
                <a:cubicBezTo>
                  <a:pt x="327093" y="2126079"/>
                  <a:pt x="281238" y="2158573"/>
                  <a:pt x="261651" y="2204883"/>
                </a:cubicBezTo>
                <a:lnTo>
                  <a:pt x="258053" y="2222702"/>
                </a:lnTo>
                <a:lnTo>
                  <a:pt x="258053" y="2311620"/>
                </a:lnTo>
                <a:cubicBezTo>
                  <a:pt x="258053" y="2382880"/>
                  <a:pt x="200286" y="2440647"/>
                  <a:pt x="129026" y="2440647"/>
                </a:cubicBezTo>
                <a:lnTo>
                  <a:pt x="129027" y="2440646"/>
                </a:lnTo>
                <a:cubicBezTo>
                  <a:pt x="57767" y="2440646"/>
                  <a:pt x="0" y="2382879"/>
                  <a:pt x="0" y="2311619"/>
                </a:cubicBezTo>
                <a:lnTo>
                  <a:pt x="0" y="276727"/>
                </a:lnTo>
                <a:lnTo>
                  <a:pt x="1" y="276727"/>
                </a:lnTo>
                <a:lnTo>
                  <a:pt x="1" y="129027"/>
                </a:lnTo>
                <a:cubicBezTo>
                  <a:pt x="1" y="57767"/>
                  <a:pt x="57768" y="0"/>
                  <a:pt x="1290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731520" y="130320"/>
            <a:ext cx="79423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TestLineChart.java</a:t>
            </a:r>
            <a:endParaRPr b="0" lang="en-US" sz="2800" spc="-1" strike="noStrike">
              <a:latin typeface="Arial"/>
            </a:endParaRPr>
          </a:p>
        </p:txBody>
      </p:sp>
      <p:sp>
        <p:nvSpPr>
          <p:cNvPr id="376"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viewing</a:t>
            </a:r>
            <a:endParaRPr b="0" lang="en-US" sz="900" spc="-1" strike="noStrike">
              <a:latin typeface="Arial"/>
            </a:endParaRPr>
          </a:p>
        </p:txBody>
      </p:sp>
      <p:pic>
        <p:nvPicPr>
          <p:cNvPr id="377" name="" descr=""/>
          <p:cNvPicPr/>
          <p:nvPr/>
        </p:nvPicPr>
        <p:blipFill>
          <a:blip r:embed="rId1"/>
          <a:stretch/>
        </p:blipFill>
        <p:spPr>
          <a:xfrm>
            <a:off x="182880" y="854280"/>
            <a:ext cx="3532680" cy="4292280"/>
          </a:xfrm>
          <a:prstGeom prst="rect">
            <a:avLst/>
          </a:prstGeom>
          <a:ln>
            <a:noFill/>
          </a:ln>
        </p:spPr>
      </p:pic>
      <p:pic>
        <p:nvPicPr>
          <p:cNvPr id="378" name="" descr=""/>
          <p:cNvPicPr/>
          <p:nvPr/>
        </p:nvPicPr>
        <p:blipFill>
          <a:blip r:embed="rId2"/>
          <a:stretch/>
        </p:blipFill>
        <p:spPr>
          <a:xfrm>
            <a:off x="4082400" y="1474920"/>
            <a:ext cx="7327080" cy="272592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731520" y="130320"/>
            <a:ext cx="79423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TestLineChart.java</a:t>
            </a:r>
            <a:endParaRPr b="0" lang="en-US" sz="2800" spc="-1" strike="noStrike">
              <a:latin typeface="Arial"/>
            </a:endParaRPr>
          </a:p>
        </p:txBody>
      </p:sp>
      <p:sp>
        <p:nvSpPr>
          <p:cNvPr id="380" name="CustomShape 2"/>
          <p:cNvSpPr/>
          <p:nvPr/>
        </p:nvSpPr>
        <p:spPr>
          <a:xfrm>
            <a:off x="4572000" y="75204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viewing</a:t>
            </a:r>
            <a:endParaRPr b="0" lang="en-US" sz="900" spc="-1" strike="noStrike">
              <a:latin typeface="Arial"/>
            </a:endParaRPr>
          </a:p>
        </p:txBody>
      </p:sp>
      <p:pic>
        <p:nvPicPr>
          <p:cNvPr id="381" name="" descr=""/>
          <p:cNvPicPr/>
          <p:nvPr/>
        </p:nvPicPr>
        <p:blipFill>
          <a:blip r:embed="rId1"/>
          <a:stretch/>
        </p:blipFill>
        <p:spPr>
          <a:xfrm>
            <a:off x="443520" y="710280"/>
            <a:ext cx="7211880" cy="457920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382" name="CustomShape 1"/>
          <p:cNvSpPr/>
          <p:nvPr/>
        </p:nvSpPr>
        <p:spPr>
          <a:xfrm rot="5400000">
            <a:off x="573480" y="1550160"/>
            <a:ext cx="758160" cy="836280"/>
          </a:xfrm>
          <a:custGeom>
            <a:avLst/>
            <a:gdLst/>
            <a:ahLst/>
            <a:rect l="l" t="t" r="r" b="b"/>
            <a:pathLst>
              <a:path w="759125" h="837924">
                <a:moveTo>
                  <a:pt x="129027" y="0"/>
                </a:moveTo>
                <a:cubicBezTo>
                  <a:pt x="200287" y="0"/>
                  <a:pt x="258054" y="57767"/>
                  <a:pt x="258054" y="129027"/>
                </a:cubicBezTo>
                <a:lnTo>
                  <a:pt x="258054" y="310206"/>
                </a:lnTo>
                <a:lnTo>
                  <a:pt x="260676" y="297216"/>
                </a:lnTo>
                <a:cubicBezTo>
                  <a:pt x="280264" y="250906"/>
                  <a:pt x="326119" y="218412"/>
                  <a:pt x="379564" y="218412"/>
                </a:cubicBezTo>
                <a:cubicBezTo>
                  <a:pt x="433009" y="218412"/>
                  <a:pt x="478864" y="250906"/>
                  <a:pt x="498451" y="297216"/>
                </a:cubicBezTo>
                <a:lnTo>
                  <a:pt x="501071" y="310191"/>
                </a:lnTo>
                <a:lnTo>
                  <a:pt x="501071" y="129027"/>
                </a:lnTo>
                <a:cubicBezTo>
                  <a:pt x="501071" y="57767"/>
                  <a:pt x="558838" y="0"/>
                  <a:pt x="630098" y="0"/>
                </a:cubicBezTo>
                <a:cubicBezTo>
                  <a:pt x="701358" y="0"/>
                  <a:pt x="759125" y="57767"/>
                  <a:pt x="759125" y="129027"/>
                </a:cubicBezTo>
                <a:lnTo>
                  <a:pt x="759125" y="408036"/>
                </a:lnTo>
                <a:lnTo>
                  <a:pt x="759124" y="408036"/>
                </a:lnTo>
                <a:lnTo>
                  <a:pt x="759124" y="457699"/>
                </a:lnTo>
                <a:cubicBezTo>
                  <a:pt x="759124" y="511144"/>
                  <a:pt x="726630" y="556999"/>
                  <a:pt x="680321" y="576587"/>
                </a:cubicBezTo>
                <a:lnTo>
                  <a:pt x="632251" y="586291"/>
                </a:lnTo>
                <a:lnTo>
                  <a:pt x="632251" y="587029"/>
                </a:lnTo>
                <a:lnTo>
                  <a:pt x="608771" y="589396"/>
                </a:lnTo>
                <a:cubicBezTo>
                  <a:pt x="562573" y="598849"/>
                  <a:pt x="524961" y="631869"/>
                  <a:pt x="509042" y="675345"/>
                </a:cubicBezTo>
                <a:lnTo>
                  <a:pt x="508590" y="677907"/>
                </a:lnTo>
                <a:lnTo>
                  <a:pt x="508590" y="708897"/>
                </a:lnTo>
                <a:cubicBezTo>
                  <a:pt x="508590" y="780157"/>
                  <a:pt x="450823" y="837924"/>
                  <a:pt x="379563" y="837924"/>
                </a:cubicBezTo>
                <a:lnTo>
                  <a:pt x="379564" y="837923"/>
                </a:lnTo>
                <a:cubicBezTo>
                  <a:pt x="308304" y="837923"/>
                  <a:pt x="250537" y="780156"/>
                  <a:pt x="250537" y="708896"/>
                </a:cubicBezTo>
                <a:lnTo>
                  <a:pt x="250537" y="677919"/>
                </a:lnTo>
                <a:lnTo>
                  <a:pt x="250083" y="675345"/>
                </a:lnTo>
                <a:cubicBezTo>
                  <a:pt x="234164" y="631869"/>
                  <a:pt x="196552" y="598849"/>
                  <a:pt x="150354" y="589396"/>
                </a:cubicBezTo>
                <a:lnTo>
                  <a:pt x="126874" y="587029"/>
                </a:lnTo>
                <a:lnTo>
                  <a:pt x="126874" y="586291"/>
                </a:lnTo>
                <a:lnTo>
                  <a:pt x="78804" y="576587"/>
                </a:lnTo>
                <a:cubicBezTo>
                  <a:pt x="32495" y="556999"/>
                  <a:pt x="1" y="511144"/>
                  <a:pt x="1" y="457699"/>
                </a:cubicBezTo>
                <a:lnTo>
                  <a:pt x="1" y="408036"/>
                </a:lnTo>
                <a:lnTo>
                  <a:pt x="0" y="408036"/>
                </a:lnTo>
                <a:lnTo>
                  <a:pt x="0" y="129027"/>
                </a:lnTo>
                <a:cubicBezTo>
                  <a:pt x="0" y="57767"/>
                  <a:pt x="57767" y="0"/>
                  <a:pt x="12902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83" name="CustomShape 2"/>
          <p:cNvSpPr/>
          <p:nvPr/>
        </p:nvSpPr>
        <p:spPr>
          <a:xfrm>
            <a:off x="476280" y="2425320"/>
            <a:ext cx="416160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Thank you</a:t>
            </a:r>
            <a:endParaRPr b="0" lang="en-US" sz="4000" spc="-1" strike="noStrike">
              <a:latin typeface="Arial"/>
            </a:endParaRPr>
          </a:p>
        </p:txBody>
      </p:sp>
      <p:sp>
        <p:nvSpPr>
          <p:cNvPr id="384" name="CustomShape 3"/>
          <p:cNvSpPr/>
          <p:nvPr/>
        </p:nvSpPr>
        <p:spPr>
          <a:xfrm>
            <a:off x="476280" y="3047760"/>
            <a:ext cx="4161600" cy="2203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for speding time demoing with us!</a:t>
            </a:r>
            <a:endParaRPr b="0" lang="en-US" sz="1000" spc="-1" strike="noStrike">
              <a:latin typeface="Arial"/>
            </a:endParaRPr>
          </a:p>
        </p:txBody>
      </p:sp>
      <p:sp>
        <p:nvSpPr>
          <p:cNvPr id="385" name="CustomShape 4"/>
          <p:cNvSpPr/>
          <p:nvPr/>
        </p:nvSpPr>
        <p:spPr>
          <a:xfrm>
            <a:off x="532800" y="3314160"/>
            <a:ext cx="3613320" cy="689400"/>
          </a:xfrm>
          <a:prstGeom prst="rect">
            <a:avLst/>
          </a:prstGeom>
          <a:noFill/>
          <a:ln>
            <a:noFill/>
          </a:ln>
        </p:spPr>
        <p:style>
          <a:lnRef idx="0"/>
          <a:fillRef idx="0"/>
          <a:effectRef idx="0"/>
          <a:fontRef idx="minor"/>
        </p:style>
        <p:txBody>
          <a:bodyPr lIns="0" rIns="0" tIns="0" bIns="0"/>
          <a:p>
            <a:pPr>
              <a:lnSpc>
                <a:spcPts val="8"/>
              </a:lnSpc>
              <a:spcBef>
                <a:spcPts val="751"/>
              </a:spcBef>
            </a:pPr>
            <a:r>
              <a:rPr b="0" lang="en-US" sz="900" spc="-1" strike="noStrike">
                <a:solidFill>
                  <a:srgbClr val="808080"/>
                </a:solidFill>
                <a:latin typeface="Lato"/>
                <a:ea typeface="Lato"/>
              </a:rPr>
              <a:t>After demoing, hoping you will understand the concept about visualization, how to convert real points to device points, expected shape, mapping it to the program and  drawing area in a component of Java.</a:t>
            </a:r>
            <a:endParaRPr b="0" lang="en-US" sz="900" spc="-1" strike="noStrike">
              <a:latin typeface="Arial"/>
            </a:endParaRPr>
          </a:p>
        </p:txBody>
      </p:sp>
      <p:pic>
        <p:nvPicPr>
          <p:cNvPr id="386" name="" descr=""/>
          <p:cNvPicPr/>
          <p:nvPr/>
        </p:nvPicPr>
        <p:blipFill>
          <a:blip r:embed="rId1"/>
          <a:stretch/>
        </p:blipFill>
        <p:spPr>
          <a:xfrm>
            <a:off x="7709760" y="36720"/>
            <a:ext cx="1341720" cy="115092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357720" y="1712880"/>
            <a:ext cx="2954520" cy="30240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CORDINATES STUFF</a:t>
            </a:r>
            <a:endParaRPr b="0" lang="en-US" sz="1000" spc="-1" strike="noStrike">
              <a:latin typeface="Arial"/>
            </a:endParaRPr>
          </a:p>
        </p:txBody>
      </p:sp>
      <p:sp>
        <p:nvSpPr>
          <p:cNvPr id="255" name="CustomShape 2"/>
          <p:cNvSpPr/>
          <p:nvPr/>
        </p:nvSpPr>
        <p:spPr>
          <a:xfrm>
            <a:off x="3357720" y="1965600"/>
            <a:ext cx="2954520" cy="352440"/>
          </a:xfrm>
          <a:prstGeom prst="rect">
            <a:avLst/>
          </a:prstGeom>
          <a:noFill/>
          <a:ln>
            <a:noFill/>
          </a:ln>
        </p:spPr>
        <p:style>
          <a:lnRef idx="0"/>
          <a:fillRef idx="0"/>
          <a:effectRef idx="0"/>
          <a:fontRef idx="minor"/>
        </p:style>
        <p:txBody>
          <a:bodyPr lIns="0" rIns="0" tIns="0" bIns="0"/>
          <a:p>
            <a:pPr>
              <a:lnSpc>
                <a:spcPts val="8"/>
              </a:lnSpc>
              <a:spcBef>
                <a:spcPts val="751"/>
              </a:spcBef>
            </a:pPr>
            <a:r>
              <a:rPr b="0" lang="en-US" sz="900" spc="-1" strike="noStrike">
                <a:solidFill>
                  <a:srgbClr val="808080"/>
                </a:solidFill>
                <a:latin typeface="Lato"/>
                <a:ea typeface="Lato"/>
              </a:rPr>
              <a:t>How to present cordinates, normal cordinate vs device cordinates.</a:t>
            </a:r>
            <a:endParaRPr b="0" lang="en-US" sz="900" spc="-1" strike="noStrike">
              <a:latin typeface="Arial"/>
            </a:endParaRPr>
          </a:p>
        </p:txBody>
      </p:sp>
      <p:sp>
        <p:nvSpPr>
          <p:cNvPr id="256" name="CustomShape 3"/>
          <p:cNvSpPr/>
          <p:nvPr/>
        </p:nvSpPr>
        <p:spPr>
          <a:xfrm>
            <a:off x="2552760" y="1767960"/>
            <a:ext cx="610200" cy="60984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7" name="CustomShape 4"/>
          <p:cNvSpPr/>
          <p:nvPr/>
        </p:nvSpPr>
        <p:spPr>
          <a:xfrm>
            <a:off x="3357720" y="2583000"/>
            <a:ext cx="2954520" cy="30240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EXPECTED SHAPE</a:t>
            </a:r>
            <a:endParaRPr b="0" lang="en-US" sz="1000" spc="-1" strike="noStrike">
              <a:latin typeface="Arial"/>
            </a:endParaRPr>
          </a:p>
        </p:txBody>
      </p:sp>
      <p:sp>
        <p:nvSpPr>
          <p:cNvPr id="258" name="CustomShape 5"/>
          <p:cNvSpPr/>
          <p:nvPr/>
        </p:nvSpPr>
        <p:spPr>
          <a:xfrm>
            <a:off x="3357720" y="2835360"/>
            <a:ext cx="2954520" cy="352440"/>
          </a:xfrm>
          <a:prstGeom prst="rect">
            <a:avLst/>
          </a:prstGeom>
          <a:noFill/>
          <a:ln>
            <a:noFill/>
          </a:ln>
        </p:spPr>
        <p:style>
          <a:lnRef idx="0"/>
          <a:fillRef idx="0"/>
          <a:effectRef idx="0"/>
          <a:fontRef idx="minor"/>
        </p:style>
        <p:txBody>
          <a:bodyPr lIns="0" rIns="0" tIns="0" bIns="0"/>
          <a:p>
            <a:pPr>
              <a:lnSpc>
                <a:spcPts val="8"/>
              </a:lnSpc>
              <a:spcBef>
                <a:spcPts val="751"/>
              </a:spcBef>
            </a:pPr>
            <a:r>
              <a:rPr b="0" lang="en-US" sz="900" spc="-1" strike="noStrike">
                <a:solidFill>
                  <a:srgbClr val="808080"/>
                </a:solidFill>
                <a:latin typeface="Lato"/>
                <a:ea typeface="Lato"/>
              </a:rPr>
              <a:t>Line, Column, Circle, Area,...</a:t>
            </a:r>
            <a:endParaRPr b="0" lang="en-US" sz="900" spc="-1" strike="noStrike">
              <a:latin typeface="Arial"/>
            </a:endParaRPr>
          </a:p>
        </p:txBody>
      </p:sp>
      <p:sp>
        <p:nvSpPr>
          <p:cNvPr id="259" name="CustomShape 6"/>
          <p:cNvSpPr/>
          <p:nvPr/>
        </p:nvSpPr>
        <p:spPr>
          <a:xfrm>
            <a:off x="2552760" y="2579400"/>
            <a:ext cx="610200" cy="60984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60" name="CustomShape 7"/>
          <p:cNvSpPr/>
          <p:nvPr/>
        </p:nvSpPr>
        <p:spPr>
          <a:xfrm>
            <a:off x="3357720" y="3387240"/>
            <a:ext cx="2954520" cy="30240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MAPPING</a:t>
            </a:r>
            <a:endParaRPr b="0" lang="en-US" sz="1000" spc="-1" strike="noStrike">
              <a:latin typeface="Arial"/>
            </a:endParaRPr>
          </a:p>
        </p:txBody>
      </p:sp>
      <p:sp>
        <p:nvSpPr>
          <p:cNvPr id="261" name="CustomShape 8"/>
          <p:cNvSpPr/>
          <p:nvPr/>
        </p:nvSpPr>
        <p:spPr>
          <a:xfrm>
            <a:off x="3357720" y="3640320"/>
            <a:ext cx="2954520" cy="352440"/>
          </a:xfrm>
          <a:prstGeom prst="rect">
            <a:avLst/>
          </a:prstGeom>
          <a:noFill/>
          <a:ln>
            <a:noFill/>
          </a:ln>
        </p:spPr>
        <p:style>
          <a:lnRef idx="0"/>
          <a:fillRef idx="0"/>
          <a:effectRef idx="0"/>
          <a:fontRef idx="minor"/>
        </p:style>
        <p:txBody>
          <a:bodyPr lIns="0" rIns="0" tIns="0" bIns="0"/>
          <a:p>
            <a:pPr>
              <a:lnSpc>
                <a:spcPts val="8"/>
              </a:lnSpc>
              <a:spcBef>
                <a:spcPts val="751"/>
              </a:spcBef>
            </a:pPr>
            <a:r>
              <a:rPr b="0" lang="en-US" sz="900" spc="-1" strike="noStrike">
                <a:solidFill>
                  <a:srgbClr val="808080"/>
                </a:solidFill>
                <a:latin typeface="Lato"/>
                <a:ea typeface="Lato"/>
              </a:rPr>
              <a:t>Mapping real points to devices point and drawing in component.</a:t>
            </a:r>
            <a:endParaRPr b="0" lang="en-US" sz="900" spc="-1" strike="noStrike">
              <a:latin typeface="Arial"/>
            </a:endParaRPr>
          </a:p>
        </p:txBody>
      </p:sp>
      <p:sp>
        <p:nvSpPr>
          <p:cNvPr id="262" name="CustomShape 9"/>
          <p:cNvSpPr/>
          <p:nvPr/>
        </p:nvSpPr>
        <p:spPr>
          <a:xfrm>
            <a:off x="2552760" y="3397680"/>
            <a:ext cx="610200" cy="609840"/>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63" name="CustomShape 10"/>
          <p:cNvSpPr/>
          <p:nvPr/>
        </p:nvSpPr>
        <p:spPr>
          <a:xfrm>
            <a:off x="2496960" y="372960"/>
            <a:ext cx="4161600" cy="57564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Contents</a:t>
            </a:r>
            <a:endParaRPr b="0" lang="en-US" sz="4000" spc="-1" strike="noStrike">
              <a:latin typeface="Arial"/>
            </a:endParaRPr>
          </a:p>
        </p:txBody>
      </p:sp>
      <p:sp>
        <p:nvSpPr>
          <p:cNvPr id="264" name="CustomShape 11"/>
          <p:cNvSpPr/>
          <p:nvPr/>
        </p:nvSpPr>
        <p:spPr>
          <a:xfrm>
            <a:off x="2496960" y="995040"/>
            <a:ext cx="4161600" cy="22032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VISUALIZATION</a:t>
            </a:r>
            <a:endParaRPr b="0" lang="en-US" sz="10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2438280" y="259200"/>
            <a:ext cx="4265280" cy="6163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5000" spc="-1" strike="noStrike">
                <a:solidFill>
                  <a:srgbClr val="808080"/>
                </a:solidFill>
                <a:latin typeface="Raleway Light"/>
                <a:ea typeface="Raleway Light"/>
              </a:rPr>
              <a:t>Cordinates</a:t>
            </a:r>
            <a:endParaRPr b="0" lang="en-US" sz="5000" spc="-1" strike="noStrike">
              <a:latin typeface="Arial"/>
            </a:endParaRPr>
          </a:p>
        </p:txBody>
      </p:sp>
      <p:sp>
        <p:nvSpPr>
          <p:cNvPr id="266" name="CustomShape 2"/>
          <p:cNvSpPr/>
          <p:nvPr/>
        </p:nvSpPr>
        <p:spPr>
          <a:xfrm>
            <a:off x="3204720" y="877680"/>
            <a:ext cx="2732400" cy="30240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Difference betwwen normal and device cordinates</a:t>
            </a:r>
            <a:endParaRPr b="0" lang="en-US" sz="1000" spc="-1" strike="noStrike">
              <a:latin typeface="Arial"/>
            </a:endParaRPr>
          </a:p>
        </p:txBody>
      </p:sp>
      <p:sp>
        <p:nvSpPr>
          <p:cNvPr id="267" name="CustomShape 3"/>
          <p:cNvSpPr/>
          <p:nvPr/>
        </p:nvSpPr>
        <p:spPr>
          <a:xfrm>
            <a:off x="2818080" y="4135320"/>
            <a:ext cx="1560600" cy="30240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NORMAL</a:t>
            </a:r>
            <a:endParaRPr b="0" lang="en-US" sz="1000" spc="-1" strike="noStrike">
              <a:latin typeface="Arial"/>
            </a:endParaRPr>
          </a:p>
        </p:txBody>
      </p:sp>
      <p:sp>
        <p:nvSpPr>
          <p:cNvPr id="268" name="CustomShape 4"/>
          <p:cNvSpPr/>
          <p:nvPr/>
        </p:nvSpPr>
        <p:spPr>
          <a:xfrm>
            <a:off x="2818080" y="4388040"/>
            <a:ext cx="1560600" cy="352440"/>
          </a:xfrm>
          <a:prstGeom prst="rect">
            <a:avLst/>
          </a:prstGeom>
          <a:noFill/>
          <a:ln>
            <a:noFill/>
          </a:ln>
        </p:spPr>
        <p:style>
          <a:lnRef idx="0"/>
          <a:fillRef idx="0"/>
          <a:effectRef idx="0"/>
          <a:fontRef idx="minor"/>
        </p:style>
      </p:sp>
      <p:sp>
        <p:nvSpPr>
          <p:cNvPr id="269" name="CustomShape 5"/>
          <p:cNvSpPr/>
          <p:nvPr/>
        </p:nvSpPr>
        <p:spPr>
          <a:xfrm>
            <a:off x="4787640" y="4135320"/>
            <a:ext cx="1560600" cy="30240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DEVICE</a:t>
            </a:r>
            <a:endParaRPr b="0" lang="en-US" sz="1000" spc="-1" strike="noStrike">
              <a:latin typeface="Arial"/>
            </a:endParaRPr>
          </a:p>
        </p:txBody>
      </p:sp>
      <p:sp>
        <p:nvSpPr>
          <p:cNvPr id="270" name="CustomShape 6"/>
          <p:cNvSpPr/>
          <p:nvPr/>
        </p:nvSpPr>
        <p:spPr>
          <a:xfrm>
            <a:off x="4787640" y="4388040"/>
            <a:ext cx="1560600" cy="352440"/>
          </a:xfrm>
          <a:prstGeom prst="rect">
            <a:avLst/>
          </a:prstGeom>
          <a:noFill/>
          <a:ln>
            <a:noFill/>
          </a:ln>
        </p:spPr>
        <p:style>
          <a:lnRef idx="0"/>
          <a:fillRef idx="0"/>
          <a:effectRef idx="0"/>
          <a:fontRef idx="minor"/>
        </p:style>
      </p:sp>
      <p:pic>
        <p:nvPicPr>
          <p:cNvPr id="271" name="Picture 2" descr=""/>
          <p:cNvPicPr/>
          <p:nvPr/>
        </p:nvPicPr>
        <p:blipFill>
          <a:blip r:embed="rId1"/>
          <a:stretch/>
        </p:blipFill>
        <p:spPr>
          <a:xfrm>
            <a:off x="2315520" y="1738800"/>
            <a:ext cx="4427640" cy="175248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flipV="1">
            <a:off x="3421800" y="-1017720"/>
            <a:ext cx="5562000" cy="5553000"/>
          </a:xfrm>
          <a:custGeom>
            <a:avLst/>
            <a:gdLst/>
            <a:ah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lnTo>
                  <a:pt x="1522268" y="363756"/>
                </a:ln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lnTo>
                  <a:pt x="1772601" y="1142618"/>
                </a:ln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lnTo>
                  <a:pt x="3039479" y="0"/>
                </a:lnTo>
                <a:lnTo>
                  <a:pt x="3039480" y="0"/>
                </a:lnTo>
                <a:lnTo>
                  <a:pt x="3039480" y="1362198"/>
                </a:ln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lnTo>
                  <a:pt x="3555210" y="0"/>
                </a:lnTo>
                <a:lnTo>
                  <a:pt x="3555211" y="1049778"/>
                </a:ln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lnTo>
                  <a:pt x="5064995" y="3838103"/>
                </a:ln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lnTo>
                  <a:pt x="4814662" y="4616965"/>
                </a:ln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lnTo>
                  <a:pt x="3547784" y="2265528"/>
                </a:lnTo>
                <a:lnTo>
                  <a:pt x="3547783" y="4836545"/>
                </a:ln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lnTo>
                  <a:pt x="3032053" y="2265528"/>
                </a:lnTo>
                <a:lnTo>
                  <a:pt x="3032052" y="4524125"/>
                </a:ln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3" name="CustomShape 2"/>
          <p:cNvSpPr/>
          <p:nvPr/>
        </p:nvSpPr>
        <p:spPr>
          <a:xfrm>
            <a:off x="5362200" y="4697280"/>
            <a:ext cx="129600" cy="25560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4" name="CustomShape 3"/>
          <p:cNvSpPr/>
          <p:nvPr/>
        </p:nvSpPr>
        <p:spPr>
          <a:xfrm flipH="1">
            <a:off x="5492520" y="4697280"/>
            <a:ext cx="129600" cy="25560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5" name="CustomShape 4"/>
          <p:cNvSpPr/>
          <p:nvPr/>
        </p:nvSpPr>
        <p:spPr>
          <a:xfrm>
            <a:off x="8979120" y="3483000"/>
            <a:ext cx="256320" cy="25416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6" name="CustomShape 5"/>
          <p:cNvSpPr/>
          <p:nvPr/>
        </p:nvSpPr>
        <p:spPr>
          <a:xfrm>
            <a:off x="3673800" y="2642400"/>
            <a:ext cx="256320" cy="254160"/>
          </a:xfrm>
          <a:custGeom>
            <a:avLst/>
            <a:gdLst/>
            <a:ahLst/>
            <a:rect l="l" t="t" r="r" b="b"/>
            <a:pathLst>
              <a:path w="258053" h="255600">
                <a:moveTo>
                  <a:pt x="128396" y="63180"/>
                </a:moveTo>
                <a:cubicBezTo>
                  <a:pt x="92093" y="63180"/>
                  <a:pt x="62663" y="92610"/>
                  <a:pt x="62663" y="128913"/>
                </a:cubicBezTo>
                <a:cubicBezTo>
                  <a:pt x="62663" y="165216"/>
                  <a:pt x="92093" y="194646"/>
                  <a:pt x="128396" y="194646"/>
                </a:cubicBezTo>
                <a:lnTo>
                  <a:pt x="129658" y="194646"/>
                </a:lnTo>
                <a:cubicBezTo>
                  <a:pt x="165961" y="194646"/>
                  <a:pt x="195391" y="165216"/>
                  <a:pt x="195391" y="128913"/>
                </a:cubicBezTo>
                <a:cubicBezTo>
                  <a:pt x="195391" y="92610"/>
                  <a:pt x="165961" y="63180"/>
                  <a:pt x="129658" y="63180"/>
                </a:cubicBezTo>
                <a:close/>
                <a:moveTo>
                  <a:pt x="127800" y="0"/>
                </a:moveTo>
                <a:lnTo>
                  <a:pt x="130253" y="0"/>
                </a:lnTo>
                <a:cubicBezTo>
                  <a:pt x="200835" y="0"/>
                  <a:pt x="258053" y="57218"/>
                  <a:pt x="258053" y="127800"/>
                </a:cubicBezTo>
                <a:cubicBezTo>
                  <a:pt x="258053" y="198382"/>
                  <a:pt x="200835" y="255600"/>
                  <a:pt x="130253" y="255600"/>
                </a:cubicBezTo>
                <a:lnTo>
                  <a:pt x="127800" y="255600"/>
                </a:lnTo>
                <a:cubicBezTo>
                  <a:pt x="57218" y="255600"/>
                  <a:pt x="0" y="198382"/>
                  <a:pt x="0" y="127800"/>
                </a:cubicBezTo>
                <a:cubicBezTo>
                  <a:pt x="0" y="57218"/>
                  <a:pt x="57218" y="0"/>
                  <a:pt x="127800" y="0"/>
                </a:cubicBez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7" name="CustomShape 6"/>
          <p:cNvSpPr/>
          <p:nvPr/>
        </p:nvSpPr>
        <p:spPr>
          <a:xfrm>
            <a:off x="506160" y="1860840"/>
            <a:ext cx="29545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Mapping</a:t>
            </a:r>
            <a:endParaRPr b="0" lang="en-US" sz="4000" spc="-1" strike="noStrike">
              <a:latin typeface="Arial"/>
            </a:endParaRPr>
          </a:p>
        </p:txBody>
      </p:sp>
      <p:sp>
        <p:nvSpPr>
          <p:cNvPr id="278" name="CustomShape 7"/>
          <p:cNvSpPr/>
          <p:nvPr/>
        </p:nvSpPr>
        <p:spPr>
          <a:xfrm>
            <a:off x="506160" y="2482560"/>
            <a:ext cx="2954520" cy="2203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Calculate the device point from the given real point.</a:t>
            </a:r>
            <a:endParaRPr b="0" lang="en-US" sz="1000" spc="-1" strike="noStrike">
              <a:latin typeface="Arial"/>
            </a:endParaRPr>
          </a:p>
        </p:txBody>
      </p:sp>
      <p:sp>
        <p:nvSpPr>
          <p:cNvPr id="279" name="CustomShape 8"/>
          <p:cNvSpPr/>
          <p:nvPr/>
        </p:nvSpPr>
        <p:spPr>
          <a:xfrm>
            <a:off x="506160" y="2812320"/>
            <a:ext cx="2954520" cy="689400"/>
          </a:xfrm>
          <a:prstGeom prst="rect">
            <a:avLst/>
          </a:prstGeom>
          <a:noFill/>
          <a:ln>
            <a:noFill/>
          </a:ln>
        </p:spPr>
        <p:style>
          <a:lnRef idx="0"/>
          <a:fillRef idx="0"/>
          <a:effectRef idx="0"/>
          <a:fontRef idx="minor"/>
        </p:style>
        <p:txBody>
          <a:bodyPr lIns="0" rIns="0" tIns="0" bIns="0"/>
          <a:p>
            <a:pPr>
              <a:lnSpc>
                <a:spcPct val="100000"/>
              </a:lnSpc>
            </a:pPr>
            <a:r>
              <a:rPr b="1" lang="en-US" sz="1200" spc="-1" strike="noStrike" u="sng">
                <a:solidFill>
                  <a:srgbClr val="ffffff"/>
                </a:solidFill>
                <a:uFillTx/>
                <a:latin typeface="Perpetua"/>
                <a:ea typeface="DejaVu Sans"/>
              </a:rPr>
              <a:t>X2</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(x1-minX)/W = (x2-left)/w </a:t>
            </a:r>
            <a:r>
              <a:rPr b="0" lang="en-US" sz="1200" spc="-1" strike="noStrike">
                <a:solidFill>
                  <a:srgbClr val="ffffff"/>
                </a:solidFill>
                <a:latin typeface="Wingdings"/>
                <a:ea typeface="DejaVu Sans"/>
              </a:rPr>
              <a:t></a:t>
            </a:r>
            <a:r>
              <a:rPr b="0" lang="en-US" sz="1200" spc="-1" strike="noStrike">
                <a:solidFill>
                  <a:srgbClr val="ffffff"/>
                </a:solidFill>
                <a:latin typeface="Perpetua"/>
                <a:ea typeface="DejaVu Sans"/>
              </a:rPr>
              <a:t> x2 = left + (x1-minX)*w/W</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Let C</a:t>
            </a:r>
            <a:r>
              <a:rPr b="0" lang="en-US" sz="1200" spc="-1" strike="noStrike" baseline="-25000">
                <a:solidFill>
                  <a:srgbClr val="ffffff"/>
                </a:solidFill>
                <a:latin typeface="Perpetua"/>
                <a:ea typeface="DejaVu Sans"/>
              </a:rPr>
              <a:t>W</a:t>
            </a:r>
            <a:r>
              <a:rPr b="0" lang="en-US" sz="1200" spc="-1" strike="noStrike">
                <a:solidFill>
                  <a:srgbClr val="ffffff"/>
                </a:solidFill>
                <a:latin typeface="Perpetua"/>
                <a:ea typeface="DejaVu Sans"/>
              </a:rPr>
              <a:t> = w/W </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x2 = left + C</a:t>
            </a:r>
            <a:r>
              <a:rPr b="1" lang="en-US" sz="1200" spc="-1" strike="noStrike" baseline="-25000">
                <a:solidFill>
                  <a:srgbClr val="ffffff"/>
                </a:solidFill>
                <a:latin typeface="Perpetua"/>
                <a:ea typeface="DejaVu Sans"/>
              </a:rPr>
              <a:t>W</a:t>
            </a:r>
            <a:r>
              <a:rPr b="1" lang="en-US" sz="1200" spc="-1" strike="noStrike">
                <a:solidFill>
                  <a:srgbClr val="ffffff"/>
                </a:solidFill>
                <a:latin typeface="Perpetua"/>
                <a:ea typeface="DejaVu Sans"/>
              </a:rPr>
              <a:t>(x1-minX)</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x2 = C</a:t>
            </a:r>
            <a:r>
              <a:rPr b="1" lang="en-US" sz="1200" spc="-1" strike="noStrike" baseline="-25000">
                <a:solidFill>
                  <a:srgbClr val="ffffff"/>
                </a:solidFill>
                <a:latin typeface="Perpetua"/>
                <a:ea typeface="DejaVu Sans"/>
              </a:rPr>
              <a:t>w</a:t>
            </a:r>
            <a:r>
              <a:rPr b="1" lang="en-US" sz="1200" spc="-1" strike="noStrike">
                <a:solidFill>
                  <a:srgbClr val="ffffff"/>
                </a:solidFill>
                <a:latin typeface="Perpetua"/>
                <a:ea typeface="DejaVu Sans"/>
              </a:rPr>
              <a:t>x1 +  left – C</a:t>
            </a:r>
            <a:r>
              <a:rPr b="1" lang="en-US" sz="1200" spc="-1" strike="noStrike" baseline="-25000">
                <a:solidFill>
                  <a:srgbClr val="ffffff"/>
                </a:solidFill>
                <a:latin typeface="Perpetua"/>
                <a:ea typeface="DejaVu Sans"/>
              </a:rPr>
              <a:t>w</a:t>
            </a:r>
            <a:r>
              <a:rPr b="1" lang="en-US" sz="1200" spc="-1" strike="noStrike">
                <a:solidFill>
                  <a:srgbClr val="ffffff"/>
                </a:solidFill>
                <a:latin typeface="Perpetua"/>
                <a:ea typeface="DejaVu Sans"/>
              </a:rPr>
              <a:t>minX </a:t>
            </a:r>
            <a:endParaRPr b="0" lang="en-US" sz="1200" spc="-1" strike="noStrike">
              <a:latin typeface="Arial"/>
            </a:endParaRPr>
          </a:p>
          <a:p>
            <a:pPr>
              <a:lnSpc>
                <a:spcPct val="100000"/>
              </a:lnSpc>
            </a:pPr>
            <a:endParaRPr b="0" lang="en-US" sz="1200" spc="-1" strike="noStrike">
              <a:latin typeface="Arial"/>
            </a:endParaRPr>
          </a:p>
        </p:txBody>
      </p:sp>
      <p:pic>
        <p:nvPicPr>
          <p:cNvPr id="280" name="Picture 2" descr=""/>
          <p:cNvPicPr/>
          <p:nvPr/>
        </p:nvPicPr>
        <p:blipFill>
          <a:blip r:embed="rId1"/>
          <a:stretch/>
        </p:blipFill>
        <p:spPr>
          <a:xfrm>
            <a:off x="3663360" y="1922760"/>
            <a:ext cx="5901480" cy="180864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flipV="1">
            <a:off x="3421800" y="-1017720"/>
            <a:ext cx="5562000" cy="5553000"/>
          </a:xfrm>
          <a:custGeom>
            <a:avLst/>
            <a:gdLst/>
            <a:ah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lnTo>
                  <a:pt x="1522268" y="363756"/>
                </a:ln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lnTo>
                  <a:pt x="1772601" y="1142618"/>
                </a:ln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lnTo>
                  <a:pt x="3039479" y="0"/>
                </a:lnTo>
                <a:lnTo>
                  <a:pt x="3039480" y="0"/>
                </a:lnTo>
                <a:lnTo>
                  <a:pt x="3039480" y="1362198"/>
                </a:ln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lnTo>
                  <a:pt x="3555210" y="0"/>
                </a:lnTo>
                <a:lnTo>
                  <a:pt x="3555211" y="1049778"/>
                </a:ln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lnTo>
                  <a:pt x="5064995" y="3838103"/>
                </a:ln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lnTo>
                  <a:pt x="4814662" y="4616965"/>
                </a:ln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lnTo>
                  <a:pt x="3547784" y="2265528"/>
                </a:lnTo>
                <a:lnTo>
                  <a:pt x="3547783" y="4836545"/>
                </a:ln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lnTo>
                  <a:pt x="3032053" y="2265528"/>
                </a:lnTo>
                <a:lnTo>
                  <a:pt x="3032052" y="4524125"/>
                </a:ln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2" name="CustomShape 2"/>
          <p:cNvSpPr/>
          <p:nvPr/>
        </p:nvSpPr>
        <p:spPr>
          <a:xfrm>
            <a:off x="5362200" y="4697280"/>
            <a:ext cx="129600" cy="25560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3" name="CustomShape 3"/>
          <p:cNvSpPr/>
          <p:nvPr/>
        </p:nvSpPr>
        <p:spPr>
          <a:xfrm flipH="1">
            <a:off x="5492520" y="4697280"/>
            <a:ext cx="129600" cy="25560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4" name="CustomShape 4"/>
          <p:cNvSpPr/>
          <p:nvPr/>
        </p:nvSpPr>
        <p:spPr>
          <a:xfrm>
            <a:off x="8979120" y="3483000"/>
            <a:ext cx="256320" cy="25416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5" name="CustomShape 5"/>
          <p:cNvSpPr/>
          <p:nvPr/>
        </p:nvSpPr>
        <p:spPr>
          <a:xfrm>
            <a:off x="3673800" y="2642400"/>
            <a:ext cx="256320" cy="254160"/>
          </a:xfrm>
          <a:custGeom>
            <a:avLst/>
            <a:gdLst/>
            <a:ahLst/>
            <a:rect l="l" t="t" r="r" b="b"/>
            <a:pathLst>
              <a:path w="258053" h="255600">
                <a:moveTo>
                  <a:pt x="128396" y="63180"/>
                </a:moveTo>
                <a:cubicBezTo>
                  <a:pt x="92093" y="63180"/>
                  <a:pt x="62663" y="92610"/>
                  <a:pt x="62663" y="128913"/>
                </a:cubicBezTo>
                <a:cubicBezTo>
                  <a:pt x="62663" y="165216"/>
                  <a:pt x="92093" y="194646"/>
                  <a:pt x="128396" y="194646"/>
                </a:cubicBezTo>
                <a:lnTo>
                  <a:pt x="129658" y="194646"/>
                </a:lnTo>
                <a:cubicBezTo>
                  <a:pt x="165961" y="194646"/>
                  <a:pt x="195391" y="165216"/>
                  <a:pt x="195391" y="128913"/>
                </a:cubicBezTo>
                <a:cubicBezTo>
                  <a:pt x="195391" y="92610"/>
                  <a:pt x="165961" y="63180"/>
                  <a:pt x="129658" y="63180"/>
                </a:cubicBezTo>
                <a:close/>
                <a:moveTo>
                  <a:pt x="127800" y="0"/>
                </a:moveTo>
                <a:lnTo>
                  <a:pt x="130253" y="0"/>
                </a:lnTo>
                <a:cubicBezTo>
                  <a:pt x="200835" y="0"/>
                  <a:pt x="258053" y="57218"/>
                  <a:pt x="258053" y="127800"/>
                </a:cubicBezTo>
                <a:cubicBezTo>
                  <a:pt x="258053" y="198382"/>
                  <a:pt x="200835" y="255600"/>
                  <a:pt x="130253" y="255600"/>
                </a:cubicBezTo>
                <a:lnTo>
                  <a:pt x="127800" y="255600"/>
                </a:lnTo>
                <a:cubicBezTo>
                  <a:pt x="57218" y="255600"/>
                  <a:pt x="0" y="198382"/>
                  <a:pt x="0" y="127800"/>
                </a:cubicBezTo>
                <a:cubicBezTo>
                  <a:pt x="0" y="57218"/>
                  <a:pt x="57218" y="0"/>
                  <a:pt x="127800" y="0"/>
                </a:cubicBez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6" name="CustomShape 6"/>
          <p:cNvSpPr/>
          <p:nvPr/>
        </p:nvSpPr>
        <p:spPr>
          <a:xfrm>
            <a:off x="506160" y="1860840"/>
            <a:ext cx="295452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Mapping</a:t>
            </a:r>
            <a:endParaRPr b="0" lang="en-US" sz="4000" spc="-1" strike="noStrike">
              <a:latin typeface="Arial"/>
            </a:endParaRPr>
          </a:p>
        </p:txBody>
      </p:sp>
      <p:sp>
        <p:nvSpPr>
          <p:cNvPr id="287" name="CustomShape 7"/>
          <p:cNvSpPr/>
          <p:nvPr/>
        </p:nvSpPr>
        <p:spPr>
          <a:xfrm>
            <a:off x="506160" y="2482560"/>
            <a:ext cx="2954520" cy="22032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Calculate the device point from the given real point.</a:t>
            </a:r>
            <a:endParaRPr b="0" lang="en-US" sz="1000" spc="-1" strike="noStrike">
              <a:latin typeface="Arial"/>
            </a:endParaRPr>
          </a:p>
        </p:txBody>
      </p:sp>
      <p:sp>
        <p:nvSpPr>
          <p:cNvPr id="288" name="CustomShape 8"/>
          <p:cNvSpPr/>
          <p:nvPr/>
        </p:nvSpPr>
        <p:spPr>
          <a:xfrm>
            <a:off x="506160" y="2812320"/>
            <a:ext cx="2954520" cy="689400"/>
          </a:xfrm>
          <a:prstGeom prst="rect">
            <a:avLst/>
          </a:prstGeom>
          <a:noFill/>
          <a:ln>
            <a:noFill/>
          </a:ln>
        </p:spPr>
        <p:style>
          <a:lnRef idx="0"/>
          <a:fillRef idx="0"/>
          <a:effectRef idx="0"/>
          <a:fontRef idx="minor"/>
        </p:style>
        <p:txBody>
          <a:bodyPr lIns="0" rIns="0" tIns="0" bIns="0"/>
          <a:p>
            <a:pPr>
              <a:lnSpc>
                <a:spcPct val="100000"/>
              </a:lnSpc>
            </a:pPr>
            <a:r>
              <a:rPr b="1" lang="en-US" sz="1200" spc="-1" strike="noStrike" u="sng">
                <a:solidFill>
                  <a:srgbClr val="ffffff"/>
                </a:solidFill>
                <a:uFillTx/>
                <a:latin typeface="Perpetua"/>
                <a:ea typeface="DejaVu Sans"/>
              </a:rPr>
              <a:t>Y2</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(y1-minY)/H = (top+h-y2)/h </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(y1-minY)*h/H = top +h –y2</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Let C</a:t>
            </a:r>
            <a:r>
              <a:rPr b="0" lang="en-US" sz="1200" spc="-1" strike="noStrike" baseline="-25000">
                <a:solidFill>
                  <a:srgbClr val="ffffff"/>
                </a:solidFill>
                <a:latin typeface="Perpetua"/>
                <a:ea typeface="DejaVu Sans"/>
              </a:rPr>
              <a:t>h</a:t>
            </a:r>
            <a:r>
              <a:rPr b="0" lang="en-US" sz="1200" spc="-1" strike="noStrike">
                <a:solidFill>
                  <a:srgbClr val="ffffff"/>
                </a:solidFill>
                <a:latin typeface="Perpetua"/>
                <a:ea typeface="DejaVu Sans"/>
              </a:rPr>
              <a:t> = h/H </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y2 = top + h – C</a:t>
            </a:r>
            <a:r>
              <a:rPr b="1" lang="en-US" sz="1200" spc="-1" strike="noStrike" baseline="-25000">
                <a:solidFill>
                  <a:srgbClr val="ffffff"/>
                </a:solidFill>
                <a:latin typeface="Perpetua"/>
                <a:ea typeface="DejaVu Sans"/>
              </a:rPr>
              <a:t>h</a:t>
            </a:r>
            <a:r>
              <a:rPr b="1" lang="en-US" sz="1200" spc="-1" strike="noStrike">
                <a:solidFill>
                  <a:srgbClr val="ffffff"/>
                </a:solidFill>
                <a:latin typeface="Perpetua"/>
                <a:ea typeface="DejaVu Sans"/>
              </a:rPr>
              <a:t>(y1-minY)</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y2 = -C</a:t>
            </a:r>
            <a:r>
              <a:rPr b="1" lang="en-US" sz="1200" spc="-1" strike="noStrike" baseline="-25000">
                <a:solidFill>
                  <a:srgbClr val="ffffff"/>
                </a:solidFill>
                <a:latin typeface="Perpetua"/>
                <a:ea typeface="DejaVu Sans"/>
              </a:rPr>
              <a:t>h</a:t>
            </a:r>
            <a:r>
              <a:rPr b="1" lang="en-US" sz="1200" spc="-1" strike="noStrike">
                <a:solidFill>
                  <a:srgbClr val="ffffff"/>
                </a:solidFill>
                <a:latin typeface="Perpetua"/>
                <a:ea typeface="DejaVu Sans"/>
              </a:rPr>
              <a:t>y1 + C</a:t>
            </a:r>
            <a:r>
              <a:rPr b="1" lang="en-US" sz="1200" spc="-1" strike="noStrike" baseline="-25000">
                <a:solidFill>
                  <a:srgbClr val="ffffff"/>
                </a:solidFill>
                <a:latin typeface="Perpetua"/>
                <a:ea typeface="DejaVu Sans"/>
              </a:rPr>
              <a:t>h</a:t>
            </a:r>
            <a:r>
              <a:rPr b="1" lang="en-US" sz="1200" spc="-1" strike="noStrike">
                <a:solidFill>
                  <a:srgbClr val="ffffff"/>
                </a:solidFill>
                <a:latin typeface="Perpetua"/>
                <a:ea typeface="DejaVu Sans"/>
              </a:rPr>
              <a:t>minY + top + h</a:t>
            </a:r>
            <a:endParaRPr b="0" lang="en-US" sz="1200" spc="-1" strike="noStrike">
              <a:latin typeface="Arial"/>
            </a:endParaRPr>
          </a:p>
        </p:txBody>
      </p:sp>
      <p:pic>
        <p:nvPicPr>
          <p:cNvPr id="289" name="Picture 2" descr=""/>
          <p:cNvPicPr/>
          <p:nvPr/>
        </p:nvPicPr>
        <p:blipFill>
          <a:blip r:embed="rId1"/>
          <a:stretch/>
        </p:blipFill>
        <p:spPr>
          <a:xfrm>
            <a:off x="3663360" y="1922760"/>
            <a:ext cx="5901480" cy="180864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5409720" y="2397600"/>
            <a:ext cx="2954520" cy="30240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GAPS SHOULD BE RESERVED</a:t>
            </a:r>
            <a:endParaRPr b="0" lang="en-US" sz="1000" spc="-1" strike="noStrike">
              <a:latin typeface="Arial"/>
            </a:endParaRPr>
          </a:p>
        </p:txBody>
      </p:sp>
      <p:sp>
        <p:nvSpPr>
          <p:cNvPr id="291" name="CustomShape 2"/>
          <p:cNvSpPr/>
          <p:nvPr/>
        </p:nvSpPr>
        <p:spPr>
          <a:xfrm>
            <a:off x="5409720" y="2660760"/>
            <a:ext cx="2954520" cy="35244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666666"/>
                </a:solidFill>
                <a:latin typeface="Perpetua"/>
                <a:ea typeface="DejaVu Sans"/>
              </a:rPr>
              <a:t>     </a:t>
            </a:r>
            <a:r>
              <a:rPr b="0" lang="en-US" sz="900" spc="-1" strike="noStrike">
                <a:solidFill>
                  <a:srgbClr val="666666"/>
                </a:solidFill>
                <a:latin typeface="Perpetua"/>
                <a:ea typeface="DejaVu Sans"/>
              </a:rPr>
              <a:t>Gaps between component’s boundaries and            coordinates' boundaries </a:t>
            </a:r>
            <a:endParaRPr b="0" lang="en-US" sz="900" spc="-1" strike="noStrike">
              <a:latin typeface="Arial"/>
            </a:endParaRPr>
          </a:p>
          <a:p>
            <a:pPr>
              <a:lnSpc>
                <a:spcPct val="100000"/>
              </a:lnSpc>
            </a:pPr>
            <a:r>
              <a:rPr b="0" lang="en-US" sz="900" spc="-1" strike="noStrike">
                <a:solidFill>
                  <a:srgbClr val="666666"/>
                </a:solidFill>
                <a:latin typeface="Perpetua"/>
                <a:ea typeface="DejaVu Sans"/>
              </a:rPr>
              <a:t>     </a:t>
            </a:r>
            <a:r>
              <a:rPr b="0" lang="en-US" sz="900" spc="-1" strike="noStrike">
                <a:solidFill>
                  <a:srgbClr val="666666"/>
                </a:solidFill>
                <a:latin typeface="Perpetua"/>
                <a:ea typeface="DejaVu Sans"/>
              </a:rPr>
              <a:t>Gaps between coordinates' boundaries and             drawing boundaries</a:t>
            </a:r>
            <a:endParaRPr b="0" lang="en-US" sz="900" spc="-1" strike="noStrike">
              <a:latin typeface="Arial"/>
            </a:endParaRPr>
          </a:p>
        </p:txBody>
      </p:sp>
      <p:sp>
        <p:nvSpPr>
          <p:cNvPr id="292" name="CustomShape 3"/>
          <p:cNvSpPr/>
          <p:nvPr/>
        </p:nvSpPr>
        <p:spPr>
          <a:xfrm>
            <a:off x="2496960" y="372960"/>
            <a:ext cx="4161600" cy="57564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Services</a:t>
            </a:r>
            <a:endParaRPr b="0" lang="en-US" sz="4000" spc="-1" strike="noStrike">
              <a:latin typeface="Arial"/>
            </a:endParaRPr>
          </a:p>
        </p:txBody>
      </p:sp>
      <p:sp>
        <p:nvSpPr>
          <p:cNvPr id="293" name="CustomShape 4"/>
          <p:cNvSpPr/>
          <p:nvPr/>
        </p:nvSpPr>
        <p:spPr>
          <a:xfrm>
            <a:off x="2496960" y="995040"/>
            <a:ext cx="4161600" cy="22032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MORE QUALITY LESS QUANTITY</a:t>
            </a:r>
            <a:endParaRPr b="0" lang="en-US" sz="1000" spc="-1" strike="noStrike">
              <a:latin typeface="Arial"/>
            </a:endParaRPr>
          </a:p>
        </p:txBody>
      </p:sp>
      <p:pic>
        <p:nvPicPr>
          <p:cNvPr id="294" name="" descr=""/>
          <p:cNvPicPr/>
          <p:nvPr/>
        </p:nvPicPr>
        <p:blipFill>
          <a:blip r:embed="rId1"/>
          <a:stretch/>
        </p:blipFill>
        <p:spPr>
          <a:xfrm>
            <a:off x="182880" y="1738800"/>
            <a:ext cx="4926600" cy="2038680"/>
          </a:xfrm>
          <a:prstGeom prst="rect">
            <a:avLst/>
          </a:prstGeom>
          <a:ln>
            <a:noFill/>
          </a:ln>
        </p:spPr>
      </p:pic>
      <p:sp>
        <p:nvSpPr>
          <p:cNvPr id="295" name="CustomShape 5"/>
          <p:cNvSpPr/>
          <p:nvPr/>
        </p:nvSpPr>
        <p:spPr>
          <a:xfrm rot="10800000">
            <a:off x="6372000" y="3503160"/>
            <a:ext cx="322560" cy="252000"/>
          </a:xfrm>
          <a:custGeom>
            <a:avLst/>
            <a:gdLst/>
            <a:ahLst/>
            <a:rect l="l" t="t" r="r" b="b"/>
            <a:pathLst>
              <a:path w="324232" h="253290">
                <a:moveTo>
                  <a:pt x="0" y="0"/>
                </a:moveTo>
                <a:lnTo>
                  <a:pt x="50834" y="27591"/>
                </a:lnTo>
                <a:cubicBezTo>
                  <a:pt x="87410" y="43062"/>
                  <a:pt x="127622" y="51616"/>
                  <a:pt x="169832" y="51616"/>
                </a:cubicBezTo>
                <a:lnTo>
                  <a:pt x="170468" y="51617"/>
                </a:lnTo>
                <a:cubicBezTo>
                  <a:pt x="212678" y="51617"/>
                  <a:pt x="252891" y="43063"/>
                  <a:pt x="289466" y="27592"/>
                </a:cubicBezTo>
                <a:lnTo>
                  <a:pt x="324232" y="8722"/>
                </a:lnTo>
                <a:lnTo>
                  <a:pt x="315001" y="19003"/>
                </a:lnTo>
                <a:cubicBezTo>
                  <a:pt x="308515" y="28361"/>
                  <a:pt x="303179" y="38576"/>
                  <a:pt x="299199" y="49445"/>
                </a:cubicBezTo>
                <a:lnTo>
                  <a:pt x="295116" y="72582"/>
                </a:lnTo>
                <a:lnTo>
                  <a:pt x="295116" y="253290"/>
                </a:lnTo>
                <a:lnTo>
                  <a:pt x="37063" y="253290"/>
                </a:lnTo>
                <a:lnTo>
                  <a:pt x="37063" y="73239"/>
                </a:lnTo>
                <a:lnTo>
                  <a:pt x="32864" y="49445"/>
                </a:lnTo>
                <a:cubicBezTo>
                  <a:pt x="28884" y="38576"/>
                  <a:pt x="23549" y="28361"/>
                  <a:pt x="17062" y="19003"/>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2242080" y="963360"/>
            <a:ext cx="4658040" cy="6163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5000" spc="-1" strike="noStrike">
                <a:solidFill>
                  <a:srgbClr val="808080"/>
                </a:solidFill>
                <a:latin typeface="Raleway Light"/>
                <a:ea typeface="Raleway Light"/>
              </a:rPr>
              <a:t>Demo</a:t>
            </a:r>
            <a:endParaRPr b="0" lang="en-US" sz="5000" spc="-1" strike="noStrike">
              <a:latin typeface="Arial"/>
            </a:endParaRPr>
          </a:p>
        </p:txBody>
      </p:sp>
      <p:sp>
        <p:nvSpPr>
          <p:cNvPr id="297" name="CustomShape 2"/>
          <p:cNvSpPr/>
          <p:nvPr/>
        </p:nvSpPr>
        <p:spPr>
          <a:xfrm>
            <a:off x="2664720" y="1581480"/>
            <a:ext cx="3926520" cy="30240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A TIME SERIES APPLICATION WITH JAVA</a:t>
            </a:r>
            <a:endParaRPr b="0" lang="en-US" sz="1000" spc="-1" strike="noStrike">
              <a:latin typeface="Arial"/>
            </a:endParaRPr>
          </a:p>
        </p:txBody>
      </p:sp>
      <p:sp>
        <p:nvSpPr>
          <p:cNvPr id="298" name="CustomShape 3"/>
          <p:cNvSpPr/>
          <p:nvPr/>
        </p:nvSpPr>
        <p:spPr>
          <a:xfrm>
            <a:off x="2466000" y="2058120"/>
            <a:ext cx="4388040" cy="2275560"/>
          </a:xfrm>
          <a:prstGeom prst="rect">
            <a:avLst/>
          </a:prstGeom>
          <a:noFill/>
          <a:ln>
            <a:noFill/>
          </a:ln>
        </p:spPr>
        <p:style>
          <a:lnRef idx="0"/>
          <a:fillRef idx="0"/>
          <a:effectRef idx="0"/>
          <a:fontRef idx="minor"/>
        </p:style>
        <p:txBody>
          <a:bodyPr lIns="0" rIns="72000" tIns="72000" bIns="72000"/>
          <a:p>
            <a:pPr algn="ctr">
              <a:lnSpc>
                <a:spcPct val="100000"/>
              </a:lnSpc>
            </a:pPr>
            <a:r>
              <a:rPr b="0" i="1" lang="en-US" sz="1050" spc="-1" strike="noStrike">
                <a:solidFill>
                  <a:srgbClr val="999999"/>
                </a:solidFill>
                <a:latin typeface="Arial"/>
                <a:ea typeface="Lato"/>
              </a:rPr>
              <a:t>A </a:t>
            </a:r>
            <a:r>
              <a:rPr b="1" i="1" lang="en-US" sz="1050" spc="-1" strike="noStrike">
                <a:solidFill>
                  <a:srgbClr val="999999"/>
                </a:solidFill>
                <a:latin typeface="Arial"/>
                <a:ea typeface="Lato"/>
              </a:rPr>
              <a:t>time series</a:t>
            </a:r>
            <a:r>
              <a:rPr b="0" i="1" lang="en-US" sz="1050" spc="-1" strike="noStrike">
                <a:solidFill>
                  <a:srgbClr val="999999"/>
                </a:solidFill>
                <a:latin typeface="Arial"/>
                <a:ea typeface="Lato"/>
              </a:rPr>
              <a:t> is a sequence of data points, typically consisting of successive measurements made over a time interval. Examples of time series are electrocardiograms (ECG), ocean tides, counts of sunspots, and the daily closing value of the Dow Jones Industrial Average. Time series are very frequently plotted via line charts. (Wikipedia)</a:t>
            </a:r>
            <a:endParaRPr b="0" lang="en-US" sz="105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572000" y="526680"/>
            <a:ext cx="4101840" cy="5756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What will you get?</a:t>
            </a:r>
            <a:endParaRPr b="0" lang="en-US" sz="2800" spc="-1" strike="noStrike">
              <a:latin typeface="Arial"/>
            </a:endParaRPr>
          </a:p>
        </p:txBody>
      </p:sp>
      <p:sp>
        <p:nvSpPr>
          <p:cNvPr id="300" name="CustomShape 2"/>
          <p:cNvSpPr/>
          <p:nvPr/>
        </p:nvSpPr>
        <p:spPr>
          <a:xfrm>
            <a:off x="4572000" y="1364760"/>
            <a:ext cx="4101840" cy="22032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&lt;= a product like the picture,</a:t>
            </a:r>
            <a:endParaRPr b="0" lang="en-US" sz="900" spc="-1" strike="noStrike">
              <a:latin typeface="Arial"/>
            </a:endParaRPr>
          </a:p>
          <a:p>
            <a:pPr algn="r">
              <a:lnSpc>
                <a:spcPct val="100000"/>
              </a:lnSpc>
            </a:pPr>
            <a:r>
              <a:rPr b="1" lang="en-US" sz="900" spc="-1" strike="noStrike">
                <a:solidFill>
                  <a:srgbClr val="8db7a9"/>
                </a:solidFill>
                <a:latin typeface="Raleway Black"/>
                <a:ea typeface="Raleway Black"/>
              </a:rPr>
              <a:t>with below features</a:t>
            </a:r>
            <a:endParaRPr b="0" lang="en-US" sz="900" spc="-1" strike="noStrike">
              <a:latin typeface="Arial"/>
            </a:endParaRPr>
          </a:p>
        </p:txBody>
      </p:sp>
      <p:sp>
        <p:nvSpPr>
          <p:cNvPr id="301" name="CustomShape 3"/>
          <p:cNvSpPr/>
          <p:nvPr/>
        </p:nvSpPr>
        <p:spPr>
          <a:xfrm>
            <a:off x="6429240" y="1915560"/>
            <a:ext cx="2954520" cy="30240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Enter data series</a:t>
            </a:r>
            <a:endParaRPr b="0" lang="en-US" sz="1000" spc="-1" strike="noStrike">
              <a:latin typeface="Arial"/>
            </a:endParaRPr>
          </a:p>
        </p:txBody>
      </p:sp>
      <p:sp>
        <p:nvSpPr>
          <p:cNvPr id="302" name="CustomShape 4"/>
          <p:cNvSpPr/>
          <p:nvPr/>
        </p:nvSpPr>
        <p:spPr>
          <a:xfrm>
            <a:off x="6429240" y="2219760"/>
            <a:ext cx="2954520" cy="352440"/>
          </a:xfrm>
          <a:prstGeom prst="rect">
            <a:avLst/>
          </a:prstGeom>
          <a:noFill/>
          <a:ln>
            <a:noFill/>
          </a:ln>
        </p:spPr>
        <p:style>
          <a:lnRef idx="0"/>
          <a:fillRef idx="0"/>
          <a:effectRef idx="0"/>
          <a:fontRef idx="minor"/>
        </p:style>
        <p:txBody>
          <a:bodyPr lIns="0" rIns="0" tIns="0" bIns="0"/>
          <a:p>
            <a:pPr>
              <a:lnSpc>
                <a:spcPts val="8"/>
              </a:lnSpc>
              <a:spcBef>
                <a:spcPts val="751"/>
              </a:spcBef>
            </a:pPr>
            <a:r>
              <a:rPr b="0" lang="en-US" sz="900" spc="-1" strike="noStrike">
                <a:solidFill>
                  <a:srgbClr val="808080"/>
                </a:solidFill>
                <a:latin typeface="Lato"/>
                <a:ea typeface="Lato"/>
              </a:rPr>
              <a:t>Datas are sent via the text area.</a:t>
            </a:r>
            <a:endParaRPr b="0" lang="en-US" sz="900" spc="-1" strike="noStrike">
              <a:latin typeface="Arial"/>
            </a:endParaRPr>
          </a:p>
        </p:txBody>
      </p:sp>
      <p:sp>
        <p:nvSpPr>
          <p:cNvPr id="303" name="CustomShape 5"/>
          <p:cNvSpPr/>
          <p:nvPr/>
        </p:nvSpPr>
        <p:spPr>
          <a:xfrm>
            <a:off x="6192000" y="1961640"/>
            <a:ext cx="98280" cy="60984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304" name="CustomShape 6"/>
          <p:cNvSpPr/>
          <p:nvPr/>
        </p:nvSpPr>
        <p:spPr>
          <a:xfrm>
            <a:off x="6429240" y="2674080"/>
            <a:ext cx="2954520" cy="30240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Automatic setting interval</a:t>
            </a:r>
            <a:endParaRPr b="0" lang="en-US" sz="1000" spc="-1" strike="noStrike">
              <a:latin typeface="Arial"/>
            </a:endParaRPr>
          </a:p>
        </p:txBody>
      </p:sp>
      <p:sp>
        <p:nvSpPr>
          <p:cNvPr id="305" name="CustomShape 7"/>
          <p:cNvSpPr/>
          <p:nvPr/>
        </p:nvSpPr>
        <p:spPr>
          <a:xfrm>
            <a:off x="6429240" y="2977920"/>
            <a:ext cx="2954520" cy="352440"/>
          </a:xfrm>
          <a:prstGeom prst="rect">
            <a:avLst/>
          </a:prstGeom>
          <a:noFill/>
          <a:ln>
            <a:noFill/>
          </a:ln>
        </p:spPr>
        <p:style>
          <a:lnRef idx="0"/>
          <a:fillRef idx="0"/>
          <a:effectRef idx="0"/>
          <a:fontRef idx="minor"/>
        </p:style>
        <p:txBody>
          <a:bodyPr lIns="0" rIns="0" tIns="0" bIns="0"/>
          <a:p>
            <a:pPr>
              <a:lnSpc>
                <a:spcPts val="8"/>
              </a:lnSpc>
              <a:spcBef>
                <a:spcPts val="751"/>
              </a:spcBef>
            </a:pPr>
            <a:r>
              <a:rPr b="0" lang="en-US" sz="900" spc="-1" strike="noStrike">
                <a:solidFill>
                  <a:srgbClr val="808080"/>
                </a:solidFill>
                <a:latin typeface="Lato"/>
                <a:ea typeface="Lato"/>
              </a:rPr>
              <a:t>Our graph is smart enough to know where it should stadding.</a:t>
            </a:r>
            <a:endParaRPr b="0" lang="en-US" sz="900" spc="-1" strike="noStrike">
              <a:latin typeface="Arial"/>
            </a:endParaRPr>
          </a:p>
        </p:txBody>
      </p:sp>
      <p:sp>
        <p:nvSpPr>
          <p:cNvPr id="306" name="CustomShape 8"/>
          <p:cNvSpPr/>
          <p:nvPr/>
        </p:nvSpPr>
        <p:spPr>
          <a:xfrm>
            <a:off x="6192000" y="2720160"/>
            <a:ext cx="98280" cy="609840"/>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07" name="CustomShape 9"/>
          <p:cNvSpPr/>
          <p:nvPr/>
        </p:nvSpPr>
        <p:spPr>
          <a:xfrm>
            <a:off x="6429240" y="3478680"/>
            <a:ext cx="2954520" cy="30240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Emtremelly value</a:t>
            </a:r>
            <a:endParaRPr b="0" lang="en-US" sz="1000" spc="-1" strike="noStrike">
              <a:latin typeface="Arial"/>
            </a:endParaRPr>
          </a:p>
        </p:txBody>
      </p:sp>
      <p:sp>
        <p:nvSpPr>
          <p:cNvPr id="308" name="CustomShape 10"/>
          <p:cNvSpPr/>
          <p:nvPr/>
        </p:nvSpPr>
        <p:spPr>
          <a:xfrm>
            <a:off x="6429240" y="3782520"/>
            <a:ext cx="2372400" cy="352440"/>
          </a:xfrm>
          <a:prstGeom prst="rect">
            <a:avLst/>
          </a:prstGeom>
          <a:noFill/>
          <a:ln>
            <a:noFill/>
          </a:ln>
        </p:spPr>
        <p:style>
          <a:lnRef idx="0"/>
          <a:fillRef idx="0"/>
          <a:effectRef idx="0"/>
          <a:fontRef idx="minor"/>
        </p:style>
        <p:txBody>
          <a:bodyPr lIns="0" rIns="0" tIns="0" bIns="0"/>
          <a:p>
            <a:pPr>
              <a:lnSpc>
                <a:spcPts val="8"/>
              </a:lnSpc>
              <a:spcBef>
                <a:spcPts val="751"/>
              </a:spcBef>
            </a:pPr>
            <a:r>
              <a:rPr b="0" lang="en-US" sz="900" spc="-1" strike="noStrike">
                <a:solidFill>
                  <a:srgbClr val="808080"/>
                </a:solidFill>
                <a:latin typeface="Lato"/>
                <a:ea typeface="Lato"/>
              </a:rPr>
              <a:t>Calculating max and min value of the time series.</a:t>
            </a:r>
            <a:endParaRPr b="0" lang="en-US" sz="900" spc="-1" strike="noStrike">
              <a:latin typeface="Arial"/>
            </a:endParaRPr>
          </a:p>
        </p:txBody>
      </p:sp>
      <p:sp>
        <p:nvSpPr>
          <p:cNvPr id="309" name="CustomShape 11"/>
          <p:cNvSpPr/>
          <p:nvPr/>
        </p:nvSpPr>
        <p:spPr>
          <a:xfrm>
            <a:off x="6192000" y="3525120"/>
            <a:ext cx="98280" cy="60984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pic>
        <p:nvPicPr>
          <p:cNvPr id="310" name="" descr=""/>
          <p:cNvPicPr/>
          <p:nvPr/>
        </p:nvPicPr>
        <p:blipFill>
          <a:blip r:embed="rId1"/>
          <a:stretch/>
        </p:blipFill>
        <p:spPr>
          <a:xfrm>
            <a:off x="202320" y="1105920"/>
            <a:ext cx="5776560" cy="32472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12229</TotalTime>
  <Application>LibreOffice/5.4.1.2.0$Linux_X86_64 LibreOffice_project/40m0$Build-2</Application>
  <Words>6069</Words>
  <Paragraphs>717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2016-05-27T21:17:44Z</dcterms:created>
  <dc:creator>Isaac Rivera</dc:creator>
  <dc:description/>
  <dc:language>en-US</dc:language>
  <cp:lastModifiedBy/>
  <dcterms:modified xsi:type="dcterms:W3CDTF">2017-10-16T12:20:56Z</dcterms:modified>
  <cp:revision>369</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66</vt:i4>
  </property>
</Properties>
</file>