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0" r:id="rId4"/>
    <p:sldId id="279" r:id="rId5"/>
    <p:sldId id="281" r:id="rId6"/>
    <p:sldId id="282" r:id="rId7"/>
    <p:sldId id="283" r:id="rId8"/>
    <p:sldId id="285" r:id="rId9"/>
    <p:sldId id="284" r:id="rId10"/>
    <p:sldId id="289" r:id="rId11"/>
    <p:sldId id="286" r:id="rId12"/>
    <p:sldId id="287" r:id="rId13"/>
    <p:sldId id="288" r:id="rId14"/>
    <p:sldId id="290" r:id="rId15"/>
    <p:sldId id="291" r:id="rId16"/>
    <p:sldId id="292" r:id="rId17"/>
    <p:sldId id="294" r:id="rId18"/>
    <p:sldId id="293" r:id="rId19"/>
    <p:sldId id="295" r:id="rId20"/>
    <p:sldId id="296" r:id="rId21"/>
    <p:sldId id="298" r:id="rId22"/>
    <p:sldId id="297"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2" r:id="rId36"/>
    <p:sldId id="311" r:id="rId37"/>
    <p:sldId id="313" r:id="rId38"/>
    <p:sldId id="314" r:id="rId39"/>
    <p:sldId id="315" r:id="rId40"/>
    <p:sldId id="316" r:id="rId41"/>
    <p:sldId id="317" r:id="rId42"/>
    <p:sldId id="27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2D27-57F9-4593-87AF-0CB5CD794197}"/>
              </a:ext>
            </a:extLst>
          </p:cNvPr>
          <p:cNvSpPr>
            <a:spLocks noGrp="1"/>
          </p:cNvSpPr>
          <p:nvPr>
            <p:ph type="ctrTitle"/>
          </p:nvPr>
        </p:nvSpPr>
        <p:spPr>
          <a:xfrm>
            <a:off x="1524000" y="1457325"/>
            <a:ext cx="9144000" cy="1479839"/>
          </a:xfrm>
        </p:spPr>
        <p:txBody>
          <a:bodyPr anchor="ctr" anchorCtr="0">
            <a:normAutofit/>
          </a:bodyPr>
          <a:lstStyle>
            <a:lvl1pPr algn="ctr">
              <a:defRPr sz="4000" b="1"/>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1C230376-9E99-40C1-BC56-9F5E047EE9A4}"/>
              </a:ext>
            </a:extLst>
          </p:cNvPr>
          <p:cNvSpPr>
            <a:spLocks noGrp="1"/>
          </p:cNvSpPr>
          <p:nvPr>
            <p:ph type="subTitle" idx="1"/>
          </p:nvPr>
        </p:nvSpPr>
        <p:spPr>
          <a:xfrm>
            <a:off x="1524000" y="3602038"/>
            <a:ext cx="9144000" cy="1084262"/>
          </a:xfrm>
        </p:spPr>
        <p:txBody>
          <a:bodyPr anchor="ctr" anchorCtr="0">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43CF05BF-EAFD-44ED-8173-9F682E34412B}"/>
              </a:ext>
            </a:extLst>
          </p:cNvPr>
          <p:cNvSpPr>
            <a:spLocks noGrp="1"/>
          </p:cNvSpPr>
          <p:nvPr>
            <p:ph type="dt" sz="half" idx="10"/>
          </p:nvPr>
        </p:nvSpPr>
        <p:spPr/>
        <p:txBody>
          <a:bodyPr/>
          <a:lstStyle/>
          <a:p>
            <a:fld id="{3F574D88-E026-4204-A47A-D7DF20E4089F}" type="datetimeFigureOut">
              <a:rPr lang="en-GB" smtClean="0"/>
              <a:t>26/09/2023</a:t>
            </a:fld>
            <a:endParaRPr lang="en-GB"/>
          </a:p>
        </p:txBody>
      </p:sp>
      <p:sp>
        <p:nvSpPr>
          <p:cNvPr id="5" name="Footer Placeholder 4">
            <a:extLst>
              <a:ext uri="{FF2B5EF4-FFF2-40B4-BE49-F238E27FC236}">
                <a16:creationId xmlns:a16="http://schemas.microsoft.com/office/drawing/2014/main" id="{8FC5864D-BAEC-4926-9389-0735118238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2F6818-E9BE-4D0D-97CC-E266D9AB7CFB}"/>
              </a:ext>
            </a:extLst>
          </p:cNvPr>
          <p:cNvSpPr>
            <a:spLocks noGrp="1"/>
          </p:cNvSpPr>
          <p:nvPr>
            <p:ph type="sldNum" sz="quarter" idx="12"/>
          </p:nvPr>
        </p:nvSpPr>
        <p:spPr/>
        <p:txBody>
          <a:bodyPr/>
          <a:lstStyle/>
          <a:p>
            <a:fld id="{C4D057BC-561F-4B69-9D1A-BF6442AC3FFC}" type="slidenum">
              <a:rPr lang="en-GB" smtClean="0"/>
              <a:t>‹nº›</a:t>
            </a:fld>
            <a:endParaRPr lang="en-GB"/>
          </a:p>
        </p:txBody>
      </p:sp>
      <p:pic>
        <p:nvPicPr>
          <p:cNvPr id="8" name="Picture 7" descr="A close up of a sign&#10;&#10;Description automatically generated">
            <a:extLst>
              <a:ext uri="{FF2B5EF4-FFF2-40B4-BE49-F238E27FC236}">
                <a16:creationId xmlns:a16="http://schemas.microsoft.com/office/drawing/2014/main" id="{AACF0C48-5597-4496-8472-1A05611803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723" y="243179"/>
            <a:ext cx="1174141" cy="1089854"/>
          </a:xfrm>
          <a:prstGeom prst="rect">
            <a:avLst/>
          </a:prstGeom>
        </p:spPr>
      </p:pic>
    </p:spTree>
    <p:extLst>
      <p:ext uri="{BB962C8B-B14F-4D97-AF65-F5344CB8AC3E}">
        <p14:creationId xmlns:p14="http://schemas.microsoft.com/office/powerpoint/2010/main" val="154347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EC20-1DAF-4661-A3BC-7332193BBB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0BC33C8-CAEF-4DE4-BE2F-7DC8B1C058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E88C14-F63C-45BE-B52E-6B4E5A4FE04A}"/>
              </a:ext>
            </a:extLst>
          </p:cNvPr>
          <p:cNvSpPr>
            <a:spLocks noGrp="1"/>
          </p:cNvSpPr>
          <p:nvPr>
            <p:ph type="dt" sz="half" idx="10"/>
          </p:nvPr>
        </p:nvSpPr>
        <p:spPr/>
        <p:txBody>
          <a:bodyPr/>
          <a:lstStyle/>
          <a:p>
            <a:fld id="{3F574D88-E026-4204-A47A-D7DF20E4089F}" type="datetimeFigureOut">
              <a:rPr lang="en-GB" smtClean="0"/>
              <a:t>26/09/2023</a:t>
            </a:fld>
            <a:endParaRPr lang="en-GB"/>
          </a:p>
        </p:txBody>
      </p:sp>
      <p:sp>
        <p:nvSpPr>
          <p:cNvPr id="5" name="Footer Placeholder 4">
            <a:extLst>
              <a:ext uri="{FF2B5EF4-FFF2-40B4-BE49-F238E27FC236}">
                <a16:creationId xmlns:a16="http://schemas.microsoft.com/office/drawing/2014/main" id="{FCFEDCDB-B025-45EA-A1F4-5A549709AF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0D49D1-0E62-4B09-AC60-B7C3B5D5BE2C}"/>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82279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D5E68B-3E27-4EC9-864E-2F6BB65F0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E26FDF-A86F-43E2-A44F-DFC2C4D171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E12B39-C1B5-497F-9F26-82F7C54B94CB}"/>
              </a:ext>
            </a:extLst>
          </p:cNvPr>
          <p:cNvSpPr>
            <a:spLocks noGrp="1"/>
          </p:cNvSpPr>
          <p:nvPr>
            <p:ph type="dt" sz="half" idx="10"/>
          </p:nvPr>
        </p:nvSpPr>
        <p:spPr/>
        <p:txBody>
          <a:bodyPr/>
          <a:lstStyle/>
          <a:p>
            <a:fld id="{3F574D88-E026-4204-A47A-D7DF20E4089F}" type="datetimeFigureOut">
              <a:rPr lang="en-GB" smtClean="0"/>
              <a:t>26/09/2023</a:t>
            </a:fld>
            <a:endParaRPr lang="en-GB"/>
          </a:p>
        </p:txBody>
      </p:sp>
      <p:sp>
        <p:nvSpPr>
          <p:cNvPr id="5" name="Footer Placeholder 4">
            <a:extLst>
              <a:ext uri="{FF2B5EF4-FFF2-40B4-BE49-F238E27FC236}">
                <a16:creationId xmlns:a16="http://schemas.microsoft.com/office/drawing/2014/main" id="{DFF0596E-B9D8-436D-90C7-61DFBCC9F1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D3C49A-B97C-4537-A66D-0212D88FD106}"/>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7306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1464-61F1-4BEA-989C-11C3E32B9956}"/>
              </a:ext>
            </a:extLst>
          </p:cNvPr>
          <p:cNvSpPr>
            <a:spLocks noGrp="1"/>
          </p:cNvSpPr>
          <p:nvPr>
            <p:ph type="title"/>
          </p:nvPr>
        </p:nvSpPr>
        <p:spPr>
          <a:xfrm>
            <a:off x="1837678" y="240834"/>
            <a:ext cx="9987612" cy="1089854"/>
          </a:xfrm>
        </p:spPr>
        <p:txBody>
          <a:bodyPr>
            <a:noAutofit/>
          </a:bodyPr>
          <a:lstStyle>
            <a:lvl1pPr>
              <a:defRPr sz="3600" b="1"/>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F05AAAC4-E142-47D6-83B6-79FAEC4BD4B5}"/>
              </a:ext>
            </a:extLst>
          </p:cNvPr>
          <p:cNvSpPr>
            <a:spLocks noGrp="1"/>
          </p:cNvSpPr>
          <p:nvPr>
            <p:ph idx="1"/>
          </p:nvPr>
        </p:nvSpPr>
        <p:spPr>
          <a:xfrm>
            <a:off x="392722" y="1491449"/>
            <a:ext cx="11432569" cy="5299968"/>
          </a:xfrm>
        </p:spPr>
        <p:txBody>
          <a:bodyPr>
            <a:noAutofit/>
          </a:bodyPr>
          <a:lstStyle>
            <a:lvl1pPr>
              <a:defRPr sz="2800">
                <a:solidFill>
                  <a:schemeClr val="tx1"/>
                </a:solidFill>
              </a:defRPr>
            </a:lvl1pPr>
            <a:lvl2pPr>
              <a:defRPr sz="2800">
                <a:solidFill>
                  <a:schemeClr val="tx1"/>
                </a:solidFill>
              </a:defRPr>
            </a:lvl2pPr>
            <a:lvl3pPr>
              <a:defRPr sz="2800">
                <a:solidFill>
                  <a:schemeClr val="tx1"/>
                </a:solidFill>
              </a:defRPr>
            </a:lvl3pPr>
            <a:lvl4pPr>
              <a:defRPr sz="2800">
                <a:solidFill>
                  <a:schemeClr val="tx1"/>
                </a:solidFill>
              </a:defRPr>
            </a:lvl4pPr>
            <a:lvl5pPr>
              <a:defRPr sz="2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39765F3-C9D8-4AC8-A7BC-6454868F7EA9}"/>
              </a:ext>
            </a:extLst>
          </p:cNvPr>
          <p:cNvSpPr>
            <a:spLocks noGrp="1"/>
          </p:cNvSpPr>
          <p:nvPr>
            <p:ph type="sldNum" sz="quarter" idx="12"/>
          </p:nvPr>
        </p:nvSpPr>
        <p:spPr>
          <a:xfrm>
            <a:off x="11353800" y="6356350"/>
            <a:ext cx="471492" cy="358775"/>
          </a:xfrm>
        </p:spPr>
        <p:txBody>
          <a:bodyPr/>
          <a:lstStyle>
            <a:lvl1pPr>
              <a:defRPr sz="1800" b="1"/>
            </a:lvl1pPr>
          </a:lstStyle>
          <a:p>
            <a:fld id="{C4D057BC-561F-4B69-9D1A-BF6442AC3FFC}" type="slidenum">
              <a:rPr lang="en-GB" smtClean="0"/>
              <a:pPr/>
              <a:t>‹nº›</a:t>
            </a:fld>
            <a:endParaRPr lang="en-GB" dirty="0"/>
          </a:p>
        </p:txBody>
      </p:sp>
      <p:pic>
        <p:nvPicPr>
          <p:cNvPr id="7" name="Picture 6" descr="A close up of a sign&#10;&#10;Description automatically generated">
            <a:extLst>
              <a:ext uri="{FF2B5EF4-FFF2-40B4-BE49-F238E27FC236}">
                <a16:creationId xmlns:a16="http://schemas.microsoft.com/office/drawing/2014/main" id="{08690B7D-E627-4D26-8164-CD534347D9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723" y="243179"/>
            <a:ext cx="1174141" cy="1089854"/>
          </a:xfrm>
          <a:prstGeom prst="rect">
            <a:avLst/>
          </a:prstGeom>
        </p:spPr>
      </p:pic>
    </p:spTree>
    <p:extLst>
      <p:ext uri="{BB962C8B-B14F-4D97-AF65-F5344CB8AC3E}">
        <p14:creationId xmlns:p14="http://schemas.microsoft.com/office/powerpoint/2010/main" val="202512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4C9D-B948-4000-9EFC-80E424474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C145180-C374-4C85-BF4D-97D31ECEB3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36599F-6B65-4606-A3FB-102639A3F892}"/>
              </a:ext>
            </a:extLst>
          </p:cNvPr>
          <p:cNvSpPr>
            <a:spLocks noGrp="1"/>
          </p:cNvSpPr>
          <p:nvPr>
            <p:ph type="dt" sz="half" idx="10"/>
          </p:nvPr>
        </p:nvSpPr>
        <p:spPr/>
        <p:txBody>
          <a:bodyPr/>
          <a:lstStyle/>
          <a:p>
            <a:fld id="{3F574D88-E026-4204-A47A-D7DF20E4089F}" type="datetimeFigureOut">
              <a:rPr lang="en-GB" smtClean="0"/>
              <a:t>26/09/2023</a:t>
            </a:fld>
            <a:endParaRPr lang="en-GB"/>
          </a:p>
        </p:txBody>
      </p:sp>
      <p:sp>
        <p:nvSpPr>
          <p:cNvPr id="5" name="Footer Placeholder 4">
            <a:extLst>
              <a:ext uri="{FF2B5EF4-FFF2-40B4-BE49-F238E27FC236}">
                <a16:creationId xmlns:a16="http://schemas.microsoft.com/office/drawing/2014/main" id="{5F8535F7-CCE6-43EC-BFC2-FCAC1A327D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22A479-447C-4A78-9955-6B735282D603}"/>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60704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B8C6-462E-40BE-8B9D-022FEE6C12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28C991-BD43-484F-A775-699218BB7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234662-8DFC-42A2-83A9-BC69C7FB29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D719D02-AF22-419E-8D36-5423F6BE8C8C}"/>
              </a:ext>
            </a:extLst>
          </p:cNvPr>
          <p:cNvSpPr>
            <a:spLocks noGrp="1"/>
          </p:cNvSpPr>
          <p:nvPr>
            <p:ph type="dt" sz="half" idx="10"/>
          </p:nvPr>
        </p:nvSpPr>
        <p:spPr/>
        <p:txBody>
          <a:bodyPr/>
          <a:lstStyle/>
          <a:p>
            <a:fld id="{3F574D88-E026-4204-A47A-D7DF20E4089F}" type="datetimeFigureOut">
              <a:rPr lang="en-GB" smtClean="0"/>
              <a:t>26/09/2023</a:t>
            </a:fld>
            <a:endParaRPr lang="en-GB"/>
          </a:p>
        </p:txBody>
      </p:sp>
      <p:sp>
        <p:nvSpPr>
          <p:cNvPr id="6" name="Footer Placeholder 5">
            <a:extLst>
              <a:ext uri="{FF2B5EF4-FFF2-40B4-BE49-F238E27FC236}">
                <a16:creationId xmlns:a16="http://schemas.microsoft.com/office/drawing/2014/main" id="{DCD38071-4957-4B0B-BEDC-621F283476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8D02FD-4EA3-4D5E-AD23-5A89E3FFF3DB}"/>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46159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9C08-5696-4305-8092-C6128F17B70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9403A4-63A9-4D73-9DD7-02EAB8F9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8429CF-48BA-4552-AD49-BD4FA7C553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FC483F-1E16-4A27-A481-0E2EF811A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F151D2-C35F-4C7A-B870-6255A84B87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FAD7CF-2DA8-4609-A8E7-88379941F425}"/>
              </a:ext>
            </a:extLst>
          </p:cNvPr>
          <p:cNvSpPr>
            <a:spLocks noGrp="1"/>
          </p:cNvSpPr>
          <p:nvPr>
            <p:ph type="dt" sz="half" idx="10"/>
          </p:nvPr>
        </p:nvSpPr>
        <p:spPr/>
        <p:txBody>
          <a:bodyPr/>
          <a:lstStyle/>
          <a:p>
            <a:fld id="{3F574D88-E026-4204-A47A-D7DF20E4089F}" type="datetimeFigureOut">
              <a:rPr lang="en-GB" smtClean="0"/>
              <a:t>26/09/2023</a:t>
            </a:fld>
            <a:endParaRPr lang="en-GB"/>
          </a:p>
        </p:txBody>
      </p:sp>
      <p:sp>
        <p:nvSpPr>
          <p:cNvPr id="8" name="Footer Placeholder 7">
            <a:extLst>
              <a:ext uri="{FF2B5EF4-FFF2-40B4-BE49-F238E27FC236}">
                <a16:creationId xmlns:a16="http://schemas.microsoft.com/office/drawing/2014/main" id="{C09B685B-549B-42FE-9FB0-B5481F8D627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4F776C-E2C8-4FB0-A04D-352F0D91DF4A}"/>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334436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9E43-31BA-4014-B65C-3B2F285082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7A9775D-6885-4905-B11A-64F10B396AA3}"/>
              </a:ext>
            </a:extLst>
          </p:cNvPr>
          <p:cNvSpPr>
            <a:spLocks noGrp="1"/>
          </p:cNvSpPr>
          <p:nvPr>
            <p:ph type="dt" sz="half" idx="10"/>
          </p:nvPr>
        </p:nvSpPr>
        <p:spPr/>
        <p:txBody>
          <a:bodyPr/>
          <a:lstStyle/>
          <a:p>
            <a:fld id="{3F574D88-E026-4204-A47A-D7DF20E4089F}" type="datetimeFigureOut">
              <a:rPr lang="en-GB" smtClean="0"/>
              <a:t>26/09/2023</a:t>
            </a:fld>
            <a:endParaRPr lang="en-GB"/>
          </a:p>
        </p:txBody>
      </p:sp>
      <p:sp>
        <p:nvSpPr>
          <p:cNvPr id="4" name="Footer Placeholder 3">
            <a:extLst>
              <a:ext uri="{FF2B5EF4-FFF2-40B4-BE49-F238E27FC236}">
                <a16:creationId xmlns:a16="http://schemas.microsoft.com/office/drawing/2014/main" id="{DC38D032-FB61-4046-A4D3-32D3396A16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8E3A372-5DDF-49D0-9571-C1D8872A7911}"/>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6718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7A1DA-508A-4403-A838-69792124785F}"/>
              </a:ext>
            </a:extLst>
          </p:cNvPr>
          <p:cNvSpPr>
            <a:spLocks noGrp="1"/>
          </p:cNvSpPr>
          <p:nvPr>
            <p:ph type="dt" sz="half" idx="10"/>
          </p:nvPr>
        </p:nvSpPr>
        <p:spPr/>
        <p:txBody>
          <a:bodyPr/>
          <a:lstStyle/>
          <a:p>
            <a:fld id="{3F574D88-E026-4204-A47A-D7DF20E4089F}" type="datetimeFigureOut">
              <a:rPr lang="en-GB" smtClean="0"/>
              <a:t>26/09/2023</a:t>
            </a:fld>
            <a:endParaRPr lang="en-GB"/>
          </a:p>
        </p:txBody>
      </p:sp>
      <p:sp>
        <p:nvSpPr>
          <p:cNvPr id="3" name="Footer Placeholder 2">
            <a:extLst>
              <a:ext uri="{FF2B5EF4-FFF2-40B4-BE49-F238E27FC236}">
                <a16:creationId xmlns:a16="http://schemas.microsoft.com/office/drawing/2014/main" id="{67563CCF-4EE9-4528-86F0-950457BD61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D8AE744-ACDB-44C2-B15F-5A6A01D1F407}"/>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85484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04EC-FDDC-4682-AAD2-1D7D4AF8B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25156CC-1FAB-483C-B9F7-5A394FEDF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6244175-8953-4957-9246-8B4BB94AE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D587D-9DC8-484E-91B8-2F1E98D062E9}"/>
              </a:ext>
            </a:extLst>
          </p:cNvPr>
          <p:cNvSpPr>
            <a:spLocks noGrp="1"/>
          </p:cNvSpPr>
          <p:nvPr>
            <p:ph type="dt" sz="half" idx="10"/>
          </p:nvPr>
        </p:nvSpPr>
        <p:spPr/>
        <p:txBody>
          <a:bodyPr/>
          <a:lstStyle/>
          <a:p>
            <a:fld id="{3F574D88-E026-4204-A47A-D7DF20E4089F}" type="datetimeFigureOut">
              <a:rPr lang="en-GB" smtClean="0"/>
              <a:t>26/09/2023</a:t>
            </a:fld>
            <a:endParaRPr lang="en-GB"/>
          </a:p>
        </p:txBody>
      </p:sp>
      <p:sp>
        <p:nvSpPr>
          <p:cNvPr id="6" name="Footer Placeholder 5">
            <a:extLst>
              <a:ext uri="{FF2B5EF4-FFF2-40B4-BE49-F238E27FC236}">
                <a16:creationId xmlns:a16="http://schemas.microsoft.com/office/drawing/2014/main" id="{BD1D628C-4F6B-4689-817B-38576A6587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F0BB5D-BC27-4F41-9853-64ECA5AD7B1F}"/>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278523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3E75-6FA4-4709-9CBE-19DFD388F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522EC8E-0A56-456A-A1A8-B3DBBC594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54979F2-A0FF-4E8D-826A-CA5D52853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E8B81E-FAF7-4717-8251-56A22E00ACB7}"/>
              </a:ext>
            </a:extLst>
          </p:cNvPr>
          <p:cNvSpPr>
            <a:spLocks noGrp="1"/>
          </p:cNvSpPr>
          <p:nvPr>
            <p:ph type="dt" sz="half" idx="10"/>
          </p:nvPr>
        </p:nvSpPr>
        <p:spPr/>
        <p:txBody>
          <a:bodyPr/>
          <a:lstStyle/>
          <a:p>
            <a:fld id="{3F574D88-E026-4204-A47A-D7DF20E4089F}" type="datetimeFigureOut">
              <a:rPr lang="en-GB" smtClean="0"/>
              <a:t>26/09/2023</a:t>
            </a:fld>
            <a:endParaRPr lang="en-GB"/>
          </a:p>
        </p:txBody>
      </p:sp>
      <p:sp>
        <p:nvSpPr>
          <p:cNvPr id="6" name="Footer Placeholder 5">
            <a:extLst>
              <a:ext uri="{FF2B5EF4-FFF2-40B4-BE49-F238E27FC236}">
                <a16:creationId xmlns:a16="http://schemas.microsoft.com/office/drawing/2014/main" id="{67C85DAB-765F-4A49-9B04-3417F3D257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6828BC-7D12-4C2C-BEC2-DB096A48D55C}"/>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06944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4F715-7BA4-4515-8149-879EA40D0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412664-BA5D-4227-B677-9C27378D2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31DAA1-3D96-43AE-89AD-DC70B1E31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74D88-E026-4204-A47A-D7DF20E4089F}" type="datetimeFigureOut">
              <a:rPr lang="en-GB" smtClean="0"/>
              <a:t>26/09/2023</a:t>
            </a:fld>
            <a:endParaRPr lang="en-GB"/>
          </a:p>
        </p:txBody>
      </p:sp>
      <p:sp>
        <p:nvSpPr>
          <p:cNvPr id="5" name="Footer Placeholder 4">
            <a:extLst>
              <a:ext uri="{FF2B5EF4-FFF2-40B4-BE49-F238E27FC236}">
                <a16:creationId xmlns:a16="http://schemas.microsoft.com/office/drawing/2014/main" id="{74057B57-73C8-426C-8ADC-6C755CB61C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5C04C03-B0D1-497A-919C-78D855644D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057BC-561F-4B69-9D1A-BF6442AC3FFC}" type="slidenum">
              <a:rPr lang="en-GB" smtClean="0"/>
              <a:t>‹nº›</a:t>
            </a:fld>
            <a:endParaRPr lang="en-GB"/>
          </a:p>
        </p:txBody>
      </p:sp>
    </p:spTree>
    <p:extLst>
      <p:ext uri="{BB962C8B-B14F-4D97-AF65-F5344CB8AC3E}">
        <p14:creationId xmlns:p14="http://schemas.microsoft.com/office/powerpoint/2010/main" val="200730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355E-0682-4AA3-9916-C3B3EFE5AD61}"/>
              </a:ext>
            </a:extLst>
          </p:cNvPr>
          <p:cNvSpPr>
            <a:spLocks noGrp="1"/>
          </p:cNvSpPr>
          <p:nvPr>
            <p:ph type="ctrTitle"/>
          </p:nvPr>
        </p:nvSpPr>
        <p:spPr/>
        <p:txBody>
          <a:bodyPr/>
          <a:lstStyle/>
          <a:p>
            <a:r>
              <a:rPr lang="pt-PT" b="0" i="0" dirty="0" err="1">
                <a:solidFill>
                  <a:srgbClr val="000000"/>
                </a:solidFill>
                <a:effectLst/>
                <a:latin typeface="OpenSans"/>
              </a:rPr>
              <a:t>Routing</a:t>
            </a:r>
            <a:r>
              <a:rPr lang="pt-PT" b="0" i="0" dirty="0">
                <a:solidFill>
                  <a:srgbClr val="000000"/>
                </a:solidFill>
                <a:effectLst/>
                <a:latin typeface="OpenSans"/>
              </a:rPr>
              <a:t> </a:t>
            </a:r>
            <a:r>
              <a:rPr lang="pt-PT" b="0" i="0" dirty="0" err="1">
                <a:solidFill>
                  <a:srgbClr val="000000"/>
                </a:solidFill>
                <a:effectLst/>
                <a:latin typeface="OpenSans"/>
              </a:rPr>
              <a:t>Concepts</a:t>
            </a:r>
            <a:r>
              <a:rPr lang="pt-PT" b="0" i="0" dirty="0">
                <a:solidFill>
                  <a:srgbClr val="000000"/>
                </a:solidFill>
                <a:effectLst/>
                <a:latin typeface="OpenSans"/>
              </a:rPr>
              <a:t> &amp; IP </a:t>
            </a:r>
            <a:r>
              <a:rPr lang="pt-PT" b="0" i="0" dirty="0" err="1">
                <a:solidFill>
                  <a:srgbClr val="000000"/>
                </a:solidFill>
                <a:effectLst/>
                <a:latin typeface="OpenSans"/>
              </a:rPr>
              <a:t>Static</a:t>
            </a:r>
            <a:r>
              <a:rPr lang="pt-PT" b="0" i="0" dirty="0">
                <a:solidFill>
                  <a:srgbClr val="000000"/>
                </a:solidFill>
                <a:effectLst/>
                <a:latin typeface="OpenSans"/>
              </a:rPr>
              <a:t> </a:t>
            </a:r>
            <a:r>
              <a:rPr lang="pt-PT" b="0" i="0" dirty="0" err="1">
                <a:solidFill>
                  <a:srgbClr val="000000"/>
                </a:solidFill>
                <a:effectLst/>
                <a:latin typeface="OpenSans"/>
              </a:rPr>
              <a:t>Routing</a:t>
            </a:r>
            <a:endParaRPr lang="en-GB" dirty="0"/>
          </a:p>
        </p:txBody>
      </p:sp>
      <p:sp>
        <p:nvSpPr>
          <p:cNvPr id="3" name="Subtitle 2">
            <a:extLst>
              <a:ext uri="{FF2B5EF4-FFF2-40B4-BE49-F238E27FC236}">
                <a16:creationId xmlns:a16="http://schemas.microsoft.com/office/drawing/2014/main" id="{1EFCDB5E-8930-4C40-81EF-36EAFD44C307}"/>
              </a:ext>
            </a:extLst>
          </p:cNvPr>
          <p:cNvSpPr>
            <a:spLocks noGrp="1"/>
          </p:cNvSpPr>
          <p:nvPr>
            <p:ph type="subTitle" idx="1"/>
          </p:nvPr>
        </p:nvSpPr>
        <p:spPr/>
        <p:txBody>
          <a:bodyPr/>
          <a:lstStyle/>
          <a:p>
            <a:r>
              <a:rPr lang="de-DE" dirty="0"/>
              <a:t>Guilherme Rodrigues &amp; Jão Jalbez</a:t>
            </a:r>
          </a:p>
        </p:txBody>
      </p:sp>
    </p:spTree>
    <p:extLst>
      <p:ext uri="{BB962C8B-B14F-4D97-AF65-F5344CB8AC3E}">
        <p14:creationId xmlns:p14="http://schemas.microsoft.com/office/powerpoint/2010/main" val="275033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2" y="1491449"/>
            <a:ext cx="11432569"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endParaRPr lang="pt-BR" sz="2400" dirty="0"/>
          </a:p>
        </p:txBody>
      </p:sp>
      <p:cxnSp>
        <p:nvCxnSpPr>
          <p:cNvPr id="5" name="Conexão reta 4">
            <a:extLst>
              <a:ext uri="{FF2B5EF4-FFF2-40B4-BE49-F238E27FC236}">
                <a16:creationId xmlns:a16="http://schemas.microsoft.com/office/drawing/2014/main" id="{74A30550-5015-B07C-656C-58477D0EEF6C}"/>
              </a:ext>
            </a:extLst>
          </p:cNvPr>
          <p:cNvCxnSpPr/>
          <p:nvPr/>
        </p:nvCxnSpPr>
        <p:spPr>
          <a:xfrm>
            <a:off x="377213" y="2877424"/>
            <a:ext cx="2920929"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2142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DC5EA-6CFF-158E-C331-F52ACF033042}"/>
              </a:ext>
            </a:extLst>
          </p:cNvPr>
          <p:cNvSpPr>
            <a:spLocks noGrp="1"/>
          </p:cNvSpPr>
          <p:nvPr>
            <p:ph type="title"/>
          </p:nvPr>
        </p:nvSpPr>
        <p:spPr/>
        <p:txBody>
          <a:bodyPr/>
          <a:lstStyle/>
          <a:p>
            <a:r>
              <a:rPr lang="pt-PT" dirty="0" err="1"/>
              <a:t>Packet</a:t>
            </a:r>
            <a:r>
              <a:rPr lang="pt-PT" dirty="0"/>
              <a:t> </a:t>
            </a:r>
            <a:r>
              <a:rPr lang="pt-PT" dirty="0" err="1"/>
              <a:t>Forwarding</a:t>
            </a:r>
            <a:endParaRPr lang="pt-PT" dirty="0"/>
          </a:p>
        </p:txBody>
      </p:sp>
      <p:sp>
        <p:nvSpPr>
          <p:cNvPr id="3" name="Marcador de Posição de Conteúdo 2">
            <a:extLst>
              <a:ext uri="{FF2B5EF4-FFF2-40B4-BE49-F238E27FC236}">
                <a16:creationId xmlns:a16="http://schemas.microsoft.com/office/drawing/2014/main" id="{E6469308-4577-ECE7-5C8D-CB42F0C9DD48}"/>
              </a:ext>
            </a:extLst>
          </p:cNvPr>
          <p:cNvSpPr>
            <a:spLocks noGrp="1"/>
          </p:cNvSpPr>
          <p:nvPr>
            <p:ph idx="1"/>
          </p:nvPr>
        </p:nvSpPr>
        <p:spPr/>
        <p:txBody>
          <a:bodyPr/>
          <a:lstStyle/>
          <a:p>
            <a:pPr marL="0" indent="0">
              <a:buNone/>
            </a:pPr>
            <a:r>
              <a:rPr lang="pt-PT" dirty="0"/>
              <a:t>Quando um router recebe um pacote, ele segue estas etapas para encaminhá-lo:</a:t>
            </a:r>
          </a:p>
          <a:p>
            <a:pPr marL="514350" indent="-514350">
              <a:buFont typeface="+mj-lt"/>
              <a:buAutoNum type="arabicPeriod"/>
            </a:pPr>
            <a:r>
              <a:rPr lang="pt-PT" dirty="0"/>
              <a:t>Examina o endereço IP de destino no cabeçalho do pacote.</a:t>
            </a:r>
          </a:p>
          <a:p>
            <a:pPr marL="514350" indent="-514350">
              <a:buFont typeface="+mj-lt"/>
              <a:buAutoNum type="arabicPeriod"/>
            </a:pPr>
            <a:r>
              <a:rPr lang="pt-PT" dirty="0"/>
              <a:t>Consulta sua tabela de roteamento IP para encontrar a rota mais específica para o destino.</a:t>
            </a:r>
          </a:p>
          <a:p>
            <a:pPr marL="514350" indent="-514350">
              <a:buFont typeface="+mj-lt"/>
              <a:buAutoNum type="arabicPeriod"/>
            </a:pPr>
            <a:r>
              <a:rPr lang="pt-PT" dirty="0"/>
              <a:t>Encapsula o pacote em um quadro de enlace de dados e encaminha-o para a interface de saída especificada na rota.</a:t>
            </a:r>
          </a:p>
          <a:p>
            <a:pPr marL="514350" indent="-514350">
              <a:buFont typeface="+mj-lt"/>
              <a:buAutoNum type="arabicPeriod"/>
            </a:pPr>
            <a:r>
              <a:rPr lang="pt-PT" dirty="0"/>
              <a:t>Se o router não encontrar uma rota correspondente na tabela de roteamento, o pacote será descartado.</a:t>
            </a:r>
          </a:p>
        </p:txBody>
      </p:sp>
    </p:spTree>
    <p:extLst>
      <p:ext uri="{BB962C8B-B14F-4D97-AF65-F5344CB8AC3E}">
        <p14:creationId xmlns:p14="http://schemas.microsoft.com/office/powerpoint/2010/main" val="50461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F5294-01D4-6FB5-B156-A357C860C36D}"/>
              </a:ext>
            </a:extLst>
          </p:cNvPr>
          <p:cNvSpPr>
            <a:spLocks noGrp="1"/>
          </p:cNvSpPr>
          <p:nvPr>
            <p:ph type="title"/>
          </p:nvPr>
        </p:nvSpPr>
        <p:spPr/>
        <p:txBody>
          <a:bodyPr/>
          <a:lstStyle/>
          <a:p>
            <a:r>
              <a:rPr lang="pt-PT" dirty="0" err="1"/>
              <a:t>Packet</a:t>
            </a:r>
            <a:r>
              <a:rPr lang="pt-PT" dirty="0"/>
              <a:t> </a:t>
            </a:r>
            <a:r>
              <a:rPr lang="pt-PT" dirty="0" err="1"/>
              <a:t>Forwarding</a:t>
            </a:r>
            <a:endParaRPr lang="pt-PT" dirty="0"/>
          </a:p>
        </p:txBody>
      </p:sp>
      <p:sp>
        <p:nvSpPr>
          <p:cNvPr id="3" name="Marcador de Posição de Conteúdo 2">
            <a:extLst>
              <a:ext uri="{FF2B5EF4-FFF2-40B4-BE49-F238E27FC236}">
                <a16:creationId xmlns:a16="http://schemas.microsoft.com/office/drawing/2014/main" id="{515197D3-CBE0-BF98-9321-660D7208433E}"/>
              </a:ext>
            </a:extLst>
          </p:cNvPr>
          <p:cNvSpPr>
            <a:spLocks noGrp="1"/>
          </p:cNvSpPr>
          <p:nvPr>
            <p:ph idx="1"/>
          </p:nvPr>
        </p:nvSpPr>
        <p:spPr/>
        <p:txBody>
          <a:bodyPr/>
          <a:lstStyle/>
          <a:p>
            <a:pPr marL="0" indent="0">
              <a:buNone/>
            </a:pPr>
            <a:r>
              <a:rPr lang="pt-PT" dirty="0"/>
              <a:t>Encaminhar o pacote para um dispositivo em uma rede conectada diretamente:</a:t>
            </a:r>
          </a:p>
          <a:p>
            <a:pPr marL="514350" indent="-514350">
              <a:buFont typeface="+mj-lt"/>
              <a:buAutoNum type="arabicPeriod"/>
            </a:pPr>
            <a:r>
              <a:rPr lang="pt-PT" dirty="0"/>
              <a:t>Determina o endereço MAC de destino associado ao endereço IP de destino do pacote.</a:t>
            </a:r>
          </a:p>
          <a:p>
            <a:pPr marL="514350" indent="-514350">
              <a:buFont typeface="+mj-lt"/>
              <a:buAutoNum type="arabicPeriod"/>
            </a:pPr>
            <a:r>
              <a:rPr lang="pt-PT" dirty="0"/>
              <a:t>Encapsula o pacote em um quadro Ethernet usando o endereço MAC de destino.</a:t>
            </a:r>
          </a:p>
          <a:p>
            <a:pPr marL="514350" indent="-514350">
              <a:buFont typeface="+mj-lt"/>
              <a:buAutoNum type="arabicPeriod"/>
            </a:pPr>
            <a:r>
              <a:rPr lang="pt-PT" dirty="0"/>
              <a:t>Encaminha o quadro Ethernet para a interface de saída.</a:t>
            </a:r>
          </a:p>
        </p:txBody>
      </p:sp>
    </p:spTree>
    <p:extLst>
      <p:ext uri="{BB962C8B-B14F-4D97-AF65-F5344CB8AC3E}">
        <p14:creationId xmlns:p14="http://schemas.microsoft.com/office/powerpoint/2010/main" val="1319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19C81B-7791-4C99-9BA1-B39C477C8552}"/>
              </a:ext>
            </a:extLst>
          </p:cNvPr>
          <p:cNvSpPr>
            <a:spLocks noGrp="1"/>
          </p:cNvSpPr>
          <p:nvPr>
            <p:ph type="title"/>
          </p:nvPr>
        </p:nvSpPr>
        <p:spPr/>
        <p:txBody>
          <a:bodyPr/>
          <a:lstStyle/>
          <a:p>
            <a:r>
              <a:rPr lang="pt-PT" dirty="0" err="1"/>
              <a:t>Packet</a:t>
            </a:r>
            <a:r>
              <a:rPr lang="pt-PT" dirty="0"/>
              <a:t> </a:t>
            </a:r>
            <a:r>
              <a:rPr lang="pt-PT" dirty="0" err="1"/>
              <a:t>Forwarding</a:t>
            </a:r>
            <a:endParaRPr lang="pt-PT" dirty="0"/>
          </a:p>
        </p:txBody>
      </p:sp>
      <p:sp>
        <p:nvSpPr>
          <p:cNvPr id="3" name="Marcador de Posição de Conteúdo 2">
            <a:extLst>
              <a:ext uri="{FF2B5EF4-FFF2-40B4-BE49-F238E27FC236}">
                <a16:creationId xmlns:a16="http://schemas.microsoft.com/office/drawing/2014/main" id="{F505B951-F46E-8B60-19FC-82C22DD9C298}"/>
              </a:ext>
            </a:extLst>
          </p:cNvPr>
          <p:cNvSpPr>
            <a:spLocks noGrp="1"/>
          </p:cNvSpPr>
          <p:nvPr>
            <p:ph idx="1"/>
          </p:nvPr>
        </p:nvSpPr>
        <p:spPr/>
        <p:txBody>
          <a:bodyPr/>
          <a:lstStyle/>
          <a:p>
            <a:pPr marL="0" indent="0">
              <a:buNone/>
            </a:pPr>
            <a:r>
              <a:rPr lang="pt-PT" dirty="0"/>
              <a:t>Encaminhar o pacote para um </a:t>
            </a:r>
            <a:r>
              <a:rPr lang="pt-PT" dirty="0" err="1"/>
              <a:t>Next-Hop</a:t>
            </a:r>
            <a:r>
              <a:rPr lang="pt-PT" dirty="0"/>
              <a:t> Router:</a:t>
            </a:r>
          </a:p>
          <a:p>
            <a:pPr marL="514350" indent="-514350">
              <a:buFont typeface="+mj-lt"/>
              <a:buAutoNum type="arabicPeriod"/>
            </a:pPr>
            <a:r>
              <a:rPr lang="pt-PT" dirty="0"/>
              <a:t>Determina o endereço MAC do router de próximo salto.</a:t>
            </a:r>
          </a:p>
          <a:p>
            <a:pPr marL="514350" indent="-514350">
              <a:buFont typeface="+mj-lt"/>
              <a:buAutoNum type="arabicPeriod"/>
            </a:pPr>
            <a:r>
              <a:rPr lang="pt-PT" dirty="0"/>
              <a:t>Encapsula o pacote em um quadro Ethernet usando o endereço MAC do router de próximo salto.</a:t>
            </a:r>
          </a:p>
          <a:p>
            <a:pPr marL="514350" indent="-514350">
              <a:buFont typeface="+mj-lt"/>
              <a:buAutoNum type="arabicPeriod"/>
            </a:pPr>
            <a:r>
              <a:rPr lang="pt-PT" dirty="0"/>
              <a:t>Encaminha o quadro Ethernet para a interface de saída</a:t>
            </a:r>
          </a:p>
        </p:txBody>
      </p:sp>
    </p:spTree>
    <p:extLst>
      <p:ext uri="{BB962C8B-B14F-4D97-AF65-F5344CB8AC3E}">
        <p14:creationId xmlns:p14="http://schemas.microsoft.com/office/powerpoint/2010/main" val="426240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1A461-4624-48B7-BA7C-EEF2AFDF3534}"/>
              </a:ext>
            </a:extLst>
          </p:cNvPr>
          <p:cNvSpPr>
            <a:spLocks noGrp="1"/>
          </p:cNvSpPr>
          <p:nvPr>
            <p:ph type="title"/>
          </p:nvPr>
        </p:nvSpPr>
        <p:spPr/>
        <p:txBody>
          <a:bodyPr/>
          <a:lstStyle/>
          <a:p>
            <a:r>
              <a:rPr lang="pt-PT" dirty="0" err="1"/>
              <a:t>Packet</a:t>
            </a:r>
            <a:r>
              <a:rPr lang="pt-PT" dirty="0"/>
              <a:t> </a:t>
            </a:r>
            <a:r>
              <a:rPr lang="pt-PT" dirty="0" err="1"/>
              <a:t>Forwarding</a:t>
            </a:r>
            <a:endParaRPr lang="pt-PT" dirty="0"/>
          </a:p>
        </p:txBody>
      </p:sp>
      <p:sp>
        <p:nvSpPr>
          <p:cNvPr id="3" name="Marcador de Posição de Conteúdo 2">
            <a:extLst>
              <a:ext uri="{FF2B5EF4-FFF2-40B4-BE49-F238E27FC236}">
                <a16:creationId xmlns:a16="http://schemas.microsoft.com/office/drawing/2014/main" id="{847B07CE-72CC-72C5-7067-938BE547DCF1}"/>
              </a:ext>
            </a:extLst>
          </p:cNvPr>
          <p:cNvSpPr>
            <a:spLocks noGrp="1"/>
          </p:cNvSpPr>
          <p:nvPr>
            <p:ph idx="1"/>
          </p:nvPr>
        </p:nvSpPr>
        <p:spPr/>
        <p:txBody>
          <a:bodyPr/>
          <a:lstStyle/>
          <a:p>
            <a:pPr marL="0" indent="0">
              <a:buNone/>
            </a:pPr>
            <a:r>
              <a:rPr lang="pt-PT" dirty="0"/>
              <a:t>Descartar o pacote</a:t>
            </a:r>
          </a:p>
          <a:p>
            <a:r>
              <a:rPr lang="pt-PT" dirty="0"/>
              <a:t>Se não houver correspondência entre o endereço IP de destino e um prefixo na tabela de roteamento, e se não houver rota padrão, o pacote será descartado.</a:t>
            </a:r>
          </a:p>
        </p:txBody>
      </p:sp>
    </p:spTree>
    <p:extLst>
      <p:ext uri="{BB962C8B-B14F-4D97-AF65-F5344CB8AC3E}">
        <p14:creationId xmlns:p14="http://schemas.microsoft.com/office/powerpoint/2010/main" val="342826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9D900-AA83-04D5-87CA-4BBDA99D7E59}"/>
              </a:ext>
            </a:extLst>
          </p:cNvPr>
          <p:cNvSpPr>
            <a:spLocks noGrp="1"/>
          </p:cNvSpPr>
          <p:nvPr>
            <p:ph type="title"/>
          </p:nvPr>
        </p:nvSpPr>
        <p:spPr/>
        <p:txBody>
          <a:bodyPr/>
          <a:lstStyle/>
          <a:p>
            <a:r>
              <a:rPr lang="pt-PT" dirty="0" err="1"/>
              <a:t>Packet</a:t>
            </a:r>
            <a:r>
              <a:rPr lang="pt-PT" dirty="0"/>
              <a:t> </a:t>
            </a:r>
            <a:r>
              <a:rPr lang="pt-PT" dirty="0" err="1"/>
              <a:t>Forwarding</a:t>
            </a:r>
            <a:endParaRPr lang="pt-PT" dirty="0"/>
          </a:p>
        </p:txBody>
      </p:sp>
      <p:sp>
        <p:nvSpPr>
          <p:cNvPr id="3" name="Marcador de Posição de Conteúdo 2">
            <a:extLst>
              <a:ext uri="{FF2B5EF4-FFF2-40B4-BE49-F238E27FC236}">
                <a16:creationId xmlns:a16="http://schemas.microsoft.com/office/drawing/2014/main" id="{9C2E19BB-CE41-4C11-1FDE-B05A17A88BCA}"/>
              </a:ext>
            </a:extLst>
          </p:cNvPr>
          <p:cNvSpPr>
            <a:spLocks noGrp="1"/>
          </p:cNvSpPr>
          <p:nvPr>
            <p:ph idx="1"/>
          </p:nvPr>
        </p:nvSpPr>
        <p:spPr/>
        <p:txBody>
          <a:bodyPr/>
          <a:lstStyle/>
          <a:p>
            <a:pPr marL="0" indent="0">
              <a:buNone/>
            </a:pPr>
            <a:r>
              <a:rPr lang="pt-PT" dirty="0"/>
              <a:t>A função de encaminhamento de pacotes é responsável por preparar os pacotes para serem enviados pela interface de saída. Isso inclui encapsular o pacote no tipo de quadro de transmissão de dados correto para a interface de saída.</a:t>
            </a:r>
          </a:p>
          <a:p>
            <a:pPr marL="0" indent="0">
              <a:buNone/>
            </a:pPr>
            <a:r>
              <a:rPr lang="pt-PT" dirty="0"/>
              <a:t>O tipo de quadro de transmissão de dados varia de acordo com o tipo de interface de saída. Por exemplo, uma interface Ethernet usa um quadro Ethernet, enquanto uma interface serial pode usar um quadro PPP ou HDLC.</a:t>
            </a:r>
          </a:p>
        </p:txBody>
      </p:sp>
    </p:spTree>
    <p:extLst>
      <p:ext uri="{BB962C8B-B14F-4D97-AF65-F5344CB8AC3E}">
        <p14:creationId xmlns:p14="http://schemas.microsoft.com/office/powerpoint/2010/main" val="3948181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AC8AE8-9898-088D-CE8E-DB76D2B5D4BD}"/>
              </a:ext>
            </a:extLst>
          </p:cNvPr>
          <p:cNvSpPr>
            <a:spLocks noGrp="1"/>
          </p:cNvSpPr>
          <p:nvPr>
            <p:ph type="title"/>
          </p:nvPr>
        </p:nvSpPr>
        <p:spPr/>
        <p:txBody>
          <a:bodyPr/>
          <a:lstStyle/>
          <a:p>
            <a:r>
              <a:rPr lang="pt-PT" dirty="0" err="1"/>
              <a:t>Packet</a:t>
            </a:r>
            <a:r>
              <a:rPr lang="pt-PT" dirty="0"/>
              <a:t> </a:t>
            </a:r>
            <a:r>
              <a:rPr lang="pt-PT" dirty="0" err="1"/>
              <a:t>Forwarding</a:t>
            </a:r>
            <a:endParaRPr lang="pt-PT" dirty="0"/>
          </a:p>
        </p:txBody>
      </p:sp>
      <p:sp>
        <p:nvSpPr>
          <p:cNvPr id="3" name="Marcador de Posição de Conteúdo 2">
            <a:extLst>
              <a:ext uri="{FF2B5EF4-FFF2-40B4-BE49-F238E27FC236}">
                <a16:creationId xmlns:a16="http://schemas.microsoft.com/office/drawing/2014/main" id="{26CAEE41-0168-B9A6-688A-F1B5553F00EC}"/>
              </a:ext>
            </a:extLst>
          </p:cNvPr>
          <p:cNvSpPr>
            <a:spLocks noGrp="1"/>
          </p:cNvSpPr>
          <p:nvPr>
            <p:ph idx="1"/>
          </p:nvPr>
        </p:nvSpPr>
        <p:spPr/>
        <p:txBody>
          <a:bodyPr/>
          <a:lstStyle/>
          <a:p>
            <a:pPr marL="0" indent="0">
              <a:buNone/>
            </a:pPr>
            <a:r>
              <a:rPr lang="pt-PT" dirty="0"/>
              <a:t>Os routers suportam os seguintes mecanismos de encaminhamento de pacotes:</a:t>
            </a:r>
          </a:p>
          <a:p>
            <a:pPr marL="514350" indent="-514350">
              <a:buFont typeface="+mj-lt"/>
              <a:buAutoNum type="arabicPeriod"/>
            </a:pPr>
            <a:r>
              <a:rPr lang="pt-PT" b="1" dirty="0"/>
              <a:t>Comutação por processo</a:t>
            </a:r>
            <a:r>
              <a:rPr lang="pt-PT" dirty="0"/>
              <a:t>: O router verifica a tabela de roteamento para cada pacote.</a:t>
            </a:r>
          </a:p>
          <a:p>
            <a:pPr marL="514350" indent="-514350">
              <a:buFont typeface="+mj-lt"/>
              <a:buAutoNum type="arabicPeriod"/>
            </a:pPr>
            <a:r>
              <a:rPr lang="pt-PT" b="1" dirty="0"/>
              <a:t>Comutação rápida</a:t>
            </a:r>
            <a:r>
              <a:rPr lang="pt-PT" dirty="0"/>
              <a:t>: O router armazena as entradas da tabela de roteamento em uma tabela de comutação rápida.</a:t>
            </a:r>
          </a:p>
          <a:p>
            <a:pPr marL="514350" indent="-514350">
              <a:buFont typeface="+mj-lt"/>
              <a:buAutoNum type="arabicPeriod"/>
            </a:pPr>
            <a:r>
              <a:rPr lang="pt-PT" b="1" dirty="0"/>
              <a:t>Cisco Express </a:t>
            </a:r>
            <a:r>
              <a:rPr lang="pt-PT" b="1" dirty="0" err="1"/>
              <a:t>Forwarding</a:t>
            </a:r>
            <a:r>
              <a:rPr lang="pt-PT" b="1" dirty="0"/>
              <a:t> (CEF): </a:t>
            </a:r>
            <a:r>
              <a:rPr lang="pt-PT" dirty="0"/>
              <a:t>O CEF usa uma tabela de encaminhamento de hardware para armazenar as entradas de roteamento.</a:t>
            </a:r>
          </a:p>
          <a:p>
            <a:pPr marL="0" indent="0">
              <a:buNone/>
            </a:pPr>
            <a:r>
              <a:rPr lang="pt-PT" dirty="0"/>
              <a:t>Em termos de velocidade, o CEF é o mais rápido, seguido pela comutação rápida e, finalmente, pela comutação por processo.</a:t>
            </a:r>
          </a:p>
        </p:txBody>
      </p:sp>
    </p:spTree>
    <p:extLst>
      <p:ext uri="{BB962C8B-B14F-4D97-AF65-F5344CB8AC3E}">
        <p14:creationId xmlns:p14="http://schemas.microsoft.com/office/powerpoint/2010/main" val="3292204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2" y="1491449"/>
            <a:ext cx="11432569"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endParaRPr lang="pt-BR" sz="2400" dirty="0"/>
          </a:p>
        </p:txBody>
      </p:sp>
      <p:cxnSp>
        <p:nvCxnSpPr>
          <p:cNvPr id="5" name="Conexão reta 4">
            <a:extLst>
              <a:ext uri="{FF2B5EF4-FFF2-40B4-BE49-F238E27FC236}">
                <a16:creationId xmlns:a16="http://schemas.microsoft.com/office/drawing/2014/main" id="{74A30550-5015-B07C-656C-58477D0EEF6C}"/>
              </a:ext>
            </a:extLst>
          </p:cNvPr>
          <p:cNvCxnSpPr/>
          <p:nvPr/>
        </p:nvCxnSpPr>
        <p:spPr>
          <a:xfrm>
            <a:off x="461103" y="3305262"/>
            <a:ext cx="2920929"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2638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FC81D0-FBD3-79BD-2BE2-2A0675055BFF}"/>
              </a:ext>
            </a:extLst>
          </p:cNvPr>
          <p:cNvSpPr>
            <a:spLocks noGrp="1"/>
          </p:cNvSpPr>
          <p:nvPr>
            <p:ph type="title"/>
          </p:nvPr>
        </p:nvSpPr>
        <p:spPr/>
        <p:txBody>
          <a:bodyPr/>
          <a:lstStyle/>
          <a:p>
            <a:r>
              <a:rPr lang="pt-PT" dirty="0"/>
              <a:t> Basic Router </a:t>
            </a:r>
            <a:r>
              <a:rPr lang="pt-PT" dirty="0" err="1"/>
              <a:t>Configuration</a:t>
            </a:r>
            <a:endParaRPr lang="pt-PT" dirty="0"/>
          </a:p>
        </p:txBody>
      </p:sp>
      <p:pic>
        <p:nvPicPr>
          <p:cNvPr id="5" name="Marcador de Posição de Conteúdo 4">
            <a:extLst>
              <a:ext uri="{FF2B5EF4-FFF2-40B4-BE49-F238E27FC236}">
                <a16:creationId xmlns:a16="http://schemas.microsoft.com/office/drawing/2014/main" id="{6A3921EC-78CC-A8D3-F3C5-0E16898C6689}"/>
              </a:ext>
            </a:extLst>
          </p:cNvPr>
          <p:cNvPicPr>
            <a:picLocks noGrp="1" noChangeAspect="1"/>
          </p:cNvPicPr>
          <p:nvPr>
            <p:ph idx="1"/>
          </p:nvPr>
        </p:nvPicPr>
        <p:blipFill>
          <a:blip r:embed="rId2"/>
          <a:stretch>
            <a:fillRect/>
          </a:stretch>
        </p:blipFill>
        <p:spPr>
          <a:xfrm>
            <a:off x="711032" y="1666874"/>
            <a:ext cx="5384968" cy="4714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ixaDeTexto 5">
            <a:extLst>
              <a:ext uri="{FF2B5EF4-FFF2-40B4-BE49-F238E27FC236}">
                <a16:creationId xmlns:a16="http://schemas.microsoft.com/office/drawing/2014/main" id="{C69B682E-7D6C-AB46-6B0A-D909135617BD}"/>
              </a:ext>
            </a:extLst>
          </p:cNvPr>
          <p:cNvSpPr txBox="1"/>
          <p:nvPr/>
        </p:nvSpPr>
        <p:spPr>
          <a:xfrm>
            <a:off x="6440322" y="1330688"/>
            <a:ext cx="5384968" cy="5355312"/>
          </a:xfrm>
          <a:prstGeom prst="rect">
            <a:avLst/>
          </a:prstGeom>
          <a:noFill/>
        </p:spPr>
        <p:txBody>
          <a:bodyPr wrap="square" rtlCol="0">
            <a:spAutoFit/>
          </a:bodyPr>
          <a:lstStyle/>
          <a:p>
            <a:pPr marL="342900" indent="-342900">
              <a:buFont typeface="+mj-lt"/>
              <a:buAutoNum type="arabicPeriod"/>
            </a:pPr>
            <a:r>
              <a:rPr lang="pt-PT" b="1" dirty="0" err="1"/>
              <a:t>Enable</a:t>
            </a:r>
            <a:r>
              <a:rPr lang="pt-PT" dirty="0"/>
              <a:t> -&gt; Coloca o router em modo privilegiado</a:t>
            </a:r>
          </a:p>
          <a:p>
            <a:pPr marL="342900" indent="-342900">
              <a:buFont typeface="+mj-lt"/>
              <a:buAutoNum type="arabicPeriod"/>
            </a:pPr>
            <a:r>
              <a:rPr lang="pt-PT" b="1" dirty="0"/>
              <a:t>Configure terminar </a:t>
            </a:r>
            <a:r>
              <a:rPr lang="pt-PT" dirty="0"/>
              <a:t>-&gt; Coloca o </a:t>
            </a:r>
            <a:r>
              <a:rPr lang="pt-PT" dirty="0" err="1"/>
              <a:t>roter</a:t>
            </a:r>
            <a:r>
              <a:rPr lang="pt-PT" dirty="0"/>
              <a:t> em modo de configuração global</a:t>
            </a:r>
          </a:p>
          <a:p>
            <a:pPr marL="342900" indent="-342900">
              <a:buFont typeface="+mj-lt"/>
              <a:buAutoNum type="arabicPeriod"/>
            </a:pPr>
            <a:r>
              <a:rPr lang="pt-PT" b="1" dirty="0" err="1"/>
              <a:t>Hostname</a:t>
            </a:r>
            <a:r>
              <a:rPr lang="pt-PT" dirty="0"/>
              <a:t> -&gt;  Define o nome de um dispositivo Cisco</a:t>
            </a:r>
          </a:p>
          <a:p>
            <a:pPr marL="342900" indent="-342900">
              <a:buFont typeface="+mj-lt"/>
              <a:buAutoNum type="arabicPeriod"/>
            </a:pPr>
            <a:r>
              <a:rPr lang="pt-PT" b="1" dirty="0" err="1"/>
              <a:t>Enable</a:t>
            </a:r>
            <a:r>
              <a:rPr lang="pt-PT" b="1" dirty="0"/>
              <a:t> </a:t>
            </a:r>
            <a:r>
              <a:rPr lang="pt-PT" b="1" dirty="0" err="1"/>
              <a:t>secret</a:t>
            </a:r>
            <a:r>
              <a:rPr lang="pt-PT" b="1" dirty="0"/>
              <a:t> </a:t>
            </a:r>
            <a:r>
              <a:rPr lang="pt-PT" dirty="0"/>
              <a:t>-&gt; usado para ativar a senha de acesso ao modo privilegiado.</a:t>
            </a:r>
          </a:p>
          <a:p>
            <a:pPr marL="342900" indent="-342900">
              <a:buFont typeface="+mj-lt"/>
              <a:buAutoNum type="arabicPeriod"/>
            </a:pPr>
            <a:r>
              <a:rPr lang="pt-PT" b="1" dirty="0" err="1"/>
              <a:t>Line</a:t>
            </a:r>
            <a:r>
              <a:rPr lang="pt-PT" b="1" dirty="0"/>
              <a:t> console </a:t>
            </a:r>
            <a:r>
              <a:rPr lang="pt-PT" dirty="0"/>
              <a:t>-&gt; usado para configurar a interface de consola de um router Cisco.</a:t>
            </a:r>
          </a:p>
          <a:p>
            <a:pPr marL="342900" indent="-342900">
              <a:buFont typeface="+mj-lt"/>
              <a:buAutoNum type="arabicPeriod"/>
            </a:pPr>
            <a:r>
              <a:rPr lang="pt-PT" b="1" dirty="0" err="1"/>
              <a:t>Logging</a:t>
            </a:r>
            <a:r>
              <a:rPr lang="pt-PT" b="1" dirty="0"/>
              <a:t> </a:t>
            </a:r>
            <a:r>
              <a:rPr lang="pt-PT" b="1" dirty="0" err="1"/>
              <a:t>synchronous</a:t>
            </a:r>
            <a:r>
              <a:rPr lang="pt-PT" b="1" dirty="0"/>
              <a:t> </a:t>
            </a:r>
            <a:r>
              <a:rPr lang="pt-PT" dirty="0"/>
              <a:t>-&gt;  usado para sincronizar a saída de log no router Cisco com a entrada do utilizador. </a:t>
            </a:r>
          </a:p>
          <a:p>
            <a:pPr marL="342900" indent="-342900">
              <a:buFont typeface="+mj-lt"/>
              <a:buAutoNum type="arabicPeriod"/>
            </a:pPr>
            <a:r>
              <a:rPr lang="pt-PT" b="1" dirty="0"/>
              <a:t>Login </a:t>
            </a:r>
            <a:r>
              <a:rPr lang="pt-PT" dirty="0"/>
              <a:t>-&gt; usado para ativar o login de utilizador em uma interface de linha de comando (CLI) de um router Cisco</a:t>
            </a:r>
          </a:p>
          <a:p>
            <a:pPr marL="342900" indent="-342900">
              <a:buFont typeface="+mj-lt"/>
              <a:buAutoNum type="arabicPeriod"/>
            </a:pPr>
            <a:r>
              <a:rPr lang="pt-PT" b="1" dirty="0" err="1"/>
              <a:t>Line</a:t>
            </a:r>
            <a:r>
              <a:rPr lang="pt-PT" b="1" dirty="0"/>
              <a:t> </a:t>
            </a:r>
            <a:r>
              <a:rPr lang="pt-PT" b="1" dirty="0" err="1"/>
              <a:t>vty</a:t>
            </a:r>
            <a:r>
              <a:rPr lang="pt-PT" dirty="0"/>
              <a:t> -&gt;</a:t>
            </a:r>
            <a:r>
              <a:rPr lang="pt-PT" b="1" dirty="0"/>
              <a:t> </a:t>
            </a:r>
            <a:r>
              <a:rPr lang="pt-PT" dirty="0"/>
              <a:t>usado para configurar linhas </a:t>
            </a:r>
            <a:r>
              <a:rPr lang="pt-PT" dirty="0" err="1"/>
              <a:t>vty</a:t>
            </a:r>
            <a:r>
              <a:rPr lang="pt-PT" dirty="0"/>
              <a:t> em um router Cisco</a:t>
            </a:r>
          </a:p>
          <a:p>
            <a:pPr marL="342900" indent="-342900">
              <a:buFont typeface="+mj-lt"/>
              <a:buAutoNum type="arabicPeriod"/>
            </a:pPr>
            <a:r>
              <a:rPr lang="pt-PT" b="1" dirty="0" err="1"/>
              <a:t>Sevice</a:t>
            </a:r>
            <a:r>
              <a:rPr lang="pt-PT" b="1" dirty="0"/>
              <a:t> password-</a:t>
            </a:r>
            <a:r>
              <a:rPr lang="pt-PT" b="1" dirty="0" err="1"/>
              <a:t>encryption</a:t>
            </a:r>
            <a:r>
              <a:rPr lang="pt-PT" b="1" dirty="0"/>
              <a:t> </a:t>
            </a:r>
            <a:r>
              <a:rPr lang="pt-PT" dirty="0"/>
              <a:t>-&gt; usado para ativar a criptografia de senhas em um router Cisco</a:t>
            </a:r>
            <a:endParaRPr lang="pt-PT" b="1" dirty="0"/>
          </a:p>
        </p:txBody>
      </p:sp>
    </p:spTree>
    <p:extLst>
      <p:ext uri="{BB962C8B-B14F-4D97-AF65-F5344CB8AC3E}">
        <p14:creationId xmlns:p14="http://schemas.microsoft.com/office/powerpoint/2010/main" val="3254158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BDF98C-1A5B-0D06-D587-7F306F8286AA}"/>
              </a:ext>
            </a:extLst>
          </p:cNvPr>
          <p:cNvSpPr>
            <a:spLocks noGrp="1"/>
          </p:cNvSpPr>
          <p:nvPr>
            <p:ph type="title"/>
          </p:nvPr>
        </p:nvSpPr>
        <p:spPr/>
        <p:txBody>
          <a:bodyPr/>
          <a:lstStyle/>
          <a:p>
            <a:r>
              <a:rPr lang="pt-PT" dirty="0"/>
              <a:t> Basic Router </a:t>
            </a:r>
            <a:r>
              <a:rPr lang="pt-PT" dirty="0" err="1"/>
              <a:t>Configuration</a:t>
            </a:r>
            <a:endParaRPr lang="pt-PT" dirty="0"/>
          </a:p>
        </p:txBody>
      </p:sp>
      <p:sp>
        <p:nvSpPr>
          <p:cNvPr id="7" name="Marcador de Posição de Conteúdo 6">
            <a:extLst>
              <a:ext uri="{FF2B5EF4-FFF2-40B4-BE49-F238E27FC236}">
                <a16:creationId xmlns:a16="http://schemas.microsoft.com/office/drawing/2014/main" id="{ADEA795C-18CA-A5FB-23D5-F404FF8A464F}"/>
              </a:ext>
            </a:extLst>
          </p:cNvPr>
          <p:cNvSpPr>
            <a:spLocks noGrp="1"/>
          </p:cNvSpPr>
          <p:nvPr>
            <p:ph idx="1"/>
          </p:nvPr>
        </p:nvSpPr>
        <p:spPr/>
        <p:txBody>
          <a:bodyPr/>
          <a:lstStyle/>
          <a:p>
            <a:r>
              <a:rPr lang="pt-PT" sz="2400" b="1" i="0" dirty="0">
                <a:solidFill>
                  <a:srgbClr val="000000"/>
                </a:solidFill>
                <a:effectLst/>
                <a:latin typeface="Calibri (corpo)"/>
              </a:rPr>
              <a:t>show </a:t>
            </a:r>
            <a:r>
              <a:rPr lang="pt-PT" sz="2400" b="1" i="0" dirty="0" err="1">
                <a:solidFill>
                  <a:srgbClr val="000000"/>
                </a:solidFill>
                <a:effectLst/>
                <a:latin typeface="Calibri (corpo)"/>
              </a:rPr>
              <a:t>ip</a:t>
            </a:r>
            <a:r>
              <a:rPr lang="pt-PT" sz="2400" b="1" i="0" dirty="0">
                <a:solidFill>
                  <a:srgbClr val="000000"/>
                </a:solidFill>
                <a:effectLst/>
                <a:latin typeface="Calibri (corpo)"/>
              </a:rPr>
              <a:t> interface </a:t>
            </a:r>
            <a:r>
              <a:rPr lang="pt-PT" sz="2400" b="1" i="0" dirty="0" err="1">
                <a:solidFill>
                  <a:srgbClr val="000000"/>
                </a:solidFill>
                <a:effectLst/>
                <a:latin typeface="Calibri (corpo)"/>
              </a:rPr>
              <a:t>brief</a:t>
            </a:r>
            <a:r>
              <a:rPr lang="pt-PT" sz="2400" dirty="0">
                <a:latin typeface="Calibri (corpo)"/>
              </a:rPr>
              <a:t> -&gt; comando que exibe um resumo de todas as interfaces IP no router.</a:t>
            </a:r>
          </a:p>
          <a:p>
            <a:r>
              <a:rPr lang="pt-PT" sz="2400" b="1" dirty="0">
                <a:latin typeface="Calibri (corpo)"/>
              </a:rPr>
              <a:t>show </a:t>
            </a:r>
            <a:r>
              <a:rPr lang="pt-PT" sz="2400" b="1" dirty="0" err="1">
                <a:latin typeface="Calibri (corpo)"/>
              </a:rPr>
              <a:t>running-config</a:t>
            </a:r>
            <a:r>
              <a:rPr lang="pt-PT" sz="2400" b="1" dirty="0">
                <a:latin typeface="Calibri (corpo)"/>
              </a:rPr>
              <a:t> interface </a:t>
            </a:r>
            <a:r>
              <a:rPr lang="pt-PT" sz="2400" dirty="0">
                <a:latin typeface="Calibri (corpo)"/>
              </a:rPr>
              <a:t>-&gt; comando que exibe a configuração em execução de todas as interfaces IP no router.</a:t>
            </a:r>
          </a:p>
          <a:p>
            <a:r>
              <a:rPr lang="pt-PT" sz="2400" b="1" i="0" dirty="0">
                <a:solidFill>
                  <a:srgbClr val="000000"/>
                </a:solidFill>
                <a:effectLst/>
                <a:latin typeface="Calibri (corpo)"/>
              </a:rPr>
              <a:t>show interfaces</a:t>
            </a:r>
            <a:r>
              <a:rPr lang="pt-PT" sz="2400" b="1" dirty="0">
                <a:latin typeface="Calibri (corpo)"/>
              </a:rPr>
              <a:t> </a:t>
            </a:r>
            <a:r>
              <a:rPr lang="pt-PT" sz="2400" dirty="0">
                <a:latin typeface="Calibri (corpo)"/>
              </a:rPr>
              <a:t>-&gt; comando que exibe informações sobre todas as interfaces físicas e virtuais no router.</a:t>
            </a:r>
          </a:p>
          <a:p>
            <a:r>
              <a:rPr lang="pt-PT" sz="2400" b="1" dirty="0">
                <a:latin typeface="Calibri (corpo)"/>
              </a:rPr>
              <a:t>show </a:t>
            </a:r>
            <a:r>
              <a:rPr lang="pt-PT" sz="2400" b="1" dirty="0" err="1">
                <a:latin typeface="Calibri (corpo)"/>
              </a:rPr>
              <a:t>ip</a:t>
            </a:r>
            <a:r>
              <a:rPr lang="pt-PT" sz="2400" b="1" dirty="0">
                <a:latin typeface="Calibri (corpo)"/>
              </a:rPr>
              <a:t> interface </a:t>
            </a:r>
            <a:r>
              <a:rPr lang="pt-PT" sz="2400" dirty="0">
                <a:latin typeface="Calibri (corpo)"/>
              </a:rPr>
              <a:t>-&gt; comando que exibe informações sobre todas as interfaces IP no router. </a:t>
            </a:r>
          </a:p>
          <a:p>
            <a:r>
              <a:rPr lang="pt-PT" sz="2400" b="1" i="0" dirty="0">
                <a:solidFill>
                  <a:srgbClr val="000000"/>
                </a:solidFill>
                <a:effectLst/>
                <a:latin typeface="Calibri (corpo)"/>
              </a:rPr>
              <a:t>show </a:t>
            </a:r>
            <a:r>
              <a:rPr lang="pt-PT" sz="2400" b="1" i="0" dirty="0" err="1">
                <a:solidFill>
                  <a:srgbClr val="000000"/>
                </a:solidFill>
                <a:effectLst/>
                <a:latin typeface="Calibri (corpo)"/>
              </a:rPr>
              <a:t>ip</a:t>
            </a:r>
            <a:r>
              <a:rPr lang="pt-PT" sz="2400" b="1" i="0" dirty="0">
                <a:solidFill>
                  <a:srgbClr val="000000"/>
                </a:solidFill>
                <a:effectLst/>
                <a:latin typeface="Calibri (corpo)"/>
              </a:rPr>
              <a:t> </a:t>
            </a:r>
            <a:r>
              <a:rPr lang="pt-PT" sz="2400" b="1" i="0" dirty="0" err="1">
                <a:solidFill>
                  <a:srgbClr val="000000"/>
                </a:solidFill>
                <a:effectLst/>
                <a:latin typeface="Calibri (corpo)"/>
              </a:rPr>
              <a:t>route</a:t>
            </a:r>
            <a:r>
              <a:rPr lang="pt-PT" sz="2400" dirty="0">
                <a:latin typeface="Calibri (corpo)"/>
              </a:rPr>
              <a:t> -&gt; comando que exibe a tabela de roteamento do router.</a:t>
            </a:r>
          </a:p>
          <a:p>
            <a:r>
              <a:rPr lang="pt-PT" sz="2400" b="1" i="0" dirty="0" err="1">
                <a:solidFill>
                  <a:srgbClr val="000000"/>
                </a:solidFill>
                <a:effectLst/>
                <a:latin typeface="Calibri (corpo)"/>
              </a:rPr>
              <a:t>ping</a:t>
            </a:r>
            <a:r>
              <a:rPr lang="pt-PT" sz="2400" dirty="0">
                <a:latin typeface="Calibri (corpo)"/>
              </a:rPr>
              <a:t> -&gt; comando de rede usado para testar a conectividade entre dois </a:t>
            </a:r>
            <a:r>
              <a:rPr lang="pt-PT" sz="2400" dirty="0" err="1">
                <a:latin typeface="Calibri (corpo)"/>
              </a:rPr>
              <a:t>hosts</a:t>
            </a:r>
            <a:r>
              <a:rPr lang="pt-PT" sz="2400" dirty="0">
                <a:latin typeface="Calibri (corpo)"/>
              </a:rPr>
              <a:t>.</a:t>
            </a:r>
            <a:br>
              <a:rPr lang="pt-PT" dirty="0"/>
            </a:br>
            <a:br>
              <a:rPr lang="pt-PT" dirty="0"/>
            </a:br>
            <a:br>
              <a:rPr lang="pt-PT" dirty="0"/>
            </a:br>
            <a:endParaRPr lang="pt-PT" dirty="0"/>
          </a:p>
        </p:txBody>
      </p:sp>
    </p:spTree>
    <p:extLst>
      <p:ext uri="{BB962C8B-B14F-4D97-AF65-F5344CB8AC3E}">
        <p14:creationId xmlns:p14="http://schemas.microsoft.com/office/powerpoint/2010/main" val="306616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2" y="1491449"/>
            <a:ext cx="11432569"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endParaRPr lang="pt-BR" sz="2400" dirty="0"/>
          </a:p>
        </p:txBody>
      </p:sp>
      <p:cxnSp>
        <p:nvCxnSpPr>
          <p:cNvPr id="5" name="Conexão reta 4">
            <a:extLst>
              <a:ext uri="{FF2B5EF4-FFF2-40B4-BE49-F238E27FC236}">
                <a16:creationId xmlns:a16="http://schemas.microsoft.com/office/drawing/2014/main" id="{74A30550-5015-B07C-656C-58477D0EEF6C}"/>
              </a:ext>
            </a:extLst>
          </p:cNvPr>
          <p:cNvCxnSpPr/>
          <p:nvPr/>
        </p:nvCxnSpPr>
        <p:spPr>
          <a:xfrm>
            <a:off x="392722" y="2407640"/>
            <a:ext cx="2920929"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01029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5AC70-4A65-4563-83DA-428BC7D8B3CB}"/>
              </a:ext>
            </a:extLst>
          </p:cNvPr>
          <p:cNvSpPr>
            <a:spLocks noGrp="1"/>
          </p:cNvSpPr>
          <p:nvPr>
            <p:ph type="title"/>
          </p:nvPr>
        </p:nvSpPr>
        <p:spPr/>
        <p:txBody>
          <a:bodyPr/>
          <a:lstStyle/>
          <a:p>
            <a:r>
              <a:rPr lang="pt-PT" dirty="0"/>
              <a:t> Basic Router </a:t>
            </a:r>
            <a:r>
              <a:rPr lang="pt-PT" dirty="0" err="1"/>
              <a:t>Configuration</a:t>
            </a:r>
            <a:endParaRPr lang="pt-PT" dirty="0"/>
          </a:p>
        </p:txBody>
      </p:sp>
      <p:sp>
        <p:nvSpPr>
          <p:cNvPr id="3" name="Marcador de Posição de Conteúdo 2">
            <a:extLst>
              <a:ext uri="{FF2B5EF4-FFF2-40B4-BE49-F238E27FC236}">
                <a16:creationId xmlns:a16="http://schemas.microsoft.com/office/drawing/2014/main" id="{78DE5A51-7636-05CE-3B10-BA91A00797E5}"/>
              </a:ext>
            </a:extLst>
          </p:cNvPr>
          <p:cNvSpPr>
            <a:spLocks noGrp="1"/>
          </p:cNvSpPr>
          <p:nvPr>
            <p:ph idx="1"/>
          </p:nvPr>
        </p:nvSpPr>
        <p:spPr/>
        <p:txBody>
          <a:bodyPr/>
          <a:lstStyle/>
          <a:p>
            <a:pPr marL="0" indent="0">
              <a:buNone/>
            </a:pPr>
            <a:r>
              <a:rPr lang="pt-PT" dirty="0"/>
              <a:t>Os parâmetros de filtragem que podem ser configurados após o </a:t>
            </a:r>
            <a:r>
              <a:rPr lang="pt-PT" dirty="0" err="1"/>
              <a:t>pipe</a:t>
            </a:r>
            <a:r>
              <a:rPr lang="pt-PT" dirty="0"/>
              <a:t> (|) incluem:</a:t>
            </a:r>
          </a:p>
          <a:p>
            <a:r>
              <a:rPr lang="pt-PT" b="1" dirty="0" err="1"/>
              <a:t>section</a:t>
            </a:r>
            <a:r>
              <a:rPr lang="pt-PT" dirty="0"/>
              <a:t> - Isso exibe toda a seção que começa com a expressão de filtragem.</a:t>
            </a:r>
          </a:p>
          <a:p>
            <a:r>
              <a:rPr lang="pt-PT" b="1" dirty="0" err="1"/>
              <a:t>include</a:t>
            </a:r>
            <a:r>
              <a:rPr lang="pt-PT" dirty="0"/>
              <a:t> - Isso inclui todas as linhas de saída que correspondem à expressão de filtragem.</a:t>
            </a:r>
          </a:p>
          <a:p>
            <a:r>
              <a:rPr lang="pt-PT" b="1" dirty="0" err="1"/>
              <a:t>exclude</a:t>
            </a:r>
            <a:r>
              <a:rPr lang="pt-PT" dirty="0"/>
              <a:t> - Isso exclui todas as linhas de saída que correspondem à expressão de filtragem.</a:t>
            </a:r>
          </a:p>
          <a:p>
            <a:r>
              <a:rPr lang="pt-PT" b="1" dirty="0" err="1"/>
              <a:t>begin</a:t>
            </a:r>
            <a:r>
              <a:rPr lang="pt-PT" dirty="0"/>
              <a:t> - Isso exibe todas as linhas de saída de um determinado ponto, começando com a linha que corresponde à expressão de filtragem.</a:t>
            </a:r>
          </a:p>
          <a:p>
            <a:pPr marL="0" indent="0">
              <a:buNone/>
            </a:pPr>
            <a:r>
              <a:rPr lang="pt-PT" dirty="0"/>
              <a:t>Observação: filtros de saída podem ser usados em combinação com qualquer comando </a:t>
            </a:r>
            <a:r>
              <a:rPr lang="pt-PT" b="1" dirty="0"/>
              <a:t>show.</a:t>
            </a:r>
          </a:p>
        </p:txBody>
      </p:sp>
    </p:spTree>
    <p:extLst>
      <p:ext uri="{BB962C8B-B14F-4D97-AF65-F5344CB8AC3E}">
        <p14:creationId xmlns:p14="http://schemas.microsoft.com/office/powerpoint/2010/main" val="3907231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2" y="1491449"/>
            <a:ext cx="11432569"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endParaRPr lang="pt-BR" sz="2400" dirty="0"/>
          </a:p>
        </p:txBody>
      </p:sp>
      <p:cxnSp>
        <p:nvCxnSpPr>
          <p:cNvPr id="5" name="Conexão reta 4">
            <a:extLst>
              <a:ext uri="{FF2B5EF4-FFF2-40B4-BE49-F238E27FC236}">
                <a16:creationId xmlns:a16="http://schemas.microsoft.com/office/drawing/2014/main" id="{74A30550-5015-B07C-656C-58477D0EEF6C}"/>
              </a:ext>
            </a:extLst>
          </p:cNvPr>
          <p:cNvCxnSpPr/>
          <p:nvPr/>
        </p:nvCxnSpPr>
        <p:spPr>
          <a:xfrm>
            <a:off x="392722" y="3741490"/>
            <a:ext cx="2920929"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93440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CFF7E-FD9F-095E-79D8-4C20FD398B66}"/>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F102FD57-A2FF-2284-1732-A66965B2BA4A}"/>
              </a:ext>
            </a:extLst>
          </p:cNvPr>
          <p:cNvSpPr>
            <a:spLocks noGrp="1"/>
          </p:cNvSpPr>
          <p:nvPr>
            <p:ph idx="1"/>
          </p:nvPr>
        </p:nvSpPr>
        <p:spPr/>
        <p:txBody>
          <a:bodyPr/>
          <a:lstStyle/>
          <a:p>
            <a:pPr marL="0" indent="0">
              <a:buNone/>
            </a:pPr>
            <a:r>
              <a:rPr lang="pt-PT" dirty="0"/>
              <a:t>Uma tabela de roteamento contém uma lista de rotas para redes conhecidas A origem dessas informações é derivada do seguinte:</a:t>
            </a:r>
          </a:p>
          <a:p>
            <a:r>
              <a:rPr lang="pt-PT" dirty="0"/>
              <a:t>Redes conectadas diretamente</a:t>
            </a:r>
          </a:p>
          <a:p>
            <a:r>
              <a:rPr lang="pt-PT" dirty="0"/>
              <a:t>Rotas estáticas</a:t>
            </a:r>
          </a:p>
          <a:p>
            <a:r>
              <a:rPr lang="pt-PT" dirty="0"/>
              <a:t>Protocolos de roteamento dinâmico</a:t>
            </a:r>
          </a:p>
          <a:p>
            <a:pPr marL="0" indent="0">
              <a:buNone/>
            </a:pPr>
            <a:endParaRPr lang="pt-PT" dirty="0"/>
          </a:p>
        </p:txBody>
      </p:sp>
    </p:spTree>
    <p:extLst>
      <p:ext uri="{BB962C8B-B14F-4D97-AF65-F5344CB8AC3E}">
        <p14:creationId xmlns:p14="http://schemas.microsoft.com/office/powerpoint/2010/main" val="3664024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238EA-332C-B48E-15C1-A49D80799EBE}"/>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7F8D48D5-F3C7-B19E-085E-FE12E990025A}"/>
              </a:ext>
            </a:extLst>
          </p:cNvPr>
          <p:cNvSpPr>
            <a:spLocks noGrp="1"/>
          </p:cNvSpPr>
          <p:nvPr>
            <p:ph idx="1"/>
          </p:nvPr>
        </p:nvSpPr>
        <p:spPr/>
        <p:txBody>
          <a:bodyPr/>
          <a:lstStyle/>
          <a:p>
            <a:pPr marL="0" indent="0">
              <a:buNone/>
            </a:pPr>
            <a:r>
              <a:rPr lang="pt-PT" dirty="0"/>
              <a:t>A fonte de cada rota na tabela de roteamento é identificada por um código. Os códigos comuns incluem o seguinte:</a:t>
            </a:r>
          </a:p>
          <a:p>
            <a:endParaRPr lang="pt-PT" dirty="0"/>
          </a:p>
          <a:p>
            <a:r>
              <a:rPr lang="pt-PT" dirty="0"/>
              <a:t>L - Identifica o endereço atribuído a uma interface de router.</a:t>
            </a:r>
          </a:p>
          <a:p>
            <a:r>
              <a:rPr lang="pt-PT" dirty="0"/>
              <a:t>C - Identifica uma rede conectada diretamente.</a:t>
            </a:r>
          </a:p>
          <a:p>
            <a:r>
              <a:rPr lang="pt-PT" dirty="0"/>
              <a:t>S - Identifica uma rota estática criada para alcançar uma rede específica.</a:t>
            </a:r>
          </a:p>
          <a:p>
            <a:r>
              <a:rPr lang="pt-PT" dirty="0"/>
              <a:t>O - Identifica uma rede aprendida dinamicamente de outro router usando o protocolo de roteamento OSPF.</a:t>
            </a:r>
          </a:p>
          <a:p>
            <a:r>
              <a:rPr lang="pt-PT" dirty="0"/>
              <a:t>* - Esta rota é um candidato para uma rota padrão</a:t>
            </a:r>
          </a:p>
        </p:txBody>
      </p:sp>
    </p:spTree>
    <p:extLst>
      <p:ext uri="{BB962C8B-B14F-4D97-AF65-F5344CB8AC3E}">
        <p14:creationId xmlns:p14="http://schemas.microsoft.com/office/powerpoint/2010/main" val="30875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A6E49-4EDD-4DEC-655C-D4D30442A014}"/>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255FBE40-070E-51DE-D191-0BA7642B8265}"/>
              </a:ext>
            </a:extLst>
          </p:cNvPr>
          <p:cNvSpPr>
            <a:spLocks noGrp="1"/>
          </p:cNvSpPr>
          <p:nvPr>
            <p:ph idx="1"/>
          </p:nvPr>
        </p:nvSpPr>
        <p:spPr/>
        <p:txBody>
          <a:bodyPr/>
          <a:lstStyle/>
          <a:p>
            <a:pPr marL="0" indent="0">
              <a:buNone/>
            </a:pPr>
            <a:r>
              <a:rPr lang="pt-PT" dirty="0"/>
              <a:t>Os três princípios da tabela de roteamento são:</a:t>
            </a:r>
          </a:p>
          <a:p>
            <a:pPr marL="0" indent="0">
              <a:buNone/>
            </a:pPr>
            <a:endParaRPr lang="pt-PT" dirty="0"/>
          </a:p>
          <a:p>
            <a:pPr marL="514350" indent="-514350">
              <a:buFont typeface="+mj-lt"/>
              <a:buAutoNum type="arabicPeriod"/>
            </a:pPr>
            <a:r>
              <a:rPr lang="pt-PT" dirty="0"/>
              <a:t>Cada router toma decisões de roteamento com base nas informações em sua própria tabela de roteamento.</a:t>
            </a:r>
          </a:p>
          <a:p>
            <a:pPr marL="514350" indent="-514350">
              <a:buFont typeface="+mj-lt"/>
              <a:buAutoNum type="arabicPeriod"/>
            </a:pPr>
            <a:r>
              <a:rPr lang="pt-PT" dirty="0"/>
              <a:t>O fato de um router ter certas informações em sua tabela de roteamento não significa que outros </a:t>
            </a:r>
            <a:r>
              <a:rPr lang="pt-PT" dirty="0" err="1"/>
              <a:t>routeres</a:t>
            </a:r>
            <a:r>
              <a:rPr lang="pt-PT" dirty="0"/>
              <a:t> tenham as mesmas informações.</a:t>
            </a:r>
          </a:p>
          <a:p>
            <a:pPr marL="514350" indent="-514350">
              <a:buFont typeface="+mj-lt"/>
              <a:buAutoNum type="arabicPeriod"/>
            </a:pPr>
            <a:r>
              <a:rPr lang="pt-PT" dirty="0"/>
              <a:t>As informações de roteamento sobre um caminho de uma rede para outra não fornecem informações de roteamento sobre o caminho de retorno ou reverso.</a:t>
            </a:r>
          </a:p>
        </p:txBody>
      </p:sp>
    </p:spTree>
    <p:extLst>
      <p:ext uri="{BB962C8B-B14F-4D97-AF65-F5344CB8AC3E}">
        <p14:creationId xmlns:p14="http://schemas.microsoft.com/office/powerpoint/2010/main" val="89079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8A7A30-8CD9-9EDD-F7AC-EE13F0827F05}"/>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C5E47B09-15DD-4DB4-844C-FBE28F90A494}"/>
              </a:ext>
            </a:extLst>
          </p:cNvPr>
          <p:cNvSpPr>
            <a:spLocks noGrp="1"/>
          </p:cNvSpPr>
          <p:nvPr>
            <p:ph idx="1"/>
          </p:nvPr>
        </p:nvSpPr>
        <p:spPr/>
        <p:txBody>
          <a:bodyPr/>
          <a:lstStyle/>
          <a:p>
            <a:pPr marL="0" indent="0">
              <a:buNone/>
            </a:pPr>
            <a:r>
              <a:rPr lang="pt-PT" dirty="0"/>
              <a:t>Redes conectadas diretamente (Código C):</a:t>
            </a:r>
          </a:p>
          <a:p>
            <a:pPr marL="0" indent="0">
              <a:buNone/>
            </a:pPr>
            <a:endParaRPr lang="pt-PT" dirty="0"/>
          </a:p>
          <a:p>
            <a:pPr marL="0" indent="0">
              <a:buNone/>
            </a:pPr>
            <a:r>
              <a:rPr lang="pt-PT" dirty="0"/>
              <a:t>São redes que estão conectadas fisicamente a um router por meio de uma interface. As rotas conectadas diretamente são adicionadas à tabela de roteamento automaticamente quando a interface é configurada com um endereço IP. </a:t>
            </a:r>
          </a:p>
          <a:p>
            <a:pPr marL="0" indent="0">
              <a:buNone/>
            </a:pPr>
            <a:r>
              <a:rPr lang="pt-PT" dirty="0"/>
              <a:t>Para rotas locais IPv4, o comprimento do prefixo é /32 e, para rotas locais IPv6, o comprimento do prefixo é /128</a:t>
            </a:r>
          </a:p>
          <a:p>
            <a:pPr marL="0" indent="0">
              <a:buNone/>
            </a:pPr>
            <a:endParaRPr lang="pt-PT" dirty="0"/>
          </a:p>
          <a:p>
            <a:pPr marL="0" indent="0">
              <a:buNone/>
            </a:pPr>
            <a:endParaRPr lang="pt-PT" dirty="0"/>
          </a:p>
        </p:txBody>
      </p:sp>
    </p:spTree>
    <p:extLst>
      <p:ext uri="{BB962C8B-B14F-4D97-AF65-F5344CB8AC3E}">
        <p14:creationId xmlns:p14="http://schemas.microsoft.com/office/powerpoint/2010/main" val="270950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EC036-FD09-3A54-C52B-E013973319D9}"/>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81ACC91D-84F8-DC63-D2A7-9D8548A2D553}"/>
              </a:ext>
            </a:extLst>
          </p:cNvPr>
          <p:cNvSpPr>
            <a:spLocks noGrp="1"/>
          </p:cNvSpPr>
          <p:nvPr>
            <p:ph idx="1"/>
          </p:nvPr>
        </p:nvSpPr>
        <p:spPr/>
        <p:txBody>
          <a:bodyPr/>
          <a:lstStyle/>
          <a:p>
            <a:pPr marL="0" indent="0">
              <a:buNone/>
            </a:pPr>
            <a:r>
              <a:rPr lang="pt-PT" dirty="0"/>
              <a:t>Roteamento estático (Código S)</a:t>
            </a:r>
          </a:p>
          <a:p>
            <a:pPr marL="0" indent="0">
              <a:buNone/>
            </a:pPr>
            <a:endParaRPr lang="pt-PT" dirty="0"/>
          </a:p>
          <a:p>
            <a:pPr marL="0" indent="0">
              <a:buNone/>
            </a:pPr>
            <a:r>
              <a:rPr lang="pt-PT" dirty="0"/>
              <a:t>O roteamento estático é uma forma de roteamento na qual as rotas são configuradas manualmente. </a:t>
            </a:r>
          </a:p>
          <a:p>
            <a:pPr marL="0" indent="0">
              <a:buNone/>
            </a:pPr>
            <a:r>
              <a:rPr lang="pt-PT" dirty="0"/>
              <a:t>Isso é útil para redes menores que não devem crescer significativamente, para redes que usam uma rota padrão para representar um caminho para qualquer rede que não tenha uma correspondência mais específica com outra rota na tabela de roteamento.</a:t>
            </a:r>
          </a:p>
        </p:txBody>
      </p:sp>
    </p:spTree>
    <p:extLst>
      <p:ext uri="{BB962C8B-B14F-4D97-AF65-F5344CB8AC3E}">
        <p14:creationId xmlns:p14="http://schemas.microsoft.com/office/powerpoint/2010/main" val="287943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BA3DA-0428-D2B8-502D-B33B8CCB6196}"/>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8650FDBF-8D7D-C4BC-BCB5-D9EE89ED8F1A}"/>
              </a:ext>
            </a:extLst>
          </p:cNvPr>
          <p:cNvSpPr>
            <a:spLocks noGrp="1"/>
          </p:cNvSpPr>
          <p:nvPr>
            <p:ph idx="1"/>
          </p:nvPr>
        </p:nvSpPr>
        <p:spPr/>
        <p:txBody>
          <a:bodyPr/>
          <a:lstStyle/>
          <a:p>
            <a:pPr marL="0" indent="0">
              <a:buNone/>
            </a:pPr>
            <a:r>
              <a:rPr lang="pt-PT" dirty="0"/>
              <a:t>Protocolos de Roteamento Dinâmico</a:t>
            </a:r>
          </a:p>
          <a:p>
            <a:pPr marL="0" indent="0">
              <a:buNone/>
            </a:pPr>
            <a:endParaRPr lang="pt-PT" dirty="0"/>
          </a:p>
          <a:p>
            <a:pPr marL="0" indent="0">
              <a:buNone/>
            </a:pPr>
            <a:r>
              <a:rPr lang="pt-PT" dirty="0"/>
              <a:t>Os protocolos de roteamento dinâmico são usados pelos routers para compartilhar automaticamente informações sobre a acessibilidade e o status de redes remotas. </a:t>
            </a:r>
          </a:p>
          <a:p>
            <a:pPr marL="0" indent="0">
              <a:buNone/>
            </a:pPr>
            <a:r>
              <a:rPr lang="pt-PT" dirty="0"/>
              <a:t>Os protocolos de roteamento dinâmico executam várias atividades, incluindo descoberta de rede e manutenção de tabelas de roteamento.</a:t>
            </a:r>
          </a:p>
        </p:txBody>
      </p:sp>
    </p:spTree>
    <p:extLst>
      <p:ext uri="{BB962C8B-B14F-4D97-AF65-F5344CB8AC3E}">
        <p14:creationId xmlns:p14="http://schemas.microsoft.com/office/powerpoint/2010/main" val="4194734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F2FF7-0EEC-0C35-FABB-F352E0064EED}"/>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4BA7BB8C-6AC8-DD1D-435B-B1ACC60AA22C}"/>
              </a:ext>
            </a:extLst>
          </p:cNvPr>
          <p:cNvSpPr>
            <a:spLocks noGrp="1"/>
          </p:cNvSpPr>
          <p:nvPr>
            <p:ph idx="1"/>
          </p:nvPr>
        </p:nvSpPr>
        <p:spPr/>
        <p:txBody>
          <a:bodyPr/>
          <a:lstStyle/>
          <a:p>
            <a:pPr marL="0" indent="0">
              <a:buNone/>
            </a:pPr>
            <a:r>
              <a:rPr lang="pt-PT" dirty="0"/>
              <a:t>Rotas Dinâmicas na Tabela de Roteamento (Código O)</a:t>
            </a:r>
          </a:p>
          <a:p>
            <a:pPr marL="0" indent="0">
              <a:buNone/>
            </a:pPr>
            <a:endParaRPr lang="pt-PT" dirty="0"/>
          </a:p>
          <a:p>
            <a:pPr marL="0" indent="0">
              <a:buNone/>
            </a:pPr>
            <a:r>
              <a:rPr lang="pt-PT" dirty="0"/>
              <a:t>O OSPF é um protocolo de roteamento dinâmico que é usado para aprender dinamicamente todas as redes conectadas a um router. As entradas da tabela de roteamento para rotas OSPF incluem o endereço IP do router de próximo salto.</a:t>
            </a:r>
          </a:p>
          <a:p>
            <a:pPr marL="0" indent="0">
              <a:buNone/>
            </a:pPr>
            <a:endParaRPr lang="pt-PT" dirty="0"/>
          </a:p>
          <a:p>
            <a:pPr marL="0" indent="0">
              <a:buNone/>
            </a:pPr>
            <a:endParaRPr lang="pt-PT" dirty="0"/>
          </a:p>
          <a:p>
            <a:pPr marL="0" indent="0">
              <a:buNone/>
            </a:pPr>
            <a:endParaRPr lang="pt-PT" dirty="0"/>
          </a:p>
        </p:txBody>
      </p:sp>
    </p:spTree>
    <p:extLst>
      <p:ext uri="{BB962C8B-B14F-4D97-AF65-F5344CB8AC3E}">
        <p14:creationId xmlns:p14="http://schemas.microsoft.com/office/powerpoint/2010/main" val="2007143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79DA2-275A-36A8-DD2E-63E8971C4442}"/>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4C0EAD5E-DB20-1829-1886-FD399631BB95}"/>
              </a:ext>
            </a:extLst>
          </p:cNvPr>
          <p:cNvSpPr>
            <a:spLocks noGrp="1"/>
          </p:cNvSpPr>
          <p:nvPr>
            <p:ph idx="1"/>
          </p:nvPr>
        </p:nvSpPr>
        <p:spPr/>
        <p:txBody>
          <a:bodyPr/>
          <a:lstStyle/>
          <a:p>
            <a:pPr marL="0" indent="0">
              <a:buNone/>
            </a:pPr>
            <a:r>
              <a:rPr lang="pt-PT" dirty="0"/>
              <a:t>Rota Padrão (</a:t>
            </a:r>
            <a:r>
              <a:rPr lang="pt-PT" dirty="0" err="1"/>
              <a:t>Codigo</a:t>
            </a:r>
            <a:r>
              <a:rPr lang="pt-PT" dirty="0"/>
              <a:t> *)</a:t>
            </a:r>
          </a:p>
          <a:p>
            <a:pPr marL="0" indent="0">
              <a:buNone/>
            </a:pPr>
            <a:endParaRPr lang="pt-PT" dirty="0"/>
          </a:p>
          <a:p>
            <a:pPr marL="0" indent="0">
              <a:buNone/>
            </a:pPr>
            <a:r>
              <a:rPr lang="pt-PT" dirty="0"/>
              <a:t>Uma rota padrão é uma rota que é usada para enviar tráfego para qualquer destino que não tenha uma rota mais específica na tabela de roteamento. As rotas padrão podem ser estáticas ou dinâmicas.</a:t>
            </a:r>
          </a:p>
        </p:txBody>
      </p:sp>
    </p:spTree>
    <p:extLst>
      <p:ext uri="{BB962C8B-B14F-4D97-AF65-F5344CB8AC3E}">
        <p14:creationId xmlns:p14="http://schemas.microsoft.com/office/powerpoint/2010/main" val="191518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2C45-56F6-49DC-869F-040A130EEB48}"/>
              </a:ext>
            </a:extLst>
          </p:cNvPr>
          <p:cNvSpPr>
            <a:spLocks noGrp="1"/>
          </p:cNvSpPr>
          <p:nvPr>
            <p:ph type="title"/>
          </p:nvPr>
        </p:nvSpPr>
        <p:spPr/>
        <p:txBody>
          <a:bodyPr/>
          <a:lstStyle/>
          <a:p>
            <a:r>
              <a:rPr lang="en-GB" dirty="0" err="1"/>
              <a:t>Introdução</a:t>
            </a:r>
            <a:endParaRPr lang="en-GB" dirty="0"/>
          </a:p>
        </p:txBody>
      </p:sp>
      <p:sp>
        <p:nvSpPr>
          <p:cNvPr id="3" name="Content Placeholder 2">
            <a:extLst>
              <a:ext uri="{FF2B5EF4-FFF2-40B4-BE49-F238E27FC236}">
                <a16:creationId xmlns:a16="http://schemas.microsoft.com/office/drawing/2014/main" id="{32239392-A8D7-4840-8F1E-55278769AE7C}"/>
              </a:ext>
            </a:extLst>
          </p:cNvPr>
          <p:cNvSpPr>
            <a:spLocks noGrp="1"/>
          </p:cNvSpPr>
          <p:nvPr>
            <p:ph idx="1"/>
          </p:nvPr>
        </p:nvSpPr>
        <p:spPr/>
        <p:txBody>
          <a:bodyPr/>
          <a:lstStyle/>
          <a:p>
            <a:pPr marL="0" indent="0">
              <a:buNone/>
            </a:pPr>
            <a:r>
              <a:rPr lang="pt-PT" b="1" dirty="0"/>
              <a:t>Objetivo do Módulo</a:t>
            </a:r>
            <a:r>
              <a:rPr lang="pt-PT" dirty="0"/>
              <a:t>: Explicar como os routers usam informações em pacotes para tomar decisões de encaminhamento.</a:t>
            </a:r>
          </a:p>
          <a:p>
            <a:pPr marL="514350" indent="-514350">
              <a:buFont typeface="+mj-lt"/>
              <a:buAutoNum type="arabicPeriod"/>
            </a:pPr>
            <a:r>
              <a:rPr lang="pt-PT" dirty="0"/>
              <a:t>Explicar como os routers determinam o melhor caminho</a:t>
            </a:r>
            <a:r>
              <a:rPr lang="en-US" dirty="0"/>
              <a:t>;</a:t>
            </a:r>
          </a:p>
          <a:p>
            <a:pPr marL="514350" indent="-514350">
              <a:buFont typeface="+mj-lt"/>
              <a:buAutoNum type="arabicPeriod"/>
            </a:pPr>
            <a:r>
              <a:rPr lang="pt-PT" dirty="0"/>
              <a:t>Explicar como os routers encaminham pacotes até o destino</a:t>
            </a:r>
            <a:r>
              <a:rPr lang="en-US" dirty="0"/>
              <a:t>;</a:t>
            </a:r>
          </a:p>
          <a:p>
            <a:pPr marL="514350" indent="-514350">
              <a:buFont typeface="+mj-lt"/>
              <a:buAutoNum type="arabicPeriod"/>
            </a:pPr>
            <a:r>
              <a:rPr lang="pt-PT" dirty="0"/>
              <a:t>Configurar configurações básicas em um router;</a:t>
            </a:r>
          </a:p>
          <a:p>
            <a:pPr marL="514350" indent="-514350">
              <a:buFont typeface="+mj-lt"/>
              <a:buAutoNum type="arabicPeriod"/>
            </a:pPr>
            <a:r>
              <a:rPr lang="pt-PT" dirty="0"/>
              <a:t>Descrever a estrutura de uma tabela de roteamento;</a:t>
            </a:r>
          </a:p>
          <a:p>
            <a:pPr marL="514350" indent="-514350">
              <a:buFont typeface="+mj-lt"/>
              <a:buAutoNum type="arabicPeriod"/>
            </a:pPr>
            <a:r>
              <a:rPr lang="pt-PT" dirty="0"/>
              <a:t>Comparar os conceitos de </a:t>
            </a:r>
            <a:r>
              <a:rPr lang="pt-PT" dirty="0" err="1"/>
              <a:t>routing</a:t>
            </a:r>
            <a:r>
              <a:rPr lang="pt-PT" dirty="0"/>
              <a:t> estático e dinâmico.</a:t>
            </a:r>
          </a:p>
          <a:p>
            <a:pPr marL="0" indent="0">
              <a:buNone/>
            </a:pPr>
            <a:endParaRPr lang="en-GB" dirty="0"/>
          </a:p>
        </p:txBody>
      </p:sp>
    </p:spTree>
    <p:extLst>
      <p:ext uri="{BB962C8B-B14F-4D97-AF65-F5344CB8AC3E}">
        <p14:creationId xmlns:p14="http://schemas.microsoft.com/office/powerpoint/2010/main" val="1113661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8F38E-F945-9540-97B9-54D62F2AABF3}"/>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F8CEEC97-9637-290D-A48F-2F4091C5C68A}"/>
              </a:ext>
            </a:extLst>
          </p:cNvPr>
          <p:cNvSpPr>
            <a:spLocks noGrp="1"/>
          </p:cNvSpPr>
          <p:nvPr>
            <p:ph idx="1"/>
          </p:nvPr>
        </p:nvSpPr>
        <p:spPr/>
        <p:txBody>
          <a:bodyPr/>
          <a:lstStyle/>
          <a:p>
            <a:pPr marL="0" indent="0">
              <a:buNone/>
            </a:pPr>
            <a:r>
              <a:rPr lang="pt-PT" dirty="0"/>
              <a:t>Estrutura de uma Tabela de Roteamento IPv4</a:t>
            </a:r>
          </a:p>
          <a:p>
            <a:pPr marL="0" indent="0">
              <a:buNone/>
            </a:pPr>
            <a:endParaRPr lang="en-US" dirty="0"/>
          </a:p>
          <a:p>
            <a:pPr marL="0" indent="0">
              <a:buNone/>
            </a:pPr>
            <a:r>
              <a:rPr lang="en-US" dirty="0"/>
              <a:t>A </a:t>
            </a:r>
            <a:r>
              <a:rPr lang="pt-PT" dirty="0"/>
              <a:t> tabela de roteamento IPv4 é organizada usando uma estrutura de classes, mesmo que o processo de pesquisa não use mais classes. Isso significa que as rotas filho são recuadas em relação às rotas pai. </a:t>
            </a:r>
          </a:p>
          <a:p>
            <a:pPr marL="0" indent="0">
              <a:buNone/>
            </a:pPr>
            <a:r>
              <a:rPr lang="pt-PT" dirty="0"/>
              <a:t>As rotas filho são rotas para sub-redes de endereços com classe, enquanto as rotas pai são rotas para redes com classe.</a:t>
            </a:r>
          </a:p>
        </p:txBody>
      </p:sp>
    </p:spTree>
    <p:extLst>
      <p:ext uri="{BB962C8B-B14F-4D97-AF65-F5344CB8AC3E}">
        <p14:creationId xmlns:p14="http://schemas.microsoft.com/office/powerpoint/2010/main" val="1061987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4ACBD-2983-CB94-22DB-C83C81007302}"/>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9DE8CC26-E40E-710E-AE3E-AC2D24BF74B9}"/>
              </a:ext>
            </a:extLst>
          </p:cNvPr>
          <p:cNvSpPr>
            <a:spLocks noGrp="1"/>
          </p:cNvSpPr>
          <p:nvPr>
            <p:ph idx="1"/>
          </p:nvPr>
        </p:nvSpPr>
        <p:spPr/>
        <p:txBody>
          <a:bodyPr/>
          <a:lstStyle/>
          <a:p>
            <a:pPr marL="0" indent="0">
              <a:buNone/>
            </a:pPr>
            <a:r>
              <a:rPr lang="pt-PT" dirty="0"/>
              <a:t>Estrutura de uma Tabela de Roteamento IPv4</a:t>
            </a:r>
          </a:p>
          <a:p>
            <a:pPr marL="0" indent="0">
              <a:buNone/>
            </a:pPr>
            <a:endParaRPr lang="pt-PT" dirty="0"/>
          </a:p>
          <a:p>
            <a:pPr marL="0" indent="0">
              <a:buNone/>
            </a:pPr>
            <a:r>
              <a:rPr lang="pt-PT" dirty="0"/>
              <a:t>Uma entrada recuada é conhecida como rota filho. Uma entrada de rota é recuada se for a sub-rede de um endereço com classe (A, B ou C).</a:t>
            </a:r>
          </a:p>
          <a:p>
            <a:pPr marL="0" indent="0">
              <a:buNone/>
            </a:pPr>
            <a:r>
              <a:rPr lang="pt-PT" dirty="0"/>
              <a:t>Redes conectadas diretamente sempre serão rotas filho porque o endereço local da interface é sempre inserido na tabela de roteamento como um /32.</a:t>
            </a:r>
          </a:p>
          <a:p>
            <a:pPr marL="0" indent="0">
              <a:buNone/>
            </a:pPr>
            <a:r>
              <a:rPr lang="pt-PT" dirty="0"/>
              <a:t>A rota filho incluirá a fonte da rota e todas as informações de encaminhamento, como o endereço do próximo salto.</a:t>
            </a:r>
          </a:p>
        </p:txBody>
      </p:sp>
    </p:spTree>
    <p:extLst>
      <p:ext uri="{BB962C8B-B14F-4D97-AF65-F5344CB8AC3E}">
        <p14:creationId xmlns:p14="http://schemas.microsoft.com/office/powerpoint/2010/main" val="311026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78089-CEA8-1A85-6F12-C3D1A237BC9D}"/>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C561D1BB-8D0E-7097-51DB-8BED4C188B42}"/>
              </a:ext>
            </a:extLst>
          </p:cNvPr>
          <p:cNvSpPr>
            <a:spLocks noGrp="1"/>
          </p:cNvSpPr>
          <p:nvPr>
            <p:ph idx="1"/>
          </p:nvPr>
        </p:nvSpPr>
        <p:spPr/>
        <p:txBody>
          <a:bodyPr/>
          <a:lstStyle/>
          <a:p>
            <a:pPr marL="0" indent="0">
              <a:buNone/>
            </a:pPr>
            <a:r>
              <a:rPr lang="pt-PT" dirty="0"/>
              <a:t>Estrutura de uma Tabela de Roteamento IPv6</a:t>
            </a:r>
          </a:p>
          <a:p>
            <a:pPr marL="0" indent="0">
              <a:buNone/>
            </a:pPr>
            <a:endParaRPr lang="pt-PT" dirty="0"/>
          </a:p>
          <a:p>
            <a:pPr marL="0" indent="0">
              <a:buNone/>
            </a:pPr>
            <a:r>
              <a:rPr lang="pt-PT" dirty="0"/>
              <a:t>As tabelas de roteamento IPv6 são mais simples do que as tabelas de roteamento IPv4 porque o IPv6 não usa endereçamento com classes. Isso significa que todas as entradas de rota IPv6 são formatadas e alinhadas da mesma maneira.</a:t>
            </a:r>
          </a:p>
          <a:p>
            <a:pPr marL="0" indent="0">
              <a:buNone/>
            </a:pPr>
            <a:endParaRPr lang="pt-PT" dirty="0"/>
          </a:p>
          <a:p>
            <a:pPr marL="0" indent="0">
              <a:buNone/>
            </a:pPr>
            <a:endParaRPr lang="pt-PT" dirty="0"/>
          </a:p>
          <a:p>
            <a:endParaRPr lang="pt-PT" dirty="0"/>
          </a:p>
        </p:txBody>
      </p:sp>
    </p:spTree>
    <p:extLst>
      <p:ext uri="{BB962C8B-B14F-4D97-AF65-F5344CB8AC3E}">
        <p14:creationId xmlns:p14="http://schemas.microsoft.com/office/powerpoint/2010/main" val="1748251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71731-7445-F811-0EE9-1300B5047115}"/>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C7A785D5-CB41-6377-9FEB-BE0A88B6C08B}"/>
              </a:ext>
            </a:extLst>
          </p:cNvPr>
          <p:cNvSpPr>
            <a:spLocks noGrp="1"/>
          </p:cNvSpPr>
          <p:nvPr>
            <p:ph idx="1"/>
          </p:nvPr>
        </p:nvSpPr>
        <p:spPr/>
        <p:txBody>
          <a:bodyPr/>
          <a:lstStyle/>
          <a:p>
            <a:pPr marL="0" indent="0">
              <a:buNone/>
            </a:pPr>
            <a:r>
              <a:rPr lang="pt-PT" dirty="0"/>
              <a:t>Distância Administrativa (AD)</a:t>
            </a:r>
          </a:p>
          <a:p>
            <a:pPr marL="0" indent="0">
              <a:buNone/>
            </a:pPr>
            <a:endParaRPr lang="pt-PT" dirty="0"/>
          </a:p>
          <a:p>
            <a:pPr marL="0" indent="0">
              <a:buNone/>
            </a:pPr>
            <a:r>
              <a:rPr lang="pt-PT" dirty="0"/>
              <a:t>A distância administrativa é um valor que representa a confiabilidade da fonte da rota. Quanto menor o AD, mais confiável é a fonte da rota.</a:t>
            </a:r>
          </a:p>
          <a:p>
            <a:pPr marL="0" indent="0">
              <a:buNone/>
            </a:pPr>
            <a:endParaRPr lang="pt-PT" dirty="0"/>
          </a:p>
          <a:p>
            <a:pPr marL="0" indent="0">
              <a:buNone/>
            </a:pPr>
            <a:r>
              <a:rPr lang="pt-PT" dirty="0"/>
              <a:t>O router sempre instalará a rota com a distância administrativa mais baixa na tabela de roteamento. Se houver duas rotas com a mesma distância administrativa, o router instalará a rota com a métrica mais baixa. </a:t>
            </a:r>
          </a:p>
          <a:p>
            <a:pPr marL="0" indent="0">
              <a:buNone/>
            </a:pPr>
            <a:r>
              <a:rPr lang="pt-PT" dirty="0"/>
              <a:t>A métrica é um valor que representa o custo de encaminhar um pacote através de uma rota específica.</a:t>
            </a:r>
          </a:p>
        </p:txBody>
      </p:sp>
    </p:spTree>
    <p:extLst>
      <p:ext uri="{BB962C8B-B14F-4D97-AF65-F5344CB8AC3E}">
        <p14:creationId xmlns:p14="http://schemas.microsoft.com/office/powerpoint/2010/main" val="3318206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43B1C-AE5D-0000-B829-13786CEA6B3A}"/>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3272F243-50E4-4DD3-5B4E-78190F84E541}"/>
              </a:ext>
            </a:extLst>
          </p:cNvPr>
          <p:cNvSpPr>
            <a:spLocks noGrp="1"/>
          </p:cNvSpPr>
          <p:nvPr>
            <p:ph idx="1"/>
          </p:nvPr>
        </p:nvSpPr>
        <p:spPr/>
        <p:txBody>
          <a:bodyPr/>
          <a:lstStyle/>
          <a:p>
            <a:pPr marL="0" indent="0">
              <a:buNone/>
            </a:pPr>
            <a:r>
              <a:rPr lang="pt-PT" dirty="0"/>
              <a:t>A tabela a seguir lista vários protocolos de roteamento e suas distâncias administrativas associadas.</a:t>
            </a:r>
          </a:p>
          <a:p>
            <a:pPr marL="0" indent="0">
              <a:buNone/>
            </a:pPr>
            <a:endParaRPr lang="pt-PT" dirty="0"/>
          </a:p>
        </p:txBody>
      </p:sp>
      <p:pic>
        <p:nvPicPr>
          <p:cNvPr id="5" name="Imagem 4">
            <a:extLst>
              <a:ext uri="{FF2B5EF4-FFF2-40B4-BE49-F238E27FC236}">
                <a16:creationId xmlns:a16="http://schemas.microsoft.com/office/drawing/2014/main" id="{F0FFC9EE-AD68-E4E5-899F-AE9F5B3A79C0}"/>
              </a:ext>
            </a:extLst>
          </p:cNvPr>
          <p:cNvPicPr>
            <a:picLocks noChangeAspect="1"/>
          </p:cNvPicPr>
          <p:nvPr/>
        </p:nvPicPr>
        <p:blipFill>
          <a:blip r:embed="rId2"/>
          <a:stretch>
            <a:fillRect/>
          </a:stretch>
        </p:blipFill>
        <p:spPr>
          <a:xfrm>
            <a:off x="3105059" y="2672211"/>
            <a:ext cx="6007894" cy="35857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3694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2" y="1491449"/>
            <a:ext cx="11432569"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endParaRPr lang="pt-BR" sz="2400" dirty="0"/>
          </a:p>
        </p:txBody>
      </p:sp>
      <p:cxnSp>
        <p:nvCxnSpPr>
          <p:cNvPr id="5" name="Conexão reta 4">
            <a:extLst>
              <a:ext uri="{FF2B5EF4-FFF2-40B4-BE49-F238E27FC236}">
                <a16:creationId xmlns:a16="http://schemas.microsoft.com/office/drawing/2014/main" id="{74A30550-5015-B07C-656C-58477D0EEF6C}"/>
              </a:ext>
            </a:extLst>
          </p:cNvPr>
          <p:cNvCxnSpPr>
            <a:cxnSpLocks/>
          </p:cNvCxnSpPr>
          <p:nvPr/>
        </p:nvCxnSpPr>
        <p:spPr>
          <a:xfrm>
            <a:off x="476611" y="4278385"/>
            <a:ext cx="3692717"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80017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A35212-38D2-8622-25E6-E026A15AC6AF}"/>
              </a:ext>
            </a:extLst>
          </p:cNvPr>
          <p:cNvSpPr>
            <a:spLocks noGrp="1"/>
          </p:cNvSpPr>
          <p:nvPr>
            <p:ph type="title"/>
          </p:nvPr>
        </p:nvSpPr>
        <p:spPr/>
        <p:txBody>
          <a:bodyPr/>
          <a:lstStyle/>
          <a:p>
            <a:r>
              <a:rPr lang="en-US" sz="3600" b="0" i="0" dirty="0">
                <a:solidFill>
                  <a:srgbClr val="000000"/>
                </a:solidFill>
                <a:effectLst/>
                <a:latin typeface="OpenSans"/>
              </a:rPr>
              <a:t>Static and Dynamic Routing</a:t>
            </a:r>
            <a:endParaRPr lang="pt-PT" dirty="0"/>
          </a:p>
        </p:txBody>
      </p:sp>
      <p:sp>
        <p:nvSpPr>
          <p:cNvPr id="3" name="Marcador de Posição de Conteúdo 2">
            <a:extLst>
              <a:ext uri="{FF2B5EF4-FFF2-40B4-BE49-F238E27FC236}">
                <a16:creationId xmlns:a16="http://schemas.microsoft.com/office/drawing/2014/main" id="{7F24ACFE-71FF-558D-1396-122854269E4B}"/>
              </a:ext>
            </a:extLst>
          </p:cNvPr>
          <p:cNvSpPr>
            <a:spLocks noGrp="1"/>
          </p:cNvSpPr>
          <p:nvPr>
            <p:ph idx="1"/>
          </p:nvPr>
        </p:nvSpPr>
        <p:spPr/>
        <p:txBody>
          <a:bodyPr/>
          <a:lstStyle/>
          <a:p>
            <a:pPr marL="0" indent="0">
              <a:buNone/>
            </a:pPr>
            <a:r>
              <a:rPr lang="pt-PT" dirty="0"/>
              <a:t>Estático ou Dinâmico</a:t>
            </a:r>
          </a:p>
          <a:p>
            <a:pPr marL="0" indent="0">
              <a:buNone/>
            </a:pPr>
            <a:r>
              <a:rPr lang="pt-PT" dirty="0"/>
              <a:t>Rotas estáticas são comumente usadas nos seguintes cenários:</a:t>
            </a:r>
          </a:p>
          <a:p>
            <a:r>
              <a:rPr lang="pt-PT" sz="2400" dirty="0"/>
              <a:t>Como uma rota padrão para encaminhar pacotes para um provedor de serviços</a:t>
            </a:r>
          </a:p>
          <a:p>
            <a:r>
              <a:rPr lang="pt-PT" sz="2400" dirty="0"/>
              <a:t>Para rotas fora do domínio de roteamento e não aprendidas pelo protocolo de roteamento dinâmico</a:t>
            </a:r>
          </a:p>
          <a:p>
            <a:r>
              <a:rPr lang="pt-PT" sz="2400" dirty="0"/>
              <a:t>Quando o administrador de rede deseja definir explicitamente o caminho para uma rede específica</a:t>
            </a:r>
          </a:p>
          <a:p>
            <a:r>
              <a:rPr lang="pt-PT" sz="2400" dirty="0"/>
              <a:t>Estas rotas fornecem segurança em uma rede maior para certos tipos de tráfego ou links para outras redes que precisam de mais controle.</a:t>
            </a:r>
          </a:p>
        </p:txBody>
      </p:sp>
    </p:spTree>
    <p:extLst>
      <p:ext uri="{BB962C8B-B14F-4D97-AF65-F5344CB8AC3E}">
        <p14:creationId xmlns:p14="http://schemas.microsoft.com/office/powerpoint/2010/main" val="1360420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D518B-F42D-8424-E0DD-D85A247139AA}"/>
              </a:ext>
            </a:extLst>
          </p:cNvPr>
          <p:cNvSpPr>
            <a:spLocks noGrp="1"/>
          </p:cNvSpPr>
          <p:nvPr>
            <p:ph type="title"/>
          </p:nvPr>
        </p:nvSpPr>
        <p:spPr/>
        <p:txBody>
          <a:bodyPr/>
          <a:lstStyle/>
          <a:p>
            <a:r>
              <a:rPr lang="en-US" sz="3600" b="0" i="0" dirty="0">
                <a:solidFill>
                  <a:srgbClr val="000000"/>
                </a:solidFill>
                <a:effectLst/>
                <a:latin typeface="OpenSans"/>
              </a:rPr>
              <a:t>Static and Dynamic Routing</a:t>
            </a:r>
            <a:endParaRPr lang="pt-PT" dirty="0"/>
          </a:p>
        </p:txBody>
      </p:sp>
      <p:sp>
        <p:nvSpPr>
          <p:cNvPr id="3" name="Marcador de Posição de Conteúdo 2">
            <a:extLst>
              <a:ext uri="{FF2B5EF4-FFF2-40B4-BE49-F238E27FC236}">
                <a16:creationId xmlns:a16="http://schemas.microsoft.com/office/drawing/2014/main" id="{1C603880-3C22-717D-ED13-AB47F326D0C7}"/>
              </a:ext>
            </a:extLst>
          </p:cNvPr>
          <p:cNvSpPr>
            <a:spLocks noGrp="1"/>
          </p:cNvSpPr>
          <p:nvPr>
            <p:ph idx="1"/>
          </p:nvPr>
        </p:nvSpPr>
        <p:spPr/>
        <p:txBody>
          <a:bodyPr/>
          <a:lstStyle/>
          <a:p>
            <a:pPr marL="0" indent="0">
              <a:buNone/>
            </a:pPr>
            <a:r>
              <a:rPr lang="pt-PT" dirty="0"/>
              <a:t>Estático ou Dinâmico</a:t>
            </a:r>
          </a:p>
          <a:p>
            <a:pPr marL="0" indent="0">
              <a:buNone/>
            </a:pPr>
            <a:r>
              <a:rPr lang="pt-PT" dirty="0"/>
              <a:t>Os protocolos de roteamento dinâmico são comumente usados nos seguintes cenários:</a:t>
            </a:r>
          </a:p>
          <a:p>
            <a:r>
              <a:rPr lang="pt-PT" sz="2400" dirty="0"/>
              <a:t>Em redes que consistem em mais do que apenas alguns routers</a:t>
            </a:r>
          </a:p>
          <a:p>
            <a:r>
              <a:rPr lang="pt-PT" sz="2400" dirty="0"/>
              <a:t>Quando uma alteração na topologia da rede requer que a rede determine automaticamente outro caminho</a:t>
            </a:r>
          </a:p>
          <a:p>
            <a:r>
              <a:rPr lang="pt-PT" sz="2400" dirty="0"/>
              <a:t>Para escalabilidade. À medida que a rede cresce, o protocolo de roteamento dinâmico aprende automaticamente sobre qualquer nova rede.</a:t>
            </a:r>
          </a:p>
        </p:txBody>
      </p:sp>
    </p:spTree>
    <p:extLst>
      <p:ext uri="{BB962C8B-B14F-4D97-AF65-F5344CB8AC3E}">
        <p14:creationId xmlns:p14="http://schemas.microsoft.com/office/powerpoint/2010/main" val="2450875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4C581-FCD7-BB8C-50C6-A32AA000AB08}"/>
              </a:ext>
            </a:extLst>
          </p:cNvPr>
          <p:cNvSpPr>
            <a:spLocks noGrp="1"/>
          </p:cNvSpPr>
          <p:nvPr>
            <p:ph type="title"/>
          </p:nvPr>
        </p:nvSpPr>
        <p:spPr/>
        <p:txBody>
          <a:bodyPr/>
          <a:lstStyle/>
          <a:p>
            <a:r>
              <a:rPr lang="en-US" sz="3600" b="0" i="0" dirty="0">
                <a:solidFill>
                  <a:srgbClr val="000000"/>
                </a:solidFill>
                <a:effectLst/>
                <a:latin typeface="OpenSans"/>
              </a:rPr>
              <a:t>Static and Dynamic Routing</a:t>
            </a:r>
            <a:endParaRPr lang="pt-PT" dirty="0"/>
          </a:p>
        </p:txBody>
      </p:sp>
      <p:sp>
        <p:nvSpPr>
          <p:cNvPr id="3" name="Marcador de Posição de Conteúdo 2">
            <a:extLst>
              <a:ext uri="{FF2B5EF4-FFF2-40B4-BE49-F238E27FC236}">
                <a16:creationId xmlns:a16="http://schemas.microsoft.com/office/drawing/2014/main" id="{B898CF53-6BD4-5E43-749C-83E2A7EE95CB}"/>
              </a:ext>
            </a:extLst>
          </p:cNvPr>
          <p:cNvSpPr>
            <a:spLocks noGrp="1"/>
          </p:cNvSpPr>
          <p:nvPr>
            <p:ph idx="1"/>
          </p:nvPr>
        </p:nvSpPr>
        <p:spPr/>
        <p:txBody>
          <a:bodyPr/>
          <a:lstStyle/>
          <a:p>
            <a:pPr marL="0" indent="0">
              <a:buNone/>
            </a:pPr>
            <a:r>
              <a:rPr lang="pt-PT" sz="2000" dirty="0"/>
              <a:t>A tabela mostra uma comparação de algumas diferenças entre dinâmico e estático roteamento.</a:t>
            </a:r>
          </a:p>
          <a:p>
            <a:pPr marL="0" indent="0">
              <a:buNone/>
            </a:pPr>
            <a:endParaRPr lang="pt-PT" dirty="0"/>
          </a:p>
        </p:txBody>
      </p:sp>
      <p:graphicFrame>
        <p:nvGraphicFramePr>
          <p:cNvPr id="6" name="Tabela 6">
            <a:extLst>
              <a:ext uri="{FF2B5EF4-FFF2-40B4-BE49-F238E27FC236}">
                <a16:creationId xmlns:a16="http://schemas.microsoft.com/office/drawing/2014/main" id="{1570EA86-51D6-53A3-B6F0-0AE727AA67DC}"/>
              </a:ext>
            </a:extLst>
          </p:cNvPr>
          <p:cNvGraphicFramePr>
            <a:graphicFrameLocks noGrp="1"/>
          </p:cNvGraphicFramePr>
          <p:nvPr>
            <p:extLst>
              <p:ext uri="{D42A27DB-BD31-4B8C-83A1-F6EECF244321}">
                <p14:modId xmlns:p14="http://schemas.microsoft.com/office/powerpoint/2010/main" val="4231485564"/>
              </p:ext>
            </p:extLst>
          </p:nvPr>
        </p:nvGraphicFramePr>
        <p:xfrm>
          <a:off x="2024500" y="2149756"/>
          <a:ext cx="8169012" cy="4467410"/>
        </p:xfrm>
        <a:graphic>
          <a:graphicData uri="http://schemas.openxmlformats.org/drawingml/2006/table">
            <a:tbl>
              <a:tblPr firstRow="1" bandRow="1">
                <a:tableStyleId>{5C22544A-7EE6-4342-B048-85BDC9FD1C3A}</a:tableStyleId>
              </a:tblPr>
              <a:tblGrid>
                <a:gridCol w="2723004">
                  <a:extLst>
                    <a:ext uri="{9D8B030D-6E8A-4147-A177-3AD203B41FA5}">
                      <a16:colId xmlns:a16="http://schemas.microsoft.com/office/drawing/2014/main" val="1958230023"/>
                    </a:ext>
                  </a:extLst>
                </a:gridCol>
                <a:gridCol w="2723004">
                  <a:extLst>
                    <a:ext uri="{9D8B030D-6E8A-4147-A177-3AD203B41FA5}">
                      <a16:colId xmlns:a16="http://schemas.microsoft.com/office/drawing/2014/main" val="3576250861"/>
                    </a:ext>
                  </a:extLst>
                </a:gridCol>
                <a:gridCol w="2723004">
                  <a:extLst>
                    <a:ext uri="{9D8B030D-6E8A-4147-A177-3AD203B41FA5}">
                      <a16:colId xmlns:a16="http://schemas.microsoft.com/office/drawing/2014/main" val="3633208168"/>
                    </a:ext>
                  </a:extLst>
                </a:gridCol>
              </a:tblGrid>
              <a:tr h="318728">
                <a:tc>
                  <a:txBody>
                    <a:bodyPr/>
                    <a:lstStyle/>
                    <a:p>
                      <a:pPr algn="ctr"/>
                      <a:r>
                        <a:rPr lang="pt-PT" sz="1600" b="1" i="0" dirty="0" err="1">
                          <a:solidFill>
                            <a:srgbClr val="FFFFFF"/>
                          </a:solidFill>
                          <a:effectLst/>
                          <a:latin typeface="Calibri (corpo)"/>
                        </a:rPr>
                        <a:t>Feature</a:t>
                      </a:r>
                      <a:endParaRPr lang="pt-PT" sz="2000" dirty="0">
                        <a:effectLst/>
                        <a:latin typeface="Calibri (corpo)"/>
                      </a:endParaRPr>
                    </a:p>
                  </a:txBody>
                  <a:tcPr anchor="ctr"/>
                </a:tc>
                <a:tc>
                  <a:txBody>
                    <a:bodyPr/>
                    <a:lstStyle/>
                    <a:p>
                      <a:pPr algn="ctr"/>
                      <a:r>
                        <a:rPr lang="pt-PT" sz="1600" b="1" i="0" dirty="0" err="1">
                          <a:solidFill>
                            <a:srgbClr val="FFFFFF"/>
                          </a:solidFill>
                          <a:effectLst/>
                          <a:latin typeface="Calibri (corpo)"/>
                        </a:rPr>
                        <a:t>Dynamic</a:t>
                      </a:r>
                      <a:r>
                        <a:rPr lang="pt-PT" sz="1600" b="1" i="0" dirty="0">
                          <a:solidFill>
                            <a:srgbClr val="FFFFFF"/>
                          </a:solidFill>
                          <a:effectLst/>
                          <a:latin typeface="Calibri (corpo)"/>
                        </a:rPr>
                        <a:t> </a:t>
                      </a:r>
                      <a:r>
                        <a:rPr lang="pt-PT" sz="1600" b="1" i="0" dirty="0" err="1">
                          <a:solidFill>
                            <a:srgbClr val="FFFFFF"/>
                          </a:solidFill>
                          <a:effectLst/>
                          <a:latin typeface="Calibri (corpo)"/>
                        </a:rPr>
                        <a:t>Routing</a:t>
                      </a:r>
                      <a:endParaRPr lang="pt-PT" sz="2000" dirty="0">
                        <a:effectLst/>
                        <a:latin typeface="Calibri (corpo)"/>
                      </a:endParaRPr>
                    </a:p>
                  </a:txBody>
                  <a:tcPr anchor="ctr"/>
                </a:tc>
                <a:tc>
                  <a:txBody>
                    <a:bodyPr/>
                    <a:lstStyle/>
                    <a:p>
                      <a:pPr algn="ctr"/>
                      <a:r>
                        <a:rPr lang="pt-PT" sz="1600" dirty="0" err="1"/>
                        <a:t>Static</a:t>
                      </a:r>
                      <a:r>
                        <a:rPr lang="pt-PT" sz="1600" dirty="0"/>
                        <a:t> </a:t>
                      </a:r>
                      <a:r>
                        <a:rPr lang="pt-PT" sz="1600" dirty="0" err="1"/>
                        <a:t>Routing</a:t>
                      </a:r>
                      <a:endParaRPr lang="pt-PT" sz="1600" dirty="0"/>
                    </a:p>
                  </a:txBody>
                  <a:tcPr/>
                </a:tc>
                <a:extLst>
                  <a:ext uri="{0D108BD9-81ED-4DB2-BD59-A6C34878D82A}">
                    <a16:rowId xmlns:a16="http://schemas.microsoft.com/office/drawing/2014/main" val="3168778138"/>
                  </a:ext>
                </a:extLst>
              </a:tr>
              <a:tr h="550133">
                <a:tc>
                  <a:txBody>
                    <a:bodyPr/>
                    <a:lstStyle/>
                    <a:p>
                      <a:pPr algn="ctr"/>
                      <a:r>
                        <a:rPr lang="pt-PT" sz="1600" dirty="0"/>
                        <a:t>Complexidade de configuração</a:t>
                      </a:r>
                    </a:p>
                  </a:txBody>
                  <a:tcPr/>
                </a:tc>
                <a:tc>
                  <a:txBody>
                    <a:bodyPr/>
                    <a:lstStyle/>
                    <a:p>
                      <a:pPr algn="ctr"/>
                      <a:r>
                        <a:rPr lang="pt-PT" sz="1600" dirty="0"/>
                        <a:t>Independente do tamanho da rede</a:t>
                      </a:r>
                    </a:p>
                  </a:txBody>
                  <a:tcPr/>
                </a:tc>
                <a:tc>
                  <a:txBody>
                    <a:bodyPr/>
                    <a:lstStyle/>
                    <a:p>
                      <a:pPr algn="ctr"/>
                      <a:r>
                        <a:rPr lang="pt-PT" sz="1600" dirty="0"/>
                        <a:t>Aumenta com o tamanho da rede</a:t>
                      </a:r>
                    </a:p>
                  </a:txBody>
                  <a:tcPr/>
                </a:tc>
                <a:extLst>
                  <a:ext uri="{0D108BD9-81ED-4DB2-BD59-A6C34878D82A}">
                    <a16:rowId xmlns:a16="http://schemas.microsoft.com/office/drawing/2014/main" val="65921879"/>
                  </a:ext>
                </a:extLst>
              </a:tr>
              <a:tr h="785905">
                <a:tc>
                  <a:txBody>
                    <a:bodyPr/>
                    <a:lstStyle/>
                    <a:p>
                      <a:pPr algn="ctr"/>
                      <a:r>
                        <a:rPr lang="pt-PT" sz="1600" dirty="0">
                          <a:effectLst/>
                        </a:rPr>
                        <a:t>Mudanças de topologia</a:t>
                      </a:r>
                    </a:p>
                  </a:txBody>
                  <a:tcPr/>
                </a:tc>
                <a:tc>
                  <a:txBody>
                    <a:bodyPr/>
                    <a:lstStyle/>
                    <a:p>
                      <a:pPr algn="ctr"/>
                      <a:r>
                        <a:rPr lang="pt-PT" sz="1600" dirty="0"/>
                        <a:t>Adapta-se automaticamente à topologia mudar</a:t>
                      </a:r>
                    </a:p>
                  </a:txBody>
                  <a:tcPr/>
                </a:tc>
                <a:tc>
                  <a:txBody>
                    <a:bodyPr/>
                    <a:lstStyle/>
                    <a:p>
                      <a:pPr algn="ctr"/>
                      <a:r>
                        <a:rPr lang="pt-PT" sz="1600" dirty="0"/>
                        <a:t>Intervenção do administrador obrigatório</a:t>
                      </a:r>
                    </a:p>
                  </a:txBody>
                  <a:tcPr/>
                </a:tc>
                <a:extLst>
                  <a:ext uri="{0D108BD9-81ED-4DB2-BD59-A6C34878D82A}">
                    <a16:rowId xmlns:a16="http://schemas.microsoft.com/office/drawing/2014/main" val="2722080559"/>
                  </a:ext>
                </a:extLst>
              </a:tr>
              <a:tr h="785905">
                <a:tc>
                  <a:txBody>
                    <a:bodyPr/>
                    <a:lstStyle/>
                    <a:p>
                      <a:pPr algn="ctr"/>
                      <a:r>
                        <a:rPr lang="pt-PT" sz="1600" dirty="0"/>
                        <a:t>Escalabilidade</a:t>
                      </a:r>
                    </a:p>
                  </a:txBody>
                  <a:tcPr/>
                </a:tc>
                <a:tc>
                  <a:txBody>
                    <a:bodyPr/>
                    <a:lstStyle/>
                    <a:p>
                      <a:pPr algn="ctr"/>
                      <a:r>
                        <a:rPr lang="pt-PT" sz="1600" b="0" i="0" kern="1200" dirty="0">
                          <a:solidFill>
                            <a:schemeClr val="dk1"/>
                          </a:solidFill>
                          <a:effectLst/>
                          <a:latin typeface="+mn-lt"/>
                          <a:ea typeface="+mn-ea"/>
                          <a:cs typeface="+mn-cs"/>
                        </a:rPr>
                        <a:t>Adequado para simples a complexos topologias de rede</a:t>
                      </a:r>
                      <a:endParaRPr lang="pt-PT" sz="1600" dirty="0"/>
                    </a:p>
                  </a:txBody>
                  <a:tcPr/>
                </a:tc>
                <a:tc>
                  <a:txBody>
                    <a:bodyPr/>
                    <a:lstStyle/>
                    <a:p>
                      <a:pPr algn="ctr"/>
                      <a:r>
                        <a:rPr lang="pt-PT" sz="1600" b="0" i="0" kern="1200" dirty="0">
                          <a:solidFill>
                            <a:schemeClr val="dk1"/>
                          </a:solidFill>
                          <a:effectLst/>
                          <a:latin typeface="+mn-lt"/>
                          <a:ea typeface="+mn-ea"/>
                          <a:cs typeface="+mn-cs"/>
                        </a:rPr>
                        <a:t>Adequado para topologias simples</a:t>
                      </a:r>
                      <a:endParaRPr lang="pt-PT" sz="1600" dirty="0"/>
                    </a:p>
                  </a:txBody>
                  <a:tcPr/>
                </a:tc>
                <a:extLst>
                  <a:ext uri="{0D108BD9-81ED-4DB2-BD59-A6C34878D82A}">
                    <a16:rowId xmlns:a16="http://schemas.microsoft.com/office/drawing/2014/main" val="1048559935"/>
                  </a:ext>
                </a:extLst>
              </a:tr>
              <a:tr h="550133">
                <a:tc>
                  <a:txBody>
                    <a:bodyPr/>
                    <a:lstStyle/>
                    <a:p>
                      <a:pPr algn="ctr"/>
                      <a:r>
                        <a:rPr lang="pt-PT" sz="1600" dirty="0"/>
                        <a:t>Segurança</a:t>
                      </a:r>
                    </a:p>
                  </a:txBody>
                  <a:tcPr/>
                </a:tc>
                <a:tc>
                  <a:txBody>
                    <a:bodyPr/>
                    <a:lstStyle/>
                    <a:p>
                      <a:pPr algn="ctr"/>
                      <a:r>
                        <a:rPr lang="pt-PT" sz="1600" dirty="0"/>
                        <a:t>A segurança deve ser configurada</a:t>
                      </a:r>
                    </a:p>
                  </a:txBody>
                  <a:tcPr/>
                </a:tc>
                <a:tc>
                  <a:txBody>
                    <a:bodyPr/>
                    <a:lstStyle/>
                    <a:p>
                      <a:pPr algn="ctr"/>
                      <a:r>
                        <a:rPr lang="pt-PT" sz="1600" dirty="0"/>
                        <a:t>A segurança é inerente</a:t>
                      </a:r>
                    </a:p>
                  </a:txBody>
                  <a:tcPr/>
                </a:tc>
                <a:extLst>
                  <a:ext uri="{0D108BD9-81ED-4DB2-BD59-A6C34878D82A}">
                    <a16:rowId xmlns:a16="http://schemas.microsoft.com/office/drawing/2014/main" val="733789593"/>
                  </a:ext>
                </a:extLst>
              </a:tr>
              <a:tr h="550133">
                <a:tc>
                  <a:txBody>
                    <a:bodyPr/>
                    <a:lstStyle/>
                    <a:p>
                      <a:pPr algn="ctr"/>
                      <a:r>
                        <a:rPr lang="pt-PT" sz="1600" dirty="0"/>
                        <a:t>Uso de recursos</a:t>
                      </a:r>
                    </a:p>
                  </a:txBody>
                  <a:tcPr/>
                </a:tc>
                <a:tc>
                  <a:txBody>
                    <a:bodyPr/>
                    <a:lstStyle/>
                    <a:p>
                      <a:pPr algn="ctr"/>
                      <a:r>
                        <a:rPr lang="pt-PT" sz="1600" b="0" i="0" kern="1200" dirty="0">
                          <a:solidFill>
                            <a:schemeClr val="dk1"/>
                          </a:solidFill>
                          <a:effectLst/>
                          <a:latin typeface="+mn-lt"/>
                          <a:ea typeface="+mn-ea"/>
                          <a:cs typeface="+mn-cs"/>
                        </a:rPr>
                        <a:t>Usa CPU, memória e link largura de banda</a:t>
                      </a:r>
                      <a:endParaRPr lang="pt-PT" sz="1600" dirty="0"/>
                    </a:p>
                  </a:txBody>
                  <a:tcPr/>
                </a:tc>
                <a:tc>
                  <a:txBody>
                    <a:bodyPr/>
                    <a:lstStyle/>
                    <a:p>
                      <a:pPr algn="ctr"/>
                      <a:r>
                        <a:rPr lang="pt-PT" sz="1600" dirty="0"/>
                        <a:t>Não são necessários recursos adicionais</a:t>
                      </a:r>
                    </a:p>
                  </a:txBody>
                  <a:tcPr/>
                </a:tc>
                <a:extLst>
                  <a:ext uri="{0D108BD9-81ED-4DB2-BD59-A6C34878D82A}">
                    <a16:rowId xmlns:a16="http://schemas.microsoft.com/office/drawing/2014/main" val="3950703800"/>
                  </a:ext>
                </a:extLst>
              </a:tr>
              <a:tr h="785905">
                <a:tc>
                  <a:txBody>
                    <a:bodyPr/>
                    <a:lstStyle/>
                    <a:p>
                      <a:pPr algn="ctr"/>
                      <a:r>
                        <a:rPr lang="pt-PT" sz="1600" dirty="0"/>
                        <a:t>Previsibilidade do caminho</a:t>
                      </a:r>
                    </a:p>
                  </a:txBody>
                  <a:tcPr/>
                </a:tc>
                <a:tc>
                  <a:txBody>
                    <a:bodyPr/>
                    <a:lstStyle/>
                    <a:p>
                      <a:pPr algn="ctr"/>
                      <a:r>
                        <a:rPr lang="pt-PT" sz="1600" dirty="0"/>
                        <a:t>A rota depende da topologia e protocolo de roteamento usado</a:t>
                      </a:r>
                    </a:p>
                  </a:txBody>
                  <a:tcPr/>
                </a:tc>
                <a:tc>
                  <a:txBody>
                    <a:bodyPr/>
                    <a:lstStyle/>
                    <a:p>
                      <a:pPr algn="ctr"/>
                      <a:r>
                        <a:rPr lang="pt-PT" sz="1600" b="0" i="0" kern="1200" dirty="0">
                          <a:solidFill>
                            <a:schemeClr val="dk1"/>
                          </a:solidFill>
                          <a:effectLst/>
                          <a:latin typeface="+mn-lt"/>
                          <a:ea typeface="+mn-ea"/>
                          <a:cs typeface="+mn-cs"/>
                        </a:rPr>
                        <a:t>Explicitamente definido pelo administrador</a:t>
                      </a:r>
                      <a:endParaRPr lang="pt-PT" sz="1600" dirty="0"/>
                    </a:p>
                  </a:txBody>
                  <a:tcPr/>
                </a:tc>
                <a:extLst>
                  <a:ext uri="{0D108BD9-81ED-4DB2-BD59-A6C34878D82A}">
                    <a16:rowId xmlns:a16="http://schemas.microsoft.com/office/drawing/2014/main" val="772682845"/>
                  </a:ext>
                </a:extLst>
              </a:tr>
            </a:tbl>
          </a:graphicData>
        </a:graphic>
      </p:graphicFrame>
    </p:spTree>
    <p:extLst>
      <p:ext uri="{BB962C8B-B14F-4D97-AF65-F5344CB8AC3E}">
        <p14:creationId xmlns:p14="http://schemas.microsoft.com/office/powerpoint/2010/main" val="3238116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BAE2A-F434-4148-DB16-FBEC3429AC9F}"/>
              </a:ext>
            </a:extLst>
          </p:cNvPr>
          <p:cNvSpPr>
            <a:spLocks noGrp="1"/>
          </p:cNvSpPr>
          <p:nvPr>
            <p:ph type="title"/>
          </p:nvPr>
        </p:nvSpPr>
        <p:spPr/>
        <p:txBody>
          <a:bodyPr/>
          <a:lstStyle/>
          <a:p>
            <a:r>
              <a:rPr lang="en-US" sz="3600" b="0" i="0" dirty="0">
                <a:solidFill>
                  <a:srgbClr val="000000"/>
                </a:solidFill>
                <a:effectLst/>
                <a:latin typeface="OpenSans"/>
              </a:rPr>
              <a:t>Static and Dynamic Routing</a:t>
            </a:r>
            <a:endParaRPr lang="pt-PT" dirty="0"/>
          </a:p>
        </p:txBody>
      </p:sp>
      <p:sp>
        <p:nvSpPr>
          <p:cNvPr id="3" name="Marcador de Posição de Conteúdo 2">
            <a:extLst>
              <a:ext uri="{FF2B5EF4-FFF2-40B4-BE49-F238E27FC236}">
                <a16:creationId xmlns:a16="http://schemas.microsoft.com/office/drawing/2014/main" id="{C8800AB8-DF7B-EFBD-9629-763D2541F8A9}"/>
              </a:ext>
            </a:extLst>
          </p:cNvPr>
          <p:cNvSpPr>
            <a:spLocks noGrp="1"/>
          </p:cNvSpPr>
          <p:nvPr>
            <p:ph idx="1"/>
          </p:nvPr>
        </p:nvSpPr>
        <p:spPr/>
        <p:txBody>
          <a:bodyPr/>
          <a:lstStyle/>
          <a:p>
            <a:pPr marL="0" indent="0">
              <a:buNone/>
            </a:pPr>
            <a:r>
              <a:rPr lang="pt-PT" dirty="0"/>
              <a:t>Conceitos de protocolo de roteamento dinâmico</a:t>
            </a:r>
          </a:p>
          <a:p>
            <a:pPr marL="0" indent="0">
              <a:buNone/>
            </a:pPr>
            <a:r>
              <a:rPr lang="pt-PT" dirty="0"/>
              <a:t>Um protocolo de roteamento é um conjunto de processos, algoritmos e mensagens que são usados para trocar informações de roteamento e preencher a tabel</a:t>
            </a:r>
            <a:r>
              <a:rPr lang="pt-PT" sz="2800" dirty="0"/>
              <a:t>a de roteamento com a escolha dos melhores caminhos.</a:t>
            </a:r>
            <a:endParaRPr lang="pt-PT" dirty="0"/>
          </a:p>
          <a:p>
            <a:pPr marL="0" indent="0">
              <a:buNone/>
            </a:pPr>
            <a:r>
              <a:rPr lang="pt-PT" dirty="0"/>
              <a:t>O propósito dos protocolos de roteamento dinâmico inclui o seguinte:</a:t>
            </a:r>
          </a:p>
          <a:p>
            <a:r>
              <a:rPr lang="pt-PT" sz="2400" dirty="0"/>
              <a:t>Descoberta de redes remotas</a:t>
            </a:r>
          </a:p>
          <a:p>
            <a:r>
              <a:rPr lang="pt-PT" sz="2400" dirty="0"/>
              <a:t>Manutenção de informações de roteamento atualizadas</a:t>
            </a:r>
          </a:p>
          <a:p>
            <a:r>
              <a:rPr lang="pt-PT" sz="2400" dirty="0"/>
              <a:t>Escolha do melhor caminho para redes de destino</a:t>
            </a:r>
          </a:p>
          <a:p>
            <a:r>
              <a:rPr lang="pt-PT" sz="2400" dirty="0"/>
              <a:t>Capacidade de encontrar um novo melhor caminho se o caminho atual não estiver mais disponível</a:t>
            </a:r>
          </a:p>
        </p:txBody>
      </p:sp>
    </p:spTree>
    <p:extLst>
      <p:ext uri="{BB962C8B-B14F-4D97-AF65-F5344CB8AC3E}">
        <p14:creationId xmlns:p14="http://schemas.microsoft.com/office/powerpoint/2010/main" val="192796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2C45-56F6-49DC-869F-040A130EEB48}"/>
              </a:ext>
            </a:extLst>
          </p:cNvPr>
          <p:cNvSpPr>
            <a:spLocks noGrp="1"/>
          </p:cNvSpPr>
          <p:nvPr>
            <p:ph type="title"/>
          </p:nvPr>
        </p:nvSpPr>
        <p:spPr/>
        <p:txBody>
          <a:bodyPr/>
          <a:lstStyle/>
          <a:p>
            <a:r>
              <a:rPr lang="en-GB" dirty="0"/>
              <a:t>Path Determination</a:t>
            </a:r>
          </a:p>
        </p:txBody>
      </p:sp>
      <p:sp>
        <p:nvSpPr>
          <p:cNvPr id="3" name="Content Placeholder 2">
            <a:extLst>
              <a:ext uri="{FF2B5EF4-FFF2-40B4-BE49-F238E27FC236}">
                <a16:creationId xmlns:a16="http://schemas.microsoft.com/office/drawing/2014/main" id="{32239392-A8D7-4840-8F1E-55278769AE7C}"/>
              </a:ext>
            </a:extLst>
          </p:cNvPr>
          <p:cNvSpPr>
            <a:spLocks noGrp="1"/>
          </p:cNvSpPr>
          <p:nvPr>
            <p:ph idx="1"/>
          </p:nvPr>
        </p:nvSpPr>
        <p:spPr/>
        <p:txBody>
          <a:bodyPr/>
          <a:lstStyle/>
          <a:p>
            <a:pPr marL="0" indent="0">
              <a:buNone/>
            </a:pPr>
            <a:r>
              <a:rPr lang="pt-PT" dirty="0"/>
              <a:t>Quando um router recebe um pacote IP numa interface, ele determina qual interface usar para encaminhar o pacote para o destino. Isso é conhecido como roteamento.</a:t>
            </a:r>
          </a:p>
          <a:p>
            <a:pPr marL="0" indent="0">
              <a:buNone/>
            </a:pPr>
            <a:r>
              <a:rPr lang="pt-PT" dirty="0"/>
              <a:t>Ele faz isso através de uma tabela de roteamento que determina qual o caminho que o capote deve tomar.</a:t>
            </a:r>
            <a:endParaRPr lang="en-GB" dirty="0"/>
          </a:p>
        </p:txBody>
      </p:sp>
    </p:spTree>
    <p:extLst>
      <p:ext uri="{BB962C8B-B14F-4D97-AF65-F5344CB8AC3E}">
        <p14:creationId xmlns:p14="http://schemas.microsoft.com/office/powerpoint/2010/main" val="3064761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ED9AA-F50A-7D08-8B1E-9EFF9A7102F6}"/>
              </a:ext>
            </a:extLst>
          </p:cNvPr>
          <p:cNvSpPr>
            <a:spLocks noGrp="1"/>
          </p:cNvSpPr>
          <p:nvPr>
            <p:ph type="title"/>
          </p:nvPr>
        </p:nvSpPr>
        <p:spPr/>
        <p:txBody>
          <a:bodyPr/>
          <a:lstStyle/>
          <a:p>
            <a:r>
              <a:rPr lang="en-US" sz="3600" b="0" i="0" dirty="0">
                <a:solidFill>
                  <a:srgbClr val="000000"/>
                </a:solidFill>
                <a:effectLst/>
                <a:latin typeface="OpenSans"/>
              </a:rPr>
              <a:t>Static and Dynamic Routing</a:t>
            </a:r>
            <a:endParaRPr lang="pt-PT" dirty="0"/>
          </a:p>
        </p:txBody>
      </p:sp>
      <p:sp>
        <p:nvSpPr>
          <p:cNvPr id="3" name="Marcador de Posição de Conteúdo 2">
            <a:extLst>
              <a:ext uri="{FF2B5EF4-FFF2-40B4-BE49-F238E27FC236}">
                <a16:creationId xmlns:a16="http://schemas.microsoft.com/office/drawing/2014/main" id="{B6847F7D-8203-3600-1DEF-4B26D7FBFEAD}"/>
              </a:ext>
            </a:extLst>
          </p:cNvPr>
          <p:cNvSpPr>
            <a:spLocks noGrp="1"/>
          </p:cNvSpPr>
          <p:nvPr>
            <p:ph idx="1"/>
          </p:nvPr>
        </p:nvSpPr>
        <p:spPr/>
        <p:txBody>
          <a:bodyPr/>
          <a:lstStyle/>
          <a:p>
            <a:pPr marL="0" indent="0">
              <a:buNone/>
            </a:pPr>
            <a:r>
              <a:rPr lang="pt-PT" dirty="0"/>
              <a:t>Conceitos de protocolo de roteamento dinâmico</a:t>
            </a:r>
          </a:p>
          <a:p>
            <a:pPr marL="0" indent="0">
              <a:buNone/>
            </a:pPr>
            <a:r>
              <a:rPr lang="pt-PT" dirty="0"/>
              <a:t>Os principais componentes dos protocolos de roteamento dinâmico são:</a:t>
            </a:r>
            <a:br>
              <a:rPr lang="pt-PT" dirty="0"/>
            </a:br>
            <a:endParaRPr lang="pt-PT" dirty="0"/>
          </a:p>
          <a:p>
            <a:r>
              <a:rPr lang="pt-PT" b="1" dirty="0"/>
              <a:t>Estruturas de dados</a:t>
            </a:r>
            <a:r>
              <a:rPr lang="pt-PT" dirty="0"/>
              <a:t>: os protocolos de roteamento normalmente usam tabelas ou bancos de dados para suas operações. </a:t>
            </a:r>
          </a:p>
          <a:p>
            <a:r>
              <a:rPr lang="pt-PT" b="1" dirty="0"/>
              <a:t>Mensagens de protocolo de roteamento</a:t>
            </a:r>
            <a:r>
              <a:rPr lang="pt-PT" dirty="0"/>
              <a:t>: os protocolos de roteamento usam vários tipos de mensagens para descobrir routers vizinhos, trocar informações de roteamento e outras tarefas para aprender e manter informações precisas sobre a rede.</a:t>
            </a:r>
          </a:p>
          <a:p>
            <a:r>
              <a:rPr lang="pt-PT" b="1" dirty="0"/>
              <a:t>Algoritmo</a:t>
            </a:r>
            <a:r>
              <a:rPr lang="pt-PT" dirty="0"/>
              <a:t>: Os protocolos de roteamento usam algoritmos para facilitar o roteamento de informações e para determinar o melhor caminho.</a:t>
            </a:r>
          </a:p>
        </p:txBody>
      </p:sp>
    </p:spTree>
    <p:extLst>
      <p:ext uri="{BB962C8B-B14F-4D97-AF65-F5344CB8AC3E}">
        <p14:creationId xmlns:p14="http://schemas.microsoft.com/office/powerpoint/2010/main" val="2411929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40246-A5E8-5F83-7569-6B5F0784D241}"/>
              </a:ext>
            </a:extLst>
          </p:cNvPr>
          <p:cNvSpPr>
            <a:spLocks noGrp="1"/>
          </p:cNvSpPr>
          <p:nvPr>
            <p:ph type="title"/>
          </p:nvPr>
        </p:nvSpPr>
        <p:spPr/>
        <p:txBody>
          <a:bodyPr/>
          <a:lstStyle/>
          <a:p>
            <a:r>
              <a:rPr lang="en-US" sz="3600" b="0" i="0" dirty="0">
                <a:solidFill>
                  <a:srgbClr val="000000"/>
                </a:solidFill>
                <a:effectLst/>
                <a:latin typeface="OpenSans"/>
              </a:rPr>
              <a:t>Static and Dynamic Routing</a:t>
            </a:r>
            <a:endParaRPr lang="pt-PT" dirty="0"/>
          </a:p>
        </p:txBody>
      </p:sp>
      <p:sp>
        <p:nvSpPr>
          <p:cNvPr id="3" name="Marcador de Posição de Conteúdo 2">
            <a:extLst>
              <a:ext uri="{FF2B5EF4-FFF2-40B4-BE49-F238E27FC236}">
                <a16:creationId xmlns:a16="http://schemas.microsoft.com/office/drawing/2014/main" id="{50CA7946-4339-EFB5-3F63-F04CCD6307BF}"/>
              </a:ext>
            </a:extLst>
          </p:cNvPr>
          <p:cNvSpPr>
            <a:spLocks noGrp="1"/>
          </p:cNvSpPr>
          <p:nvPr>
            <p:ph idx="1"/>
          </p:nvPr>
        </p:nvSpPr>
        <p:spPr/>
        <p:txBody>
          <a:bodyPr/>
          <a:lstStyle/>
          <a:p>
            <a:pPr marL="0" indent="0">
              <a:buNone/>
            </a:pPr>
            <a:r>
              <a:rPr lang="pt-PT" dirty="0"/>
              <a:t>Balanceamento de carga</a:t>
            </a:r>
          </a:p>
          <a:p>
            <a:pPr marL="0" indent="0">
              <a:buNone/>
            </a:pPr>
            <a:endParaRPr lang="pt-PT" dirty="0"/>
          </a:p>
          <a:p>
            <a:pPr marL="0" indent="0">
              <a:buNone/>
            </a:pPr>
            <a:r>
              <a:rPr lang="pt-PT" dirty="0"/>
              <a:t>O balanceamento de carga de custo igual é uma técnica de roteamento que distribui o tráfego de rede por vários caminhos disponíveis com métricas de custo iguais. Isso pode aumentar a eficácia e o desempenho da rede, pois evita que um único caminho seja sobrecarregado.</a:t>
            </a:r>
          </a:p>
          <a:p>
            <a:pPr marL="0" indent="0">
              <a:buNone/>
            </a:pPr>
            <a:endParaRPr lang="pt-PT" dirty="0"/>
          </a:p>
          <a:p>
            <a:pPr marL="0" indent="0">
              <a:buNone/>
            </a:pPr>
            <a:r>
              <a:rPr lang="pt-PT" dirty="0"/>
              <a:t>O balanceamento de carga de custo igual é implementado automaticamente por protocolos de roteamento dinâmico, como OSPF e EIGRP. Ele também pode ser ativado manualmente com rotas estáticas.</a:t>
            </a:r>
          </a:p>
        </p:txBody>
      </p:sp>
    </p:spTree>
    <p:extLst>
      <p:ext uri="{BB962C8B-B14F-4D97-AF65-F5344CB8AC3E}">
        <p14:creationId xmlns:p14="http://schemas.microsoft.com/office/powerpoint/2010/main" val="2471987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8481-744F-4DF1-98C2-24CCC98EE5E1}"/>
              </a:ext>
            </a:extLst>
          </p:cNvPr>
          <p:cNvSpPr>
            <a:spLocks noGrp="1"/>
          </p:cNvSpPr>
          <p:nvPr>
            <p:ph type="title"/>
          </p:nvPr>
        </p:nvSpPr>
        <p:spPr/>
        <p:txBody>
          <a:bodyPr/>
          <a:lstStyle/>
          <a:p>
            <a:r>
              <a:rPr lang="en-GB" dirty="0" err="1"/>
              <a:t>Bibliografia</a:t>
            </a:r>
            <a:endParaRPr lang="en-GB" dirty="0"/>
          </a:p>
        </p:txBody>
      </p:sp>
      <p:sp>
        <p:nvSpPr>
          <p:cNvPr id="3" name="Content Placeholder 2">
            <a:extLst>
              <a:ext uri="{FF2B5EF4-FFF2-40B4-BE49-F238E27FC236}">
                <a16:creationId xmlns:a16="http://schemas.microsoft.com/office/drawing/2014/main" id="{BD50D06B-8BA0-43B9-950F-AA7466392910}"/>
              </a:ext>
            </a:extLst>
          </p:cNvPr>
          <p:cNvSpPr>
            <a:spLocks noGrp="1"/>
          </p:cNvSpPr>
          <p:nvPr>
            <p:ph idx="1"/>
          </p:nvPr>
        </p:nvSpPr>
        <p:spPr>
          <a:xfrm>
            <a:off x="392722" y="1491449"/>
            <a:ext cx="11432569" cy="5125717"/>
          </a:xfrm>
        </p:spPr>
        <p:txBody>
          <a:bodyPr/>
          <a:lstStyle/>
          <a:p>
            <a:r>
              <a:rPr lang="en-GB" dirty="0" err="1"/>
              <a:t>Vuis</a:t>
            </a:r>
            <a:r>
              <a:rPr lang="en-GB" dirty="0"/>
              <a:t> </a:t>
            </a:r>
            <a:r>
              <a:rPr lang="en-GB" dirty="0" err="1"/>
              <a:t>Leproso</a:t>
            </a:r>
            <a:endParaRPr lang="en-GB" dirty="0"/>
          </a:p>
        </p:txBody>
      </p:sp>
    </p:spTree>
    <p:extLst>
      <p:ext uri="{BB962C8B-B14F-4D97-AF65-F5344CB8AC3E}">
        <p14:creationId xmlns:p14="http://schemas.microsoft.com/office/powerpoint/2010/main" val="126968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F0E47E-8B92-9C7A-A70F-46B07C519E30}"/>
              </a:ext>
            </a:extLst>
          </p:cNvPr>
          <p:cNvSpPr>
            <a:spLocks noGrp="1"/>
          </p:cNvSpPr>
          <p:nvPr>
            <p:ph type="title"/>
          </p:nvPr>
        </p:nvSpPr>
        <p:spPr/>
        <p:txBody>
          <a:bodyPr/>
          <a:lstStyle/>
          <a:p>
            <a:r>
              <a:rPr lang="en-GB" dirty="0"/>
              <a:t>Path Determination</a:t>
            </a:r>
            <a:endParaRPr lang="pt-PT" dirty="0"/>
          </a:p>
        </p:txBody>
      </p:sp>
      <p:pic>
        <p:nvPicPr>
          <p:cNvPr id="7" name="Marcador de Posição de Conteúdo 6">
            <a:extLst>
              <a:ext uri="{FF2B5EF4-FFF2-40B4-BE49-F238E27FC236}">
                <a16:creationId xmlns:a16="http://schemas.microsoft.com/office/drawing/2014/main" id="{103CF43F-C058-0669-922E-8AC3C7F8FDD8}"/>
              </a:ext>
            </a:extLst>
          </p:cNvPr>
          <p:cNvPicPr>
            <a:picLocks noGrp="1" noChangeAspect="1"/>
          </p:cNvPicPr>
          <p:nvPr>
            <p:ph idx="1"/>
          </p:nvPr>
        </p:nvPicPr>
        <p:blipFill>
          <a:blip r:embed="rId2"/>
          <a:stretch>
            <a:fillRect/>
          </a:stretch>
        </p:blipFill>
        <p:spPr>
          <a:xfrm>
            <a:off x="244538" y="1973442"/>
            <a:ext cx="7246832" cy="4381656"/>
          </a:xfrm>
        </p:spPr>
      </p:pic>
      <p:sp>
        <p:nvSpPr>
          <p:cNvPr id="8" name="CaixaDeTexto 7">
            <a:extLst>
              <a:ext uri="{FF2B5EF4-FFF2-40B4-BE49-F238E27FC236}">
                <a16:creationId xmlns:a16="http://schemas.microsoft.com/office/drawing/2014/main" id="{3F38747E-FEF2-3336-1115-7CDFC48BCFD9}"/>
              </a:ext>
            </a:extLst>
          </p:cNvPr>
          <p:cNvSpPr txBox="1"/>
          <p:nvPr/>
        </p:nvSpPr>
        <p:spPr>
          <a:xfrm>
            <a:off x="7860484" y="1973442"/>
            <a:ext cx="3855749" cy="4154984"/>
          </a:xfrm>
          <a:prstGeom prst="rect">
            <a:avLst/>
          </a:prstGeom>
          <a:noFill/>
        </p:spPr>
        <p:txBody>
          <a:bodyPr wrap="square" rtlCol="0">
            <a:spAutoFit/>
          </a:bodyPr>
          <a:lstStyle/>
          <a:p>
            <a:r>
              <a:rPr lang="pt-PT" sz="2400" dirty="0"/>
              <a:t>Neste exemplo:</a:t>
            </a:r>
          </a:p>
          <a:p>
            <a:r>
              <a:rPr lang="pt-PT" sz="2400" dirty="0"/>
              <a:t>Os routers R1 e R2 consultarão as suas tabelas de roteamento IP para encontrar o melhor caminho para o destino. </a:t>
            </a:r>
          </a:p>
          <a:p>
            <a:r>
              <a:rPr lang="pt-PT" sz="2400" dirty="0"/>
              <a:t>O melhor caminho é geralmente determinado pela métrica mais baixa, que pode ser o número de saltos, o atraso ou o custo.</a:t>
            </a:r>
          </a:p>
        </p:txBody>
      </p:sp>
    </p:spTree>
    <p:extLst>
      <p:ext uri="{BB962C8B-B14F-4D97-AF65-F5344CB8AC3E}">
        <p14:creationId xmlns:p14="http://schemas.microsoft.com/office/powerpoint/2010/main" val="117733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F78FE-8ACC-007C-56BE-A0355F06177B}"/>
              </a:ext>
            </a:extLst>
          </p:cNvPr>
          <p:cNvSpPr>
            <a:spLocks noGrp="1"/>
          </p:cNvSpPr>
          <p:nvPr>
            <p:ph type="title"/>
          </p:nvPr>
        </p:nvSpPr>
        <p:spPr/>
        <p:txBody>
          <a:bodyPr/>
          <a:lstStyle/>
          <a:p>
            <a:r>
              <a:rPr lang="en-GB" dirty="0"/>
              <a:t>Path Determination</a:t>
            </a:r>
            <a:endParaRPr lang="pt-PT" dirty="0"/>
          </a:p>
        </p:txBody>
      </p:sp>
      <p:sp>
        <p:nvSpPr>
          <p:cNvPr id="3" name="Marcador de Posição de Conteúdo 2">
            <a:extLst>
              <a:ext uri="{FF2B5EF4-FFF2-40B4-BE49-F238E27FC236}">
                <a16:creationId xmlns:a16="http://schemas.microsoft.com/office/drawing/2014/main" id="{BE4D85BE-7FCB-5BBD-D752-3C0EDBE33800}"/>
              </a:ext>
            </a:extLst>
          </p:cNvPr>
          <p:cNvSpPr>
            <a:spLocks noGrp="1"/>
          </p:cNvSpPr>
          <p:nvPr>
            <p:ph idx="1"/>
          </p:nvPr>
        </p:nvSpPr>
        <p:spPr/>
        <p:txBody>
          <a:bodyPr/>
          <a:lstStyle/>
          <a:p>
            <a:pPr marL="0" indent="0">
              <a:buNone/>
            </a:pPr>
            <a:r>
              <a:rPr lang="pt-PT" dirty="0"/>
              <a:t>A correspondência mais longa é o algoritmo usado pelos routers para selecionar a melhor rota para um pacote.</a:t>
            </a:r>
          </a:p>
          <a:p>
            <a:pPr marL="0" indent="0">
              <a:buNone/>
            </a:pPr>
            <a:r>
              <a:rPr lang="pt-PT" dirty="0"/>
              <a:t>O router compara o endereço IP de destino do pacote com os prefixos na tabela de roteamento e seleciona a rota com o prefixo mais longo que corresponde ao endereço IP de destino.</a:t>
            </a:r>
          </a:p>
        </p:txBody>
      </p:sp>
    </p:spTree>
    <p:extLst>
      <p:ext uri="{BB962C8B-B14F-4D97-AF65-F5344CB8AC3E}">
        <p14:creationId xmlns:p14="http://schemas.microsoft.com/office/powerpoint/2010/main" val="67232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AC1AC-9F06-70E8-687C-8B5F21A3E00F}"/>
              </a:ext>
            </a:extLst>
          </p:cNvPr>
          <p:cNvSpPr>
            <a:spLocks noGrp="1"/>
          </p:cNvSpPr>
          <p:nvPr>
            <p:ph type="title"/>
          </p:nvPr>
        </p:nvSpPr>
        <p:spPr/>
        <p:txBody>
          <a:bodyPr/>
          <a:lstStyle/>
          <a:p>
            <a:r>
              <a:rPr lang="en-GB" dirty="0"/>
              <a:t>Path Determination</a:t>
            </a:r>
            <a:endParaRPr lang="pt-PT" dirty="0"/>
          </a:p>
        </p:txBody>
      </p:sp>
      <p:sp>
        <p:nvSpPr>
          <p:cNvPr id="3" name="Marcador de Posição de Conteúdo 2">
            <a:extLst>
              <a:ext uri="{FF2B5EF4-FFF2-40B4-BE49-F238E27FC236}">
                <a16:creationId xmlns:a16="http://schemas.microsoft.com/office/drawing/2014/main" id="{97173407-75FE-E7E2-8DA1-ED10A51F259B}"/>
              </a:ext>
            </a:extLst>
          </p:cNvPr>
          <p:cNvSpPr>
            <a:spLocks noGrp="1"/>
          </p:cNvSpPr>
          <p:nvPr>
            <p:ph idx="1"/>
          </p:nvPr>
        </p:nvSpPr>
        <p:spPr/>
        <p:txBody>
          <a:bodyPr/>
          <a:lstStyle/>
          <a:p>
            <a:pPr marL="0" indent="0">
              <a:buNone/>
            </a:pPr>
            <a:r>
              <a:rPr lang="pt-PT" dirty="0"/>
              <a:t>No exemplo a seguir, a rota 172.16.0.0/26 tem a correspondência mais longa, pois corresponde aos 26 bits mais significativos do endereço IP de destino.</a:t>
            </a:r>
            <a:endParaRPr lang="en-GB" dirty="0"/>
          </a:p>
          <a:p>
            <a:pPr marL="0" indent="0">
              <a:buNone/>
            </a:pPr>
            <a:endParaRPr lang="pt-PT" dirty="0"/>
          </a:p>
        </p:txBody>
      </p:sp>
      <p:pic>
        <p:nvPicPr>
          <p:cNvPr id="5" name="Imagem 4">
            <a:extLst>
              <a:ext uri="{FF2B5EF4-FFF2-40B4-BE49-F238E27FC236}">
                <a16:creationId xmlns:a16="http://schemas.microsoft.com/office/drawing/2014/main" id="{9E473DD1-F022-1E28-3623-DE7A6022C42B}"/>
              </a:ext>
            </a:extLst>
          </p:cNvPr>
          <p:cNvPicPr>
            <a:picLocks noChangeAspect="1"/>
          </p:cNvPicPr>
          <p:nvPr/>
        </p:nvPicPr>
        <p:blipFill>
          <a:blip r:embed="rId2"/>
          <a:stretch>
            <a:fillRect/>
          </a:stretch>
        </p:blipFill>
        <p:spPr>
          <a:xfrm>
            <a:off x="738646" y="2995910"/>
            <a:ext cx="10740719" cy="32071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415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08B30-FA52-9240-D4EE-CE64EDD22DBD}"/>
              </a:ext>
            </a:extLst>
          </p:cNvPr>
          <p:cNvSpPr>
            <a:spLocks noGrp="1"/>
          </p:cNvSpPr>
          <p:nvPr>
            <p:ph type="title"/>
          </p:nvPr>
        </p:nvSpPr>
        <p:spPr/>
        <p:txBody>
          <a:bodyPr/>
          <a:lstStyle/>
          <a:p>
            <a:r>
              <a:rPr lang="en-GB" dirty="0"/>
              <a:t>Path Determination</a:t>
            </a:r>
            <a:endParaRPr lang="pt-PT" dirty="0"/>
          </a:p>
        </p:txBody>
      </p:sp>
      <p:sp>
        <p:nvSpPr>
          <p:cNvPr id="3" name="Marcador de Posição de Conteúdo 2">
            <a:extLst>
              <a:ext uri="{FF2B5EF4-FFF2-40B4-BE49-F238E27FC236}">
                <a16:creationId xmlns:a16="http://schemas.microsoft.com/office/drawing/2014/main" id="{B5DCE817-5A09-6EC2-4CA0-7A346EB3260E}"/>
              </a:ext>
            </a:extLst>
          </p:cNvPr>
          <p:cNvSpPr>
            <a:spLocks noGrp="1"/>
          </p:cNvSpPr>
          <p:nvPr>
            <p:ph idx="1"/>
          </p:nvPr>
        </p:nvSpPr>
        <p:spPr/>
        <p:txBody>
          <a:bodyPr/>
          <a:lstStyle/>
          <a:p>
            <a:pPr marL="0" indent="0">
              <a:buNone/>
            </a:pPr>
            <a:r>
              <a:rPr lang="pt-PT" dirty="0"/>
              <a:t>No exemplo a seguir, as duas primeiras entradas de rota são uma correspondência válida porque seus comprimentos de prefixo (62 e 63 bits) correspondem ao número mínimo de bits necessários (62 bits). A terceira entrada de rota não é uma correspondência porque seu comprimento de prefixo (64 bits) é maior que o número mínimo de bits necessários (62 bits).</a:t>
            </a:r>
          </a:p>
          <a:p>
            <a:pPr marL="0" indent="0">
              <a:buNone/>
            </a:pPr>
            <a:endParaRPr lang="pt-PT" dirty="0"/>
          </a:p>
        </p:txBody>
      </p:sp>
      <p:pic>
        <p:nvPicPr>
          <p:cNvPr id="5" name="Imagem 4">
            <a:extLst>
              <a:ext uri="{FF2B5EF4-FFF2-40B4-BE49-F238E27FC236}">
                <a16:creationId xmlns:a16="http://schemas.microsoft.com/office/drawing/2014/main" id="{C7582BB4-5BD5-3C95-B380-EF11EA23DEAA}"/>
              </a:ext>
            </a:extLst>
          </p:cNvPr>
          <p:cNvPicPr>
            <a:picLocks noChangeAspect="1"/>
          </p:cNvPicPr>
          <p:nvPr/>
        </p:nvPicPr>
        <p:blipFill>
          <a:blip r:embed="rId2"/>
          <a:stretch>
            <a:fillRect/>
          </a:stretch>
        </p:blipFill>
        <p:spPr>
          <a:xfrm>
            <a:off x="573240" y="3711858"/>
            <a:ext cx="11045519" cy="27251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5057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BFA80-CCF5-1954-D24C-5ADC2F36F02B}"/>
              </a:ext>
            </a:extLst>
          </p:cNvPr>
          <p:cNvSpPr>
            <a:spLocks noGrp="1"/>
          </p:cNvSpPr>
          <p:nvPr>
            <p:ph type="title"/>
          </p:nvPr>
        </p:nvSpPr>
        <p:spPr/>
        <p:txBody>
          <a:bodyPr/>
          <a:lstStyle/>
          <a:p>
            <a:r>
              <a:rPr lang="en-GB" dirty="0"/>
              <a:t>Path Determination</a:t>
            </a:r>
            <a:endParaRPr lang="pt-PT" dirty="0"/>
          </a:p>
        </p:txBody>
      </p:sp>
      <p:sp>
        <p:nvSpPr>
          <p:cNvPr id="3" name="Marcador de Posição de Conteúdo 2">
            <a:extLst>
              <a:ext uri="{FF2B5EF4-FFF2-40B4-BE49-F238E27FC236}">
                <a16:creationId xmlns:a16="http://schemas.microsoft.com/office/drawing/2014/main" id="{257F0F7D-1AD1-EE4F-60E9-BC4F6E6CF110}"/>
              </a:ext>
            </a:extLst>
          </p:cNvPr>
          <p:cNvSpPr>
            <a:spLocks noGrp="1"/>
          </p:cNvSpPr>
          <p:nvPr>
            <p:ph idx="1"/>
          </p:nvPr>
        </p:nvSpPr>
        <p:spPr/>
        <p:txBody>
          <a:bodyPr/>
          <a:lstStyle/>
          <a:p>
            <a:pPr marL="0" indent="0">
              <a:buNone/>
            </a:pPr>
            <a:r>
              <a:rPr lang="pt-PT" dirty="0"/>
              <a:t>A tabela de roteamento contém informações sobre como encaminhar pacotes para redes diferentes. Existem três tipos de entradas de rota</a:t>
            </a:r>
          </a:p>
          <a:p>
            <a:r>
              <a:rPr lang="pt-PT" b="1" dirty="0"/>
              <a:t>Redes conectadas diretamente</a:t>
            </a:r>
            <a:r>
              <a:rPr lang="pt-PT" dirty="0"/>
              <a:t>: Redes que estão diretamente conectadas ao router.</a:t>
            </a:r>
          </a:p>
          <a:p>
            <a:r>
              <a:rPr lang="pt-PT" b="1" dirty="0"/>
              <a:t>Redes remotas</a:t>
            </a:r>
            <a:r>
              <a:rPr lang="pt-PT" dirty="0"/>
              <a:t>: Redes que não estão diretamente conectadas ao router. As rotas para redes remotas podem ser configuradas manualmente ou aprendidas dinamicamente usando protocolos de roteamento.</a:t>
            </a:r>
          </a:p>
          <a:p>
            <a:r>
              <a:rPr lang="pt-PT" b="1" dirty="0"/>
              <a:t>Rota padrão</a:t>
            </a:r>
            <a:r>
              <a:rPr lang="pt-PT" dirty="0"/>
              <a:t>: Uma rota que é usada quando a tabela de roteamento não contém uma rota específica para a rede de destino. A rota padrão é normalmente um router de próximo salto para a Internet.</a:t>
            </a:r>
          </a:p>
        </p:txBody>
      </p:sp>
    </p:spTree>
    <p:extLst>
      <p:ext uri="{BB962C8B-B14F-4D97-AF65-F5344CB8AC3E}">
        <p14:creationId xmlns:p14="http://schemas.microsoft.com/office/powerpoint/2010/main" val="573815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2790</TotalTime>
  <Words>2577</Words>
  <Application>Microsoft Office PowerPoint</Application>
  <PresentationFormat>Ecrã Panorâmico</PresentationFormat>
  <Paragraphs>241</Paragraphs>
  <Slides>42</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42</vt:i4>
      </vt:variant>
    </vt:vector>
  </HeadingPairs>
  <TitlesOfParts>
    <vt:vector size="48" baseType="lpstr">
      <vt:lpstr>Arial</vt:lpstr>
      <vt:lpstr>Calibri</vt:lpstr>
      <vt:lpstr>Calibri (corpo)</vt:lpstr>
      <vt:lpstr>Calibri Light</vt:lpstr>
      <vt:lpstr>OpenSans</vt:lpstr>
      <vt:lpstr>Office Theme</vt:lpstr>
      <vt:lpstr>Routing Concepts &amp; IP Static Routing</vt:lpstr>
      <vt:lpstr>Índice</vt:lpstr>
      <vt:lpstr>Introdução</vt:lpstr>
      <vt:lpstr>Path Determination</vt:lpstr>
      <vt:lpstr>Path Determination</vt:lpstr>
      <vt:lpstr>Path Determination</vt:lpstr>
      <vt:lpstr>Path Determination</vt:lpstr>
      <vt:lpstr>Path Determination</vt:lpstr>
      <vt:lpstr>Path Determination</vt:lpstr>
      <vt:lpstr>Índice</vt:lpstr>
      <vt:lpstr>Packet Forwarding</vt:lpstr>
      <vt:lpstr>Packet Forwarding</vt:lpstr>
      <vt:lpstr>Packet Forwarding</vt:lpstr>
      <vt:lpstr>Packet Forwarding</vt:lpstr>
      <vt:lpstr>Packet Forwarding</vt:lpstr>
      <vt:lpstr>Packet Forwarding</vt:lpstr>
      <vt:lpstr>Índice</vt:lpstr>
      <vt:lpstr> Basic Router Configuration</vt:lpstr>
      <vt:lpstr> Basic Router Configuration</vt:lpstr>
      <vt:lpstr> Basic Router Configuration</vt:lpstr>
      <vt:lpstr>Índice</vt:lpstr>
      <vt:lpstr>IP Routing Table</vt:lpstr>
      <vt:lpstr>IP Routing Table</vt:lpstr>
      <vt:lpstr>IP Routing Table</vt:lpstr>
      <vt:lpstr>IP Routing Table</vt:lpstr>
      <vt:lpstr>IP Routing Table</vt:lpstr>
      <vt:lpstr>IP Routing Table</vt:lpstr>
      <vt:lpstr>IP Routing Table</vt:lpstr>
      <vt:lpstr>IP Routing Table</vt:lpstr>
      <vt:lpstr>IP Routing Table</vt:lpstr>
      <vt:lpstr>IP Routing Table</vt:lpstr>
      <vt:lpstr>IP Routing Table</vt:lpstr>
      <vt:lpstr>IP Routing Table</vt:lpstr>
      <vt:lpstr>IP Routing Table</vt:lpstr>
      <vt:lpstr>Índice</vt:lpstr>
      <vt:lpstr>Static and Dynamic Routing</vt:lpstr>
      <vt:lpstr>Static and Dynamic Routing</vt:lpstr>
      <vt:lpstr>Static and Dynamic Routing</vt:lpstr>
      <vt:lpstr>Static and Dynamic Routing</vt:lpstr>
      <vt:lpstr>Static and Dynamic Routing</vt:lpstr>
      <vt:lpstr>Static and Dynamic Routing</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Veloso</dc:creator>
  <cp:lastModifiedBy>Guilherme Rodrigues</cp:lastModifiedBy>
  <cp:revision>54</cp:revision>
  <dcterms:created xsi:type="dcterms:W3CDTF">2020-09-16T15:10:41Z</dcterms:created>
  <dcterms:modified xsi:type="dcterms:W3CDTF">2023-09-27T00:17:13Z</dcterms:modified>
</cp:coreProperties>
</file>