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304" r:id="rId7"/>
    <p:sldId id="260" r:id="rId8"/>
    <p:sldId id="261" r:id="rId9"/>
    <p:sldId id="262" r:id="rId10"/>
    <p:sldId id="305" r:id="rId11"/>
    <p:sldId id="263" r:id="rId12"/>
    <p:sldId id="264" r:id="rId13"/>
    <p:sldId id="266" r:id="rId14"/>
    <p:sldId id="30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307" r:id="rId26"/>
    <p:sldId id="308" r:id="rId27"/>
    <p:sldId id="310" r:id="rId28"/>
    <p:sldId id="311" r:id="rId29"/>
    <p:sldId id="280" r:id="rId30"/>
    <p:sldId id="279" r:id="rId31"/>
    <p:sldId id="278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9:50:19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1098 822 24575,'-1'4'0,"-1"1"0,0-1 0,-1 0 0,1 0 0,-1 0 0,0-1 0,1 1 0,-2 0 0,1-1 0,0 0 0,-1 0 0,1 0 0,-6 3 0,-7 8 0,-35 36 0,-38 40 0,79-80 0,2 1 0,-1 1 0,1-1 0,1 2 0,0-1 0,-7 18 0,52-68 0,11-21 0,112-102 0,75-35 0,-25 21 0,30-17 0,-226 178 0,-2 2 0,1 0 0,0 0 0,0 1 0,1 1 0,26-13 0,-35 22 0,-17 9 0,-18 9 0,0-6 0,0-1 0,-32 7 0,35-11 0,0 1 0,0 2 0,-31 15 0,-45 30 0,-104 75 0,172-108 0,0-2 0,0-2 0,-70 24 0,-18 9 0,223-86 0,-19 2 0,-51 23 0,55-29 0,-80 33 0,-24 11 0,-26 10 0,-253 115 0,286-121 0,-1 0 0,1 1 0,0 0 0,1 1 0,0 0 0,1 0 0,0 1 0,1 1 0,0-1 0,0 1 0,-6 16 0,-20 26 0,34-55 0,0 1 0,0 0 0,0 0 0,0-1 0,0 1 0,0 0 0,0 0 0,0-1 0,0 1 0,0 0 0,0 0 0,0-1 0,0 1 0,-1 0 0,1 0 0,0 0 0,0-1 0,0 1 0,0 0 0,-1 0 0,1 0 0,0-1 0,0 1 0,0 0 0,-1 0 0,1 0 0,0 0 0,0 0 0,-1 0 0,1 0 0,0-1 0,0 1 0,-1 0 0,1 0 0,0 0 0,-1 0 0,1 0 0,0 0 0,-1 0 0,8-5 0,0 1 0,0-1 0,1 1 0,-1 0 0,1 1 0,0 0 0,0 0 0,0 1 0,12-3 0,85-7 0,-63 8 0,667-108 0,-633 93 0,118-46 0,-172 51 0,-21 14 0,-1 0 0,0 0 0,0-1 0,0 1 0,0 0 0,0 0 0,0-1 0,0 1 0,0 0 0,0-1 0,0 1 0,0 0 0,0 0 0,0-1 0,0 1 0,0 0 0,0 0 0,0-1 0,0 1 0,0 0 0,0-1 0,0 1 0,-1 0 0,1 0 0,0-1 0,0 1 0,0 0 0,0 0 0,-1 0 0,1-1 0,0 1 0,0 0 0,-1 0 0,1 0 0,0 0 0,0 0 0,-1-1 0,1 1 0,0 0 0,0 0 0,-1 0 0,-3-1 0,0-1 0,-1 2 0,1-1 0,0 0 0,0 1 0,-1 0 0,1 0 0,0 0 0,-5 1 0,-907 153 0,841-132 0,-121 51 0,140-50 0,-276 132 0,305-148 0,26-7 0,1 0 0,-1 0 0,0 0 0,1 0 0,-1-1 0,1 1 0,-1 0 0,1 0 0,-1-1 0,1 1 0,-1 0 0,1 0 0,-1-1 0,1 1 0,-1-1 0,1 1 0,-1 0 0,1-1 0,0 1 0,-1-1 0,1 1 0,0-1 0,-1 1 0,1-1 0,0 0 0,-1-2 0,1 1 0,0 0 0,0-1 0,0 1 0,0 0 0,1-1 0,-1 1 0,1 0 0,-1-1 0,1 1 0,0 0 0,0 0 0,0 0 0,0 0 0,0 0 0,0 0 0,1 0 0,1-2 0,6-7 0,1 0 0,1 1 0,-1 1 0,1-1 0,1 2 0,0-1 0,0 2 0,16-8 0,112-42 0,-111 46 0,44-16 0,350-138 0,-389 150 0,32-15 0,116-36 0,-182 66 0,1-1 0,-1 1 0,0 0 0,1 0 0,-1-1 0,1 1 0,-1 0 0,1 0 0,-1 0 0,1-1 0,-1 1 0,1 0 0,-1 0 0,1 0 0,-1 0 0,1 0 0,-1 0 0,1 0 0,-1 0 0,1 0 0,-1 0 0,0 0 0,1 1 0,-1-1 0,1 0 0,-1 0 0,1 0 0,-1 1 0,1-1 0,-1 0 0,0 0 0,1 1 0,0 0 0,-12 13 0,-26 14 0,-12-1 0,0-3 0,-68 24 0,57-24 0,-64 34 0,17 0 0,-145 86 0,246-140 0,-29 20 0,33-23 0,0 1 0,1-1 0,-1 0 0,1 1 0,-1-1 0,1 0 0,0 1 0,-1 0 0,1-1 0,0 1 0,0 0 0,0 0 0,0-1 0,1 1 0,-1 0 0,0 3 0,2-5 0,0 1 0,0 0 0,1-1 0,-1 1 0,0 0 0,1-1 0,-1 0 0,1 1 0,-1-1 0,0 0 0,1 0 0,-1 1 0,1-1 0,-1 0 0,1 0 0,-1-1 0,1 1 0,-1 0 0,0 0 0,3-2 0,0 2 0,50-8 0,-1-3 0,53-17 0,-12 3 0,845-231 0,-912 248 0,-1-2 0,0 0 0,-1-2 0,48-29 0,-73 41 0,1 0 0,-1 0 0,1-1 0,-1 1 0,1 0 0,-1 0 0,0 0 0,1-1 0,-1 1 0,1 0 0,-1 0 0,0-1 0,1 1 0,-1 0 0,0-1 0,1 1 0,-1 0 0,0-1 0,1 1 0,-1-1 0,0 1 0,0-1 0,0 1 0,1 0 0,-1-1 0,0 1 0,0-1 0,0 1 0,0-1 0,0 1 0,0-1 0,0 1 0,0-1 0,0 1 0,0-1 0,0 1 0,0-1 0,0 1 0,-1-1 0,-20-4 0,-29 9 0,-618 152-287,16 61 0,325-90 287,129-48 0,153-59 0,42-19 0,0 1 0,0-1 0,0 1 0,1 0 0,-1 0 0,1-1 0,-1 2 0,1-1 0,0 0 0,0 0 0,0 1 0,-3 3 0,9-6 58,0 1-1,-1-1 1,1 0-1,0-1 0,0 1 1,-1-1-1,1 1 0,-1-1 1,7-2-1,72-30-320,0-4 0,97-59 1,-92 48 162,5-2 100,592-354 0,-459 261-49,312-146 0,-340 205 1018,-231 97-960,-58 16-1,25-9-8,-327 104 0,-144 82 0,363-133 0,40-20 0,20-8 0,-115 62 0,218-98 0,14-4 0,28 0 0,46-10 0,343-43 0,-32 5 0,23-34 0,-374 65 0,-22 8 0,-33 11 0,-233 75 0,18-6 0,-357 135-748,438-146 1122,-180 105 0,633-295-374,-244 102 0,516-158-2036,-411 136-2712,641-221 3878,-290 67 1589,-427 170 5503,-157 35-5509,-414 118-713,332-79 0,-250 109 0,337-127 0,-81 39 0,56-24 0,-144 44 0,223-83 0,5-1 0,1-1 0,0 1 0,0 0 0,0 1 0,0 0 0,0 0 0,0 0 0,1 1 0,-1 0 0,-8 8 0,15-12 0,0 0 0,0 0 0,-1 0 0,1 0 0,0 0 0,0 1 0,0-1 0,0 0 0,0 0 0,0 0 0,0 0 0,0 0 0,0 1 0,0-1 0,0 0 0,0 0 0,0 0 0,0 0 0,0 1 0,0-1 0,0 0 0,0 0 0,0 0 0,0 0 0,0 0 0,0 1 0,0-1 0,0 0 0,0 0 0,0 0 0,0 0 0,1 0 0,-1 0 0,0 1 0,0-1 0,0 0 0,0 0 0,0 0 0,0 0 0,0 0 0,1 0 0,-1 0 0,0 0 0,0 0 0,0 0 0,0 1 0,0-1 0,1 0 0,-1 0 0,0 0 0,14 2 0,13-4 0,550-84 0,-376 59 0,-85 4-1668,-2-5 0,189-72 0,-299 99 1667,206-90 5006,-195 78-5005,-27 8 0,-29 5 0,-42 16 0,0 4 0,2 3 0,-98 42 0,149-53 0,-214 94 0,24-9 0,-8-1-311,-64 25-135,-206 80 446,470-191 379,23-11-119,17-8-142,71-39-118,3 4 0,2 3 0,1 5 0,128-35 0,-160 53-30,327-91-598,327-67 628,-382 82-7632,-116 16 6372,-189 68 1620,40-18-874,-30 5 5186,-34 22-4609,0 1-1,0 0 0,0 0 0,0 0 0,0 0 0,0 0 1,0 0-1,0 0 0,1 0 0,-1-1 0,0 1 0,0 0 1,0 0-1,0 0 0,0 0 0,0 0 0,0 0 0,0-1 1,0 1-1,0 0 0,0 0 0,0 0 0,0 0 0,0 0 1,0-1-1,0 1 0,0 0 0,0 0 0,0 0 0,-1 0 1,1 0-1,0 0 0,0-1 0,0 1 0,0 0 0,0 0 1,0 0-1,0 0 0,0 0 0,0 0 0,0 0 0,-1 0 1,1 0-1,0 0 0,0-1 0,0 1 0,0 0 0,0 0 1,0 0-1,-1 0 0,1 0 0,0 0 0,0 0 0,0 0 1,0 0-1,-1 0 0,-13-3 1005,-17 2-747,-103 11-298,1 6 0,-164 41 0,105-19-605,-455 122-434,434-102 829,-7 4 12,3 9 0,-370 177 0,516-210 158,-56 26 1607,102-50-1297,44-17-43,46-15-10,50-27-239,180-61 0,376-112-528,-355 109 358,-92 32 1073,338-100-8359,-528 170 7431,-23 4 311,-34 8 1051,-231 43 526,-493 120 1927,551-111-3790,70-22 0,-231 96 0,129-14 0,227-117 0,0 1 0,1-1 0,-1 0 0,0 1 0,0-1 0,1 0 0,-1 1 0,0-1 0,1 1 0,-1-1 0,0 1 0,1-1 0,-1 1 0,1 0 0,-1-1 0,1 1 0,-1 0 0,1-1 0,-1 1 0,1 0 0,-1 1 0,14 3 0,29-8 0,32-13 0,128-45 0,-59 15 0,83-23-176,174-47-242,-115 41 418,71-18 0,424-87 0,-769 178 43,32-7 284,-37 6-170,-26 4-90,-21 6-67,0 1 0,0 3 0,-41 15 0,-29 9 0,-344 77-348,-256 70-337,-312 139 410,806-261 1342,197-51-989,37-11 1,37-11 5,374-105-84,426-96-2569,-1-54 2114,-805 251 394,-17 7 85,1-1 0,-1-2 1,-1-1-1,44-28 1,-73 42-11,-1 0 0,1 0 0,-1 0 0,1 0 0,-1-1 0,1 1 0,-1 0 0,1 0 0,-1-1 0,0 1 0,1 0 0,-1-1 1,1 1-1,-1 0 0,0-1 0,1 1 0,-1-1 0,0 1 0,0-1 0,1 1 0,-1-1 0,0 1 0,0 0 0,0-1 0,1 1 0,-1-1 0,0 1 1,0-1-1,0 1 0,0-1 0,0 0 0,0 1 0,0-1 0,0 1 0,0-1 0,0 1 0,-1-1 0,1 1 0,0-1 0,0 1 0,-1-1 0,-23-6 991,-35 7 363,-36 18-1368,-145 46 0,112-27 0,-562 197-414,241-73 195,-168 51 324,591-198 67,26-14-168,0 1-1,0-1 1,0 0 0,-1 0 0,1 0-1,0 1 1,0-1 0,0 0 0,0 0-1,0 1 1,0-1 0,0 0-1,-1 0 1,1 1 0,0-1 0,0 0-1,0 0 1,0 1 0,0-1 0,0 0-1,0 0 1,0 1 0,0-1-1,0 0 1,0 0 0,0 1 0,1-1-1,-1 0 1,0 0 0,0 1 0,0-1-1,0 0 1,0 0 0,0 0-1,1 1 1,-1-1 0,0 0 0,0 0-1,0 0 1,0 1 0,1-1 0,-1 0-1,0 0 1,0 0 0,1 0-1,2 2 13,0-1-1,1-1 1,-1 1-1,1 0 0,-1-1 1,1 1-1,-1-1 1,1 0-1,-1 0 0,1-1 1,6 0-1,156-41-15,15-3 0,218-25 0,-44-1-777,-105 19 319,427-120 399,-566 136 11,130-60 0,-234 93 355,-3 1-194,1 0 1,-1 0-1,0 0 0,0 0 1,0-1-1,0 0 0,0 0 1,5-4-1,-9 6-112,0 1 1,0 0-1,0 0 0,0-1 1,0 1-1,0 0 0,0 0 1,0-1-1,0 1 1,0 0-1,0 0 0,0-1 1,0 1-1,0 0 0,0 0 1,0-1-1,-1 1 0,1 0 1,0 0-1,0-1 1,0 1-1,0 0 0,0 0 1,-1 0-1,1-1 0,0 1 1,0 0-1,0 0 0,-1 0 1,1 0-1,0-1 1,0 1-1,0 0 0,-1 0 1,1 0-1,0 0 0,0 0 1,-1 0-1,1 0 0,0 0 1,0 0-1,-1 0 1,1 0-1,0 0 0,0 0 1,-1 0-1,1 0 0,0 0 1,-1 0-1,1 0 1,0 0-1,0 0 0,-1 0 1,1 0-1,0 0 0,0 0 1,-1 1-1,-17 0-17,-37 11 16,-85 31 0,26-7 0,-257 64 21,-222 63-140,400-111-413,-111 35 575,269-75-16,11-5 127,2 1 0,-37 19 0,208-73-56,366-109-98,-293 96 0,217-52-916,-238 63 792,-32 10-132,222-82 0,-386 118 294,-1 0 0,0 0-1,1 0 1,-1 0 0,0-1 0,0 1 0,5-6-1,-8 8-16,-1 0 0,0-1 0,1 1-1,-1 0 1,0-1 0,0 1 0,0-1-1,1 1 1,-1 0 0,0-1-1,0 1 1,0 0 0,0-1 0,0 1-1,0-1 1,1 1 0,-1-1 0,0 1-1,0 0 1,0-1 0,-1 1 0,1-1-1,0 1 1,0 0 0,0-1 0,0 1-1,0-1 1,0 1 0,-1 0 0,1-1-1,0 0 1,-24-11 486,6 7-495,-1 1 0,1 1 0,-1 1 0,1 1 0,-1 0 0,-18 3 0,-118 17-1584,87-9 11,-114 19 1423,-179 55 0,-171 76-284,279-81 347,-337 151 3358,556-210-2881,33-20-399,1 1 0,0-1-1,0 0 1,0 0 0,0 0 0,0 0 0,-1 0 0,1 0 0,0 0 0,0 0 0,0 1 0,0-1 0,0 0 0,0 0-1,0 0 1,0 0 0,0 0 0,-1 1 0,1-1 0,0 0 0,0 0 0,0 0 0,0 0 0,0 1 0,0-1 0,0 0-1,0 0 1,0 0 0,0 0 0,0 1 0,0-1 0,0 0 0,0 0 0,1 0 0,-1 0 0,0 1 0,0-1 0,0 0 0,0 0-1,0 0 1,0 0 0,0 0 0,0 0 0,0 1 0,1-1 0,-1 0 0,0 0 0,0 0 0,0 0 0,0 0 0,0 0-1,1 0 1,22 1 59,39-12-179,119-35 0,-12 1-158,750-157-940,-654 139-100,205-53 965,-13-36 89,-413 133 2005,72-42-1,-116 61-1740,0 0-1,1 0 1,-1 0-1,0 0 1,0 0 0,0 0-1,0 0 1,1 0-1,-1 0 1,0-1-1,0 1 1,0 0-1,1 0 1,-1 0-1,0 0 1,0 0-1,0 0 1,0 0-1,0-1 1,1 1-1,-1 0 1,0 0-1,0 0 1,0 0-1,0-1 1,0 1-1,0 0 1,0 0-1,0 0 1,0 0-1,0-1 1,0 1-1,0 0 1,1 0-1,-1 0 1,0-1-1,0 1 1,-1 0-1,1 0 1,0 0-1,0-1 1,0 1-1,0 0 1,0 0-1,0 0 1,0-1-1,0 1 1,0 0-1,0 0 1,0 0-1,0 0 1,-1-1-1,1 1 1,0 0-1,0 0 1,0 0-1,0 0 1,0 0-1,-1 0 1,1 0-1,0-1 1,0 1-1,0 0 1,-1 0-1,-21-4 39,-28 3-82,-15 10-544,0 3 0,-98 31-1,15-3-170,-395 102 575,377-96-815,-702 232 796,768-244 183,-34 16 747,-202 107 1,308-136 157,27-21-871,1 0-1,0 1 1,0-1 0,0 0-1,0 0 1,0 0 0,0 0-1,0 0 1,0 1 0,0-1-1,0 0 1,0 0 0,0 0-1,0 0 1,0 0-1,0 0 1,0 1 0,0-1-1,0 0 1,0 0 0,1 0-1,-1 0 1,0 0 0,0 0-1,0 1 1,0-1 0,0 0-1,0 0 1,0 0 0,0 0-1,0 0 1,1 0 0,-1 0-1,0 0 1,0 0 0,0 0-1,0 1 1,0-1-1,0 0 1,1 0 0,-1 0-1,0 0 1,0 0 0,0 0-1,0 0 1,0 0 0,1 0-1,-1 0 1,0 0 0,0 0-1,0 0 1,0 0 0,0 0-1,0 0 1,1-1 0,21-3 520,159-55-429,62-17-129,606-79-742,-681 131 703,633-119 60,-773 138 0,-5 2 0,0-1 0,-1-2 0,0 0 0,0-1 0,0-1 0,38-20 0,-60 28 3,0 0-1,1 0 1,-1 0-1,0-1 1,1 1-1,-1 0 0,0 0 1,0 0-1,1 0 1,-1 0-1,0 0 1,0-1-1,1 1 0,-1 0 1,0 0-1,0 0 1,0-1-1,1 1 1,-1 0-1,0 0 0,0 0 1,0-1-1,0 1 1,1 0-1,-1 0 1,0-1-1,0 1 0,0 0 1,0-1-1,0 1 1,0 0-1,0 0 0,0-1 1,0 1-1,0 0 1,0-1-1,0 1 1,0 0-1,0-1 0,0 1 1,0 0-1,0 0 1,0-1-1,0 1 1,-1 0-1,1 0 0,0-1 1,0 1-1,0 0 1,0 0-1,-1-1 1,1 1-1,-22-6 281,-29 6 128,-15 9-411,1 2 0,-122 40 0,96-24 0,-774 236-7754,105 3 7261,722-250-126,3-3 3233,-1 3-1,-50 29 1,82-41-2437,6-4 2,16-5 152,24-13 7,767-272-338,-312 145-658,98-74 327,-569 207 661,0 0 0,36-25-1,-63 34-329,-10 4 0,-13 3 0,-352 120 0,44-11 0,5-30-474,-448 142-280,816-258 1982,66-24-1351,161-61 0,126-21-340,19-8 193,-319 111 270,143-61 0,-190 74 0,-1-1 0,79-56 0,-116 73 29,-2 3 84,-1-1-1,0 0 1,0 0-1,-1 0 0,1-1 1,7-10-1,-13 16-108,0 0 0,0-1 0,1 1 0,-1 0 0,0 0 0,0-1 0,0 1 0,0 0 0,0-1 0,0 1 0,0 0 0,0 0 0,0-1 0,0 1 0,0 0 0,0 0 0,0-1 0,0 1 0,0 0 0,0-1 0,0 1 0,0 0 0,0 0 0,0-1 0,0 1 0,-1 0 0,1 0 0,0-1 0,0 1 0,0 0 0,0 0 0,-1 0 0,1-1 0,0 1 0,0 0 0,0 0 0,-1 0 0,1-1 0,-16-3 43,-22 2-84,35 2 34,-63 3-43,1 3-1,0 2 0,1 4 0,-94 28 1,-246 107-330,172-58 284,-753 325 92,925-386-19,-74 40 155,115-50 244,21-12-234,12-8-88,94-33-58,48-13 0,630-80-1021,5-2-11,-687 106 1032,109-24-10,293-105 0,-486 145 50,80-35-134,-89 38 180,0-1 1,-1 0 0,0-1-1,0 0 1,-1-1 0,14-14-1,-22 21-68,1 0-1,-1 0 0,0 0 0,0 0 0,0-1 1,1 1-1,-2 0 0,1-1 0,0 1 0,0-1 1,0 1-1,-1-1 0,1 1 0,0-1 1,-1 0-1,0 1 0,1-1 0,-1 0 0,0 1 1,0-1-1,0 0 0,0 1 0,0-1 1,0 0-1,-1 1 0,1-1 0,0 0 0,-1 1 1,1-1-1,-1 1 0,0-1 0,0 1 1,1-1-1,-1 1 0,0-1 0,0 1 0,0 0 1,-1-1-1,1 1 0,0 0 0,0 0 1,-1 0-1,1 0 0,0 0 0,-1 0 0,1 0 1,-1 1-1,-1-2 0,-6-2 80,0 1 0,-1-1-1,1 2 1,-1-1 0,1 1 0,-20-1-1,-13 1-96,0 2 0,0 2 0,0 2 0,-59 13 0,-159 60 0,-547 242 0,552-213 0,174-74 0,-59 26 0,286-123 0,304-101 0,-243 97 0,93-21 0,58-22 0,-351 109 0,-2 2 0,1-1 0,-1 0 0,1 0 0,-1 0 0,0-1 0,0 0 0,0 0 0,0 0 0,-1-1 0,1 0 0,-1 1 0,6-8 0,-9 10 0,-1 0 0,0 1 0,0-1 0,0 1 0,0-1 0,0 0 0,0 1 0,0-1 0,-1 1 0,1-1 0,0 1 0,0-1 0,0 0 0,0 1 0,-1-1 0,1 1 0,0-1 0,-1 1 0,1-1 0,0 1 0,-1-1 0,1 1 0,-1 0 0,1-1 0,-1 1 0,1-1 0,-1 1 0,1 0 0,-1-1 0,1 1 0,-1 0 0,1 0 0,-1 0 0,1-1 0,-1 1 0,0 0 0,1 0 0,-1 0 0,1 0 0,-1 0 0,0 0 0,0 0 0,-30-3 0,28 3 0,-31 0 0,-1 3 0,1 1 0,-51 12 0,-23 3 0,-136 16 0,-404 111 0,629-140-1,-179 51-304,-224 97 0,329-120 916,86-27-611,23-7 0,23-6 0,80-31 0,84-20 0,399-59-788,315-81-708,-718 143 869,207-72 2480,-368 103-1150,-38 23-699,0 0 0,0 0 0,1 0 0,-1 0 0,0 0 0,0 0 0,0 0 0,0 0 0,0 0 0,0 0 0,1 0 1,-1 0-1,0 0 0,0 0 0,0 0 0,0-1 0,0 1 0,0 0 0,0 0 0,0 0 0,1 0 0,-1 0 0,0 0 0,0-1 0,0 1 0,0 0 0,0 0 0,0 0 0,0 0 0,0 0 0,0 0 1,0-1-1,0 1 0,0 0 0,0 0 0,0 0 0,0 0 0,0 0 0,0-1 0,0 1 0,0 0 0,0 0 0,0 0 0,0 0 0,0 0 0,0-1 0,0 1 0,0 0 0,-1 0 0,1 0 0,0 0 1,0 0-1,0 0 0,0 0 0,0 0 0,0-1 0,0 1 0,-1 0 0,1 0 0,0 0 0,0 0 0,0 0 0,-25 6 96,-767 229-552,150-13 369,568-193 75,8-2 8,-70 42 0,135-69 4,0 0 0,0 1-1,0-1 1,0 0-1,0 1 1,1-1 0,-1 1-1,0-1 1,0 1 0,0 0-1,1-1 1,-1 1-1,0 0 1,0-1 0,1 1-1,-1 0 1,1 0 0,-1 0-1,1 0 1,-1-1-1,1 1 1,-1 2 0,18 1 180,38-9 91,-54 5-275,597-88-1600,2-21 1162,-516 89 508,-19 6 279,-1-2 1,-1-3-1,106-48 1,-168 67-347,0 0 0,0-1 0,1 1 1,-1 0-1,0-1 0,0 1 0,0-1 0,0 0 0,0 1 1,0-1-1,0 0 0,0 1 0,0-1 0,-1 0 1,1 0-1,0 0 0,0 0 0,-1 0 0,1 0 1,0 0-1,-1 0 0,1 0 0,-1 0 0,0 0 0,1 0 1,-1 0-1,1-2 0,-2 2 8,0 0 0,-1 0 0,1 0 0,0 0-1,0 0 1,0 0 0,-1 0 0,1 1 0,-1-1 0,1 0 0,0 1 0,-1-1 0,1 1-1,-1-1 1,1 1 0,-1 0 0,-1 0 0,-72-6 274,31 8-285,0 2 0,1 1 0,0 3 0,-84 25 0,-163 79 0,177-65 0,-70 33 0,-81 32 0,-145 38 0,402-147 0,9-2 0,17-1 0,29-5 0,139-34 39,25-5-233,-84 26-169,0-7 0,135-44 1,-155 37 426,76-27-212,-161 50 324,0-1-1,0-2 1,-1 0-1,0-1 0,27-22 1,-48 34-173,0 0 1,0 1-1,0-1 1,0 0-1,0 0 0,0 0 1,0 0-1,0 0 1,0 0-1,0 0 1,-1 0-1,1 0 0,-1 0 1,1 0-1,0 0 1,-1 0-1,0-1 1,1 1-1,-1 0 0,0 0 1,1-1-1,-1 1 1,0 0-1,0 0 1,-1-3-1,1 2 2,-1 1 0,0 0 1,0-1-1,0 1 0,0 0 0,-1-1 1,1 1-1,0 0 0,0 0 0,-1 0 1,1 0-1,-1 0 0,1 1 0,-1-1 1,1 0-1,-4 0 0,-5-3 14,-1 1 1,0 1-1,-1 0 0,-18-1 0,-9 3-19,-1 1 0,0 2 0,1 2 0,0 1 0,-75 24 0,-507 153 0,616-182 0,-153 46 0,-283 125 0,420-157 0,33-13 0,38-12 0,514-150 0,-179 43 0,-224 65 0,-45 16-1518,-3-4 0,118-61 0,-200 79 1376,-31 21 165,1 1 0,-1 0-1,0 0 1,0-1 0,0 1 0,1 0 0,-1 0 0,0-1 0,0 1 0,0 0 0,0-1 0,1 1 0,-1 0 0,0 0 0,0-1 0,0 1 0,0 0 0,0-1 0,0 1 0,0 0 0,0-1 0,0 1 0,0 0 0,0-1 0,0 1 0,0 0 0,0-1 0,0 1 0,-1 0 0,1-1 0,0 1 0,0 0 0,-1-1 0,-20-3 3133,-18 7-2934,0 1-1,0 3 1,-47 13-1,-3 0-348,-356 84 127,-76-14-131,-479 95-524,974-177 760,36-9 134,46-11 188,-49 11-412,245-60-15,68-13 0,76-30-450,-177 41 265,-213 62 185,532-155 0,-503 145 0,-1-2 0,53-28 0,-87 41 2,1 0-1,-1 0 1,0 0-1,0 0 1,1 0 0,-1 0-1,0 0 1,0 0-1,1-1 1,-1 1-1,0 0 1,0 0-1,1 0 1,-1 0 0,0 0-1,0 0 1,1 0-1,-1-1 1,0 1-1,0 0 1,0 0 0,0 0-1,1-1 1,-1 1-1,0 0 1,0 0-1,0 0 1,0-1-1,0 1 1,0 0 0,1 0-1,-1-1 1,0 1-1,0 0 1,0 0-1,0-1 1,0 1 0,0 0-1,0 0 1,0-1-1,0 1 1,0 0-1,0 0 1,0-1-1,0 1 1,-1 0 0,1 0-1,0-1 1,0 1-1,0 0 1,0 0-1,0 0 1,0-1 0,-1 1-1,1 0 1,0 0-1,0 0 1,0-1-1,-1 1 1,-22-5 207,-34 5 121,55 0-328,-101 8-2,1 5 0,-163 41 0,-208 77 0,452-124 0,-391 136 0,499-166 0,-50 9 0,238-76 0,371-29 0,-614 114 0,27-2 0,0-2 0,0-3 0,76-27 0,-134 39 0,-1 0 0,1 0 0,-1 0 0,1 0 0,-1 0 0,0 0 0,1 0 0,-1 0 0,1 0 0,-1 0 0,1-1 0,-1 1 0,1 0 0,-1 0 0,0-1 0,1 1 0,-1 0 0,1-1 0,-1 1 0,0 0 0,1-1 0,-1 1 0,0 0 0,0-1 0,1 1 0,-1-1 0,0 1 0,0-1 0,0 1 0,1 0 0,-1-1 0,0 0 0,-16-4 0,-30 4 0,-41 8 0,0 4 0,-165 43 0,-160 84 0,302-100 0,45-16 0,-109 51 0,139-57 0,27-13 0,0 0 0,0 0 0,0 0 0,1 1 0,0 1 0,0-1 0,0 1 0,0 0 0,-9 10 0,16-15 0,0 0 0,0 0 0,-1 1 0,1-1 0,0 0 0,0 0 0,0 1 0,0-1 0,0 0 0,0 0 0,0 1 0,0-1 0,0 0 0,0 1 0,-1-1 0,1 0 0,1 0 0,-1 1 0,0-1 0,0 0 0,0 1 0,0-1 0,0 0 0,0 0 0,0 1 0,0-1 0,0 0 0,0 0 0,1 1 0,-1-1 0,0 0 0,0 0 0,0 0 0,1 1 0,-1-1 0,0 0 0,0 0 0,1 1 0,14 4 0,22-2 0,-35-3 0,284-13 0,-55 0 0,10-1-455,302-56 1,-466 57 432,175-23 22,522-107 0,-760 139 39,-3 2 145,0-1 1,0-1-1,19-9 0,-29 13-182,-1 0 0,0 0 1,0 0-1,0 0 0,0 0 0,0 0 1,0 0-1,0 0 0,0 0 0,0 0 0,0 0 1,1 0-1,-1-1 0,0 1 0,0 0 0,0 0 1,0 0-1,0 0 0,0 0 0,0 0 1,0 0-1,0 0 0,0 0 0,0-1 0,0 1 1,0 0-1,0 0 0,0 0 0,0 0 1,0 0-1,0 0 0,0 0 0,0 0 0,0 0 1,0-1-1,0 1 0,0 0 0,0 0 0,0 0 1,0 0-1,0 0 0,0 0 0,0 0 1,0 0-1,0 0 0,0-1 0,0 1 0,-1 0 1,1 0-1,0 0 0,0 0 0,0 0 1,0 0-1,0 0 0,0 0 0,0 0 0,0 0 1,0 0-1,0 0 0,-1 0 0,1 0 0,0 0 1,0 0-1,0 0 0,0 0 0,0 0 1,0 0-1,0 0 0,-1 0 0,-13-4 37,-16 2-78,-41 2 39,1 4 0,-1 3 0,1 3 0,1 3 0,0 4 0,1 2 0,-66 28 0,-16 11 0,-208 51 0,337-106 0,17-3 0,1 0 0,-1 0 0,0 1 0,1-1 0,-1 1 0,1 0 0,-1 0 0,1 0 0,-1 1 0,1-1 0,0 1 0,-4 2 0,7-3 0,0-1 0,1 0 0,-1 1 0,0-1 0,0 1 0,0-1 0,0 0 0,0 1 0,1-1 0,-1 0 0,0 1 0,0-1 0,1 0 0,-1 1 0,0-1 0,1 0 0,-1 0 0,0 1 0,1-1 0,-1 0 0,0 0 0,1 0 0,-1 1 0,1-1 0,-1 0 0,0 0 0,1 0 0,-1 0 0,1 0 0,-1 0 0,0 0 0,1 0 0,-1 0 0,1 0 0,-1 0 0,0 0 0,2 0 0,19 2 0,115-11 0,-17-1 0,25 1 0,0-7 0,247-59 0,-386 74 0,1 0 0,-1 0 0,1 0 0,-1-1 0,0 0 0,1 0 0,-1 0 0,0-1 0,0 1 0,8-7 0,-13 8 0,-1 1 0,1-1 0,0 0 0,-1 1 0,1-1 0,-1 1 0,1-1 0,-1 1 0,1 0 0,-1-1 0,1 1 0,-1-1 0,1 1 0,-1 0 0,1 0 0,-1-1 0,0 1 0,1 0 0,-1 0 0,1 0 0,-1-1 0,0 1 0,1 0 0,-1 0 0,0 0 0,1 0 0,-1 0 0,0 0 0,1 1 0,-2-1 0,-26-2 0,0 2 0,-614 2 0,-99 72-7480,530-33 8299,75-7 5568,134-34-6365,0 1 0,-1 0 0,1-1-1,0 1 1,0 0 0,-1 0 0,1 1 0,0-1 0,0 0 0,0 1 0,1-1 0,-4 4-1,5-5-21,0 0 0,0 0 1,0 0-1,0 0 0,0 0 0,0 1 0,0-1 0,0 0 0,0 0 0,0 0 0,-1 1 0,1-1 0,0 0 0,0 0 0,0 0 0,0 0 0,0 1 0,0-1 0,1 0 0,-1 0 0,0 0 0,0 1 1,0-1-1,0 0 0,0 0 0,0 0 0,0 0 0,0 1 0,0-1 0,0 0 0,0 0 0,1 0 0,-1 0 0,0 0 0,0 0 0,0 1 0,0-1 0,0 0 0,1 0 0,-1 0 0,0 0 0,0 0 0,0 0 1,0 0-1,1 0 0,20 1-13,311-54 13,-100 13 0,309-50-301,-10-41 0,-509 124 292,-6 3 36,-1-1 0,0-1 1,23-11-1,-38 17-24,0 0 0,0 0 0,1 0 0,-1 0 0,0 0 0,0 0 0,1 0 0,-1 0 0,0 0 0,1 0 0,-1 0 0,0 0 0,0 0 0,1 0 0,-1 0 0,0 0 0,0-1 0,0 1 0,1 0 0,-1 0 0,0 0 1,0 0-1,1-1 0,-1 1 0,0 0 0,0 0 0,0-1 0,0 1 0,0 0 0,1 0 0,-1 0 0,0-1 0,0 1 0,0 0 0,0-1 0,0 1 0,0 0 0,0 0 0,0-1 0,0 1 0,0 0 0,0 0 0,0-1 0,0 1 0,0 0 0,0-1 0,0 1 0,0 0 0,0 0 0,0-1 0,-1 1 0,1 0 0,0-1 0,-20 0 160,-28 7 13,-11 11-176,-1 2 0,-72 34 0,72-28 0,-1-2 0,-65 16 0,-672 168-3474,777-200 3646,1-2 488,-1 1 1,1 1-1,1 1 1,-33 19-1,50-21-660,13-3 0,16-1 0,132-25 0,-33 3 0,642-79 0,-712 91 0,-1-2 0,1-2 0,-1-3 0,-1-2 0,74-35 0,-126 51 0,0 0 0,0 0 0,0 0 0,0 0 0,-1 0 0,1-1 0,0 1 0,-1 0 0,1-1 0,-1 0 0,1 1 0,-1-1 0,0 0 0,0 0 0,0 1 0,0-1 0,0 0 0,0 0 0,1-3 0,-3 4 0,1 0 0,0 0 0,0-1 0,-1 1 0,1 0 0,-1 0 0,1 0 0,-1 0 0,1 0 0,-1 0 0,0 0 0,1 0 0,-1 0 0,0 0 0,0 0 0,0 0 0,0 0 0,0 1 0,0-1 0,0 0 0,0 1 0,0-1 0,0 1 0,0-1 0,0 1 0,0-1 0,-1 1 0,1 0 0,0-1 0,0 1 0,0 0 0,-1 0 0,1 0 0,-2 0 0,-52-4 0,-1 2 0,-100 8 0,97 2 0,0 2 0,-64 20 0,25-5 0,-929 227 0,969-236 0,-181 53 0,220-59 0,19-10 0,-1 0 0,1 0 0,0 0 0,0 0 0,0 0 0,0 0 0,0 1 0,0-1 0,0 0 0,0 0 0,0 0 0,0 0 0,0 0 0,0 1 0,0-1 0,0 0 0,0 0 0,0 0 0,0 0 0,0 0 0,1 1 0,-1-1 0,0 0 0,0 0 0,0 0 0,0 0 0,0 0 0,0 0 0,0 0 0,0 1 0,0-1 0,1 0 0,-1 0 0,0 0 0,0 0 0,0 0 0,0 0 0,0 0 0,0 0 0,1 0 0,-1 0 0,0 0 0,0 0 0,0 0 0,0 0 0,0 0 0,1 0 0,-1 0 0,0 0 0,0 0 0,0 0 0,0 0 0,0 0 0,0 0 0,1 0 0,-1 0 0,39-2 0,376-46-338,-102 14-94,-279 30 404,533-81-104,-425 56 100,268-90 1,-397 113 36,8 0 17,0-2 1,-1-1-1,0-1 1,-1 0-1,24-18 0,-42 28-15,-1 0 0,1-1 0,-1 1-1,1 0 1,-1-1 0,1 1-1,-1 0 1,0-1 0,1 1 0,-1-1-1,0 1 1,1-1 0,-1 1 0,0-1-1,1 1 1,-1-1 0,0 1 0,0-1-1,0 1 1,0-1 0,1 1 0,-1-1-1,0 0 1,0 1 0,0-1 0,0 1-1,0-1 1,0 1 0,0-1 0,-1 0-1,1 1 1,0-1 0,0 1-1,0-1 1,-1 1 0,1-1 0,0 1-1,-1-1 1,-24-13 272,-34 1 33,-20 7-312,-1 4 0,-79 8 0,61 6 0,-186 47 0,235-47 0,-155 33 0,-162 45 0,286-63 0,-66 18 0,277-86 0,21-6 0,332-73 0,-297 75 0,-65 14 0,176-22 0,-490 68 0,133-1 0,0 2 0,1 2 0,0 3 0,-71 37 0,106-48 0,-5 2 0,1 2 0,-45 28 0,71-42 0,0 0 0,1 1 0,-1-1 0,0 0 0,1 1 0,-1-1 0,0 1 0,1-1 0,-1 1 0,1-1 0,-1 1 0,0 0 0,1-1 0,0 1 0,-1 0 0,1-1 0,-1 1 0,1 0 0,0-1 0,-1 1 0,1 0 0,0 0 0,0-1 0,0 1 0,-1 0 0,1 1 0,18 3 0,31-11 0,222-59 0,-165 36 0,126-18 0,-128 42 0,-461 7 0,319 3 0,0 2 0,1 1 0,0 2 0,-56 24 0,-37 10 0,120-42 0,0 1 0,0 1 0,0 0 0,1 0 0,-1 1 0,-11 9 0,18-7 0,14-4 0,16-4 0,41-13 0,-1-4 0,101-40 0,45-13 0,-112 42 0,-2-4 0,166-81 0,-263 113 0,0 1 0,-1-1 0,1 0 0,-1 1 0,1-1 0,-1 0 0,1 0 0,-1 0 0,0 0 0,1 0 0,-1 0 0,0 0 0,0 0 0,0-1 0,0 1 0,0 0 0,0-1 0,0 1 0,0-1 0,-1 1 0,1-1 0,-1 1 0,1-1 0,-1 1 0,1-1 0,-1 0 0,0 1 0,0-3 0,-1 2 0,0 0 0,0 1 0,0-1 0,0 1 0,0-1 0,-1 1 0,1-1 0,-1 1 0,1 0 0,-1 0 0,1 0 0,-1 0 0,0 0 0,0 0 0,1 0 0,-1 0 0,0 1 0,0-1 0,0 1 0,0-1 0,0 1 0,0 0 0,0-1 0,-2 1 0,-13-1 0,0 0 0,0 1 0,0 0 0,0 2 0,0 0 0,0 1 0,1 0 0,-29 11 0,-1 4 0,-72 40 0,-12 6 0,99-49 0,2 1 0,-50 34 0,-10 7 0,87-56 0,1-1 0,-1 1 0,0 1 0,1-1 0,-1 0 0,0 0 0,1 1 0,0-1 0,-1 0 0,1 1 0,0 0 0,-2 2 0,7 2 0,14-5 0,247-53 0,-218 40 0,-2-3 0,0-2 0,71-37 0,-109 51 0,0-1 0,0 0 0,0-1 0,-1 0 0,0 0 0,0 0 0,0-1 0,8-9 0,-14 14 0,0 1 0,0 0 0,1 0 0,-1-1 0,0 1 0,0 0 0,0 0 0,0-1 0,0 1 0,0 0 0,0-1 0,0 1 0,0 0 0,0 0 0,0-1 0,0 1 0,0 0 0,0 0 0,0-1 0,0 1 0,0 0 0,-1 0 0,1-1 0,0 1 0,0 0 0,0 0 0,0-1 0,0 1 0,-1 0 0,1 0 0,0 0 0,0-1 0,0 1 0,-1 0 0,1 0 0,0 0 0,0 0 0,-1 0 0,1-1 0,0 1 0,-18-4 0,-21 3 0,36 1 0,-33 2 0,-1 2 0,2 2 0,-1 1 0,1 2 0,0 1 0,-57 25 0,-189 110 0,241-126 0,32-16 0,0 1 0,0-1 0,1 2 0,-1-1 0,1 1 0,0 0 0,-11 10 0,76-19 0,65-18-410,-2-6-1,0-4 0,192-81 1,-279 101 645,28-13 639,-58 23-836,-1 0 0,0 0 0,0 0 0,1 0 0,-2 0 1,1-1-1,0 1 0,0-1 0,-1 0 0,1 1 0,-1-1 0,0-1 0,3-4 0,-5 7-38,1 0 0,-1 1 0,0-1 0,0 1 0,1-1 0,-1 1 0,0-1 0,0 1 0,0-1 0,0 0 0,0 1 0,0-1 0,0 1 0,0-1 0,0 0 0,0 1 0,0-1 0,-1 1 0,1-1 0,0 1 0,0-1 0,0 1 0,-1-1 0,1 1 0,0-1 0,-1 1 0,1-1 0,0 1 0,-1-1 0,1 1 0,-1-1 0,1 1 0,-1-1 0,-23-4 0,-26 11 0,38 0 0,1 0 0,0 1 0,0 0 0,-20 18 0,22-17 0,-1 0 0,-1 0 0,1-1 0,-1 0 0,-15 6 0,-16 7 0,31-14 0,-1 0 0,0-1 0,-19 5 0,10-6 0,32-14 0,3-1 0,118-95 0,-114 92 0,0-1 0,27-32 0,-39 40 0,-1 1 0,1-2 0,-1 1 0,-1 0 0,1-1 0,-1 0 0,0 0 0,-1-1 0,0 1 0,3-12 0,-6 18 0,0 0 0,-1 1 0,1-1 0,0 0 0,0 1 0,-1-1 0,1 0 0,-1 1 0,1-1 0,-1 1 0,0-1 0,0 1 0,0-1 0,1 1 0,-1 0 0,-1-1 0,1 1 0,0 0 0,0 0 0,0 0 0,-1 0 0,1 0 0,0 0 0,-1 0 0,1 0 0,-1 0 0,1 1 0,-1-1 0,0 0 0,1 1 0,-1 0 0,1-1 0,-1 1 0,0 0 0,-3 0 0,-9-2 0,-1 1 0,1 0 0,-18 2 0,20 0 0,1 0 0,0 0 0,1 1 0,-1 0 0,0 0 0,0 2 0,1-1 0,0 1 0,0 1 0,0 0 0,0 0 0,1 1 0,0 0 0,0 0 0,-11 12 0,-9 10 0,1 2 0,-38 55 0,-15 14 0,70-88 0,1 0 0,0 1 0,0 0 0,-14 26 0,63-63 0,143-115 0,-145 113 0,50-31 0,-54 38 0,-2-1 0,49-43 0,-79 62 0,-7 3 0,-18 8 0,-28 18 0,-287 225 0,330-244 0,5-6 0,0 1 0,0 0 0,0 0 0,0 1 0,1-1 0,-1 1 0,1 0 0,0 0 0,0 0 0,0 0 0,-3 9 0,6-12 0,0 0 0,0 0 0,1 0 0,-1 0 0,0-1 0,1 1 0,-1 0 0,1 0 0,-1 0 0,1 0 0,-1-1 0,1 1 0,0 0 0,-1-1 0,1 1 0,0 0 0,-1-1 0,1 1 0,0-1 0,0 1 0,0-1 0,0 1 0,-1-1 0,1 0 0,0 1 0,0-1 0,0 0 0,0 0 0,0 0 0,0 0 0,0 0 0,0 0 0,1 0 0,40 2 0,-37-2 0,19-3 0,-1-1 0,1 0 0,-1-2 0,0-1 0,0-1 0,35-18 0,-53 24 0,3-1 0,0 0 0,-1-1 0,0 0 0,0 0 0,0-1 0,0 0 0,-1 0 0,7-7 0,-15 10 0,-10 5 0,-13 7 0,-19 12 0,1 3 0,1 1 0,-61 50 0,79-57 0,9-7 0,10-7 0,1-2 0,-1 1 0,1 0 0,-1-1 0,0 0 0,-1 0 0,-6 3 0,53-44 0,-27 23 0,68-61 0,-29 27 0,-1-2 0,84-109 0,-130 152 0,-1 0 0,0 0 0,0 1 0,1 0 0,0 0 0,0 1 0,11-9 0,-16 15 0,-1 0 0,0-1 0,1 1 0,-1 0 0,1 0 0,-1 0 0,0 0 0,1 0 0,-1 0 0,1 0 0,-1 0 0,0 0 0,1 0 0,-1 0 0,1 0 0,-1 1 0,0-1 0,1 0 0,-1 0 0,1 0 0,-1 0 0,0 1 0,1-1 0,-1 0 0,0 0 0,1 1 0,-1-1 0,0 0 0,0 1 0,1-1 0,-1 0 0,0 1 0,0-1 0,0 0 0,1 1 0,-1-1 0,0 0 0,0 1 0,0-1 0,0 1 0,0-1 0,0 0 0,0 1 0,0-1 0,0 1 0,0-1 0,0 0 0,0 1 0,0-1 0,0 1 0,0-1 0,0 0 0,0 1 0,0-1 0,-1 1 0,-1 26 0,-4-2 0,-2-1 0,0 1 0,-2-2 0,-15 28 0,-57 88 0,59-103 0,13-24 0,2 1 0,0 0 0,0 0 0,1 1 0,-8 23 0,50-63 0,261-221 0,-285 239 0,-1-1 0,-1 0 0,1-1 0,-2 0 0,1 0 0,-1-1 0,8-16 0,-32 39 0,1 1 0,0 0 0,-13 15 0,-39 76 0,50-74 0,-1-1 0,-2-1 0,-25 28 0,7-7 0,31-39 0,1-1 0,-1 0 0,-1 0 0,1-1 0,-2 0 0,1 0 0,-1-1 0,-15 10 0,24-17 0,0 1 0,-1-1 0,1 0 0,-1 1 0,1-1 0,-1 0 0,1 1 0,-1-1 0,0 0 0,1 0 0,-1 1 0,1-1 0,-1 0 0,0 0 0,1 0 0,-1 0 0,1 0 0,-1 0 0,0 0 0,1 0 0,-1 0 0,1 0 0,-1 0 0,0 0 0,1-1 0,-1 1 0,1 0 0,-1 0 0,1-1 0,-1 1 0,1 0 0,-1-1 0,0 0 0,2-20 0,20-26 0,10 8 0,64-65 0,-24 29 0,-41 42 0,-14 17 0,0-1 0,-1-1 0,-1-1 0,0 0 0,-2 0 0,0-1 0,14-35 0,13-68 0,-41 160 0,2-23 0,0 0 0,-1 0 0,-5 21 0,1-18 0,-1-1 0,-1 0 0,-1 0 0,0 0 0,-1-1 0,-1 0 0,0-1 0,-1 0 0,0-1 0,-1 0 0,-1-1 0,-24 19 0,7-1 0,28-19 0,24-15 0,3-5 0,0 0 0,0-3 0,-1 0 0,0-1 0,-1-1 0,-1-1 0,34-31 0,-55 46 0,0-1 0,0 1 0,0-1 0,-1 1 0,1-1 0,0 0 0,-1 1 0,1-1 0,0 0 0,-1 0 0,1 1 0,-1-1 0,1 0 0,-1 0 0,0 0 0,1 0 0,-1 0 0,0 0 0,0 1 0,1-1 0,-1 0 0,0 0 0,0 0 0,0 0 0,0 0 0,0 0 0,0 0 0,-1 0 0,1 0 0,0 0 0,0 0 0,-1-1 0,-1 0 0,0 1 0,1 0 0,-1 0 0,0 0 0,0 0 0,0 0 0,0 1 0,0-1 0,0 0 0,0 1 0,0 0 0,0-1 0,-4 1 0,-8-1 0,0 1 0,0 1 0,-22 3 0,7 4 0,-1 1 0,1 1 0,1 2 0,0 1 0,0 1 0,2 1 0,-46 34 0,-155 152 0,220-195 0,-27 15 0,34-21 0,-1 0 0,1 0 0,-1 1 0,1-1 0,-1 0 0,1 0 0,-1 0 0,1 0 0,-1 0 0,1 0 0,-1 0 0,1 0 0,-1 0 0,1 0 0,-1 0 0,1 0 0,-1 0 0,1 0 0,-1-1 0,1 1 0,-1 0 0,1 0 0,0 0 0,-1-1 0,1 1 0,-1-1 0,1 0 0,-1 0 0,1 0 0,0 0 0,0 0 0,0 0 0,0 0 0,0 0 0,0 0 0,0 0 0,0 0 0,1 0 0,-1 0 0,0 0 0,1 0 0,-1 0 0,0 0 0,1 0 0,0-1 0,4-6-11,-1 1 0,1-1 0,0 1 1,1 1-1,-1-1 0,1 1 0,1 0 0,-1 0 0,14-9 0,79-43-230,-37 23 68,0-3 95,103-70 575,-129 83-386,-27 20-111,0 0-1,0-1 0,0-1 0,-1 0 0,1 0 1,-2 0-1,1-1 0,10-14 0,-18 21 1,1 0 0,-1 1 0,1-1 0,-1 0 0,1 0 0,-1 1 0,0-1 0,0 0 0,1 0 0,-1 0 0,0 1 0,0-1 0,0 0 0,0 0 0,0 0 0,0 0 0,0 1 0,0-1 0,0 0 0,0 0 0,0 0 0,-1 0 0,1 1 0,0-1 0,0 0 0,-1 0 0,1 1 0,-1-1 0,1 0 0,-1 0 0,1 1 0,-1-2 0,-1 1 0,0 0 0,0 0 0,-1 0 0,1 0 0,0 0 0,0 1 0,0-1 0,-1 1 0,1-1 0,0 1 0,-4 0 0,-6 0 0,0 0 0,0 1 0,-18 4 0,8 1 0,0 1 0,0 1 0,1 1 0,0 1 0,-38 24 0,11 0 0,-50 45 0,-34 47 0,125-115 0,18-11 0,20-11 0,-15 1 0,-1-1 0,0 0 0,-1-1 0,0-1 0,-1 0 0,0-1 0,-1 0 0,0-1 0,-1 0 0,-1-1 0,13-26 0,-15 17-273,-1 0 0,-1-1 0,-1 0 0,3-37 0,-6 39-6553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9:50:26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171 135 24575,'0'0'0,"3"17"0,18-12 0,268-2 0,-182-6 0,-115 2 0,-1 0 0,1-1 0,-1 0 0,1 0 0,-11-6 0,-22-5 0,-55-3 0,0 4 0,-1 5 0,-103 4 0,300-17 0,198-11 0,180-7 0,468 39 0,-1662-1 0,692 0 0,1 2 0,-1 1 0,1 1 0,0 0 0,0 2 0,-34 13 0,-124 70 0,33-28 0,148-61 0,-1 0 0,1 0 0,0 0 0,-1 0 0,1 0 0,0 0 0,0 0 0,-1 0 0,1 0 0,0 1 0,-1-1 0,1 0 0,0 0 0,0 0 0,-1 0 0,1 1 0,0-1 0,0 0 0,0 0 0,-1 1 0,1-1 0,0 0 0,0 0 0,0 1 0,0-1 0,-1 0 0,1 1 0,0-1 0,0 0 0,0 0 0,0 1 0,0-1 0,0 0 0,0 1 0,0-1 0,0 0 0,0 1 0,0-1 0,0 0 0,0 1 0,0-1 0,1 1 0,13 8 0,28 2 0,-39-10 0,52 10 0,107 6 0,82 4 0,-146-11 0,58 2 0,1-1 0,7 0 0,-50-13 0,124 4 0,-209 2 0,51 14 0,-58-12 0,1 0 0,-1-2 0,46 3 0,3-6 0,113-4 0,-32-20 0,-88 16 0,123-8 0,917 16 0,-1079-2 0,48-9 0,-59 6 0,1 2 0,0 0 0,0 0 0,0 1 0,0 1 0,0 1 0,0 0 0,26 5 0,10 7 0,82 8 0,-18-4 0,-86-14 0,1 0 0,-1-2 0,1-1 0,-1-2 0,47-8 0,-10 2 0,256 3 0,-176 8 0,-45-5 0,110 5 0,-146 8 0,-45-7 0,0-1 0,31 2 0,165 11 0,52-13 0,-208-6 0,66 7 0,-134-6 9,1 0 0,-1-1 0,1 0 0,0 0 0,0-1 0,0 0 0,0 0 0,0-1 0,1 0-1,0 0 1,0 0 0,1-1 0,-1 0 0,-8-12 0,8 10-176,-1 0 1,0 1-1,-1-1 1,1 1-1,-1 1 1,-1 0-1,1 0 1,-13-6-1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9:50:23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0:34:55.1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0:34:55.5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2D27-57F9-4593-87AF-0CB5CD79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325"/>
            <a:ext cx="9144000" cy="1479839"/>
          </a:xfrm>
        </p:spPr>
        <p:txBody>
          <a:bodyPr anchor="ctr" anchorCtr="0"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30376-9E99-40C1-BC56-9F5E047EE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42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05BF-EAFD-44ED-8173-9F682E34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864D-BAEC-4926-9389-07351182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6818-E9BE-4D0D-97CC-E266D9AB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ACF0C48-5597-4496-8472-1A05611803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243179"/>
            <a:ext cx="1174141" cy="10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EC20-1DAF-4661-A3BC-7332193B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C33C8-CAEF-4DE4-BE2F-7DC8B1C0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8C14-F63C-45BE-B52E-6B4E5A4F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DCDB-B025-45EA-A1F4-5A549709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49D1-0E62-4B09-AC60-B7C3B5D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9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5E68B-3E27-4EC9-864E-2F6BB65F0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6FDF-A86F-43E2-A44F-DFC2C4D1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2B39-C1B5-497F-9F26-82F7C54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596E-B9D8-436D-90C7-61DFBCC9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C49A-B97C-4537-A66D-0212D88F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6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464-61F1-4BEA-989C-11C3E32B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5" y="240833"/>
            <a:ext cx="10272536" cy="764479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AAC4-E142-47D6-83B6-79FAEC4B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2" y="1112808"/>
            <a:ext cx="11432569" cy="567860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65F3-C9D8-4AC8-A7BC-6454868F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471492" cy="358775"/>
          </a:xfrm>
        </p:spPr>
        <p:txBody>
          <a:bodyPr/>
          <a:lstStyle>
            <a:lvl1pPr>
              <a:defRPr sz="1800" b="1"/>
            </a:lvl1pPr>
          </a:lstStyle>
          <a:p>
            <a:fld id="{C4D057BC-561F-4B69-9D1A-BF6442AC3FFC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8690B7D-E627-4D26-8164-CD534347D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1" y="240833"/>
            <a:ext cx="823602" cy="7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2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4C9D-B948-4000-9EFC-80E42447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5180-C374-4C85-BF4D-97D31ECE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599F-6B65-4606-A3FB-102639A3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5F7-CCE6-43EC-BFC2-FCAC1A32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A479-447C-4A78-9955-6B73528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B8C6-462E-40BE-8B9D-022FEE6C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C991-BD43-484F-A775-699218BB7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34662-8DFC-42A2-83A9-BC69C7FB2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19D02-AF22-419E-8D36-5423F6BE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8071-4957-4B0B-BEDC-621F2834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02FD-4EA3-4D5E-AD23-5A89E3FF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5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9C08-5696-4305-8092-C6128F17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03A4-63A9-4D73-9DD7-02EAB8F9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29CF-48BA-4552-AD49-BD4FA7C5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C483F-1E16-4A27-A481-0E2EF811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151D2-C35F-4C7A-B870-6255A84B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AD7CF-2DA8-4609-A8E7-88379941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B685B-549B-42FE-9FB0-B5481F8D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776C-E2C8-4FB0-A04D-352F0D91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9E43-31BA-4014-B65C-3B2F2850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775D-6885-4905-B11A-64F10B39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D032-FB61-4046-A4D3-32D3396A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3A372-5DDF-49D0-9571-C1D8872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7A1DA-508A-4403-A838-69792124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63CCF-4EE9-4528-86F0-950457BD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E744-ACDB-44C2-B15F-5A6A01D1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04EC-FDDC-4682-AAD2-1D7D4AF8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56CC-1FAB-483C-B9F7-5A394FED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4175-8953-4957-9246-8B4BB94A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587D-9DC8-484E-91B8-2F1E98D0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D628C-4F6B-4689-817B-38576A65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BB5D-BC27-4F41-9853-64ECA5A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3E75-6FA4-4709-9CBE-19DFD388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2EC8E-0A56-456A-A1A8-B3DBBC594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79F2-A0FF-4E8D-826A-CA5D5285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B81E-FAF7-4717-8251-56A22E00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5DAB-765F-4A49-9B04-3417F3D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828BC-7D12-4C2C-BEC2-DB096A48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4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4F715-7BA4-4515-8149-879EA40D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12664-BA5D-4227-B677-9C27378D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DAA1-3D96-43AE-89AD-DC70B1E31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4D88-E026-4204-A47A-D7DF20E4089F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7B57-73C8-426C-8ADC-6C755CB6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4C03-B0D1-497A-919C-78D855644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57BC-561F-4B69-9D1A-BF6442AC3FF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0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355E-0682-4AA3-9916-C3B3EFE5A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OpenSans"/>
              </a:rPr>
              <a:t>LAN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OpenSans"/>
              </a:rPr>
              <a:t>Security</a:t>
            </a:r>
            <a:r>
              <a:rPr lang="pt-PT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OpenSans"/>
              </a:rPr>
              <a:t>Concepts</a:t>
            </a:r>
            <a:r>
              <a:rPr lang="en-GB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OpenSans"/>
              </a:rPr>
              <a:t>and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OpenSans"/>
              </a:rPr>
              <a:t>Switch</a:t>
            </a:r>
            <a:r>
              <a:rPr lang="pt-PT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OpenSans"/>
              </a:rPr>
              <a:t>Security</a:t>
            </a:r>
            <a:r>
              <a:rPr lang="pt-PT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OpenSans"/>
              </a:rPr>
              <a:t>Configuration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CDB5E-8930-4C40-81EF-36EAFD44C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João Alves and Guilherme Rodrigues</a:t>
            </a:r>
          </a:p>
        </p:txBody>
      </p:sp>
    </p:spTree>
    <p:extLst>
      <p:ext uri="{BB962C8B-B14F-4D97-AF65-F5344CB8AC3E}">
        <p14:creationId xmlns:p14="http://schemas.microsoft.com/office/powerpoint/2010/main" val="275033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BEA8-F989-EA32-8BDE-3CC8E368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Access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68E0B31-1E2B-3ED7-745A-B6C352166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855" y="1255906"/>
            <a:ext cx="5426290" cy="7644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1A6925-0CB0-7885-E96D-4E1C5B38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55" y="2590721"/>
            <a:ext cx="8543290" cy="34576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39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1A7CC-3E92-B92D-4C48-A62E49C8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 AAA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78430-6242-DC55-5E0D-03D5C26C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AAA significa</a:t>
            </a:r>
            <a:r>
              <a:rPr lang="en-US" sz="2400" dirty="0"/>
              <a:t> Authentication, Authorization, e Accounting,</a:t>
            </a:r>
            <a:r>
              <a:rPr lang="pt-PT" sz="2400" dirty="0"/>
              <a:t> fornece a estrutura principal para configurar o controle de acesso em um dispositivo de rede.</a:t>
            </a:r>
          </a:p>
          <a:p>
            <a:pPr marL="0" indent="0">
              <a:buNone/>
            </a:pPr>
            <a:r>
              <a:rPr lang="pt-PT" sz="2400" dirty="0"/>
              <a:t>AAA é uma maneira de controlar quem tem permissão para </a:t>
            </a:r>
            <a:r>
              <a:rPr lang="pt-PT" sz="2400" dirty="0" err="1"/>
              <a:t>acessar</a:t>
            </a:r>
            <a:r>
              <a:rPr lang="pt-PT" sz="2400" dirty="0"/>
              <a:t> uma rede (</a:t>
            </a:r>
            <a:r>
              <a:rPr lang="en-US" sz="2400" dirty="0"/>
              <a:t>Authentication</a:t>
            </a:r>
            <a:r>
              <a:rPr lang="pt-PT" sz="2400" dirty="0"/>
              <a:t>), o que eles podem fazer enquanto estão lá (</a:t>
            </a:r>
            <a:r>
              <a:rPr lang="en-US" sz="2400" dirty="0"/>
              <a:t>Authorization</a:t>
            </a:r>
            <a:r>
              <a:rPr lang="pt-PT" sz="2400" dirty="0"/>
              <a:t>) e auditar quais ações foram executadas ao </a:t>
            </a:r>
            <a:r>
              <a:rPr lang="pt-PT" sz="2400" dirty="0" err="1"/>
              <a:t>acessar</a:t>
            </a:r>
            <a:r>
              <a:rPr lang="pt-PT" sz="2400" dirty="0"/>
              <a:t> a rede (</a:t>
            </a:r>
            <a:r>
              <a:rPr lang="en-US" sz="2400" dirty="0"/>
              <a:t>Accounting</a:t>
            </a:r>
            <a:r>
              <a:rPr lang="pt-PT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995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DDD8-1044-1C0D-13BE-E1470A58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46AD2-C6BC-9071-14A3-1BF43177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u="sng" dirty="0"/>
              <a:t>Autenticação AAA local:</a:t>
            </a:r>
          </a:p>
          <a:p>
            <a:pPr marL="0" indent="0">
              <a:buNone/>
            </a:pPr>
            <a:r>
              <a:rPr lang="pt-PT" sz="2400" dirty="0"/>
              <a:t>• O método armazena nomes de usuário e senhas localmente em um dispositivo de rede (por exemplo o router).</a:t>
            </a:r>
          </a:p>
          <a:p>
            <a:pPr marL="0" indent="0">
              <a:buNone/>
            </a:pPr>
            <a:r>
              <a:rPr lang="pt-PT" sz="2400" dirty="0"/>
              <a:t>• Os usuários se autenticam no banco de dados local.</a:t>
            </a:r>
          </a:p>
          <a:p>
            <a:pPr marL="0" indent="0">
              <a:buNone/>
            </a:pPr>
            <a:r>
              <a:rPr lang="pt-PT" sz="2400" dirty="0"/>
              <a:t>• O AAA local é ideal para redes pequenas.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u="sng" dirty="0"/>
              <a:t>Autenticação AAA baseada em servidor:</a:t>
            </a:r>
          </a:p>
          <a:p>
            <a:pPr marL="0" indent="0">
              <a:buNone/>
            </a:pPr>
            <a:r>
              <a:rPr lang="pt-PT" sz="2400" dirty="0"/>
              <a:t>• O router </a:t>
            </a:r>
            <a:r>
              <a:rPr lang="pt-PT" sz="2400" dirty="0" err="1"/>
              <a:t>acessa</a:t>
            </a:r>
            <a:r>
              <a:rPr lang="pt-PT" sz="2400" dirty="0"/>
              <a:t> um servidor AAA central.</a:t>
            </a:r>
          </a:p>
          <a:p>
            <a:pPr marL="0" indent="0">
              <a:buNone/>
            </a:pPr>
            <a:r>
              <a:rPr lang="pt-PT" sz="2400" dirty="0"/>
              <a:t>• O servidor AAA contém os nomes de usuário e senha de todos os usuários.</a:t>
            </a:r>
          </a:p>
          <a:p>
            <a:pPr marL="0" indent="0">
              <a:buNone/>
            </a:pPr>
            <a:r>
              <a:rPr lang="pt-PT" sz="2400" dirty="0"/>
              <a:t>• O router usa os protocolos </a:t>
            </a:r>
            <a:r>
              <a:rPr lang="pt-PT" sz="2400" dirty="0" err="1"/>
              <a:t>Remote</a:t>
            </a:r>
            <a:r>
              <a:rPr lang="pt-PT" sz="2400" dirty="0"/>
              <a:t> </a:t>
            </a:r>
            <a:r>
              <a:rPr lang="pt-PT" sz="2400" dirty="0" err="1"/>
              <a:t>Authentication</a:t>
            </a:r>
            <a:r>
              <a:rPr lang="pt-PT" sz="2400" dirty="0"/>
              <a:t> Dial-In </a:t>
            </a:r>
            <a:r>
              <a:rPr lang="pt-PT" sz="2400" dirty="0" err="1"/>
              <a:t>User</a:t>
            </a:r>
            <a:r>
              <a:rPr lang="pt-PT" sz="2400" dirty="0"/>
              <a:t> </a:t>
            </a:r>
            <a:r>
              <a:rPr lang="pt-PT" sz="2400" dirty="0" err="1"/>
              <a:t>Service</a:t>
            </a:r>
            <a:r>
              <a:rPr lang="pt-PT" sz="2400" dirty="0"/>
              <a:t> (RADIUS) ou Terminal Access </a:t>
            </a:r>
            <a:r>
              <a:rPr lang="pt-PT" sz="2400" dirty="0" err="1"/>
              <a:t>Controller</a:t>
            </a:r>
            <a:r>
              <a:rPr lang="pt-PT" sz="2400" dirty="0"/>
              <a:t> Access </a:t>
            </a:r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r>
              <a:rPr lang="pt-PT" sz="2400" dirty="0"/>
              <a:t> (TACACS+) para se comunicar com o servidor AAA.</a:t>
            </a:r>
          </a:p>
          <a:p>
            <a:pPr marL="0" indent="0">
              <a:buNone/>
            </a:pPr>
            <a:r>
              <a:rPr lang="pt-PT" sz="2400" dirty="0"/>
              <a:t>• Quando há vários routers e </a:t>
            </a:r>
            <a:r>
              <a:rPr lang="pt-PT" sz="2400" dirty="0" err="1"/>
              <a:t>switches</a:t>
            </a:r>
            <a:r>
              <a:rPr lang="pt-PT" sz="2400" dirty="0"/>
              <a:t>, o AAA baseado em servidor é mais apropriado.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17899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D02DE-EE9A-C147-0682-BB6F59B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Autorização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EA7416-C455-240E-6529-335FBEF2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• A autorização AAA é automática e não exige que os usuários executem etapas adicionais após a autenticação.</a:t>
            </a:r>
          </a:p>
          <a:p>
            <a:pPr marL="0" indent="0">
              <a:buNone/>
            </a:pPr>
            <a:r>
              <a:rPr lang="pt-PT" sz="2400" dirty="0"/>
              <a:t>• A autorização controla o que os usuários podem e não podem fazer na rede após serem autenticados.</a:t>
            </a:r>
          </a:p>
          <a:p>
            <a:pPr marL="0" indent="0">
              <a:buNone/>
            </a:pPr>
            <a:r>
              <a:rPr lang="pt-PT" sz="2400" dirty="0"/>
              <a:t>• A autorização usa um conjunto de atributos que descreve o acesso do usuário à rede. Esses atributos são usados pelo servidor AAA para determinar privilégios e restrições para esse usuário.</a:t>
            </a:r>
          </a:p>
        </p:txBody>
      </p:sp>
    </p:spTree>
    <p:extLst>
      <p:ext uri="{BB962C8B-B14F-4D97-AF65-F5344CB8AC3E}">
        <p14:creationId xmlns:p14="http://schemas.microsoft.com/office/powerpoint/2010/main" val="373323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EB6E2-0364-7455-AFA6-D4C4F598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746E5E-EF7F-4ED9-8CA5-AF2226F5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contabilidade AAA coleta e relata dados de uso. Esses dados podem ser usados para fins como auditoria ou cobrança.</a:t>
            </a:r>
          </a:p>
          <a:p>
            <a:pPr marL="0" indent="0">
              <a:buNone/>
            </a:pPr>
            <a:r>
              <a:rPr lang="pt-PT" sz="2400" dirty="0"/>
              <a:t>Um uso principal da contabilidade é:</a:t>
            </a:r>
          </a:p>
          <a:p>
            <a:pPr marL="0" indent="0">
              <a:buNone/>
            </a:pPr>
            <a:r>
              <a:rPr lang="pt-PT" sz="2400" dirty="0"/>
              <a:t>• O servidor AAA mantém um registro detalhado de exatamente o que o usuário autenticado faz no dispositivo. Isso inclui todos os comandos EXEC e de configuração emitidos pelo usuário.</a:t>
            </a:r>
          </a:p>
          <a:p>
            <a:pPr marL="0" indent="0">
              <a:buNone/>
            </a:pPr>
            <a:r>
              <a:rPr lang="pt-PT" sz="2400" dirty="0"/>
              <a:t>• O log contém vários campos de dados, incluindo o nome de usuário, a data e a hora e o comando real que foi inserido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80672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408D7-BEF4-4756-21CF-C8C82F45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802.1X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7523D3-7E27-5A7D-BCE3-AA0B0EA6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IEEE 802.1X é um protocolo de autenticação e controle de acesso baseado em porta. Este protocolo restringe estações de trabalho não autorizadas de se conectarem a uma LAN por meio de portas de </a:t>
            </a:r>
            <a:r>
              <a:rPr lang="pt-PT" sz="2400" dirty="0" err="1"/>
              <a:t>switch</a:t>
            </a:r>
            <a:r>
              <a:rPr lang="pt-PT" sz="2400" dirty="0"/>
              <a:t> acessíveis publicamente.</a:t>
            </a:r>
          </a:p>
          <a:p>
            <a:pPr marL="0" indent="0">
              <a:buNone/>
            </a:pPr>
            <a:r>
              <a:rPr lang="pt-PT" sz="2400" dirty="0"/>
              <a:t>Com a autenticação baseada em porta 802.1X, os dispositivos na rede têm funções específicas: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Cliente (Requerente) - </a:t>
            </a:r>
            <a:r>
              <a:rPr lang="pt-PT" sz="2400" dirty="0"/>
              <a:t>Este é um dispositivo que executa software cliente compatível com 802.1X, que está disponível para dispositivos com ou sem</a:t>
            </a:r>
          </a:p>
          <a:p>
            <a:pPr marL="0" indent="0">
              <a:buNone/>
            </a:pPr>
            <a:r>
              <a:rPr lang="pt-PT" sz="2400" dirty="0"/>
              <a:t>fio. </a:t>
            </a:r>
          </a:p>
        </p:txBody>
      </p:sp>
    </p:spTree>
    <p:extLst>
      <p:ext uri="{BB962C8B-B14F-4D97-AF65-F5344CB8AC3E}">
        <p14:creationId xmlns:p14="http://schemas.microsoft.com/office/powerpoint/2010/main" val="285527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AACE1-E081-12D2-AEB7-B1CA7C45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802.1X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890AD6-7E03-6FE0-C5BD-39B4E536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Interruptor (Autenticador) </a:t>
            </a:r>
            <a:r>
              <a:rPr lang="pt-PT" sz="2400" dirty="0"/>
              <a:t>- O </a:t>
            </a:r>
            <a:r>
              <a:rPr lang="pt-PT" sz="2400" dirty="0" err="1"/>
              <a:t>switch</a:t>
            </a:r>
            <a:r>
              <a:rPr lang="pt-PT" sz="2400" dirty="0"/>
              <a:t> atua como um intermediário entre o cliente e o servidor de autenticação. Ele solicita informações de identificação do cliente, verifica essas informações com o servidor de autenticação e retransmite uma resposta ao cliente. Outro dispositivo que pode atuar como autenticador é um ponto de acesso sem fio.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Servidor de autenticação - </a:t>
            </a:r>
            <a:r>
              <a:rPr lang="pt-PT" sz="2400" dirty="0"/>
              <a:t>O servidor valida a identidade do cliente e notifica o </a:t>
            </a:r>
            <a:r>
              <a:rPr lang="pt-PT" sz="2400" dirty="0" err="1"/>
              <a:t>switch</a:t>
            </a:r>
            <a:r>
              <a:rPr lang="pt-PT" sz="2400" dirty="0"/>
              <a:t> ou ponto de acesso sem fio que o cliente está ou não autorizado a </a:t>
            </a:r>
            <a:r>
              <a:rPr lang="pt-PT" sz="2400" dirty="0" err="1"/>
              <a:t>acessar</a:t>
            </a:r>
            <a:r>
              <a:rPr lang="pt-PT" sz="2400" dirty="0"/>
              <a:t> a LAN e os serviços do </a:t>
            </a:r>
            <a:r>
              <a:rPr lang="pt-PT" sz="2400" dirty="0" err="1"/>
              <a:t>switch</a:t>
            </a:r>
            <a:r>
              <a:rPr lang="pt-PT" sz="2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F3098-AE56-F033-31AD-981B2381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53" y="4062384"/>
            <a:ext cx="7877894" cy="19933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24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71756-3683-21BB-3123-F39FC303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Ameaças de Segurança da Camada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2E763-3B70-FD56-9F9F-6F687C4C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Os administradores de rede implementam rotineiramente soluções de segurança para proteger os elementos da Camada 3 até a Camada 7 do modelo OSI. Usam </a:t>
            </a:r>
            <a:r>
              <a:rPr lang="pt-PT" sz="2400" dirty="0" err="1"/>
              <a:t>VPNs</a:t>
            </a:r>
            <a:r>
              <a:rPr lang="pt-PT" sz="2400" dirty="0"/>
              <a:t>, </a:t>
            </a:r>
            <a:r>
              <a:rPr lang="pt-PT" sz="2400" dirty="0" err="1"/>
              <a:t>firewalls</a:t>
            </a:r>
            <a:r>
              <a:rPr lang="pt-PT" sz="2400" dirty="0"/>
              <a:t> e dispositivos IPS para proteger esses elementos. No entanto, se a camada 2 estiver comprometida, todas as camadas acima e a própria serão afetadas. O agente da ameaça pode causar muitos danos na infraestrutura de rede LAN da Camada 2.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652D4C-6DB1-5FA9-0613-40307E47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77" y="3043990"/>
            <a:ext cx="4971245" cy="33852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66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36A44-0263-8BDC-02CB-602648E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 à tabela de endereços MAC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9B505C-1D1E-AD54-B777-EB7A4EB6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Para tomar decisões de encaminhamento, um </a:t>
            </a:r>
            <a:r>
              <a:rPr lang="pt-PT" sz="2400" dirty="0" err="1"/>
              <a:t>switch</a:t>
            </a:r>
            <a:r>
              <a:rPr lang="pt-PT" sz="2400" dirty="0"/>
              <a:t> LAN de camada 2 cria uma tabela com base nos endereços MAC de origem nos quadros recebidos. As tabelas de endereços MAC são armazenadas na memória e são usadas para alternar quadros com mais eficiência.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0354A1-9D21-E80D-3546-C11AC2F89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"/>
          <a:stretch/>
        </p:blipFill>
        <p:spPr bwMode="auto">
          <a:xfrm>
            <a:off x="3042114" y="2763867"/>
            <a:ext cx="6133783" cy="2981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82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2B5DC-36C9-7CBC-6EAB-FF4EAF37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Inundação da tabela de endereços MAC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3896CE-5311-FD2B-0991-F7A0F9B5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Todas as tabelas MAC têm um tamanho fixo e, consequentemente, um </a:t>
            </a:r>
            <a:r>
              <a:rPr lang="pt-PT" sz="2400" dirty="0" err="1"/>
              <a:t>switch</a:t>
            </a:r>
            <a:r>
              <a:rPr lang="pt-PT" sz="2400" dirty="0"/>
              <a:t> pode ficar sem recursos para armazenar endereços MAC. Os ataques de inundação de endereços MAC aproveitam essa limitação bombardeando o </a:t>
            </a:r>
            <a:r>
              <a:rPr lang="pt-PT" sz="2400" dirty="0" err="1"/>
              <a:t>switch</a:t>
            </a:r>
            <a:r>
              <a:rPr lang="pt-PT" sz="2400" dirty="0"/>
              <a:t> com endereços MAC de origem falsos até que a tabela de endereços MAC do </a:t>
            </a:r>
            <a:r>
              <a:rPr lang="pt-PT" sz="2400" dirty="0" err="1"/>
              <a:t>switch</a:t>
            </a:r>
            <a:r>
              <a:rPr lang="pt-PT" sz="2400" dirty="0"/>
              <a:t> esteja cheia.</a:t>
            </a:r>
          </a:p>
          <a:p>
            <a:pPr marL="0" indent="0">
              <a:buNone/>
            </a:pPr>
            <a:r>
              <a:rPr lang="pt-PT" sz="2400" dirty="0"/>
              <a:t>Quando isso ocorre, o </a:t>
            </a:r>
            <a:r>
              <a:rPr lang="pt-PT" sz="2400" dirty="0" err="1"/>
              <a:t>switch</a:t>
            </a:r>
            <a:r>
              <a:rPr lang="pt-PT" sz="2400" dirty="0"/>
              <a:t> trata o quadro como um </a:t>
            </a:r>
            <a:r>
              <a:rPr lang="pt-PT" sz="2400" dirty="0" err="1"/>
              <a:t>unicast</a:t>
            </a:r>
            <a:r>
              <a:rPr lang="pt-PT" sz="2400" dirty="0"/>
              <a:t> desconhecido e começa a inundar todo o tráfego de entrada para todas as portas na mesma VLAN sem fazer referência à tabela MAC. Essa condição agora permite que um agente de ameaças capture todos os quadros enviados de um </a:t>
            </a:r>
            <a:r>
              <a:rPr lang="pt-PT" sz="2400" dirty="0" err="1"/>
              <a:t>host</a:t>
            </a:r>
            <a:r>
              <a:rPr lang="pt-PT" sz="2400" dirty="0"/>
              <a:t> para outro na LAN ou VLAN local.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660C0C-3BC4-C7A6-026E-13A04E407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40" y="4275466"/>
            <a:ext cx="4552332" cy="16943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00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ECC-FF45-445A-B2C2-6AA0B0F4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Índice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44045-DB34-48FC-B394-71C356AC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i="0" dirty="0">
                <a:solidFill>
                  <a:srgbClr val="000000"/>
                </a:solidFill>
                <a:effectLst/>
                <a:latin typeface="OpenSans"/>
              </a:rPr>
              <a:t>LAN Security Concepts:</a:t>
            </a:r>
            <a:endParaRPr lang="pt-BR" sz="2400" b="1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Endpoint Security</a:t>
            </a:r>
            <a:endParaRPr lang="pt-BR" sz="2400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Access Control</a:t>
            </a:r>
            <a:endParaRPr lang="pt-BR" sz="2400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Layer 2 Security Threats</a:t>
            </a:r>
            <a:endParaRPr lang="pt-BR" sz="2400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MAC Address Table Atack</a:t>
            </a:r>
            <a:r>
              <a:rPr lang="pt-BR" sz="2400" dirty="0"/>
              <a:t>Vantagens</a:t>
            </a: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LAN Attack</a:t>
            </a:r>
          </a:p>
          <a:p>
            <a:pPr marL="0" indent="0">
              <a:buNone/>
            </a:pPr>
            <a:r>
              <a:rPr lang="pt-PT" sz="2400" b="1" i="0" dirty="0">
                <a:solidFill>
                  <a:srgbClr val="000000"/>
                </a:solidFill>
                <a:effectLst/>
                <a:latin typeface="OpenSans"/>
              </a:rPr>
              <a:t>Switch Security Configuration:</a:t>
            </a: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Port Security</a:t>
            </a:r>
            <a:endParaRPr lang="pt-PT" sz="2400" b="1" dirty="0">
              <a:solidFill>
                <a:srgbClr val="000000"/>
              </a:solidFill>
              <a:latin typeface="OpenSans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VLAN Attacks</a:t>
            </a:r>
            <a:endParaRPr lang="pt-PT" sz="2400" b="1" i="0" dirty="0">
              <a:solidFill>
                <a:srgbClr val="000000"/>
              </a:solidFill>
              <a:effectLst/>
              <a:latin typeface="OpenSans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DHCP Attacks</a:t>
            </a:r>
            <a:endParaRPr lang="pt-PT" sz="2400" b="1" dirty="0">
              <a:solidFill>
                <a:srgbClr val="000000"/>
              </a:solidFill>
              <a:latin typeface="OpenSans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ARP Attacks</a:t>
            </a:r>
          </a:p>
          <a:p>
            <a:r>
              <a:rPr lang="pt-PT" sz="2400" dirty="0"/>
              <a:t>STP Attacks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F4F7779-A373-F1D2-31D4-D028849C2152}"/>
              </a:ext>
            </a:extLst>
          </p:cNvPr>
          <p:cNvCxnSpPr/>
          <p:nvPr/>
        </p:nvCxnSpPr>
        <p:spPr>
          <a:xfrm>
            <a:off x="461394" y="1434517"/>
            <a:ext cx="29613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2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E4B32-E1F4-7754-FE35-D747C367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Mitigação de ataque da tabela de endereços MAC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5D171-9DB6-1FB9-A973-753FF6E3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ferramenta como </a:t>
            </a:r>
            <a:r>
              <a:rPr lang="pt-PT" sz="2400" dirty="0" err="1"/>
              <a:t>macof</a:t>
            </a:r>
            <a:r>
              <a:rPr lang="pt-PT" sz="2400" dirty="0"/>
              <a:t> pode inundar um </a:t>
            </a:r>
            <a:r>
              <a:rPr lang="pt-PT" sz="2400" dirty="0" err="1"/>
              <a:t>switch</a:t>
            </a:r>
            <a:r>
              <a:rPr lang="pt-PT" sz="2400" dirty="0"/>
              <a:t> com até 8.000 quadros falsos por segundo criando um ataque de transbordar a tabela de endereços MAC em questão de alguns segundos.</a:t>
            </a:r>
          </a:p>
          <a:p>
            <a:pPr marL="0" indent="0">
              <a:buNone/>
            </a:pPr>
            <a:r>
              <a:rPr lang="pt-PT" sz="2400" dirty="0"/>
              <a:t>Outra razão pela qual essas ferramentas de ataque são perigosas é porque elas não afetam apenas o </a:t>
            </a:r>
            <a:r>
              <a:rPr lang="pt-PT" sz="2400" dirty="0" err="1"/>
              <a:t>switch</a:t>
            </a:r>
            <a:r>
              <a:rPr lang="pt-PT" sz="2400" dirty="0"/>
              <a:t> local, mas também podem afetar outros </a:t>
            </a:r>
            <a:r>
              <a:rPr lang="pt-PT" sz="2400" dirty="0" err="1"/>
              <a:t>switches</a:t>
            </a:r>
            <a:r>
              <a:rPr lang="pt-PT" sz="2400" dirty="0"/>
              <a:t> de camada 2 conectados. Quando a tabela de endereços MAC de um </a:t>
            </a:r>
            <a:r>
              <a:rPr lang="pt-PT" sz="2400" dirty="0" err="1"/>
              <a:t>switch</a:t>
            </a:r>
            <a:r>
              <a:rPr lang="pt-PT" sz="2400" dirty="0"/>
              <a:t> está cheia, ele começa a inundar todas as portas, incluindo aquelas conectadas a outros </a:t>
            </a:r>
            <a:r>
              <a:rPr lang="pt-PT" sz="2400" dirty="0" err="1"/>
              <a:t>switches</a:t>
            </a:r>
            <a:r>
              <a:rPr lang="pt-PT" sz="2400" dirty="0"/>
              <a:t> de camada 2.</a:t>
            </a:r>
          </a:p>
        </p:txBody>
      </p:sp>
    </p:spTree>
    <p:extLst>
      <p:ext uri="{BB962C8B-B14F-4D97-AF65-F5344CB8AC3E}">
        <p14:creationId xmlns:p14="http://schemas.microsoft.com/office/powerpoint/2010/main" val="353749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E6949-EE66-CF05-6EBD-E241E8FF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Ataques à LAN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571CCF-4908-649A-602D-97947308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Um ataque de salto de VLAN permite que o tráfego de uma VLAN seja visto por outra VLAN sem a ajuda de um router. Em um ataque básico de salto de VLAN, o agente da ameaça configura um </a:t>
            </a:r>
            <a:r>
              <a:rPr lang="pt-PT" sz="2400" dirty="0" err="1"/>
              <a:t>host</a:t>
            </a:r>
            <a:r>
              <a:rPr lang="pt-PT" sz="2400" dirty="0"/>
              <a:t> para agir como um </a:t>
            </a:r>
            <a:r>
              <a:rPr lang="pt-PT" sz="2400" dirty="0" err="1"/>
              <a:t>switch</a:t>
            </a:r>
            <a:r>
              <a:rPr lang="pt-PT" sz="2400" dirty="0"/>
              <a:t> para aproveitar o recurso de porta de entroncamento automático habilitado por padrão na maioria das portas de </a:t>
            </a:r>
            <a:r>
              <a:rPr lang="pt-PT" sz="2400" dirty="0" err="1"/>
              <a:t>switch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r>
              <a:rPr lang="pt-PT" sz="2400" dirty="0"/>
              <a:t>O agente da ameaça configura o </a:t>
            </a:r>
            <a:r>
              <a:rPr lang="pt-PT" sz="2400" dirty="0" err="1"/>
              <a:t>host</a:t>
            </a:r>
            <a:r>
              <a:rPr lang="pt-PT" sz="2400" dirty="0"/>
              <a:t> para falsificar a sinalização 802.1Q e a sinalização DTP (</a:t>
            </a:r>
            <a:r>
              <a:rPr lang="pt-PT" sz="2400" dirty="0" err="1"/>
              <a:t>Dynamic</a:t>
            </a:r>
            <a:r>
              <a:rPr lang="pt-PT" sz="2400" dirty="0"/>
              <a:t> </a:t>
            </a:r>
            <a:r>
              <a:rPr lang="pt-PT" sz="2400" dirty="0" err="1"/>
              <a:t>Trunking</a:t>
            </a:r>
            <a:r>
              <a:rPr lang="pt-PT" sz="2400" dirty="0"/>
              <a:t> </a:t>
            </a:r>
            <a:r>
              <a:rPr lang="pt-PT" sz="2400" dirty="0" err="1"/>
              <a:t>Protocol</a:t>
            </a:r>
            <a:r>
              <a:rPr lang="pt-PT" sz="2400" dirty="0"/>
              <a:t>) de propriedade da Cisco para o </a:t>
            </a:r>
            <a:r>
              <a:rPr lang="pt-PT" sz="2400" dirty="0" err="1"/>
              <a:t>trunck</a:t>
            </a:r>
            <a:r>
              <a:rPr lang="pt-PT" sz="2400" dirty="0"/>
              <a:t> com o </a:t>
            </a:r>
            <a:r>
              <a:rPr lang="pt-PT" sz="2400" dirty="0" err="1"/>
              <a:t>switch</a:t>
            </a:r>
            <a:r>
              <a:rPr lang="pt-PT" sz="2400" dirty="0"/>
              <a:t> de conexão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188330-0260-89D2-2D7C-EA8F2794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56" y="3632291"/>
            <a:ext cx="4216087" cy="23111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2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622C-443B-B1B2-0512-FAC9CB3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Mensagens DHCP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7AB5FC-559C-40DD-EE0B-FEEB2355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Os servidores DHCP fornecem dinamicamente informações de configuração de IP, incluindo endereço IP, máscara de sub-rede, </a:t>
            </a:r>
            <a:r>
              <a:rPr lang="pt-PT" sz="2400" dirty="0" err="1"/>
              <a:t>gateway</a:t>
            </a:r>
            <a:r>
              <a:rPr lang="pt-PT" sz="2400" dirty="0"/>
              <a:t> padrão, servidores DNS e muito mais aos clientes.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A4A3A-4AEB-0CFF-CEC7-E4AA03F5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49" y="2089539"/>
            <a:ext cx="6156101" cy="43190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0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E53E-CA3A-94D0-471B-32D5812F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Ataques DHCP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C73E94-CCDA-C1B5-9CF9-528283EF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Dois tipos de ataques DHCP são: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Ataque de fome DHCP </a:t>
            </a:r>
            <a:r>
              <a:rPr lang="pt-PT" sz="2400" dirty="0"/>
              <a:t>- O objetivo deste ataque é criar um </a:t>
            </a:r>
            <a:r>
              <a:rPr lang="pt-PT" sz="2400" dirty="0" err="1"/>
              <a:t>DoS</a:t>
            </a:r>
            <a:r>
              <a:rPr lang="pt-PT" sz="2400" dirty="0"/>
              <a:t> para conectar clientes. Os ataques de fome de DHCP requerem uma ferramenta de ataque como o </a:t>
            </a:r>
            <a:r>
              <a:rPr lang="pt-PT" sz="2400" dirty="0" err="1"/>
              <a:t>Gobbler</a:t>
            </a:r>
            <a:r>
              <a:rPr lang="pt-PT" sz="2400" dirty="0"/>
              <a:t>. </a:t>
            </a:r>
          </a:p>
          <a:p>
            <a:pPr marL="0" indent="0">
              <a:buNone/>
            </a:pPr>
            <a:r>
              <a:rPr lang="pt-PT" sz="2400" dirty="0"/>
              <a:t>O </a:t>
            </a:r>
            <a:r>
              <a:rPr lang="pt-PT" sz="2400" b="1" dirty="0" err="1"/>
              <a:t>Gobbler</a:t>
            </a:r>
            <a:r>
              <a:rPr lang="pt-PT" sz="2400" dirty="0"/>
              <a:t> tem a capacidade de examinar todo a espionagem de endereços IP locáveis e tenta alugá-los todos. Especificamente, ele cria mensagens de descoberta de DHCP com endereços MAC falsos.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Ataque de falsificação de DHCP - </a:t>
            </a:r>
            <a:r>
              <a:rPr lang="pt-PT" sz="2400" dirty="0"/>
              <a:t>Isso ocorre quando um servidor DHCP não autorizado está conectado à rede e fornece parâmetros de configuração de IP falsos para clientes legítimos.</a:t>
            </a:r>
          </a:p>
        </p:txBody>
      </p:sp>
    </p:spTree>
    <p:extLst>
      <p:ext uri="{BB962C8B-B14F-4D97-AF65-F5344CB8AC3E}">
        <p14:creationId xmlns:p14="http://schemas.microsoft.com/office/powerpoint/2010/main" val="88237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E84E-F5A3-F181-6C05-ADD15F5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Ataques DHCP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07C8D7-C109-C4E2-8279-6D284133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dirty="0"/>
              <a:t>Gateway padrão errado </a:t>
            </a:r>
            <a:r>
              <a:rPr lang="pt-PT" sz="2400" dirty="0"/>
              <a:t>- O servidor não autorizado fornece um </a:t>
            </a:r>
            <a:r>
              <a:rPr lang="pt-PT" sz="2400" dirty="0" err="1"/>
              <a:t>gateway</a:t>
            </a:r>
            <a:r>
              <a:rPr lang="pt-PT" sz="2400" dirty="0"/>
              <a:t> inválido ou o endereço IP de seu </a:t>
            </a:r>
            <a:r>
              <a:rPr lang="pt-PT" sz="2400" dirty="0" err="1"/>
              <a:t>host</a:t>
            </a:r>
            <a:r>
              <a:rPr lang="pt-PT" sz="2400" dirty="0"/>
              <a:t> para criar um ataque </a:t>
            </a:r>
            <a:r>
              <a:rPr lang="pt-PT" sz="2400" dirty="0" err="1"/>
              <a:t>man</a:t>
            </a:r>
            <a:r>
              <a:rPr lang="pt-PT" sz="2400" dirty="0"/>
              <a:t>-in-</a:t>
            </a:r>
            <a:r>
              <a:rPr lang="pt-PT" sz="2400" dirty="0" err="1"/>
              <a:t>the</a:t>
            </a:r>
            <a:r>
              <a:rPr lang="pt-PT" sz="2400" dirty="0"/>
              <a:t>-</a:t>
            </a:r>
            <a:r>
              <a:rPr lang="pt-PT" sz="2400" dirty="0" err="1"/>
              <a:t>middle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r>
              <a:rPr lang="pt-PT" sz="2400" b="1" dirty="0"/>
              <a:t>• Servidor DNS errado </a:t>
            </a:r>
            <a:r>
              <a:rPr lang="pt-PT" sz="2400" dirty="0"/>
              <a:t>- O servidor não autorizado fornece um endereço de servidor DNS incorreto, apontando o usuário para um site nefasto.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Endereço IP errado </a:t>
            </a:r>
            <a:r>
              <a:rPr lang="pt-PT" sz="2400" dirty="0"/>
              <a:t>- O servidor não autorizado fornece um endereço IP inválido, criando efetivamente um ataque </a:t>
            </a:r>
            <a:r>
              <a:rPr lang="pt-PT" sz="2400" dirty="0" err="1"/>
              <a:t>DoS</a:t>
            </a:r>
            <a:r>
              <a:rPr lang="pt-PT" sz="2400" dirty="0"/>
              <a:t> no cliente DHCP.</a:t>
            </a:r>
          </a:p>
        </p:txBody>
      </p:sp>
    </p:spTree>
    <p:extLst>
      <p:ext uri="{BB962C8B-B14F-4D97-AF65-F5344CB8AC3E}">
        <p14:creationId xmlns:p14="http://schemas.microsoft.com/office/powerpoint/2010/main" val="64074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4FBD-71FC-7F9B-9860-52208FB3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Ataques ARP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A7F093-FC2D-EEAA-F861-BACD5053A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• Os </a:t>
            </a:r>
            <a:r>
              <a:rPr lang="pt-PT" sz="2400" dirty="0" err="1"/>
              <a:t>hosts</a:t>
            </a:r>
            <a:r>
              <a:rPr lang="pt-PT" sz="2400" dirty="0"/>
              <a:t> transmitem solicitações ARP para determinar o endereço MAC de um </a:t>
            </a:r>
            <a:r>
              <a:rPr lang="pt-PT" sz="2400" dirty="0" err="1"/>
              <a:t>host</a:t>
            </a:r>
            <a:r>
              <a:rPr lang="pt-PT" sz="2400" dirty="0"/>
              <a:t> com um endereço IP de destino. Todos os </a:t>
            </a:r>
            <a:r>
              <a:rPr lang="pt-PT" sz="2400" dirty="0" err="1"/>
              <a:t>hosts</a:t>
            </a:r>
            <a:r>
              <a:rPr lang="pt-PT" sz="2400" dirty="0"/>
              <a:t> na sub-rede recebem e processam a solicitação ARP. O </a:t>
            </a:r>
            <a:r>
              <a:rPr lang="pt-PT" sz="2400" dirty="0" err="1"/>
              <a:t>host</a:t>
            </a:r>
            <a:r>
              <a:rPr lang="pt-PT" sz="2400" dirty="0"/>
              <a:t> com o endereço IP correspondente na solicitação ARP envia uma resposta ARP.</a:t>
            </a:r>
          </a:p>
          <a:p>
            <a:pPr marL="0" indent="0">
              <a:buNone/>
            </a:pPr>
            <a:r>
              <a:rPr lang="pt-PT" sz="2400" dirty="0"/>
              <a:t>• Um cliente pode enviar uma resposta ARP não solicitada chamada “ARP gratuita”. Outros </a:t>
            </a:r>
            <a:r>
              <a:rPr lang="pt-PT" sz="2400" dirty="0" err="1"/>
              <a:t>hosts</a:t>
            </a:r>
            <a:r>
              <a:rPr lang="pt-PT" sz="2400" dirty="0"/>
              <a:t> na sub-rede armazenam o endereço MAC e o endereço IP contidos no ARP gratuito em suas tabelas ARP.</a:t>
            </a:r>
          </a:p>
          <a:p>
            <a:pPr marL="0" indent="0">
              <a:buNone/>
            </a:pPr>
            <a:r>
              <a:rPr lang="pt-PT" sz="2400" dirty="0"/>
              <a:t>• Um invasor pode enviar uma mensagem ARP gratuita contendo um endereço MAC falsificado para um </a:t>
            </a:r>
            <a:r>
              <a:rPr lang="pt-PT" sz="2400" dirty="0" err="1"/>
              <a:t>switch</a:t>
            </a:r>
            <a:r>
              <a:rPr lang="pt-PT" sz="2400" dirty="0"/>
              <a:t>, e o </a:t>
            </a:r>
            <a:r>
              <a:rPr lang="pt-PT" sz="2400" dirty="0" err="1"/>
              <a:t>switch</a:t>
            </a:r>
            <a:r>
              <a:rPr lang="pt-PT" sz="2400" dirty="0"/>
              <a:t> atualizaria sua tabela MAC de acordo.</a:t>
            </a:r>
          </a:p>
        </p:txBody>
      </p:sp>
    </p:spTree>
    <p:extLst>
      <p:ext uri="{BB962C8B-B14F-4D97-AF65-F5344CB8AC3E}">
        <p14:creationId xmlns:p14="http://schemas.microsoft.com/office/powerpoint/2010/main" val="203425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4238-43DE-7C7D-D2E7-BBFF88B8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Ataques de falsificação de endereços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FC46A9-8BA8-A6AD-C0C3-D7C6E65D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falsificação de endereço IP ocorre quando um agente de ameaça sequestra um endereço IP válido de outro dispositivo na sub-rede ou usa um endereço IP aleatório. </a:t>
            </a:r>
          </a:p>
          <a:p>
            <a:pPr marL="0" indent="0">
              <a:buNone/>
            </a:pPr>
            <a:r>
              <a:rPr lang="pt-PT" sz="2400" dirty="0"/>
              <a:t>Os ataques de falsificação de endereço MAC ocorrem quando os agentes da ameaça alteram o endereço MAC de seu </a:t>
            </a:r>
            <a:r>
              <a:rPr lang="pt-PT" sz="2400" dirty="0" err="1"/>
              <a:t>host</a:t>
            </a:r>
            <a:r>
              <a:rPr lang="pt-PT" sz="2400" dirty="0"/>
              <a:t> para corresponder a outro endereço MAC conhecido de um </a:t>
            </a:r>
            <a:r>
              <a:rPr lang="pt-PT" sz="2400" dirty="0" err="1"/>
              <a:t>host</a:t>
            </a:r>
            <a:r>
              <a:rPr lang="pt-PT" sz="2400" dirty="0"/>
              <a:t> de destino.</a:t>
            </a:r>
          </a:p>
          <a:p>
            <a:pPr marL="0" indent="0">
              <a:buNone/>
            </a:pPr>
            <a:r>
              <a:rPr lang="pt-PT" sz="2400" dirty="0"/>
              <a:t>Quando o </a:t>
            </a:r>
            <a:r>
              <a:rPr lang="pt-PT" sz="2400" dirty="0" err="1"/>
              <a:t>host</a:t>
            </a:r>
            <a:r>
              <a:rPr lang="pt-PT" sz="2400" dirty="0"/>
              <a:t> de destino enviar tráfego, o </a:t>
            </a:r>
            <a:r>
              <a:rPr lang="pt-PT" sz="2400" dirty="0" err="1"/>
              <a:t>switch</a:t>
            </a:r>
            <a:r>
              <a:rPr lang="pt-PT" sz="2400" dirty="0"/>
              <a:t> corrigirá o erro, realinhando o endereço MAC à porta original. Para impedir que o </a:t>
            </a:r>
            <a:r>
              <a:rPr lang="pt-PT" sz="2400" dirty="0" err="1"/>
              <a:t>switch</a:t>
            </a:r>
            <a:r>
              <a:rPr lang="pt-PT" sz="2400" dirty="0"/>
              <a:t> retorne a atribuição de porta ao seu estado correto, o agente da ameaça pode criar um programa ou script que enviará constantemente quadros ao </a:t>
            </a:r>
            <a:r>
              <a:rPr lang="pt-PT" sz="2400" dirty="0" err="1"/>
              <a:t>switch</a:t>
            </a:r>
            <a:r>
              <a:rPr lang="pt-PT" sz="2400" dirty="0"/>
              <a:t> para que o </a:t>
            </a:r>
            <a:r>
              <a:rPr lang="pt-PT" sz="2400" dirty="0" err="1"/>
              <a:t>switch</a:t>
            </a:r>
            <a:r>
              <a:rPr lang="pt-PT" sz="2400" dirty="0"/>
              <a:t> mantenha as informações incorretas ou falsificadas.</a:t>
            </a:r>
          </a:p>
          <a:p>
            <a:pPr marL="0" indent="0">
              <a:buNone/>
            </a:pPr>
            <a:r>
              <a:rPr lang="pt-PT" sz="2400" dirty="0"/>
              <a:t>Não há nenhum mecanismo de segurança na camada 2 que permita a um </a:t>
            </a:r>
            <a:r>
              <a:rPr lang="pt-PT" sz="2400" dirty="0" err="1"/>
              <a:t>switch</a:t>
            </a:r>
            <a:r>
              <a:rPr lang="pt-PT" sz="2400" dirty="0"/>
              <a:t> verificar a origem dos endereços MAC, o que o torna tão vulnerável à falsificação.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9192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6C93A-70AF-2A60-317F-F5F48279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 STP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2D775B-7B7F-716E-38CB-74B0980C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Os invasores de rede podem manipular o </a:t>
            </a:r>
            <a:r>
              <a:rPr lang="pt-PT" sz="2400" dirty="0" err="1"/>
              <a:t>Spanning</a:t>
            </a:r>
            <a:r>
              <a:rPr lang="pt-PT" sz="2400" dirty="0"/>
              <a:t> </a:t>
            </a:r>
            <a:r>
              <a:rPr lang="pt-PT" sz="2400" dirty="0" err="1"/>
              <a:t>Tree</a:t>
            </a:r>
            <a:r>
              <a:rPr lang="pt-PT" sz="2400" dirty="0"/>
              <a:t> </a:t>
            </a:r>
            <a:r>
              <a:rPr lang="pt-PT" sz="2400" dirty="0" err="1"/>
              <a:t>Protocol</a:t>
            </a:r>
            <a:r>
              <a:rPr lang="pt-PT" sz="2400" dirty="0"/>
              <a:t> (STP) para conduzir um ataque falsificando a ponte raiz e alterando a topologia de uma rede. Os invasores podem capturar todo o tráfego para o domínio comutado imediato.</a:t>
            </a:r>
          </a:p>
          <a:p>
            <a:pPr marL="0" indent="0">
              <a:buNone/>
            </a:pPr>
            <a:r>
              <a:rPr lang="pt-PT" sz="2400" dirty="0"/>
              <a:t>Para conduzir um ataque de manipulação de STP, o </a:t>
            </a:r>
            <a:r>
              <a:rPr lang="pt-PT" sz="2400" dirty="0" err="1"/>
              <a:t>host</a:t>
            </a:r>
            <a:r>
              <a:rPr lang="pt-PT" sz="2400" dirty="0"/>
              <a:t> atacante transmite unidades de dados de protocolo de ponte STP (</a:t>
            </a:r>
            <a:r>
              <a:rPr lang="pt-PT" sz="2400" dirty="0" err="1"/>
              <a:t>BPDUs</a:t>
            </a:r>
            <a:r>
              <a:rPr lang="pt-PT" sz="2400" dirty="0"/>
              <a:t>) contendo alterações de configuração e topologia que forçarão recálculos de </a:t>
            </a:r>
            <a:r>
              <a:rPr lang="pt-PT" sz="2400" dirty="0" err="1"/>
              <a:t>spanning</a:t>
            </a:r>
            <a:r>
              <a:rPr lang="pt-PT" sz="2400" dirty="0"/>
              <a:t> </a:t>
            </a:r>
            <a:r>
              <a:rPr lang="pt-PT" sz="2400" dirty="0" err="1"/>
              <a:t>tree</a:t>
            </a:r>
            <a:r>
              <a:rPr lang="pt-PT" sz="2400" dirty="0"/>
              <a:t>. Os </a:t>
            </a:r>
            <a:r>
              <a:rPr lang="pt-PT" sz="2400" dirty="0" err="1"/>
              <a:t>BPDUs</a:t>
            </a:r>
            <a:r>
              <a:rPr lang="pt-PT" sz="2400" dirty="0"/>
              <a:t> enviados pelo </a:t>
            </a:r>
            <a:r>
              <a:rPr lang="pt-PT" sz="2400" dirty="0" err="1"/>
              <a:t>host</a:t>
            </a:r>
            <a:r>
              <a:rPr lang="pt-PT" sz="2400" dirty="0"/>
              <a:t> atacante anunciam uma prioridade de ponte mais baixa na tentativa de serem eleitos como a ponte raiz.</a:t>
            </a:r>
          </a:p>
        </p:txBody>
      </p:sp>
    </p:spTree>
    <p:extLst>
      <p:ext uri="{BB962C8B-B14F-4D97-AF65-F5344CB8AC3E}">
        <p14:creationId xmlns:p14="http://schemas.microsoft.com/office/powerpoint/2010/main" val="280878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4800C-381F-A929-7650-857319E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CDP Reconhecimento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A44CC9-DECD-AF8C-AF73-CC50B416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Cisco </a:t>
            </a:r>
            <a:r>
              <a:rPr lang="pt-PT" sz="2400" dirty="0" err="1"/>
              <a:t>Discovery</a:t>
            </a:r>
            <a:r>
              <a:rPr lang="pt-PT" sz="2400" dirty="0"/>
              <a:t> </a:t>
            </a:r>
            <a:r>
              <a:rPr lang="pt-PT" sz="2400" dirty="0" err="1"/>
              <a:t>Protocol</a:t>
            </a:r>
            <a:r>
              <a:rPr lang="pt-PT" sz="2400" dirty="0"/>
              <a:t> (CDP) é um protocolo proprietário de descoberta de link de camada 2. Os administradores de rede também usam o CDP para ajudar a configurar e solucionar problemas de dispositivos de rede.</a:t>
            </a:r>
          </a:p>
          <a:p>
            <a:pPr marL="0" indent="0">
              <a:buNone/>
            </a:pPr>
            <a:r>
              <a:rPr lang="pt-PT" sz="2400" dirty="0"/>
              <a:t>As informações do CDP incluem o endereço IP do dispositivo, a versão do software IOS, a plataforma, os recursos e a VLAN nativa. O dispositivo que recebe a mensagem CDP atualiza seu banco de dados CDP.</a:t>
            </a:r>
          </a:p>
          <a:p>
            <a:pPr marL="0" indent="0">
              <a:buNone/>
            </a:pPr>
            <a:r>
              <a:rPr lang="pt-PT" sz="2400" dirty="0"/>
              <a:t>• Para desabilitar o CDP globalmente em um dispositivo, use “no </a:t>
            </a:r>
            <a:r>
              <a:rPr lang="pt-PT" sz="2400" dirty="0" err="1"/>
              <a:t>cdp</a:t>
            </a:r>
            <a:r>
              <a:rPr lang="pt-PT" sz="2400" dirty="0"/>
              <a:t> </a:t>
            </a:r>
            <a:r>
              <a:rPr lang="pt-PT" sz="2400" dirty="0" err="1"/>
              <a:t>run</a:t>
            </a:r>
            <a:r>
              <a:rPr lang="pt-PT" sz="2400"/>
              <a:t>” na execução do comando </a:t>
            </a:r>
            <a:r>
              <a:rPr lang="pt-PT" sz="2400" dirty="0"/>
              <a:t>do modo de configuração global. Para habilitar o CDP globalmente, use “</a:t>
            </a:r>
            <a:r>
              <a:rPr lang="pt-PT" sz="2400" dirty="0" err="1"/>
              <a:t>cdp</a:t>
            </a:r>
            <a:r>
              <a:rPr lang="pt-PT" sz="2400" dirty="0"/>
              <a:t> </a:t>
            </a:r>
            <a:r>
              <a:rPr lang="pt-PT" sz="2400" dirty="0" err="1"/>
              <a:t>run</a:t>
            </a:r>
            <a:r>
              <a:rPr lang="pt-PT" sz="2400" dirty="0"/>
              <a:t>” na configuração global.</a:t>
            </a:r>
          </a:p>
          <a:p>
            <a:pPr marL="0" indent="0">
              <a:buNone/>
            </a:pPr>
            <a:r>
              <a:rPr lang="pt-PT" sz="2400" dirty="0"/>
              <a:t>• Para desabilitar o CDP em uma porta, use “no </a:t>
            </a:r>
            <a:r>
              <a:rPr lang="pt-PT" sz="2400" dirty="0" err="1"/>
              <a:t>cdp</a:t>
            </a:r>
            <a:r>
              <a:rPr lang="pt-PT" sz="2400" dirty="0"/>
              <a:t> </a:t>
            </a:r>
            <a:r>
              <a:rPr lang="pt-PT" sz="2400" dirty="0" err="1"/>
              <a:t>enable</a:t>
            </a:r>
            <a:r>
              <a:rPr lang="pt-PT" sz="2400" dirty="0"/>
              <a:t>” na configuração de interface. Para habilitar o CDP em uma porta, use o comando “</a:t>
            </a:r>
            <a:r>
              <a:rPr lang="pt-PT" sz="2400" dirty="0" err="1"/>
              <a:t>cdp</a:t>
            </a:r>
            <a:r>
              <a:rPr lang="pt-PT" sz="2400" dirty="0"/>
              <a:t> </a:t>
            </a:r>
            <a:r>
              <a:rPr lang="pt-PT" sz="2400" dirty="0" err="1"/>
              <a:t>enable</a:t>
            </a:r>
            <a:r>
              <a:rPr lang="pt-PT" sz="2400" dirty="0"/>
              <a:t>” na configuração de interface.</a:t>
            </a:r>
          </a:p>
        </p:txBody>
      </p:sp>
    </p:spTree>
    <p:extLst>
      <p:ext uri="{BB962C8B-B14F-4D97-AF65-F5344CB8AC3E}">
        <p14:creationId xmlns:p14="http://schemas.microsoft.com/office/powerpoint/2010/main" val="218817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2C45-56F6-49DC-869F-040A130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Índice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9392-A8D7-4840-8F1E-55278769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i="0" dirty="0">
                <a:solidFill>
                  <a:srgbClr val="000000"/>
                </a:solidFill>
                <a:effectLst/>
                <a:latin typeface="OpenSans"/>
              </a:rPr>
              <a:t>LAN Security Concepts:</a:t>
            </a:r>
            <a:endParaRPr lang="pt-BR" sz="2400" b="1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Endpoint Security</a:t>
            </a:r>
            <a:endParaRPr lang="pt-BR" sz="2400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Access Control</a:t>
            </a:r>
            <a:endParaRPr lang="pt-BR" sz="2400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Layer 2 Security Threats</a:t>
            </a:r>
            <a:endParaRPr lang="pt-BR" sz="2400" dirty="0"/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MAC Address Table Atack</a:t>
            </a:r>
            <a:r>
              <a:rPr lang="pt-BR" sz="2400" dirty="0"/>
              <a:t>Vantagens</a:t>
            </a: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LAN Attack</a:t>
            </a:r>
          </a:p>
          <a:p>
            <a:pPr marL="0" indent="0">
              <a:buNone/>
            </a:pPr>
            <a:r>
              <a:rPr lang="pt-PT" sz="2400" b="1" i="0" dirty="0">
                <a:solidFill>
                  <a:srgbClr val="000000"/>
                </a:solidFill>
                <a:effectLst/>
                <a:latin typeface="OpenSans"/>
              </a:rPr>
              <a:t>Switch Security Configuration:</a:t>
            </a: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Port Security</a:t>
            </a:r>
            <a:endParaRPr lang="pt-PT" sz="2400" b="1" dirty="0">
              <a:solidFill>
                <a:srgbClr val="000000"/>
              </a:solidFill>
              <a:latin typeface="OpenSans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VLAN Attacks</a:t>
            </a:r>
            <a:endParaRPr lang="pt-PT" sz="2400" b="1" i="0" dirty="0">
              <a:solidFill>
                <a:srgbClr val="000000"/>
              </a:solidFill>
              <a:effectLst/>
              <a:latin typeface="OpenSans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DHCP Attacks</a:t>
            </a:r>
            <a:endParaRPr lang="pt-PT" sz="2400" b="1" dirty="0">
              <a:solidFill>
                <a:srgbClr val="000000"/>
              </a:solidFill>
              <a:latin typeface="OpenSans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OpenSans"/>
              </a:rPr>
              <a:t>ARP Attacks</a:t>
            </a:r>
          </a:p>
          <a:p>
            <a:r>
              <a:rPr lang="pt-PT" sz="2400" dirty="0"/>
              <a:t>STP Attacks</a:t>
            </a:r>
            <a:endParaRPr lang="pt-PT" sz="20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AEAA5DF-706F-C63E-D8D7-B514C42FB644}"/>
              </a:ext>
            </a:extLst>
          </p:cNvPr>
          <p:cNvCxnSpPr>
            <a:cxnSpLocks/>
          </p:cNvCxnSpPr>
          <p:nvPr/>
        </p:nvCxnSpPr>
        <p:spPr>
          <a:xfrm>
            <a:off x="478172" y="4194495"/>
            <a:ext cx="38337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66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5D7CB-C17A-0F16-4BA6-FCCB7BC7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Ataques de rede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6E8537-723A-8190-3C72-D5D5253B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400" b="1" dirty="0" err="1"/>
              <a:t>Distributed</a:t>
            </a:r>
            <a:r>
              <a:rPr lang="pt-PT" sz="2400" b="1" dirty="0"/>
              <a:t> </a:t>
            </a:r>
            <a:r>
              <a:rPr lang="pt-PT" sz="2400" b="1" dirty="0" err="1"/>
              <a:t>Denial</a:t>
            </a:r>
            <a:r>
              <a:rPr lang="pt-PT" sz="2400" b="1" dirty="0"/>
              <a:t> </a:t>
            </a:r>
            <a:r>
              <a:rPr lang="pt-PT" sz="2400" b="1" dirty="0" err="1"/>
              <a:t>of</a:t>
            </a:r>
            <a:r>
              <a:rPr lang="pt-PT" sz="2400" b="1" dirty="0"/>
              <a:t> </a:t>
            </a:r>
            <a:r>
              <a:rPr lang="pt-PT" sz="2400" b="1" dirty="0" err="1"/>
              <a:t>Service</a:t>
            </a:r>
            <a:r>
              <a:rPr lang="pt-PT" sz="2400" b="1" dirty="0"/>
              <a:t> (</a:t>
            </a:r>
            <a:r>
              <a:rPr lang="pt-PT" sz="2400" b="1" dirty="0" err="1"/>
              <a:t>DDoS</a:t>
            </a:r>
            <a:r>
              <a:rPr lang="pt-PT" sz="2400" b="1" dirty="0"/>
              <a:t>) </a:t>
            </a:r>
            <a:r>
              <a:rPr lang="pt-PT" sz="2400" dirty="0"/>
              <a:t>- É um ataque coordenado de muitos dispositivos, chamados zumbis, com a intenção de degradar ou interromper o acesso público ao site e aos recursos de uma organização. </a:t>
            </a:r>
          </a:p>
          <a:p>
            <a:pPr marL="0" indent="0">
              <a:buNone/>
            </a:pPr>
            <a:r>
              <a:rPr lang="pt-PT" sz="2400" b="1" dirty="0"/>
              <a:t>Data </a:t>
            </a:r>
            <a:r>
              <a:rPr lang="pt-PT" sz="2400" b="1" dirty="0" err="1"/>
              <a:t>Breach</a:t>
            </a:r>
            <a:r>
              <a:rPr lang="pt-PT" sz="2400" b="1" dirty="0"/>
              <a:t> -</a:t>
            </a:r>
            <a:r>
              <a:rPr lang="pt-PT" sz="2400" dirty="0"/>
              <a:t> É um ataque no qual os servidores ou </a:t>
            </a:r>
            <a:r>
              <a:rPr lang="pt-PT" sz="2400" dirty="0" err="1"/>
              <a:t>hosts</a:t>
            </a:r>
            <a:r>
              <a:rPr lang="pt-PT" sz="2400" dirty="0"/>
              <a:t> de dados de uma organização são comprometidos para roubar informações confidenciais.</a:t>
            </a:r>
          </a:p>
          <a:p>
            <a:pPr marL="0" indent="0">
              <a:buNone/>
            </a:pPr>
            <a:r>
              <a:rPr lang="pt-PT" sz="2400" b="1" dirty="0" err="1"/>
              <a:t>Malware</a:t>
            </a:r>
            <a:r>
              <a:rPr lang="pt-PT" sz="2400" dirty="0"/>
              <a:t> -  É um ataque no qual os </a:t>
            </a:r>
            <a:r>
              <a:rPr lang="pt-PT" sz="2400" dirty="0" err="1"/>
              <a:t>hosts</a:t>
            </a:r>
            <a:r>
              <a:rPr lang="pt-PT" sz="2400" dirty="0"/>
              <a:t> de uma organização são </a:t>
            </a:r>
            <a:r>
              <a:rPr lang="pt-PT" sz="2400" dirty="0" err="1"/>
              <a:t>infectados</a:t>
            </a:r>
            <a:r>
              <a:rPr lang="pt-PT" sz="2400" dirty="0"/>
              <a:t> com software malicioso que criptografa os dados em um </a:t>
            </a:r>
            <a:r>
              <a:rPr lang="pt-PT" sz="2400" dirty="0" err="1"/>
              <a:t>host</a:t>
            </a:r>
            <a:r>
              <a:rPr lang="pt-PT" sz="2400" dirty="0"/>
              <a:t> e bloqueia o acesso a eles até que um resgate dos dados seja pago.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698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2C45-56F6-49DC-869F-040A130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OpenSans"/>
              </a:rPr>
              <a:t>Mitigate MAC Address Table Attacks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9392-A8D7-4840-8F1E-55278769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2" y="1112808"/>
            <a:ext cx="11432569" cy="567860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método mais simples para evitar ataques de </a:t>
            </a:r>
            <a:r>
              <a:rPr lang="pt-PT" dirty="0" err="1"/>
              <a:t>overflow</a:t>
            </a:r>
            <a:r>
              <a:rPr lang="pt-PT" dirty="0"/>
              <a:t> da tabela de endereços MAC é para ativar a segurança da porta</a:t>
            </a:r>
          </a:p>
          <a:p>
            <a:pPr marL="0" indent="0">
              <a:buNone/>
            </a:pPr>
            <a:r>
              <a:rPr lang="pt-PT" dirty="0"/>
              <a:t>A segurança da porta limita o número de endereços MAC válidos permitidos em uma porta. Permite que um administrador configure manualmente os endereços MAC para uma porta ou permitir que o </a:t>
            </a:r>
            <a:r>
              <a:rPr lang="pt-PT" dirty="0" err="1"/>
              <a:t>switch</a:t>
            </a:r>
            <a:r>
              <a:rPr lang="pt-PT" dirty="0"/>
              <a:t> aprenda dinamicamente um número limitado de endereços MAC.  </a:t>
            </a:r>
          </a:p>
          <a:p>
            <a:pPr marL="0" indent="0">
              <a:buNone/>
            </a:pPr>
            <a:r>
              <a:rPr lang="pt-PT" dirty="0"/>
              <a:t>Ao limitar o número de endereços MAC permitidos em uma porta para um, a segurança da porta pode ser usada para controlar o acesso não autorizado à rede.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761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481-744F-4DF1-98C2-24CCC98E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Enable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Port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Security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00532-519C-4543-93E2-CA4D3A6F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segurança da porta é ativada com o comando “</a:t>
            </a:r>
            <a:r>
              <a:rPr lang="pt-PT" sz="2400" b="1" dirty="0" err="1"/>
              <a:t>switchport</a:t>
            </a:r>
            <a:r>
              <a:rPr lang="pt-PT" sz="2400" b="1" dirty="0"/>
              <a:t> </a:t>
            </a:r>
            <a:r>
              <a:rPr lang="pt-PT" sz="2400" b="1" dirty="0" err="1"/>
              <a:t>port-security</a:t>
            </a:r>
            <a:r>
              <a:rPr lang="pt-PT" sz="2400" dirty="0"/>
              <a:t>”.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400" dirty="0"/>
              <a:t>Podemos observar na imagem que o comando inicialmente foi rejeitado, isto acontece porque esta configuração só pode ser efetuada em configurações manuais ou em portas configuradas como </a:t>
            </a:r>
            <a:r>
              <a:rPr lang="pt-PT" sz="2400" dirty="0" err="1"/>
              <a:t>trunk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r>
              <a:rPr lang="pt-PT" sz="2400" dirty="0"/>
              <a:t>Por omissão, portas da camada 2 no </a:t>
            </a:r>
            <a:r>
              <a:rPr lang="pt-PT" sz="2400" dirty="0" err="1"/>
              <a:t>switch</a:t>
            </a:r>
            <a:r>
              <a:rPr lang="pt-PT" sz="2400" dirty="0"/>
              <a:t> são configuradas com aprendizagem dinâmica (</a:t>
            </a:r>
            <a:r>
              <a:rPr lang="pt-PT" sz="2400" dirty="0" err="1"/>
              <a:t>trunking</a:t>
            </a:r>
            <a:r>
              <a:rPr lang="pt-PT" sz="2400" dirty="0"/>
              <a:t> </a:t>
            </a:r>
            <a:r>
              <a:rPr lang="pt-PT" sz="2400" dirty="0" err="1"/>
              <a:t>on</a:t>
            </a:r>
            <a:r>
              <a:rPr lang="pt-PT" sz="2400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C983FC-E4E9-A080-654C-1DE3B5D9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24" y="1862736"/>
            <a:ext cx="7876763" cy="20893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68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BB430-20B2-7E70-080E-0CD13812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Enable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Port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Security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C7BAC2-5868-7BC8-7BC7-4F61376C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Nos podemos usar o comando “</a:t>
            </a:r>
            <a:r>
              <a:rPr lang="pt-PT" sz="2400" b="1" dirty="0"/>
              <a:t>show </a:t>
            </a:r>
            <a:r>
              <a:rPr lang="pt-PT" sz="2400" b="1" dirty="0" err="1"/>
              <a:t>port-security</a:t>
            </a:r>
            <a:r>
              <a:rPr lang="pt-PT" sz="2400" b="1" dirty="0"/>
              <a:t>” </a:t>
            </a:r>
            <a:r>
              <a:rPr lang="pt-PT" sz="2400" dirty="0"/>
              <a:t>para apresentar a segurança da interface escolhida.</a:t>
            </a:r>
          </a:p>
          <a:p>
            <a:pPr marL="0" indent="0">
              <a:buNone/>
            </a:pPr>
            <a:r>
              <a:rPr lang="pt-PT" sz="2400" dirty="0"/>
              <a:t>Podemos então observar que:</a:t>
            </a:r>
          </a:p>
          <a:p>
            <a:r>
              <a:rPr lang="pt-PT" sz="2400" dirty="0"/>
              <a:t>A segurança da porta está ativa,</a:t>
            </a:r>
          </a:p>
          <a:p>
            <a:r>
              <a:rPr lang="pt-PT" sz="2400" dirty="0"/>
              <a:t>O máximo de endereços MAC é 1,</a:t>
            </a:r>
          </a:p>
          <a:p>
            <a:r>
              <a:rPr lang="pt-PT" sz="2400" dirty="0"/>
              <a:t>E o modo de violação está em modo</a:t>
            </a:r>
          </a:p>
          <a:p>
            <a:pPr marL="0" indent="0">
              <a:buNone/>
            </a:pPr>
            <a:r>
              <a:rPr lang="pt-PT" sz="2400" dirty="0" err="1"/>
              <a:t>shutdown</a:t>
            </a:r>
            <a:endParaRPr lang="pt-PT" sz="2400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(modo violação permite que seja executada uma ação quando um </a:t>
            </a:r>
            <a:r>
              <a:rPr lang="pt-PT" sz="2400" dirty="0" err="1"/>
              <a:t>host</a:t>
            </a:r>
            <a:r>
              <a:rPr lang="pt-PT" sz="2400" dirty="0"/>
              <a:t> não autorizado tenta aceder á interface.)</a:t>
            </a:r>
          </a:p>
        </p:txBody>
      </p:sp>
      <p:pic>
        <p:nvPicPr>
          <p:cNvPr id="9" name="Imagem 8" descr="Uma imagem com texto">
            <a:extLst>
              <a:ext uri="{FF2B5EF4-FFF2-40B4-BE49-F238E27FC236}">
                <a16:creationId xmlns:a16="http://schemas.microsoft.com/office/drawing/2014/main" id="{B664E668-94A4-A61C-CC6A-B41400E8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86" y="2167909"/>
            <a:ext cx="5828892" cy="30458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67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6020F-ECB9-BA11-9179-1E7D566F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Enable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Port</a:t>
            </a:r>
            <a:r>
              <a:rPr lang="pt-PT" sz="3600" b="0" i="0" dirty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sz="3600" b="0" i="0" dirty="0" err="1">
                <a:solidFill>
                  <a:srgbClr val="000000"/>
                </a:solidFill>
                <a:effectLst/>
                <a:latin typeface="OpenSans"/>
              </a:rPr>
              <a:t>Security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1E9E44-C96D-A974-A330-462BA0E1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Depois de ativada a segurança da porta podem ser ativadas outras medidas especificas usando o comando </a:t>
            </a:r>
            <a:r>
              <a:rPr lang="pt-PT" sz="2400" b="1" dirty="0"/>
              <a:t>“</a:t>
            </a:r>
            <a:r>
              <a:rPr lang="pt-PT" sz="2400" b="1" dirty="0" err="1"/>
              <a:t>swtichport</a:t>
            </a:r>
            <a:r>
              <a:rPr lang="pt-PT" sz="2400" b="1" dirty="0"/>
              <a:t> </a:t>
            </a:r>
            <a:r>
              <a:rPr lang="pt-PT" sz="2400" b="1" dirty="0" err="1"/>
              <a:t>port-security</a:t>
            </a:r>
            <a:r>
              <a:rPr lang="pt-PT" sz="2400" b="1" dirty="0"/>
              <a:t> </a:t>
            </a:r>
            <a:r>
              <a:rPr lang="pt-PT" sz="2400" dirty="0"/>
              <a:t>?”.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endParaRPr lang="pt-PT" sz="2400" dirty="0"/>
          </a:p>
          <a:p>
            <a:r>
              <a:rPr lang="pt-PT" sz="2400" dirty="0" err="1"/>
              <a:t>Maximum</a:t>
            </a:r>
            <a:r>
              <a:rPr lang="pt-PT" sz="2400" dirty="0"/>
              <a:t> permite aumentar o número de endereços MAC que podem ser aceites(o número máximo depende do dispositivo).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23064B-5D73-BD6B-CAC9-90E81ACC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31" y="2190666"/>
            <a:ext cx="6274937" cy="15491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936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3FD5-9F28-5966-AF29-A765F3C4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OpenSans"/>
              </a:rPr>
              <a:t>Limit and Learn MAC Addresses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F24674-80CD-F84C-04AE-6FB1A307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forma de aprendizagem de endereços MAC pode ser feita d 3 maneiras distintas:</a:t>
            </a:r>
          </a:p>
          <a:p>
            <a:r>
              <a:rPr lang="pt-PT" sz="2400" b="1" dirty="0"/>
              <a:t>Configuração Manual</a:t>
            </a:r>
            <a:r>
              <a:rPr lang="pt-PT" sz="2400" dirty="0"/>
              <a:t>: O administrador configura manualmente um endereço MAC estático para cada endereço MAC seguro na porta. </a:t>
            </a:r>
          </a:p>
          <a:p>
            <a:endParaRPr lang="pt-PT" sz="2400" dirty="0"/>
          </a:p>
          <a:p>
            <a:endParaRPr lang="pt-PT" dirty="0"/>
          </a:p>
          <a:p>
            <a:r>
              <a:rPr lang="pt-PT" sz="2400" b="1" dirty="0"/>
              <a:t>Aprendizagem Dinâmica</a:t>
            </a:r>
            <a:r>
              <a:rPr lang="pt-PT" sz="2400" dirty="0"/>
              <a:t>: Quando o comando “</a:t>
            </a:r>
            <a:r>
              <a:rPr lang="pt-PT" sz="2400" b="1" dirty="0" err="1"/>
              <a:t>switchport</a:t>
            </a:r>
            <a:r>
              <a:rPr lang="pt-PT" sz="2400" b="1" dirty="0"/>
              <a:t> </a:t>
            </a:r>
            <a:r>
              <a:rPr lang="pt-PT" sz="2400" b="1" dirty="0" err="1"/>
              <a:t>port-security</a:t>
            </a:r>
            <a:r>
              <a:rPr lang="pt-PT" sz="2400" b="1" dirty="0"/>
              <a:t>”</a:t>
            </a:r>
            <a:r>
              <a:rPr lang="pt-PT" sz="2400" dirty="0"/>
              <a:t> é inserido, a origem do endereço MAC  que esta conectado ao dispositivo é automaticamente dada como segura, mas não é adicionada a configuração, ou seja, se o </a:t>
            </a:r>
            <a:r>
              <a:rPr lang="pt-PT" sz="2400" dirty="0" err="1"/>
              <a:t>switch</a:t>
            </a:r>
            <a:r>
              <a:rPr lang="pt-PT" sz="2400" dirty="0"/>
              <a:t> for reiniciado a porta terá de ser reaprendida.</a:t>
            </a:r>
          </a:p>
          <a:p>
            <a:r>
              <a:rPr lang="pt-PT" sz="2400" b="1" dirty="0"/>
              <a:t>Aprendizagem Dinâmica – Fixo</a:t>
            </a:r>
            <a:r>
              <a:rPr lang="pt-PT" sz="2400" dirty="0"/>
              <a:t>: O administrador pode configurar o </a:t>
            </a:r>
            <a:r>
              <a:rPr lang="pt-PT" sz="2400" dirty="0" err="1"/>
              <a:t>switch</a:t>
            </a:r>
            <a:r>
              <a:rPr lang="pt-PT" sz="2400" dirty="0"/>
              <a:t> para aprender dinamicamente os endereços MAC e “fixá-los” na configuração em execução.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7CF287-BB11-409D-8F03-06D4BD05D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1" y="2622677"/>
            <a:ext cx="9911609" cy="3170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5331982-92E0-0C07-4DA5-15A567F32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6" y="5745192"/>
            <a:ext cx="10107967" cy="3170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4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6E3BF9-63DF-48B0-CC94-C92F2098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515512"/>
          </a:xfrm>
        </p:spPr>
        <p:txBody>
          <a:bodyPr anchor="b">
            <a:normAutofit fontScale="90000"/>
          </a:bodyPr>
          <a:lstStyle/>
          <a:p>
            <a:r>
              <a:rPr lang="en-US" b="0" i="0" dirty="0">
                <a:effectLst/>
                <a:latin typeface="OpenSans"/>
              </a:rPr>
              <a:t>Limit and Learn MAC Addresses</a:t>
            </a:r>
            <a:endParaRPr lang="pt-PT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mesa&#10;&#10;Descrição gerada automaticamente">
            <a:extLst>
              <a:ext uri="{FF2B5EF4-FFF2-40B4-BE49-F238E27FC236}">
                <a16:creationId xmlns:a16="http://schemas.microsoft.com/office/drawing/2014/main" id="{A03EFE5F-ED62-8E4B-3DFC-3320BA097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56" y="640080"/>
            <a:ext cx="6868399" cy="55778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D6D180F-C439-5CB3-5DED-E7B735CCC741}"/>
                  </a:ext>
                </a:extLst>
              </p14:cNvPr>
              <p14:cNvContentPartPr/>
              <p14:nvPr/>
            </p14:nvContentPartPr>
            <p14:xfrm>
              <a:off x="262213" y="2286701"/>
              <a:ext cx="1524240" cy="5072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D6D180F-C439-5CB3-5DED-E7B735CCC7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13" y="2278061"/>
                <a:ext cx="1541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3ED15853-19DC-F51A-1E50-2AABB3B1DD2F}"/>
                  </a:ext>
                </a:extLst>
              </p14:cNvPr>
              <p14:cNvContentPartPr/>
              <p14:nvPr/>
            </p14:nvContentPartPr>
            <p14:xfrm>
              <a:off x="1614733" y="2501981"/>
              <a:ext cx="2332440" cy="1364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3ED15853-19DC-F51A-1E50-2AABB3B1D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1733" y="2439341"/>
                <a:ext cx="2458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F756F5-D267-4F85-7989-89D6D583EB28}"/>
                  </a:ext>
                </a:extLst>
              </p14:cNvPr>
              <p14:cNvContentPartPr/>
              <p14:nvPr/>
            </p14:nvContentPartPr>
            <p14:xfrm>
              <a:off x="1507813" y="1981061"/>
              <a:ext cx="360" cy="18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F756F5-D267-4F85-7989-89D6D583EB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4813" y="1918061"/>
                <a:ext cx="126000" cy="1274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364EA1-C3A2-0C57-C6D5-F83E8132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1165668"/>
            <a:ext cx="3429000" cy="3410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000000"/>
                </a:solidFill>
                <a:latin typeface="NotoSans-Regular"/>
              </a:rPr>
              <a:t>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xemplo</a:t>
            </a:r>
          </a:p>
          <a:p>
            <a:r>
              <a:rPr lang="pt-PT" sz="2200" dirty="0"/>
              <a:t>O utilizador especifica um máximo de 4 endereços MAC;</a:t>
            </a:r>
          </a:p>
          <a:p>
            <a:r>
              <a:rPr lang="pt-PT" sz="2200" dirty="0"/>
              <a:t>Configura manualmente um endereço MAC seguro e, em seguida;</a:t>
            </a:r>
          </a:p>
          <a:p>
            <a:r>
              <a:rPr lang="pt-PT" sz="2200" dirty="0"/>
              <a:t>Configura a porta para aprender dinamicamente endereços MAC seguros.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5541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0281D-1616-3AF0-8B2C-94A18B58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Port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Aging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F22E71-A8F6-E5D3-239D-1C9CB85B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envelhecimento de portas pode ser usado como segurança na medida em que podemos definir o tempo em que um endereço é considerado seguro sendo estático ou dinâmico. Com isto existem 2 tipos de envelhecimento: </a:t>
            </a:r>
            <a:r>
              <a:rPr lang="pt-PT" sz="2400" dirty="0" err="1"/>
              <a:t>Absolute</a:t>
            </a:r>
            <a:r>
              <a:rPr lang="pt-PT" sz="2400" dirty="0"/>
              <a:t> e </a:t>
            </a:r>
            <a:r>
              <a:rPr lang="pt-PT" sz="2400" dirty="0" err="1"/>
              <a:t>Inactivity</a:t>
            </a:r>
            <a:r>
              <a:rPr lang="pt-PT" sz="2400" dirty="0"/>
              <a:t>.</a:t>
            </a:r>
          </a:p>
          <a:p>
            <a:r>
              <a:rPr lang="pt-PT" sz="2400" b="1" dirty="0" err="1"/>
              <a:t>Absolute</a:t>
            </a:r>
            <a:r>
              <a:rPr lang="pt-PT" sz="2400" dirty="0"/>
              <a:t> - Os endereços seguros na porta são excluídos após o tempo de duração especificado.</a:t>
            </a:r>
          </a:p>
          <a:p>
            <a:r>
              <a:rPr lang="pt-PT" sz="2400" b="1" dirty="0" err="1"/>
              <a:t>Inactivity</a:t>
            </a:r>
            <a:r>
              <a:rPr lang="pt-PT" sz="2400" b="1" dirty="0"/>
              <a:t> </a:t>
            </a:r>
            <a:r>
              <a:rPr lang="pt-PT" sz="2400" dirty="0"/>
              <a:t>- Os endereços seguros na porta são excluídos se ficarem inativos por um tempo especificado.</a:t>
            </a:r>
          </a:p>
          <a:p>
            <a:pPr marL="0" indent="0">
              <a:buNone/>
            </a:pPr>
            <a:r>
              <a:rPr lang="pt-PT" sz="2400" dirty="0"/>
              <a:t>Usamos o envelhecimento para remover endereços MAC seguros de uma porta segura sem excluir manualmente os endereços MAC seguros existentes.</a:t>
            </a:r>
          </a:p>
          <a:p>
            <a:pPr marL="0" indent="0">
              <a:buNone/>
            </a:pPr>
            <a:r>
              <a:rPr lang="pt-PT" sz="2400" dirty="0"/>
              <a:t>O envelhecimento de endereços seguros configurados estaticamente pode ser habilitado ou desabilitado por porta usando o seguinte comando: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FF2512-E71D-F5AA-7182-AD220B6D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1" y="5745192"/>
            <a:ext cx="10641338" cy="1828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467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A750D-920F-AA0A-E20C-29A55698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Port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Violation</a:t>
            </a:r>
            <a:r>
              <a:rPr lang="pt-PT" dirty="0"/>
              <a:t> </a:t>
            </a:r>
            <a:r>
              <a:rPr lang="pt-PT" dirty="0" err="1"/>
              <a:t>Modes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2BAE97-7320-6BF2-8DC0-FD5FEB5F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Se o endereço MAC de um dispositivo conectado a uma porta for diferente da lista de endereços seguros, ira ocorrer uma violação de porta e a porta entrará no estado desativação por erro.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Para definir o modo de violação da porta usamos o comando:</a:t>
            </a:r>
          </a:p>
          <a:p>
            <a:pPr marL="0" indent="0">
              <a:buNone/>
            </a:pPr>
            <a:endParaRPr lang="pt-PT" sz="24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5164F03-56B6-C383-9B75-6E3D48AE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9619"/>
              </p:ext>
            </p:extLst>
          </p:nvPr>
        </p:nvGraphicFramePr>
        <p:xfrm>
          <a:off x="2045006" y="2206056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95">
                  <a:extLst>
                    <a:ext uri="{9D8B030D-6E8A-4147-A177-3AD203B41FA5}">
                      <a16:colId xmlns:a16="http://schemas.microsoft.com/office/drawing/2014/main" val="386563625"/>
                    </a:ext>
                  </a:extLst>
                </a:gridCol>
                <a:gridCol w="7152105">
                  <a:extLst>
                    <a:ext uri="{9D8B030D-6E8A-4147-A177-3AD203B41FA5}">
                      <a16:colId xmlns:a16="http://schemas.microsoft.com/office/drawing/2014/main" val="143968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100" b="1" i="0" dirty="0" err="1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Mode</a:t>
                      </a:r>
                      <a:endParaRPr lang="pt-PT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b="1" i="0" dirty="0" err="1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Description</a:t>
                      </a:r>
                      <a:endParaRPr lang="pt-PT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6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1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shutdown</a:t>
                      </a:r>
                      <a:br>
                        <a:rPr lang="pt-PT" sz="11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</a:br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(</a:t>
                      </a:r>
                      <a:r>
                        <a:rPr lang="pt-PT" sz="11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default</a:t>
                      </a:r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)</a:t>
                      </a:r>
                      <a:endParaRPr lang="pt-PT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A porta muda para o estado desabilitado por erro imediatamente, desliga o LED da porta e envia uma mensagem </a:t>
                      </a:r>
                      <a:r>
                        <a:rPr lang="pt-PT" sz="1400" b="0" i="0" dirty="0" err="1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syslog</a:t>
                      </a:r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. Ele incrementa o contador de violações. Quando uma porta segura se encontra neste estado, um administrador deve reativá-la inserindo os comandos o </a:t>
                      </a:r>
                      <a:r>
                        <a:rPr lang="pt-PT" sz="1400" b="1" i="0" dirty="0" err="1">
                          <a:solidFill>
                            <a:srgbClr val="000000"/>
                          </a:solidFill>
                          <a:effectLst/>
                          <a:latin typeface="NotoSans-Bold"/>
                        </a:rPr>
                        <a:t>shutdown</a:t>
                      </a:r>
                      <a:r>
                        <a:rPr lang="pt-PT" sz="1400" b="1" i="0" dirty="0">
                          <a:solidFill>
                            <a:srgbClr val="000000"/>
                          </a:solidFill>
                          <a:effectLst/>
                          <a:latin typeface="NotoSans-Bold"/>
                        </a:rPr>
                        <a:t> </a:t>
                      </a:r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e </a:t>
                      </a:r>
                      <a:r>
                        <a:rPr lang="pt-PT" sz="1400" b="1" i="0" dirty="0">
                          <a:solidFill>
                            <a:srgbClr val="000000"/>
                          </a:solidFill>
                          <a:effectLst/>
                          <a:latin typeface="NotoSans-Bold"/>
                        </a:rPr>
                        <a:t>no </a:t>
                      </a:r>
                      <a:r>
                        <a:rPr lang="pt-PT" sz="1400" b="1" i="0" dirty="0" err="1">
                          <a:solidFill>
                            <a:srgbClr val="000000"/>
                          </a:solidFill>
                          <a:effectLst/>
                          <a:latin typeface="NotoSans-Bold"/>
                        </a:rPr>
                        <a:t>shutdown</a:t>
                      </a:r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.</a:t>
                      </a:r>
                      <a:endParaRPr lang="pt-PT" sz="3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49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1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restric</a:t>
                      </a:r>
                      <a:endParaRPr lang="pt-PT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A porta descarta pacotes com endereços de origem desconhecidos até que se remova um número suficiente de endereços MAC seguros para cair abaixo do valor máximo ou aumentar o valor máximo. Esse modo faz com que o contador de violação de segurança seja incrementado e gere uma mensagem </a:t>
                      </a:r>
                      <a:r>
                        <a:rPr lang="pt-PT" sz="1400" b="0" i="0" dirty="0" err="1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syslog</a:t>
                      </a:r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.</a:t>
                      </a:r>
                      <a:endParaRPr lang="pt-PT" sz="3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77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1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protect</a:t>
                      </a:r>
                      <a:endParaRPr lang="pt-PT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Este é o menos seguro dos modos de violação de segurança. A porta descarta pacotes com endereços de origem MAC desconhecidos até que você remova um número suficiente de endereços MAC seguros para cair abaixo do valor máximo ou aumentar o valor máximo. Nenhuma mensagem </a:t>
                      </a:r>
                      <a:r>
                        <a:rPr lang="pt-PT" sz="1400" b="0" i="0" dirty="0" err="1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syslog</a:t>
                      </a:r>
                      <a:r>
                        <a:rPr lang="pt-PT" sz="1400" b="0" i="0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 é enviada.</a:t>
                      </a:r>
                      <a:endParaRPr lang="pt-PT" sz="3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140267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0C1BB28-9D39-B63C-9027-57E0790D1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7" y="6057196"/>
            <a:ext cx="10528746" cy="2732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218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AFF0-D7E3-A1D6-216D-30EA668C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Port Security Violation Modes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008BE-422B-F002-EA27-1C037CF0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0" i="0">
                <a:solidFill>
                  <a:srgbClr val="000000"/>
                </a:solidFill>
                <a:effectLst/>
                <a:latin typeface="NotoSans-Regular"/>
              </a:rPr>
              <a:t>O exemplo mostra um administrador alterando a violação de segurança para “Restrict”</a:t>
            </a:r>
            <a:r>
              <a:rPr lang="pt-PT"/>
              <a:t> </a:t>
            </a:r>
            <a:br>
              <a:rPr lang="pt-PT"/>
            </a:br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5D248EE-1498-C164-277C-2638A8B1D850}"/>
                  </a:ext>
                </a:extLst>
              </p14:cNvPr>
              <p14:cNvContentPartPr/>
              <p14:nvPr/>
            </p14:nvContentPartPr>
            <p14:xfrm>
              <a:off x="4290973" y="1018421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5D248EE-1498-C164-277C-2638A8B1D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4973" y="9824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7E2D5FC-B1A8-8E5E-1E87-5A0F749B76C8}"/>
                  </a:ext>
                </a:extLst>
              </p14:cNvPr>
              <p14:cNvContentPartPr/>
              <p14:nvPr/>
            </p14:nvContentPartPr>
            <p14:xfrm>
              <a:off x="4371253" y="657398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7E2D5FC-B1A8-8E5E-1E87-5A0F749B76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5253" y="621398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A93CE37F-DA0B-176A-28BA-390C9CFEA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45" y="1934768"/>
            <a:ext cx="6836709" cy="38104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DE2684E1-FFD3-3F8F-50B6-14DB812E0214}"/>
              </a:ext>
            </a:extLst>
          </p:cNvPr>
          <p:cNvCxnSpPr/>
          <p:nvPr/>
        </p:nvCxnSpPr>
        <p:spPr>
          <a:xfrm>
            <a:off x="8475337" y="2329993"/>
            <a:ext cx="785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14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3D35F-CF4D-6434-7429-A9D89AB0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Mitigar ataques VLAN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DDAF8E-0BEB-A152-22E6-126B7520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Um ataque de salto de VLAN pode ser lançado de três maneiras:</a:t>
            </a:r>
            <a:r>
              <a:rPr lang="pt-PT" sz="2400" dirty="0"/>
              <a:t> </a:t>
            </a:r>
          </a:p>
          <a:p>
            <a:r>
              <a:rPr lang="pt-PT" sz="2400" dirty="0"/>
              <a:t>Falsificação de mensagens DTP do </a:t>
            </a:r>
            <a:r>
              <a:rPr lang="pt-PT" sz="2400" dirty="0" err="1"/>
              <a:t>host</a:t>
            </a:r>
            <a:r>
              <a:rPr lang="pt-PT" sz="2400" dirty="0"/>
              <a:t> atacante para fazer com que o </a:t>
            </a:r>
            <a:r>
              <a:rPr lang="pt-PT" sz="2400" dirty="0" err="1"/>
              <a:t>switch</a:t>
            </a:r>
            <a:r>
              <a:rPr lang="pt-PT" sz="2400" dirty="0"/>
              <a:t> entre no modo de </a:t>
            </a:r>
            <a:r>
              <a:rPr lang="pt-PT" sz="2400" dirty="0" err="1"/>
              <a:t>trunk</a:t>
            </a:r>
            <a:r>
              <a:rPr lang="pt-PT" sz="2400" dirty="0"/>
              <a:t>. A partir daqui, o invasor pode enviar o tráfego para a VLAN de destino e o </a:t>
            </a:r>
            <a:r>
              <a:rPr lang="pt-PT" sz="2400" dirty="0" err="1"/>
              <a:t>switch</a:t>
            </a:r>
            <a:r>
              <a:rPr lang="pt-PT" sz="2400" dirty="0"/>
              <a:t> entrega os pacotes ao destino;</a:t>
            </a:r>
          </a:p>
          <a:p>
            <a:r>
              <a:rPr lang="pt-PT" sz="2400" dirty="0"/>
              <a:t> Apresentar um </a:t>
            </a:r>
            <a:r>
              <a:rPr lang="pt-PT" sz="2400" dirty="0" err="1"/>
              <a:t>switch</a:t>
            </a:r>
            <a:r>
              <a:rPr lang="pt-PT" sz="2400" dirty="0"/>
              <a:t> não autorizado e ativando o </a:t>
            </a:r>
            <a:r>
              <a:rPr lang="pt-PT" sz="2400" dirty="0" err="1"/>
              <a:t>trunk</a:t>
            </a:r>
            <a:r>
              <a:rPr lang="pt-PT" sz="2400" dirty="0"/>
              <a:t> </a:t>
            </a:r>
            <a:r>
              <a:rPr lang="pt-PT" sz="2400" dirty="0" err="1"/>
              <a:t>mode</a:t>
            </a:r>
            <a:r>
              <a:rPr lang="pt-PT" sz="2400" dirty="0"/>
              <a:t>. O invasor pode então </a:t>
            </a:r>
            <a:r>
              <a:rPr lang="pt-PT" sz="2400" dirty="0" err="1"/>
              <a:t>acessar</a:t>
            </a:r>
            <a:r>
              <a:rPr lang="pt-PT" sz="2400" dirty="0"/>
              <a:t> todas as </a:t>
            </a:r>
            <a:r>
              <a:rPr lang="pt-PT" sz="2400" dirty="0" err="1"/>
              <a:t>VLANs</a:t>
            </a:r>
            <a:r>
              <a:rPr lang="pt-PT" sz="2400" dirty="0"/>
              <a:t> no </a:t>
            </a:r>
            <a:r>
              <a:rPr lang="pt-PT" sz="2400" dirty="0" err="1"/>
              <a:t>switch</a:t>
            </a:r>
            <a:r>
              <a:rPr lang="pt-PT" sz="2400" dirty="0"/>
              <a:t> alvo, a partir do </a:t>
            </a:r>
            <a:r>
              <a:rPr lang="pt-PT" sz="2400" dirty="0" err="1"/>
              <a:t>switch</a:t>
            </a:r>
            <a:r>
              <a:rPr lang="pt-PT" sz="2400" dirty="0"/>
              <a:t> não autorizado;</a:t>
            </a:r>
          </a:p>
          <a:p>
            <a:r>
              <a:rPr lang="pt-PT" sz="2400" dirty="0"/>
              <a:t>Outro tipo de ataque de VLAN é um ataque de marcação dupla (ou encapsulamento duplo). Esse ataque tira proveito da maneira como o hardware da maioria dos </a:t>
            </a:r>
            <a:r>
              <a:rPr lang="pt-PT" sz="2400" dirty="0" err="1"/>
              <a:t>switches</a:t>
            </a:r>
            <a:r>
              <a:rPr lang="pt-PT" sz="2400" dirty="0"/>
              <a:t> opera.</a:t>
            </a:r>
          </a:p>
        </p:txBody>
      </p:sp>
    </p:spTree>
    <p:extLst>
      <p:ext uri="{BB962C8B-B14F-4D97-AF65-F5344CB8AC3E}">
        <p14:creationId xmlns:p14="http://schemas.microsoft.com/office/powerpoint/2010/main" val="7865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B74E1-0CAF-E674-8B85-A9E9757C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Dispositivos de segurança de rede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2A1B21-B731-9C56-3FB7-22455D35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Virtual Private Network (VPN)</a:t>
            </a:r>
            <a:r>
              <a:rPr lang="en-US" sz="2400" dirty="0"/>
              <a:t> - </a:t>
            </a:r>
            <a:r>
              <a:rPr lang="pt-PT" sz="2400" dirty="0"/>
              <a:t>fornece uma conexão segura para usuários remotos em uma rede pública e na rede </a:t>
            </a:r>
            <a:r>
              <a:rPr lang="pt-PT" sz="2400" dirty="0" err="1"/>
              <a:t>enterprise</a:t>
            </a:r>
            <a:r>
              <a:rPr lang="pt-PT" sz="2400" dirty="0"/>
              <a:t>. Os serviços VPN podem ser integrados ao firewall.</a:t>
            </a:r>
          </a:p>
          <a:p>
            <a:pPr marL="0" indent="0">
              <a:buNone/>
            </a:pPr>
            <a:r>
              <a:rPr lang="pt-PT" sz="2400" b="1" dirty="0" err="1"/>
              <a:t>Next</a:t>
            </a:r>
            <a:r>
              <a:rPr lang="pt-PT" sz="2400" b="1" dirty="0"/>
              <a:t> </a:t>
            </a:r>
            <a:r>
              <a:rPr lang="pt-PT" sz="2400" b="1" dirty="0" err="1"/>
              <a:t>Generation</a:t>
            </a:r>
            <a:r>
              <a:rPr lang="pt-PT" sz="2400" b="1" dirty="0"/>
              <a:t> Firewall (NGFW)</a:t>
            </a:r>
            <a:r>
              <a:rPr lang="pt-PT" sz="2400" dirty="0"/>
              <a:t> - fornece inspeção de pacotes com estado, visibilidade e controle de aplicativos, </a:t>
            </a:r>
            <a:r>
              <a:rPr lang="en-US" sz="2400" dirty="0"/>
              <a:t>next generation intrusion prevention system (NGIPS), advanced malware protection (AMP)</a:t>
            </a:r>
            <a:r>
              <a:rPr lang="pt-PT" sz="2400" dirty="0"/>
              <a:t> e filtragem de URL.</a:t>
            </a:r>
          </a:p>
          <a:p>
            <a:pPr marL="0" indent="0">
              <a:buNone/>
            </a:pPr>
            <a:r>
              <a:rPr lang="pt-PT" sz="2400" b="1" dirty="0"/>
              <a:t>Network Access </a:t>
            </a:r>
            <a:r>
              <a:rPr lang="pt-PT" sz="2400" b="1" dirty="0" err="1"/>
              <a:t>Control</a:t>
            </a:r>
            <a:r>
              <a:rPr lang="pt-PT" sz="2400" b="1" dirty="0"/>
              <a:t> (NAC)</a:t>
            </a:r>
            <a:r>
              <a:rPr lang="pt-PT" sz="2400" dirty="0"/>
              <a:t> - inclui serviços de autenticação, autorização e contabilidade (AAA). </a:t>
            </a:r>
          </a:p>
          <a:p>
            <a:pPr marL="0" indent="0">
              <a:buNone/>
            </a:pPr>
            <a:r>
              <a:rPr lang="pt-PT" sz="2400" dirty="0"/>
              <a:t>Em empresas maiores, esse serviços podem ser incorporados a um dispositivo que pode gerenciar políticas de acesso em uma ampla variedade de usuários e tipos de dispositivos. </a:t>
            </a:r>
          </a:p>
          <a:p>
            <a:pPr marL="0" indent="0">
              <a:buNone/>
            </a:pPr>
            <a:r>
              <a:rPr lang="pt-PT" sz="2400" b="1" dirty="0"/>
              <a:t>Exemplo</a:t>
            </a:r>
            <a:r>
              <a:rPr lang="pt-PT" sz="2400" dirty="0"/>
              <a:t>: Cisco </a:t>
            </a:r>
            <a:r>
              <a:rPr lang="pt-PT" sz="2400" dirty="0" err="1"/>
              <a:t>Identity</a:t>
            </a:r>
            <a:r>
              <a:rPr lang="pt-PT" sz="2400" dirty="0"/>
              <a:t> </a:t>
            </a:r>
            <a:r>
              <a:rPr lang="pt-PT" sz="2400" dirty="0" err="1"/>
              <a:t>Services</a:t>
            </a:r>
            <a:r>
              <a:rPr lang="pt-PT" sz="2400" dirty="0"/>
              <a:t> </a:t>
            </a:r>
            <a:r>
              <a:rPr lang="pt-PT" sz="2400" dirty="0" err="1"/>
              <a:t>Engine</a:t>
            </a:r>
            <a:r>
              <a:rPr lang="pt-PT" sz="2400" dirty="0"/>
              <a:t> (ISE).</a:t>
            </a:r>
          </a:p>
        </p:txBody>
      </p:sp>
    </p:spTree>
    <p:extLst>
      <p:ext uri="{BB962C8B-B14F-4D97-AF65-F5344CB8AC3E}">
        <p14:creationId xmlns:p14="http://schemas.microsoft.com/office/powerpoint/2010/main" val="2663277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4CD4E-656F-CD52-D777-E370CD2B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Mitigar ataques VLAN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1A2FA0-1B59-0C7A-05EB-8D6FC7ED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Podemos usar os passos a seguir para </a:t>
            </a:r>
            <a:r>
              <a:rPr lang="pt-PT" sz="2400" dirty="0" err="1"/>
              <a:t>previnir</a:t>
            </a:r>
            <a:r>
              <a:rPr lang="pt-PT" sz="2400" dirty="0"/>
              <a:t> ataques VLAN:</a:t>
            </a:r>
          </a:p>
          <a:p>
            <a:endParaRPr lang="pt-PT" sz="2400" b="1" dirty="0"/>
          </a:p>
          <a:p>
            <a:r>
              <a:rPr lang="pt-PT" sz="2400" b="1" dirty="0"/>
              <a:t>Passo 1</a:t>
            </a:r>
            <a:r>
              <a:rPr lang="pt-PT" sz="2400" dirty="0"/>
              <a:t>: Desativar as negociações DTP (auto </a:t>
            </a:r>
            <a:r>
              <a:rPr lang="pt-PT" sz="2400" dirty="0" err="1"/>
              <a:t>trunking</a:t>
            </a:r>
            <a:r>
              <a:rPr lang="pt-PT" sz="2400" dirty="0"/>
              <a:t>) em portas sem </a:t>
            </a:r>
            <a:r>
              <a:rPr lang="pt-PT" sz="2400" dirty="0" err="1"/>
              <a:t>trunking</a:t>
            </a:r>
            <a:r>
              <a:rPr lang="pt-PT" sz="2400" dirty="0"/>
              <a:t> usando o comando “</a:t>
            </a:r>
            <a:r>
              <a:rPr lang="pt-PT" sz="2400" b="1" dirty="0" err="1"/>
              <a:t>switchport</a:t>
            </a:r>
            <a:r>
              <a:rPr lang="pt-PT" sz="2400" b="1" dirty="0"/>
              <a:t> </a:t>
            </a:r>
            <a:r>
              <a:rPr lang="pt-PT" sz="2400" b="1" dirty="0" err="1"/>
              <a:t>mode</a:t>
            </a:r>
            <a:r>
              <a:rPr lang="pt-PT" sz="2400" b="1" dirty="0"/>
              <a:t> </a:t>
            </a:r>
            <a:r>
              <a:rPr lang="pt-PT" sz="2400" b="1" dirty="0" err="1"/>
              <a:t>access</a:t>
            </a:r>
            <a:r>
              <a:rPr lang="pt-PT" sz="2400" b="1" dirty="0"/>
              <a:t>” </a:t>
            </a:r>
            <a:r>
              <a:rPr lang="pt-PT" sz="2400" dirty="0"/>
              <a:t>dentro da interface;</a:t>
            </a:r>
          </a:p>
          <a:p>
            <a:r>
              <a:rPr lang="pt-PT" sz="2400" b="1" dirty="0"/>
              <a:t>Passo 2</a:t>
            </a:r>
            <a:r>
              <a:rPr lang="pt-PT" sz="2400" dirty="0"/>
              <a:t>: Desativar as portas não utilizadas e coloca-las em uma VLAN não utilizada;</a:t>
            </a:r>
          </a:p>
          <a:p>
            <a:r>
              <a:rPr lang="pt-PT" sz="2400" b="1" dirty="0"/>
              <a:t>Passo 3</a:t>
            </a:r>
            <a:r>
              <a:rPr lang="pt-PT" sz="2400" dirty="0"/>
              <a:t>: Ative manualmente o </a:t>
            </a:r>
            <a:r>
              <a:rPr lang="pt-PT" sz="2400" b="1" dirty="0" err="1"/>
              <a:t>trunk</a:t>
            </a:r>
            <a:r>
              <a:rPr lang="pt-PT" sz="2400" b="1" dirty="0"/>
              <a:t> link </a:t>
            </a:r>
            <a:r>
              <a:rPr lang="pt-PT" sz="2400" dirty="0"/>
              <a:t>numa porta em </a:t>
            </a:r>
            <a:r>
              <a:rPr lang="pt-PT" sz="2400" dirty="0" err="1"/>
              <a:t>mode</a:t>
            </a:r>
            <a:r>
              <a:rPr lang="pt-PT" sz="2400" dirty="0"/>
              <a:t> </a:t>
            </a:r>
            <a:r>
              <a:rPr lang="pt-PT" sz="2400" dirty="0" err="1"/>
              <a:t>trunk</a:t>
            </a:r>
            <a:r>
              <a:rPr lang="pt-PT" sz="2400" dirty="0"/>
              <a:t> com o comando </a:t>
            </a:r>
            <a:r>
              <a:rPr lang="pt-PT" sz="2400" b="1" dirty="0"/>
              <a:t>“</a:t>
            </a:r>
            <a:r>
              <a:rPr lang="pt-PT" sz="2400" b="1" dirty="0" err="1"/>
              <a:t>switchport</a:t>
            </a:r>
            <a:r>
              <a:rPr lang="pt-PT" sz="2400" b="1" dirty="0"/>
              <a:t> </a:t>
            </a:r>
            <a:r>
              <a:rPr lang="pt-PT" sz="2400" b="1" dirty="0" err="1"/>
              <a:t>mode</a:t>
            </a:r>
            <a:r>
              <a:rPr lang="pt-PT" sz="2400" b="1" dirty="0"/>
              <a:t> </a:t>
            </a:r>
            <a:r>
              <a:rPr lang="pt-PT" sz="2400" b="1" dirty="0" err="1"/>
              <a:t>trunk</a:t>
            </a:r>
            <a:r>
              <a:rPr lang="pt-PT" sz="2400" b="1" dirty="0"/>
              <a:t>”</a:t>
            </a:r>
            <a:r>
              <a:rPr lang="pt-PT" sz="2400" dirty="0"/>
              <a:t>;</a:t>
            </a:r>
            <a:endParaRPr lang="pt-PT" sz="2400" b="1" dirty="0"/>
          </a:p>
          <a:p>
            <a:r>
              <a:rPr lang="pt-PT" sz="2400" b="1" dirty="0"/>
              <a:t>Passo 4</a:t>
            </a:r>
            <a:r>
              <a:rPr lang="pt-PT" sz="2400" dirty="0"/>
              <a:t>: Desative as negociações de DTP (auto </a:t>
            </a:r>
            <a:r>
              <a:rPr lang="pt-PT" sz="2400" dirty="0" err="1"/>
              <a:t>trunking</a:t>
            </a:r>
            <a:r>
              <a:rPr lang="pt-PT" sz="2400" dirty="0"/>
              <a:t>) nas portas no </a:t>
            </a:r>
            <a:r>
              <a:rPr lang="pt-PT" sz="2400" dirty="0" err="1"/>
              <a:t>mode</a:t>
            </a:r>
            <a:r>
              <a:rPr lang="pt-PT" sz="2400" dirty="0"/>
              <a:t> </a:t>
            </a:r>
            <a:r>
              <a:rPr lang="pt-PT" sz="2400" b="1" dirty="0" err="1"/>
              <a:t>trunking</a:t>
            </a:r>
            <a:r>
              <a:rPr lang="pt-PT" sz="2400" dirty="0"/>
              <a:t> com o comando </a:t>
            </a:r>
            <a:r>
              <a:rPr lang="pt-PT" sz="2400" b="1" dirty="0"/>
              <a:t>“</a:t>
            </a:r>
            <a:r>
              <a:rPr lang="pt-PT" sz="2400" b="1" dirty="0" err="1"/>
              <a:t>switchport</a:t>
            </a:r>
            <a:r>
              <a:rPr lang="pt-PT" sz="2400" b="1" dirty="0"/>
              <a:t> </a:t>
            </a:r>
            <a:r>
              <a:rPr lang="pt-PT" sz="2400" b="1" dirty="0" err="1"/>
              <a:t>nonegotiate</a:t>
            </a:r>
            <a:r>
              <a:rPr lang="pt-PT" sz="2400" b="1" dirty="0"/>
              <a:t>”</a:t>
            </a:r>
            <a:r>
              <a:rPr lang="pt-PT" sz="2400" dirty="0"/>
              <a:t>;</a:t>
            </a:r>
            <a:endParaRPr lang="pt-PT" sz="2400" b="1" dirty="0"/>
          </a:p>
          <a:p>
            <a:r>
              <a:rPr lang="pt-PT" sz="2400" b="1" dirty="0"/>
              <a:t>Passo 5</a:t>
            </a:r>
            <a:r>
              <a:rPr lang="pt-PT" sz="2400" dirty="0"/>
              <a:t>: Definir a VLAN nativa para uma VLAN diferente da VLAN 1 com o comando “</a:t>
            </a:r>
            <a:r>
              <a:rPr lang="pt-PT" sz="2400" b="1" dirty="0" err="1"/>
              <a:t>switchport</a:t>
            </a:r>
            <a:r>
              <a:rPr lang="pt-PT" sz="2400" b="1" dirty="0"/>
              <a:t> </a:t>
            </a:r>
            <a:r>
              <a:rPr lang="pt-PT" sz="2400" b="1" dirty="0" err="1"/>
              <a:t>trunk</a:t>
            </a:r>
            <a:r>
              <a:rPr lang="pt-PT" sz="2400" b="1" dirty="0"/>
              <a:t> </a:t>
            </a:r>
            <a:r>
              <a:rPr lang="pt-PT" sz="2400" b="1" dirty="0" err="1"/>
              <a:t>native</a:t>
            </a:r>
            <a:r>
              <a:rPr lang="pt-PT" sz="2400" b="1" dirty="0"/>
              <a:t> </a:t>
            </a:r>
            <a:r>
              <a:rPr lang="pt-PT" sz="2400" b="1" dirty="0" err="1"/>
              <a:t>vlan</a:t>
            </a:r>
            <a:r>
              <a:rPr lang="pt-PT" sz="2400" b="1" dirty="0"/>
              <a:t> </a:t>
            </a:r>
            <a:r>
              <a:rPr lang="pt-PT" sz="2400" i="1" dirty="0" err="1"/>
              <a:t>vlan_number</a:t>
            </a:r>
            <a:r>
              <a:rPr lang="pt-PT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2434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2438C-6073-BEA1-6844-88E443A7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Mitigar ataques VLAN</a:t>
            </a:r>
          </a:p>
        </p:txBody>
      </p:sp>
      <p:pic>
        <p:nvPicPr>
          <p:cNvPr id="9" name="Marcador de Posição de Conteúdo 8" descr="Uma imagem com texto&#10;&#10;Descrição gerada automaticamente">
            <a:extLst>
              <a:ext uri="{FF2B5EF4-FFF2-40B4-BE49-F238E27FC236}">
                <a16:creationId xmlns:a16="http://schemas.microsoft.com/office/drawing/2014/main" id="{2D906E63-A668-6B17-0929-75DA94FF8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46" y="1758102"/>
            <a:ext cx="7494707" cy="33417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37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46C2-09E8-A0A9-F375-0C6D5BA9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Mitigate</a:t>
            </a:r>
            <a:r>
              <a:rPr lang="pt-PT" dirty="0"/>
              <a:t> DHCP </a:t>
            </a:r>
            <a:r>
              <a:rPr lang="pt-PT" dirty="0" err="1"/>
              <a:t>Attacks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C28F5F-9616-6A45-395D-1DD003CE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objetivo de um ataque de DHCP é fazer com que uma ferramenta de ataque, como o </a:t>
            </a:r>
            <a:r>
              <a:rPr lang="pt-PT" sz="2400" dirty="0" err="1"/>
              <a:t>Gobbler</a:t>
            </a:r>
            <a:r>
              <a:rPr lang="pt-PT" sz="2400" dirty="0"/>
              <a:t>, crie uma negação de serviço (</a:t>
            </a:r>
            <a:r>
              <a:rPr lang="pt-PT" sz="2400" dirty="0" err="1"/>
              <a:t>DoS</a:t>
            </a:r>
            <a:r>
              <a:rPr lang="pt-PT" sz="2400" dirty="0"/>
              <a:t>) para conectar clientes.</a:t>
            </a:r>
          </a:p>
          <a:p>
            <a:pPr marL="0" indent="0">
              <a:buNone/>
            </a:pPr>
            <a:r>
              <a:rPr lang="pt-PT" sz="2400" dirty="0"/>
              <a:t>Os ataques de DHCP podem ser atenuados  ao  usar a segurança de porta porque o </a:t>
            </a:r>
            <a:r>
              <a:rPr lang="pt-PT" sz="2400" dirty="0" err="1"/>
              <a:t>Gobbler</a:t>
            </a:r>
            <a:r>
              <a:rPr lang="pt-PT" sz="2400" dirty="0"/>
              <a:t> usa um endereço MAC de origem exclusivo para cada solicitação de DHCP. No entanto, mitigar os ataques de falsificação de DHCP requer mais proteção.</a:t>
            </a:r>
          </a:p>
          <a:p>
            <a:pPr marL="0" indent="0">
              <a:buNone/>
            </a:pPr>
            <a:r>
              <a:rPr lang="pt-PT" sz="2400" dirty="0"/>
              <a:t>Os ataques de falsificação de DHCP podem ser atenuados usando a espionagem de DHCP em portas confiáveis.</a:t>
            </a:r>
          </a:p>
        </p:txBody>
      </p:sp>
    </p:spTree>
    <p:extLst>
      <p:ext uri="{BB962C8B-B14F-4D97-AF65-F5344CB8AC3E}">
        <p14:creationId xmlns:p14="http://schemas.microsoft.com/office/powerpoint/2010/main" val="211874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EB25-898B-8097-B149-B9115913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Espionagem DHCP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D5A695-D457-9684-F171-07FCC017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espionagem DHCP filtra as mensagens DHCP e limita a taxa de tráfego DHCP em portas não confiáveis.</a:t>
            </a: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Os dispositivos em controlo administrativo (por exemplo,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switches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, routers e servidores) são fontes confiáveis.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As interfaces confiáveis (por exemplo,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trunk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links, portas de servidor) devem ser configuradas explicitamente como confiáveis.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Os dispositivos fora da rede e todas as portas de acesso são geralmente tratados como fontes não confiáveis</a:t>
            </a:r>
            <a:r>
              <a:rPr lang="pt-PT" sz="2400" dirty="0"/>
              <a:t> </a:t>
            </a:r>
          </a:p>
          <a:p>
            <a:pPr marL="0" indent="0">
              <a:buNone/>
            </a:pPr>
            <a:r>
              <a:rPr lang="pt-PT" sz="2400" dirty="0"/>
              <a:t>É criada uma tabela DHCP que inclui o endereço MAC de origem de um dispositivo em uma porta não confiável e o endereço IP atribuído pelo servidor DHCP a esse dispositivo. Como os endereço de IP e MAC estão vinculados, essa tabela é chamada de tabela de ligação de espionagem DHCP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4435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FEAAF-E62A-33A9-9600-E746A2BD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Etapas para implementar a espionagem de DHCP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86E7A8-0816-E193-D644-D5CC7BA6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dirty="0"/>
              <a:t>Passo 1:</a:t>
            </a:r>
            <a:r>
              <a:rPr lang="pt-PT" sz="2400" dirty="0"/>
              <a:t> Ative a espionagem DHCP usando o comando de configuração global “</a:t>
            </a:r>
            <a:r>
              <a:rPr lang="pt-PT" sz="2400" b="1" dirty="0" err="1"/>
              <a:t>ip</a:t>
            </a:r>
            <a:r>
              <a:rPr lang="pt-PT" sz="2400" b="1" dirty="0"/>
              <a:t> </a:t>
            </a:r>
            <a:r>
              <a:rPr lang="pt-PT" sz="2400" b="1" dirty="0" err="1"/>
              <a:t>dhcp</a:t>
            </a:r>
            <a:r>
              <a:rPr lang="pt-PT" sz="2400" b="1" dirty="0"/>
              <a:t> </a:t>
            </a:r>
            <a:r>
              <a:rPr lang="pt-PT" sz="2400" b="1" dirty="0" err="1"/>
              <a:t>snooping</a:t>
            </a:r>
            <a:r>
              <a:rPr lang="pt-PT" sz="2400" b="1" dirty="0"/>
              <a:t>”</a:t>
            </a:r>
            <a:r>
              <a:rPr lang="pt-PT" sz="2400" dirty="0"/>
              <a:t>;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/>
              <a:t>Passo 2:</a:t>
            </a:r>
            <a:r>
              <a:rPr lang="pt-PT" sz="2400" dirty="0"/>
              <a:t> Em portas confiáveis, podemos usar o comando “</a:t>
            </a:r>
            <a:r>
              <a:rPr lang="pt-PT" sz="2400" b="1" dirty="0" err="1"/>
              <a:t>ip</a:t>
            </a:r>
            <a:r>
              <a:rPr lang="pt-PT" sz="2400" b="1" dirty="0"/>
              <a:t> </a:t>
            </a:r>
            <a:r>
              <a:rPr lang="pt-PT" sz="2400" b="1" dirty="0" err="1"/>
              <a:t>dhcp</a:t>
            </a:r>
            <a:r>
              <a:rPr lang="pt-PT" sz="2400" b="1" dirty="0"/>
              <a:t> </a:t>
            </a:r>
            <a:r>
              <a:rPr lang="pt-PT" sz="2400" b="1" dirty="0" err="1"/>
              <a:t>snooping</a:t>
            </a:r>
            <a:r>
              <a:rPr lang="pt-PT" sz="2400" b="1" dirty="0"/>
              <a:t> trust</a:t>
            </a:r>
            <a:r>
              <a:rPr lang="pt-PT" sz="2400" dirty="0"/>
              <a:t>” para a configuração da interface;</a:t>
            </a:r>
          </a:p>
          <a:p>
            <a:pPr marL="0" indent="0">
              <a:buNone/>
            </a:pPr>
            <a:r>
              <a:rPr lang="pt-PT" sz="2400" b="1" dirty="0"/>
              <a:t>Passo 3</a:t>
            </a:r>
            <a:r>
              <a:rPr lang="pt-PT" sz="2400" dirty="0"/>
              <a:t>: Em interfaces não confiáveis, limite o número de mensagens de descoberta DHCP que podem ser recebidas usando o comando “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alibri (corpo)"/>
              </a:rPr>
              <a:t>ip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 (corpo)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alibri (corpo)"/>
              </a:rPr>
              <a:t>dhcp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 (corpo)"/>
              </a:rPr>
              <a:t> snooping limit rate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 (corpo)"/>
              </a:rPr>
              <a:t>packets-per-second”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alibri (corpo)"/>
              </a:rPr>
              <a:t>na</a:t>
            </a:r>
            <a:r>
              <a:rPr lang="en-US" sz="2400" b="0" dirty="0">
                <a:solidFill>
                  <a:srgbClr val="000000"/>
                </a:solidFill>
                <a:effectLst/>
                <a:latin typeface="Calibri (corpo)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alibri (corpo)"/>
              </a:rPr>
              <a:t>configuração</a:t>
            </a:r>
            <a:r>
              <a:rPr lang="en-US" sz="2400" b="0" dirty="0">
                <a:solidFill>
                  <a:srgbClr val="000000"/>
                </a:solidFill>
                <a:effectLst/>
                <a:latin typeface="Calibri (corpo)"/>
              </a:rPr>
              <a:t> da interface</a:t>
            </a:r>
            <a:endParaRPr lang="pt-PT" sz="2400" dirty="0">
              <a:latin typeface="Calibri (corpo)"/>
            </a:endParaRPr>
          </a:p>
          <a:p>
            <a:pPr marL="0" indent="0">
              <a:buNone/>
            </a:pPr>
            <a:r>
              <a:rPr lang="pt-PT" sz="2400" b="1" dirty="0"/>
              <a:t>Passo 4:</a:t>
            </a:r>
            <a:r>
              <a:rPr lang="pt-PT" sz="2400" dirty="0"/>
              <a:t> Ative a espionagem de DHCP por VLAN, ou por um intervalo de </a:t>
            </a:r>
            <a:r>
              <a:rPr lang="pt-PT" sz="2400" dirty="0" err="1"/>
              <a:t>VLANs</a:t>
            </a:r>
            <a:r>
              <a:rPr lang="pt-PT" sz="2400" dirty="0"/>
              <a:t>, usando o comando “</a:t>
            </a:r>
            <a:r>
              <a:rPr lang="pt-PT" sz="2400" b="1" dirty="0" err="1"/>
              <a:t>ip</a:t>
            </a:r>
            <a:r>
              <a:rPr lang="pt-PT" sz="2400" b="1" dirty="0"/>
              <a:t> </a:t>
            </a:r>
            <a:r>
              <a:rPr lang="pt-PT" sz="2400" b="1" dirty="0" err="1"/>
              <a:t>dhcp</a:t>
            </a:r>
            <a:r>
              <a:rPr lang="pt-PT" sz="2400" b="1" dirty="0"/>
              <a:t> </a:t>
            </a:r>
            <a:r>
              <a:rPr lang="pt-PT" sz="2400" b="1" dirty="0" err="1"/>
              <a:t>snooping</a:t>
            </a:r>
            <a:r>
              <a:rPr lang="pt-PT" sz="2400" b="1" dirty="0"/>
              <a:t> </a:t>
            </a:r>
            <a:r>
              <a:rPr lang="pt-PT" sz="2400" i="1" dirty="0" err="1"/>
              <a:t>vlan</a:t>
            </a:r>
            <a:r>
              <a:rPr lang="pt-PT" sz="2400" dirty="0"/>
              <a:t>” de configuração global.</a:t>
            </a:r>
          </a:p>
        </p:txBody>
      </p:sp>
    </p:spTree>
    <p:extLst>
      <p:ext uri="{BB962C8B-B14F-4D97-AF65-F5344CB8AC3E}">
        <p14:creationId xmlns:p14="http://schemas.microsoft.com/office/powerpoint/2010/main" val="379119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C9FDD-10E7-68B8-6134-8C24D542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Espionagem DHCP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86489B-54FD-5B61-2834-93A1A411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 espionagem de DHCP é habilitada primeiro em S1;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 interface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upstream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para o servidor DHCP é explicitamente confiável;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F0/5 a F0/24 não são confiáveis e, portanto, têm taxa limitada a seis pacotes por segundo;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Finalmente, a espionagem de DHCP é ativada nas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VLANs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5, 10, 50, 51 e 52.</a:t>
            </a:r>
            <a:br>
              <a:rPr lang="pt-PT" dirty="0"/>
            </a:b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A9B622-B638-1C30-1CA5-460AB439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14" y="3770646"/>
            <a:ext cx="7620371" cy="22611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689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0C0D1-AE42-DB0E-6AF1-29BD1EE2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Mitigate</a:t>
            </a:r>
            <a:r>
              <a:rPr lang="pt-PT" dirty="0"/>
              <a:t> ARP </a:t>
            </a:r>
            <a:r>
              <a:rPr lang="pt-PT" dirty="0" err="1"/>
              <a:t>Attacks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C6FABA-51FC-8869-CB7C-63644401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Em um típico ataque ARP, um agente de ameaça pode enviar respostas ARP não solicitadas para outros </a:t>
            </a:r>
            <a:r>
              <a:rPr lang="pt-PT" sz="2400" dirty="0" err="1"/>
              <a:t>hosts</a:t>
            </a:r>
            <a:r>
              <a:rPr lang="pt-PT" sz="2400" dirty="0"/>
              <a:t> na sub-rede com o endereço MAC do agente da ameaça e o endereço IP do </a:t>
            </a:r>
            <a:r>
              <a:rPr lang="pt-PT" sz="2400" dirty="0" err="1"/>
              <a:t>deafult-gateway</a:t>
            </a:r>
            <a:r>
              <a:rPr lang="pt-PT" sz="2400" dirty="0"/>
              <a:t>. </a:t>
            </a:r>
          </a:p>
          <a:p>
            <a:pPr marL="0" indent="0">
              <a:buNone/>
            </a:pPr>
            <a:r>
              <a:rPr lang="pt-PT" sz="2400" dirty="0"/>
              <a:t>Para evitar a falsificação de ARP e o envenenamento de ARP resultante, um </a:t>
            </a:r>
            <a:r>
              <a:rPr lang="pt-PT" sz="2400" dirty="0" err="1"/>
              <a:t>switch</a:t>
            </a:r>
            <a:r>
              <a:rPr lang="pt-PT" sz="2400" dirty="0"/>
              <a:t> deve garantir que apenas solicitações e respostas de ARP válidas sejam retransmitidas.</a:t>
            </a:r>
          </a:p>
          <a:p>
            <a:pPr marL="0" indent="0">
              <a:buNone/>
            </a:pPr>
            <a:r>
              <a:rPr lang="pt-PT" sz="2400" dirty="0"/>
              <a:t>A inspeção ARP dinâmica (DAI) requer espionagem de DHCP e ajuda a evitar ataques ARP por:</a:t>
            </a:r>
          </a:p>
          <a:p>
            <a:pPr marL="0" indent="0">
              <a:buNone/>
            </a:pPr>
            <a:r>
              <a:rPr lang="pt-PT" sz="2400" dirty="0"/>
              <a:t>• Não retransmitir respostas ARP inválidas ou gratuitas para outras portas na mesma VLAN.</a:t>
            </a:r>
          </a:p>
          <a:p>
            <a:pPr marL="0" indent="0">
              <a:buNone/>
            </a:pPr>
            <a:r>
              <a:rPr lang="pt-PT" sz="2400" dirty="0"/>
              <a:t>• Intercetar todas as solicitações e respostas ARP em portas não confiáveis.</a:t>
            </a:r>
          </a:p>
          <a:p>
            <a:pPr marL="0" indent="0">
              <a:buNone/>
            </a:pPr>
            <a:r>
              <a:rPr lang="pt-PT" sz="2400" dirty="0"/>
              <a:t>• Verificar cada pacote intercetado para uma ligação válida de IP para MAC.</a:t>
            </a:r>
          </a:p>
          <a:p>
            <a:pPr marL="0" indent="0">
              <a:buNone/>
            </a:pPr>
            <a:r>
              <a:rPr lang="pt-PT" sz="2400" dirty="0"/>
              <a:t>• Descartar e registrar respostas ARP provenientes de inválidas para evitar envenenamento ARP.</a:t>
            </a:r>
          </a:p>
          <a:p>
            <a:pPr marL="0" indent="0">
              <a:buNone/>
            </a:pPr>
            <a:r>
              <a:rPr lang="pt-PT" sz="2400" dirty="0"/>
              <a:t>• Erro ao desativar a interface se o número DAI configurado de pacotes ARP for excedido.</a:t>
            </a:r>
          </a:p>
        </p:txBody>
      </p:sp>
    </p:spTree>
    <p:extLst>
      <p:ext uri="{BB962C8B-B14F-4D97-AF65-F5344CB8AC3E}">
        <p14:creationId xmlns:p14="http://schemas.microsoft.com/office/powerpoint/2010/main" val="2738860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9E61-377D-EAAD-8265-B8A11483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Diretrizes de Implementação de DAI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0E8200-4DC1-A9FA-EBE5-52ED012F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No exemplo:</a:t>
            </a: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 DAI será configurada para mitigar ataques de falsificação de ARP e envenenamento de ARP.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 espionagem de DHCP está ativada porque a DAI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requer que a tabela de ligação de espionagem de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DHCP funcione.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Em seguida, a espionagem de DHCP e a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inspeção ARP são ativadas para os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PCs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na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VLAN10.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 porta de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uplink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para o router é confiável e,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portanto, está configurada como confiável para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espionagem de DHCP e inspeção ARP</a:t>
            </a:r>
            <a:r>
              <a:rPr lang="pt-PT" sz="2400" dirty="0"/>
              <a:t> </a:t>
            </a:r>
            <a:br>
              <a:rPr lang="pt-PT" sz="16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9AAD98-1843-ED8C-D14B-DBDD9FF1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32" y="3170184"/>
            <a:ext cx="5533246" cy="13873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607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4910D-39A3-0A41-58F8-E4DA68F2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Diretrizes de Implementação de DAI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DFCEA6-2C1D-ED82-6F86-DE9CF44E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 DAI também pode ser configurada para verificar os endereços MAC e IP de destino ou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origem:</a:t>
            </a:r>
          </a:p>
          <a:p>
            <a:r>
              <a:rPr lang="pt-PT" sz="2400" b="1" i="0" dirty="0">
                <a:solidFill>
                  <a:srgbClr val="000000"/>
                </a:solidFill>
                <a:effectLst/>
                <a:latin typeface="NotoSans-Bold"/>
              </a:rPr>
              <a:t>Destino MAC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-Verifica o endereço MAC de destino no cabeçalho Ethernet em relação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ao endereço MAC de destino no corpo ARP.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1" i="0" dirty="0">
                <a:solidFill>
                  <a:srgbClr val="000000"/>
                </a:solidFill>
                <a:effectLst/>
                <a:latin typeface="NotoSans-Bold"/>
              </a:rPr>
              <a:t>MAC de origem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-Verifica o endereço MAC de origem no cabeçalho Ethernet em relação ao endereço MAC do remetente no corpo ARP.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1" dirty="0">
                <a:solidFill>
                  <a:srgbClr val="000000"/>
                </a:solidFill>
                <a:latin typeface="NotoSans-Bold"/>
              </a:rPr>
              <a:t>E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Bold"/>
              </a:rPr>
              <a:t>ndereço de IP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-Verifica o corpo ARP para endereços IP inválidos e inesperados, incluindo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endereços 0.0.0.0, 255.255.255.255 e todos os endereços IP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multicast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.</a:t>
            </a:r>
            <a:r>
              <a:rPr lang="pt-PT" sz="2400" dirty="0"/>
              <a:t>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6113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619D-DD78-A191-94D1-4A74DFBE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Diretrizes de Implementação de DAI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590A74-70B4-7EB4-1E84-E3B7D08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3" y="1112808"/>
            <a:ext cx="6506841" cy="5657447"/>
          </a:xfrm>
        </p:spPr>
        <p:txBody>
          <a:bodyPr/>
          <a:lstStyle/>
          <a:p>
            <a:pPr marL="0" indent="0">
              <a:buNone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O comando “</a:t>
            </a:r>
            <a:r>
              <a:rPr lang="pt-PT" sz="2400" b="1" dirty="0" err="1">
                <a:solidFill>
                  <a:srgbClr val="000000"/>
                </a:solidFill>
                <a:latin typeface="NotoSans-Regular"/>
              </a:rPr>
              <a:t>i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p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arp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inspection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validate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MT"/>
              </a:rPr>
              <a:t>{[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src-mac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MT"/>
              </a:rPr>
              <a:t>] [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dst-mac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MT"/>
              </a:rPr>
              <a:t>] [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ip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MT"/>
              </a:rPr>
              <a:t>]} 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” de configuração global é usado para configurar a DAI para descartar pacotes ARP quando os endereços IP são inválidos.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Pode ser usado quando os endereços MAC no corpo dos pacotes ARP não correspondem aos endereços especificados no cabeçalho Ethernet.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dirty="0">
                <a:solidFill>
                  <a:srgbClr val="000000"/>
                </a:solidFill>
                <a:latin typeface="NotoSans-Regular"/>
              </a:rPr>
              <a:t>Podemos ver n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o exemplo a seguir como apenas um comando pode ser configurado.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Portanto, inserir vários comandos “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ip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arp</a:t>
            </a:r>
            <a:r>
              <a:rPr lang="pt-PT" sz="2400" b="1" dirty="0">
                <a:solidFill>
                  <a:srgbClr val="000000"/>
                </a:solidFill>
                <a:latin typeface="NotoSans-Regular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inspection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validate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” substitui o comando anterior.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Para incluir mais de um método de validação, insira-os na mesma linha de comando mostrada na saída.</a:t>
            </a:r>
            <a:r>
              <a:rPr lang="pt-PT" sz="2400" dirty="0"/>
              <a:t> </a:t>
            </a:r>
            <a:br>
              <a:rPr lang="pt-PT" dirty="0"/>
            </a:b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3A037A-77B3-8B2A-E658-7971B298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4" y="2537440"/>
            <a:ext cx="5048590" cy="17831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6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CF726-9E23-55CD-B392-FDA0294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de </a:t>
            </a:r>
            <a:r>
              <a:rPr lang="pt-PT"/>
              <a:t>endpoints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E28C8-B9B5-C049-0458-9582B965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 err="1"/>
              <a:t>Endpoints</a:t>
            </a:r>
            <a:r>
              <a:rPr lang="pt-PT" sz="2400" dirty="0"/>
              <a:t> são </a:t>
            </a:r>
            <a:r>
              <a:rPr lang="pt-PT" sz="2400" dirty="0" err="1"/>
              <a:t>hosts</a:t>
            </a:r>
            <a:r>
              <a:rPr lang="pt-PT" sz="2400" dirty="0"/>
              <a:t>, que geralmente consistem em laptops, desktops, servidores e telefones IP, bem como dispositivos de propriedade de funcionários. Os pontos finais são particularmente suscetível a ataques relacionados a </a:t>
            </a:r>
            <a:r>
              <a:rPr lang="pt-PT" sz="2400" dirty="0" err="1"/>
              <a:t>malware</a:t>
            </a:r>
            <a:r>
              <a:rPr lang="pt-PT" sz="2400" dirty="0"/>
              <a:t> originados por email ou navegação na web.</a:t>
            </a:r>
          </a:p>
          <a:p>
            <a:pPr marL="0" indent="0">
              <a:buNone/>
            </a:pPr>
            <a:r>
              <a:rPr lang="pt-PT" sz="2400" dirty="0"/>
              <a:t>Estes normalmente usam recursos de segurança tradicionais baseados em </a:t>
            </a:r>
            <a:r>
              <a:rPr lang="pt-PT" sz="2400" dirty="0" err="1"/>
              <a:t>host</a:t>
            </a:r>
            <a:r>
              <a:rPr lang="pt-PT" sz="2400" dirty="0"/>
              <a:t>, como antivírus/</a:t>
            </a:r>
            <a:r>
              <a:rPr lang="pt-PT" sz="2400" dirty="0" err="1"/>
              <a:t>antimalware</a:t>
            </a:r>
            <a:r>
              <a:rPr lang="pt-PT" sz="2400" dirty="0"/>
              <a:t>, </a:t>
            </a:r>
            <a:r>
              <a:rPr lang="pt-PT" sz="2400" dirty="0" err="1"/>
              <a:t>firewalls</a:t>
            </a:r>
            <a:r>
              <a:rPr lang="pt-PT" sz="2400" dirty="0"/>
              <a:t> baseados em </a:t>
            </a:r>
            <a:r>
              <a:rPr lang="pt-PT" sz="2400" dirty="0" err="1"/>
              <a:t>host</a:t>
            </a:r>
            <a:r>
              <a:rPr lang="pt-PT" sz="2400" dirty="0"/>
              <a:t> e sistemas de prevenção de intrusão baseados em </a:t>
            </a:r>
            <a:r>
              <a:rPr lang="pt-PT" sz="2400" dirty="0" err="1"/>
              <a:t>host</a:t>
            </a:r>
            <a:r>
              <a:rPr lang="pt-PT" sz="2400" dirty="0"/>
              <a:t> (</a:t>
            </a:r>
            <a:r>
              <a:rPr lang="pt-PT" sz="2400" dirty="0" err="1"/>
              <a:t>HIPSs</a:t>
            </a:r>
            <a:r>
              <a:rPr lang="pt-PT" sz="2400" dirty="0"/>
              <a:t>).</a:t>
            </a:r>
          </a:p>
          <a:p>
            <a:pPr marL="0" indent="0">
              <a:buNone/>
            </a:pPr>
            <a:r>
              <a:rPr lang="pt-PT" sz="2400" dirty="0"/>
              <a:t>Hoje os </a:t>
            </a:r>
            <a:r>
              <a:rPr lang="pt-PT" sz="2400" dirty="0" err="1"/>
              <a:t>endpoints</a:t>
            </a:r>
            <a:r>
              <a:rPr lang="pt-PT" sz="2400" dirty="0"/>
              <a:t> são mais bem protegidos por uma combinação de NAC, AMP,</a:t>
            </a:r>
            <a:r>
              <a:rPr lang="en-US" sz="2400" dirty="0"/>
              <a:t> email security appliance </a:t>
            </a:r>
            <a:r>
              <a:rPr lang="pt-PT" sz="2400" dirty="0"/>
              <a:t>(ESA)</a:t>
            </a:r>
            <a:r>
              <a:rPr lang="en-US" sz="2400" dirty="0"/>
              <a:t>, and a web security appliance </a:t>
            </a:r>
            <a:r>
              <a:rPr lang="pt-PT" sz="2400" dirty="0"/>
              <a:t>(WSA).</a:t>
            </a:r>
          </a:p>
        </p:txBody>
      </p:sp>
    </p:spTree>
    <p:extLst>
      <p:ext uri="{BB962C8B-B14F-4D97-AF65-F5344CB8AC3E}">
        <p14:creationId xmlns:p14="http://schemas.microsoft.com/office/powerpoint/2010/main" val="1268133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1D63A-FE4F-D879-4CAB-DCE286AC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Mitigate</a:t>
            </a:r>
            <a:r>
              <a:rPr lang="pt-PT" dirty="0"/>
              <a:t> STP </a:t>
            </a:r>
            <a:r>
              <a:rPr lang="pt-PT" dirty="0" err="1"/>
              <a:t>Attacks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507BF7-8D61-EBF8-FBBD-01264F52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>
                <a:solidFill>
                  <a:srgbClr val="000000"/>
                </a:solidFill>
                <a:latin typeface="NotoSans-Regular"/>
              </a:rPr>
              <a:t>É preciso lembrar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de que invasores de rede podem manipular o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Spanning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Tree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Protocol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(STP) para conduzir um ataque falsificando a ponte raiz e alterando a topologia de uma rede.</a:t>
            </a:r>
            <a:b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</a:b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Para mitigar ataques STP, podemos usar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PortFast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e Bridge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Protocol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Data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NotoSans-Regular"/>
              </a:rPr>
              <a:t>Unit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NotoSans-Regular"/>
              </a:rPr>
              <a:t> 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(BPDU)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Guard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:</a:t>
            </a:r>
          </a:p>
          <a:p>
            <a:pPr marL="0" indent="0">
              <a:buNone/>
            </a:pPr>
            <a:r>
              <a:rPr lang="pt-PT" sz="2400" b="1" i="0" dirty="0" err="1">
                <a:solidFill>
                  <a:srgbClr val="000000"/>
                </a:solidFill>
                <a:effectLst/>
                <a:latin typeface="NotoSans-Bold"/>
              </a:rPr>
              <a:t>PortFast</a:t>
            </a:r>
            <a:endParaRPr lang="pt-PT" sz="2400" b="1" dirty="0">
              <a:solidFill>
                <a:srgbClr val="000000"/>
              </a:solidFill>
              <a:latin typeface="NotoSans-Bold"/>
            </a:endParaRPr>
          </a:p>
          <a:p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PortFast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 imediatamente traz uma porta para o estado de encaminhamento de um estado de bloqueio, ignorando os estados de escuta e aprendizagem.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Aplicar a todas as portas de acesso do usuário final.</a:t>
            </a:r>
          </a:p>
          <a:p>
            <a:pPr marL="0" indent="0">
              <a:buNone/>
            </a:pPr>
            <a:r>
              <a:rPr lang="pt-PT" sz="2400" b="1" i="0" dirty="0">
                <a:solidFill>
                  <a:srgbClr val="000000"/>
                </a:solidFill>
                <a:effectLst/>
                <a:latin typeface="NotoSans-Bold"/>
              </a:rPr>
              <a:t>Guarda BPDU</a:t>
            </a:r>
            <a:endParaRPr lang="pt-PT" sz="2400" b="1" dirty="0">
              <a:solidFill>
                <a:srgbClr val="000000"/>
              </a:solidFill>
              <a:latin typeface="NotoSans-Bold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O erro de guarda de BPDU desativa imediatamente uma porta que recebe um BPDU.</a:t>
            </a:r>
            <a:endParaRPr lang="pt-PT" sz="2400" dirty="0">
              <a:solidFill>
                <a:srgbClr val="000000"/>
              </a:solidFill>
              <a:latin typeface="NotoSans-Regular"/>
            </a:endParaRPr>
          </a:p>
          <a:p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Assim como o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NotoSans-Regular"/>
              </a:rPr>
              <a:t>PortFast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NotoSans-Regular"/>
              </a:rPr>
              <a:t>, o protetor BPDU deve ser configurado apenas em interfaces conectadas a dispositivos finais.</a:t>
            </a:r>
            <a:r>
              <a:rPr lang="pt-PT" sz="2400" dirty="0"/>
              <a:t>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9606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E93B-AA5A-858B-D494-1808895E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Configurar </a:t>
            </a:r>
            <a:r>
              <a:rPr lang="pt-PT" dirty="0" err="1"/>
              <a:t>PortFast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C8B8A-AF72-B9B3-BD28-AF4F3180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</a:t>
            </a:r>
            <a:r>
              <a:rPr lang="pt-PT" sz="2400" dirty="0" err="1"/>
              <a:t>PortFast</a:t>
            </a:r>
            <a:r>
              <a:rPr lang="pt-PT" sz="2400" dirty="0"/>
              <a:t> ignora os estados de escuta e aprendizagem do STP para minimizar o tempo que as portas de acesso devem esperar pela convergência do STP.</a:t>
            </a:r>
          </a:p>
          <a:p>
            <a:pPr marL="0" indent="0">
              <a:buNone/>
            </a:pPr>
            <a:r>
              <a:rPr lang="pt-PT" sz="2400" dirty="0"/>
              <a:t>• Habilite </a:t>
            </a:r>
            <a:r>
              <a:rPr lang="pt-PT" sz="2400" dirty="0" err="1"/>
              <a:t>PortFast</a:t>
            </a:r>
            <a:r>
              <a:rPr lang="pt-PT" sz="2400" dirty="0"/>
              <a:t> apenas em portas de acesso.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dirty="0" err="1"/>
              <a:t>PortFast</a:t>
            </a:r>
            <a:r>
              <a:rPr lang="pt-PT" sz="2400" dirty="0"/>
              <a:t> em links entre </a:t>
            </a:r>
            <a:r>
              <a:rPr lang="pt-PT" sz="2400" dirty="0" err="1"/>
              <a:t>switches</a:t>
            </a:r>
            <a:r>
              <a:rPr lang="pt-PT" sz="2400" dirty="0"/>
              <a:t> pode criar um </a:t>
            </a:r>
            <a:r>
              <a:rPr lang="pt-PT" sz="2400" dirty="0" err="1"/>
              <a:t>loop</a:t>
            </a:r>
            <a:r>
              <a:rPr lang="pt-PT" sz="2400" dirty="0"/>
              <a:t> de </a:t>
            </a:r>
            <a:r>
              <a:rPr lang="pt-PT" sz="2400" dirty="0" err="1"/>
              <a:t>spanning</a:t>
            </a:r>
            <a:r>
              <a:rPr lang="pt-PT" sz="2400" dirty="0"/>
              <a:t> </a:t>
            </a:r>
            <a:r>
              <a:rPr lang="pt-PT" sz="2400" dirty="0" err="1"/>
              <a:t>tree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r>
              <a:rPr lang="pt-PT" sz="2400" u="sng" dirty="0" err="1"/>
              <a:t>PortFast</a:t>
            </a:r>
            <a:r>
              <a:rPr lang="pt-PT" sz="2400" u="sng" dirty="0"/>
              <a:t> pode ser ativado:</a:t>
            </a:r>
          </a:p>
          <a:p>
            <a:r>
              <a:rPr lang="pt-PT" sz="2400" b="1" dirty="0"/>
              <a:t>Numa interface </a:t>
            </a:r>
            <a:r>
              <a:rPr lang="pt-PT" sz="2400" dirty="0"/>
              <a:t>– Use o comando de configuração “</a:t>
            </a:r>
            <a:r>
              <a:rPr lang="pt-PT" sz="2400" b="1" dirty="0" err="1"/>
              <a:t>spanning-tree</a:t>
            </a:r>
            <a:r>
              <a:rPr lang="pt-PT" sz="2400" b="1" dirty="0"/>
              <a:t> </a:t>
            </a:r>
            <a:r>
              <a:rPr lang="pt-PT" sz="2400" b="1" dirty="0" err="1"/>
              <a:t>portfast</a:t>
            </a:r>
            <a:r>
              <a:rPr lang="pt-PT" sz="2400" dirty="0"/>
              <a:t>”.</a:t>
            </a:r>
          </a:p>
          <a:p>
            <a:r>
              <a:rPr lang="pt-PT" sz="2400" b="1" dirty="0"/>
              <a:t>Globalmente</a:t>
            </a:r>
            <a:r>
              <a:rPr lang="pt-PT" sz="2400" dirty="0"/>
              <a:t> – Use o comando de configuração global “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spanningtree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portfast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pt-PT" sz="2400" b="1" i="0" dirty="0" err="1">
                <a:solidFill>
                  <a:srgbClr val="000000"/>
                </a:solidFill>
                <a:effectLst/>
                <a:latin typeface="Arial-BoldMT"/>
              </a:rPr>
              <a:t>default</a:t>
            </a:r>
            <a:r>
              <a:rPr lang="pt-PT" sz="2400" dirty="0"/>
              <a:t> ” para habilitar </a:t>
            </a:r>
            <a:r>
              <a:rPr lang="pt-PT" sz="2400" dirty="0" err="1"/>
              <a:t>PortFast</a:t>
            </a:r>
            <a:r>
              <a:rPr lang="pt-PT" sz="2400" dirty="0"/>
              <a:t> em todas as portas de acesso.</a:t>
            </a:r>
          </a:p>
          <a:p>
            <a:endParaRPr lang="pt-PT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FE79A2-215F-AFFB-3CFC-D436C1EB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85" y="4601326"/>
            <a:ext cx="5956430" cy="17834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450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5F2EF-B21F-594B-2CEA-3E797880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Configurar </a:t>
            </a:r>
            <a:r>
              <a:rPr lang="pt-PT" dirty="0" err="1"/>
              <a:t>PortFast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86CCB7-7732-8385-568D-88622B88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Para verificar se o </a:t>
            </a:r>
            <a:r>
              <a:rPr lang="pt-PT" sz="2400" dirty="0" err="1"/>
              <a:t>PortFast</a:t>
            </a:r>
            <a:r>
              <a:rPr lang="pt-PT" sz="2400" dirty="0"/>
              <a:t> está ativado globalmente, podemos usar: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show </a:t>
            </a:r>
            <a:r>
              <a:rPr lang="pt-PT" sz="2400" b="1" dirty="0" err="1"/>
              <a:t>running-config</a:t>
            </a:r>
            <a:r>
              <a:rPr lang="pt-PT" sz="2400" b="1" dirty="0"/>
              <a:t> | </a:t>
            </a:r>
            <a:r>
              <a:rPr lang="pt-PT" sz="2400" b="1" dirty="0" err="1"/>
              <a:t>begin</a:t>
            </a:r>
            <a:r>
              <a:rPr lang="pt-PT" sz="2400" b="1" dirty="0"/>
              <a:t> spam;</a:t>
            </a:r>
            <a:endParaRPr lang="pt-PT" sz="2400" dirty="0"/>
          </a:p>
          <a:p>
            <a:r>
              <a:rPr lang="pt-PT" sz="2400" b="1" dirty="0"/>
              <a:t>show </a:t>
            </a:r>
            <a:r>
              <a:rPr lang="pt-PT" sz="2400" b="1" dirty="0" err="1"/>
              <a:t>spanning-tree</a:t>
            </a:r>
            <a:r>
              <a:rPr lang="pt-PT" sz="2400" b="1" dirty="0"/>
              <a:t> </a:t>
            </a:r>
            <a:r>
              <a:rPr lang="pt-PT" sz="2400" b="1" dirty="0" err="1"/>
              <a:t>summary</a:t>
            </a:r>
            <a:r>
              <a:rPr lang="pt-PT" sz="2400" b="1" dirty="0"/>
              <a:t>.</a:t>
            </a:r>
          </a:p>
          <a:p>
            <a:pPr marL="0" indent="0">
              <a:buNone/>
            </a:pPr>
            <a:r>
              <a:rPr lang="pt-PT" sz="2400" dirty="0"/>
              <a:t>Para verificar se o </a:t>
            </a:r>
            <a:r>
              <a:rPr lang="pt-PT" sz="2400" dirty="0" err="1"/>
              <a:t>PortFast</a:t>
            </a:r>
            <a:r>
              <a:rPr lang="pt-PT" sz="2400" dirty="0"/>
              <a:t> está ativado em uma interface, podemos usar o comando “</a:t>
            </a:r>
            <a:r>
              <a:rPr lang="pt-PT" sz="2400" b="1" dirty="0"/>
              <a:t>show </a:t>
            </a:r>
            <a:r>
              <a:rPr lang="pt-PT" sz="2400" b="1" dirty="0" err="1"/>
              <a:t>running-config</a:t>
            </a:r>
            <a:r>
              <a:rPr lang="pt-PT" sz="2400" b="1" dirty="0"/>
              <a:t> interface</a:t>
            </a:r>
            <a:r>
              <a:rPr lang="pt-PT" sz="2400" dirty="0"/>
              <a:t>”.</a:t>
            </a:r>
          </a:p>
          <a:p>
            <a:pPr marL="0" indent="0">
              <a:buNone/>
            </a:pPr>
            <a:r>
              <a:rPr lang="pt-PT" sz="2400" dirty="0"/>
              <a:t>Por sua vez o comando “</a:t>
            </a:r>
            <a:r>
              <a:rPr lang="en-US" sz="2400" b="1" dirty="0"/>
              <a:t>show spanning-tree interface </a:t>
            </a:r>
            <a:r>
              <a:rPr lang="en-US" sz="2400" i="1" dirty="0"/>
              <a:t>type/number</a:t>
            </a:r>
            <a:r>
              <a:rPr lang="en-US" sz="2400" b="1" dirty="0"/>
              <a:t> detail</a:t>
            </a:r>
            <a:r>
              <a:rPr lang="pt-PT" sz="2400" dirty="0"/>
              <a:t>” pode ser usado para verificação.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99870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A8304-89E0-25F7-8E24-53FFFB3C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Configurar Guarda BPDU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33319A-CF32-BCF2-E423-B5513502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Uma porta de acesso pode receber acidentalmente </a:t>
            </a:r>
            <a:r>
              <a:rPr lang="pt-PT" sz="2400" dirty="0" err="1"/>
              <a:t>BPDU’s</a:t>
            </a:r>
            <a:r>
              <a:rPr lang="pt-PT" sz="2400" dirty="0"/>
              <a:t> inesperados ou porque um utilizador conectou um </a:t>
            </a:r>
            <a:r>
              <a:rPr lang="pt-PT" sz="2400" dirty="0" err="1"/>
              <a:t>switch</a:t>
            </a:r>
            <a:r>
              <a:rPr lang="pt-PT" sz="2400" dirty="0"/>
              <a:t> não autorizado à porta de acesso.</a:t>
            </a:r>
          </a:p>
          <a:p>
            <a:pPr marL="0" indent="0">
              <a:buNone/>
            </a:pPr>
            <a:r>
              <a:rPr lang="pt-PT" sz="2400" dirty="0"/>
              <a:t>• Se um BPDU for recebido em uma porta de acesso ativada para BPDU </a:t>
            </a:r>
            <a:r>
              <a:rPr lang="pt-PT" sz="2400" dirty="0" err="1"/>
              <a:t>Guard</a:t>
            </a:r>
            <a:r>
              <a:rPr lang="pt-PT" sz="2400" dirty="0"/>
              <a:t>, a porta será colocada no estado desativado por erro.</a:t>
            </a:r>
          </a:p>
          <a:p>
            <a:pPr marL="0" indent="0">
              <a:buNone/>
            </a:pPr>
            <a:r>
              <a:rPr lang="pt-PT" sz="2400" dirty="0"/>
              <a:t>• Isso significa que a porta está desligada e deve ser reativada manualmente ou recuperada automaticamente pelo comando global “</a:t>
            </a:r>
            <a:r>
              <a:rPr lang="pt-PT" sz="2400" b="1" dirty="0" err="1"/>
              <a:t>errdisable</a:t>
            </a:r>
            <a:r>
              <a:rPr lang="pt-PT" sz="2400" b="1" dirty="0"/>
              <a:t> </a:t>
            </a:r>
            <a:r>
              <a:rPr lang="pt-PT" sz="2400" b="1" dirty="0" err="1"/>
              <a:t>recovery</a:t>
            </a:r>
            <a:r>
              <a:rPr lang="pt-PT" sz="2400" b="1" dirty="0"/>
              <a:t> cause </a:t>
            </a:r>
            <a:r>
              <a:rPr lang="pt-PT" sz="2400" b="1" dirty="0" err="1"/>
              <a:t>psecure_violation</a:t>
            </a:r>
            <a:r>
              <a:rPr lang="pt-PT" sz="2400" dirty="0"/>
              <a:t> ”.</a:t>
            </a:r>
          </a:p>
          <a:p>
            <a:pPr marL="0" indent="0">
              <a:buNone/>
            </a:pPr>
            <a:r>
              <a:rPr lang="pt-PT" sz="2400" u="sng" dirty="0"/>
              <a:t>O BPDU </a:t>
            </a:r>
            <a:r>
              <a:rPr lang="pt-PT" sz="2400" u="sng" dirty="0" err="1"/>
              <a:t>Guard</a:t>
            </a:r>
            <a:r>
              <a:rPr lang="pt-PT" sz="2400" u="sng" dirty="0"/>
              <a:t> pode ser ativado</a:t>
            </a:r>
            <a:r>
              <a:rPr lang="pt-PT" sz="2400" dirty="0"/>
              <a:t>:</a:t>
            </a:r>
          </a:p>
          <a:p>
            <a:pPr marL="0" indent="0">
              <a:buNone/>
            </a:pPr>
            <a:r>
              <a:rPr lang="pt-PT" sz="2400" dirty="0"/>
              <a:t>• </a:t>
            </a:r>
            <a:r>
              <a:rPr lang="pt-PT" sz="2400" b="1" dirty="0"/>
              <a:t>Em uma interface </a:t>
            </a:r>
            <a:r>
              <a:rPr lang="pt-PT" sz="2400" dirty="0"/>
              <a:t>– Use o comando de configuração de interface “</a:t>
            </a:r>
            <a:r>
              <a:rPr lang="pt-PT" sz="2400" b="1" dirty="0" err="1"/>
              <a:t>spanning-tree</a:t>
            </a:r>
            <a:r>
              <a:rPr lang="pt-PT" sz="2400" b="1" dirty="0"/>
              <a:t> </a:t>
            </a:r>
            <a:r>
              <a:rPr lang="pt-PT" sz="2400" b="1" dirty="0" err="1"/>
              <a:t>bpduguard</a:t>
            </a:r>
            <a:r>
              <a:rPr lang="pt-PT" sz="2400" b="1" dirty="0"/>
              <a:t> </a:t>
            </a:r>
            <a:r>
              <a:rPr lang="pt-PT" sz="2400" b="1" dirty="0" err="1"/>
              <a:t>enable</a:t>
            </a:r>
            <a:r>
              <a:rPr lang="pt-PT" sz="2400" dirty="0"/>
              <a:t> ”.</a:t>
            </a:r>
          </a:p>
          <a:p>
            <a:pPr marL="0" indent="0">
              <a:buNone/>
            </a:pPr>
            <a:r>
              <a:rPr lang="pt-PT" sz="2400" dirty="0"/>
              <a:t>• Globalmente – Use comando de configuração global “</a:t>
            </a:r>
            <a:r>
              <a:rPr lang="pt-PT" sz="2400" b="1" dirty="0" err="1"/>
              <a:t>spanning-tree</a:t>
            </a:r>
            <a:r>
              <a:rPr lang="pt-PT" sz="2400" b="1" dirty="0"/>
              <a:t> </a:t>
            </a:r>
            <a:r>
              <a:rPr lang="pt-PT" sz="2400" b="1" dirty="0" err="1"/>
              <a:t>portfast</a:t>
            </a:r>
            <a:endParaRPr lang="pt-PT" sz="2400" b="1" dirty="0"/>
          </a:p>
          <a:p>
            <a:pPr marL="0" indent="0">
              <a:buNone/>
            </a:pPr>
            <a:r>
              <a:rPr lang="pt-PT" sz="2400" b="1" dirty="0" err="1"/>
              <a:t>bpduguard</a:t>
            </a:r>
            <a:r>
              <a:rPr lang="pt-PT" sz="2400" b="1" dirty="0"/>
              <a:t> </a:t>
            </a:r>
            <a:r>
              <a:rPr lang="pt-PT" sz="2400" b="1" dirty="0" err="1"/>
              <a:t>default</a:t>
            </a:r>
            <a:r>
              <a:rPr lang="pt-PT" sz="2400" dirty="0"/>
              <a:t>” para ativar o BPDU </a:t>
            </a:r>
            <a:r>
              <a:rPr lang="pt-PT" sz="2400" dirty="0" err="1"/>
              <a:t>Guard</a:t>
            </a:r>
            <a:r>
              <a:rPr lang="pt-PT" sz="2400" dirty="0"/>
              <a:t> em todas as portas de acesso</a:t>
            </a:r>
          </a:p>
        </p:txBody>
      </p:sp>
    </p:spTree>
    <p:extLst>
      <p:ext uri="{BB962C8B-B14F-4D97-AF65-F5344CB8AC3E}">
        <p14:creationId xmlns:p14="http://schemas.microsoft.com/office/powerpoint/2010/main" val="3340275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6988-E7D5-C3D1-8AA2-0CF89B8E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Configurar Guarda BPDU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8D804AA-A2FF-8522-C24F-A96CD748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11" y="1490686"/>
            <a:ext cx="6133378" cy="38766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8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0396-F65D-CAF8-8365-6C0F9D36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Endpoints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44962AD-B610-3292-2B5C-3C04B50E1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400" y="1300679"/>
            <a:ext cx="6817200" cy="42566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3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7EDCB-F82F-20E8-EE61-8CE007C9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Dispositivo de segurança de e-mail da Cisco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81928-A990-D056-E0EC-6E7856EF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Cisco Email </a:t>
            </a:r>
            <a:r>
              <a:rPr lang="pt-PT" sz="2400" dirty="0" err="1"/>
              <a:t>Security</a:t>
            </a:r>
            <a:r>
              <a:rPr lang="pt-PT" sz="2400" dirty="0"/>
              <a:t> </a:t>
            </a:r>
            <a:r>
              <a:rPr lang="pt-PT" sz="2400" dirty="0" err="1"/>
              <a:t>Appliance</a:t>
            </a:r>
            <a:r>
              <a:rPr lang="pt-PT" sz="2400" dirty="0"/>
              <a:t> (ESA) foi projetado para monitorar o </a:t>
            </a:r>
            <a:r>
              <a:rPr lang="pt-PT" sz="2400" dirty="0" err="1"/>
              <a:t>Simple</a:t>
            </a:r>
            <a:r>
              <a:rPr lang="pt-PT" sz="2400" dirty="0"/>
              <a:t> Mail </a:t>
            </a:r>
            <a:r>
              <a:rPr lang="pt-PT" sz="2400" dirty="0" err="1"/>
              <a:t>Transfer</a:t>
            </a:r>
            <a:r>
              <a:rPr lang="pt-PT" sz="2400" dirty="0"/>
              <a:t> </a:t>
            </a:r>
            <a:r>
              <a:rPr lang="pt-PT" sz="2400" dirty="0" err="1"/>
              <a:t>Protocol</a:t>
            </a:r>
            <a:r>
              <a:rPr lang="pt-PT" sz="2400" dirty="0"/>
              <a:t> (SMTP). O Cisco ESA é constantemente atualizado por </a:t>
            </a:r>
            <a:r>
              <a:rPr lang="pt-PT" sz="2400" dirty="0" err="1"/>
              <a:t>feeds</a:t>
            </a:r>
            <a:r>
              <a:rPr lang="pt-PT" sz="2400" dirty="0"/>
              <a:t> em tempo real do Cisco Talos, que </a:t>
            </a:r>
            <a:r>
              <a:rPr lang="pt-PT" sz="2400" dirty="0" err="1"/>
              <a:t>detecta</a:t>
            </a:r>
            <a:r>
              <a:rPr lang="pt-PT" sz="2400" dirty="0"/>
              <a:t> e correlaciona ameaças e soluções usando um sistema de monitoramento de banco de dados mundial. Esses dados são obtidos a cada três a cinco minutos.</a:t>
            </a:r>
          </a:p>
          <a:p>
            <a:pPr marL="0" indent="0">
              <a:buNone/>
            </a:pPr>
            <a:r>
              <a:rPr lang="pt-PT" sz="2400" dirty="0"/>
              <a:t>Estas são algumas das funções do Cisco ESA:</a:t>
            </a:r>
          </a:p>
          <a:p>
            <a:pPr marL="0" indent="0">
              <a:buNone/>
            </a:pPr>
            <a:r>
              <a:rPr lang="pt-PT" sz="2400" dirty="0"/>
              <a:t>• Bloqueia ameaças conhecidas</a:t>
            </a:r>
          </a:p>
          <a:p>
            <a:pPr marL="0" indent="0">
              <a:buNone/>
            </a:pPr>
            <a:r>
              <a:rPr lang="pt-PT" sz="2400" dirty="0"/>
              <a:t>• Remedia contra </a:t>
            </a:r>
            <a:r>
              <a:rPr lang="pt-PT" sz="2400" dirty="0" err="1"/>
              <a:t>malware</a:t>
            </a:r>
            <a:r>
              <a:rPr lang="pt-PT" sz="2400" dirty="0"/>
              <a:t> furtivo que evitou a </a:t>
            </a:r>
            <a:r>
              <a:rPr lang="pt-PT" sz="2400" dirty="0" err="1"/>
              <a:t>detecção</a:t>
            </a:r>
            <a:r>
              <a:rPr lang="pt-PT" sz="2400" dirty="0"/>
              <a:t> inicial</a:t>
            </a:r>
          </a:p>
          <a:p>
            <a:pPr marL="0" indent="0">
              <a:buNone/>
            </a:pPr>
            <a:r>
              <a:rPr lang="pt-PT" sz="2400" dirty="0"/>
              <a:t>• Descarte e-mails com maus links </a:t>
            </a:r>
          </a:p>
          <a:p>
            <a:pPr marL="0" indent="0">
              <a:buNone/>
            </a:pPr>
            <a:r>
              <a:rPr lang="pt-PT" sz="2400" dirty="0"/>
              <a:t>• Bloqueio do acesso a sites recém-</a:t>
            </a:r>
            <a:r>
              <a:rPr lang="pt-PT" sz="2400" dirty="0" err="1"/>
              <a:t>infectados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r>
              <a:rPr lang="pt-PT" sz="2400" dirty="0"/>
              <a:t>• Criptografa o conteúdo do e-mail de saída para evitar a perda de dados.</a:t>
            </a:r>
          </a:p>
        </p:txBody>
      </p:sp>
    </p:spTree>
    <p:extLst>
      <p:ext uri="{BB962C8B-B14F-4D97-AF65-F5344CB8AC3E}">
        <p14:creationId xmlns:p14="http://schemas.microsoft.com/office/powerpoint/2010/main" val="71885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7C85-6B52-951E-95E9-1563BCA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Dispositivo de segurança da Web da Cisco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09780C-80BB-E92E-86C3-89EFC253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Cisco Web </a:t>
            </a:r>
            <a:r>
              <a:rPr lang="pt-PT" sz="2400" dirty="0" err="1"/>
              <a:t>Security</a:t>
            </a:r>
            <a:r>
              <a:rPr lang="pt-PT" sz="2400" dirty="0"/>
              <a:t> </a:t>
            </a:r>
            <a:r>
              <a:rPr lang="pt-PT" sz="2400" dirty="0" err="1"/>
              <a:t>Appliance</a:t>
            </a:r>
            <a:r>
              <a:rPr lang="pt-PT" sz="2400" dirty="0"/>
              <a:t> (WSA) é uma tecnologia de mitigação para ameaças baseadas na web. Ele ajuda as organizações a enfrentar os desafios de proteger e controlar o tráfego da Web.</a:t>
            </a:r>
          </a:p>
          <a:p>
            <a:pPr marL="0" indent="0">
              <a:buNone/>
            </a:pPr>
            <a:r>
              <a:rPr lang="pt-PT" sz="2400" dirty="0"/>
              <a:t>O Cisco WSA combina proteção avançada contra </a:t>
            </a:r>
            <a:r>
              <a:rPr lang="pt-PT" sz="2400" dirty="0" err="1"/>
              <a:t>malware</a:t>
            </a:r>
            <a:r>
              <a:rPr lang="pt-PT" sz="2400" dirty="0"/>
              <a:t>, visibilidade e controle de aplicativos, controles de política de uso aceitável e relatórios.</a:t>
            </a:r>
          </a:p>
          <a:p>
            <a:pPr marL="0" indent="0">
              <a:buNone/>
            </a:pPr>
            <a:r>
              <a:rPr lang="pt-PT" sz="2400" dirty="0"/>
              <a:t>O Cisco WSA fornece controle completo sobre como os usuários </a:t>
            </a:r>
            <a:r>
              <a:rPr lang="pt-PT" sz="2400" dirty="0" err="1"/>
              <a:t>acessam</a:t>
            </a:r>
            <a:r>
              <a:rPr lang="pt-PT" sz="2400" dirty="0"/>
              <a:t> a Internet. Certos recursos e aplicativos, como bate-papo, mensagens, vídeo e áudio, podem ser permitidos, restringidos com limites de tempo e largura de banda ou bloqueados, de acordo com os requisitos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72016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0DAC3-E049-7FEF-843A-D5E03691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Access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4782F-D4F1-A53C-AC0D-1DFF3C30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O método mais simples de autenticação de acesso remoto é configurar uma combinação de login e senha no console, linhas </a:t>
            </a:r>
            <a:r>
              <a:rPr lang="pt-PT" sz="2400" dirty="0" err="1"/>
              <a:t>vty</a:t>
            </a:r>
            <a:r>
              <a:rPr lang="pt-PT" sz="2400" dirty="0"/>
              <a:t> e portas auxiliares.</a:t>
            </a:r>
          </a:p>
          <a:p>
            <a:pPr marL="0" indent="0">
              <a:buNone/>
            </a:pPr>
            <a:r>
              <a:rPr lang="pt-PT" sz="2400" dirty="0"/>
              <a:t>SSH é uma forma mais segura de acesso remoto:</a:t>
            </a:r>
          </a:p>
          <a:p>
            <a:pPr marL="0" indent="0">
              <a:buNone/>
            </a:pPr>
            <a:r>
              <a:rPr lang="pt-PT" sz="2400" dirty="0"/>
              <a:t>• Requer um nome de usuário e uma senha.</a:t>
            </a:r>
          </a:p>
          <a:p>
            <a:pPr marL="0" indent="0">
              <a:buNone/>
            </a:pPr>
            <a:r>
              <a:rPr lang="pt-PT" sz="2400" dirty="0"/>
              <a:t>• O nome de usuário e a senha podem ser autenticados localmente.</a:t>
            </a:r>
          </a:p>
          <a:p>
            <a:pPr marL="0" indent="0">
              <a:buNone/>
            </a:pPr>
            <a:r>
              <a:rPr lang="pt-PT" sz="2400" dirty="0"/>
              <a:t>O método de banco de dados local tem algumas limitações:</a:t>
            </a:r>
          </a:p>
          <a:p>
            <a:pPr marL="0" indent="0">
              <a:buNone/>
            </a:pPr>
            <a:r>
              <a:rPr lang="pt-PT" sz="2400" dirty="0"/>
              <a:t>• As contas de usuário devem ser configuradas localmente em cada dispositivo que não é escalável.</a:t>
            </a:r>
          </a:p>
          <a:p>
            <a:pPr marL="0" indent="0">
              <a:buNone/>
            </a:pPr>
            <a:r>
              <a:rPr lang="pt-PT" sz="2400" dirty="0"/>
              <a:t>• O método não fornece nenhum método de autenticação de </a:t>
            </a:r>
            <a:r>
              <a:rPr lang="pt-PT" sz="2400" dirty="0" err="1"/>
              <a:t>fallback</a:t>
            </a:r>
            <a:r>
              <a:rPr lang="pt-P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5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4835</Words>
  <Application>Microsoft Office PowerPoint</Application>
  <PresentationFormat>Ecrã Panorâmico</PresentationFormat>
  <Paragraphs>298</Paragraphs>
  <Slides>54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54</vt:i4>
      </vt:variant>
    </vt:vector>
  </HeadingPairs>
  <TitlesOfParts>
    <vt:vector size="64" baseType="lpstr">
      <vt:lpstr>Arial</vt:lpstr>
      <vt:lpstr>Arial-BoldMT</vt:lpstr>
      <vt:lpstr>ArialMT</vt:lpstr>
      <vt:lpstr>Calibri</vt:lpstr>
      <vt:lpstr>Calibri (corpo)</vt:lpstr>
      <vt:lpstr>Calibri Light</vt:lpstr>
      <vt:lpstr>NotoSans-Bold</vt:lpstr>
      <vt:lpstr>NotoSans-Regular</vt:lpstr>
      <vt:lpstr>OpenSans</vt:lpstr>
      <vt:lpstr>Office Theme</vt:lpstr>
      <vt:lpstr>LAN Security Concepts and Switch Security Configuration</vt:lpstr>
      <vt:lpstr>Índice</vt:lpstr>
      <vt:lpstr>Ataques de rede</vt:lpstr>
      <vt:lpstr>Dispositivos de segurança de rede</vt:lpstr>
      <vt:lpstr>Proteção de endpoints</vt:lpstr>
      <vt:lpstr>Endpoints</vt:lpstr>
      <vt:lpstr>Dispositivo de segurança de e-mail da Cisco</vt:lpstr>
      <vt:lpstr>Dispositivo de segurança da Web da Cisco</vt:lpstr>
      <vt:lpstr>Access Control</vt:lpstr>
      <vt:lpstr>Access Control</vt:lpstr>
      <vt:lpstr>Componentes AAA</vt:lpstr>
      <vt:lpstr>Autenticação</vt:lpstr>
      <vt:lpstr>Autorização</vt:lpstr>
      <vt:lpstr>Contabilidade</vt:lpstr>
      <vt:lpstr>802.1X</vt:lpstr>
      <vt:lpstr>802.1X</vt:lpstr>
      <vt:lpstr>Ameaças de Segurança da Camada 2</vt:lpstr>
      <vt:lpstr>Ataque à tabela de endereços MAC</vt:lpstr>
      <vt:lpstr>Inundação da tabela de endereços MAC</vt:lpstr>
      <vt:lpstr>Mitigação de ataque da tabela de endereços MAC</vt:lpstr>
      <vt:lpstr>Ataques à LAN</vt:lpstr>
      <vt:lpstr>Mensagens DHCP</vt:lpstr>
      <vt:lpstr>Ataques DHCP</vt:lpstr>
      <vt:lpstr>Ataques DHCP</vt:lpstr>
      <vt:lpstr>Ataques ARP</vt:lpstr>
      <vt:lpstr>Ataques de falsificação de endereços</vt:lpstr>
      <vt:lpstr>Ataque STP</vt:lpstr>
      <vt:lpstr>CDP Reconhecimento</vt:lpstr>
      <vt:lpstr>Índice</vt:lpstr>
      <vt:lpstr>Mitigate MAC Address Table Attacks</vt:lpstr>
      <vt:lpstr>Enable Port Security</vt:lpstr>
      <vt:lpstr>Enable Port Security </vt:lpstr>
      <vt:lpstr>Enable Port Security</vt:lpstr>
      <vt:lpstr>Limit and Learn MAC Addresses </vt:lpstr>
      <vt:lpstr>Limit and Learn MAC Addresses</vt:lpstr>
      <vt:lpstr>Port Security Aging</vt:lpstr>
      <vt:lpstr>Port Security Violation Modes</vt:lpstr>
      <vt:lpstr>Port Security Violation Modes</vt:lpstr>
      <vt:lpstr>Mitigar ataques VLAN</vt:lpstr>
      <vt:lpstr>Mitigar ataques VLAN</vt:lpstr>
      <vt:lpstr>Mitigar ataques VLAN</vt:lpstr>
      <vt:lpstr>Mitigate DHCP Attacks</vt:lpstr>
      <vt:lpstr>Espionagem DHCP</vt:lpstr>
      <vt:lpstr>Etapas para implementar a espionagem de DHCP</vt:lpstr>
      <vt:lpstr>Espionagem DHCP</vt:lpstr>
      <vt:lpstr> Mitigate ARP Attacks</vt:lpstr>
      <vt:lpstr>Diretrizes de Implementação de DAI</vt:lpstr>
      <vt:lpstr>Diretrizes de Implementação de DAI</vt:lpstr>
      <vt:lpstr>Diretrizes de Implementação de DAI</vt:lpstr>
      <vt:lpstr>Mitigate STP Attacks</vt:lpstr>
      <vt:lpstr>Configurar PortFast</vt:lpstr>
      <vt:lpstr>Configurar PortFast</vt:lpstr>
      <vt:lpstr>Configurar Guarda BPDU</vt:lpstr>
      <vt:lpstr>Configurar Guarda BPDU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Veloso</dc:creator>
  <cp:lastModifiedBy>Guilherme Rodrigues</cp:lastModifiedBy>
  <cp:revision>62</cp:revision>
  <dcterms:created xsi:type="dcterms:W3CDTF">2020-09-16T15:10:41Z</dcterms:created>
  <dcterms:modified xsi:type="dcterms:W3CDTF">2022-12-12T14:40:01Z</dcterms:modified>
</cp:coreProperties>
</file>