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25" r:id="rId29"/>
    <p:sldId id="326" r:id="rId30"/>
    <p:sldId id="327" r:id="rId31"/>
    <p:sldId id="328" r:id="rId32"/>
    <p:sldId id="329" r:id="rId33"/>
    <p:sldId id="330" r:id="rId34"/>
    <p:sldId id="331" r:id="rId35"/>
    <p:sldId id="332" r:id="rId36"/>
    <p:sldId id="333" r:id="rId37"/>
    <p:sldId id="334" r:id="rId38"/>
    <p:sldId id="335" r:id="rId39"/>
    <p:sldId id="336" r:id="rId40"/>
    <p:sldId id="337" r:id="rId41"/>
    <p:sldId id="338" r:id="rId42"/>
    <p:sldId id="339"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20" r:id="rId57"/>
    <p:sldId id="318" r:id="rId58"/>
    <p:sldId id="319" r:id="rId59"/>
    <p:sldId id="321" r:id="rId60"/>
    <p:sldId id="322" r:id="rId61"/>
    <p:sldId id="323" r:id="rId62"/>
    <p:sldId id="324" r:id="rId63"/>
    <p:sldId id="27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91" d="100"/>
          <a:sy n="91"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2D27-57F9-4593-87AF-0CB5CD794197}"/>
              </a:ext>
            </a:extLst>
          </p:cNvPr>
          <p:cNvSpPr>
            <a:spLocks noGrp="1"/>
          </p:cNvSpPr>
          <p:nvPr>
            <p:ph type="ctrTitle"/>
          </p:nvPr>
        </p:nvSpPr>
        <p:spPr>
          <a:xfrm>
            <a:off x="1524000" y="1457325"/>
            <a:ext cx="9144000" cy="1479839"/>
          </a:xfrm>
        </p:spPr>
        <p:txBody>
          <a:bodyPr anchor="ctr" anchorCtr="0">
            <a:normAutofit/>
          </a:bodyPr>
          <a:lstStyle>
            <a:lvl1pPr algn="ctr">
              <a:defRPr sz="4000" b="1"/>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C230376-9E99-40C1-BC56-9F5E047EE9A4}"/>
              </a:ext>
            </a:extLst>
          </p:cNvPr>
          <p:cNvSpPr>
            <a:spLocks noGrp="1"/>
          </p:cNvSpPr>
          <p:nvPr>
            <p:ph type="subTitle" idx="1"/>
          </p:nvPr>
        </p:nvSpPr>
        <p:spPr>
          <a:xfrm>
            <a:off x="1524000" y="3602038"/>
            <a:ext cx="9144000" cy="1084262"/>
          </a:xfrm>
        </p:spPr>
        <p:txBody>
          <a:bodyPr anchor="ctr" anchorCtr="0">
            <a:normAutofit/>
          </a:bodyPr>
          <a:lstStyle>
            <a:lvl1pPr marL="0" indent="0" algn="ctr">
              <a:buNone/>
              <a:defRPr sz="2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43CF05BF-EAFD-44ED-8173-9F682E34412B}"/>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5" name="Footer Placeholder 4">
            <a:extLst>
              <a:ext uri="{FF2B5EF4-FFF2-40B4-BE49-F238E27FC236}">
                <a16:creationId xmlns:a16="http://schemas.microsoft.com/office/drawing/2014/main" id="{8FC5864D-BAEC-4926-9389-0735118238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2F6818-E9BE-4D0D-97CC-E266D9AB7CFB}"/>
              </a:ext>
            </a:extLst>
          </p:cNvPr>
          <p:cNvSpPr>
            <a:spLocks noGrp="1"/>
          </p:cNvSpPr>
          <p:nvPr>
            <p:ph type="sldNum" sz="quarter" idx="12"/>
          </p:nvPr>
        </p:nvSpPr>
        <p:spPr/>
        <p:txBody>
          <a:bodyPr/>
          <a:lstStyle/>
          <a:p>
            <a:fld id="{C4D057BC-561F-4B69-9D1A-BF6442AC3FFC}" type="slidenum">
              <a:rPr lang="en-GB" smtClean="0"/>
              <a:t>‹nº›</a:t>
            </a:fld>
            <a:endParaRPr lang="en-GB"/>
          </a:p>
        </p:txBody>
      </p:sp>
      <p:pic>
        <p:nvPicPr>
          <p:cNvPr id="8" name="Picture 7" descr="A close up of a sign&#10;&#10;Description automatically generated">
            <a:extLst>
              <a:ext uri="{FF2B5EF4-FFF2-40B4-BE49-F238E27FC236}">
                <a16:creationId xmlns:a16="http://schemas.microsoft.com/office/drawing/2014/main" id="{AACF0C48-5597-4496-8472-1A05611803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723" y="243179"/>
            <a:ext cx="1174141" cy="1089854"/>
          </a:xfrm>
          <a:prstGeom prst="rect">
            <a:avLst/>
          </a:prstGeom>
        </p:spPr>
      </p:pic>
    </p:spTree>
    <p:extLst>
      <p:ext uri="{BB962C8B-B14F-4D97-AF65-F5344CB8AC3E}">
        <p14:creationId xmlns:p14="http://schemas.microsoft.com/office/powerpoint/2010/main" val="154347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EC20-1DAF-4661-A3BC-7332193BBB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BC33C8-CAEF-4DE4-BE2F-7DC8B1C0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E88C14-F63C-45BE-B52E-6B4E5A4FE04A}"/>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5" name="Footer Placeholder 4">
            <a:extLst>
              <a:ext uri="{FF2B5EF4-FFF2-40B4-BE49-F238E27FC236}">
                <a16:creationId xmlns:a16="http://schemas.microsoft.com/office/drawing/2014/main" id="{FCFEDCDB-B025-45EA-A1F4-5A549709AF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D49D1-0E62-4B09-AC60-B7C3B5D5BE2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82279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5E68B-3E27-4EC9-864E-2F6BB65F0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E26FDF-A86F-43E2-A44F-DFC2C4D171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E12B39-C1B5-497F-9F26-82F7C54B94CB}"/>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5" name="Footer Placeholder 4">
            <a:extLst>
              <a:ext uri="{FF2B5EF4-FFF2-40B4-BE49-F238E27FC236}">
                <a16:creationId xmlns:a16="http://schemas.microsoft.com/office/drawing/2014/main" id="{DFF0596E-B9D8-436D-90C7-61DFBCC9F1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D3C49A-B97C-4537-A66D-0212D88FD106}"/>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7306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1464-61F1-4BEA-989C-11C3E32B9956}"/>
              </a:ext>
            </a:extLst>
          </p:cNvPr>
          <p:cNvSpPr>
            <a:spLocks noGrp="1"/>
          </p:cNvSpPr>
          <p:nvPr>
            <p:ph type="title"/>
          </p:nvPr>
        </p:nvSpPr>
        <p:spPr>
          <a:xfrm>
            <a:off x="1552755" y="240833"/>
            <a:ext cx="10272536" cy="764479"/>
          </a:xfrm>
        </p:spPr>
        <p:txBody>
          <a:bodyPr>
            <a:noAutofit/>
          </a:bodyPr>
          <a:lstStyle>
            <a:lvl1pPr>
              <a:defRPr sz="3600" b="1"/>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F05AAAC4-E142-47D6-83B6-79FAEC4BD4B5}"/>
              </a:ext>
            </a:extLst>
          </p:cNvPr>
          <p:cNvSpPr>
            <a:spLocks noGrp="1"/>
          </p:cNvSpPr>
          <p:nvPr>
            <p:ph idx="1"/>
          </p:nvPr>
        </p:nvSpPr>
        <p:spPr>
          <a:xfrm>
            <a:off x="392722" y="1112808"/>
            <a:ext cx="11432569" cy="5678609"/>
          </a:xfrm>
        </p:spPr>
        <p:txBody>
          <a:bodyPr>
            <a:noAutofit/>
          </a:bodyPr>
          <a:lstStyle>
            <a:lvl1pPr>
              <a:defRPr sz="2800">
                <a:solidFill>
                  <a:schemeClr val="tx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39765F3-C9D8-4AC8-A7BC-6454868F7EA9}"/>
              </a:ext>
            </a:extLst>
          </p:cNvPr>
          <p:cNvSpPr>
            <a:spLocks noGrp="1"/>
          </p:cNvSpPr>
          <p:nvPr>
            <p:ph type="sldNum" sz="quarter" idx="12"/>
          </p:nvPr>
        </p:nvSpPr>
        <p:spPr>
          <a:xfrm>
            <a:off x="11353800" y="6356350"/>
            <a:ext cx="471492" cy="358775"/>
          </a:xfrm>
        </p:spPr>
        <p:txBody>
          <a:bodyPr/>
          <a:lstStyle>
            <a:lvl1pPr>
              <a:defRPr sz="1800" b="1"/>
            </a:lvl1pPr>
          </a:lstStyle>
          <a:p>
            <a:fld id="{C4D057BC-561F-4B69-9D1A-BF6442AC3FFC}" type="slidenum">
              <a:rPr lang="en-GB" smtClean="0"/>
              <a:pPr/>
              <a:t>‹nº›</a:t>
            </a:fld>
            <a:endParaRPr lang="en-GB" dirty="0"/>
          </a:p>
        </p:txBody>
      </p:sp>
      <p:pic>
        <p:nvPicPr>
          <p:cNvPr id="7" name="Picture 6" descr="A close up of a sign&#10;&#10;Description automatically generated">
            <a:extLst>
              <a:ext uri="{FF2B5EF4-FFF2-40B4-BE49-F238E27FC236}">
                <a16:creationId xmlns:a16="http://schemas.microsoft.com/office/drawing/2014/main" id="{08690B7D-E627-4D26-8164-CD534347D9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11" y="240833"/>
            <a:ext cx="823602" cy="764479"/>
          </a:xfrm>
          <a:prstGeom prst="rect">
            <a:avLst/>
          </a:prstGeom>
        </p:spPr>
      </p:pic>
    </p:spTree>
    <p:extLst>
      <p:ext uri="{BB962C8B-B14F-4D97-AF65-F5344CB8AC3E}">
        <p14:creationId xmlns:p14="http://schemas.microsoft.com/office/powerpoint/2010/main" val="202512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4C9D-B948-4000-9EFC-80E424474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145180-C374-4C85-BF4D-97D31ECEB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6599F-6B65-4606-A3FB-102639A3F892}"/>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5" name="Footer Placeholder 4">
            <a:extLst>
              <a:ext uri="{FF2B5EF4-FFF2-40B4-BE49-F238E27FC236}">
                <a16:creationId xmlns:a16="http://schemas.microsoft.com/office/drawing/2014/main" id="{5F8535F7-CCE6-43EC-BFC2-FCAC1A327D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2A479-447C-4A78-9955-6B735282D603}"/>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0704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B8C6-462E-40BE-8B9D-022FEE6C12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28C991-BD43-484F-A775-699218BB7E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234662-8DFC-42A2-83A9-BC69C7FB29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719D02-AF22-419E-8D36-5423F6BE8C8C}"/>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6" name="Footer Placeholder 5">
            <a:extLst>
              <a:ext uri="{FF2B5EF4-FFF2-40B4-BE49-F238E27FC236}">
                <a16:creationId xmlns:a16="http://schemas.microsoft.com/office/drawing/2014/main" id="{DCD38071-4957-4B0B-BEDC-621F28347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8D02FD-4EA3-4D5E-AD23-5A89E3FFF3DB}"/>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46159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9C08-5696-4305-8092-C6128F17B7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9403A4-63A9-4D73-9DD7-02EAB8F9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8429CF-48BA-4552-AD49-BD4FA7C553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FC483F-1E16-4A27-A481-0E2EF811A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151D2-C35F-4C7A-B870-6255A84B8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1FAD7CF-2DA8-4609-A8E7-88379941F425}"/>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8" name="Footer Placeholder 7">
            <a:extLst>
              <a:ext uri="{FF2B5EF4-FFF2-40B4-BE49-F238E27FC236}">
                <a16:creationId xmlns:a16="http://schemas.microsoft.com/office/drawing/2014/main" id="{C09B685B-549B-42FE-9FB0-B5481F8D627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4F776C-E2C8-4FB0-A04D-352F0D91DF4A}"/>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334436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9E43-31BA-4014-B65C-3B2F285082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A9775D-6885-4905-B11A-64F10B396AA3}"/>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4" name="Footer Placeholder 3">
            <a:extLst>
              <a:ext uri="{FF2B5EF4-FFF2-40B4-BE49-F238E27FC236}">
                <a16:creationId xmlns:a16="http://schemas.microsoft.com/office/drawing/2014/main" id="{DC38D032-FB61-4046-A4D3-32D3396A16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8E3A372-5DDF-49D0-9571-C1D8872A7911}"/>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6718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7A1DA-508A-4403-A838-69792124785F}"/>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3" name="Footer Placeholder 2">
            <a:extLst>
              <a:ext uri="{FF2B5EF4-FFF2-40B4-BE49-F238E27FC236}">
                <a16:creationId xmlns:a16="http://schemas.microsoft.com/office/drawing/2014/main" id="{67563CCF-4EE9-4528-86F0-950457BD61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8AE744-ACDB-44C2-B15F-5A6A01D1F407}"/>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85484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04EC-FDDC-4682-AAD2-1D7D4AF8B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5156CC-1FAB-483C-B9F7-5A394FEDF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6244175-8953-4957-9246-8B4BB94AE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587D-9DC8-484E-91B8-2F1E98D062E9}"/>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6" name="Footer Placeholder 5">
            <a:extLst>
              <a:ext uri="{FF2B5EF4-FFF2-40B4-BE49-F238E27FC236}">
                <a16:creationId xmlns:a16="http://schemas.microsoft.com/office/drawing/2014/main" id="{BD1D628C-4F6B-4689-817B-38576A6587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F0BB5D-BC27-4F41-9853-64ECA5AD7B1F}"/>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278523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93E75-6FA4-4709-9CBE-19DFD388F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2EC8E-0A56-456A-A1A8-B3DBBC594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54979F2-A0FF-4E8D-826A-CA5D52853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8B81E-FAF7-4717-8251-56A22E00ACB7}"/>
              </a:ext>
            </a:extLst>
          </p:cNvPr>
          <p:cNvSpPr>
            <a:spLocks noGrp="1"/>
          </p:cNvSpPr>
          <p:nvPr>
            <p:ph type="dt" sz="half" idx="10"/>
          </p:nvPr>
        </p:nvSpPr>
        <p:spPr/>
        <p:txBody>
          <a:bodyPr/>
          <a:lstStyle/>
          <a:p>
            <a:fld id="{3F574D88-E026-4204-A47A-D7DF20E4089F}" type="datetimeFigureOut">
              <a:rPr lang="en-GB" smtClean="0"/>
              <a:t>20/03/2022</a:t>
            </a:fld>
            <a:endParaRPr lang="en-GB"/>
          </a:p>
        </p:txBody>
      </p:sp>
      <p:sp>
        <p:nvSpPr>
          <p:cNvPr id="6" name="Footer Placeholder 5">
            <a:extLst>
              <a:ext uri="{FF2B5EF4-FFF2-40B4-BE49-F238E27FC236}">
                <a16:creationId xmlns:a16="http://schemas.microsoft.com/office/drawing/2014/main" id="{67C85DAB-765F-4A49-9B04-3417F3D257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6828BC-7D12-4C2C-BEC2-DB096A48D55C}"/>
              </a:ext>
            </a:extLst>
          </p:cNvPr>
          <p:cNvSpPr>
            <a:spLocks noGrp="1"/>
          </p:cNvSpPr>
          <p:nvPr>
            <p:ph type="sldNum" sz="quarter" idx="12"/>
          </p:nvPr>
        </p:nvSpPr>
        <p:spPr/>
        <p:txBody>
          <a:bodyPr/>
          <a:lstStyle/>
          <a:p>
            <a:fld id="{C4D057BC-561F-4B69-9D1A-BF6442AC3FFC}" type="slidenum">
              <a:rPr lang="en-GB" smtClean="0"/>
              <a:t>‹nº›</a:t>
            </a:fld>
            <a:endParaRPr lang="en-GB"/>
          </a:p>
        </p:txBody>
      </p:sp>
    </p:spTree>
    <p:extLst>
      <p:ext uri="{BB962C8B-B14F-4D97-AF65-F5344CB8AC3E}">
        <p14:creationId xmlns:p14="http://schemas.microsoft.com/office/powerpoint/2010/main" val="106944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4F715-7BA4-4515-8149-879EA40D0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D412664-BA5D-4227-B677-9C27378D2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31DAA1-3D96-43AE-89AD-DC70B1E31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74D88-E026-4204-A47A-D7DF20E4089F}" type="datetimeFigureOut">
              <a:rPr lang="en-GB" smtClean="0"/>
              <a:t>20/03/2022</a:t>
            </a:fld>
            <a:endParaRPr lang="en-GB"/>
          </a:p>
        </p:txBody>
      </p:sp>
      <p:sp>
        <p:nvSpPr>
          <p:cNvPr id="5" name="Footer Placeholder 4">
            <a:extLst>
              <a:ext uri="{FF2B5EF4-FFF2-40B4-BE49-F238E27FC236}">
                <a16:creationId xmlns:a16="http://schemas.microsoft.com/office/drawing/2014/main" id="{74057B57-73C8-426C-8ADC-6C755CB61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5C04C03-B0D1-497A-919C-78D855644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057BC-561F-4B69-9D1A-BF6442AC3FFC}" type="slidenum">
              <a:rPr lang="en-GB" smtClean="0"/>
              <a:t>‹nº›</a:t>
            </a:fld>
            <a:endParaRPr lang="en-GB"/>
          </a:p>
        </p:txBody>
      </p:sp>
    </p:spTree>
    <p:extLst>
      <p:ext uri="{BB962C8B-B14F-4D97-AF65-F5344CB8AC3E}">
        <p14:creationId xmlns:p14="http://schemas.microsoft.com/office/powerpoint/2010/main" val="200730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lpi.org/our-certifications/exam-102-objectives" TargetMode="External"/><Relationship Id="rId2" Type="http://schemas.openxmlformats.org/officeDocument/2006/relationships/hyperlink" Target="https://learning.lpi.org/pt/learning-materials/101-500/104/104.3/104.3_0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355E-0682-4AA3-9916-C3B3EFE5AD61}"/>
              </a:ext>
            </a:extLst>
          </p:cNvPr>
          <p:cNvSpPr>
            <a:spLocks noGrp="1"/>
          </p:cNvSpPr>
          <p:nvPr>
            <p:ph type="ctrTitle"/>
          </p:nvPr>
        </p:nvSpPr>
        <p:spPr/>
        <p:txBody>
          <a:bodyPr/>
          <a:lstStyle/>
          <a:p>
            <a:r>
              <a:rPr lang="en-GB" dirty="0" err="1"/>
              <a:t>Sistemas</a:t>
            </a:r>
            <a:r>
              <a:rPr lang="en-GB" dirty="0"/>
              <a:t> </a:t>
            </a:r>
            <a:r>
              <a:rPr lang="en-GB" dirty="0" err="1"/>
              <a:t>Operativos</a:t>
            </a:r>
            <a:endParaRPr lang="en-GB" dirty="0"/>
          </a:p>
        </p:txBody>
      </p:sp>
      <p:sp>
        <p:nvSpPr>
          <p:cNvPr id="3" name="Subtitle 2">
            <a:extLst>
              <a:ext uri="{FF2B5EF4-FFF2-40B4-BE49-F238E27FC236}">
                <a16:creationId xmlns:a16="http://schemas.microsoft.com/office/drawing/2014/main" id="{1EFCDB5E-8930-4C40-81EF-36EAFD44C307}"/>
              </a:ext>
            </a:extLst>
          </p:cNvPr>
          <p:cNvSpPr>
            <a:spLocks noGrp="1"/>
          </p:cNvSpPr>
          <p:nvPr>
            <p:ph type="subTitle" idx="1"/>
          </p:nvPr>
        </p:nvSpPr>
        <p:spPr/>
        <p:txBody>
          <a:bodyPr/>
          <a:lstStyle/>
          <a:p>
            <a:r>
              <a:rPr lang="de-DE" dirty="0"/>
              <a:t>Guilherme Rodrigues &amp; João Alves</a:t>
            </a:r>
          </a:p>
        </p:txBody>
      </p:sp>
    </p:spTree>
    <p:extLst>
      <p:ext uri="{BB962C8B-B14F-4D97-AF65-F5344CB8AC3E}">
        <p14:creationId xmlns:p14="http://schemas.microsoft.com/office/powerpoint/2010/main" val="2750339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C8B4BD-DFF6-4F1A-B581-052A02B93E42}"/>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69C6388F-D97B-436C-9C48-557F9898FA1C}"/>
              </a:ext>
            </a:extLst>
          </p:cNvPr>
          <p:cNvSpPr>
            <a:spLocks noGrp="1"/>
          </p:cNvSpPr>
          <p:nvPr>
            <p:ph idx="1"/>
          </p:nvPr>
        </p:nvSpPr>
        <p:spPr/>
        <p:txBody>
          <a:bodyPr/>
          <a:lstStyle/>
          <a:p>
            <a:pPr marL="0" indent="0">
              <a:buNone/>
            </a:pPr>
            <a:r>
              <a:rPr lang="pt-PT" sz="2400" b="1" dirty="0"/>
              <a:t>Em busca de espaço livre</a:t>
            </a:r>
            <a:endParaRPr lang="pt-PT" sz="2400" b="0" i="0" dirty="0">
              <a:solidFill>
                <a:srgbClr val="222422"/>
              </a:solidFill>
              <a:effectLst/>
              <a:latin typeface="noto sans" panose="020B0502040504020204" pitchFamily="34" charset="0"/>
            </a:endParaRPr>
          </a:p>
          <a:p>
            <a:r>
              <a:rPr lang="pt-PT" sz="1800" b="0" i="0" dirty="0">
                <a:solidFill>
                  <a:srgbClr val="222422"/>
                </a:solidFill>
                <a:effectLst/>
                <a:latin typeface="noto sans" panose="020B0502040504020204" pitchFamily="34" charset="0"/>
              </a:rPr>
              <a:t>Se se o objetivo for ter uma saída que mostre o destino, a fonte, o tipo e o uso, pode utilizar-se: “</a:t>
            </a:r>
            <a:r>
              <a:rPr lang="pt-PT" sz="1800" b="1" i="0" dirty="0" err="1">
                <a:solidFill>
                  <a:srgbClr val="222422"/>
                </a:solidFill>
                <a:effectLst/>
                <a:latin typeface="noto sans" panose="020B0502040504020204" pitchFamily="34" charset="0"/>
              </a:rPr>
              <a:t>df</a:t>
            </a:r>
            <a:r>
              <a:rPr lang="pt-PT" sz="1800" b="1" i="0" dirty="0">
                <a:solidFill>
                  <a:srgbClr val="222422"/>
                </a:solidFill>
                <a:effectLst/>
                <a:latin typeface="noto sans" panose="020B0502040504020204" pitchFamily="34" charset="0"/>
              </a:rPr>
              <a:t> -h --output=</a:t>
            </a:r>
            <a:r>
              <a:rPr lang="pt-PT" sz="1800" b="1" i="0" dirty="0" err="1">
                <a:solidFill>
                  <a:srgbClr val="222422"/>
                </a:solidFill>
                <a:effectLst/>
                <a:latin typeface="noto sans" panose="020B0502040504020204" pitchFamily="34" charset="0"/>
              </a:rPr>
              <a:t>target,source,fstype,pcent</a:t>
            </a:r>
            <a:r>
              <a:rPr lang="pt-PT" sz="1800" b="0" i="0" dirty="0">
                <a:solidFill>
                  <a:srgbClr val="222422"/>
                </a:solidFill>
                <a:effectLst/>
                <a:latin typeface="noto sans" panose="020B0502040504020204" pitchFamily="34" charset="0"/>
              </a:rPr>
              <a:t>”</a:t>
            </a:r>
          </a:p>
          <a:p>
            <a:pPr marL="0" indent="0">
              <a:buNone/>
            </a:pPr>
            <a:endParaRPr lang="pt-PT" sz="1800" dirty="0"/>
          </a:p>
        </p:txBody>
      </p:sp>
      <p:pic>
        <p:nvPicPr>
          <p:cNvPr id="6" name="Imagem 5">
            <a:extLst>
              <a:ext uri="{FF2B5EF4-FFF2-40B4-BE49-F238E27FC236}">
                <a16:creationId xmlns:a16="http://schemas.microsoft.com/office/drawing/2014/main" id="{89A74CCE-D57D-416A-B0FA-6619BB9D1316}"/>
              </a:ext>
            </a:extLst>
          </p:cNvPr>
          <p:cNvPicPr>
            <a:picLocks noChangeAspect="1"/>
          </p:cNvPicPr>
          <p:nvPr/>
        </p:nvPicPr>
        <p:blipFill>
          <a:blip r:embed="rId2"/>
          <a:stretch>
            <a:fillRect/>
          </a:stretch>
        </p:blipFill>
        <p:spPr>
          <a:xfrm>
            <a:off x="2880031" y="2562225"/>
            <a:ext cx="6457950" cy="1733550"/>
          </a:xfrm>
          <a:prstGeom prst="rect">
            <a:avLst/>
          </a:prstGeom>
        </p:spPr>
      </p:pic>
    </p:spTree>
    <p:extLst>
      <p:ext uri="{BB962C8B-B14F-4D97-AF65-F5344CB8AC3E}">
        <p14:creationId xmlns:p14="http://schemas.microsoft.com/office/powerpoint/2010/main" val="559788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C8B16-B3CD-4714-A06B-E4EE644849B9}"/>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3C29141C-A4CF-46E5-8CE6-9AB826CF38CD}"/>
              </a:ext>
            </a:extLst>
          </p:cNvPr>
          <p:cNvSpPr>
            <a:spLocks noGrp="1"/>
          </p:cNvSpPr>
          <p:nvPr>
            <p:ph idx="1"/>
          </p:nvPr>
        </p:nvSpPr>
        <p:spPr/>
        <p:txBody>
          <a:bodyPr/>
          <a:lstStyle/>
          <a:p>
            <a:pPr marL="0" indent="0">
              <a:buNone/>
            </a:pPr>
            <a:r>
              <a:rPr lang="pt-PT" sz="2400" b="1" dirty="0"/>
              <a:t>Em busca de espaço livre</a:t>
            </a:r>
            <a:endParaRPr lang="pt-PT" sz="2400" dirty="0"/>
          </a:p>
          <a:p>
            <a:r>
              <a:rPr lang="pt-PT" sz="1800" dirty="0"/>
              <a:t>O “</a:t>
            </a:r>
            <a:r>
              <a:rPr lang="pt-PT" sz="1800" dirty="0" err="1"/>
              <a:t>df</a:t>
            </a:r>
            <a:r>
              <a:rPr lang="pt-PT" sz="1800" dirty="0"/>
              <a:t>” também pode ser usado para verificar as informações do </a:t>
            </a:r>
            <a:r>
              <a:rPr lang="pt-PT" sz="1800" dirty="0" err="1"/>
              <a:t>inode</a:t>
            </a:r>
            <a:r>
              <a:rPr lang="pt-PT" sz="1800" dirty="0"/>
              <a:t>, passando os seguintes campos para --output=:</a:t>
            </a:r>
          </a:p>
          <a:p>
            <a:pPr marL="0" indent="0">
              <a:buNone/>
            </a:pPr>
            <a:endParaRPr lang="pt-PT" sz="1800" dirty="0"/>
          </a:p>
        </p:txBody>
      </p:sp>
      <p:graphicFrame>
        <p:nvGraphicFramePr>
          <p:cNvPr id="6" name="Tabela 6">
            <a:extLst>
              <a:ext uri="{FF2B5EF4-FFF2-40B4-BE49-F238E27FC236}">
                <a16:creationId xmlns:a16="http://schemas.microsoft.com/office/drawing/2014/main" id="{F8C2F3B8-F1B8-46FB-B2D8-A925DEC5B3E6}"/>
              </a:ext>
            </a:extLst>
          </p:cNvPr>
          <p:cNvGraphicFramePr>
            <a:graphicFrameLocks noGrp="1"/>
          </p:cNvGraphicFramePr>
          <p:nvPr>
            <p:extLst>
              <p:ext uri="{D42A27DB-BD31-4B8C-83A1-F6EECF244321}">
                <p14:modId xmlns:p14="http://schemas.microsoft.com/office/powerpoint/2010/main" val="1504590401"/>
              </p:ext>
            </p:extLst>
          </p:nvPr>
        </p:nvGraphicFramePr>
        <p:xfrm>
          <a:off x="2045006" y="2486532"/>
          <a:ext cx="8128000" cy="29311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40783183"/>
                    </a:ext>
                  </a:extLst>
                </a:gridCol>
                <a:gridCol w="4064000">
                  <a:extLst>
                    <a:ext uri="{9D8B030D-6E8A-4147-A177-3AD203B41FA5}">
                      <a16:colId xmlns:a16="http://schemas.microsoft.com/office/drawing/2014/main" val="3107746493"/>
                    </a:ext>
                  </a:extLst>
                </a:gridCol>
              </a:tblGrid>
              <a:tr h="370840">
                <a:tc>
                  <a:txBody>
                    <a:bodyPr/>
                    <a:lstStyle/>
                    <a:p>
                      <a:pPr algn="ctr"/>
                      <a:r>
                        <a:rPr lang="pt-PT" b="1" dirty="0">
                          <a:solidFill>
                            <a:schemeClr val="tx1"/>
                          </a:solidFill>
                        </a:rPr>
                        <a:t>Nome</a:t>
                      </a:r>
                    </a:p>
                  </a:txBody>
                  <a:tcPr/>
                </a:tc>
                <a:tc>
                  <a:txBody>
                    <a:bodyPr/>
                    <a:lstStyle/>
                    <a:p>
                      <a:pPr algn="ctr"/>
                      <a:r>
                        <a:rPr lang="pt-PT" b="1" dirty="0">
                          <a:solidFill>
                            <a:schemeClr val="tx1"/>
                          </a:solidFill>
                        </a:rPr>
                        <a:t>Funcionalidade</a:t>
                      </a:r>
                    </a:p>
                  </a:txBody>
                  <a:tcPr/>
                </a:tc>
                <a:extLst>
                  <a:ext uri="{0D108BD9-81ED-4DB2-BD59-A6C34878D82A}">
                    <a16:rowId xmlns:a16="http://schemas.microsoft.com/office/drawing/2014/main" val="2759679044"/>
                  </a:ext>
                </a:extLst>
              </a:tr>
              <a:tr h="370840">
                <a:tc>
                  <a:txBody>
                    <a:bodyPr/>
                    <a:lstStyle/>
                    <a:p>
                      <a:pPr algn="ctr"/>
                      <a:r>
                        <a:rPr lang="pt-PT" b="0" dirty="0" err="1">
                          <a:solidFill>
                            <a:schemeClr val="tx1"/>
                          </a:solidFill>
                        </a:rPr>
                        <a:t>itotal</a:t>
                      </a:r>
                      <a:endParaRPr lang="pt-PT" b="0" dirty="0">
                        <a:solidFill>
                          <a:schemeClr val="tx1"/>
                        </a:solidFill>
                      </a:endParaRPr>
                    </a:p>
                  </a:txBody>
                  <a:tcPr/>
                </a:tc>
                <a:tc>
                  <a:txBody>
                    <a:bodyPr/>
                    <a:lstStyle/>
                    <a:p>
                      <a:pPr algn="ctr"/>
                      <a:r>
                        <a:rPr lang="pt-PT" b="0" dirty="0">
                          <a:effectLst/>
                        </a:rPr>
                        <a:t>O número total de </a:t>
                      </a:r>
                      <a:r>
                        <a:rPr lang="pt-PT" b="0" dirty="0" err="1">
                          <a:effectLst/>
                        </a:rPr>
                        <a:t>inodes</a:t>
                      </a:r>
                      <a:r>
                        <a:rPr lang="pt-PT" b="0" dirty="0">
                          <a:effectLst/>
                        </a:rPr>
                        <a:t> no sistema de arquivos.</a:t>
                      </a:r>
                    </a:p>
                  </a:txBody>
                  <a:tcPr/>
                </a:tc>
                <a:extLst>
                  <a:ext uri="{0D108BD9-81ED-4DB2-BD59-A6C34878D82A}">
                    <a16:rowId xmlns:a16="http://schemas.microsoft.com/office/drawing/2014/main" val="4011052539"/>
                  </a:ext>
                </a:extLst>
              </a:tr>
              <a:tr h="370840">
                <a:tc>
                  <a:txBody>
                    <a:bodyPr/>
                    <a:lstStyle/>
                    <a:p>
                      <a:pPr algn="ctr"/>
                      <a:r>
                        <a:rPr lang="pt-PT" sz="1800" b="0" i="0" kern="1200" dirty="0" err="1">
                          <a:solidFill>
                            <a:schemeClr val="dk1"/>
                          </a:solidFill>
                          <a:effectLst/>
                          <a:latin typeface="+mn-lt"/>
                          <a:ea typeface="+mn-ea"/>
                          <a:cs typeface="+mn-cs"/>
                        </a:rPr>
                        <a:t>iused</a:t>
                      </a:r>
                      <a:endParaRPr lang="pt-PT" b="0" dirty="0">
                        <a:solidFill>
                          <a:schemeClr val="tx1"/>
                        </a:solidFill>
                      </a:endParaRPr>
                    </a:p>
                  </a:txBody>
                  <a:tcPr/>
                </a:tc>
                <a:tc>
                  <a:txBody>
                    <a:bodyPr/>
                    <a:lstStyle/>
                    <a:p>
                      <a:pPr algn="ctr"/>
                      <a:r>
                        <a:rPr lang="pt-PT" b="0" dirty="0">
                          <a:solidFill>
                            <a:schemeClr val="tx1"/>
                          </a:solidFill>
                        </a:rPr>
                        <a:t>O número de </a:t>
                      </a:r>
                      <a:r>
                        <a:rPr lang="pt-PT" b="0" dirty="0" err="1">
                          <a:solidFill>
                            <a:schemeClr val="tx1"/>
                          </a:solidFill>
                        </a:rPr>
                        <a:t>inodes</a:t>
                      </a:r>
                      <a:r>
                        <a:rPr lang="pt-PT" b="0" dirty="0">
                          <a:solidFill>
                            <a:schemeClr val="tx1"/>
                          </a:solidFill>
                        </a:rPr>
                        <a:t> usados no sistema de arquivos.</a:t>
                      </a:r>
                    </a:p>
                  </a:txBody>
                  <a:tcPr/>
                </a:tc>
                <a:extLst>
                  <a:ext uri="{0D108BD9-81ED-4DB2-BD59-A6C34878D82A}">
                    <a16:rowId xmlns:a16="http://schemas.microsoft.com/office/drawing/2014/main" val="770801700"/>
                  </a:ext>
                </a:extLst>
              </a:tr>
              <a:tr h="370840">
                <a:tc>
                  <a:txBody>
                    <a:bodyPr/>
                    <a:lstStyle/>
                    <a:p>
                      <a:pPr algn="ctr"/>
                      <a:r>
                        <a:rPr lang="pt-PT" sz="1800" b="0" i="0" kern="1200" dirty="0" err="1">
                          <a:solidFill>
                            <a:schemeClr val="dk1"/>
                          </a:solidFill>
                          <a:effectLst/>
                          <a:latin typeface="+mn-lt"/>
                          <a:ea typeface="+mn-ea"/>
                          <a:cs typeface="+mn-cs"/>
                        </a:rPr>
                        <a:t>iavail</a:t>
                      </a:r>
                      <a:endParaRPr lang="pt-PT" b="0" dirty="0">
                        <a:solidFill>
                          <a:schemeClr val="tx1"/>
                        </a:solidFill>
                      </a:endParaRPr>
                    </a:p>
                  </a:txBody>
                  <a:tcPr/>
                </a:tc>
                <a:tc>
                  <a:txBody>
                    <a:bodyPr/>
                    <a:lstStyle/>
                    <a:p>
                      <a:pPr algn="ctr"/>
                      <a:r>
                        <a:rPr lang="pt-PT" b="0" dirty="0">
                          <a:solidFill>
                            <a:schemeClr val="tx1"/>
                          </a:solidFill>
                        </a:rPr>
                        <a:t>O número de </a:t>
                      </a:r>
                      <a:r>
                        <a:rPr lang="pt-PT" b="0" dirty="0" err="1">
                          <a:solidFill>
                            <a:schemeClr val="tx1"/>
                          </a:solidFill>
                        </a:rPr>
                        <a:t>inodes</a:t>
                      </a:r>
                      <a:r>
                        <a:rPr lang="pt-PT" b="0" dirty="0">
                          <a:solidFill>
                            <a:schemeClr val="tx1"/>
                          </a:solidFill>
                        </a:rPr>
                        <a:t> disponíveis no sistema de arquivos.</a:t>
                      </a:r>
                    </a:p>
                  </a:txBody>
                  <a:tcPr/>
                </a:tc>
                <a:extLst>
                  <a:ext uri="{0D108BD9-81ED-4DB2-BD59-A6C34878D82A}">
                    <a16:rowId xmlns:a16="http://schemas.microsoft.com/office/drawing/2014/main" val="224112623"/>
                  </a:ext>
                </a:extLst>
              </a:tr>
              <a:tr h="370840">
                <a:tc>
                  <a:txBody>
                    <a:bodyPr/>
                    <a:lstStyle/>
                    <a:p>
                      <a:pPr algn="ctr"/>
                      <a:r>
                        <a:rPr lang="pt-PT" sz="1800" b="0" i="0" kern="1200" dirty="0" err="1">
                          <a:solidFill>
                            <a:schemeClr val="dk1"/>
                          </a:solidFill>
                          <a:effectLst/>
                          <a:latin typeface="+mn-lt"/>
                          <a:ea typeface="+mn-ea"/>
                          <a:cs typeface="+mn-cs"/>
                        </a:rPr>
                        <a:t>ipcent</a:t>
                      </a:r>
                      <a:endParaRPr lang="pt-PT" b="0" dirty="0">
                        <a:solidFill>
                          <a:schemeClr val="tx1"/>
                        </a:solidFill>
                      </a:endParaRPr>
                    </a:p>
                  </a:txBody>
                  <a:tcPr/>
                </a:tc>
                <a:tc>
                  <a:txBody>
                    <a:bodyPr/>
                    <a:lstStyle/>
                    <a:p>
                      <a:pPr algn="ctr"/>
                      <a:r>
                        <a:rPr lang="pt-PT" b="0" dirty="0">
                          <a:solidFill>
                            <a:schemeClr val="tx1"/>
                          </a:solidFill>
                        </a:rPr>
                        <a:t>A percentagem de </a:t>
                      </a:r>
                      <a:r>
                        <a:rPr lang="pt-PT" b="0" dirty="0" err="1">
                          <a:solidFill>
                            <a:schemeClr val="tx1"/>
                          </a:solidFill>
                        </a:rPr>
                        <a:t>inodes</a:t>
                      </a:r>
                      <a:r>
                        <a:rPr lang="pt-PT" b="0" dirty="0">
                          <a:solidFill>
                            <a:schemeClr val="tx1"/>
                          </a:solidFill>
                        </a:rPr>
                        <a:t> usados no sistema de arquivos.</a:t>
                      </a:r>
                    </a:p>
                  </a:txBody>
                  <a:tcPr/>
                </a:tc>
                <a:extLst>
                  <a:ext uri="{0D108BD9-81ED-4DB2-BD59-A6C34878D82A}">
                    <a16:rowId xmlns:a16="http://schemas.microsoft.com/office/drawing/2014/main" val="3358928536"/>
                  </a:ext>
                </a:extLst>
              </a:tr>
            </a:tbl>
          </a:graphicData>
        </a:graphic>
      </p:graphicFrame>
    </p:spTree>
    <p:extLst>
      <p:ext uri="{BB962C8B-B14F-4D97-AF65-F5344CB8AC3E}">
        <p14:creationId xmlns:p14="http://schemas.microsoft.com/office/powerpoint/2010/main" val="103439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60CCE-9AB1-4995-BEC7-6E9CC471954F}"/>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pic>
        <p:nvPicPr>
          <p:cNvPr id="5" name="Marcador de Posição de Conteúdo 4">
            <a:extLst>
              <a:ext uri="{FF2B5EF4-FFF2-40B4-BE49-F238E27FC236}">
                <a16:creationId xmlns:a16="http://schemas.microsoft.com/office/drawing/2014/main" id="{E2470E3B-EEC1-43D8-8E65-8F50A80B2F82}"/>
              </a:ext>
            </a:extLst>
          </p:cNvPr>
          <p:cNvPicPr>
            <a:picLocks noGrp="1" noChangeAspect="1"/>
          </p:cNvPicPr>
          <p:nvPr>
            <p:ph idx="1"/>
          </p:nvPr>
        </p:nvPicPr>
        <p:blipFill>
          <a:blip r:embed="rId2"/>
          <a:stretch>
            <a:fillRect/>
          </a:stretch>
        </p:blipFill>
        <p:spPr>
          <a:xfrm>
            <a:off x="2732088" y="3090069"/>
            <a:ext cx="6753225" cy="1724025"/>
          </a:xfrm>
        </p:spPr>
      </p:pic>
      <p:sp>
        <p:nvSpPr>
          <p:cNvPr id="6" name="CaixaDeTexto 5">
            <a:extLst>
              <a:ext uri="{FF2B5EF4-FFF2-40B4-BE49-F238E27FC236}">
                <a16:creationId xmlns:a16="http://schemas.microsoft.com/office/drawing/2014/main" id="{C5B12A0D-DA81-42D8-B131-4FF2DD08F848}"/>
              </a:ext>
            </a:extLst>
          </p:cNvPr>
          <p:cNvSpPr txBox="1"/>
          <p:nvPr/>
        </p:nvSpPr>
        <p:spPr>
          <a:xfrm>
            <a:off x="377505" y="1107347"/>
            <a:ext cx="8590327" cy="1046440"/>
          </a:xfrm>
          <a:prstGeom prst="rect">
            <a:avLst/>
          </a:prstGeom>
          <a:noFill/>
        </p:spPr>
        <p:txBody>
          <a:bodyPr wrap="square" rtlCol="0">
            <a:spAutoFit/>
          </a:bodyPr>
          <a:lstStyle/>
          <a:p>
            <a:r>
              <a:rPr lang="pt-PT" sz="2400" b="1" dirty="0"/>
              <a:t>Em busca de espaço livre</a:t>
            </a:r>
          </a:p>
          <a:p>
            <a:pPr marL="342900" indent="-342900">
              <a:buFont typeface="Arial" panose="020B0604020202020204" pitchFamily="34" charset="0"/>
              <a:buChar char="•"/>
            </a:pPr>
            <a:r>
              <a:rPr lang="en-US" sz="2000" b="1" dirty="0"/>
              <a:t>$ </a:t>
            </a:r>
            <a:r>
              <a:rPr lang="en-US" sz="2000" b="1" dirty="0" err="1"/>
              <a:t>df</a:t>
            </a:r>
            <a:r>
              <a:rPr lang="en-US" sz="2000" b="1" dirty="0"/>
              <a:t> --output=</a:t>
            </a:r>
            <a:r>
              <a:rPr lang="en-US" sz="2000" b="1" dirty="0" err="1"/>
              <a:t>source,fstype,itotal,iused,ipcent</a:t>
            </a:r>
            <a:endParaRPr lang="pt-PT" sz="2000" b="1" dirty="0"/>
          </a:p>
          <a:p>
            <a:endParaRPr lang="pt-PT" dirty="0"/>
          </a:p>
        </p:txBody>
      </p:sp>
    </p:spTree>
    <p:extLst>
      <p:ext uri="{BB962C8B-B14F-4D97-AF65-F5344CB8AC3E}">
        <p14:creationId xmlns:p14="http://schemas.microsoft.com/office/powerpoint/2010/main" val="319706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69634-0A95-48A1-B594-ABA2C434F8CF}"/>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6D74D12F-88D6-4B01-BC42-364674800F64}"/>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Manutenção de sistemas de arquivos ext2, ext3 e ext4</a:t>
            </a:r>
          </a:p>
          <a:p>
            <a:r>
              <a:rPr lang="pt-PT" sz="1800" dirty="0"/>
              <a:t>Para procurar erros num sistema de arquivos, Linux oferece o utilitário fsck. Em sua forma mais básica, ele é invocado com fsck seguido da localização do sistema de arquivos que se deseja verificar.</a:t>
            </a:r>
          </a:p>
          <a:p>
            <a:r>
              <a:rPr lang="pt-PT" sz="1800" dirty="0"/>
              <a:t>O fsck em si não verifica o sistema de arquivos, mas apenas chama para isso o utilitário apropriado para o tipo de sistema de arquivos em questão</a:t>
            </a:r>
          </a:p>
          <a:p>
            <a:r>
              <a:rPr lang="pt-PT" sz="1800" dirty="0"/>
              <a:t>Para especificar um sistema de arquivos, use a opção -t, seguida pelo nome do sistema de arquivos, como em fsck -t </a:t>
            </a:r>
            <a:r>
              <a:rPr lang="pt-PT" sz="1800" dirty="0" err="1"/>
              <a:t>vfat</a:t>
            </a:r>
            <a:r>
              <a:rPr lang="pt-PT" sz="1800" dirty="0"/>
              <a:t> /</a:t>
            </a:r>
            <a:r>
              <a:rPr lang="pt-PT" sz="1800" dirty="0" err="1"/>
              <a:t>dev</a:t>
            </a:r>
            <a:r>
              <a:rPr lang="pt-PT" sz="1800" dirty="0"/>
              <a:t>/</a:t>
            </a:r>
            <a:r>
              <a:rPr lang="pt-PT" sz="1800" dirty="0" err="1"/>
              <a:t>sdc</a:t>
            </a:r>
            <a:r>
              <a:rPr lang="pt-PT" sz="1800" dirty="0"/>
              <a:t>.</a:t>
            </a:r>
          </a:p>
          <a:p>
            <a:r>
              <a:rPr lang="pt-PT" sz="1800" dirty="0"/>
              <a:t>O utilitário específico para sistemas de arquivos ext2, ext3 e ext4 é o e2fsck, também chamado fsck.ext2, fsck.ext3 e fsck.ext4 (esses três são apenas links para e2fsck).</a:t>
            </a:r>
          </a:p>
          <a:p>
            <a:r>
              <a:rPr lang="pt-PT" sz="1800" dirty="0"/>
              <a:t>Por padrão, ele é executado no modo interativo: quando um erro é encontrado no sistema de arquivos, ele para e pergunta ao usuário o que fazer. </a:t>
            </a:r>
          </a:p>
          <a:p>
            <a:r>
              <a:rPr lang="pt-PT" sz="1800" dirty="0"/>
              <a:t>O usuário deve digitar y para corrigir o problema, n para deixá-lo sem solução ou a para corrigir o problema atual e todos os subsequentes.</a:t>
            </a:r>
          </a:p>
          <a:p>
            <a:endParaRPr lang="pt-PT" sz="1800" dirty="0"/>
          </a:p>
        </p:txBody>
      </p:sp>
    </p:spTree>
    <p:extLst>
      <p:ext uri="{BB962C8B-B14F-4D97-AF65-F5344CB8AC3E}">
        <p14:creationId xmlns:p14="http://schemas.microsoft.com/office/powerpoint/2010/main" val="151510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FE313-BF30-4B83-B9C4-60B2D307DC4E}"/>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7B5BCE5D-4F9A-4413-AB43-B59B908031D5}"/>
              </a:ext>
            </a:extLst>
          </p:cNvPr>
          <p:cNvSpPr>
            <a:spLocks noGrp="1"/>
          </p:cNvSpPr>
          <p:nvPr>
            <p:ph idx="1"/>
          </p:nvPr>
        </p:nvSpPr>
        <p:spPr/>
        <p:txBody>
          <a:bodyPr/>
          <a:lstStyle/>
          <a:p>
            <a:pPr marL="0" indent="0">
              <a:buNone/>
            </a:pPr>
            <a:r>
              <a:rPr lang="pt-PT" sz="2400" b="1" dirty="0"/>
              <a:t>Manutenção de sistemas de arquivos ext2, ext3 e ext4</a:t>
            </a:r>
          </a:p>
          <a:p>
            <a:r>
              <a:rPr lang="pt-PT" sz="1800" dirty="0"/>
              <a:t>O fsck aceita alguns argumentos de linha de comando. Estes são alguns dos mais comuns:</a:t>
            </a:r>
          </a:p>
          <a:p>
            <a:pPr marL="0" indent="0">
              <a:buNone/>
            </a:pPr>
            <a:endParaRPr lang="pt-PT" sz="1800" dirty="0"/>
          </a:p>
        </p:txBody>
      </p:sp>
      <p:graphicFrame>
        <p:nvGraphicFramePr>
          <p:cNvPr id="6" name="Tabela 6">
            <a:extLst>
              <a:ext uri="{FF2B5EF4-FFF2-40B4-BE49-F238E27FC236}">
                <a16:creationId xmlns:a16="http://schemas.microsoft.com/office/drawing/2014/main" id="{9CB7E12E-AEA8-453F-B644-7E8A13382714}"/>
              </a:ext>
            </a:extLst>
          </p:cNvPr>
          <p:cNvGraphicFramePr>
            <a:graphicFrameLocks noGrp="1"/>
          </p:cNvGraphicFramePr>
          <p:nvPr>
            <p:extLst>
              <p:ext uri="{D42A27DB-BD31-4B8C-83A1-F6EECF244321}">
                <p14:modId xmlns:p14="http://schemas.microsoft.com/office/powerpoint/2010/main" val="3113331273"/>
              </p:ext>
            </p:extLst>
          </p:nvPr>
        </p:nvGraphicFramePr>
        <p:xfrm>
          <a:off x="2032000" y="1848577"/>
          <a:ext cx="8128000" cy="4942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17177117"/>
                    </a:ext>
                  </a:extLst>
                </a:gridCol>
                <a:gridCol w="4064000">
                  <a:extLst>
                    <a:ext uri="{9D8B030D-6E8A-4147-A177-3AD203B41FA5}">
                      <a16:colId xmlns:a16="http://schemas.microsoft.com/office/drawing/2014/main" val="122631080"/>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Funcionalidade</a:t>
                      </a:r>
                    </a:p>
                  </a:txBody>
                  <a:tcPr/>
                </a:tc>
                <a:extLst>
                  <a:ext uri="{0D108BD9-81ED-4DB2-BD59-A6C34878D82A}">
                    <a16:rowId xmlns:a16="http://schemas.microsoft.com/office/drawing/2014/main" val="274410664"/>
                  </a:ext>
                </a:extLst>
              </a:tr>
              <a:tr h="370840">
                <a:tc>
                  <a:txBody>
                    <a:bodyPr/>
                    <a:lstStyle/>
                    <a:p>
                      <a:pPr algn="ctr"/>
                      <a:r>
                        <a:rPr lang="pt-PT" dirty="0"/>
                        <a:t>-A</a:t>
                      </a:r>
                    </a:p>
                  </a:txBody>
                  <a:tcPr/>
                </a:tc>
                <a:tc>
                  <a:txBody>
                    <a:bodyPr/>
                    <a:lstStyle/>
                    <a:p>
                      <a:pPr algn="ctr"/>
                      <a:r>
                        <a:rPr lang="pt-PT" dirty="0"/>
                        <a:t>Verifica todos os sistemas de arquivos listados em /</a:t>
                      </a:r>
                      <a:r>
                        <a:rPr lang="pt-PT" dirty="0" err="1"/>
                        <a:t>etc</a:t>
                      </a:r>
                      <a:r>
                        <a:rPr lang="pt-PT" dirty="0"/>
                        <a:t>/</a:t>
                      </a:r>
                      <a:r>
                        <a:rPr lang="pt-PT" dirty="0" err="1"/>
                        <a:t>fstab</a:t>
                      </a:r>
                      <a:r>
                        <a:rPr lang="pt-PT" dirty="0"/>
                        <a:t>.</a:t>
                      </a:r>
                    </a:p>
                  </a:txBody>
                  <a:tcPr/>
                </a:tc>
                <a:extLst>
                  <a:ext uri="{0D108BD9-81ED-4DB2-BD59-A6C34878D82A}">
                    <a16:rowId xmlns:a16="http://schemas.microsoft.com/office/drawing/2014/main" val="4091583660"/>
                  </a:ext>
                </a:extLst>
              </a:tr>
              <a:tr h="370840">
                <a:tc>
                  <a:txBody>
                    <a:bodyPr/>
                    <a:lstStyle/>
                    <a:p>
                      <a:pPr algn="ctr"/>
                      <a:r>
                        <a:rPr lang="pt-PT" dirty="0"/>
                        <a:t>-C</a:t>
                      </a:r>
                    </a:p>
                  </a:txBody>
                  <a:tcPr/>
                </a:tc>
                <a:tc>
                  <a:txBody>
                    <a:bodyPr/>
                    <a:lstStyle/>
                    <a:p>
                      <a:pPr algn="ctr"/>
                      <a:r>
                        <a:rPr lang="pt-PT" dirty="0"/>
                        <a:t>Exibe uma barra de progresso ao verificar um sistema de arquivos. Atualmente funciona apenas em sistemas de arquivos ext2/3/4.</a:t>
                      </a:r>
                    </a:p>
                  </a:txBody>
                  <a:tcPr/>
                </a:tc>
                <a:extLst>
                  <a:ext uri="{0D108BD9-81ED-4DB2-BD59-A6C34878D82A}">
                    <a16:rowId xmlns:a16="http://schemas.microsoft.com/office/drawing/2014/main" val="251849366"/>
                  </a:ext>
                </a:extLst>
              </a:tr>
              <a:tr h="370840">
                <a:tc>
                  <a:txBody>
                    <a:bodyPr/>
                    <a:lstStyle/>
                    <a:p>
                      <a:pPr algn="ctr"/>
                      <a:r>
                        <a:rPr lang="pt-PT" dirty="0"/>
                        <a:t>-N</a:t>
                      </a:r>
                    </a:p>
                  </a:txBody>
                  <a:tcPr/>
                </a:tc>
                <a:tc>
                  <a:txBody>
                    <a:bodyPr/>
                    <a:lstStyle/>
                    <a:p>
                      <a:pPr algn="ctr"/>
                      <a:r>
                        <a:rPr lang="pt-PT" b="0" dirty="0">
                          <a:effectLst/>
                        </a:rPr>
                        <a:t>Imprime na tela o que seria feito e sai, sem de fato verificar o sistema de arquivos.</a:t>
                      </a:r>
                    </a:p>
                  </a:txBody>
                  <a:tcPr/>
                </a:tc>
                <a:extLst>
                  <a:ext uri="{0D108BD9-81ED-4DB2-BD59-A6C34878D82A}">
                    <a16:rowId xmlns:a16="http://schemas.microsoft.com/office/drawing/2014/main" val="3469950052"/>
                  </a:ext>
                </a:extLst>
              </a:tr>
              <a:tr h="370840">
                <a:tc>
                  <a:txBody>
                    <a:bodyPr/>
                    <a:lstStyle/>
                    <a:p>
                      <a:pPr algn="ctr"/>
                      <a:r>
                        <a:rPr lang="pt-PT" dirty="0"/>
                        <a:t>-R</a:t>
                      </a:r>
                    </a:p>
                  </a:txBody>
                  <a:tcPr/>
                </a:tc>
                <a:tc>
                  <a:txBody>
                    <a:bodyPr/>
                    <a:lstStyle/>
                    <a:p>
                      <a:pPr algn="ctr"/>
                      <a:r>
                        <a:rPr lang="pt-PT" b="0" dirty="0">
                          <a:effectLst/>
                        </a:rPr>
                        <a:t>Quando usado em conjunto com -A, ele pula a verificação do sistema de arquivos raiz.</a:t>
                      </a:r>
                    </a:p>
                  </a:txBody>
                  <a:tcPr/>
                </a:tc>
                <a:extLst>
                  <a:ext uri="{0D108BD9-81ED-4DB2-BD59-A6C34878D82A}">
                    <a16:rowId xmlns:a16="http://schemas.microsoft.com/office/drawing/2014/main" val="2697101590"/>
                  </a:ext>
                </a:extLst>
              </a:tr>
              <a:tr h="370840">
                <a:tc>
                  <a:txBody>
                    <a:bodyPr/>
                    <a:lstStyle/>
                    <a:p>
                      <a:pPr algn="ctr"/>
                      <a:r>
                        <a:rPr lang="pt-PT" dirty="0"/>
                        <a:t>-V</a:t>
                      </a:r>
                    </a:p>
                  </a:txBody>
                  <a:tcPr/>
                </a:tc>
                <a:tc>
                  <a:txBody>
                    <a:bodyPr/>
                    <a:lstStyle/>
                    <a:p>
                      <a:pPr algn="ctr"/>
                      <a:r>
                        <a:rPr lang="pt-PT" sz="1800" b="0" i="0" kern="1200" dirty="0">
                          <a:solidFill>
                            <a:schemeClr val="dk1"/>
                          </a:solidFill>
                          <a:effectLst/>
                          <a:latin typeface="+mn-lt"/>
                          <a:ea typeface="+mn-ea"/>
                          <a:cs typeface="+mn-cs"/>
                        </a:rPr>
                        <a:t>Modo detalhado, imprime mais informações do que o normal durante a operação. Útil para depuração.</a:t>
                      </a:r>
                    </a:p>
                  </a:txBody>
                  <a:tcPr/>
                </a:tc>
                <a:extLst>
                  <a:ext uri="{0D108BD9-81ED-4DB2-BD59-A6C34878D82A}">
                    <a16:rowId xmlns:a16="http://schemas.microsoft.com/office/drawing/2014/main" val="74113092"/>
                  </a:ext>
                </a:extLst>
              </a:tr>
            </a:tbl>
          </a:graphicData>
        </a:graphic>
      </p:graphicFrame>
    </p:spTree>
    <p:extLst>
      <p:ext uri="{BB962C8B-B14F-4D97-AF65-F5344CB8AC3E}">
        <p14:creationId xmlns:p14="http://schemas.microsoft.com/office/powerpoint/2010/main" val="253110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3682-B2C7-439E-A07C-2616D07F0964}"/>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AB03F987-6B4E-4379-9D85-F3984076D863}"/>
              </a:ext>
            </a:extLst>
          </p:cNvPr>
          <p:cNvSpPr>
            <a:spLocks noGrp="1"/>
          </p:cNvSpPr>
          <p:nvPr>
            <p:ph idx="1"/>
          </p:nvPr>
        </p:nvSpPr>
        <p:spPr>
          <a:xfrm>
            <a:off x="392723" y="1212047"/>
            <a:ext cx="3415880" cy="5405120"/>
          </a:xfrm>
        </p:spPr>
        <p:txBody>
          <a:bodyPr/>
          <a:lstStyle/>
          <a:p>
            <a:pPr marL="0" indent="0">
              <a:buNone/>
            </a:pPr>
            <a:r>
              <a:rPr lang="pt-PT" sz="2400" b="1" dirty="0"/>
              <a:t>Manutenção de sistemas de arquivos ext2, ext3 e ext4</a:t>
            </a:r>
          </a:p>
          <a:p>
            <a:r>
              <a:rPr lang="pt-PT" sz="1800" dirty="0"/>
              <a:t>É claro que sentar á de frente de um terminal e esperar o e2fsck perguntar o que fazer não é um uso produtivo do seu tempo, especialmente se se estiver a lidar com um grande sistema de arquivos. Dessa forma, existem opções que fazem com que o e2fsck seja executado em modo não interativo:</a:t>
            </a:r>
          </a:p>
          <a:p>
            <a:pPr marL="0" indent="0">
              <a:buNone/>
            </a:pPr>
            <a:endParaRPr lang="pt-PT" sz="1800" dirty="0"/>
          </a:p>
          <a:p>
            <a:pPr marL="0" indent="0">
              <a:buNone/>
            </a:pPr>
            <a:endParaRPr lang="pt-PT" dirty="0"/>
          </a:p>
        </p:txBody>
      </p:sp>
      <p:graphicFrame>
        <p:nvGraphicFramePr>
          <p:cNvPr id="5" name="Tabela 5">
            <a:extLst>
              <a:ext uri="{FF2B5EF4-FFF2-40B4-BE49-F238E27FC236}">
                <a16:creationId xmlns:a16="http://schemas.microsoft.com/office/drawing/2014/main" id="{9D806252-B253-4CE3-90E0-78D4E2666CFE}"/>
              </a:ext>
            </a:extLst>
          </p:cNvPr>
          <p:cNvGraphicFramePr>
            <a:graphicFrameLocks noGrp="1"/>
          </p:cNvGraphicFramePr>
          <p:nvPr>
            <p:extLst>
              <p:ext uri="{D42A27DB-BD31-4B8C-83A1-F6EECF244321}">
                <p14:modId xmlns:p14="http://schemas.microsoft.com/office/powerpoint/2010/main" val="2699399388"/>
              </p:ext>
            </p:extLst>
          </p:nvPr>
        </p:nvGraphicFramePr>
        <p:xfrm>
          <a:off x="3808603" y="1197383"/>
          <a:ext cx="8128000" cy="5405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33638926"/>
                    </a:ext>
                  </a:extLst>
                </a:gridCol>
                <a:gridCol w="4064000">
                  <a:extLst>
                    <a:ext uri="{9D8B030D-6E8A-4147-A177-3AD203B41FA5}">
                      <a16:colId xmlns:a16="http://schemas.microsoft.com/office/drawing/2014/main" val="480412616"/>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Nomenclatura</a:t>
                      </a:r>
                    </a:p>
                  </a:txBody>
                  <a:tcPr/>
                </a:tc>
                <a:extLst>
                  <a:ext uri="{0D108BD9-81ED-4DB2-BD59-A6C34878D82A}">
                    <a16:rowId xmlns:a16="http://schemas.microsoft.com/office/drawing/2014/main" val="1509394975"/>
                  </a:ext>
                </a:extLst>
              </a:tr>
              <a:tr h="370840">
                <a:tc>
                  <a:txBody>
                    <a:bodyPr/>
                    <a:lstStyle/>
                    <a:p>
                      <a:pPr algn="ctr"/>
                      <a:r>
                        <a:rPr lang="pt-PT" dirty="0">
                          <a:solidFill>
                            <a:schemeClr val="tx1"/>
                          </a:solidFill>
                        </a:rPr>
                        <a:t>-p</a:t>
                      </a:r>
                    </a:p>
                  </a:txBody>
                  <a:tcPr/>
                </a:tc>
                <a:tc>
                  <a:txBody>
                    <a:bodyPr/>
                    <a:lstStyle/>
                    <a:p>
                      <a:pPr algn="ctr"/>
                      <a:r>
                        <a:rPr lang="pt-PT" b="0" dirty="0">
                          <a:effectLst/>
                        </a:rPr>
                        <a:t>Essa opção tenta corrigir automaticamente quaisquer erros encontrados. Se for encontrado um erro que requeira intervenção do administrador do sistema, o e2fsck fornecerá uma descrição do problema e sairá.</a:t>
                      </a:r>
                    </a:p>
                  </a:txBody>
                  <a:tcPr/>
                </a:tc>
                <a:extLst>
                  <a:ext uri="{0D108BD9-81ED-4DB2-BD59-A6C34878D82A}">
                    <a16:rowId xmlns:a16="http://schemas.microsoft.com/office/drawing/2014/main" val="1707635167"/>
                  </a:ext>
                </a:extLst>
              </a:tr>
              <a:tr h="370840">
                <a:tc>
                  <a:txBody>
                    <a:bodyPr/>
                    <a:lstStyle/>
                    <a:p>
                      <a:pPr algn="ctr"/>
                      <a:r>
                        <a:rPr lang="pt-PT" dirty="0">
                          <a:solidFill>
                            <a:schemeClr val="tx1"/>
                          </a:solidFill>
                        </a:rPr>
                        <a:t>-y</a:t>
                      </a:r>
                    </a:p>
                  </a:txBody>
                  <a:tcPr/>
                </a:tc>
                <a:tc>
                  <a:txBody>
                    <a:bodyPr/>
                    <a:lstStyle/>
                    <a:p>
                      <a:pPr algn="ctr"/>
                      <a:r>
                        <a:rPr lang="pt-PT" b="0" dirty="0">
                          <a:effectLst/>
                        </a:rPr>
                        <a:t>Responde y (sim) a todas as questões.</a:t>
                      </a:r>
                    </a:p>
                  </a:txBody>
                  <a:tcPr/>
                </a:tc>
                <a:extLst>
                  <a:ext uri="{0D108BD9-81ED-4DB2-BD59-A6C34878D82A}">
                    <a16:rowId xmlns:a16="http://schemas.microsoft.com/office/drawing/2014/main" val="2814595217"/>
                  </a:ext>
                </a:extLst>
              </a:tr>
              <a:tr h="370840">
                <a:tc>
                  <a:txBody>
                    <a:bodyPr/>
                    <a:lstStyle/>
                    <a:p>
                      <a:pPr algn="ctr"/>
                      <a:r>
                        <a:rPr lang="pt-PT" dirty="0">
                          <a:solidFill>
                            <a:schemeClr val="tx1"/>
                          </a:solidFill>
                        </a:rPr>
                        <a:t>-n</a:t>
                      </a:r>
                    </a:p>
                  </a:txBody>
                  <a:tcPr/>
                </a:tc>
                <a:tc>
                  <a:txBody>
                    <a:bodyPr/>
                    <a:lstStyle/>
                    <a:p>
                      <a:pPr algn="ctr"/>
                      <a:r>
                        <a:rPr lang="pt-PT" b="0" dirty="0">
                          <a:effectLst/>
                        </a:rPr>
                        <a:t>O oposto de -y. Além de responder n (não) a todas as questões, faz com que o sistema de arquivos seja montado somente para leitura e, portanto, não possa ser modificado.</a:t>
                      </a:r>
                    </a:p>
                  </a:txBody>
                  <a:tcPr/>
                </a:tc>
                <a:extLst>
                  <a:ext uri="{0D108BD9-81ED-4DB2-BD59-A6C34878D82A}">
                    <a16:rowId xmlns:a16="http://schemas.microsoft.com/office/drawing/2014/main" val="262762701"/>
                  </a:ext>
                </a:extLst>
              </a:tr>
              <a:tr h="370840">
                <a:tc>
                  <a:txBody>
                    <a:bodyPr/>
                    <a:lstStyle/>
                    <a:p>
                      <a:pPr algn="ctr"/>
                      <a:r>
                        <a:rPr lang="pt-PT" dirty="0">
                          <a:solidFill>
                            <a:schemeClr val="tx1"/>
                          </a:solidFill>
                        </a:rPr>
                        <a:t>-f</a:t>
                      </a:r>
                    </a:p>
                  </a:txBody>
                  <a:tcPr/>
                </a:tc>
                <a:tc>
                  <a:txBody>
                    <a:bodyPr/>
                    <a:lstStyle/>
                    <a:p>
                      <a:pPr algn="ctr"/>
                      <a:r>
                        <a:rPr lang="pt-PT" sz="1800" b="0" i="0" kern="1200" dirty="0">
                          <a:solidFill>
                            <a:schemeClr val="dk1"/>
                          </a:solidFill>
                          <a:effectLst/>
                          <a:latin typeface="+mn-lt"/>
                          <a:ea typeface="+mn-ea"/>
                          <a:cs typeface="+mn-cs"/>
                        </a:rPr>
                        <a:t>Força o e2fsck a verificar um sistema de arquivos mesmo se ele estiver marcado como “limpo”, ou seja, que foi corretamente desmontado.</a:t>
                      </a:r>
                    </a:p>
                  </a:txBody>
                  <a:tcPr/>
                </a:tc>
                <a:extLst>
                  <a:ext uri="{0D108BD9-81ED-4DB2-BD59-A6C34878D82A}">
                    <a16:rowId xmlns:a16="http://schemas.microsoft.com/office/drawing/2014/main" val="1654870910"/>
                  </a:ext>
                </a:extLst>
              </a:tr>
            </a:tbl>
          </a:graphicData>
        </a:graphic>
      </p:graphicFrame>
    </p:spTree>
    <p:extLst>
      <p:ext uri="{BB962C8B-B14F-4D97-AF65-F5344CB8AC3E}">
        <p14:creationId xmlns:p14="http://schemas.microsoft.com/office/powerpoint/2010/main" val="54784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22393-132F-4B08-8382-CF15B1604D74}"/>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BADC735F-7A25-46F9-B3AA-4FC235B0B53C}"/>
              </a:ext>
            </a:extLst>
          </p:cNvPr>
          <p:cNvSpPr>
            <a:spLocks noGrp="1"/>
          </p:cNvSpPr>
          <p:nvPr>
            <p:ph idx="1"/>
          </p:nvPr>
        </p:nvSpPr>
        <p:spPr/>
        <p:txBody>
          <a:bodyPr/>
          <a:lstStyle/>
          <a:p>
            <a:pPr algn="l"/>
            <a:r>
              <a:rPr lang="pt-PT" sz="2400" b="1" i="0" dirty="0">
                <a:solidFill>
                  <a:srgbClr val="222422"/>
                </a:solidFill>
                <a:effectLst/>
                <a:latin typeface="noto sans" panose="020B0502040504020204" pitchFamily="34" charset="0"/>
              </a:rPr>
              <a:t>Ajustando um sistema de arquivos </a:t>
            </a:r>
            <a:r>
              <a:rPr lang="pt-PT" sz="2400" b="1" i="0" dirty="0" err="1">
                <a:solidFill>
                  <a:srgbClr val="222422"/>
                </a:solidFill>
                <a:effectLst/>
                <a:latin typeface="noto sans" panose="020B0502040504020204" pitchFamily="34" charset="0"/>
              </a:rPr>
              <a:t>ext</a:t>
            </a:r>
            <a:endParaRPr lang="pt-PT" sz="2400" b="1" dirty="0">
              <a:solidFill>
                <a:srgbClr val="222422"/>
              </a:solidFill>
              <a:latin typeface="noto sans" panose="020B0502040504020204" pitchFamily="34" charset="0"/>
            </a:endParaRPr>
          </a:p>
          <a:p>
            <a:r>
              <a:rPr lang="pt-PT" sz="1800" b="0" i="0" dirty="0">
                <a:solidFill>
                  <a:srgbClr val="222422"/>
                </a:solidFill>
                <a:effectLst/>
                <a:latin typeface="noto sans" panose="020B0502040504020204" pitchFamily="34" charset="0"/>
              </a:rPr>
              <a:t>Os sistemas de arquivos ext2, ext3 e ext4 têm diversos parâmetros que podem ser ajustados ou “refinados” pelo administrador do sistema para melhor atender às necessidades do sistema. O utilitário usado para exibir ou modificar esses parâmetros se chama tune2fs.</a:t>
            </a:r>
          </a:p>
          <a:p>
            <a:r>
              <a:rPr lang="pt-PT" sz="1800" b="0" i="0" dirty="0">
                <a:solidFill>
                  <a:srgbClr val="222422"/>
                </a:solidFill>
                <a:effectLst/>
                <a:latin typeface="noto sans" panose="020B0502040504020204" pitchFamily="34" charset="0"/>
              </a:rPr>
              <a:t>Para ver os parâmetros atuais de qualquer sistema de arquivos, use o parâmetro -l seguido pelo dispositivo que representa a partição.</a:t>
            </a:r>
            <a:endParaRPr lang="pt-PT" b="0" i="0" dirty="0">
              <a:solidFill>
                <a:srgbClr val="222422"/>
              </a:solidFill>
              <a:effectLst/>
              <a:latin typeface="noto sans" panose="020B0502040504020204" pitchFamily="34" charset="0"/>
            </a:endParaRPr>
          </a:p>
          <a:p>
            <a:r>
              <a:rPr lang="pt-PT" sz="1800" dirty="0"/>
              <a:t>Os sistemas de arquivos </a:t>
            </a:r>
            <a:r>
              <a:rPr lang="pt-PT" sz="1800" dirty="0" err="1"/>
              <a:t>ext</a:t>
            </a:r>
            <a:r>
              <a:rPr lang="pt-PT" sz="1800" dirty="0"/>
              <a:t> têm contagens de montagem. A contagem é aumentada em 1 a cada vez que o sistema de arquivos é montado, e quando um valor limite (a contagem máxima de montagem) é alcançado, o sistema será verificado automaticamente com e2fsck na próxima inicialização.</a:t>
            </a:r>
            <a:endParaRPr lang="pt-PT" dirty="0"/>
          </a:p>
          <a:p>
            <a:r>
              <a:rPr lang="pt-PT" sz="1800" dirty="0"/>
              <a:t>A contagem máxima de montagens pode ser definida com o parâmetro -c N, onde N é o número de vezes que o sistema de arquivos pode ser montado sem ser verificado. O parâmetro -C N define o número de vezes que o sistema foi montado com o valor de N. Observe que os parâmetros da linha de comando diferenciam maiúsculas de minúsculas, então -c é diferente de -C.</a:t>
            </a:r>
            <a:endParaRPr lang="pt-PT" dirty="0"/>
          </a:p>
        </p:txBody>
      </p:sp>
    </p:spTree>
    <p:extLst>
      <p:ext uri="{BB962C8B-B14F-4D97-AF65-F5344CB8AC3E}">
        <p14:creationId xmlns:p14="http://schemas.microsoft.com/office/powerpoint/2010/main" val="21160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37C58-7A8A-4639-952D-07149F387A92}"/>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65A4DD4A-2CAB-471F-BF65-F62E2C54FF3B}"/>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Ajustando um sistema de arquivos </a:t>
            </a:r>
            <a:r>
              <a:rPr lang="pt-PT" sz="2400" b="1" i="0" dirty="0" err="1">
                <a:solidFill>
                  <a:srgbClr val="222422"/>
                </a:solidFill>
                <a:effectLst/>
                <a:latin typeface="noto sans" panose="020B0502040504020204" pitchFamily="34" charset="0"/>
              </a:rPr>
              <a:t>ext</a:t>
            </a:r>
            <a:endParaRPr lang="pt-PT" sz="2400" b="1" i="0" dirty="0">
              <a:solidFill>
                <a:srgbClr val="222422"/>
              </a:solidFill>
              <a:effectLst/>
              <a:latin typeface="noto sans" panose="020B0502040504020204" pitchFamily="34" charset="0"/>
            </a:endParaRPr>
          </a:p>
          <a:p>
            <a:r>
              <a:rPr lang="pt-PT" sz="1800" dirty="0"/>
              <a:t>Também é possível definir um intervalo de tempo entre as verificações com o parâmetro -i, seguido por um número e as letras d para dias, m para meses e y para anos. Por exemplo, -i 10d verificaria o sistema de arquivos na reinicialização seguinte a cada 10 dias. Use zero como valor para desabilitar este recurso.</a:t>
            </a:r>
          </a:p>
          <a:p>
            <a:r>
              <a:rPr lang="pt-PT" sz="1800" dirty="0"/>
              <a:t>-L pode ser usado para definir um rótulo para o sistema de arquivos. Esse rótulo pode ter até 16 caracteres. O parâmetro -U define o UUID do sistema de arquivos, que é um número hexadecimal de 128 bits. No exemplo acima, o UUID é 6e2c12e3-472d-4bac-a257-c49ac07f3761. Tanto o rótulo quanto o UUID podem ser usados no lugar do nome do dispositivo (como /</a:t>
            </a:r>
            <a:r>
              <a:rPr lang="pt-PT" sz="1800" dirty="0" err="1"/>
              <a:t>dev</a:t>
            </a:r>
            <a:r>
              <a:rPr lang="pt-PT" sz="1800" dirty="0"/>
              <a:t>/sda1) para montar o sistema de arquivos.</a:t>
            </a:r>
          </a:p>
          <a:p>
            <a:r>
              <a:rPr lang="pt-PT" sz="1800" dirty="0">
                <a:solidFill>
                  <a:srgbClr val="222422"/>
                </a:solidFill>
                <a:latin typeface="noto sans" panose="020B0502040504020204" pitchFamily="34" charset="0"/>
              </a:rPr>
              <a:t>A opção -e BEHAVIOUR define o comportamento do </a:t>
            </a:r>
            <a:r>
              <a:rPr lang="pt-PT" sz="1800" dirty="0" err="1">
                <a:solidFill>
                  <a:srgbClr val="222422"/>
                </a:solidFill>
                <a:latin typeface="noto sans" panose="020B0502040504020204" pitchFamily="34" charset="0"/>
              </a:rPr>
              <a:t>kernel</a:t>
            </a:r>
            <a:r>
              <a:rPr lang="pt-PT" sz="1800" dirty="0">
                <a:solidFill>
                  <a:srgbClr val="222422"/>
                </a:solidFill>
                <a:latin typeface="noto sans" panose="020B0502040504020204" pitchFamily="34" charset="0"/>
              </a:rPr>
              <a:t> quando um erro é encontrado no sistema de arquivos. Existem três comportamentos possíveis:</a:t>
            </a:r>
          </a:p>
          <a:p>
            <a:pPr marL="0" indent="0">
              <a:buNone/>
            </a:pPr>
            <a:endParaRPr lang="pt-PT" sz="1800" dirty="0">
              <a:solidFill>
                <a:srgbClr val="222422"/>
              </a:solidFill>
              <a:latin typeface="noto sans" panose="020B0502040504020204" pitchFamily="34" charset="0"/>
            </a:endParaRPr>
          </a:p>
          <a:p>
            <a:pPr marL="0" indent="0">
              <a:buNone/>
            </a:pPr>
            <a:endParaRPr lang="pt-PT" dirty="0"/>
          </a:p>
        </p:txBody>
      </p:sp>
      <p:graphicFrame>
        <p:nvGraphicFramePr>
          <p:cNvPr id="5" name="Tabela 5">
            <a:extLst>
              <a:ext uri="{FF2B5EF4-FFF2-40B4-BE49-F238E27FC236}">
                <a16:creationId xmlns:a16="http://schemas.microsoft.com/office/drawing/2014/main" id="{88D26CEB-1A47-4314-8F6A-EF2673C70489}"/>
              </a:ext>
            </a:extLst>
          </p:cNvPr>
          <p:cNvGraphicFramePr>
            <a:graphicFrameLocks noGrp="1"/>
          </p:cNvGraphicFramePr>
          <p:nvPr>
            <p:extLst>
              <p:ext uri="{D42A27DB-BD31-4B8C-83A1-F6EECF244321}">
                <p14:modId xmlns:p14="http://schemas.microsoft.com/office/powerpoint/2010/main" val="2294294918"/>
              </p:ext>
            </p:extLst>
          </p:nvPr>
        </p:nvGraphicFramePr>
        <p:xfrm>
          <a:off x="2045006" y="4536657"/>
          <a:ext cx="8128000" cy="1752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19898648"/>
                    </a:ext>
                  </a:extLst>
                </a:gridCol>
                <a:gridCol w="4064000">
                  <a:extLst>
                    <a:ext uri="{9D8B030D-6E8A-4147-A177-3AD203B41FA5}">
                      <a16:colId xmlns:a16="http://schemas.microsoft.com/office/drawing/2014/main" val="943503712"/>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Funcionalidade</a:t>
                      </a:r>
                    </a:p>
                  </a:txBody>
                  <a:tcPr/>
                </a:tc>
                <a:extLst>
                  <a:ext uri="{0D108BD9-81ED-4DB2-BD59-A6C34878D82A}">
                    <a16:rowId xmlns:a16="http://schemas.microsoft.com/office/drawing/2014/main" val="2472762714"/>
                  </a:ext>
                </a:extLst>
              </a:tr>
              <a:tr h="370840">
                <a:tc>
                  <a:txBody>
                    <a:bodyPr/>
                    <a:lstStyle/>
                    <a:p>
                      <a:pPr algn="ctr"/>
                      <a:r>
                        <a:rPr lang="pt-PT" sz="1800" b="0" i="0" kern="1200" dirty="0">
                          <a:solidFill>
                            <a:schemeClr val="dk1"/>
                          </a:solidFill>
                          <a:effectLst/>
                          <a:latin typeface="+mn-lt"/>
                          <a:ea typeface="+mn-ea"/>
                          <a:cs typeface="+mn-cs"/>
                        </a:rPr>
                        <a:t>continue</a:t>
                      </a:r>
                      <a:endParaRPr lang="pt-PT" dirty="0">
                        <a:solidFill>
                          <a:schemeClr val="tx1"/>
                        </a:solidFill>
                      </a:endParaRPr>
                    </a:p>
                  </a:txBody>
                  <a:tcPr/>
                </a:tc>
                <a:tc>
                  <a:txBody>
                    <a:bodyPr/>
                    <a:lstStyle/>
                    <a:p>
                      <a:pPr algn="ctr"/>
                      <a:r>
                        <a:rPr lang="pt-PT" b="0" dirty="0">
                          <a:effectLst/>
                        </a:rPr>
                        <a:t>Continua a execução normalmente.</a:t>
                      </a:r>
                    </a:p>
                  </a:txBody>
                  <a:tcPr/>
                </a:tc>
                <a:extLst>
                  <a:ext uri="{0D108BD9-81ED-4DB2-BD59-A6C34878D82A}">
                    <a16:rowId xmlns:a16="http://schemas.microsoft.com/office/drawing/2014/main" val="4044193666"/>
                  </a:ext>
                </a:extLst>
              </a:tr>
              <a:tr h="370840">
                <a:tc>
                  <a:txBody>
                    <a:bodyPr/>
                    <a:lstStyle/>
                    <a:p>
                      <a:pPr algn="ctr"/>
                      <a:r>
                        <a:rPr lang="pt-PT" dirty="0" err="1"/>
                        <a:t>remount-ro</a:t>
                      </a:r>
                      <a:endParaRPr lang="pt-PT" dirty="0">
                        <a:solidFill>
                          <a:schemeClr val="tx1"/>
                        </a:solidFill>
                      </a:endParaRPr>
                    </a:p>
                  </a:txBody>
                  <a:tcPr/>
                </a:tc>
                <a:tc>
                  <a:txBody>
                    <a:bodyPr/>
                    <a:lstStyle/>
                    <a:p>
                      <a:pPr algn="ctr"/>
                      <a:r>
                        <a:rPr lang="pt-PT" b="0" dirty="0">
                          <a:effectLst/>
                        </a:rPr>
                        <a:t>Remonta o sistema de arquivos como somente leitura.</a:t>
                      </a:r>
                    </a:p>
                  </a:txBody>
                  <a:tcPr/>
                </a:tc>
                <a:extLst>
                  <a:ext uri="{0D108BD9-81ED-4DB2-BD59-A6C34878D82A}">
                    <a16:rowId xmlns:a16="http://schemas.microsoft.com/office/drawing/2014/main" val="1676158754"/>
                  </a:ext>
                </a:extLst>
              </a:tr>
              <a:tr h="370840">
                <a:tc>
                  <a:txBody>
                    <a:bodyPr/>
                    <a:lstStyle/>
                    <a:p>
                      <a:pPr algn="ctr"/>
                      <a:r>
                        <a:rPr lang="pt-PT" sz="1800" b="0" i="0" kern="1200" dirty="0" err="1">
                          <a:solidFill>
                            <a:schemeClr val="dk1"/>
                          </a:solidFill>
                          <a:effectLst/>
                          <a:latin typeface="+mn-lt"/>
                          <a:ea typeface="+mn-ea"/>
                          <a:cs typeface="+mn-cs"/>
                        </a:rPr>
                        <a:t>panic</a:t>
                      </a:r>
                      <a:endParaRPr lang="pt-PT" dirty="0">
                        <a:solidFill>
                          <a:schemeClr val="tx1"/>
                        </a:solidFill>
                      </a:endParaRPr>
                    </a:p>
                  </a:txBody>
                  <a:tcPr/>
                </a:tc>
                <a:tc>
                  <a:txBody>
                    <a:bodyPr/>
                    <a:lstStyle/>
                    <a:p>
                      <a:pPr algn="ctr"/>
                      <a:r>
                        <a:rPr lang="pt-PT" sz="1800" b="0" i="0" kern="1200" dirty="0">
                          <a:solidFill>
                            <a:schemeClr val="dk1"/>
                          </a:solidFill>
                          <a:effectLst/>
                          <a:latin typeface="+mn-lt"/>
                          <a:ea typeface="+mn-ea"/>
                          <a:cs typeface="+mn-cs"/>
                        </a:rPr>
                        <a:t>Causa um </a:t>
                      </a:r>
                      <a:r>
                        <a:rPr lang="pt-PT" sz="1800" b="0" i="0" kern="1200" dirty="0" err="1">
                          <a:solidFill>
                            <a:schemeClr val="dk1"/>
                          </a:solidFill>
                          <a:effectLst/>
                          <a:latin typeface="+mn-lt"/>
                          <a:ea typeface="+mn-ea"/>
                          <a:cs typeface="+mn-cs"/>
                        </a:rPr>
                        <a:t>kernel</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panic</a:t>
                      </a:r>
                      <a:r>
                        <a:rPr lang="pt-PT"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1078838800"/>
                  </a:ext>
                </a:extLst>
              </a:tr>
            </a:tbl>
          </a:graphicData>
        </a:graphic>
      </p:graphicFrame>
    </p:spTree>
    <p:extLst>
      <p:ext uri="{BB962C8B-B14F-4D97-AF65-F5344CB8AC3E}">
        <p14:creationId xmlns:p14="http://schemas.microsoft.com/office/powerpoint/2010/main" val="405434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ABB9B-34F2-4FA8-B4B2-F5FB1ADA5112}"/>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FC11AE74-5685-4019-BD6E-8439175384FF}"/>
              </a:ext>
            </a:extLst>
          </p:cNvPr>
          <p:cNvSpPr>
            <a:spLocks noGrp="1"/>
          </p:cNvSpPr>
          <p:nvPr>
            <p:ph idx="1"/>
          </p:nvPr>
        </p:nvSpPr>
        <p:spPr/>
        <p:txBody>
          <a:bodyPr/>
          <a:lstStyle/>
          <a:p>
            <a:pPr marL="0" indent="0">
              <a:buNone/>
            </a:pPr>
            <a:r>
              <a:rPr lang="pt-PT" sz="2800" b="1" i="0" dirty="0">
                <a:solidFill>
                  <a:srgbClr val="222422"/>
                </a:solidFill>
                <a:effectLst/>
                <a:latin typeface="noto sans" panose="020B0502040504020204" pitchFamily="34" charset="0"/>
              </a:rPr>
              <a:t>Ajustando um sistema de arquivos </a:t>
            </a:r>
            <a:r>
              <a:rPr lang="pt-PT" sz="2800" b="1" i="0" dirty="0" err="1">
                <a:solidFill>
                  <a:srgbClr val="222422"/>
                </a:solidFill>
                <a:effectLst/>
                <a:latin typeface="noto sans" panose="020B0502040504020204" pitchFamily="34" charset="0"/>
              </a:rPr>
              <a:t>ext</a:t>
            </a:r>
            <a:endParaRPr lang="pt-PT" dirty="0"/>
          </a:p>
          <a:p>
            <a:r>
              <a:rPr lang="pt-PT" sz="1800" dirty="0"/>
              <a:t>O comportamento padrão é continue. </a:t>
            </a:r>
            <a:r>
              <a:rPr lang="pt-PT" sz="1800" dirty="0" err="1"/>
              <a:t>remount-ro</a:t>
            </a:r>
            <a:r>
              <a:rPr lang="pt-PT" sz="1800" dirty="0"/>
              <a:t> pode ser útil em aplicativos com dados sensíveis, pois irá interromper imediatamente as gravações no disco, evitando mais erros potenciais.</a:t>
            </a:r>
          </a:p>
          <a:p>
            <a:r>
              <a:rPr lang="pt-PT" sz="1800" dirty="0"/>
              <a:t>Os sistemas de arquivos ext3 são basicamente sistemas de arquivos ext2 com um diário. Usando o tune2fs, podemos adicionar um diário a um sistema de arquivos ext2, convertendo-o assim em ext3. O procedimento é simples: basta passar o parâmetro -j para tune2fs, seguido do dispositivo que contém o sistema de arquivos.</a:t>
            </a:r>
          </a:p>
          <a:p>
            <a:r>
              <a:rPr lang="pt-PT" sz="1800" dirty="0"/>
              <a:t>Posteriormente, ao montar o sistema de arquivos convertido, não esquecer de definir o tipo para ext3 para que o diário possa ser usado.</a:t>
            </a:r>
          </a:p>
          <a:p>
            <a:r>
              <a:rPr lang="pt-PT" sz="1800" dirty="0"/>
              <a:t>Ao lidar com sistemas de arquivos com </a:t>
            </a:r>
            <a:r>
              <a:rPr lang="pt-PT" sz="1800" dirty="0" err="1"/>
              <a:t>journaling</a:t>
            </a:r>
            <a:r>
              <a:rPr lang="pt-PT" sz="1800" dirty="0"/>
              <a:t>, o parâmetro -J permite usar parâmetros extras para definir algumas opções de diário, como -J </a:t>
            </a:r>
            <a:r>
              <a:rPr lang="pt-PT" sz="1800" dirty="0" err="1"/>
              <a:t>size</a:t>
            </a:r>
            <a:r>
              <a:rPr lang="pt-PT" sz="1800" dirty="0"/>
              <a:t>= para definir o tamanho do diário (em megabytes), -J </a:t>
            </a:r>
            <a:r>
              <a:rPr lang="pt-PT" sz="1800" dirty="0" err="1"/>
              <a:t>location</a:t>
            </a:r>
            <a:r>
              <a:rPr lang="pt-PT" sz="1800" dirty="0"/>
              <a:t>= para especificar onde o diário deve ser armazenado e até mesmo colocar o diário em um dispositivo externo com -J </a:t>
            </a:r>
            <a:r>
              <a:rPr lang="pt-PT" sz="1800" dirty="0" err="1"/>
              <a:t>device</a:t>
            </a:r>
            <a:r>
              <a:rPr lang="pt-PT" sz="1800" dirty="0"/>
              <a:t>=.</a:t>
            </a:r>
          </a:p>
          <a:p>
            <a:r>
              <a:rPr lang="pt-PT" sz="1800" dirty="0"/>
              <a:t>Para especificar diversos parâmetros ao mesmo tempo, eles devem ser separados por vírgula. Por exemplo: -J </a:t>
            </a:r>
            <a:r>
              <a:rPr lang="pt-PT" sz="1800" dirty="0" err="1"/>
              <a:t>size</a:t>
            </a:r>
            <a:r>
              <a:rPr lang="pt-PT" sz="1800" dirty="0"/>
              <a:t>=10,location=100M,device=/</a:t>
            </a:r>
            <a:r>
              <a:rPr lang="pt-PT" sz="1800" dirty="0" err="1"/>
              <a:t>dev</a:t>
            </a:r>
            <a:r>
              <a:rPr lang="pt-PT" sz="1800" dirty="0"/>
              <a:t>/sdb1 criam um diário (</a:t>
            </a:r>
            <a:r>
              <a:rPr lang="pt-PT" sz="1800" dirty="0" err="1"/>
              <a:t>Journal</a:t>
            </a:r>
            <a:r>
              <a:rPr lang="pt-PT" sz="1800" dirty="0"/>
              <a:t>) de 10 MB na posição 100 MB do dispositivo /</a:t>
            </a:r>
            <a:r>
              <a:rPr lang="pt-PT" sz="1800" dirty="0" err="1"/>
              <a:t>dev</a:t>
            </a:r>
            <a:r>
              <a:rPr lang="pt-PT" sz="1800" dirty="0"/>
              <a:t>/sdb1.</a:t>
            </a:r>
          </a:p>
        </p:txBody>
      </p:sp>
    </p:spTree>
    <p:extLst>
      <p:ext uri="{BB962C8B-B14F-4D97-AF65-F5344CB8AC3E}">
        <p14:creationId xmlns:p14="http://schemas.microsoft.com/office/powerpoint/2010/main" val="3136900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7574C-CEF2-4C8C-A457-164E8A5BE777}"/>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4A068303-C16E-401F-9E95-1ACD2C46BAFC}"/>
              </a:ext>
            </a:extLst>
          </p:cNvPr>
          <p:cNvSpPr>
            <a:spLocks noGrp="1"/>
          </p:cNvSpPr>
          <p:nvPr>
            <p:ph idx="1"/>
          </p:nvPr>
        </p:nvSpPr>
        <p:spPr/>
        <p:txBody>
          <a:bodyPr/>
          <a:lstStyle/>
          <a:p>
            <a:pPr marL="0" indent="0" algn="l">
              <a:buNone/>
            </a:pPr>
            <a:r>
              <a:rPr lang="pt-PT" sz="2400" b="1" i="0" dirty="0">
                <a:solidFill>
                  <a:srgbClr val="222422"/>
                </a:solidFill>
                <a:effectLst/>
                <a:latin typeface="noto sans" panose="020B0502040504020204" pitchFamily="34" charset="0"/>
              </a:rPr>
              <a:t>Manutenção de sistema de arquivos XFS</a:t>
            </a:r>
          </a:p>
          <a:p>
            <a:r>
              <a:rPr lang="pt-PT" sz="1800" b="0" i="0" dirty="0">
                <a:solidFill>
                  <a:srgbClr val="222422"/>
                </a:solidFill>
                <a:effectLst/>
                <a:latin typeface="noto sans" panose="020B0502040504020204" pitchFamily="34" charset="0"/>
              </a:rPr>
              <a:t>Para os sistemas de arquivos XFS, o equivalente a fsck é </a:t>
            </a:r>
            <a:r>
              <a:rPr lang="pt-PT" sz="1800" b="0" i="0" dirty="0" err="1">
                <a:solidFill>
                  <a:srgbClr val="222422"/>
                </a:solidFill>
                <a:effectLst/>
                <a:latin typeface="noto sans" panose="020B0502040504020204" pitchFamily="34" charset="0"/>
              </a:rPr>
              <a:t>xfs_repair</a:t>
            </a:r>
            <a:r>
              <a:rPr lang="pt-PT" sz="1800" b="0" i="0" dirty="0">
                <a:solidFill>
                  <a:srgbClr val="222422"/>
                </a:solidFill>
                <a:effectLst/>
                <a:latin typeface="noto sans" panose="020B0502040504020204" pitchFamily="34" charset="0"/>
              </a:rPr>
              <a:t>. Se você suspeitar que algo está errado com o sistema de arquivos, a primeira coisa a fazer é verificar se ocorreram danos.</a:t>
            </a:r>
          </a:p>
          <a:p>
            <a:r>
              <a:rPr lang="pt-PT" sz="1800" b="0" i="0" dirty="0">
                <a:solidFill>
                  <a:srgbClr val="222422"/>
                </a:solidFill>
                <a:effectLst/>
                <a:latin typeface="noto sans" panose="020B0502040504020204" pitchFamily="34" charset="0"/>
              </a:rPr>
              <a:t>Isso pode ser feito passando o parâmetro -n para </a:t>
            </a:r>
            <a:r>
              <a:rPr lang="pt-PT" sz="1800" b="0" i="0" dirty="0" err="1">
                <a:solidFill>
                  <a:srgbClr val="222422"/>
                </a:solidFill>
                <a:effectLst/>
                <a:latin typeface="noto sans" panose="020B0502040504020204" pitchFamily="34" charset="0"/>
              </a:rPr>
              <a:t>xfs_repair</a:t>
            </a:r>
            <a:r>
              <a:rPr lang="pt-PT" sz="1800" b="0" i="0" dirty="0">
                <a:solidFill>
                  <a:srgbClr val="222422"/>
                </a:solidFill>
                <a:effectLst/>
                <a:latin typeface="noto sans" panose="020B0502040504020204" pitchFamily="34" charset="0"/>
              </a:rPr>
              <a:t>, seguido pelo dispositivo que contém o sistema de arquivos. O parâmetro -n significa “no </a:t>
            </a:r>
            <a:r>
              <a:rPr lang="pt-PT" sz="1800" b="0" i="0" dirty="0" err="1">
                <a:solidFill>
                  <a:srgbClr val="222422"/>
                </a:solidFill>
                <a:effectLst/>
                <a:latin typeface="noto sans" panose="020B0502040504020204" pitchFamily="34" charset="0"/>
              </a:rPr>
              <a:t>modify</a:t>
            </a:r>
            <a:r>
              <a:rPr lang="pt-PT" sz="1800" b="0" i="0" dirty="0">
                <a:solidFill>
                  <a:srgbClr val="222422"/>
                </a:solidFill>
                <a:effectLst/>
                <a:latin typeface="noto sans" panose="020B0502040504020204" pitchFamily="34" charset="0"/>
              </a:rPr>
              <a:t>” : o sistema de arquivos será verificado e os erros relatados, mas nenhum reparo será feito:</a:t>
            </a:r>
          </a:p>
          <a:p>
            <a:r>
              <a:rPr lang="pt-PT" sz="1800" b="0" i="0" dirty="0">
                <a:solidFill>
                  <a:srgbClr val="222422"/>
                </a:solidFill>
                <a:effectLst/>
                <a:latin typeface="noto sans" panose="020B0502040504020204" pitchFamily="34" charset="0"/>
              </a:rPr>
              <a:t>Se forem encontrados erros, pode prosseguir com os reparos sem o parâmetro –n.</a:t>
            </a:r>
          </a:p>
          <a:p>
            <a:r>
              <a:rPr lang="pt-PT" sz="1800" b="0" i="0" dirty="0" err="1">
                <a:solidFill>
                  <a:srgbClr val="222422"/>
                </a:solidFill>
                <a:effectLst/>
                <a:latin typeface="noto sans" panose="020B0502040504020204" pitchFamily="34" charset="0"/>
              </a:rPr>
              <a:t>xfs_repair</a:t>
            </a:r>
            <a:r>
              <a:rPr lang="pt-PT" sz="1800" b="0" i="0" dirty="0">
                <a:solidFill>
                  <a:srgbClr val="222422"/>
                </a:solidFill>
                <a:effectLst/>
                <a:latin typeface="noto sans" panose="020B0502040504020204" pitchFamily="34" charset="0"/>
              </a:rPr>
              <a:t> aceita uma série de opções de linha de comando. Dentre elas:</a:t>
            </a:r>
          </a:p>
          <a:p>
            <a:pPr marL="0" indent="0">
              <a:buNone/>
            </a:pPr>
            <a:r>
              <a:rPr lang="pt-PT" sz="1800" dirty="0">
                <a:solidFill>
                  <a:srgbClr val="222422"/>
                </a:solidFill>
                <a:latin typeface="noto sans" panose="020B0502040504020204" pitchFamily="34" charset="0"/>
              </a:rPr>
              <a:t> 	</a:t>
            </a:r>
            <a:br>
              <a:rPr lang="pt-PT" b="0" i="0" dirty="0">
                <a:solidFill>
                  <a:srgbClr val="222422"/>
                </a:solidFill>
                <a:effectLst/>
                <a:latin typeface="noto sans" panose="020B0502040504020204" pitchFamily="34" charset="0"/>
              </a:rPr>
            </a:br>
            <a:endParaRPr lang="pt-PT" dirty="0"/>
          </a:p>
        </p:txBody>
      </p:sp>
    </p:spTree>
    <p:extLst>
      <p:ext uri="{BB962C8B-B14F-4D97-AF65-F5344CB8AC3E}">
        <p14:creationId xmlns:p14="http://schemas.microsoft.com/office/powerpoint/2010/main" val="292826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C45-56F6-49DC-869F-040A130EEB48}"/>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en-GB" dirty="0"/>
          </a:p>
        </p:txBody>
      </p:sp>
      <p:sp>
        <p:nvSpPr>
          <p:cNvPr id="3" name="Content Placeholder 2">
            <a:extLst>
              <a:ext uri="{FF2B5EF4-FFF2-40B4-BE49-F238E27FC236}">
                <a16:creationId xmlns:a16="http://schemas.microsoft.com/office/drawing/2014/main" id="{32239392-A8D7-4840-8F1E-55278769AE7C}"/>
              </a:ext>
            </a:extLst>
          </p:cNvPr>
          <p:cNvSpPr>
            <a:spLocks noGrp="1"/>
          </p:cNvSpPr>
          <p:nvPr>
            <p:ph idx="1"/>
          </p:nvPr>
        </p:nvSpPr>
        <p:spPr/>
        <p:txBody>
          <a:bodyPr/>
          <a:lstStyle/>
          <a:p>
            <a:pPr marL="0" indent="0" algn="l">
              <a:buNone/>
            </a:pPr>
            <a:r>
              <a:rPr lang="pt-PT" sz="2400" b="1" i="0" dirty="0">
                <a:solidFill>
                  <a:srgbClr val="222422"/>
                </a:solidFill>
                <a:effectLst/>
                <a:latin typeface="noto sans" panose="020B0502040204020203" pitchFamily="34" charset="0"/>
              </a:rPr>
              <a:t>Verificando o uso de disco</a:t>
            </a:r>
          </a:p>
          <a:p>
            <a:r>
              <a:rPr lang="pt-PT" sz="1800" dirty="0"/>
              <a:t>Existem dois comandos que podem ser usados para verificar quanto espaço está sendo usado e quanto resta em um sistema de arquivos. O primeiro é “</a:t>
            </a:r>
            <a:r>
              <a:rPr lang="pt-PT" sz="1800" i="1" dirty="0" err="1"/>
              <a:t>du</a:t>
            </a:r>
            <a:r>
              <a:rPr lang="pt-PT" sz="1800" dirty="0"/>
              <a:t>”, que significa “</a:t>
            </a:r>
            <a:r>
              <a:rPr lang="pt-PT" sz="1800" dirty="0" err="1"/>
              <a:t>disk</a:t>
            </a:r>
            <a:r>
              <a:rPr lang="pt-PT" sz="1800" dirty="0"/>
              <a:t> </a:t>
            </a:r>
            <a:r>
              <a:rPr lang="pt-PT" sz="1800" dirty="0" err="1"/>
              <a:t>usage</a:t>
            </a:r>
            <a:r>
              <a:rPr lang="pt-PT" sz="1800" dirty="0"/>
              <a:t>” (uso do disco).</a:t>
            </a:r>
          </a:p>
          <a:p>
            <a:r>
              <a:rPr lang="pt-PT" sz="1800" dirty="0"/>
              <a:t>O “</a:t>
            </a:r>
            <a:r>
              <a:rPr lang="pt-PT" sz="1800" i="1" dirty="0" err="1"/>
              <a:t>du</a:t>
            </a:r>
            <a:r>
              <a:rPr lang="pt-PT" sz="1800" dirty="0"/>
              <a:t>” é recursivo por natureza. Em sua forma mais básica, o comando simplesmente mostra quantos blocos de 1 Kilobyte estão sendo usados pelo diretório atual e todos os seus subdiretórios. </a:t>
            </a:r>
          </a:p>
          <a:p>
            <a:r>
              <a:rPr lang="pt-PT" sz="1800" dirty="0"/>
              <a:t>Isso não é muito útil, então podemos solicitar uma saída maior e “legível por humanos” adicionando o parâmetro -h:</a:t>
            </a:r>
          </a:p>
          <a:p>
            <a:r>
              <a:rPr lang="pt-PT" sz="1800" dirty="0"/>
              <a:t>Por padrão, o </a:t>
            </a:r>
            <a:r>
              <a:rPr lang="pt-PT" sz="1800" dirty="0" err="1"/>
              <a:t>du</a:t>
            </a:r>
            <a:r>
              <a:rPr lang="pt-PT" sz="1800" dirty="0"/>
              <a:t> só mostra a contagem de uso para os diretórios (considerando todos os arquivos e subdiretórios dentro deles). Para mostrar uma contagem individual para todos os arquivos no diretório, usamos o parâmetro –a.</a:t>
            </a:r>
          </a:p>
          <a:p>
            <a:r>
              <a:rPr lang="pt-PT" sz="1800" dirty="0"/>
              <a:t>O comportamento padrão é mostrar o uso de cada subdiretório e, em seguida, o uso total do diretório atual, incluindo subdiretórios. Mas quanto espaço os arquivos no diretório atual ocupam, excluindo os subdiretórios? Para isso temos o parâmetro –S.</a:t>
            </a:r>
          </a:p>
          <a:p>
            <a:r>
              <a:rPr lang="pt-PT" sz="1800" dirty="0"/>
              <a:t>Se quiser manter essa distinção entre o espaço usado pelos arquivos no diretório atual e o espaço usado pelos subdiretórios, mas também quiser um total geral no final, você pode adicionar o parâmetro –c.</a:t>
            </a:r>
          </a:p>
          <a:p>
            <a:r>
              <a:rPr lang="pt-PT" sz="1800" dirty="0"/>
              <a:t>Para controlar a “profundidade” da saída de </a:t>
            </a:r>
            <a:r>
              <a:rPr lang="pt-PT" sz="1800" dirty="0" err="1"/>
              <a:t>du</a:t>
            </a:r>
            <a:r>
              <a:rPr lang="pt-PT" sz="1800" dirty="0"/>
              <a:t>, usamos o parâmetro -d N, onde N descreve os níveis. Por exemplo, se usarmos o parâmetro -d 1, ele mostrará o diretório atual e seus subdiretórios, mas não os subdiretórios deles.</a:t>
            </a:r>
            <a:endParaRPr lang="en-GB" sz="1800" dirty="0"/>
          </a:p>
        </p:txBody>
      </p:sp>
    </p:spTree>
    <p:extLst>
      <p:ext uri="{BB962C8B-B14F-4D97-AF65-F5344CB8AC3E}">
        <p14:creationId xmlns:p14="http://schemas.microsoft.com/office/powerpoint/2010/main" val="306476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A98AE-D305-4DED-95AF-D53E36BA1215}"/>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graphicFrame>
        <p:nvGraphicFramePr>
          <p:cNvPr id="4" name="Tabela 4">
            <a:extLst>
              <a:ext uri="{FF2B5EF4-FFF2-40B4-BE49-F238E27FC236}">
                <a16:creationId xmlns:a16="http://schemas.microsoft.com/office/drawing/2014/main" id="{067CAE13-5CB3-4B6C-8FAB-4975B11F8820}"/>
              </a:ext>
            </a:extLst>
          </p:cNvPr>
          <p:cNvGraphicFramePr>
            <a:graphicFrameLocks noGrp="1"/>
          </p:cNvGraphicFramePr>
          <p:nvPr>
            <p:ph idx="1"/>
            <p:extLst>
              <p:ext uri="{D42A27DB-BD31-4B8C-83A1-F6EECF244321}">
                <p14:modId xmlns:p14="http://schemas.microsoft.com/office/powerpoint/2010/main" val="1874551141"/>
              </p:ext>
            </p:extLst>
          </p:nvPr>
        </p:nvGraphicFramePr>
        <p:xfrm>
          <a:off x="379413" y="1765767"/>
          <a:ext cx="11433174" cy="3479800"/>
        </p:xfrm>
        <a:graphic>
          <a:graphicData uri="http://schemas.openxmlformats.org/drawingml/2006/table">
            <a:tbl>
              <a:tblPr firstRow="1" bandRow="1">
                <a:tableStyleId>{5C22544A-7EE6-4342-B048-85BDC9FD1C3A}</a:tableStyleId>
              </a:tblPr>
              <a:tblGrid>
                <a:gridCol w="3605358">
                  <a:extLst>
                    <a:ext uri="{9D8B030D-6E8A-4147-A177-3AD203B41FA5}">
                      <a16:colId xmlns:a16="http://schemas.microsoft.com/office/drawing/2014/main" val="2244734915"/>
                    </a:ext>
                  </a:extLst>
                </a:gridCol>
                <a:gridCol w="7827816">
                  <a:extLst>
                    <a:ext uri="{9D8B030D-6E8A-4147-A177-3AD203B41FA5}">
                      <a16:colId xmlns:a16="http://schemas.microsoft.com/office/drawing/2014/main" val="1389503697"/>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Funcionalidade</a:t>
                      </a:r>
                    </a:p>
                  </a:txBody>
                  <a:tcPr/>
                </a:tc>
                <a:extLst>
                  <a:ext uri="{0D108BD9-81ED-4DB2-BD59-A6C34878D82A}">
                    <a16:rowId xmlns:a16="http://schemas.microsoft.com/office/drawing/2014/main" val="1105883643"/>
                  </a:ext>
                </a:extLst>
              </a:tr>
              <a:tr h="370840">
                <a:tc>
                  <a:txBody>
                    <a:bodyPr/>
                    <a:lstStyle/>
                    <a:p>
                      <a:pPr algn="ctr"/>
                      <a:r>
                        <a:rPr lang="en-US" dirty="0"/>
                        <a:t>-l LOGDEV</a:t>
                      </a:r>
                      <a:r>
                        <a:rPr lang="en-US" sz="1800" b="0" i="0" kern="1200" dirty="0">
                          <a:solidFill>
                            <a:schemeClr val="dk1"/>
                          </a:solidFill>
                          <a:effectLst/>
                          <a:latin typeface="+mn-lt"/>
                          <a:ea typeface="+mn-ea"/>
                          <a:cs typeface="+mn-cs"/>
                        </a:rPr>
                        <a:t> and </a:t>
                      </a:r>
                      <a:r>
                        <a:rPr lang="en-US" dirty="0"/>
                        <a:t>-r RTDEV</a:t>
                      </a:r>
                      <a:endParaRPr lang="pt-PT" dirty="0">
                        <a:solidFill>
                          <a:schemeClr val="tx1"/>
                        </a:solidFill>
                      </a:endParaRPr>
                    </a:p>
                  </a:txBody>
                  <a:tcPr/>
                </a:tc>
                <a:tc>
                  <a:txBody>
                    <a:bodyPr/>
                    <a:lstStyle/>
                    <a:p>
                      <a:pPr algn="ctr"/>
                      <a:r>
                        <a:rPr lang="pt-PT" b="0" dirty="0">
                          <a:effectLst/>
                        </a:rPr>
                        <a:t>Necessários se o sistema de arquivos tem log externo e seções em tempo real. Neste caso, substitua LOGDEV e RTDEV pelos dispositivos correspondentes.</a:t>
                      </a:r>
                    </a:p>
                  </a:txBody>
                  <a:tcPr/>
                </a:tc>
                <a:extLst>
                  <a:ext uri="{0D108BD9-81ED-4DB2-BD59-A6C34878D82A}">
                    <a16:rowId xmlns:a16="http://schemas.microsoft.com/office/drawing/2014/main" val="3430031271"/>
                  </a:ext>
                </a:extLst>
              </a:tr>
              <a:tr h="370840">
                <a:tc>
                  <a:txBody>
                    <a:bodyPr/>
                    <a:lstStyle/>
                    <a:p>
                      <a:pPr algn="ctr"/>
                      <a:r>
                        <a:rPr lang="pt-PT" dirty="0"/>
                        <a:t>-m N</a:t>
                      </a:r>
                      <a:endParaRPr lang="pt-PT" dirty="0">
                        <a:solidFill>
                          <a:schemeClr val="tx1"/>
                        </a:solidFill>
                      </a:endParaRPr>
                    </a:p>
                  </a:txBody>
                  <a:tcPr/>
                </a:tc>
                <a:tc>
                  <a:txBody>
                    <a:bodyPr/>
                    <a:lstStyle/>
                    <a:p>
                      <a:pPr algn="ctr"/>
                      <a:r>
                        <a:rPr lang="pt-PT" b="0" dirty="0">
                          <a:effectLst/>
                        </a:rPr>
                        <a:t>Usado para limitar o uso de memória de </a:t>
                      </a:r>
                      <a:r>
                        <a:rPr lang="pt-PT" b="0" dirty="0" err="1">
                          <a:effectLst/>
                        </a:rPr>
                        <a:t>xfs_repair</a:t>
                      </a:r>
                      <a:r>
                        <a:rPr lang="pt-PT" b="0" dirty="0">
                          <a:effectLst/>
                        </a:rPr>
                        <a:t> para N megabytes, algo que pode ser útil nas configurações do servidor. Por padrão </a:t>
                      </a:r>
                      <a:r>
                        <a:rPr lang="pt-PT" b="0" dirty="0" err="1">
                          <a:effectLst/>
                        </a:rPr>
                        <a:t>xfs_repair</a:t>
                      </a:r>
                      <a:r>
                        <a:rPr lang="pt-PT" b="0" dirty="0">
                          <a:effectLst/>
                        </a:rPr>
                        <a:t> adapta seu uso de memória conforme necessário, até 75% da RAM física do sistema.</a:t>
                      </a:r>
                    </a:p>
                  </a:txBody>
                  <a:tcPr/>
                </a:tc>
                <a:extLst>
                  <a:ext uri="{0D108BD9-81ED-4DB2-BD59-A6C34878D82A}">
                    <a16:rowId xmlns:a16="http://schemas.microsoft.com/office/drawing/2014/main" val="1892360128"/>
                  </a:ext>
                </a:extLst>
              </a:tr>
              <a:tr h="370840">
                <a:tc>
                  <a:txBody>
                    <a:bodyPr/>
                    <a:lstStyle/>
                    <a:p>
                      <a:pPr algn="ctr"/>
                      <a:r>
                        <a:rPr lang="pt-PT" dirty="0">
                          <a:solidFill>
                            <a:schemeClr val="tx1"/>
                          </a:solidFill>
                        </a:rPr>
                        <a:t>-d</a:t>
                      </a:r>
                    </a:p>
                  </a:txBody>
                  <a:tcPr/>
                </a:tc>
                <a:tc>
                  <a:txBody>
                    <a:bodyPr/>
                    <a:lstStyle/>
                    <a:p>
                      <a:pPr algn="ctr"/>
                      <a:r>
                        <a:rPr lang="pt-PT" b="0" dirty="0">
                          <a:effectLst/>
                        </a:rPr>
                        <a:t>O modo “</a:t>
                      </a:r>
                      <a:r>
                        <a:rPr lang="pt-PT" b="0" dirty="0" err="1">
                          <a:effectLst/>
                        </a:rPr>
                        <a:t>dangerous</a:t>
                      </a:r>
                      <a:r>
                        <a:rPr lang="pt-PT" b="0" dirty="0">
                          <a:effectLst/>
                        </a:rPr>
                        <a:t>” (perigoso) permite reparar sistemas de arquivos montados como apenas leitura,</a:t>
                      </a:r>
                    </a:p>
                  </a:txBody>
                  <a:tcPr/>
                </a:tc>
                <a:extLst>
                  <a:ext uri="{0D108BD9-81ED-4DB2-BD59-A6C34878D82A}">
                    <a16:rowId xmlns:a16="http://schemas.microsoft.com/office/drawing/2014/main" val="1465233534"/>
                  </a:ext>
                </a:extLst>
              </a:tr>
              <a:tr h="370840">
                <a:tc>
                  <a:txBody>
                    <a:bodyPr/>
                    <a:lstStyle/>
                    <a:p>
                      <a:pPr algn="ctr"/>
                      <a:r>
                        <a:rPr lang="pt-PT" dirty="0">
                          <a:solidFill>
                            <a:schemeClr val="tx1"/>
                          </a:solidFill>
                        </a:rPr>
                        <a:t>-v</a:t>
                      </a:r>
                    </a:p>
                  </a:txBody>
                  <a:tcPr/>
                </a:tc>
                <a:tc>
                  <a:txBody>
                    <a:bodyPr/>
                    <a:lstStyle/>
                    <a:p>
                      <a:pPr algn="ctr"/>
                      <a:r>
                        <a:rPr lang="pt-PT" sz="1800" b="0" i="0" kern="1200" dirty="0">
                          <a:solidFill>
                            <a:schemeClr val="dk1"/>
                          </a:solidFill>
                          <a:effectLst/>
                          <a:latin typeface="+mn-lt"/>
                          <a:ea typeface="+mn-ea"/>
                          <a:cs typeface="+mn-cs"/>
                        </a:rPr>
                        <a:t>Você deve ter adivinhado: modo verboso. Cada vez que este parâmetro é usado, a “verbosidade” é aumentada (por exemplo,-v -v imprime mais informações do que apenas -v).</a:t>
                      </a:r>
                    </a:p>
                  </a:txBody>
                  <a:tcPr/>
                </a:tc>
                <a:extLst>
                  <a:ext uri="{0D108BD9-81ED-4DB2-BD59-A6C34878D82A}">
                    <a16:rowId xmlns:a16="http://schemas.microsoft.com/office/drawing/2014/main" val="1236108009"/>
                  </a:ext>
                </a:extLst>
              </a:tr>
            </a:tbl>
          </a:graphicData>
        </a:graphic>
      </p:graphicFrame>
    </p:spTree>
    <p:extLst>
      <p:ext uri="{BB962C8B-B14F-4D97-AF65-F5344CB8AC3E}">
        <p14:creationId xmlns:p14="http://schemas.microsoft.com/office/powerpoint/2010/main" val="313368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48B8F-332F-47DD-833B-DC7FA7851F65}"/>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535B721F-7D3B-4046-9FC2-81968363BCE0}"/>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Manutenção de sistema de arquivos XFS</a:t>
            </a:r>
          </a:p>
          <a:p>
            <a:r>
              <a:rPr lang="pt-PT" sz="1800" dirty="0"/>
              <a:t>Observe que </a:t>
            </a:r>
            <a:r>
              <a:rPr lang="pt-PT" sz="1800" dirty="0" err="1"/>
              <a:t>xfs_repair</a:t>
            </a:r>
            <a:r>
              <a:rPr lang="pt-PT" sz="1800" dirty="0"/>
              <a:t> não é capaz de reparar sistemas de arquivos com um log “sujo”. É possível “</a:t>
            </a:r>
            <a:r>
              <a:rPr lang="pt-PT" sz="1800" dirty="0" err="1"/>
              <a:t>zerar</a:t>
            </a:r>
            <a:r>
              <a:rPr lang="pt-PT" sz="1800" dirty="0"/>
              <a:t>” um log corrompido com o parâmetro -L, mas tenha em mente que este é um último recurso, pois pode resultar em corrupção do sistema de arquivos e perda de dados.</a:t>
            </a:r>
          </a:p>
          <a:p>
            <a:r>
              <a:rPr lang="pt-PT" sz="1800" dirty="0"/>
              <a:t>Para depurar um sistema de arquivos XFS, o utilitário </a:t>
            </a:r>
            <a:r>
              <a:rPr lang="pt-PT" sz="1800" dirty="0" err="1"/>
              <a:t>xfs_db</a:t>
            </a:r>
            <a:r>
              <a:rPr lang="pt-PT" sz="1800" dirty="0"/>
              <a:t> pode ser usado, como em </a:t>
            </a:r>
            <a:r>
              <a:rPr lang="pt-PT" sz="1800" dirty="0" err="1"/>
              <a:t>xfs_db</a:t>
            </a:r>
            <a:r>
              <a:rPr lang="pt-PT" sz="1800" dirty="0"/>
              <a:t> /</a:t>
            </a:r>
            <a:r>
              <a:rPr lang="pt-PT" sz="1800" dirty="0" err="1"/>
              <a:t>dev</a:t>
            </a:r>
            <a:r>
              <a:rPr lang="pt-PT" sz="1800" dirty="0"/>
              <a:t>/sdb1. Ele serve principalmente para inspecionar diversos elementos e parâmetros do sistema de arquivos.</a:t>
            </a:r>
          </a:p>
          <a:p>
            <a:r>
              <a:rPr lang="pt-PT" sz="1800" dirty="0"/>
              <a:t>Este utilitário tem um </a:t>
            </a:r>
            <a:r>
              <a:rPr lang="pt-PT" sz="1800" dirty="0" err="1"/>
              <a:t>prompt</a:t>
            </a:r>
            <a:r>
              <a:rPr lang="pt-PT" sz="1800" dirty="0"/>
              <a:t> interativo, como o </a:t>
            </a:r>
            <a:r>
              <a:rPr lang="pt-PT" sz="1800" dirty="0" err="1"/>
              <a:t>parted</a:t>
            </a:r>
            <a:r>
              <a:rPr lang="pt-PT" sz="1800" dirty="0"/>
              <a:t>, com muitos comandos internos. Um sistema de ajuda também está disponível: digite </a:t>
            </a:r>
            <a:r>
              <a:rPr lang="pt-PT" sz="1800" dirty="0" err="1"/>
              <a:t>help</a:t>
            </a:r>
            <a:r>
              <a:rPr lang="pt-PT" sz="1800" dirty="0"/>
              <a:t> para ver uma lista de todos os comandos, e </a:t>
            </a:r>
            <a:r>
              <a:rPr lang="pt-PT" sz="1800" dirty="0" err="1"/>
              <a:t>help</a:t>
            </a:r>
            <a:r>
              <a:rPr lang="pt-PT" sz="1800" dirty="0"/>
              <a:t> seguido do nome do comando para ver mais informações sobre o comando.</a:t>
            </a:r>
            <a:endParaRPr lang="pt-PT" dirty="0"/>
          </a:p>
          <a:p>
            <a:r>
              <a:rPr lang="pt-PT" sz="1800" dirty="0"/>
              <a:t>Outro utilitário útil é o </a:t>
            </a:r>
            <a:r>
              <a:rPr lang="pt-PT" sz="1800" dirty="0" err="1"/>
              <a:t>xfs_fsr</a:t>
            </a:r>
            <a:r>
              <a:rPr lang="pt-PT" sz="1800" dirty="0"/>
              <a:t>, que pode ser usado para reorganizar (“desfragmentar”) um sistema de arquivos XFS. </a:t>
            </a:r>
          </a:p>
          <a:p>
            <a:r>
              <a:rPr lang="pt-PT" sz="1800" dirty="0"/>
              <a:t>Quando executado sem nenhum argumento extra, ele roda por duas horas e tenta desfragmentar todos os sistemas de arquivos XFS graváveis e montados listados no arquivo /</a:t>
            </a:r>
            <a:r>
              <a:rPr lang="pt-PT" sz="1800" dirty="0" err="1"/>
              <a:t>etc</a:t>
            </a:r>
            <a:r>
              <a:rPr lang="pt-PT" sz="1800" dirty="0"/>
              <a:t>/</a:t>
            </a:r>
            <a:r>
              <a:rPr lang="pt-PT" sz="1800" dirty="0" err="1"/>
              <a:t>mtab</a:t>
            </a:r>
            <a:r>
              <a:rPr lang="pt-PT" sz="1800" dirty="0"/>
              <a:t>/. </a:t>
            </a:r>
          </a:p>
          <a:p>
            <a:r>
              <a:rPr lang="pt-PT" sz="1800" dirty="0"/>
              <a:t>Pode ser necessário instalar esse utilitário usando o gerenciador de pacotes de sua distribuição Linux, pois ele nem sempre faz parte de uma instalação </a:t>
            </a:r>
            <a:r>
              <a:rPr lang="pt-PT" sz="1800"/>
              <a:t>padrão.</a:t>
            </a:r>
            <a:endParaRPr lang="pt-PT" sz="1800" dirty="0"/>
          </a:p>
        </p:txBody>
      </p:sp>
    </p:spTree>
    <p:extLst>
      <p:ext uri="{BB962C8B-B14F-4D97-AF65-F5344CB8AC3E}">
        <p14:creationId xmlns:p14="http://schemas.microsoft.com/office/powerpoint/2010/main" val="890861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C221F-507B-4942-81AA-EA9788ECB3CA}"/>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69A7741A-18E2-493E-99EA-13E7E9C4E4B3}"/>
              </a:ext>
            </a:extLst>
          </p:cNvPr>
          <p:cNvSpPr>
            <a:spLocks noGrp="1"/>
          </p:cNvSpPr>
          <p:nvPr>
            <p:ph idx="1"/>
          </p:nvPr>
        </p:nvSpPr>
        <p:spPr/>
        <p:txBody>
          <a:bodyPr/>
          <a:lstStyle/>
          <a:p>
            <a:pPr marL="0" indent="0" algn="l">
              <a:buNone/>
            </a:pPr>
            <a:r>
              <a:rPr lang="pt-PT" sz="2400" b="1" i="0" dirty="0">
                <a:solidFill>
                  <a:srgbClr val="222422"/>
                </a:solidFill>
                <a:effectLst/>
                <a:latin typeface="noto sans" panose="020B0502040504020204" pitchFamily="34" charset="0"/>
              </a:rPr>
              <a:t>Montando e desmontando sistemas de arquivos</a:t>
            </a:r>
          </a:p>
          <a:p>
            <a:r>
              <a:rPr lang="pt-PT" sz="1800" i="0" dirty="0">
                <a:solidFill>
                  <a:srgbClr val="222422"/>
                </a:solidFill>
                <a:effectLst/>
                <a:latin typeface="noto sans" panose="020B0502040504020204" pitchFamily="34" charset="0"/>
              </a:rPr>
              <a:t>O comando para montar manualmente um sistema de arquivos é “</a:t>
            </a:r>
            <a:r>
              <a:rPr lang="pt-PT" sz="1800" b="1" i="0" dirty="0" err="1">
                <a:solidFill>
                  <a:srgbClr val="222422"/>
                </a:solidFill>
                <a:effectLst/>
                <a:latin typeface="noto sans" panose="020B0502040504020204" pitchFamily="34" charset="0"/>
              </a:rPr>
              <a:t>mount</a:t>
            </a:r>
            <a:r>
              <a:rPr lang="pt-PT" sz="1800" i="0" dirty="0">
                <a:solidFill>
                  <a:srgbClr val="222422"/>
                </a:solidFill>
                <a:effectLst/>
                <a:latin typeface="noto sans" panose="020B0502040504020204" pitchFamily="34" charset="0"/>
              </a:rPr>
              <a:t>” e sua sintaxe é: “</a:t>
            </a:r>
            <a:r>
              <a:rPr lang="pt-PT" sz="1800" b="1" i="0" dirty="0" err="1">
                <a:solidFill>
                  <a:srgbClr val="222422"/>
                </a:solidFill>
                <a:effectLst/>
                <a:latin typeface="noto sans" panose="020B0502040504020204" pitchFamily="34" charset="0"/>
              </a:rPr>
              <a:t>mount</a:t>
            </a:r>
            <a:r>
              <a:rPr lang="pt-PT" sz="1800" b="1" i="0" dirty="0">
                <a:solidFill>
                  <a:srgbClr val="222422"/>
                </a:solidFill>
                <a:effectLst/>
                <a:latin typeface="noto sans" panose="020B0502040504020204" pitchFamily="34" charset="0"/>
              </a:rPr>
              <a:t> -t TYPE DEVICE MOUNTPOINT</a:t>
            </a:r>
            <a:r>
              <a:rPr lang="pt-PT" sz="1800" i="0" dirty="0">
                <a:solidFill>
                  <a:srgbClr val="222422"/>
                </a:solidFill>
                <a:effectLst/>
                <a:latin typeface="noto sans" panose="020B0502040504020204" pitchFamily="34" charset="0"/>
              </a:rPr>
              <a:t>”</a:t>
            </a:r>
          </a:p>
          <a:p>
            <a:r>
              <a:rPr lang="pt-PT" sz="1800" b="1" i="0" dirty="0">
                <a:solidFill>
                  <a:srgbClr val="222422"/>
                </a:solidFill>
                <a:effectLst/>
                <a:latin typeface="noto sans" panose="020B0502040504020204" pitchFamily="34" charset="0"/>
              </a:rPr>
              <a:t>TYPE</a:t>
            </a:r>
            <a:r>
              <a:rPr lang="pt-PT" sz="1800" i="0" dirty="0">
                <a:solidFill>
                  <a:srgbClr val="222422"/>
                </a:solidFill>
                <a:effectLst/>
                <a:latin typeface="noto sans" panose="020B0502040504020204" pitchFamily="34" charset="0"/>
              </a:rPr>
              <a:t> = O tipo de sistema de arquivos sendo montado (p. ex. ext4, </a:t>
            </a:r>
            <a:r>
              <a:rPr lang="pt-PT" sz="1800" i="0" dirty="0" err="1">
                <a:solidFill>
                  <a:srgbClr val="222422"/>
                </a:solidFill>
                <a:effectLst/>
                <a:latin typeface="noto sans" panose="020B0502040504020204" pitchFamily="34" charset="0"/>
              </a:rPr>
              <a:t>btrfs</a:t>
            </a:r>
            <a:r>
              <a:rPr lang="pt-PT" sz="1800" i="0" dirty="0">
                <a:solidFill>
                  <a:srgbClr val="222422"/>
                </a:solidFill>
                <a:effectLst/>
                <a:latin typeface="noto sans" panose="020B0502040504020204" pitchFamily="34" charset="0"/>
              </a:rPr>
              <a:t>, </a:t>
            </a:r>
            <a:r>
              <a:rPr lang="pt-PT" sz="1800" i="0" dirty="0" err="1">
                <a:solidFill>
                  <a:srgbClr val="222422"/>
                </a:solidFill>
                <a:effectLst/>
                <a:latin typeface="noto sans" panose="020B0502040504020204" pitchFamily="34" charset="0"/>
              </a:rPr>
              <a:t>exfat</a:t>
            </a:r>
            <a:r>
              <a:rPr lang="pt-PT" sz="1800" i="0" dirty="0">
                <a:solidFill>
                  <a:srgbClr val="222422"/>
                </a:solidFill>
                <a:effectLst/>
                <a:latin typeface="noto sans" panose="020B0502040504020204" pitchFamily="34" charset="0"/>
              </a:rPr>
              <a:t>, etc.).</a:t>
            </a:r>
          </a:p>
          <a:p>
            <a:r>
              <a:rPr lang="pt-PT" sz="1800" b="1" dirty="0">
                <a:solidFill>
                  <a:srgbClr val="222422"/>
                </a:solidFill>
                <a:latin typeface="noto sans" panose="020B0502040504020204" pitchFamily="34" charset="0"/>
              </a:rPr>
              <a:t>DEVICE</a:t>
            </a:r>
            <a:r>
              <a:rPr lang="pt-PT" sz="1800" dirty="0">
                <a:solidFill>
                  <a:srgbClr val="222422"/>
                </a:solidFill>
                <a:latin typeface="noto sans" panose="020B0502040504020204" pitchFamily="34" charset="0"/>
              </a:rPr>
              <a:t> = O nome da partição que contém o sistema de arquivos (p. ex. /</a:t>
            </a:r>
            <a:r>
              <a:rPr lang="pt-PT" sz="1800" dirty="0" err="1">
                <a:solidFill>
                  <a:srgbClr val="222422"/>
                </a:solidFill>
                <a:latin typeface="noto sans" panose="020B0502040504020204" pitchFamily="34" charset="0"/>
              </a:rPr>
              <a:t>dev</a:t>
            </a:r>
            <a:r>
              <a:rPr lang="pt-PT" sz="1800" dirty="0">
                <a:solidFill>
                  <a:srgbClr val="222422"/>
                </a:solidFill>
                <a:latin typeface="noto sans" panose="020B0502040504020204" pitchFamily="34" charset="0"/>
              </a:rPr>
              <a:t>/sdb1).</a:t>
            </a:r>
          </a:p>
          <a:p>
            <a:r>
              <a:rPr lang="pt-PT" sz="1800" b="1" i="0" dirty="0">
                <a:solidFill>
                  <a:srgbClr val="222422"/>
                </a:solidFill>
                <a:effectLst/>
                <a:latin typeface="noto sans" panose="020B0502040504020204" pitchFamily="34" charset="0"/>
              </a:rPr>
              <a:t>MOUNTPOINT</a:t>
            </a:r>
            <a:r>
              <a:rPr lang="pt-PT" sz="1800" i="0" dirty="0">
                <a:solidFill>
                  <a:srgbClr val="222422"/>
                </a:solidFill>
                <a:effectLst/>
                <a:latin typeface="noto sans" panose="020B0502040504020204" pitchFamily="34" charset="0"/>
              </a:rPr>
              <a:t> = Onde o sistema de arquivos será montado. O diretório de montagem não precisa estar vazio, embora precise existir. Porém, quaisquer arquivos que ele contiver estarão inacessíveis por nome enquanto o sistema de arquivos estiver montado.</a:t>
            </a:r>
          </a:p>
          <a:p>
            <a:r>
              <a:rPr lang="pt-PT" sz="1800" i="0" dirty="0">
                <a:solidFill>
                  <a:srgbClr val="222422"/>
                </a:solidFill>
                <a:effectLst/>
                <a:latin typeface="noto sans" panose="020B0502040504020204" pitchFamily="34" charset="0"/>
              </a:rPr>
              <a:t>Por exemplo, para montar uma unidade flash USB contendo um sistema de arquivos </a:t>
            </a:r>
            <a:r>
              <a:rPr lang="pt-PT" sz="1800" b="1" i="0" dirty="0" err="1">
                <a:solidFill>
                  <a:srgbClr val="222422"/>
                </a:solidFill>
                <a:effectLst/>
                <a:latin typeface="noto sans" panose="020B0502040504020204" pitchFamily="34" charset="0"/>
              </a:rPr>
              <a:t>exFAT</a:t>
            </a:r>
            <a:r>
              <a:rPr lang="pt-PT" sz="1800" i="0" dirty="0">
                <a:solidFill>
                  <a:srgbClr val="222422"/>
                </a:solidFill>
                <a:effectLst/>
                <a:latin typeface="noto sans" panose="020B0502040504020204" pitchFamily="34" charset="0"/>
              </a:rPr>
              <a:t> localizado em </a:t>
            </a:r>
            <a:r>
              <a:rPr lang="pt-PT" sz="1800" b="1" i="0" dirty="0">
                <a:solidFill>
                  <a:srgbClr val="222422"/>
                </a:solidFill>
                <a:effectLst/>
                <a:latin typeface="noto sans" panose="020B0502040504020204" pitchFamily="34" charset="0"/>
              </a:rPr>
              <a:t>/</a:t>
            </a:r>
            <a:r>
              <a:rPr lang="pt-PT" sz="1800" b="1" i="0" dirty="0" err="1">
                <a:solidFill>
                  <a:srgbClr val="222422"/>
                </a:solidFill>
                <a:effectLst/>
                <a:latin typeface="noto sans" panose="020B0502040504020204" pitchFamily="34" charset="0"/>
              </a:rPr>
              <a:t>dev</a:t>
            </a:r>
            <a:r>
              <a:rPr lang="pt-PT" sz="1800" b="1" i="0" dirty="0">
                <a:solidFill>
                  <a:srgbClr val="222422"/>
                </a:solidFill>
                <a:effectLst/>
                <a:latin typeface="noto sans" panose="020B0502040504020204" pitchFamily="34" charset="0"/>
              </a:rPr>
              <a:t>/sdb1 </a:t>
            </a:r>
            <a:r>
              <a:rPr lang="pt-PT" sz="1800" i="0" dirty="0">
                <a:solidFill>
                  <a:srgbClr val="222422"/>
                </a:solidFill>
                <a:effectLst/>
                <a:latin typeface="noto sans" panose="020B0502040504020204" pitchFamily="34" charset="0"/>
              </a:rPr>
              <a:t>em um diretório chamado flash em seu diretório inicial, usar-se-ia: </a:t>
            </a:r>
            <a:r>
              <a:rPr lang="en-US" sz="1800" b="1" i="0" dirty="0">
                <a:solidFill>
                  <a:srgbClr val="222422"/>
                </a:solidFill>
                <a:effectLst/>
                <a:latin typeface="noto sans" panose="020B0502040504020204" pitchFamily="34" charset="0"/>
              </a:rPr>
              <a:t>mount -t </a:t>
            </a:r>
            <a:r>
              <a:rPr lang="en-US" sz="1800" b="1" i="0" dirty="0" err="1">
                <a:solidFill>
                  <a:srgbClr val="222422"/>
                </a:solidFill>
                <a:effectLst/>
                <a:latin typeface="noto sans" panose="020B0502040504020204" pitchFamily="34" charset="0"/>
              </a:rPr>
              <a:t>exfat</a:t>
            </a:r>
            <a:r>
              <a:rPr lang="en-US" sz="1800" b="1" i="0" dirty="0">
                <a:solidFill>
                  <a:srgbClr val="222422"/>
                </a:solidFill>
                <a:effectLst/>
                <a:latin typeface="noto sans" panose="020B0502040504020204" pitchFamily="34" charset="0"/>
              </a:rPr>
              <a:t> /dev/sdb1 ~/flash/</a:t>
            </a:r>
          </a:p>
          <a:p>
            <a:r>
              <a:rPr lang="pt-PT" sz="1800" i="0" dirty="0">
                <a:solidFill>
                  <a:srgbClr val="222422"/>
                </a:solidFill>
                <a:effectLst/>
                <a:latin typeface="noto sans" panose="020B0502040504020204" pitchFamily="34" charset="0"/>
              </a:rPr>
              <a:t>pós a montagem, o conteúdo do sistema de arquivos estará acessível no diretório ~/flash.</a:t>
            </a:r>
          </a:p>
          <a:p>
            <a:pPr marL="0" indent="0">
              <a:buNone/>
            </a:pPr>
            <a:endParaRPr lang="pt-PT" sz="1800" i="0" dirty="0">
              <a:solidFill>
                <a:srgbClr val="222422"/>
              </a:solidFill>
              <a:effectLst/>
              <a:latin typeface="noto sans" panose="020B0502040504020204" pitchFamily="34" charset="0"/>
            </a:endParaRPr>
          </a:p>
          <a:p>
            <a:pPr marL="0" indent="0">
              <a:buNone/>
            </a:pPr>
            <a:endParaRPr lang="pt-PT" dirty="0"/>
          </a:p>
        </p:txBody>
      </p:sp>
    </p:spTree>
    <p:extLst>
      <p:ext uri="{BB962C8B-B14F-4D97-AF65-F5344CB8AC3E}">
        <p14:creationId xmlns:p14="http://schemas.microsoft.com/office/powerpoint/2010/main" val="417343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387DC-6F84-4A4B-B377-807321DE4A93}"/>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A2DC12E4-1470-4DD7-A830-06F5FD24FFE6}"/>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Listando sistemas de arquivos montados</a:t>
            </a:r>
          </a:p>
          <a:p>
            <a:r>
              <a:rPr lang="pt-PT" sz="1800" i="0" dirty="0">
                <a:solidFill>
                  <a:srgbClr val="222422"/>
                </a:solidFill>
                <a:effectLst/>
                <a:latin typeface="noto sans" panose="020B0502040504020204" pitchFamily="34" charset="0"/>
              </a:rPr>
              <a:t>Se você digitar apenas “</a:t>
            </a:r>
            <a:r>
              <a:rPr lang="pt-PT" sz="1800" b="1" i="0" dirty="0" err="1">
                <a:solidFill>
                  <a:srgbClr val="222422"/>
                </a:solidFill>
                <a:effectLst/>
                <a:latin typeface="noto sans" panose="020B0502040504020204" pitchFamily="34" charset="0"/>
              </a:rPr>
              <a:t>mount</a:t>
            </a:r>
            <a:r>
              <a:rPr lang="pt-PT" sz="1800" b="1" i="0" dirty="0">
                <a:solidFill>
                  <a:srgbClr val="222422"/>
                </a:solidFill>
                <a:effectLst/>
                <a:latin typeface="noto sans" panose="020B0502040504020204" pitchFamily="34" charset="0"/>
              </a:rPr>
              <a:t>”</a:t>
            </a:r>
            <a:r>
              <a:rPr lang="pt-PT" sz="1800" i="0" dirty="0">
                <a:solidFill>
                  <a:srgbClr val="222422"/>
                </a:solidFill>
                <a:effectLst/>
                <a:latin typeface="noto sans" panose="020B0502040504020204" pitchFamily="34" charset="0"/>
              </a:rPr>
              <a:t>, obterá uma lista de todos os sistemas de arquivos atualmente montados no seu sistema. </a:t>
            </a:r>
          </a:p>
          <a:p>
            <a:r>
              <a:rPr lang="pt-PT" sz="1800" i="0" dirty="0">
                <a:solidFill>
                  <a:srgbClr val="222422"/>
                </a:solidFill>
                <a:effectLst/>
                <a:latin typeface="noto sans" panose="020B0502040504020204" pitchFamily="34" charset="0"/>
              </a:rPr>
              <a:t>Essa lista pode ser bastante extensa, já que, além dos discos anexados ao sistema, ela também conterá diversos sistemas de arquivos de tempo de execução na memória que servem a vários propósitos. </a:t>
            </a:r>
          </a:p>
          <a:p>
            <a:r>
              <a:rPr lang="pt-PT" sz="1800" i="0" dirty="0">
                <a:solidFill>
                  <a:srgbClr val="222422"/>
                </a:solidFill>
                <a:effectLst/>
                <a:latin typeface="noto sans" panose="020B0502040504020204" pitchFamily="34" charset="0"/>
              </a:rPr>
              <a:t>Se quiser filtrar a saída, use o parâmetro “</a:t>
            </a:r>
            <a:r>
              <a:rPr lang="pt-PT" sz="1800" b="1" i="0" dirty="0">
                <a:solidFill>
                  <a:srgbClr val="222422"/>
                </a:solidFill>
                <a:effectLst/>
                <a:latin typeface="noto sans" panose="020B0502040504020204" pitchFamily="34" charset="0"/>
              </a:rPr>
              <a:t>-t”</a:t>
            </a:r>
            <a:r>
              <a:rPr lang="pt-PT" sz="1800" i="0" dirty="0">
                <a:solidFill>
                  <a:srgbClr val="222422"/>
                </a:solidFill>
                <a:effectLst/>
                <a:latin typeface="noto sans" panose="020B0502040504020204" pitchFamily="34" charset="0"/>
              </a:rPr>
              <a:t> para listar apenas os sistemas de arquivos do tipo correspondente.</a:t>
            </a:r>
          </a:p>
          <a:p>
            <a:r>
              <a:rPr lang="pt-PT" sz="1800" i="0" dirty="0">
                <a:solidFill>
                  <a:srgbClr val="222422"/>
                </a:solidFill>
                <a:effectLst/>
                <a:latin typeface="noto sans" panose="020B0502040504020204" pitchFamily="34" charset="0"/>
              </a:rPr>
              <a:t>Podemos especificar vários sistemas de arquivos de uma vez, separando-os com uma vírgula:</a:t>
            </a:r>
          </a:p>
          <a:p>
            <a:r>
              <a:rPr lang="pt-PT" sz="1800" i="0" dirty="0">
                <a:solidFill>
                  <a:srgbClr val="222422"/>
                </a:solidFill>
                <a:effectLst/>
                <a:latin typeface="noto sans" panose="020B0502040504020204" pitchFamily="34" charset="0"/>
              </a:rPr>
              <a:t>A saída pode ser descrita no formato:</a:t>
            </a:r>
            <a:r>
              <a:rPr lang="pt-PT" sz="1800" b="1" i="0" dirty="0">
                <a:solidFill>
                  <a:srgbClr val="222422"/>
                </a:solidFill>
                <a:effectLst/>
                <a:latin typeface="noto sans" panose="020B0502040504020204" pitchFamily="34" charset="0"/>
              </a:rPr>
              <a:t> SOURCE </a:t>
            </a:r>
            <a:r>
              <a:rPr lang="pt-PT" sz="1800" b="1" i="0" dirty="0" err="1">
                <a:solidFill>
                  <a:srgbClr val="222422"/>
                </a:solidFill>
                <a:effectLst/>
                <a:latin typeface="noto sans" panose="020B0502040504020204" pitchFamily="34" charset="0"/>
              </a:rPr>
              <a:t>on</a:t>
            </a:r>
            <a:r>
              <a:rPr lang="pt-PT" sz="1800" b="1" i="0" dirty="0">
                <a:solidFill>
                  <a:srgbClr val="222422"/>
                </a:solidFill>
                <a:effectLst/>
                <a:latin typeface="noto sans" panose="020B0502040504020204" pitchFamily="34" charset="0"/>
              </a:rPr>
              <a:t> TARGET </a:t>
            </a:r>
            <a:r>
              <a:rPr lang="pt-PT" sz="1800" b="1" i="0" dirty="0" err="1">
                <a:solidFill>
                  <a:srgbClr val="222422"/>
                </a:solidFill>
                <a:effectLst/>
                <a:latin typeface="noto sans" panose="020B0502040504020204" pitchFamily="34" charset="0"/>
              </a:rPr>
              <a:t>type</a:t>
            </a:r>
            <a:r>
              <a:rPr lang="pt-PT" sz="1800" b="1" i="0" dirty="0">
                <a:solidFill>
                  <a:srgbClr val="222422"/>
                </a:solidFill>
                <a:effectLst/>
                <a:latin typeface="noto sans" panose="020B0502040504020204" pitchFamily="34" charset="0"/>
              </a:rPr>
              <a:t> TYPE OPTIONS</a:t>
            </a:r>
          </a:p>
          <a:p>
            <a:r>
              <a:rPr lang="pt-PT" sz="1800" i="0" dirty="0">
                <a:solidFill>
                  <a:srgbClr val="222422"/>
                </a:solidFill>
                <a:effectLst/>
                <a:latin typeface="noto sans" panose="020B0502040504020204" pitchFamily="34" charset="0"/>
              </a:rPr>
              <a:t>Onde </a:t>
            </a:r>
            <a:r>
              <a:rPr lang="pt-PT" sz="1800" b="1" i="0" dirty="0">
                <a:solidFill>
                  <a:srgbClr val="222422"/>
                </a:solidFill>
                <a:effectLst/>
                <a:latin typeface="noto sans" panose="020B0502040504020204" pitchFamily="34" charset="0"/>
              </a:rPr>
              <a:t>SOURCE</a:t>
            </a:r>
            <a:r>
              <a:rPr lang="pt-PT" sz="1800" i="0" dirty="0">
                <a:solidFill>
                  <a:srgbClr val="222422"/>
                </a:solidFill>
                <a:effectLst/>
                <a:latin typeface="noto sans" panose="020B0502040504020204" pitchFamily="34" charset="0"/>
              </a:rPr>
              <a:t> é a partição que contém o sistema de arquivos, </a:t>
            </a:r>
            <a:r>
              <a:rPr lang="pt-PT" sz="1800" b="1" i="0" dirty="0">
                <a:solidFill>
                  <a:srgbClr val="222422"/>
                </a:solidFill>
                <a:effectLst/>
                <a:latin typeface="noto sans" panose="020B0502040504020204" pitchFamily="34" charset="0"/>
              </a:rPr>
              <a:t>TARGET</a:t>
            </a:r>
            <a:r>
              <a:rPr lang="pt-PT" sz="1800" i="0" dirty="0">
                <a:solidFill>
                  <a:srgbClr val="222422"/>
                </a:solidFill>
                <a:effectLst/>
                <a:latin typeface="noto sans" panose="020B0502040504020204" pitchFamily="34" charset="0"/>
              </a:rPr>
              <a:t> é o diretório onde ele está montado, </a:t>
            </a:r>
            <a:r>
              <a:rPr lang="pt-PT" sz="1800" b="1" i="0" dirty="0">
                <a:solidFill>
                  <a:srgbClr val="222422"/>
                </a:solidFill>
                <a:effectLst/>
                <a:latin typeface="noto sans" panose="020B0502040504020204" pitchFamily="34" charset="0"/>
              </a:rPr>
              <a:t>TYPE</a:t>
            </a:r>
            <a:r>
              <a:rPr lang="pt-PT" sz="1800" i="0" dirty="0">
                <a:solidFill>
                  <a:srgbClr val="222422"/>
                </a:solidFill>
                <a:effectLst/>
                <a:latin typeface="noto sans" panose="020B0502040504020204" pitchFamily="34" charset="0"/>
              </a:rPr>
              <a:t> é o tipo do sistema de arquivos e </a:t>
            </a:r>
            <a:r>
              <a:rPr lang="pt-PT" sz="1800" b="1" i="0" dirty="0">
                <a:solidFill>
                  <a:srgbClr val="222422"/>
                </a:solidFill>
                <a:effectLst/>
                <a:latin typeface="noto sans" panose="020B0502040504020204" pitchFamily="34" charset="0"/>
              </a:rPr>
              <a:t>OPTIONS</a:t>
            </a:r>
            <a:r>
              <a:rPr lang="pt-PT" sz="1800" i="0" dirty="0">
                <a:solidFill>
                  <a:srgbClr val="222422"/>
                </a:solidFill>
                <a:effectLst/>
                <a:latin typeface="noto sans" panose="020B0502040504020204" pitchFamily="34" charset="0"/>
              </a:rPr>
              <a:t> são as opções passadas para o comando </a:t>
            </a:r>
            <a:r>
              <a:rPr lang="pt-PT" sz="1800" b="1" i="0" dirty="0" err="1">
                <a:solidFill>
                  <a:srgbClr val="222422"/>
                </a:solidFill>
                <a:effectLst/>
                <a:latin typeface="noto sans" panose="020B0502040504020204" pitchFamily="34" charset="0"/>
              </a:rPr>
              <a:t>mount</a:t>
            </a:r>
            <a:r>
              <a:rPr lang="pt-PT" sz="1800" i="0" dirty="0">
                <a:solidFill>
                  <a:srgbClr val="222422"/>
                </a:solidFill>
                <a:effectLst/>
                <a:latin typeface="noto sans" panose="020B0502040504020204" pitchFamily="34" charset="0"/>
              </a:rPr>
              <a:t> no momento da montagem.</a:t>
            </a:r>
          </a:p>
          <a:p>
            <a:endParaRPr lang="pt-PT" sz="1800" b="1" i="0" dirty="0">
              <a:solidFill>
                <a:srgbClr val="222422"/>
              </a:solidFill>
              <a:effectLst/>
              <a:latin typeface="noto sans" panose="020B0502040504020204" pitchFamily="34" charset="0"/>
            </a:endParaRPr>
          </a:p>
        </p:txBody>
      </p:sp>
    </p:spTree>
    <p:extLst>
      <p:ext uri="{BB962C8B-B14F-4D97-AF65-F5344CB8AC3E}">
        <p14:creationId xmlns:p14="http://schemas.microsoft.com/office/powerpoint/2010/main" val="2975799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0600E-30E5-43B0-9C93-15608A179674}"/>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F67FCD5C-AA36-4BB1-9393-1FE6083498E6}"/>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Listando sistemas de arquivos montados</a:t>
            </a:r>
          </a:p>
          <a:p>
            <a:r>
              <a:rPr lang="pt-PT" sz="1800" b="1" dirty="0" err="1"/>
              <a:t>mount</a:t>
            </a:r>
            <a:r>
              <a:rPr lang="pt-PT" dirty="0"/>
              <a:t> </a:t>
            </a:r>
          </a:p>
        </p:txBody>
      </p:sp>
      <p:pic>
        <p:nvPicPr>
          <p:cNvPr id="4" name="Imagem 3">
            <a:extLst>
              <a:ext uri="{FF2B5EF4-FFF2-40B4-BE49-F238E27FC236}">
                <a16:creationId xmlns:a16="http://schemas.microsoft.com/office/drawing/2014/main" id="{F109AAF3-9F2C-41F5-8B0C-0194A1F2B8DC}"/>
              </a:ext>
            </a:extLst>
          </p:cNvPr>
          <p:cNvPicPr>
            <a:picLocks noChangeAspect="1"/>
          </p:cNvPicPr>
          <p:nvPr/>
        </p:nvPicPr>
        <p:blipFill>
          <a:blip r:embed="rId2"/>
          <a:stretch>
            <a:fillRect/>
          </a:stretch>
        </p:blipFill>
        <p:spPr>
          <a:xfrm>
            <a:off x="962311" y="2341762"/>
            <a:ext cx="10293390" cy="4175770"/>
          </a:xfrm>
          <a:prstGeom prst="rect">
            <a:avLst/>
          </a:prstGeom>
        </p:spPr>
      </p:pic>
    </p:spTree>
    <p:extLst>
      <p:ext uri="{BB962C8B-B14F-4D97-AF65-F5344CB8AC3E}">
        <p14:creationId xmlns:p14="http://schemas.microsoft.com/office/powerpoint/2010/main" val="271228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2977FE-9246-4A82-8439-32DA4960B03D}"/>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37EEF2F5-7065-45DD-8C65-007FA115C262}"/>
              </a:ext>
            </a:extLst>
          </p:cNvPr>
          <p:cNvSpPr>
            <a:spLocks noGrp="1"/>
          </p:cNvSpPr>
          <p:nvPr>
            <p:ph idx="1"/>
          </p:nvPr>
        </p:nvSpPr>
        <p:spPr/>
        <p:txBody>
          <a:bodyPr/>
          <a:lstStyle/>
          <a:p>
            <a:pPr marL="0" indent="0" algn="l">
              <a:buNone/>
            </a:pPr>
            <a:r>
              <a:rPr lang="pt-PT" sz="2400" b="1" i="0" dirty="0">
                <a:solidFill>
                  <a:srgbClr val="222422"/>
                </a:solidFill>
                <a:effectLst/>
                <a:latin typeface="noto sans" panose="020B0502040504020204" pitchFamily="34" charset="0"/>
              </a:rPr>
              <a:t>Parâmetros adicionais da linha de comando</a:t>
            </a:r>
          </a:p>
          <a:p>
            <a:r>
              <a:rPr lang="pt-PT" sz="1800" dirty="0">
                <a:solidFill>
                  <a:srgbClr val="222422"/>
                </a:solidFill>
                <a:latin typeface="noto sans" panose="020B0502040504020204" pitchFamily="34" charset="0"/>
              </a:rPr>
              <a:t>Diversos parâmetros de linha de comando podem ser usados com </a:t>
            </a:r>
            <a:r>
              <a:rPr lang="pt-PT" sz="1800" dirty="0" err="1">
                <a:solidFill>
                  <a:srgbClr val="222422"/>
                </a:solidFill>
                <a:latin typeface="noto sans" panose="020B0502040504020204" pitchFamily="34" charset="0"/>
              </a:rPr>
              <a:t>mount</a:t>
            </a:r>
            <a:r>
              <a:rPr lang="pt-PT" sz="1800" dirty="0">
                <a:solidFill>
                  <a:srgbClr val="222422"/>
                </a:solidFill>
                <a:latin typeface="noto sans" panose="020B0502040504020204" pitchFamily="34" charset="0"/>
              </a:rPr>
              <a:t>. Alguns dos mais frequentes são:</a:t>
            </a:r>
          </a:p>
          <a:p>
            <a:pPr marL="0" indent="0">
              <a:buNone/>
            </a:pPr>
            <a:endParaRPr lang="pt-PT" sz="1800" i="0" dirty="0">
              <a:solidFill>
                <a:srgbClr val="222422"/>
              </a:solidFill>
              <a:effectLst/>
              <a:latin typeface="noto sans" panose="020B0502040504020204" pitchFamily="34" charset="0"/>
            </a:endParaRPr>
          </a:p>
          <a:p>
            <a:pPr marL="0" indent="0">
              <a:buNone/>
            </a:pPr>
            <a:endParaRPr lang="pt-PT" dirty="0"/>
          </a:p>
        </p:txBody>
      </p:sp>
      <p:graphicFrame>
        <p:nvGraphicFramePr>
          <p:cNvPr id="7" name="Tabela 7">
            <a:extLst>
              <a:ext uri="{FF2B5EF4-FFF2-40B4-BE49-F238E27FC236}">
                <a16:creationId xmlns:a16="http://schemas.microsoft.com/office/drawing/2014/main" id="{FE32B826-C37B-4E78-B502-977C51D3FD21}"/>
              </a:ext>
            </a:extLst>
          </p:cNvPr>
          <p:cNvGraphicFramePr>
            <a:graphicFrameLocks noGrp="1"/>
          </p:cNvGraphicFramePr>
          <p:nvPr>
            <p:extLst>
              <p:ext uri="{D42A27DB-BD31-4B8C-83A1-F6EECF244321}">
                <p14:modId xmlns:p14="http://schemas.microsoft.com/office/powerpoint/2010/main" val="2645529027"/>
              </p:ext>
            </p:extLst>
          </p:nvPr>
        </p:nvGraphicFramePr>
        <p:xfrm>
          <a:off x="2045006" y="2421004"/>
          <a:ext cx="8128000" cy="3754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81303063"/>
                    </a:ext>
                  </a:extLst>
                </a:gridCol>
                <a:gridCol w="4064000">
                  <a:extLst>
                    <a:ext uri="{9D8B030D-6E8A-4147-A177-3AD203B41FA5}">
                      <a16:colId xmlns:a16="http://schemas.microsoft.com/office/drawing/2014/main" val="1115133382"/>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Funcionalidade</a:t>
                      </a:r>
                    </a:p>
                  </a:txBody>
                  <a:tcPr/>
                </a:tc>
                <a:extLst>
                  <a:ext uri="{0D108BD9-81ED-4DB2-BD59-A6C34878D82A}">
                    <a16:rowId xmlns:a16="http://schemas.microsoft.com/office/drawing/2014/main" val="3562594829"/>
                  </a:ext>
                </a:extLst>
              </a:tr>
              <a:tr h="370840">
                <a:tc>
                  <a:txBody>
                    <a:bodyPr/>
                    <a:lstStyle/>
                    <a:p>
                      <a:pPr algn="ctr"/>
                      <a:r>
                        <a:rPr lang="pt-PT" dirty="0">
                          <a:solidFill>
                            <a:schemeClr val="tx1"/>
                          </a:solidFill>
                        </a:rPr>
                        <a:t>-a</a:t>
                      </a:r>
                    </a:p>
                  </a:txBody>
                  <a:tcPr/>
                </a:tc>
                <a:tc>
                  <a:txBody>
                    <a:bodyPr/>
                    <a:lstStyle/>
                    <a:p>
                      <a:pPr algn="ctr"/>
                      <a:r>
                        <a:rPr lang="pt-PT" b="0" dirty="0">
                          <a:effectLst/>
                        </a:rPr>
                        <a:t>Monta todos os sistemas de arquivos listados no arquivo </a:t>
                      </a:r>
                      <a:r>
                        <a:rPr lang="pt-PT" b="1" dirty="0">
                          <a:effectLst/>
                        </a:rPr>
                        <a:t>/</a:t>
                      </a:r>
                      <a:r>
                        <a:rPr lang="pt-PT" b="1" dirty="0" err="1">
                          <a:effectLst/>
                        </a:rPr>
                        <a:t>etc</a:t>
                      </a:r>
                      <a:r>
                        <a:rPr lang="pt-PT" b="1" dirty="0">
                          <a:effectLst/>
                        </a:rPr>
                        <a:t>/</a:t>
                      </a:r>
                      <a:r>
                        <a:rPr lang="pt-PT" b="1" dirty="0" err="1">
                          <a:effectLst/>
                        </a:rPr>
                        <a:t>fstab</a:t>
                      </a:r>
                      <a:r>
                        <a:rPr lang="pt-PT" b="1" dirty="0">
                          <a:effectLst/>
                        </a:rPr>
                        <a:t>.</a:t>
                      </a:r>
                      <a:endParaRPr lang="pt-PT" b="0" dirty="0">
                        <a:effectLst/>
                      </a:endParaRPr>
                    </a:p>
                  </a:txBody>
                  <a:tcPr/>
                </a:tc>
                <a:extLst>
                  <a:ext uri="{0D108BD9-81ED-4DB2-BD59-A6C34878D82A}">
                    <a16:rowId xmlns:a16="http://schemas.microsoft.com/office/drawing/2014/main" val="2249703320"/>
                  </a:ext>
                </a:extLst>
              </a:tr>
              <a:tr h="370840">
                <a:tc>
                  <a:txBody>
                    <a:bodyPr/>
                    <a:lstStyle/>
                    <a:p>
                      <a:pPr algn="ctr"/>
                      <a:r>
                        <a:rPr lang="pt-PT" dirty="0">
                          <a:solidFill>
                            <a:schemeClr val="tx1"/>
                          </a:solidFill>
                        </a:rPr>
                        <a:t>-o ou --</a:t>
                      </a:r>
                      <a:r>
                        <a:rPr lang="pt-PT" dirty="0" err="1">
                          <a:solidFill>
                            <a:schemeClr val="tx1"/>
                          </a:solidFill>
                        </a:rPr>
                        <a:t>options</a:t>
                      </a:r>
                      <a:endParaRPr lang="pt-PT" dirty="0">
                        <a:solidFill>
                          <a:schemeClr val="tx1"/>
                        </a:solidFill>
                      </a:endParaRPr>
                    </a:p>
                  </a:txBody>
                  <a:tcPr/>
                </a:tc>
                <a:tc>
                  <a:txBody>
                    <a:bodyPr/>
                    <a:lstStyle/>
                    <a:p>
                      <a:pPr algn="ctr"/>
                      <a:r>
                        <a:rPr lang="pt-PT" b="0" dirty="0">
                          <a:effectLst/>
                        </a:rPr>
                        <a:t>Passa uma lista de </a:t>
                      </a:r>
                      <a:r>
                        <a:rPr lang="pt-PT" b="0" i="1" dirty="0">
                          <a:effectLst/>
                        </a:rPr>
                        <a:t>opções de montagem</a:t>
                      </a:r>
                      <a:r>
                        <a:rPr lang="pt-PT" b="0" dirty="0">
                          <a:effectLst/>
                        </a:rPr>
                        <a:t> separadas por vírgula para o comando de montagem, que pode mudar a forma como o sistema de arquivos será montado.</a:t>
                      </a:r>
                    </a:p>
                  </a:txBody>
                  <a:tcPr/>
                </a:tc>
                <a:extLst>
                  <a:ext uri="{0D108BD9-81ED-4DB2-BD59-A6C34878D82A}">
                    <a16:rowId xmlns:a16="http://schemas.microsoft.com/office/drawing/2014/main" val="3381303652"/>
                  </a:ext>
                </a:extLst>
              </a:tr>
              <a:tr h="370840">
                <a:tc>
                  <a:txBody>
                    <a:bodyPr/>
                    <a:lstStyle/>
                    <a:p>
                      <a:pPr algn="ctr"/>
                      <a:r>
                        <a:rPr lang="pt-PT" dirty="0">
                          <a:solidFill>
                            <a:schemeClr val="tx1"/>
                          </a:solidFill>
                        </a:rPr>
                        <a:t>-r ou -</a:t>
                      </a:r>
                      <a:r>
                        <a:rPr lang="pt-PT" dirty="0" err="1">
                          <a:solidFill>
                            <a:schemeClr val="tx1"/>
                          </a:solidFill>
                        </a:rPr>
                        <a:t>ro</a:t>
                      </a:r>
                      <a:endParaRPr lang="pt-PT" dirty="0">
                        <a:solidFill>
                          <a:schemeClr val="tx1"/>
                        </a:solidFill>
                      </a:endParaRPr>
                    </a:p>
                  </a:txBody>
                  <a:tcPr/>
                </a:tc>
                <a:tc>
                  <a:txBody>
                    <a:bodyPr/>
                    <a:lstStyle/>
                    <a:p>
                      <a:pPr algn="ctr"/>
                      <a:r>
                        <a:rPr lang="pt-PT" b="0" dirty="0">
                          <a:effectLst/>
                        </a:rPr>
                        <a:t>Monta o sistema de arquivos como somente leitura.</a:t>
                      </a:r>
                    </a:p>
                  </a:txBody>
                  <a:tcPr/>
                </a:tc>
                <a:extLst>
                  <a:ext uri="{0D108BD9-81ED-4DB2-BD59-A6C34878D82A}">
                    <a16:rowId xmlns:a16="http://schemas.microsoft.com/office/drawing/2014/main" val="1570462891"/>
                  </a:ext>
                </a:extLst>
              </a:tr>
              <a:tr h="370840">
                <a:tc>
                  <a:txBody>
                    <a:bodyPr/>
                    <a:lstStyle/>
                    <a:p>
                      <a:pPr algn="ctr"/>
                      <a:r>
                        <a:rPr lang="pt-PT" dirty="0">
                          <a:solidFill>
                            <a:schemeClr val="tx1"/>
                          </a:solidFill>
                        </a:rPr>
                        <a:t>-w ou -</a:t>
                      </a:r>
                      <a:r>
                        <a:rPr lang="pt-PT" dirty="0" err="1">
                          <a:solidFill>
                            <a:schemeClr val="tx1"/>
                          </a:solidFill>
                        </a:rPr>
                        <a:t>rw</a:t>
                      </a:r>
                      <a:endParaRPr lang="pt-PT" dirty="0">
                        <a:solidFill>
                          <a:schemeClr val="tx1"/>
                        </a:solidFill>
                      </a:endParaRPr>
                    </a:p>
                  </a:txBody>
                  <a:tcPr/>
                </a:tc>
                <a:tc>
                  <a:txBody>
                    <a:bodyPr/>
                    <a:lstStyle/>
                    <a:p>
                      <a:pPr algn="ctr"/>
                      <a:r>
                        <a:rPr lang="pt-PT" sz="1800" b="0" i="0" kern="1200" dirty="0">
                          <a:solidFill>
                            <a:schemeClr val="dk1"/>
                          </a:solidFill>
                          <a:effectLst/>
                          <a:latin typeface="+mn-lt"/>
                          <a:ea typeface="+mn-ea"/>
                          <a:cs typeface="+mn-cs"/>
                        </a:rPr>
                        <a:t>Monta o sistema de arquivos como </a:t>
                      </a:r>
                      <a:r>
                        <a:rPr lang="pt-PT" sz="1800" b="0" i="0" kern="1200" dirty="0" err="1">
                          <a:solidFill>
                            <a:schemeClr val="dk1"/>
                          </a:solidFill>
                          <a:effectLst/>
                          <a:latin typeface="+mn-lt"/>
                          <a:ea typeface="+mn-ea"/>
                          <a:cs typeface="+mn-cs"/>
                        </a:rPr>
                        <a:t>gravável</a:t>
                      </a:r>
                      <a:r>
                        <a:rPr lang="pt-PT" sz="1800" b="0" i="0" kern="1200" dirty="0">
                          <a:solidFill>
                            <a:schemeClr val="dk1"/>
                          </a:solidFill>
                          <a:effectLst/>
                          <a:latin typeface="+mn-lt"/>
                          <a:ea typeface="+mn-ea"/>
                          <a:cs typeface="+mn-cs"/>
                        </a:rPr>
                        <a:t>.</a:t>
                      </a:r>
                    </a:p>
                  </a:txBody>
                  <a:tcPr/>
                </a:tc>
                <a:extLst>
                  <a:ext uri="{0D108BD9-81ED-4DB2-BD59-A6C34878D82A}">
                    <a16:rowId xmlns:a16="http://schemas.microsoft.com/office/drawing/2014/main" val="2761325105"/>
                  </a:ext>
                </a:extLst>
              </a:tr>
            </a:tbl>
          </a:graphicData>
        </a:graphic>
      </p:graphicFrame>
    </p:spTree>
    <p:extLst>
      <p:ext uri="{BB962C8B-B14F-4D97-AF65-F5344CB8AC3E}">
        <p14:creationId xmlns:p14="http://schemas.microsoft.com/office/powerpoint/2010/main" val="3011392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C09BD-D20D-424B-865D-14D6A16F7956}"/>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C95AAC3B-6531-4BEF-9E61-E40523EA831A}"/>
              </a:ext>
            </a:extLst>
          </p:cNvPr>
          <p:cNvSpPr>
            <a:spLocks noGrp="1"/>
          </p:cNvSpPr>
          <p:nvPr>
            <p:ph idx="1"/>
          </p:nvPr>
        </p:nvSpPr>
        <p:spPr/>
        <p:txBody>
          <a:bodyPr/>
          <a:lstStyle/>
          <a:p>
            <a:pPr marL="0" indent="0">
              <a:buNone/>
            </a:pPr>
            <a:r>
              <a:rPr lang="pt-PT" sz="2400" b="1" i="0" dirty="0">
                <a:solidFill>
                  <a:srgbClr val="222422"/>
                </a:solidFill>
                <a:effectLst/>
                <a:latin typeface="noto sans" panose="020B0502040504020204" pitchFamily="34" charset="0"/>
              </a:rPr>
              <a:t>Parâmetros adicionais da linha de comando</a:t>
            </a:r>
          </a:p>
          <a:p>
            <a:r>
              <a:rPr lang="pt-PT" sz="1800" dirty="0"/>
              <a:t>Alguns dos parâmetros da linha de comando para </a:t>
            </a:r>
            <a:r>
              <a:rPr lang="pt-PT" sz="1800" dirty="0" err="1"/>
              <a:t>umount</a:t>
            </a:r>
            <a:r>
              <a:rPr lang="pt-PT" sz="1800" dirty="0"/>
              <a:t> são:</a:t>
            </a:r>
          </a:p>
          <a:p>
            <a:endParaRPr lang="pt-PT" sz="1800" dirty="0"/>
          </a:p>
        </p:txBody>
      </p:sp>
      <p:graphicFrame>
        <p:nvGraphicFramePr>
          <p:cNvPr id="5" name="Tabela 5">
            <a:extLst>
              <a:ext uri="{FF2B5EF4-FFF2-40B4-BE49-F238E27FC236}">
                <a16:creationId xmlns:a16="http://schemas.microsoft.com/office/drawing/2014/main" id="{115E43B5-9B67-43E2-98EA-F9103524964B}"/>
              </a:ext>
            </a:extLst>
          </p:cNvPr>
          <p:cNvGraphicFramePr>
            <a:graphicFrameLocks noGrp="1"/>
          </p:cNvGraphicFramePr>
          <p:nvPr>
            <p:extLst>
              <p:ext uri="{D42A27DB-BD31-4B8C-83A1-F6EECF244321}">
                <p14:modId xmlns:p14="http://schemas.microsoft.com/office/powerpoint/2010/main" val="2472102885"/>
              </p:ext>
            </p:extLst>
          </p:nvPr>
        </p:nvGraphicFramePr>
        <p:xfrm>
          <a:off x="2045006" y="2631152"/>
          <a:ext cx="8128000" cy="3114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79663238"/>
                    </a:ext>
                  </a:extLst>
                </a:gridCol>
                <a:gridCol w="4064000">
                  <a:extLst>
                    <a:ext uri="{9D8B030D-6E8A-4147-A177-3AD203B41FA5}">
                      <a16:colId xmlns:a16="http://schemas.microsoft.com/office/drawing/2014/main" val="1211092725"/>
                    </a:ext>
                  </a:extLst>
                </a:gridCol>
              </a:tblGrid>
              <a:tr h="370840">
                <a:tc>
                  <a:txBody>
                    <a:bodyPr/>
                    <a:lstStyle/>
                    <a:p>
                      <a:pPr algn="ctr"/>
                      <a:r>
                        <a:rPr lang="pt-PT" b="1">
                          <a:solidFill>
                            <a:schemeClr val="tx1"/>
                          </a:solidFill>
                        </a:rPr>
                        <a:t>Nome</a:t>
                      </a:r>
                      <a:endParaRPr lang="pt-PT" b="1" dirty="0">
                        <a:solidFill>
                          <a:schemeClr val="tx1"/>
                        </a:solidFill>
                      </a:endParaRPr>
                    </a:p>
                  </a:txBody>
                  <a:tcPr/>
                </a:tc>
                <a:tc>
                  <a:txBody>
                    <a:bodyPr/>
                    <a:lstStyle/>
                    <a:p>
                      <a:pPr algn="ctr"/>
                      <a:r>
                        <a:rPr lang="pt-PT" b="1" dirty="0">
                          <a:solidFill>
                            <a:schemeClr val="tx1"/>
                          </a:solidFill>
                        </a:rPr>
                        <a:t>Funcionalidade</a:t>
                      </a:r>
                    </a:p>
                  </a:txBody>
                  <a:tcPr/>
                </a:tc>
                <a:extLst>
                  <a:ext uri="{0D108BD9-81ED-4DB2-BD59-A6C34878D82A}">
                    <a16:rowId xmlns:a16="http://schemas.microsoft.com/office/drawing/2014/main" val="195687702"/>
                  </a:ext>
                </a:extLst>
              </a:tr>
              <a:tr h="370840">
                <a:tc>
                  <a:txBody>
                    <a:bodyPr/>
                    <a:lstStyle/>
                    <a:p>
                      <a:pPr algn="ctr"/>
                      <a:r>
                        <a:rPr lang="pt-PT" b="0" dirty="0">
                          <a:solidFill>
                            <a:schemeClr val="tx1"/>
                          </a:solidFill>
                        </a:rPr>
                        <a:t>-a</a:t>
                      </a:r>
                    </a:p>
                  </a:txBody>
                  <a:tcPr/>
                </a:tc>
                <a:tc>
                  <a:txBody>
                    <a:bodyPr/>
                    <a:lstStyle/>
                    <a:p>
                      <a:pPr algn="ctr"/>
                      <a:r>
                        <a:rPr lang="pt-PT" b="0" dirty="0">
                          <a:effectLst/>
                        </a:rPr>
                        <a:t>Desmonta todos os sistemas de arquivos listados em </a:t>
                      </a:r>
                      <a:r>
                        <a:rPr lang="pt-PT" b="1" dirty="0">
                          <a:effectLst/>
                        </a:rPr>
                        <a:t>/</a:t>
                      </a:r>
                      <a:r>
                        <a:rPr lang="pt-PT" b="1" dirty="0" err="1">
                          <a:effectLst/>
                        </a:rPr>
                        <a:t>etc</a:t>
                      </a:r>
                      <a:r>
                        <a:rPr lang="pt-PT" b="1" dirty="0">
                          <a:effectLst/>
                        </a:rPr>
                        <a:t>/</a:t>
                      </a:r>
                      <a:r>
                        <a:rPr lang="pt-PT" b="1" dirty="0" err="1">
                          <a:effectLst/>
                        </a:rPr>
                        <a:t>fstab</a:t>
                      </a:r>
                      <a:r>
                        <a:rPr lang="pt-PT" b="0" dirty="0">
                          <a:effectLst/>
                        </a:rPr>
                        <a:t>.</a:t>
                      </a:r>
                    </a:p>
                  </a:txBody>
                  <a:tcPr/>
                </a:tc>
                <a:extLst>
                  <a:ext uri="{0D108BD9-81ED-4DB2-BD59-A6C34878D82A}">
                    <a16:rowId xmlns:a16="http://schemas.microsoft.com/office/drawing/2014/main" val="2508322960"/>
                  </a:ext>
                </a:extLst>
              </a:tr>
              <a:tr h="370840">
                <a:tc>
                  <a:txBody>
                    <a:bodyPr/>
                    <a:lstStyle/>
                    <a:p>
                      <a:pPr algn="ctr"/>
                      <a:r>
                        <a:rPr lang="pt-PT" b="0" dirty="0">
                          <a:solidFill>
                            <a:schemeClr val="tx1"/>
                          </a:solidFill>
                        </a:rPr>
                        <a:t>-f</a:t>
                      </a:r>
                    </a:p>
                  </a:txBody>
                  <a:tcPr/>
                </a:tc>
                <a:tc>
                  <a:txBody>
                    <a:bodyPr/>
                    <a:lstStyle/>
                    <a:p>
                      <a:pPr algn="ctr"/>
                      <a:r>
                        <a:rPr lang="pt-PT" b="0" dirty="0">
                          <a:effectLst/>
                        </a:rPr>
                        <a:t>Força a desmontagem de um sistema de arquivos. Pode ser útil se tiver montado um sistema de arquivos remoto que se tornou inacessível.</a:t>
                      </a:r>
                    </a:p>
                  </a:txBody>
                  <a:tcPr/>
                </a:tc>
                <a:extLst>
                  <a:ext uri="{0D108BD9-81ED-4DB2-BD59-A6C34878D82A}">
                    <a16:rowId xmlns:a16="http://schemas.microsoft.com/office/drawing/2014/main" val="1543787001"/>
                  </a:ext>
                </a:extLst>
              </a:tr>
              <a:tr h="370840">
                <a:tc>
                  <a:txBody>
                    <a:bodyPr/>
                    <a:lstStyle/>
                    <a:p>
                      <a:pPr algn="ctr"/>
                      <a:r>
                        <a:rPr lang="pt-PT" b="0" dirty="0">
                          <a:solidFill>
                            <a:schemeClr val="tx1"/>
                          </a:solidFill>
                        </a:rPr>
                        <a:t>-r</a:t>
                      </a:r>
                    </a:p>
                  </a:txBody>
                  <a:tcPr/>
                </a:tc>
                <a:tc>
                  <a:txBody>
                    <a:bodyPr/>
                    <a:lstStyle/>
                    <a:p>
                      <a:pPr algn="ctr"/>
                      <a:r>
                        <a:rPr lang="pt-PT" sz="1800" b="0" i="0" kern="1200" dirty="0">
                          <a:solidFill>
                            <a:schemeClr val="dk1"/>
                          </a:solidFill>
                          <a:effectLst/>
                          <a:latin typeface="+mn-lt"/>
                          <a:ea typeface="+mn-ea"/>
                          <a:cs typeface="+mn-cs"/>
                        </a:rPr>
                        <a:t>Se o sistema de arquivos não puder ser desmontado, esse comando tenta torná-lo somente leitura.</a:t>
                      </a:r>
                    </a:p>
                  </a:txBody>
                  <a:tcPr/>
                </a:tc>
                <a:extLst>
                  <a:ext uri="{0D108BD9-81ED-4DB2-BD59-A6C34878D82A}">
                    <a16:rowId xmlns:a16="http://schemas.microsoft.com/office/drawing/2014/main" val="1907184814"/>
                  </a:ext>
                </a:extLst>
              </a:tr>
            </a:tbl>
          </a:graphicData>
        </a:graphic>
      </p:graphicFrame>
    </p:spTree>
    <p:extLst>
      <p:ext uri="{BB962C8B-B14F-4D97-AF65-F5344CB8AC3E}">
        <p14:creationId xmlns:p14="http://schemas.microsoft.com/office/powerpoint/2010/main" val="3856430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5F98E-2BD7-48F7-80A5-A4F6E9972F7D}"/>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D284E665-B176-4EA2-AEB5-B5BE5D3E141C}"/>
              </a:ext>
            </a:extLst>
          </p:cNvPr>
          <p:cNvSpPr>
            <a:spLocks noGrp="1"/>
          </p:cNvSpPr>
          <p:nvPr>
            <p:ph idx="1"/>
          </p:nvPr>
        </p:nvSpPr>
        <p:spPr/>
        <p:txBody>
          <a:bodyPr/>
          <a:lstStyle/>
          <a:p>
            <a:pPr marL="0" indent="0" algn="l">
              <a:buNone/>
            </a:pPr>
            <a:r>
              <a:rPr lang="pt-PT" sz="2400" b="1" i="0" dirty="0">
                <a:solidFill>
                  <a:srgbClr val="222422"/>
                </a:solidFill>
                <a:effectLst/>
                <a:latin typeface="noto sans" panose="020B0502040504020204" pitchFamily="34" charset="0"/>
              </a:rPr>
              <a:t>Como lidar com arquivos abertos</a:t>
            </a:r>
          </a:p>
          <a:p>
            <a:r>
              <a:rPr lang="pt-PT" sz="1800" dirty="0"/>
              <a:t>Ao desmontar um sistema de arquivos, pode aparecer a mensagem de erro “</a:t>
            </a:r>
            <a:r>
              <a:rPr lang="pt-PT" sz="1800" b="1" dirty="0"/>
              <a:t>target </a:t>
            </a:r>
            <a:r>
              <a:rPr lang="pt-PT" sz="1800" b="1" dirty="0" err="1"/>
              <a:t>is</a:t>
            </a:r>
            <a:r>
              <a:rPr lang="pt-PT" sz="1800" b="1" dirty="0"/>
              <a:t> </a:t>
            </a:r>
            <a:r>
              <a:rPr lang="pt-PT" sz="1800" b="1" dirty="0" err="1"/>
              <a:t>busy</a:t>
            </a:r>
            <a:r>
              <a:rPr lang="pt-PT" sz="1800" b="1" dirty="0"/>
              <a:t>””</a:t>
            </a:r>
            <a:r>
              <a:rPr lang="pt-PT" sz="1800" dirty="0"/>
              <a:t>. Isso acontece quando algum arquivo do sistema de arquivos está aberto. </a:t>
            </a:r>
          </a:p>
          <a:p>
            <a:r>
              <a:rPr lang="pt-PT" sz="1800" dirty="0"/>
              <a:t>No entanto, nem sempre a localização de um arquivo aberto é óbvia, nem o que está a ser </a:t>
            </a:r>
            <a:r>
              <a:rPr lang="pt-PT" sz="1800" dirty="0" err="1"/>
              <a:t>acessado</a:t>
            </a:r>
            <a:r>
              <a:rPr lang="pt-PT" sz="1800" dirty="0"/>
              <a:t> pelo sistema de arquivos.</a:t>
            </a:r>
          </a:p>
          <a:p>
            <a:r>
              <a:rPr lang="pt-PT" sz="1800" dirty="0"/>
              <a:t>Nesses casos, podemos usar o comando “</a:t>
            </a:r>
            <a:r>
              <a:rPr lang="pt-PT" sz="1800" b="1" dirty="0" err="1"/>
              <a:t>lsof</a:t>
            </a:r>
            <a:r>
              <a:rPr lang="pt-PT" sz="1800" b="1" dirty="0"/>
              <a:t>”</a:t>
            </a:r>
            <a:r>
              <a:rPr lang="pt-PT" sz="1800" dirty="0"/>
              <a:t> seguido do nome do dispositivo que contém o sistema de arquivos para ver uma lista de processos que o </a:t>
            </a:r>
            <a:r>
              <a:rPr lang="pt-PT" sz="1800" dirty="0" err="1"/>
              <a:t>acessam</a:t>
            </a:r>
            <a:r>
              <a:rPr lang="pt-PT" sz="1800" dirty="0"/>
              <a:t> e quais arquivos estão abertos.</a:t>
            </a:r>
          </a:p>
          <a:p>
            <a:r>
              <a:rPr lang="pt-PT" sz="1800" b="1" dirty="0"/>
              <a:t>COMMAND</a:t>
            </a:r>
            <a:r>
              <a:rPr lang="pt-PT" sz="1800" dirty="0"/>
              <a:t> é o nome do executável que abriu o arquivo e </a:t>
            </a:r>
            <a:r>
              <a:rPr lang="pt-PT" sz="1800" b="1" dirty="0"/>
              <a:t>PID</a:t>
            </a:r>
            <a:r>
              <a:rPr lang="pt-PT" sz="1800" dirty="0"/>
              <a:t> é o número do processo. </a:t>
            </a:r>
          </a:p>
          <a:p>
            <a:r>
              <a:rPr lang="pt-PT" sz="1800" b="1" dirty="0"/>
              <a:t>NAME</a:t>
            </a:r>
            <a:r>
              <a:rPr lang="pt-PT" sz="1800" dirty="0"/>
              <a:t> é o nome do arquivo que está aberto</a:t>
            </a:r>
          </a:p>
          <a:p>
            <a:endParaRPr lang="pt-PT" sz="1800" dirty="0"/>
          </a:p>
        </p:txBody>
      </p:sp>
    </p:spTree>
    <p:extLst>
      <p:ext uri="{BB962C8B-B14F-4D97-AF65-F5344CB8AC3E}">
        <p14:creationId xmlns:p14="http://schemas.microsoft.com/office/powerpoint/2010/main" val="1629589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DD8E1C-06A5-405F-A701-CC0B1DC9EA4B}"/>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F5128D34-DC79-41AA-90E7-F944E87FC845}"/>
              </a:ext>
            </a:extLst>
          </p:cNvPr>
          <p:cNvSpPr>
            <a:spLocks noGrp="1"/>
          </p:cNvSpPr>
          <p:nvPr>
            <p:ph idx="1"/>
          </p:nvPr>
        </p:nvSpPr>
        <p:spPr/>
        <p:txBody>
          <a:bodyPr/>
          <a:lstStyle/>
          <a:p>
            <a:pPr marL="0" indent="0">
              <a:buNone/>
            </a:pPr>
            <a:r>
              <a:rPr lang="pt-PT" b="1" dirty="0">
                <a:solidFill>
                  <a:srgbClr val="222422"/>
                </a:solidFill>
                <a:effectLst/>
              </a:rPr>
              <a:t>Onde montar?</a:t>
            </a:r>
          </a:p>
          <a:p>
            <a:r>
              <a:rPr lang="pt-PT" sz="1800" dirty="0">
                <a:solidFill>
                  <a:srgbClr val="222422"/>
                </a:solidFill>
                <a:effectLst/>
              </a:rPr>
              <a:t>Você pode montar um sistema de arquivos em qualquer lugar que desejar. No entanto, existem algumas práticas recomendadas para facilitar a administração do sistema.</a:t>
            </a:r>
          </a:p>
          <a:p>
            <a:r>
              <a:rPr lang="pt-PT" sz="1800" dirty="0">
                <a:solidFill>
                  <a:srgbClr val="222422"/>
                </a:solidFill>
                <a:effectLst/>
              </a:rPr>
              <a:t>Tradicionalmente, /</a:t>
            </a:r>
            <a:r>
              <a:rPr lang="pt-PT" sz="1800" dirty="0" err="1">
                <a:solidFill>
                  <a:srgbClr val="222422"/>
                </a:solidFill>
                <a:effectLst/>
              </a:rPr>
              <a:t>mnt</a:t>
            </a:r>
            <a:r>
              <a:rPr lang="pt-PT" sz="1800" dirty="0">
                <a:solidFill>
                  <a:srgbClr val="222422"/>
                </a:solidFill>
                <a:effectLst/>
              </a:rPr>
              <a:t> era o diretório sob o qual todos os dispositivos externos eram montados e, dentro dele, existia uma série de “pontos de ancoragem” pré-configurados para dispositivos comuns, como drives de CD-ROM (/</a:t>
            </a:r>
            <a:r>
              <a:rPr lang="pt-PT" sz="1800" dirty="0" err="1">
                <a:solidFill>
                  <a:srgbClr val="222422"/>
                </a:solidFill>
                <a:effectLst/>
              </a:rPr>
              <a:t>mnt</a:t>
            </a:r>
            <a:r>
              <a:rPr lang="pt-PT" sz="1800" dirty="0">
                <a:solidFill>
                  <a:srgbClr val="222422"/>
                </a:solidFill>
                <a:effectLst/>
              </a:rPr>
              <a:t>/</a:t>
            </a:r>
            <a:r>
              <a:rPr lang="pt-PT" sz="1800" dirty="0" err="1">
                <a:solidFill>
                  <a:srgbClr val="222422"/>
                </a:solidFill>
                <a:effectLst/>
              </a:rPr>
              <a:t>cdrom</a:t>
            </a:r>
            <a:r>
              <a:rPr lang="pt-PT" sz="1800" dirty="0">
                <a:solidFill>
                  <a:srgbClr val="222422"/>
                </a:solidFill>
                <a:effectLst/>
              </a:rPr>
              <a:t>) e disquetes (/</a:t>
            </a:r>
            <a:r>
              <a:rPr lang="pt-PT" sz="1800" dirty="0" err="1">
                <a:solidFill>
                  <a:srgbClr val="222422"/>
                </a:solidFill>
                <a:effectLst/>
              </a:rPr>
              <a:t>mnt</a:t>
            </a:r>
            <a:r>
              <a:rPr lang="pt-PT" sz="1800" dirty="0">
                <a:solidFill>
                  <a:srgbClr val="222422"/>
                </a:solidFill>
                <a:effectLst/>
              </a:rPr>
              <a:t>/</a:t>
            </a:r>
            <a:r>
              <a:rPr lang="pt-PT" sz="1800" dirty="0" err="1">
                <a:solidFill>
                  <a:srgbClr val="222422"/>
                </a:solidFill>
                <a:effectLst/>
              </a:rPr>
              <a:t>floppy</a:t>
            </a:r>
            <a:r>
              <a:rPr lang="pt-PT" sz="1800" dirty="0">
                <a:solidFill>
                  <a:srgbClr val="222422"/>
                </a:solidFill>
                <a:effectLst/>
              </a:rPr>
              <a:t>).</a:t>
            </a:r>
          </a:p>
          <a:p>
            <a:r>
              <a:rPr lang="pt-PT" sz="1800" dirty="0">
                <a:solidFill>
                  <a:srgbClr val="222422"/>
                </a:solidFill>
                <a:effectLst/>
              </a:rPr>
              <a:t>Ele foi substituído por /media, que agora é o ponto de montagem padrão para qualquer </a:t>
            </a:r>
            <a:r>
              <a:rPr lang="pt-PT" sz="1800" dirty="0" err="1">
                <a:solidFill>
                  <a:srgbClr val="222422"/>
                </a:solidFill>
                <a:effectLst/>
              </a:rPr>
              <a:t>mídia</a:t>
            </a:r>
            <a:r>
              <a:rPr lang="pt-PT" sz="1800" dirty="0">
                <a:solidFill>
                  <a:srgbClr val="222422"/>
                </a:solidFill>
                <a:effectLst/>
              </a:rPr>
              <a:t> removível pelo usuário (por exemplo, discos externos, </a:t>
            </a:r>
            <a:r>
              <a:rPr lang="pt-PT" sz="1800" dirty="0" err="1">
                <a:solidFill>
                  <a:srgbClr val="222422"/>
                </a:solidFill>
                <a:effectLst/>
              </a:rPr>
              <a:t>pendrives</a:t>
            </a:r>
            <a:r>
              <a:rPr lang="pt-PT" sz="1800" dirty="0">
                <a:solidFill>
                  <a:srgbClr val="222422"/>
                </a:solidFill>
                <a:effectLst/>
              </a:rPr>
              <a:t>, leitores de cartão de memória, etc.) conectada ao sistema.</a:t>
            </a:r>
          </a:p>
          <a:p>
            <a:r>
              <a:rPr lang="pt-PT" sz="1800" dirty="0">
                <a:solidFill>
                  <a:srgbClr val="222422"/>
                </a:solidFill>
                <a:effectLst/>
              </a:rPr>
              <a:t>Na maioria das distribuições Linux e ambientes de desktop modernos, os dispositivos removíveis são montados automaticamente em /media/USER/LABEL quando conectados ao sistema, sendo USER o nome de usuário e LABEL o nome do dispositivo.</a:t>
            </a:r>
          </a:p>
          <a:p>
            <a:r>
              <a:rPr lang="pt-PT" sz="1800" dirty="0">
                <a:solidFill>
                  <a:srgbClr val="222422"/>
                </a:solidFill>
                <a:effectLst/>
              </a:rPr>
              <a:t>Por exemplo, um drive flash USB com o nome </a:t>
            </a:r>
            <a:r>
              <a:rPr lang="pt-PT" sz="1800" dirty="0" err="1">
                <a:solidFill>
                  <a:srgbClr val="222422"/>
                </a:solidFill>
                <a:effectLst/>
              </a:rPr>
              <a:t>FlashDrive</a:t>
            </a:r>
            <a:r>
              <a:rPr lang="pt-PT" sz="1800" dirty="0">
                <a:solidFill>
                  <a:srgbClr val="222422"/>
                </a:solidFill>
                <a:effectLst/>
              </a:rPr>
              <a:t> conectado pelo usuário </a:t>
            </a:r>
            <a:r>
              <a:rPr lang="pt-PT" sz="1800" dirty="0" err="1">
                <a:solidFill>
                  <a:srgbClr val="222422"/>
                </a:solidFill>
                <a:effectLst/>
              </a:rPr>
              <a:t>john</a:t>
            </a:r>
            <a:r>
              <a:rPr lang="pt-PT" sz="1800" dirty="0">
                <a:solidFill>
                  <a:srgbClr val="222422"/>
                </a:solidFill>
                <a:effectLst/>
              </a:rPr>
              <a:t> seria montado em /media/</a:t>
            </a:r>
            <a:r>
              <a:rPr lang="pt-PT" sz="1800" dirty="0" err="1">
                <a:solidFill>
                  <a:srgbClr val="222422"/>
                </a:solidFill>
                <a:effectLst/>
              </a:rPr>
              <a:t>john</a:t>
            </a:r>
            <a:r>
              <a:rPr lang="pt-PT" sz="1800" dirty="0">
                <a:solidFill>
                  <a:srgbClr val="222422"/>
                </a:solidFill>
                <a:effectLst/>
              </a:rPr>
              <a:t>/</a:t>
            </a:r>
            <a:r>
              <a:rPr lang="pt-PT" sz="1800" dirty="0" err="1">
                <a:solidFill>
                  <a:srgbClr val="222422"/>
                </a:solidFill>
                <a:effectLst/>
              </a:rPr>
              <a:t>FlashDrive</a:t>
            </a:r>
            <a:r>
              <a:rPr lang="pt-PT" sz="1800" dirty="0">
                <a:solidFill>
                  <a:srgbClr val="222422"/>
                </a:solidFill>
                <a:effectLst/>
              </a:rPr>
              <a:t>/. A maneira como isso é feito varia de acordo com o ambiente de desktop. Dito isto, sempre que você precisar montar manualmente um sistema de arquivos, é melhor fazer isso em /</a:t>
            </a:r>
            <a:r>
              <a:rPr lang="pt-PT" sz="1800" dirty="0" err="1">
                <a:solidFill>
                  <a:srgbClr val="222422"/>
                </a:solidFill>
                <a:effectLst/>
              </a:rPr>
              <a:t>mnt</a:t>
            </a:r>
            <a:r>
              <a:rPr lang="pt-PT" sz="1800" dirty="0">
                <a:solidFill>
                  <a:srgbClr val="222422"/>
                </a:solidFill>
                <a:effectLst/>
              </a:rPr>
              <a:t>.</a:t>
            </a:r>
            <a:endParaRPr lang="pt-PT" dirty="0">
              <a:solidFill>
                <a:srgbClr val="222422"/>
              </a:solidFill>
              <a:effectLst/>
            </a:endParaRPr>
          </a:p>
          <a:p>
            <a:pPr marL="0" indent="0">
              <a:buNone/>
            </a:pPr>
            <a:endParaRPr lang="pt-PT" b="1" dirty="0">
              <a:solidFill>
                <a:srgbClr val="222422"/>
              </a:solidFill>
              <a:effectLst/>
            </a:endParaRPr>
          </a:p>
          <a:p>
            <a:pPr marL="0" indent="0">
              <a:buNone/>
            </a:pPr>
            <a:endParaRPr lang="pt-PT" sz="1800" b="1" dirty="0"/>
          </a:p>
        </p:txBody>
      </p:sp>
    </p:spTree>
    <p:extLst>
      <p:ext uri="{BB962C8B-B14F-4D97-AF65-F5344CB8AC3E}">
        <p14:creationId xmlns:p14="http://schemas.microsoft.com/office/powerpoint/2010/main" val="262066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90C94C-76CD-4F9E-8A69-81207D7CADBF}"/>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F021B642-3E09-4BDE-97BB-83208D866FAD}"/>
              </a:ext>
            </a:extLst>
          </p:cNvPr>
          <p:cNvSpPr>
            <a:spLocks noGrp="1"/>
          </p:cNvSpPr>
          <p:nvPr>
            <p:ph idx="1"/>
          </p:nvPr>
        </p:nvSpPr>
        <p:spPr/>
        <p:txBody>
          <a:bodyPr/>
          <a:lstStyle/>
          <a:p>
            <a:pPr marL="0" indent="0">
              <a:buNone/>
            </a:pPr>
            <a:r>
              <a:rPr lang="pt-PT" b="1" i="0" dirty="0">
                <a:solidFill>
                  <a:srgbClr val="222422"/>
                </a:solidFill>
                <a:effectLst/>
              </a:rPr>
              <a:t>Montagem de sistemas de arquivos na inicialização</a:t>
            </a:r>
          </a:p>
          <a:p>
            <a:r>
              <a:rPr lang="pt-PT" sz="1800" i="0" dirty="0">
                <a:solidFill>
                  <a:srgbClr val="222422"/>
                </a:solidFill>
                <a:effectLst/>
              </a:rPr>
              <a:t>O arquivo /</a:t>
            </a:r>
            <a:r>
              <a:rPr lang="pt-PT" sz="1800" i="0" dirty="0" err="1">
                <a:solidFill>
                  <a:srgbClr val="222422"/>
                </a:solidFill>
                <a:effectLst/>
              </a:rPr>
              <a:t>etc</a:t>
            </a:r>
            <a:r>
              <a:rPr lang="pt-PT" sz="1800" i="0" dirty="0">
                <a:solidFill>
                  <a:srgbClr val="222422"/>
                </a:solidFill>
                <a:effectLst/>
              </a:rPr>
              <a:t>/</a:t>
            </a:r>
            <a:r>
              <a:rPr lang="pt-PT" sz="1800" i="0" dirty="0" err="1">
                <a:solidFill>
                  <a:srgbClr val="222422"/>
                </a:solidFill>
                <a:effectLst/>
              </a:rPr>
              <a:t>fstab</a:t>
            </a:r>
            <a:r>
              <a:rPr lang="pt-PT" sz="1800" i="0" dirty="0">
                <a:solidFill>
                  <a:srgbClr val="222422"/>
                </a:solidFill>
                <a:effectLst/>
              </a:rPr>
              <a:t> contém descrições sobre os sistemas de arquivos que podem ser montados.</a:t>
            </a:r>
          </a:p>
          <a:p>
            <a:r>
              <a:rPr lang="pt-PT" sz="1800" dirty="0"/>
              <a:t>O arquivo de texto em que cada linha descreve um sistema de arquivos a ser montado, com seis campos por linha.</a:t>
            </a:r>
          </a:p>
          <a:p>
            <a:pPr marL="0" indent="0">
              <a:buNone/>
            </a:pPr>
            <a:r>
              <a:rPr lang="en-US" sz="1800" b="1" dirty="0"/>
              <a:t>			</a:t>
            </a:r>
          </a:p>
          <a:p>
            <a:pPr marL="0" indent="0">
              <a:buNone/>
            </a:pPr>
            <a:r>
              <a:rPr lang="en-US" sz="1800" b="1" dirty="0"/>
              <a:t>			FILESYSTEM MOUNTPOINT TYPE OPTIONS DUMP PASS</a:t>
            </a:r>
          </a:p>
          <a:p>
            <a:pPr marL="0" indent="0">
              <a:buNone/>
            </a:pPr>
            <a:endParaRPr lang="en-US" sz="1800" b="1" dirty="0"/>
          </a:p>
          <a:p>
            <a:pPr marL="0" indent="0">
              <a:buNone/>
            </a:pPr>
            <a:endParaRPr lang="pt-PT" sz="1800" b="1" dirty="0"/>
          </a:p>
        </p:txBody>
      </p:sp>
    </p:spTree>
    <p:extLst>
      <p:ext uri="{BB962C8B-B14F-4D97-AF65-F5344CB8AC3E}">
        <p14:creationId xmlns:p14="http://schemas.microsoft.com/office/powerpoint/2010/main" val="187766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45EB9-3868-4D42-9F35-DEE17A5935FE}"/>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D8341B9B-9FFB-4864-89CB-790853EA9B92}"/>
              </a:ext>
            </a:extLst>
          </p:cNvPr>
          <p:cNvSpPr>
            <a:spLocks noGrp="1"/>
          </p:cNvSpPr>
          <p:nvPr>
            <p:ph idx="1"/>
          </p:nvPr>
        </p:nvSpPr>
        <p:spPr/>
        <p:txBody>
          <a:bodyPr/>
          <a:lstStyle/>
          <a:p>
            <a:pPr marL="0" indent="0">
              <a:buNone/>
            </a:pPr>
            <a:r>
              <a:rPr lang="pt-PT" sz="2400" b="1" dirty="0"/>
              <a:t>Verificando o uso de disco</a:t>
            </a:r>
          </a:p>
          <a:p>
            <a:r>
              <a:rPr lang="pt-PT" sz="1800" b="1" dirty="0" err="1"/>
              <a:t>du</a:t>
            </a:r>
            <a:r>
              <a:rPr lang="pt-PT" sz="1800" b="1" dirty="0"/>
              <a:t> -h</a:t>
            </a:r>
          </a:p>
        </p:txBody>
      </p:sp>
      <p:pic>
        <p:nvPicPr>
          <p:cNvPr id="5" name="Imagem 4">
            <a:extLst>
              <a:ext uri="{FF2B5EF4-FFF2-40B4-BE49-F238E27FC236}">
                <a16:creationId xmlns:a16="http://schemas.microsoft.com/office/drawing/2014/main" id="{C25597F5-1DE0-4092-9F30-348B75D28D48}"/>
              </a:ext>
            </a:extLst>
          </p:cNvPr>
          <p:cNvPicPr>
            <a:picLocks noChangeAspect="1"/>
          </p:cNvPicPr>
          <p:nvPr/>
        </p:nvPicPr>
        <p:blipFill>
          <a:blip r:embed="rId2"/>
          <a:stretch>
            <a:fillRect/>
          </a:stretch>
        </p:blipFill>
        <p:spPr>
          <a:xfrm>
            <a:off x="392722" y="2095762"/>
            <a:ext cx="11363325" cy="4210050"/>
          </a:xfrm>
          <a:prstGeom prst="rect">
            <a:avLst/>
          </a:prstGeom>
        </p:spPr>
      </p:pic>
    </p:spTree>
    <p:extLst>
      <p:ext uri="{BB962C8B-B14F-4D97-AF65-F5344CB8AC3E}">
        <p14:creationId xmlns:p14="http://schemas.microsoft.com/office/powerpoint/2010/main" val="2304156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75593-ACBE-4432-A041-2FB28D760675}"/>
              </a:ext>
            </a:extLst>
          </p:cNvPr>
          <p:cNvSpPr>
            <a:spLocks noGrp="1"/>
          </p:cNvSpPr>
          <p:nvPr>
            <p:ph type="title"/>
          </p:nvPr>
        </p:nvSpPr>
        <p:spPr/>
        <p:txBody>
          <a:bodyPr/>
          <a:lstStyle/>
          <a:p>
            <a:r>
              <a:rPr lang="pt-PT" dirty="0"/>
              <a:t>Controle da montagem e desmontagem dos sistemas de arquivos</a:t>
            </a:r>
          </a:p>
        </p:txBody>
      </p:sp>
      <p:graphicFrame>
        <p:nvGraphicFramePr>
          <p:cNvPr id="4" name="Tabela 4">
            <a:extLst>
              <a:ext uri="{FF2B5EF4-FFF2-40B4-BE49-F238E27FC236}">
                <a16:creationId xmlns:a16="http://schemas.microsoft.com/office/drawing/2014/main" id="{17322CB6-EFC5-4199-A171-611B8AFF57F5}"/>
              </a:ext>
            </a:extLst>
          </p:cNvPr>
          <p:cNvGraphicFramePr>
            <a:graphicFrameLocks noGrp="1"/>
          </p:cNvGraphicFramePr>
          <p:nvPr>
            <p:ph idx="1"/>
            <p:extLst>
              <p:ext uri="{D42A27DB-BD31-4B8C-83A1-F6EECF244321}">
                <p14:modId xmlns:p14="http://schemas.microsoft.com/office/powerpoint/2010/main" val="2249725755"/>
              </p:ext>
            </p:extLst>
          </p:nvPr>
        </p:nvGraphicFramePr>
        <p:xfrm>
          <a:off x="392117" y="1727200"/>
          <a:ext cx="11433174" cy="340360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2791013334"/>
                    </a:ext>
                  </a:extLst>
                </a:gridCol>
                <a:gridCol w="9196387">
                  <a:extLst>
                    <a:ext uri="{9D8B030D-6E8A-4147-A177-3AD203B41FA5}">
                      <a16:colId xmlns:a16="http://schemas.microsoft.com/office/drawing/2014/main" val="2698604018"/>
                    </a:ext>
                  </a:extLst>
                </a:gridCol>
              </a:tblGrid>
              <a:tr h="370840">
                <a:tc>
                  <a:txBody>
                    <a:bodyPr/>
                    <a:lstStyle/>
                    <a:p>
                      <a:pPr algn="ctr"/>
                      <a:r>
                        <a:rPr lang="pt-PT" dirty="0"/>
                        <a:t>Campos</a:t>
                      </a:r>
                    </a:p>
                  </a:txBody>
                  <a:tcPr anchor="ctr"/>
                </a:tc>
                <a:tc>
                  <a:txBody>
                    <a:bodyPr/>
                    <a:lstStyle/>
                    <a:p>
                      <a:pPr algn="ctr"/>
                      <a:r>
                        <a:rPr lang="pt-PT" dirty="0"/>
                        <a:t>Descrição</a:t>
                      </a:r>
                    </a:p>
                  </a:txBody>
                  <a:tcPr anchor="ctr"/>
                </a:tc>
                <a:extLst>
                  <a:ext uri="{0D108BD9-81ED-4DB2-BD59-A6C34878D82A}">
                    <a16:rowId xmlns:a16="http://schemas.microsoft.com/office/drawing/2014/main" val="1067718251"/>
                  </a:ext>
                </a:extLst>
              </a:tr>
              <a:tr h="370840">
                <a:tc>
                  <a:txBody>
                    <a:bodyPr/>
                    <a:lstStyle/>
                    <a:p>
                      <a:pPr algn="ctr"/>
                      <a:r>
                        <a:rPr lang="pt-PT" sz="1800" b="1" i="0" kern="1200" dirty="0">
                          <a:solidFill>
                            <a:schemeClr val="dk1"/>
                          </a:solidFill>
                          <a:effectLst/>
                          <a:latin typeface="+mn-lt"/>
                          <a:ea typeface="+mn-ea"/>
                          <a:cs typeface="+mn-cs"/>
                        </a:rPr>
                        <a:t>FILESYSTEM</a:t>
                      </a:r>
                      <a:endParaRPr lang="pt-PT" b="1" dirty="0"/>
                    </a:p>
                  </a:txBody>
                  <a:tcPr anchor="ctr"/>
                </a:tc>
                <a:tc>
                  <a:txBody>
                    <a:bodyPr/>
                    <a:lstStyle/>
                    <a:p>
                      <a:pPr algn="ctr"/>
                      <a:r>
                        <a:rPr lang="pt-PT" sz="1800" b="0" i="0" kern="1200" dirty="0">
                          <a:solidFill>
                            <a:schemeClr val="dk1"/>
                          </a:solidFill>
                          <a:effectLst/>
                          <a:latin typeface="+mn-lt"/>
                          <a:ea typeface="+mn-ea"/>
                          <a:cs typeface="+mn-cs"/>
                        </a:rPr>
                        <a:t>O dispositivo que contém o sistema de arquivos a ser montado. Em vez do dispositivo, pode-se especificar o UUID ou rótulo da partição.</a:t>
                      </a:r>
                      <a:endParaRPr lang="pt-PT" dirty="0"/>
                    </a:p>
                  </a:txBody>
                  <a:tcPr anchor="ctr"/>
                </a:tc>
                <a:extLst>
                  <a:ext uri="{0D108BD9-81ED-4DB2-BD59-A6C34878D82A}">
                    <a16:rowId xmlns:a16="http://schemas.microsoft.com/office/drawing/2014/main" val="561265976"/>
                  </a:ext>
                </a:extLst>
              </a:tr>
              <a:tr h="370840">
                <a:tc>
                  <a:txBody>
                    <a:bodyPr/>
                    <a:lstStyle/>
                    <a:p>
                      <a:pPr algn="ctr"/>
                      <a:r>
                        <a:rPr lang="pt-PT" sz="1800" b="1" i="0" kern="1200" dirty="0">
                          <a:solidFill>
                            <a:schemeClr val="dk1"/>
                          </a:solidFill>
                          <a:effectLst/>
                          <a:latin typeface="+mn-lt"/>
                          <a:ea typeface="+mn-ea"/>
                          <a:cs typeface="+mn-cs"/>
                        </a:rPr>
                        <a:t>MOUNTPOINT</a:t>
                      </a:r>
                      <a:endParaRPr lang="pt-PT" b="1" dirty="0"/>
                    </a:p>
                  </a:txBody>
                  <a:tcPr anchor="ctr"/>
                </a:tc>
                <a:tc>
                  <a:txBody>
                    <a:bodyPr/>
                    <a:lstStyle/>
                    <a:p>
                      <a:pPr algn="ctr"/>
                      <a:r>
                        <a:rPr lang="pt-PT" sz="1800" b="0" i="0" kern="1200" dirty="0">
                          <a:solidFill>
                            <a:schemeClr val="dk1"/>
                          </a:solidFill>
                          <a:effectLst/>
                          <a:latin typeface="+mn-lt"/>
                          <a:ea typeface="+mn-ea"/>
                          <a:cs typeface="+mn-cs"/>
                        </a:rPr>
                        <a:t>Onde o sistema de arquivos será montado.</a:t>
                      </a:r>
                      <a:endParaRPr lang="pt-PT" dirty="0"/>
                    </a:p>
                  </a:txBody>
                  <a:tcPr anchor="ctr"/>
                </a:tc>
                <a:extLst>
                  <a:ext uri="{0D108BD9-81ED-4DB2-BD59-A6C34878D82A}">
                    <a16:rowId xmlns:a16="http://schemas.microsoft.com/office/drawing/2014/main" val="2100194140"/>
                  </a:ext>
                </a:extLst>
              </a:tr>
              <a:tr h="370840">
                <a:tc>
                  <a:txBody>
                    <a:bodyPr/>
                    <a:lstStyle/>
                    <a:p>
                      <a:pPr algn="ctr"/>
                      <a:r>
                        <a:rPr lang="pt-PT" sz="1800" b="1" i="0" kern="1200" dirty="0">
                          <a:solidFill>
                            <a:schemeClr val="dk1"/>
                          </a:solidFill>
                          <a:effectLst/>
                          <a:latin typeface="+mn-lt"/>
                          <a:ea typeface="+mn-ea"/>
                          <a:cs typeface="+mn-cs"/>
                        </a:rPr>
                        <a:t>TYPE</a:t>
                      </a:r>
                      <a:endParaRPr lang="pt-PT" b="1" dirty="0"/>
                    </a:p>
                  </a:txBody>
                  <a:tcPr anchor="ctr"/>
                </a:tc>
                <a:tc>
                  <a:txBody>
                    <a:bodyPr/>
                    <a:lstStyle/>
                    <a:p>
                      <a:pPr algn="ctr"/>
                      <a:r>
                        <a:rPr lang="pt-PT" sz="1800" b="0" i="0" kern="1200" dirty="0">
                          <a:solidFill>
                            <a:schemeClr val="dk1"/>
                          </a:solidFill>
                          <a:effectLst/>
                          <a:latin typeface="+mn-lt"/>
                          <a:ea typeface="+mn-ea"/>
                          <a:cs typeface="+mn-cs"/>
                        </a:rPr>
                        <a:t>O tipo de sistema de arquivos.</a:t>
                      </a:r>
                      <a:endParaRPr lang="pt-PT" dirty="0"/>
                    </a:p>
                  </a:txBody>
                  <a:tcPr anchor="ctr"/>
                </a:tc>
                <a:extLst>
                  <a:ext uri="{0D108BD9-81ED-4DB2-BD59-A6C34878D82A}">
                    <a16:rowId xmlns:a16="http://schemas.microsoft.com/office/drawing/2014/main" val="3157199785"/>
                  </a:ext>
                </a:extLst>
              </a:tr>
              <a:tr h="370840">
                <a:tc>
                  <a:txBody>
                    <a:bodyPr/>
                    <a:lstStyle/>
                    <a:p>
                      <a:pPr algn="ctr"/>
                      <a:r>
                        <a:rPr lang="pt-PT" sz="1800" b="1" i="0" kern="1200" dirty="0">
                          <a:solidFill>
                            <a:schemeClr val="dk1"/>
                          </a:solidFill>
                          <a:effectLst/>
                          <a:latin typeface="+mn-lt"/>
                          <a:ea typeface="+mn-ea"/>
                          <a:cs typeface="+mn-cs"/>
                        </a:rPr>
                        <a:t>OPTIONS</a:t>
                      </a:r>
                      <a:endParaRPr lang="pt-PT" b="1" dirty="0"/>
                    </a:p>
                  </a:txBody>
                  <a:tcPr anchor="ctr"/>
                </a:tc>
                <a:tc>
                  <a:txBody>
                    <a:bodyPr/>
                    <a:lstStyle/>
                    <a:p>
                      <a:pPr algn="ctr"/>
                      <a:r>
                        <a:rPr lang="pt-PT" sz="1800" b="0" i="0" kern="1200" dirty="0">
                          <a:solidFill>
                            <a:schemeClr val="dk1"/>
                          </a:solidFill>
                          <a:effectLst/>
                          <a:latin typeface="+mn-lt"/>
                          <a:ea typeface="+mn-ea"/>
                          <a:cs typeface="+mn-cs"/>
                        </a:rPr>
                        <a:t>Opções de montagem que serão passadas para </a:t>
                      </a:r>
                      <a:r>
                        <a:rPr lang="pt-PT" dirty="0" err="1"/>
                        <a:t>mount</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77031348"/>
                  </a:ext>
                </a:extLst>
              </a:tr>
              <a:tr h="370840">
                <a:tc>
                  <a:txBody>
                    <a:bodyPr/>
                    <a:lstStyle/>
                    <a:p>
                      <a:pPr algn="ctr"/>
                      <a:r>
                        <a:rPr lang="pt-PT" sz="1800" b="1" i="0" kern="1200" dirty="0">
                          <a:solidFill>
                            <a:schemeClr val="dk1"/>
                          </a:solidFill>
                          <a:effectLst/>
                          <a:latin typeface="+mn-lt"/>
                          <a:ea typeface="+mn-ea"/>
                          <a:cs typeface="+mn-cs"/>
                        </a:rPr>
                        <a:t>DUMP</a:t>
                      </a:r>
                      <a:endParaRPr lang="pt-PT" b="1" dirty="0"/>
                    </a:p>
                  </a:txBody>
                  <a:tcPr anchor="ctr"/>
                </a:tc>
                <a:tc>
                  <a:txBody>
                    <a:bodyPr/>
                    <a:lstStyle/>
                    <a:p>
                      <a:pPr algn="ctr"/>
                      <a:r>
                        <a:rPr lang="pt-PT" sz="1800" b="0" i="0" kern="1200" dirty="0">
                          <a:solidFill>
                            <a:schemeClr val="dk1"/>
                          </a:solidFill>
                          <a:effectLst/>
                          <a:latin typeface="+mn-lt"/>
                          <a:ea typeface="+mn-ea"/>
                          <a:cs typeface="+mn-cs"/>
                        </a:rPr>
                        <a:t>Indica se qualquer sistema de arquivos ext2, ext3 ou ext4 deve ser considerado para backup pelo comando </a:t>
                      </a:r>
                      <a:r>
                        <a:rPr lang="pt-PT" dirty="0" err="1"/>
                        <a:t>dump</a:t>
                      </a:r>
                      <a:r>
                        <a:rPr lang="pt-PT" sz="1800" b="0" i="0" kern="1200" dirty="0">
                          <a:solidFill>
                            <a:schemeClr val="dk1"/>
                          </a:solidFill>
                          <a:effectLst/>
                          <a:latin typeface="+mn-lt"/>
                          <a:ea typeface="+mn-ea"/>
                          <a:cs typeface="+mn-cs"/>
                        </a:rPr>
                        <a:t>. Normalmente o valor é zero, o que significa que devem ser ignorados.</a:t>
                      </a:r>
                      <a:endParaRPr lang="pt-PT" dirty="0"/>
                    </a:p>
                  </a:txBody>
                  <a:tcPr anchor="ctr"/>
                </a:tc>
                <a:extLst>
                  <a:ext uri="{0D108BD9-81ED-4DB2-BD59-A6C34878D82A}">
                    <a16:rowId xmlns:a16="http://schemas.microsoft.com/office/drawing/2014/main" val="1885389602"/>
                  </a:ext>
                </a:extLst>
              </a:tr>
              <a:tr h="370840">
                <a:tc>
                  <a:txBody>
                    <a:bodyPr/>
                    <a:lstStyle/>
                    <a:p>
                      <a:pPr algn="ctr"/>
                      <a:r>
                        <a:rPr lang="pt-PT" sz="1800" b="1" i="0" kern="1200" dirty="0">
                          <a:solidFill>
                            <a:schemeClr val="dk1"/>
                          </a:solidFill>
                          <a:effectLst/>
                          <a:latin typeface="+mn-lt"/>
                          <a:ea typeface="+mn-ea"/>
                          <a:cs typeface="+mn-cs"/>
                        </a:rPr>
                        <a:t>PASS</a:t>
                      </a:r>
                      <a:endParaRPr lang="pt-PT" b="1" dirty="0"/>
                    </a:p>
                  </a:txBody>
                  <a:tcPr anchor="ctr"/>
                </a:tc>
                <a:tc>
                  <a:txBody>
                    <a:bodyPr/>
                    <a:lstStyle/>
                    <a:p>
                      <a:pPr algn="ctr"/>
                      <a:r>
                        <a:rPr lang="pt-PT" sz="1800" b="0" i="0" kern="1200" dirty="0">
                          <a:solidFill>
                            <a:schemeClr val="dk1"/>
                          </a:solidFill>
                          <a:effectLst/>
                          <a:latin typeface="+mn-lt"/>
                          <a:ea typeface="+mn-ea"/>
                          <a:cs typeface="+mn-cs"/>
                        </a:rPr>
                        <a:t>Quando diferente de zero, define a ordem na qual os sistemas de arquivos serão </a:t>
                      </a:r>
                      <a:r>
                        <a:rPr lang="pt-PT" sz="1800" b="0" i="0" kern="1200" dirty="0" err="1">
                          <a:solidFill>
                            <a:schemeClr val="dk1"/>
                          </a:solidFill>
                          <a:effectLst/>
                          <a:latin typeface="+mn-lt"/>
                          <a:ea typeface="+mn-ea"/>
                          <a:cs typeface="+mn-cs"/>
                        </a:rPr>
                        <a:t>checados</a:t>
                      </a:r>
                      <a:r>
                        <a:rPr lang="pt-PT" sz="1800" b="0" i="0" kern="1200" dirty="0">
                          <a:solidFill>
                            <a:schemeClr val="dk1"/>
                          </a:solidFill>
                          <a:effectLst/>
                          <a:latin typeface="+mn-lt"/>
                          <a:ea typeface="+mn-ea"/>
                          <a:cs typeface="+mn-cs"/>
                        </a:rPr>
                        <a:t> na inicialização. Normalmente é zero.</a:t>
                      </a:r>
                      <a:endParaRPr lang="pt-PT" dirty="0"/>
                    </a:p>
                  </a:txBody>
                  <a:tcPr anchor="ctr"/>
                </a:tc>
                <a:extLst>
                  <a:ext uri="{0D108BD9-81ED-4DB2-BD59-A6C34878D82A}">
                    <a16:rowId xmlns:a16="http://schemas.microsoft.com/office/drawing/2014/main" val="2521497018"/>
                  </a:ext>
                </a:extLst>
              </a:tr>
            </a:tbl>
          </a:graphicData>
        </a:graphic>
      </p:graphicFrame>
    </p:spTree>
    <p:extLst>
      <p:ext uri="{BB962C8B-B14F-4D97-AF65-F5344CB8AC3E}">
        <p14:creationId xmlns:p14="http://schemas.microsoft.com/office/powerpoint/2010/main" val="2395485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FDCCBD-452E-4422-B7FA-1D2D33801BF4}"/>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5B17833A-BA1F-477D-A96E-DAB77F56693C}"/>
              </a:ext>
            </a:extLst>
          </p:cNvPr>
          <p:cNvSpPr>
            <a:spLocks noGrp="1"/>
          </p:cNvSpPr>
          <p:nvPr>
            <p:ph idx="1"/>
          </p:nvPr>
        </p:nvSpPr>
        <p:spPr/>
        <p:txBody>
          <a:bodyPr/>
          <a:lstStyle/>
          <a:p>
            <a:r>
              <a:rPr lang="pt-PT" sz="1800" dirty="0"/>
              <a:t>As opções de montagem em </a:t>
            </a:r>
            <a:r>
              <a:rPr lang="pt-PT" sz="1800" b="1" dirty="0"/>
              <a:t>OPTIONS</a:t>
            </a:r>
            <a:r>
              <a:rPr lang="pt-PT" sz="1800" dirty="0"/>
              <a:t> são uma lista de parâmetros separados por vírgulas, que podem ser genéricos ou específicos ao sistema de arquivos.</a:t>
            </a:r>
          </a:p>
          <a:p>
            <a:endParaRPr lang="pt-PT" sz="1800" dirty="0"/>
          </a:p>
        </p:txBody>
      </p:sp>
      <p:graphicFrame>
        <p:nvGraphicFramePr>
          <p:cNvPr id="5" name="Tabela 5">
            <a:extLst>
              <a:ext uri="{FF2B5EF4-FFF2-40B4-BE49-F238E27FC236}">
                <a16:creationId xmlns:a16="http://schemas.microsoft.com/office/drawing/2014/main" id="{C8DD08D6-A8C6-437B-97F3-E4FE5D0C4EE8}"/>
              </a:ext>
            </a:extLst>
          </p:cNvPr>
          <p:cNvGraphicFramePr>
            <a:graphicFrameLocks noGrp="1"/>
          </p:cNvGraphicFramePr>
          <p:nvPr>
            <p:extLst>
              <p:ext uri="{D42A27DB-BD31-4B8C-83A1-F6EECF244321}">
                <p14:modId xmlns:p14="http://schemas.microsoft.com/office/powerpoint/2010/main" val="1854642650"/>
              </p:ext>
            </p:extLst>
          </p:nvPr>
        </p:nvGraphicFramePr>
        <p:xfrm>
          <a:off x="392721" y="1815041"/>
          <a:ext cx="11432570" cy="4414520"/>
        </p:xfrm>
        <a:graphic>
          <a:graphicData uri="http://schemas.openxmlformats.org/drawingml/2006/table">
            <a:tbl>
              <a:tblPr firstRow="1" bandRow="1">
                <a:tableStyleId>{5C22544A-7EE6-4342-B048-85BDC9FD1C3A}</a:tableStyleId>
              </a:tblPr>
              <a:tblGrid>
                <a:gridCol w="2464779">
                  <a:extLst>
                    <a:ext uri="{9D8B030D-6E8A-4147-A177-3AD203B41FA5}">
                      <a16:colId xmlns:a16="http://schemas.microsoft.com/office/drawing/2014/main" val="4028145919"/>
                    </a:ext>
                  </a:extLst>
                </a:gridCol>
                <a:gridCol w="8967791">
                  <a:extLst>
                    <a:ext uri="{9D8B030D-6E8A-4147-A177-3AD203B41FA5}">
                      <a16:colId xmlns:a16="http://schemas.microsoft.com/office/drawing/2014/main" val="1327477766"/>
                    </a:ext>
                  </a:extLst>
                </a:gridCol>
              </a:tblGrid>
              <a:tr h="370840">
                <a:tc>
                  <a:txBody>
                    <a:bodyPr/>
                    <a:lstStyle/>
                    <a:p>
                      <a:pPr algn="ctr"/>
                      <a:r>
                        <a:rPr lang="pt-PT" dirty="0"/>
                        <a:t>Parâmetros</a:t>
                      </a:r>
                    </a:p>
                  </a:txBody>
                  <a:tcPr anchor="ctr"/>
                </a:tc>
                <a:tc>
                  <a:txBody>
                    <a:bodyPr/>
                    <a:lstStyle/>
                    <a:p>
                      <a:pPr algn="ctr"/>
                      <a:r>
                        <a:rPr lang="pt-PT" dirty="0"/>
                        <a:t>Descrição</a:t>
                      </a:r>
                    </a:p>
                  </a:txBody>
                  <a:tcPr anchor="ctr"/>
                </a:tc>
                <a:extLst>
                  <a:ext uri="{0D108BD9-81ED-4DB2-BD59-A6C34878D82A}">
                    <a16:rowId xmlns:a16="http://schemas.microsoft.com/office/drawing/2014/main" val="1405450148"/>
                  </a:ext>
                </a:extLst>
              </a:tr>
              <a:tr h="370840">
                <a:tc>
                  <a:txBody>
                    <a:bodyPr/>
                    <a:lstStyle/>
                    <a:p>
                      <a:pPr algn="ctr"/>
                      <a:r>
                        <a:rPr lang="pt-PT" b="1" i="1" dirty="0" err="1"/>
                        <a:t>atime</a:t>
                      </a:r>
                      <a:r>
                        <a:rPr lang="pt-PT" sz="1800" b="0" i="0" kern="1200" dirty="0">
                          <a:solidFill>
                            <a:schemeClr val="dk1"/>
                          </a:solidFill>
                          <a:effectLst/>
                          <a:latin typeface="+mn-lt"/>
                          <a:ea typeface="+mn-ea"/>
                          <a:cs typeface="+mn-cs"/>
                        </a:rPr>
                        <a:t> e </a:t>
                      </a:r>
                      <a:r>
                        <a:rPr lang="pt-PT" b="1" i="1" dirty="0" err="1"/>
                        <a:t>noatime</a:t>
                      </a:r>
                      <a:endParaRPr lang="pt-PT" b="1" i="1" dirty="0"/>
                    </a:p>
                  </a:txBody>
                  <a:tcPr anchor="ctr"/>
                </a:tc>
                <a:tc>
                  <a:txBody>
                    <a:bodyPr/>
                    <a:lstStyle/>
                    <a:p>
                      <a:pPr algn="ctr"/>
                      <a:r>
                        <a:rPr lang="pt-PT" sz="1800" b="0" i="0" kern="1200" dirty="0">
                          <a:solidFill>
                            <a:schemeClr val="dk1"/>
                          </a:solidFill>
                          <a:effectLst/>
                          <a:latin typeface="+mn-lt"/>
                          <a:ea typeface="+mn-ea"/>
                          <a:cs typeface="+mn-cs"/>
                        </a:rPr>
                        <a:t>Por padrão, cada vez que um arquivo é lido, a informação de data e hora de acesso é atualizada. Se essa opção for desativada (com </a:t>
                      </a:r>
                      <a:r>
                        <a:rPr lang="pt-PT" b="1" i="1" dirty="0" err="1"/>
                        <a:t>noatime</a:t>
                      </a:r>
                      <a:r>
                        <a:rPr lang="pt-PT" sz="1800" b="0" i="0" kern="1200" dirty="0">
                          <a:solidFill>
                            <a:schemeClr val="dk1"/>
                          </a:solidFill>
                          <a:effectLst/>
                          <a:latin typeface="+mn-lt"/>
                          <a:ea typeface="+mn-ea"/>
                          <a:cs typeface="+mn-cs"/>
                        </a:rPr>
                        <a:t>), a </a:t>
                      </a:r>
                      <a:r>
                        <a:rPr lang="pt-PT" sz="1800" b="1" i="0" kern="1200" dirty="0">
                          <a:solidFill>
                            <a:schemeClr val="dk1"/>
                          </a:solidFill>
                          <a:effectLst/>
                          <a:latin typeface="+mn-lt"/>
                          <a:ea typeface="+mn-ea"/>
                          <a:cs typeface="+mn-cs"/>
                        </a:rPr>
                        <a:t>E/S</a:t>
                      </a:r>
                      <a:r>
                        <a:rPr lang="pt-PT" sz="1800" b="0" i="0" kern="1200" dirty="0">
                          <a:solidFill>
                            <a:schemeClr val="dk1"/>
                          </a:solidFill>
                          <a:effectLst/>
                          <a:latin typeface="+mn-lt"/>
                          <a:ea typeface="+mn-ea"/>
                          <a:cs typeface="+mn-cs"/>
                        </a:rPr>
                        <a:t> do disco fica mais veloz.</a:t>
                      </a:r>
                      <a:endParaRPr lang="pt-PT" dirty="0"/>
                    </a:p>
                  </a:txBody>
                  <a:tcPr anchor="ctr"/>
                </a:tc>
                <a:extLst>
                  <a:ext uri="{0D108BD9-81ED-4DB2-BD59-A6C34878D82A}">
                    <a16:rowId xmlns:a16="http://schemas.microsoft.com/office/drawing/2014/main" val="109728611"/>
                  </a:ext>
                </a:extLst>
              </a:tr>
              <a:tr h="370840">
                <a:tc>
                  <a:txBody>
                    <a:bodyPr/>
                    <a:lstStyle/>
                    <a:p>
                      <a:pPr algn="ctr"/>
                      <a:r>
                        <a:rPr lang="pt-PT" b="1" i="1" dirty="0"/>
                        <a:t>auto</a:t>
                      </a:r>
                      <a:r>
                        <a:rPr lang="pt-PT" sz="1800" b="0" i="0" kern="1200" dirty="0">
                          <a:solidFill>
                            <a:schemeClr val="dk1"/>
                          </a:solidFill>
                          <a:effectLst/>
                          <a:latin typeface="+mn-lt"/>
                          <a:ea typeface="+mn-ea"/>
                          <a:cs typeface="+mn-cs"/>
                        </a:rPr>
                        <a:t> e </a:t>
                      </a:r>
                      <a:r>
                        <a:rPr lang="pt-PT" b="1" i="1" dirty="0" err="1"/>
                        <a:t>noauto</a:t>
                      </a:r>
                      <a:endParaRPr lang="pt-PT" b="1" i="1" dirty="0"/>
                    </a:p>
                  </a:txBody>
                  <a:tcPr anchor="ctr"/>
                </a:tc>
                <a:tc>
                  <a:txBody>
                    <a:bodyPr/>
                    <a:lstStyle/>
                    <a:p>
                      <a:pPr algn="ctr"/>
                      <a:r>
                        <a:rPr lang="pt-PT" sz="1800" b="0" i="0" kern="1200" dirty="0">
                          <a:solidFill>
                            <a:schemeClr val="dk1"/>
                          </a:solidFill>
                          <a:effectLst/>
                          <a:latin typeface="+mn-lt"/>
                          <a:ea typeface="+mn-ea"/>
                          <a:cs typeface="+mn-cs"/>
                        </a:rPr>
                        <a:t>Se o sistema de arquivos pode (ou não) ser montado automaticamente com </a:t>
                      </a:r>
                      <a:r>
                        <a:rPr lang="pt-PT" b="1" i="1" dirty="0" err="1"/>
                        <a:t>mount</a:t>
                      </a:r>
                      <a:r>
                        <a:rPr lang="pt-PT" b="1" i="1" dirty="0"/>
                        <a:t> -a</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3099154827"/>
                  </a:ext>
                </a:extLst>
              </a:tr>
              <a:tr h="370840">
                <a:tc>
                  <a:txBody>
                    <a:bodyPr/>
                    <a:lstStyle/>
                    <a:p>
                      <a:pPr algn="ctr"/>
                      <a:r>
                        <a:rPr lang="pt-PT" sz="1800" b="1" i="1" kern="1200" dirty="0" err="1">
                          <a:solidFill>
                            <a:schemeClr val="dk1"/>
                          </a:solidFill>
                          <a:effectLst/>
                          <a:latin typeface="+mn-lt"/>
                          <a:ea typeface="+mn-ea"/>
                          <a:cs typeface="+mn-cs"/>
                        </a:rPr>
                        <a:t>defaults</a:t>
                      </a:r>
                      <a:endParaRPr lang="pt-PT" b="1" i="1" dirty="0"/>
                    </a:p>
                  </a:txBody>
                  <a:tcPr anchor="ctr"/>
                </a:tc>
                <a:tc>
                  <a:txBody>
                    <a:bodyPr/>
                    <a:lstStyle/>
                    <a:p>
                      <a:pPr algn="ctr"/>
                      <a:r>
                        <a:rPr lang="pt-PT" sz="1800" b="0" i="0" kern="1200" dirty="0">
                          <a:solidFill>
                            <a:schemeClr val="dk1"/>
                          </a:solidFill>
                          <a:effectLst/>
                          <a:latin typeface="+mn-lt"/>
                          <a:ea typeface="+mn-ea"/>
                          <a:cs typeface="+mn-cs"/>
                        </a:rPr>
                        <a:t>Passa as opções </a:t>
                      </a:r>
                      <a:r>
                        <a:rPr lang="pt-PT" b="1" i="1" dirty="0" err="1"/>
                        <a:t>rw</a:t>
                      </a:r>
                      <a:r>
                        <a:rPr lang="pt-PT" sz="1800" b="1" i="1" kern="1200" dirty="0">
                          <a:solidFill>
                            <a:schemeClr val="dk1"/>
                          </a:solidFill>
                          <a:effectLst/>
                          <a:latin typeface="+mn-lt"/>
                          <a:ea typeface="+mn-ea"/>
                          <a:cs typeface="+mn-cs"/>
                        </a:rPr>
                        <a:t>, </a:t>
                      </a:r>
                      <a:r>
                        <a:rPr lang="pt-PT" b="1" i="1" dirty="0" err="1"/>
                        <a:t>suid</a:t>
                      </a:r>
                      <a:r>
                        <a:rPr lang="pt-PT" sz="1800" b="1" i="1" kern="1200" dirty="0">
                          <a:solidFill>
                            <a:schemeClr val="dk1"/>
                          </a:solidFill>
                          <a:effectLst/>
                          <a:latin typeface="+mn-lt"/>
                          <a:ea typeface="+mn-ea"/>
                          <a:cs typeface="+mn-cs"/>
                        </a:rPr>
                        <a:t>, </a:t>
                      </a:r>
                      <a:r>
                        <a:rPr lang="pt-PT" b="1" i="1" dirty="0" err="1"/>
                        <a:t>dev</a:t>
                      </a:r>
                      <a:r>
                        <a:rPr lang="pt-PT" sz="1800" b="1" i="1" kern="1200" dirty="0">
                          <a:solidFill>
                            <a:schemeClr val="dk1"/>
                          </a:solidFill>
                          <a:effectLst/>
                          <a:latin typeface="+mn-lt"/>
                          <a:ea typeface="+mn-ea"/>
                          <a:cs typeface="+mn-cs"/>
                        </a:rPr>
                        <a:t>, </a:t>
                      </a:r>
                      <a:r>
                        <a:rPr lang="pt-PT" b="1" i="1" dirty="0" err="1"/>
                        <a:t>exec</a:t>
                      </a:r>
                      <a:r>
                        <a:rPr lang="pt-PT" sz="1800" b="1" i="1" kern="1200" dirty="0">
                          <a:solidFill>
                            <a:schemeClr val="dk1"/>
                          </a:solidFill>
                          <a:effectLst/>
                          <a:latin typeface="+mn-lt"/>
                          <a:ea typeface="+mn-ea"/>
                          <a:cs typeface="+mn-cs"/>
                        </a:rPr>
                        <a:t>, </a:t>
                      </a:r>
                      <a:r>
                        <a:rPr lang="pt-PT" b="1" i="1" dirty="0"/>
                        <a:t>auto</a:t>
                      </a:r>
                      <a:r>
                        <a:rPr lang="pt-PT" sz="1800" b="1" i="1" kern="1200" dirty="0">
                          <a:solidFill>
                            <a:schemeClr val="dk1"/>
                          </a:solidFill>
                          <a:effectLst/>
                          <a:latin typeface="+mn-lt"/>
                          <a:ea typeface="+mn-ea"/>
                          <a:cs typeface="+mn-cs"/>
                        </a:rPr>
                        <a:t>, </a:t>
                      </a:r>
                      <a:r>
                        <a:rPr lang="pt-PT" b="1" i="1" dirty="0" err="1"/>
                        <a:t>nouser</a:t>
                      </a:r>
                      <a:r>
                        <a:rPr lang="pt-PT" sz="1800" b="0" i="0" kern="1200" dirty="0">
                          <a:solidFill>
                            <a:schemeClr val="dk1"/>
                          </a:solidFill>
                          <a:effectLst/>
                          <a:latin typeface="+mn-lt"/>
                          <a:ea typeface="+mn-ea"/>
                          <a:cs typeface="+mn-cs"/>
                        </a:rPr>
                        <a:t> e </a:t>
                      </a:r>
                      <a:r>
                        <a:rPr lang="pt-PT" b="1" i="1" dirty="0" err="1"/>
                        <a:t>async</a:t>
                      </a:r>
                      <a:r>
                        <a:rPr lang="pt-PT" sz="1800" b="0" i="0" kern="1200" dirty="0">
                          <a:solidFill>
                            <a:schemeClr val="dk1"/>
                          </a:solidFill>
                          <a:effectLst/>
                          <a:latin typeface="+mn-lt"/>
                          <a:ea typeface="+mn-ea"/>
                          <a:cs typeface="+mn-cs"/>
                        </a:rPr>
                        <a:t> para </a:t>
                      </a:r>
                      <a:r>
                        <a:rPr lang="pt-PT" b="1" i="1" dirty="0" err="1"/>
                        <a:t>mount</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3048699910"/>
                  </a:ext>
                </a:extLst>
              </a:tr>
              <a:tr h="370840">
                <a:tc>
                  <a:txBody>
                    <a:bodyPr/>
                    <a:lstStyle/>
                    <a:p>
                      <a:pPr algn="ctr"/>
                      <a:r>
                        <a:rPr lang="pt-PT" b="1" i="1" dirty="0" err="1"/>
                        <a:t>dev</a:t>
                      </a:r>
                      <a:r>
                        <a:rPr lang="pt-PT" sz="1800" b="0" i="0" kern="1200" dirty="0">
                          <a:solidFill>
                            <a:schemeClr val="dk1"/>
                          </a:solidFill>
                          <a:effectLst/>
                          <a:latin typeface="+mn-lt"/>
                          <a:ea typeface="+mn-ea"/>
                          <a:cs typeface="+mn-cs"/>
                        </a:rPr>
                        <a:t> e </a:t>
                      </a:r>
                      <a:r>
                        <a:rPr lang="pt-PT" b="1" i="1" dirty="0" err="1"/>
                        <a:t>nodev</a:t>
                      </a:r>
                      <a:endParaRPr lang="pt-PT" b="1" i="1" dirty="0"/>
                    </a:p>
                  </a:txBody>
                  <a:tcPr anchor="ctr"/>
                </a:tc>
                <a:tc>
                  <a:txBody>
                    <a:bodyPr/>
                    <a:lstStyle/>
                    <a:p>
                      <a:pPr algn="ctr"/>
                      <a:r>
                        <a:rPr lang="pt-PT" sz="1800" b="0" i="0" kern="1200" dirty="0">
                          <a:solidFill>
                            <a:schemeClr val="dk1"/>
                          </a:solidFill>
                          <a:effectLst/>
                          <a:latin typeface="+mn-lt"/>
                          <a:ea typeface="+mn-ea"/>
                          <a:cs typeface="+mn-cs"/>
                        </a:rPr>
                        <a:t>Indica se os dispositivos de caractere ou de bloco no sistema de arquivos montado devem ser interpretados.</a:t>
                      </a:r>
                      <a:endParaRPr lang="pt-PT" dirty="0"/>
                    </a:p>
                  </a:txBody>
                  <a:tcPr anchor="ctr"/>
                </a:tc>
                <a:extLst>
                  <a:ext uri="{0D108BD9-81ED-4DB2-BD59-A6C34878D82A}">
                    <a16:rowId xmlns:a16="http://schemas.microsoft.com/office/drawing/2014/main" val="2074930700"/>
                  </a:ext>
                </a:extLst>
              </a:tr>
              <a:tr h="370840">
                <a:tc>
                  <a:txBody>
                    <a:bodyPr/>
                    <a:lstStyle/>
                    <a:p>
                      <a:pPr algn="ctr"/>
                      <a:r>
                        <a:rPr lang="pt-PT" b="1" i="1" dirty="0" err="1"/>
                        <a:t>exec</a:t>
                      </a:r>
                      <a:r>
                        <a:rPr lang="pt-PT" sz="1800" b="0" i="0" kern="1200" dirty="0">
                          <a:solidFill>
                            <a:schemeClr val="dk1"/>
                          </a:solidFill>
                          <a:effectLst/>
                          <a:latin typeface="+mn-lt"/>
                          <a:ea typeface="+mn-ea"/>
                          <a:cs typeface="+mn-cs"/>
                        </a:rPr>
                        <a:t> e </a:t>
                      </a:r>
                      <a:r>
                        <a:rPr lang="pt-PT" b="1" i="1" dirty="0" err="1"/>
                        <a:t>noexec</a:t>
                      </a:r>
                      <a:endParaRPr lang="pt-PT" b="1" i="1" dirty="0"/>
                    </a:p>
                  </a:txBody>
                  <a:tcPr anchor="ctr"/>
                </a:tc>
                <a:tc>
                  <a:txBody>
                    <a:bodyPr/>
                    <a:lstStyle/>
                    <a:p>
                      <a:pPr algn="ctr"/>
                      <a:r>
                        <a:rPr lang="pt-PT" sz="1800" b="0" i="0" kern="1200" dirty="0">
                          <a:solidFill>
                            <a:schemeClr val="dk1"/>
                          </a:solidFill>
                          <a:effectLst/>
                          <a:latin typeface="+mn-lt"/>
                          <a:ea typeface="+mn-ea"/>
                          <a:cs typeface="+mn-cs"/>
                        </a:rPr>
                        <a:t>Permite ou nega a permissão para executar binários no sistema de arquivos.</a:t>
                      </a:r>
                      <a:endParaRPr lang="pt-PT" dirty="0"/>
                    </a:p>
                  </a:txBody>
                  <a:tcPr anchor="ctr"/>
                </a:tc>
                <a:extLst>
                  <a:ext uri="{0D108BD9-81ED-4DB2-BD59-A6C34878D82A}">
                    <a16:rowId xmlns:a16="http://schemas.microsoft.com/office/drawing/2014/main" val="2111135511"/>
                  </a:ext>
                </a:extLst>
              </a:tr>
              <a:tr h="370840">
                <a:tc>
                  <a:txBody>
                    <a:bodyPr/>
                    <a:lstStyle/>
                    <a:p>
                      <a:pPr algn="ctr"/>
                      <a:r>
                        <a:rPr lang="pt-PT" b="1" i="1" dirty="0" err="1"/>
                        <a:t>user</a:t>
                      </a:r>
                      <a:r>
                        <a:rPr lang="pt-PT" sz="1800" b="0" i="0" kern="1200" dirty="0">
                          <a:solidFill>
                            <a:schemeClr val="dk1"/>
                          </a:solidFill>
                          <a:effectLst/>
                          <a:latin typeface="+mn-lt"/>
                          <a:ea typeface="+mn-ea"/>
                          <a:cs typeface="+mn-cs"/>
                        </a:rPr>
                        <a:t> e </a:t>
                      </a:r>
                      <a:r>
                        <a:rPr lang="pt-PT" b="1" i="1" dirty="0" err="1"/>
                        <a:t>nouser</a:t>
                      </a:r>
                      <a:endParaRPr lang="pt-PT" b="1" i="1" dirty="0"/>
                    </a:p>
                  </a:txBody>
                  <a:tcPr anchor="ctr"/>
                </a:tc>
                <a:tc>
                  <a:txBody>
                    <a:bodyPr/>
                    <a:lstStyle/>
                    <a:p>
                      <a:pPr algn="ctr"/>
                      <a:r>
                        <a:rPr lang="pt-PT" sz="1800" b="0" i="0" kern="1200" dirty="0">
                          <a:solidFill>
                            <a:schemeClr val="dk1"/>
                          </a:solidFill>
                          <a:effectLst/>
                          <a:latin typeface="+mn-lt"/>
                          <a:ea typeface="+mn-ea"/>
                          <a:cs typeface="+mn-cs"/>
                        </a:rPr>
                        <a:t>Permite (ou não) a um usuário comum montar o sistema de arquivos.</a:t>
                      </a:r>
                      <a:endParaRPr lang="pt-PT" dirty="0"/>
                    </a:p>
                  </a:txBody>
                  <a:tcPr anchor="ctr"/>
                </a:tc>
                <a:extLst>
                  <a:ext uri="{0D108BD9-81ED-4DB2-BD59-A6C34878D82A}">
                    <a16:rowId xmlns:a16="http://schemas.microsoft.com/office/drawing/2014/main" val="2127366041"/>
                  </a:ext>
                </a:extLst>
              </a:tr>
              <a:tr h="370840">
                <a:tc>
                  <a:txBody>
                    <a:bodyPr/>
                    <a:lstStyle/>
                    <a:p>
                      <a:pPr algn="ctr"/>
                      <a:r>
                        <a:rPr lang="pt-PT" sz="1800" b="1" i="1" kern="1200" dirty="0" err="1">
                          <a:solidFill>
                            <a:schemeClr val="dk1"/>
                          </a:solidFill>
                          <a:effectLst/>
                          <a:latin typeface="+mn-lt"/>
                          <a:ea typeface="+mn-ea"/>
                          <a:cs typeface="+mn-cs"/>
                        </a:rPr>
                        <a:t>group</a:t>
                      </a:r>
                      <a:endParaRPr lang="pt-PT" b="1" i="1" dirty="0"/>
                    </a:p>
                  </a:txBody>
                  <a:tcPr anchor="ctr"/>
                </a:tc>
                <a:tc>
                  <a:txBody>
                    <a:bodyPr/>
                    <a:lstStyle/>
                    <a:p>
                      <a:pPr algn="ctr"/>
                      <a:r>
                        <a:rPr lang="pt-PT" sz="1800" b="0" i="0" kern="1200" dirty="0">
                          <a:solidFill>
                            <a:schemeClr val="dk1"/>
                          </a:solidFill>
                          <a:effectLst/>
                          <a:latin typeface="+mn-lt"/>
                          <a:ea typeface="+mn-ea"/>
                          <a:cs typeface="+mn-cs"/>
                        </a:rPr>
                        <a:t>Permite a um usuário montar o sistema de arquivos se o usuário pertencer ao mesmo grupo que possui o dispositivo que o contém.</a:t>
                      </a:r>
                      <a:endParaRPr lang="pt-PT" dirty="0"/>
                    </a:p>
                  </a:txBody>
                  <a:tcPr anchor="ctr"/>
                </a:tc>
                <a:extLst>
                  <a:ext uri="{0D108BD9-81ED-4DB2-BD59-A6C34878D82A}">
                    <a16:rowId xmlns:a16="http://schemas.microsoft.com/office/drawing/2014/main" val="2372807647"/>
                  </a:ext>
                </a:extLst>
              </a:tr>
              <a:tr h="370840">
                <a:tc>
                  <a:txBody>
                    <a:bodyPr/>
                    <a:lstStyle/>
                    <a:p>
                      <a:pPr algn="ctr"/>
                      <a:r>
                        <a:rPr lang="pt-PT" sz="1800" b="1" i="1" kern="1200" dirty="0" err="1">
                          <a:solidFill>
                            <a:schemeClr val="dk1"/>
                          </a:solidFill>
                          <a:effectLst/>
                          <a:latin typeface="+mn-lt"/>
                          <a:ea typeface="+mn-ea"/>
                          <a:cs typeface="+mn-cs"/>
                        </a:rPr>
                        <a:t>owner</a:t>
                      </a:r>
                      <a:endParaRPr lang="pt-PT" b="1" i="1" dirty="0"/>
                    </a:p>
                  </a:txBody>
                  <a:tcPr anchor="ctr"/>
                </a:tc>
                <a:tc>
                  <a:txBody>
                    <a:bodyPr/>
                    <a:lstStyle/>
                    <a:p>
                      <a:pPr algn="ctr"/>
                      <a:r>
                        <a:rPr lang="pt-PT" sz="1800" b="0" i="0" kern="1200" dirty="0">
                          <a:solidFill>
                            <a:schemeClr val="dk1"/>
                          </a:solidFill>
                          <a:effectLst/>
                          <a:latin typeface="+mn-lt"/>
                          <a:ea typeface="+mn-ea"/>
                          <a:cs typeface="+mn-cs"/>
                        </a:rPr>
                        <a:t>Permite a um usuário montar um sistema de arquivos se ele for proprietário do dispositivo que o contém.</a:t>
                      </a:r>
                      <a:endParaRPr lang="pt-PT" dirty="0"/>
                    </a:p>
                  </a:txBody>
                  <a:tcPr anchor="ctr"/>
                </a:tc>
                <a:extLst>
                  <a:ext uri="{0D108BD9-81ED-4DB2-BD59-A6C34878D82A}">
                    <a16:rowId xmlns:a16="http://schemas.microsoft.com/office/drawing/2014/main" val="170974222"/>
                  </a:ext>
                </a:extLst>
              </a:tr>
            </a:tbl>
          </a:graphicData>
        </a:graphic>
      </p:graphicFrame>
    </p:spTree>
    <p:extLst>
      <p:ext uri="{BB962C8B-B14F-4D97-AF65-F5344CB8AC3E}">
        <p14:creationId xmlns:p14="http://schemas.microsoft.com/office/powerpoint/2010/main" val="2969324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FB460-9DCC-4165-A8EC-E0B7DAD80039}"/>
              </a:ext>
            </a:extLst>
          </p:cNvPr>
          <p:cNvSpPr>
            <a:spLocks noGrp="1"/>
          </p:cNvSpPr>
          <p:nvPr>
            <p:ph type="title"/>
          </p:nvPr>
        </p:nvSpPr>
        <p:spPr/>
        <p:txBody>
          <a:bodyPr/>
          <a:lstStyle/>
          <a:p>
            <a:r>
              <a:rPr lang="pt-PT" dirty="0"/>
              <a:t>Controle da montagem e desmontagem dos sistemas de arquivos</a:t>
            </a:r>
          </a:p>
        </p:txBody>
      </p:sp>
      <p:graphicFrame>
        <p:nvGraphicFramePr>
          <p:cNvPr id="4" name="Tabela 4">
            <a:extLst>
              <a:ext uri="{FF2B5EF4-FFF2-40B4-BE49-F238E27FC236}">
                <a16:creationId xmlns:a16="http://schemas.microsoft.com/office/drawing/2014/main" id="{6154587A-B880-45EC-98B6-1393CE2DB5D9}"/>
              </a:ext>
            </a:extLst>
          </p:cNvPr>
          <p:cNvGraphicFramePr>
            <a:graphicFrameLocks noGrp="1"/>
          </p:cNvGraphicFramePr>
          <p:nvPr>
            <p:ph idx="1"/>
            <p:extLst>
              <p:ext uri="{D42A27DB-BD31-4B8C-83A1-F6EECF244321}">
                <p14:modId xmlns:p14="http://schemas.microsoft.com/office/powerpoint/2010/main" val="1207957893"/>
              </p:ext>
            </p:extLst>
          </p:nvPr>
        </p:nvGraphicFramePr>
        <p:xfrm>
          <a:off x="392113" y="1112838"/>
          <a:ext cx="11433174" cy="3764280"/>
        </p:xfrm>
        <a:graphic>
          <a:graphicData uri="http://schemas.openxmlformats.org/drawingml/2006/table">
            <a:tbl>
              <a:tblPr firstRow="1" bandRow="1">
                <a:tableStyleId>{5C22544A-7EE6-4342-B048-85BDC9FD1C3A}</a:tableStyleId>
              </a:tblPr>
              <a:tblGrid>
                <a:gridCol w="2170112">
                  <a:extLst>
                    <a:ext uri="{9D8B030D-6E8A-4147-A177-3AD203B41FA5}">
                      <a16:colId xmlns:a16="http://schemas.microsoft.com/office/drawing/2014/main" val="2641971289"/>
                    </a:ext>
                  </a:extLst>
                </a:gridCol>
                <a:gridCol w="9263062">
                  <a:extLst>
                    <a:ext uri="{9D8B030D-6E8A-4147-A177-3AD203B41FA5}">
                      <a16:colId xmlns:a16="http://schemas.microsoft.com/office/drawing/2014/main" val="701036010"/>
                    </a:ext>
                  </a:extLst>
                </a:gridCol>
              </a:tblGrid>
              <a:tr h="370840">
                <a:tc>
                  <a:txBody>
                    <a:bodyPr/>
                    <a:lstStyle/>
                    <a:p>
                      <a:pPr algn="ctr"/>
                      <a:r>
                        <a:rPr lang="pt-PT" dirty="0"/>
                        <a:t>Parâmetros</a:t>
                      </a:r>
                    </a:p>
                  </a:txBody>
                  <a:tcPr anchor="ctr"/>
                </a:tc>
                <a:tc>
                  <a:txBody>
                    <a:bodyPr/>
                    <a:lstStyle/>
                    <a:p>
                      <a:pPr algn="ctr"/>
                      <a:r>
                        <a:rPr lang="pt-PT" dirty="0"/>
                        <a:t>Descrição</a:t>
                      </a:r>
                    </a:p>
                  </a:txBody>
                  <a:tcPr anchor="ctr"/>
                </a:tc>
                <a:extLst>
                  <a:ext uri="{0D108BD9-81ED-4DB2-BD59-A6C34878D82A}">
                    <a16:rowId xmlns:a16="http://schemas.microsoft.com/office/drawing/2014/main" val="153175618"/>
                  </a:ext>
                </a:extLst>
              </a:tr>
              <a:tr h="370840">
                <a:tc>
                  <a:txBody>
                    <a:bodyPr/>
                    <a:lstStyle/>
                    <a:p>
                      <a:pPr algn="ctr"/>
                      <a:r>
                        <a:rPr lang="pt-PT" b="1" i="1" dirty="0" err="1"/>
                        <a:t>suid</a:t>
                      </a:r>
                      <a:r>
                        <a:rPr lang="pt-PT" sz="1800" b="0" i="0" kern="1200" dirty="0">
                          <a:solidFill>
                            <a:schemeClr val="dk1"/>
                          </a:solidFill>
                          <a:effectLst/>
                          <a:latin typeface="+mn-lt"/>
                          <a:ea typeface="+mn-ea"/>
                          <a:cs typeface="+mn-cs"/>
                        </a:rPr>
                        <a:t> e </a:t>
                      </a:r>
                      <a:r>
                        <a:rPr lang="pt-PT" b="1" i="1" dirty="0" err="1"/>
                        <a:t>nosuid</a:t>
                      </a:r>
                      <a:endParaRPr lang="pt-PT" b="1" i="1" dirty="0"/>
                    </a:p>
                  </a:txBody>
                  <a:tcPr anchor="ctr"/>
                </a:tc>
                <a:tc>
                  <a:txBody>
                    <a:bodyPr/>
                    <a:lstStyle/>
                    <a:p>
                      <a:pPr algn="ctr"/>
                      <a:r>
                        <a:rPr lang="pt-PT" sz="1800" b="0" i="0" kern="1200" dirty="0">
                          <a:solidFill>
                            <a:schemeClr val="dk1"/>
                          </a:solidFill>
                          <a:effectLst/>
                          <a:latin typeface="+mn-lt"/>
                          <a:ea typeface="+mn-ea"/>
                          <a:cs typeface="+mn-cs"/>
                        </a:rPr>
                        <a:t>Permite ou não que os bits </a:t>
                      </a:r>
                      <a:r>
                        <a:rPr lang="pt-PT" sz="1800" b="1" i="0" kern="1200" dirty="0">
                          <a:solidFill>
                            <a:schemeClr val="dk1"/>
                          </a:solidFill>
                          <a:effectLst/>
                          <a:latin typeface="+mn-lt"/>
                          <a:ea typeface="+mn-ea"/>
                          <a:cs typeface="+mn-cs"/>
                        </a:rPr>
                        <a:t>SETUID</a:t>
                      </a:r>
                      <a:r>
                        <a:rPr lang="pt-PT" sz="1800" b="0" i="0" kern="1200" dirty="0">
                          <a:solidFill>
                            <a:schemeClr val="dk1"/>
                          </a:solidFill>
                          <a:effectLst/>
                          <a:latin typeface="+mn-lt"/>
                          <a:ea typeface="+mn-ea"/>
                          <a:cs typeface="+mn-cs"/>
                        </a:rPr>
                        <a:t> e </a:t>
                      </a:r>
                      <a:r>
                        <a:rPr lang="pt-PT" sz="1800" b="1" i="0" kern="1200" dirty="0">
                          <a:solidFill>
                            <a:schemeClr val="dk1"/>
                          </a:solidFill>
                          <a:effectLst/>
                          <a:latin typeface="+mn-lt"/>
                          <a:ea typeface="+mn-ea"/>
                          <a:cs typeface="+mn-cs"/>
                        </a:rPr>
                        <a:t>SETGID</a:t>
                      </a:r>
                      <a:r>
                        <a:rPr lang="pt-PT" sz="1800" b="0" i="0" kern="1200" dirty="0">
                          <a:solidFill>
                            <a:schemeClr val="dk1"/>
                          </a:solidFill>
                          <a:effectLst/>
                          <a:latin typeface="+mn-lt"/>
                          <a:ea typeface="+mn-ea"/>
                          <a:cs typeface="+mn-cs"/>
                        </a:rPr>
                        <a:t> tenham efeito.</a:t>
                      </a:r>
                      <a:endParaRPr lang="pt-PT" dirty="0"/>
                    </a:p>
                  </a:txBody>
                  <a:tcPr anchor="ctr"/>
                </a:tc>
                <a:extLst>
                  <a:ext uri="{0D108BD9-81ED-4DB2-BD59-A6C34878D82A}">
                    <a16:rowId xmlns:a16="http://schemas.microsoft.com/office/drawing/2014/main" val="2211819730"/>
                  </a:ext>
                </a:extLst>
              </a:tr>
              <a:tr h="370840">
                <a:tc>
                  <a:txBody>
                    <a:bodyPr/>
                    <a:lstStyle/>
                    <a:p>
                      <a:pPr algn="ctr"/>
                      <a:r>
                        <a:rPr lang="pt-PT" b="1" i="1" dirty="0" err="1"/>
                        <a:t>ro</a:t>
                      </a:r>
                      <a:r>
                        <a:rPr lang="pt-PT" sz="1800" b="0" i="0" kern="1200" dirty="0">
                          <a:solidFill>
                            <a:schemeClr val="dk1"/>
                          </a:solidFill>
                          <a:effectLst/>
                          <a:latin typeface="+mn-lt"/>
                          <a:ea typeface="+mn-ea"/>
                          <a:cs typeface="+mn-cs"/>
                        </a:rPr>
                        <a:t> e </a:t>
                      </a:r>
                      <a:r>
                        <a:rPr lang="pt-PT" b="1" i="1" dirty="0" err="1"/>
                        <a:t>rw</a:t>
                      </a:r>
                      <a:endParaRPr lang="pt-PT" b="1" i="1" dirty="0"/>
                    </a:p>
                  </a:txBody>
                  <a:tcPr anchor="ctr"/>
                </a:tc>
                <a:tc>
                  <a:txBody>
                    <a:bodyPr/>
                    <a:lstStyle/>
                    <a:p>
                      <a:pPr algn="ctr"/>
                      <a:r>
                        <a:rPr lang="pt-PT" sz="1800" b="0" i="0" kern="1200" dirty="0">
                          <a:solidFill>
                            <a:schemeClr val="dk1"/>
                          </a:solidFill>
                          <a:effectLst/>
                          <a:latin typeface="+mn-lt"/>
                          <a:ea typeface="+mn-ea"/>
                          <a:cs typeface="+mn-cs"/>
                        </a:rPr>
                        <a:t>Montam um sistema de arquivos como somente leitura ou </a:t>
                      </a:r>
                      <a:r>
                        <a:rPr lang="pt-PT" sz="1800" b="0" i="0" kern="1200" dirty="0" err="1">
                          <a:solidFill>
                            <a:schemeClr val="dk1"/>
                          </a:solidFill>
                          <a:effectLst/>
                          <a:latin typeface="+mn-lt"/>
                          <a:ea typeface="+mn-ea"/>
                          <a:cs typeface="+mn-cs"/>
                        </a:rPr>
                        <a:t>gravável</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3340814118"/>
                  </a:ext>
                </a:extLst>
              </a:tr>
              <a:tr h="370840">
                <a:tc>
                  <a:txBody>
                    <a:bodyPr/>
                    <a:lstStyle/>
                    <a:p>
                      <a:pPr algn="ctr"/>
                      <a:r>
                        <a:rPr lang="pt-PT" sz="1800" b="1" i="1" kern="1200" dirty="0" err="1">
                          <a:solidFill>
                            <a:schemeClr val="dk1"/>
                          </a:solidFill>
                          <a:effectLst/>
                          <a:latin typeface="+mn-lt"/>
                          <a:ea typeface="+mn-ea"/>
                          <a:cs typeface="+mn-cs"/>
                        </a:rPr>
                        <a:t>remount</a:t>
                      </a:r>
                      <a:endParaRPr lang="pt-PT" b="1" i="1" dirty="0"/>
                    </a:p>
                  </a:txBody>
                  <a:tcPr anchor="ctr"/>
                </a:tc>
                <a:tc>
                  <a:txBody>
                    <a:bodyPr/>
                    <a:lstStyle/>
                    <a:p>
                      <a:pPr algn="ctr"/>
                      <a:r>
                        <a:rPr lang="pt-PT" sz="1800" b="0" i="0" kern="1200" dirty="0">
                          <a:solidFill>
                            <a:schemeClr val="dk1"/>
                          </a:solidFill>
                          <a:effectLst/>
                          <a:latin typeface="+mn-lt"/>
                          <a:ea typeface="+mn-ea"/>
                          <a:cs typeface="+mn-cs"/>
                        </a:rPr>
                        <a:t>Tenta remontar um sistema de arquivos já montado. Não é usado em</a:t>
                      </a:r>
                      <a:r>
                        <a:rPr lang="pt-PT" sz="1800" b="1" i="0" kern="1200" dirty="0">
                          <a:solidFill>
                            <a:schemeClr val="dk1"/>
                          </a:solidFill>
                          <a:effectLst/>
                          <a:latin typeface="+mn-lt"/>
                          <a:ea typeface="+mn-ea"/>
                          <a:cs typeface="+mn-cs"/>
                        </a:rPr>
                        <a:t> </a:t>
                      </a:r>
                      <a:r>
                        <a:rPr lang="pt-PT" b="1" dirty="0"/>
                        <a:t>/</a:t>
                      </a:r>
                      <a:r>
                        <a:rPr lang="pt-PT" b="1" dirty="0" err="1"/>
                        <a:t>etc</a:t>
                      </a:r>
                      <a:r>
                        <a:rPr lang="pt-PT" b="1" dirty="0"/>
                        <a:t>/</a:t>
                      </a:r>
                      <a:r>
                        <a:rPr lang="pt-PT" b="1" dirty="0" err="1"/>
                        <a:t>fstab</a:t>
                      </a:r>
                      <a:r>
                        <a:rPr lang="pt-PT" sz="1800" b="0" i="0" kern="1200" dirty="0">
                          <a:solidFill>
                            <a:schemeClr val="dk1"/>
                          </a:solidFill>
                          <a:effectLst/>
                          <a:latin typeface="+mn-lt"/>
                          <a:ea typeface="+mn-ea"/>
                          <a:cs typeface="+mn-cs"/>
                        </a:rPr>
                        <a:t>, mas como um parâmetro para </a:t>
                      </a:r>
                      <a:r>
                        <a:rPr lang="pt-PT" b="1" i="1" dirty="0" err="1"/>
                        <a:t>mount</a:t>
                      </a:r>
                      <a:r>
                        <a:rPr lang="pt-PT" b="1" i="1" dirty="0"/>
                        <a:t> -o</a:t>
                      </a:r>
                      <a:r>
                        <a:rPr lang="pt-PT" sz="1800" b="0" i="0" kern="1200" dirty="0">
                          <a:solidFill>
                            <a:schemeClr val="dk1"/>
                          </a:solidFill>
                          <a:effectLst/>
                          <a:latin typeface="+mn-lt"/>
                          <a:ea typeface="+mn-ea"/>
                          <a:cs typeface="+mn-cs"/>
                        </a:rPr>
                        <a:t>. Por exemplo, para remontar a partição já montada </a:t>
                      </a:r>
                      <a:r>
                        <a:rPr lang="pt-PT" b="1" dirty="0"/>
                        <a:t>/</a:t>
                      </a:r>
                      <a:r>
                        <a:rPr lang="pt-PT" b="1" dirty="0" err="1"/>
                        <a:t>dev</a:t>
                      </a:r>
                      <a:r>
                        <a:rPr lang="pt-PT" b="1" dirty="0"/>
                        <a:t>/sdb1</a:t>
                      </a:r>
                      <a:r>
                        <a:rPr lang="pt-PT" sz="1800" b="1" i="0" kern="1200" dirty="0">
                          <a:solidFill>
                            <a:schemeClr val="dk1"/>
                          </a:solidFill>
                          <a:effectLst/>
                          <a:latin typeface="+mn-lt"/>
                          <a:ea typeface="+mn-ea"/>
                          <a:cs typeface="+mn-cs"/>
                        </a:rPr>
                        <a:t> </a:t>
                      </a:r>
                      <a:r>
                        <a:rPr lang="pt-PT" sz="1800" b="0" i="0" kern="1200" dirty="0">
                          <a:solidFill>
                            <a:schemeClr val="dk1"/>
                          </a:solidFill>
                          <a:effectLst/>
                          <a:latin typeface="+mn-lt"/>
                          <a:ea typeface="+mn-ea"/>
                          <a:cs typeface="+mn-cs"/>
                        </a:rPr>
                        <a:t>como somente leitura, você pode usar o comando </a:t>
                      </a:r>
                      <a:r>
                        <a:rPr lang="pt-PT" b="1" i="1" dirty="0" err="1"/>
                        <a:t>mount</a:t>
                      </a:r>
                      <a:r>
                        <a:rPr lang="pt-PT" b="1" i="1" dirty="0"/>
                        <a:t> -o </a:t>
                      </a:r>
                      <a:r>
                        <a:rPr lang="pt-PT" b="1" i="1" dirty="0" err="1"/>
                        <a:t>remount</a:t>
                      </a:r>
                      <a:r>
                        <a:rPr lang="pt-PT" b="1" dirty="0" err="1"/>
                        <a:t>,</a:t>
                      </a:r>
                      <a:r>
                        <a:rPr lang="pt-PT" b="1" i="1" dirty="0" err="1"/>
                        <a:t>ro</a:t>
                      </a:r>
                      <a:r>
                        <a:rPr lang="pt-PT" b="1" i="1" dirty="0"/>
                        <a:t> </a:t>
                      </a:r>
                      <a:r>
                        <a:rPr lang="pt-PT" b="1" dirty="0"/>
                        <a:t>/</a:t>
                      </a:r>
                      <a:r>
                        <a:rPr lang="pt-PT" b="1" dirty="0" err="1"/>
                        <a:t>dev</a:t>
                      </a:r>
                      <a:r>
                        <a:rPr lang="pt-PT" b="1" dirty="0"/>
                        <a:t>/sdb1</a:t>
                      </a:r>
                      <a:r>
                        <a:rPr lang="pt-PT" sz="1800" b="0" i="0" kern="1200" dirty="0">
                          <a:solidFill>
                            <a:schemeClr val="dk1"/>
                          </a:solidFill>
                          <a:effectLst/>
                          <a:latin typeface="+mn-lt"/>
                          <a:ea typeface="+mn-ea"/>
                          <a:cs typeface="+mn-cs"/>
                        </a:rPr>
                        <a:t>. Ao remontar, não é necessário especificar o tipo de sistema de arquivos, apenas o nome do dispositivo ou o ponto de montagem.</a:t>
                      </a:r>
                      <a:endParaRPr lang="pt-PT" dirty="0"/>
                    </a:p>
                  </a:txBody>
                  <a:tcPr anchor="ctr"/>
                </a:tc>
                <a:extLst>
                  <a:ext uri="{0D108BD9-81ED-4DB2-BD59-A6C34878D82A}">
                    <a16:rowId xmlns:a16="http://schemas.microsoft.com/office/drawing/2014/main" val="2464291087"/>
                  </a:ext>
                </a:extLst>
              </a:tr>
              <a:tr h="370840">
                <a:tc>
                  <a:txBody>
                    <a:bodyPr/>
                    <a:lstStyle/>
                    <a:p>
                      <a:pPr algn="ctr"/>
                      <a:r>
                        <a:rPr lang="pt-PT" b="1" i="1" dirty="0" err="1"/>
                        <a:t>sync</a:t>
                      </a:r>
                      <a:r>
                        <a:rPr lang="pt-PT" sz="1800" b="0" i="0" kern="1200" dirty="0">
                          <a:solidFill>
                            <a:schemeClr val="dk1"/>
                          </a:solidFill>
                          <a:effectLst/>
                          <a:latin typeface="+mn-lt"/>
                          <a:ea typeface="+mn-ea"/>
                          <a:cs typeface="+mn-cs"/>
                        </a:rPr>
                        <a:t> e </a:t>
                      </a:r>
                      <a:r>
                        <a:rPr lang="pt-PT" b="1" i="1" dirty="0" err="1"/>
                        <a:t>async</a:t>
                      </a:r>
                      <a:endParaRPr lang="pt-PT" b="1" i="1" dirty="0"/>
                    </a:p>
                  </a:txBody>
                  <a:tcPr anchor="ctr"/>
                </a:tc>
                <a:tc>
                  <a:txBody>
                    <a:bodyPr/>
                    <a:lstStyle/>
                    <a:p>
                      <a:pPr algn="ctr"/>
                      <a:r>
                        <a:rPr lang="pt-PT" sz="1800" b="0" i="0" kern="1200" dirty="0">
                          <a:solidFill>
                            <a:schemeClr val="dk1"/>
                          </a:solidFill>
                          <a:effectLst/>
                          <a:latin typeface="+mn-lt"/>
                          <a:ea typeface="+mn-ea"/>
                          <a:cs typeface="+mn-cs"/>
                        </a:rPr>
                        <a:t>Definem se todas as operações de </a:t>
                      </a:r>
                      <a:r>
                        <a:rPr lang="pt-PT" sz="1800" b="1" i="0" kern="1200" dirty="0">
                          <a:solidFill>
                            <a:schemeClr val="dk1"/>
                          </a:solidFill>
                          <a:effectLst/>
                          <a:latin typeface="+mn-lt"/>
                          <a:ea typeface="+mn-ea"/>
                          <a:cs typeface="+mn-cs"/>
                        </a:rPr>
                        <a:t>E/S </a:t>
                      </a:r>
                      <a:r>
                        <a:rPr lang="pt-PT" sz="1800" b="0" i="0" kern="1200" dirty="0">
                          <a:solidFill>
                            <a:schemeClr val="dk1"/>
                          </a:solidFill>
                          <a:effectLst/>
                          <a:latin typeface="+mn-lt"/>
                          <a:ea typeface="+mn-ea"/>
                          <a:cs typeface="+mn-cs"/>
                        </a:rPr>
                        <a:t>devem ser realizadas no sistema de arquivos de forma síncrona ou assíncrona. </a:t>
                      </a:r>
                      <a:r>
                        <a:rPr lang="pt-PT" b="1" i="1" dirty="0" err="1"/>
                        <a:t>async</a:t>
                      </a:r>
                      <a:r>
                        <a:rPr lang="pt-PT" sz="1800" b="0" i="0" kern="1200" dirty="0">
                          <a:solidFill>
                            <a:schemeClr val="dk1"/>
                          </a:solidFill>
                          <a:effectLst/>
                          <a:latin typeface="+mn-lt"/>
                          <a:ea typeface="+mn-ea"/>
                          <a:cs typeface="+mn-cs"/>
                        </a:rPr>
                        <a:t> geralmente é o padrão. A página de manual de </a:t>
                      </a:r>
                      <a:r>
                        <a:rPr lang="pt-PT" b="1" i="1" dirty="0" err="1"/>
                        <a:t>mount</a:t>
                      </a:r>
                      <a:r>
                        <a:rPr lang="pt-PT" sz="1800" b="0" i="0" kern="1200" dirty="0">
                          <a:solidFill>
                            <a:schemeClr val="dk1"/>
                          </a:solidFill>
                          <a:effectLst/>
                          <a:latin typeface="+mn-lt"/>
                          <a:ea typeface="+mn-ea"/>
                          <a:cs typeface="+mn-cs"/>
                        </a:rPr>
                        <a:t> avisa que usar </a:t>
                      </a:r>
                      <a:r>
                        <a:rPr lang="pt-PT" b="1" i="1" dirty="0" err="1"/>
                        <a:t>sync</a:t>
                      </a:r>
                      <a:r>
                        <a:rPr lang="pt-PT" sz="1800" b="0" i="0" kern="1200" dirty="0">
                          <a:solidFill>
                            <a:schemeClr val="dk1"/>
                          </a:solidFill>
                          <a:effectLst/>
                          <a:latin typeface="+mn-lt"/>
                          <a:ea typeface="+mn-ea"/>
                          <a:cs typeface="+mn-cs"/>
                        </a:rPr>
                        <a:t> em medias com um número limitado de ciclos de gravação (como drives flash ou cartões de memória) pode encurtar a vida útil do dispositivo.</a:t>
                      </a:r>
                      <a:endParaRPr lang="pt-PT" dirty="0"/>
                    </a:p>
                  </a:txBody>
                  <a:tcPr anchor="ctr"/>
                </a:tc>
                <a:extLst>
                  <a:ext uri="{0D108BD9-81ED-4DB2-BD59-A6C34878D82A}">
                    <a16:rowId xmlns:a16="http://schemas.microsoft.com/office/drawing/2014/main" val="449502786"/>
                  </a:ext>
                </a:extLst>
              </a:tr>
            </a:tbl>
          </a:graphicData>
        </a:graphic>
      </p:graphicFrame>
    </p:spTree>
    <p:extLst>
      <p:ext uri="{BB962C8B-B14F-4D97-AF65-F5344CB8AC3E}">
        <p14:creationId xmlns:p14="http://schemas.microsoft.com/office/powerpoint/2010/main" val="2617300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584089-175A-47F6-B5C1-7410436C4A74}"/>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41405BC4-E63E-4232-97DA-78FCF3F674AE}"/>
              </a:ext>
            </a:extLst>
          </p:cNvPr>
          <p:cNvSpPr>
            <a:spLocks noGrp="1"/>
          </p:cNvSpPr>
          <p:nvPr>
            <p:ph idx="1"/>
          </p:nvPr>
        </p:nvSpPr>
        <p:spPr/>
        <p:txBody>
          <a:bodyPr/>
          <a:lstStyle/>
          <a:p>
            <a:pPr marL="0" indent="0">
              <a:buNone/>
            </a:pPr>
            <a:r>
              <a:rPr lang="pt-PT" b="1" i="0" dirty="0">
                <a:solidFill>
                  <a:srgbClr val="222422"/>
                </a:solidFill>
                <a:effectLst/>
              </a:rPr>
              <a:t>Usando </a:t>
            </a:r>
            <a:r>
              <a:rPr lang="pt-PT" b="1" i="0" dirty="0" err="1">
                <a:solidFill>
                  <a:srgbClr val="222422"/>
                </a:solidFill>
                <a:effectLst/>
              </a:rPr>
              <a:t>UUIDs</a:t>
            </a:r>
            <a:r>
              <a:rPr lang="pt-PT" b="1" i="0" dirty="0">
                <a:solidFill>
                  <a:srgbClr val="222422"/>
                </a:solidFill>
                <a:effectLst/>
              </a:rPr>
              <a:t> e rótulos</a:t>
            </a:r>
          </a:p>
          <a:p>
            <a:r>
              <a:rPr lang="pt-PT" sz="1800" i="0" dirty="0">
                <a:solidFill>
                  <a:srgbClr val="222422"/>
                </a:solidFill>
                <a:effectLst/>
              </a:rPr>
              <a:t>Podem ocorrer problemas ao se especificar o nome do dispositivo que contém o sistema de arquivos a ser montado. Às vezes, o mesmo nome pode ser atribuído a outro dispositivo, dependendo de quando ou onde ele foi conectado ao sistema. Por exemplo, um </a:t>
            </a:r>
            <a:r>
              <a:rPr lang="pt-PT" sz="1800" i="0" dirty="0" err="1">
                <a:solidFill>
                  <a:srgbClr val="222422"/>
                </a:solidFill>
                <a:effectLst/>
              </a:rPr>
              <a:t>pendrive</a:t>
            </a:r>
            <a:r>
              <a:rPr lang="pt-PT" sz="1800" i="0" dirty="0">
                <a:solidFill>
                  <a:srgbClr val="222422"/>
                </a:solidFill>
                <a:effectLst/>
              </a:rPr>
              <a:t> em </a:t>
            </a:r>
            <a:r>
              <a:rPr lang="pt-PT" sz="1800" b="1" i="0" dirty="0">
                <a:solidFill>
                  <a:srgbClr val="222422"/>
                </a:solidFill>
                <a:effectLst/>
              </a:rPr>
              <a:t>/</a:t>
            </a:r>
            <a:r>
              <a:rPr lang="pt-PT" sz="1800" b="1" i="0" dirty="0" err="1">
                <a:solidFill>
                  <a:srgbClr val="222422"/>
                </a:solidFill>
                <a:effectLst/>
              </a:rPr>
              <a:t>dev</a:t>
            </a:r>
            <a:r>
              <a:rPr lang="pt-PT" sz="1800" b="1" i="0" dirty="0">
                <a:solidFill>
                  <a:srgbClr val="222422"/>
                </a:solidFill>
                <a:effectLst/>
              </a:rPr>
              <a:t>/sdb1 </a:t>
            </a:r>
            <a:r>
              <a:rPr lang="pt-PT" sz="1800" i="0" dirty="0">
                <a:solidFill>
                  <a:srgbClr val="222422"/>
                </a:solidFill>
                <a:effectLst/>
              </a:rPr>
              <a:t>pode ser atribuído a </a:t>
            </a:r>
            <a:r>
              <a:rPr lang="pt-PT" sz="1800" b="1" i="0" dirty="0">
                <a:solidFill>
                  <a:srgbClr val="222422"/>
                </a:solidFill>
                <a:effectLst/>
              </a:rPr>
              <a:t>/</a:t>
            </a:r>
            <a:r>
              <a:rPr lang="pt-PT" sz="1800" b="1" i="0" dirty="0" err="1">
                <a:solidFill>
                  <a:srgbClr val="222422"/>
                </a:solidFill>
                <a:effectLst/>
              </a:rPr>
              <a:t>dev</a:t>
            </a:r>
            <a:r>
              <a:rPr lang="pt-PT" sz="1800" b="1" i="0" dirty="0">
                <a:solidFill>
                  <a:srgbClr val="222422"/>
                </a:solidFill>
                <a:effectLst/>
              </a:rPr>
              <a:t>/sdc1 </a:t>
            </a:r>
            <a:r>
              <a:rPr lang="pt-PT" sz="1800" i="0" dirty="0">
                <a:solidFill>
                  <a:srgbClr val="222422"/>
                </a:solidFill>
                <a:effectLst/>
              </a:rPr>
              <a:t>se conectado em outra porta ou após outro </a:t>
            </a:r>
            <a:r>
              <a:rPr lang="pt-PT" sz="1800" i="0" dirty="0" err="1">
                <a:solidFill>
                  <a:srgbClr val="222422"/>
                </a:solidFill>
                <a:effectLst/>
              </a:rPr>
              <a:t>pendrive</a:t>
            </a:r>
            <a:r>
              <a:rPr lang="pt-PT" sz="1800" i="0" dirty="0">
                <a:solidFill>
                  <a:srgbClr val="222422"/>
                </a:solidFill>
                <a:effectLst/>
              </a:rPr>
              <a:t>.</a:t>
            </a:r>
          </a:p>
          <a:p>
            <a:r>
              <a:rPr lang="pt-PT" sz="1800" i="0" dirty="0">
                <a:solidFill>
                  <a:srgbClr val="222422"/>
                </a:solidFill>
                <a:effectLst/>
              </a:rPr>
              <a:t>Uma maneira de evitar isso é especificar o rótulo ou UUID (</a:t>
            </a:r>
            <a:r>
              <a:rPr lang="pt-PT" sz="1800" i="0" dirty="0" err="1">
                <a:solidFill>
                  <a:srgbClr val="222422"/>
                </a:solidFill>
                <a:effectLst/>
              </a:rPr>
              <a:t>Universally</a:t>
            </a:r>
            <a:r>
              <a:rPr lang="pt-PT" sz="1800" i="0" dirty="0">
                <a:solidFill>
                  <a:srgbClr val="222422"/>
                </a:solidFill>
                <a:effectLst/>
              </a:rPr>
              <a:t> </a:t>
            </a:r>
            <a:r>
              <a:rPr lang="pt-PT" sz="1800" i="0" dirty="0" err="1">
                <a:solidFill>
                  <a:srgbClr val="222422"/>
                </a:solidFill>
                <a:effectLst/>
              </a:rPr>
              <a:t>Unique</a:t>
            </a:r>
            <a:r>
              <a:rPr lang="pt-PT" sz="1800" i="0" dirty="0">
                <a:solidFill>
                  <a:srgbClr val="222422"/>
                </a:solidFill>
                <a:effectLst/>
              </a:rPr>
              <a:t> </a:t>
            </a:r>
            <a:r>
              <a:rPr lang="pt-PT" sz="1800" i="0" dirty="0" err="1">
                <a:solidFill>
                  <a:srgbClr val="222422"/>
                </a:solidFill>
                <a:effectLst/>
              </a:rPr>
              <a:t>Identifier</a:t>
            </a:r>
            <a:r>
              <a:rPr lang="pt-PT" sz="1800" i="0" dirty="0">
                <a:solidFill>
                  <a:srgbClr val="222422"/>
                </a:solidFill>
                <a:effectLst/>
              </a:rPr>
              <a:t>) do volume. </a:t>
            </a:r>
          </a:p>
          <a:p>
            <a:r>
              <a:rPr lang="pt-PT" sz="1800" i="0" dirty="0">
                <a:solidFill>
                  <a:srgbClr val="222422"/>
                </a:solidFill>
                <a:effectLst/>
              </a:rPr>
              <a:t>Ambos são especificados quando o sistema de arquivos é criado e não serão alterados, a menos que o sistema de arquivos seja destruído ou atribuído manualmente a um novo rótulo ou UUID.</a:t>
            </a:r>
          </a:p>
          <a:p>
            <a:r>
              <a:rPr lang="pt-PT" sz="1800" i="0" dirty="0">
                <a:solidFill>
                  <a:srgbClr val="222422"/>
                </a:solidFill>
                <a:effectLst/>
              </a:rPr>
              <a:t>O comando </a:t>
            </a:r>
            <a:r>
              <a:rPr lang="pt-PT" sz="1800" b="1" i="1" dirty="0" err="1">
                <a:solidFill>
                  <a:srgbClr val="222422"/>
                </a:solidFill>
                <a:effectLst/>
              </a:rPr>
              <a:t>lsblk</a:t>
            </a:r>
            <a:r>
              <a:rPr lang="pt-PT" sz="1800" i="0" dirty="0">
                <a:solidFill>
                  <a:srgbClr val="222422"/>
                </a:solidFill>
                <a:effectLst/>
              </a:rPr>
              <a:t> serve para consultar informações sobre um sistema de arquivos e descobrir o rótulo e o UUID associados a ele. </a:t>
            </a:r>
          </a:p>
          <a:p>
            <a:r>
              <a:rPr lang="pt-PT" sz="1800" i="0" dirty="0">
                <a:solidFill>
                  <a:srgbClr val="222422"/>
                </a:solidFill>
                <a:effectLst/>
              </a:rPr>
              <a:t>Para isso, use o parâmetro </a:t>
            </a:r>
            <a:r>
              <a:rPr lang="pt-PT" sz="1800" b="1" i="1" dirty="0">
                <a:solidFill>
                  <a:srgbClr val="222422"/>
                </a:solidFill>
                <a:effectLst/>
              </a:rPr>
              <a:t>-f</a:t>
            </a:r>
            <a:r>
              <a:rPr lang="pt-PT" sz="1800" i="0" dirty="0">
                <a:solidFill>
                  <a:srgbClr val="222422"/>
                </a:solidFill>
                <a:effectLst/>
              </a:rPr>
              <a:t>, seguido pelo nome do dispositivo.</a:t>
            </a:r>
          </a:p>
          <a:p>
            <a:endParaRPr lang="pt-PT" sz="1800" i="0" dirty="0">
              <a:solidFill>
                <a:srgbClr val="222422"/>
              </a:solidFill>
              <a:effectLst/>
            </a:endParaRPr>
          </a:p>
          <a:p>
            <a:pPr marL="0" indent="0">
              <a:buNone/>
            </a:pPr>
            <a:endParaRPr lang="pt-PT" b="1" dirty="0"/>
          </a:p>
        </p:txBody>
      </p:sp>
      <p:pic>
        <p:nvPicPr>
          <p:cNvPr id="6" name="Imagem 5">
            <a:extLst>
              <a:ext uri="{FF2B5EF4-FFF2-40B4-BE49-F238E27FC236}">
                <a16:creationId xmlns:a16="http://schemas.microsoft.com/office/drawing/2014/main" id="{428B4B3B-BC1E-47F3-A52E-72A456C4A7C4}"/>
              </a:ext>
            </a:extLst>
          </p:cNvPr>
          <p:cNvPicPr>
            <a:picLocks noChangeAspect="1"/>
          </p:cNvPicPr>
          <p:nvPr/>
        </p:nvPicPr>
        <p:blipFill>
          <a:blip r:embed="rId2"/>
          <a:stretch>
            <a:fillRect/>
          </a:stretch>
        </p:blipFill>
        <p:spPr>
          <a:xfrm>
            <a:off x="2746681" y="4972050"/>
            <a:ext cx="6724650" cy="533400"/>
          </a:xfrm>
          <a:prstGeom prst="rect">
            <a:avLst/>
          </a:prstGeom>
        </p:spPr>
      </p:pic>
    </p:spTree>
    <p:extLst>
      <p:ext uri="{BB962C8B-B14F-4D97-AF65-F5344CB8AC3E}">
        <p14:creationId xmlns:p14="http://schemas.microsoft.com/office/powerpoint/2010/main" val="3132663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27BDB-57E9-4A5D-9801-7FB3200D3066}"/>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BA84805D-B442-411F-A10A-FE40F9ACF384}"/>
              </a:ext>
            </a:extLst>
          </p:cNvPr>
          <p:cNvSpPr>
            <a:spLocks noGrp="1"/>
          </p:cNvSpPr>
          <p:nvPr>
            <p:ph idx="1"/>
          </p:nvPr>
        </p:nvSpPr>
        <p:spPr/>
        <p:txBody>
          <a:bodyPr/>
          <a:lstStyle/>
          <a:p>
            <a:pPr marL="0" indent="0">
              <a:buNone/>
            </a:pPr>
            <a:r>
              <a:rPr lang="pt-PT" b="0" i="0" dirty="0">
                <a:solidFill>
                  <a:srgbClr val="222422"/>
                </a:solidFill>
                <a:effectLst/>
                <a:latin typeface="noto sans" panose="020B0502040504020204" pitchFamily="34" charset="0"/>
              </a:rPr>
              <a:t> </a:t>
            </a:r>
            <a:r>
              <a:rPr lang="pt-PT" b="1" i="0" dirty="0">
                <a:solidFill>
                  <a:srgbClr val="222422"/>
                </a:solidFill>
                <a:effectLst/>
              </a:rPr>
              <a:t>O significado de cada coluna:</a:t>
            </a:r>
          </a:p>
          <a:p>
            <a:pPr marL="0" indent="0">
              <a:buNone/>
            </a:pPr>
            <a:endParaRPr lang="pt-PT" b="1" dirty="0">
              <a:solidFill>
                <a:srgbClr val="222422"/>
              </a:solidFill>
            </a:endParaRPr>
          </a:p>
          <a:p>
            <a:pPr marL="0" indent="0">
              <a:buNone/>
            </a:pPr>
            <a:endParaRPr lang="pt-PT" b="1" i="0" dirty="0">
              <a:solidFill>
                <a:srgbClr val="222422"/>
              </a:solidFill>
              <a:effectLst/>
            </a:endParaRPr>
          </a:p>
          <a:p>
            <a:pPr marL="0" indent="0">
              <a:buNone/>
            </a:pPr>
            <a:endParaRPr lang="pt-PT" b="1" dirty="0">
              <a:solidFill>
                <a:srgbClr val="222422"/>
              </a:solidFill>
            </a:endParaRPr>
          </a:p>
          <a:p>
            <a:pPr marL="0" indent="0">
              <a:buNone/>
            </a:pPr>
            <a:endParaRPr lang="pt-PT" b="1" i="0" dirty="0">
              <a:solidFill>
                <a:srgbClr val="222422"/>
              </a:solidFill>
              <a:effectLst/>
            </a:endParaRPr>
          </a:p>
          <a:p>
            <a:pPr marL="0" indent="0">
              <a:buNone/>
            </a:pPr>
            <a:endParaRPr lang="pt-PT" b="1" dirty="0">
              <a:solidFill>
                <a:srgbClr val="222422"/>
              </a:solidFill>
            </a:endParaRPr>
          </a:p>
          <a:p>
            <a:pPr marL="0" indent="0">
              <a:buNone/>
            </a:pPr>
            <a:endParaRPr lang="pt-PT" b="1" i="0" dirty="0">
              <a:solidFill>
                <a:srgbClr val="222422"/>
              </a:solidFill>
              <a:effectLst/>
            </a:endParaRPr>
          </a:p>
          <a:p>
            <a:endParaRPr lang="pt-PT" sz="1800" i="0" dirty="0">
              <a:solidFill>
                <a:srgbClr val="222422"/>
              </a:solidFill>
              <a:effectLst/>
            </a:endParaRPr>
          </a:p>
          <a:p>
            <a:r>
              <a:rPr lang="pt-PT" sz="1800" i="0" dirty="0">
                <a:solidFill>
                  <a:srgbClr val="222422"/>
                </a:solidFill>
                <a:effectLst/>
              </a:rPr>
              <a:t>Em </a:t>
            </a:r>
            <a:r>
              <a:rPr lang="pt-PT" sz="1800" b="1" i="0" dirty="0">
                <a:solidFill>
                  <a:srgbClr val="222422"/>
                </a:solidFill>
                <a:effectLst/>
              </a:rPr>
              <a:t>/</a:t>
            </a:r>
            <a:r>
              <a:rPr lang="pt-PT" sz="1800" b="1" i="0" dirty="0" err="1">
                <a:solidFill>
                  <a:srgbClr val="222422"/>
                </a:solidFill>
                <a:effectLst/>
              </a:rPr>
              <a:t>etc</a:t>
            </a:r>
            <a:r>
              <a:rPr lang="pt-PT" sz="1800" b="1" i="0" dirty="0">
                <a:solidFill>
                  <a:srgbClr val="222422"/>
                </a:solidFill>
                <a:effectLst/>
              </a:rPr>
              <a:t>/</a:t>
            </a:r>
            <a:r>
              <a:rPr lang="pt-PT" sz="1800" b="1" i="0" dirty="0" err="1">
                <a:solidFill>
                  <a:srgbClr val="222422"/>
                </a:solidFill>
                <a:effectLst/>
              </a:rPr>
              <a:t>fstab</a:t>
            </a:r>
            <a:r>
              <a:rPr lang="pt-PT" sz="1800" i="0" dirty="0">
                <a:solidFill>
                  <a:srgbClr val="222422"/>
                </a:solidFill>
                <a:effectLst/>
              </a:rPr>
              <a:t>, um dispositivo pode ser especificado por seu UUID com a opção </a:t>
            </a:r>
            <a:r>
              <a:rPr lang="pt-PT" sz="1800" b="1" i="0" dirty="0">
                <a:solidFill>
                  <a:srgbClr val="222422"/>
                </a:solidFill>
                <a:effectLst/>
              </a:rPr>
              <a:t>UUID=</a:t>
            </a:r>
            <a:r>
              <a:rPr lang="pt-PT" sz="1800" i="0" dirty="0">
                <a:solidFill>
                  <a:srgbClr val="222422"/>
                </a:solidFill>
                <a:effectLst/>
              </a:rPr>
              <a:t> seguida pelo UUID, ou com </a:t>
            </a:r>
            <a:r>
              <a:rPr lang="pt-PT" sz="1800" b="1" i="0" dirty="0">
                <a:solidFill>
                  <a:srgbClr val="222422"/>
                </a:solidFill>
                <a:effectLst/>
              </a:rPr>
              <a:t>LABEL=</a:t>
            </a:r>
            <a:r>
              <a:rPr lang="pt-PT" sz="1800" i="0" dirty="0">
                <a:solidFill>
                  <a:srgbClr val="222422"/>
                </a:solidFill>
                <a:effectLst/>
              </a:rPr>
              <a:t>, seguida pelo rótulo.</a:t>
            </a:r>
          </a:p>
          <a:p>
            <a:r>
              <a:rPr lang="en-US" sz="1800" i="0" dirty="0" err="1">
                <a:solidFill>
                  <a:srgbClr val="222422"/>
                </a:solidFill>
                <a:effectLst/>
              </a:rPr>
              <a:t>Assim</a:t>
            </a:r>
            <a:r>
              <a:rPr lang="en-US" sz="1800" i="0" dirty="0">
                <a:solidFill>
                  <a:srgbClr val="222422"/>
                </a:solidFill>
                <a:effectLst/>
              </a:rPr>
              <a:t>, </a:t>
            </a:r>
            <a:r>
              <a:rPr lang="en-US" sz="1800" i="0" dirty="0" err="1">
                <a:solidFill>
                  <a:srgbClr val="222422"/>
                </a:solidFill>
                <a:effectLst/>
              </a:rPr>
              <a:t>em</a:t>
            </a:r>
            <a:r>
              <a:rPr lang="en-US" sz="1800" i="0" dirty="0">
                <a:solidFill>
                  <a:srgbClr val="222422"/>
                </a:solidFill>
                <a:effectLst/>
              </a:rPr>
              <a:t> </a:t>
            </a:r>
            <a:r>
              <a:rPr lang="en-US" sz="1800" i="0" dirty="0" err="1">
                <a:solidFill>
                  <a:srgbClr val="222422"/>
                </a:solidFill>
                <a:effectLst/>
              </a:rPr>
              <a:t>vez</a:t>
            </a:r>
            <a:r>
              <a:rPr lang="en-US" sz="1800" i="0" dirty="0">
                <a:solidFill>
                  <a:srgbClr val="222422"/>
                </a:solidFill>
                <a:effectLst/>
              </a:rPr>
              <a:t> de: </a:t>
            </a:r>
            <a:r>
              <a:rPr lang="en-US" sz="1800" b="1" i="0" dirty="0">
                <a:solidFill>
                  <a:srgbClr val="222422"/>
                </a:solidFill>
                <a:effectLst/>
              </a:rPr>
              <a:t>/dev/sda1  /  ext4  </a:t>
            </a:r>
            <a:r>
              <a:rPr lang="en-US" sz="1800" b="1" i="0" dirty="0" err="1">
                <a:solidFill>
                  <a:srgbClr val="222422"/>
                </a:solidFill>
                <a:effectLst/>
              </a:rPr>
              <a:t>noatime,errors</a:t>
            </a:r>
            <a:endParaRPr lang="en-US" sz="1800" b="1" dirty="0">
              <a:solidFill>
                <a:srgbClr val="222422"/>
              </a:solidFill>
            </a:endParaRPr>
          </a:p>
          <a:p>
            <a:r>
              <a:rPr lang="en-US" sz="1800" i="0" dirty="0" err="1">
                <a:solidFill>
                  <a:srgbClr val="222422"/>
                </a:solidFill>
                <a:effectLst/>
              </a:rPr>
              <a:t>Usamos</a:t>
            </a:r>
            <a:r>
              <a:rPr lang="en-US" sz="1800" i="0" dirty="0">
                <a:solidFill>
                  <a:srgbClr val="222422"/>
                </a:solidFill>
                <a:effectLst/>
              </a:rPr>
              <a:t>: </a:t>
            </a:r>
            <a:r>
              <a:rPr lang="en-US" sz="1800" b="1" i="0" dirty="0">
                <a:solidFill>
                  <a:srgbClr val="222422"/>
                </a:solidFill>
                <a:effectLst/>
              </a:rPr>
              <a:t>UUID=6e2c12e3-472d-4bac-a257-c49ac07f3761  /  ext4  </a:t>
            </a:r>
            <a:r>
              <a:rPr lang="en-US" sz="1800" b="1" i="0" dirty="0" err="1">
                <a:solidFill>
                  <a:srgbClr val="222422"/>
                </a:solidFill>
                <a:effectLst/>
              </a:rPr>
              <a:t>noatime,errors</a:t>
            </a:r>
            <a:endParaRPr lang="en-US" sz="1800" b="1" i="0" dirty="0">
              <a:solidFill>
                <a:srgbClr val="222422"/>
              </a:solidFill>
              <a:effectLst/>
            </a:endParaRPr>
          </a:p>
          <a:p>
            <a:endParaRPr lang="pt-PT" sz="1800" b="1" i="0" dirty="0">
              <a:solidFill>
                <a:srgbClr val="222422"/>
              </a:solidFill>
              <a:effectLst/>
            </a:endParaRPr>
          </a:p>
          <a:p>
            <a:pPr marL="0" indent="0">
              <a:buNone/>
            </a:pPr>
            <a:endParaRPr lang="pt-PT" b="1" dirty="0"/>
          </a:p>
        </p:txBody>
      </p:sp>
      <p:graphicFrame>
        <p:nvGraphicFramePr>
          <p:cNvPr id="4" name="Tabela 4">
            <a:extLst>
              <a:ext uri="{FF2B5EF4-FFF2-40B4-BE49-F238E27FC236}">
                <a16:creationId xmlns:a16="http://schemas.microsoft.com/office/drawing/2014/main" id="{C9119364-2F72-4A3A-8EFE-09F68C3A6887}"/>
              </a:ext>
            </a:extLst>
          </p:cNvPr>
          <p:cNvGraphicFramePr>
            <a:graphicFrameLocks noGrp="1"/>
          </p:cNvGraphicFramePr>
          <p:nvPr>
            <p:extLst>
              <p:ext uri="{D42A27DB-BD31-4B8C-83A1-F6EECF244321}">
                <p14:modId xmlns:p14="http://schemas.microsoft.com/office/powerpoint/2010/main" val="2230674357"/>
              </p:ext>
            </p:extLst>
          </p:nvPr>
        </p:nvGraphicFramePr>
        <p:xfrm>
          <a:off x="392721" y="1653116"/>
          <a:ext cx="11432570" cy="2966720"/>
        </p:xfrm>
        <a:graphic>
          <a:graphicData uri="http://schemas.openxmlformats.org/drawingml/2006/table">
            <a:tbl>
              <a:tblPr firstRow="1" bandRow="1">
                <a:tableStyleId>{5C22544A-7EE6-4342-B048-85BDC9FD1C3A}</a:tableStyleId>
              </a:tblPr>
              <a:tblGrid>
                <a:gridCol w="2483829">
                  <a:extLst>
                    <a:ext uri="{9D8B030D-6E8A-4147-A177-3AD203B41FA5}">
                      <a16:colId xmlns:a16="http://schemas.microsoft.com/office/drawing/2014/main" val="3249426983"/>
                    </a:ext>
                  </a:extLst>
                </a:gridCol>
                <a:gridCol w="8948741">
                  <a:extLst>
                    <a:ext uri="{9D8B030D-6E8A-4147-A177-3AD203B41FA5}">
                      <a16:colId xmlns:a16="http://schemas.microsoft.com/office/drawing/2014/main" val="2601883147"/>
                    </a:ext>
                  </a:extLst>
                </a:gridCol>
              </a:tblGrid>
              <a:tr h="370840">
                <a:tc>
                  <a:txBody>
                    <a:bodyPr/>
                    <a:lstStyle/>
                    <a:p>
                      <a:pPr algn="ctr"/>
                      <a:r>
                        <a:rPr lang="pt-PT" dirty="0"/>
                        <a:t>Campos</a:t>
                      </a:r>
                    </a:p>
                  </a:txBody>
                  <a:tcPr anchor="ctr"/>
                </a:tc>
                <a:tc>
                  <a:txBody>
                    <a:bodyPr/>
                    <a:lstStyle/>
                    <a:p>
                      <a:pPr algn="ctr"/>
                      <a:r>
                        <a:rPr lang="pt-PT" dirty="0"/>
                        <a:t>Descrição</a:t>
                      </a:r>
                    </a:p>
                  </a:txBody>
                  <a:tcPr anchor="ctr"/>
                </a:tc>
                <a:extLst>
                  <a:ext uri="{0D108BD9-81ED-4DB2-BD59-A6C34878D82A}">
                    <a16:rowId xmlns:a16="http://schemas.microsoft.com/office/drawing/2014/main" val="2978068325"/>
                  </a:ext>
                </a:extLst>
              </a:tr>
              <a:tr h="370840">
                <a:tc>
                  <a:txBody>
                    <a:bodyPr/>
                    <a:lstStyle/>
                    <a:p>
                      <a:pPr algn="ctr"/>
                      <a:r>
                        <a:rPr lang="pt-PT" sz="1800" b="1" i="0" kern="1200" dirty="0">
                          <a:solidFill>
                            <a:schemeClr val="dk1"/>
                          </a:solidFill>
                          <a:effectLst/>
                          <a:latin typeface="+mn-lt"/>
                          <a:ea typeface="+mn-ea"/>
                          <a:cs typeface="+mn-cs"/>
                        </a:rPr>
                        <a:t>NAME</a:t>
                      </a:r>
                      <a:endParaRPr lang="pt-PT" b="1" dirty="0"/>
                    </a:p>
                  </a:txBody>
                  <a:tcPr anchor="ctr"/>
                </a:tc>
                <a:tc>
                  <a:txBody>
                    <a:bodyPr/>
                    <a:lstStyle/>
                    <a:p>
                      <a:pPr algn="ctr"/>
                      <a:r>
                        <a:rPr lang="pt-PT" sz="1800" b="0" i="0" kern="1200" dirty="0">
                          <a:solidFill>
                            <a:schemeClr val="dk1"/>
                          </a:solidFill>
                          <a:effectLst/>
                          <a:latin typeface="+mn-lt"/>
                          <a:ea typeface="+mn-ea"/>
                          <a:cs typeface="+mn-cs"/>
                        </a:rPr>
                        <a:t>Nome do dispositivo que contém o sistema de arquivos.</a:t>
                      </a:r>
                      <a:endParaRPr lang="pt-PT" dirty="0"/>
                    </a:p>
                  </a:txBody>
                  <a:tcPr anchor="ctr"/>
                </a:tc>
                <a:extLst>
                  <a:ext uri="{0D108BD9-81ED-4DB2-BD59-A6C34878D82A}">
                    <a16:rowId xmlns:a16="http://schemas.microsoft.com/office/drawing/2014/main" val="130981092"/>
                  </a:ext>
                </a:extLst>
              </a:tr>
              <a:tr h="370840">
                <a:tc>
                  <a:txBody>
                    <a:bodyPr/>
                    <a:lstStyle/>
                    <a:p>
                      <a:pPr algn="ctr"/>
                      <a:r>
                        <a:rPr lang="pt-PT" sz="1800" b="1" i="0" kern="1200" dirty="0">
                          <a:solidFill>
                            <a:schemeClr val="dk1"/>
                          </a:solidFill>
                          <a:effectLst/>
                          <a:latin typeface="+mn-lt"/>
                          <a:ea typeface="+mn-ea"/>
                          <a:cs typeface="+mn-cs"/>
                        </a:rPr>
                        <a:t>FSTYPE</a:t>
                      </a:r>
                      <a:endParaRPr lang="pt-PT" b="1" dirty="0"/>
                    </a:p>
                  </a:txBody>
                  <a:tcPr anchor="ctr"/>
                </a:tc>
                <a:tc>
                  <a:txBody>
                    <a:bodyPr/>
                    <a:lstStyle/>
                    <a:p>
                      <a:pPr algn="ctr"/>
                      <a:r>
                        <a:rPr lang="pt-PT" sz="1800" b="0" i="0" kern="1200" dirty="0">
                          <a:solidFill>
                            <a:schemeClr val="dk1"/>
                          </a:solidFill>
                          <a:effectLst/>
                          <a:latin typeface="+mn-lt"/>
                          <a:ea typeface="+mn-ea"/>
                          <a:cs typeface="+mn-cs"/>
                        </a:rPr>
                        <a:t>Tipo de sistema de arquivos.</a:t>
                      </a:r>
                      <a:endParaRPr lang="pt-PT" dirty="0"/>
                    </a:p>
                  </a:txBody>
                  <a:tcPr anchor="ctr"/>
                </a:tc>
                <a:extLst>
                  <a:ext uri="{0D108BD9-81ED-4DB2-BD59-A6C34878D82A}">
                    <a16:rowId xmlns:a16="http://schemas.microsoft.com/office/drawing/2014/main" val="3379395275"/>
                  </a:ext>
                </a:extLst>
              </a:tr>
              <a:tr h="370840">
                <a:tc>
                  <a:txBody>
                    <a:bodyPr/>
                    <a:lstStyle/>
                    <a:p>
                      <a:pPr algn="ctr"/>
                      <a:r>
                        <a:rPr lang="pt-PT" sz="1800" b="1" i="0" kern="1200" dirty="0">
                          <a:solidFill>
                            <a:schemeClr val="dk1"/>
                          </a:solidFill>
                          <a:effectLst/>
                          <a:latin typeface="+mn-lt"/>
                          <a:ea typeface="+mn-ea"/>
                          <a:cs typeface="+mn-cs"/>
                        </a:rPr>
                        <a:t>LABEL</a:t>
                      </a:r>
                      <a:endParaRPr lang="pt-PT" b="1" dirty="0"/>
                    </a:p>
                  </a:txBody>
                  <a:tcPr anchor="ctr"/>
                </a:tc>
                <a:tc>
                  <a:txBody>
                    <a:bodyPr/>
                    <a:lstStyle/>
                    <a:p>
                      <a:pPr algn="ctr"/>
                      <a:r>
                        <a:rPr lang="pt-PT" sz="1800" b="0" i="0" kern="1200" dirty="0">
                          <a:solidFill>
                            <a:schemeClr val="dk1"/>
                          </a:solidFill>
                          <a:effectLst/>
                          <a:latin typeface="+mn-lt"/>
                          <a:ea typeface="+mn-ea"/>
                          <a:cs typeface="+mn-cs"/>
                        </a:rPr>
                        <a:t>Rótulo do sistema de arquivos.</a:t>
                      </a:r>
                      <a:endParaRPr lang="pt-PT" dirty="0"/>
                    </a:p>
                  </a:txBody>
                  <a:tcPr anchor="ctr"/>
                </a:tc>
                <a:extLst>
                  <a:ext uri="{0D108BD9-81ED-4DB2-BD59-A6C34878D82A}">
                    <a16:rowId xmlns:a16="http://schemas.microsoft.com/office/drawing/2014/main" val="251579604"/>
                  </a:ext>
                </a:extLst>
              </a:tr>
              <a:tr h="370840">
                <a:tc>
                  <a:txBody>
                    <a:bodyPr/>
                    <a:lstStyle/>
                    <a:p>
                      <a:pPr algn="ctr"/>
                      <a:r>
                        <a:rPr lang="pt-PT" sz="1800" b="1" i="0" kern="1200" dirty="0">
                          <a:solidFill>
                            <a:schemeClr val="dk1"/>
                          </a:solidFill>
                          <a:effectLst/>
                          <a:latin typeface="+mn-lt"/>
                          <a:ea typeface="+mn-ea"/>
                          <a:cs typeface="+mn-cs"/>
                        </a:rPr>
                        <a:t>UUID</a:t>
                      </a:r>
                      <a:endParaRPr lang="pt-PT" b="1" dirty="0"/>
                    </a:p>
                  </a:txBody>
                  <a:tcPr anchor="ctr"/>
                </a:tc>
                <a:tc>
                  <a:txBody>
                    <a:bodyPr/>
                    <a:lstStyle/>
                    <a:p>
                      <a:pPr algn="ctr"/>
                      <a:r>
                        <a:rPr lang="pt-PT" sz="1800" b="0" i="0" kern="1200" dirty="0">
                          <a:solidFill>
                            <a:schemeClr val="dk1"/>
                          </a:solidFill>
                          <a:effectLst/>
                          <a:latin typeface="+mn-lt"/>
                          <a:ea typeface="+mn-ea"/>
                          <a:cs typeface="+mn-cs"/>
                        </a:rPr>
                        <a:t>Identificador Universal Único (UUID) atribuído ao sistema de arquivos.</a:t>
                      </a:r>
                      <a:endParaRPr lang="pt-PT" dirty="0"/>
                    </a:p>
                  </a:txBody>
                  <a:tcPr anchor="ctr"/>
                </a:tc>
                <a:extLst>
                  <a:ext uri="{0D108BD9-81ED-4DB2-BD59-A6C34878D82A}">
                    <a16:rowId xmlns:a16="http://schemas.microsoft.com/office/drawing/2014/main" val="2785808392"/>
                  </a:ext>
                </a:extLst>
              </a:tr>
              <a:tr h="370840">
                <a:tc>
                  <a:txBody>
                    <a:bodyPr/>
                    <a:lstStyle/>
                    <a:p>
                      <a:pPr algn="ctr"/>
                      <a:r>
                        <a:rPr lang="pt-PT" sz="1800" b="1" i="0" kern="1200" dirty="0">
                          <a:solidFill>
                            <a:schemeClr val="dk1"/>
                          </a:solidFill>
                          <a:effectLst/>
                          <a:latin typeface="+mn-lt"/>
                          <a:ea typeface="+mn-ea"/>
                          <a:cs typeface="+mn-cs"/>
                        </a:rPr>
                        <a:t>FSAVAIL</a:t>
                      </a:r>
                      <a:endParaRPr lang="pt-PT" b="1" dirty="0"/>
                    </a:p>
                  </a:txBody>
                  <a:tcPr anchor="ctr"/>
                </a:tc>
                <a:tc>
                  <a:txBody>
                    <a:bodyPr/>
                    <a:lstStyle/>
                    <a:p>
                      <a:pPr algn="ctr"/>
                      <a:r>
                        <a:rPr lang="pt-PT" sz="1800" b="0" i="0" kern="1200" dirty="0">
                          <a:solidFill>
                            <a:schemeClr val="dk1"/>
                          </a:solidFill>
                          <a:effectLst/>
                          <a:latin typeface="+mn-lt"/>
                          <a:ea typeface="+mn-ea"/>
                          <a:cs typeface="+mn-cs"/>
                        </a:rPr>
                        <a:t>Espaço disponível no sistema de arquivos.</a:t>
                      </a:r>
                      <a:endParaRPr lang="pt-PT" dirty="0"/>
                    </a:p>
                  </a:txBody>
                  <a:tcPr anchor="ctr"/>
                </a:tc>
                <a:extLst>
                  <a:ext uri="{0D108BD9-81ED-4DB2-BD59-A6C34878D82A}">
                    <a16:rowId xmlns:a16="http://schemas.microsoft.com/office/drawing/2014/main" val="3337451594"/>
                  </a:ext>
                </a:extLst>
              </a:tr>
              <a:tr h="370840">
                <a:tc>
                  <a:txBody>
                    <a:bodyPr/>
                    <a:lstStyle/>
                    <a:p>
                      <a:pPr algn="ctr"/>
                      <a:r>
                        <a:rPr lang="pt-PT" sz="1800" b="1" i="0" kern="1200" dirty="0">
                          <a:solidFill>
                            <a:schemeClr val="dk1"/>
                          </a:solidFill>
                          <a:effectLst/>
                          <a:latin typeface="+mn-lt"/>
                          <a:ea typeface="+mn-ea"/>
                          <a:cs typeface="+mn-cs"/>
                        </a:rPr>
                        <a:t>FSUSE%</a:t>
                      </a:r>
                      <a:endParaRPr lang="pt-PT" b="1" dirty="0"/>
                    </a:p>
                  </a:txBody>
                  <a:tcPr anchor="ctr"/>
                </a:tc>
                <a:tc>
                  <a:txBody>
                    <a:bodyPr/>
                    <a:lstStyle/>
                    <a:p>
                      <a:pPr algn="ctr"/>
                      <a:r>
                        <a:rPr lang="pt-PT" sz="1800" b="0" i="0" kern="1200" dirty="0">
                          <a:solidFill>
                            <a:schemeClr val="dk1"/>
                          </a:solidFill>
                          <a:effectLst/>
                          <a:latin typeface="+mn-lt"/>
                          <a:ea typeface="+mn-ea"/>
                          <a:cs typeface="+mn-cs"/>
                        </a:rPr>
                        <a:t>Percentagem de uso do sistema de arquivos.</a:t>
                      </a:r>
                      <a:endParaRPr lang="pt-PT" dirty="0"/>
                    </a:p>
                  </a:txBody>
                  <a:tcPr anchor="ctr"/>
                </a:tc>
                <a:extLst>
                  <a:ext uri="{0D108BD9-81ED-4DB2-BD59-A6C34878D82A}">
                    <a16:rowId xmlns:a16="http://schemas.microsoft.com/office/drawing/2014/main" val="3561867837"/>
                  </a:ext>
                </a:extLst>
              </a:tr>
              <a:tr h="370840">
                <a:tc>
                  <a:txBody>
                    <a:bodyPr/>
                    <a:lstStyle/>
                    <a:p>
                      <a:pPr algn="ctr"/>
                      <a:r>
                        <a:rPr lang="pt-PT" sz="1800" b="1" i="0" kern="1200" dirty="0">
                          <a:solidFill>
                            <a:schemeClr val="dk1"/>
                          </a:solidFill>
                          <a:effectLst/>
                          <a:latin typeface="+mn-lt"/>
                          <a:ea typeface="+mn-ea"/>
                          <a:cs typeface="+mn-cs"/>
                        </a:rPr>
                        <a:t>MOUNTPOINT</a:t>
                      </a:r>
                      <a:endParaRPr lang="pt-PT" b="1" dirty="0"/>
                    </a:p>
                  </a:txBody>
                  <a:tcPr anchor="ctr"/>
                </a:tc>
                <a:tc>
                  <a:txBody>
                    <a:bodyPr/>
                    <a:lstStyle/>
                    <a:p>
                      <a:pPr algn="ctr"/>
                      <a:r>
                        <a:rPr lang="pt-PT" sz="1800" b="0" i="0" kern="1200" dirty="0">
                          <a:solidFill>
                            <a:schemeClr val="dk1"/>
                          </a:solidFill>
                          <a:effectLst/>
                          <a:latin typeface="+mn-lt"/>
                          <a:ea typeface="+mn-ea"/>
                          <a:cs typeface="+mn-cs"/>
                        </a:rPr>
                        <a:t>Onde o sistema de arquivos é montado.</a:t>
                      </a:r>
                      <a:endParaRPr lang="pt-PT" dirty="0"/>
                    </a:p>
                  </a:txBody>
                  <a:tcPr anchor="ctr"/>
                </a:tc>
                <a:extLst>
                  <a:ext uri="{0D108BD9-81ED-4DB2-BD59-A6C34878D82A}">
                    <a16:rowId xmlns:a16="http://schemas.microsoft.com/office/drawing/2014/main" val="2416838822"/>
                  </a:ext>
                </a:extLst>
              </a:tr>
            </a:tbl>
          </a:graphicData>
        </a:graphic>
      </p:graphicFrame>
    </p:spTree>
    <p:extLst>
      <p:ext uri="{BB962C8B-B14F-4D97-AF65-F5344CB8AC3E}">
        <p14:creationId xmlns:p14="http://schemas.microsoft.com/office/powerpoint/2010/main" val="760855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6C30A-7EFA-453A-B2D3-517C99C711A1}"/>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D91065F2-7001-46AD-91A3-1D9B17C49979}"/>
              </a:ext>
            </a:extLst>
          </p:cNvPr>
          <p:cNvSpPr>
            <a:spLocks noGrp="1"/>
          </p:cNvSpPr>
          <p:nvPr>
            <p:ph idx="1"/>
          </p:nvPr>
        </p:nvSpPr>
        <p:spPr/>
        <p:txBody>
          <a:bodyPr/>
          <a:lstStyle/>
          <a:p>
            <a:r>
              <a:rPr lang="pt-PT" sz="1800" dirty="0"/>
              <a:t>Ou, se tivermos um disco rotulado como </a:t>
            </a:r>
            <a:r>
              <a:rPr lang="pt-PT" sz="1800" b="1" i="1" dirty="0" err="1"/>
              <a:t>homedisk</a:t>
            </a:r>
            <a:r>
              <a:rPr lang="pt-PT" sz="1800" dirty="0"/>
              <a:t>: </a:t>
            </a:r>
            <a:r>
              <a:rPr lang="en-US" sz="1800" b="1" dirty="0"/>
              <a:t>LABEL=</a:t>
            </a:r>
            <a:r>
              <a:rPr lang="en-US" sz="1800" b="1" dirty="0" err="1"/>
              <a:t>homedisk</a:t>
            </a:r>
            <a:r>
              <a:rPr lang="en-US" sz="1800" b="1" dirty="0"/>
              <a:t>  /home ext4  defaults</a:t>
            </a:r>
          </a:p>
          <a:p>
            <a:r>
              <a:rPr lang="pt-PT" sz="1800" dirty="0"/>
              <a:t>A mesma sintaxe pode ser usada com o comando </a:t>
            </a:r>
            <a:r>
              <a:rPr lang="pt-PT" sz="1800" b="1" i="1" dirty="0" err="1"/>
              <a:t>mount</a:t>
            </a:r>
            <a:r>
              <a:rPr lang="pt-PT" sz="1800" dirty="0"/>
              <a:t>. Em vez do nome do dispositivo, passe o UUID ou rótulo. </a:t>
            </a:r>
          </a:p>
          <a:p>
            <a:r>
              <a:rPr lang="pt-PT" sz="1800" dirty="0"/>
              <a:t>Por exemplo, para montar um disco NTFS externo com o </a:t>
            </a:r>
            <a:r>
              <a:rPr lang="pt-PT" sz="1800" b="1" i="1" dirty="0"/>
              <a:t>UUID 56C11DCC5D2E1334</a:t>
            </a:r>
            <a:r>
              <a:rPr lang="pt-PT" sz="1800" dirty="0"/>
              <a:t> em </a:t>
            </a:r>
            <a:r>
              <a:rPr lang="pt-PT" sz="1800" b="1" dirty="0"/>
              <a:t>/</a:t>
            </a:r>
            <a:r>
              <a:rPr lang="pt-PT" sz="1800" b="1" dirty="0" err="1"/>
              <a:t>mnt</a:t>
            </a:r>
            <a:r>
              <a:rPr lang="pt-PT" sz="1800" b="1" dirty="0"/>
              <a:t>/</a:t>
            </a:r>
            <a:r>
              <a:rPr lang="pt-PT" sz="1800" b="1" dirty="0" err="1"/>
              <a:t>external</a:t>
            </a:r>
            <a:r>
              <a:rPr lang="pt-PT" sz="1800" dirty="0"/>
              <a:t>, o comando será: </a:t>
            </a:r>
            <a:r>
              <a:rPr lang="fr-FR" sz="1800" b="1" dirty="0"/>
              <a:t>$ </a:t>
            </a:r>
            <a:r>
              <a:rPr lang="fr-FR" sz="1800" b="1" dirty="0" err="1"/>
              <a:t>mount</a:t>
            </a:r>
            <a:r>
              <a:rPr lang="fr-FR" sz="1800" b="1" dirty="0"/>
              <a:t> -t </a:t>
            </a:r>
            <a:r>
              <a:rPr lang="fr-FR" sz="1800" b="1" dirty="0" err="1"/>
              <a:t>ntfs</a:t>
            </a:r>
            <a:r>
              <a:rPr lang="fr-FR" sz="1800" b="1" dirty="0"/>
              <a:t> UUID=56C11DCC5D2E1334 /mnt/</a:t>
            </a:r>
            <a:r>
              <a:rPr lang="fr-FR" sz="1800" b="1" dirty="0" err="1"/>
              <a:t>external</a:t>
            </a:r>
            <a:endParaRPr lang="pt-PT" sz="1800" b="1" dirty="0"/>
          </a:p>
          <a:p>
            <a:endParaRPr lang="pt-PT" sz="1800" dirty="0"/>
          </a:p>
        </p:txBody>
      </p:sp>
    </p:spTree>
    <p:extLst>
      <p:ext uri="{BB962C8B-B14F-4D97-AF65-F5344CB8AC3E}">
        <p14:creationId xmlns:p14="http://schemas.microsoft.com/office/powerpoint/2010/main" val="1082064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B0BA8-1A63-433A-975C-B40D912177F0}"/>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A0463EB4-D7E1-4FCB-8459-2DBB13194D10}"/>
              </a:ext>
            </a:extLst>
          </p:cNvPr>
          <p:cNvSpPr>
            <a:spLocks noGrp="1"/>
          </p:cNvSpPr>
          <p:nvPr>
            <p:ph idx="1"/>
          </p:nvPr>
        </p:nvSpPr>
        <p:spPr/>
        <p:txBody>
          <a:bodyPr/>
          <a:lstStyle/>
          <a:p>
            <a:pPr marL="0" indent="0">
              <a:buNone/>
            </a:pPr>
            <a:r>
              <a:rPr lang="pt-PT" b="1" dirty="0"/>
              <a:t>Montando discos com </a:t>
            </a:r>
            <a:r>
              <a:rPr lang="pt-PT" b="1" dirty="0" err="1"/>
              <a:t>Systemd</a:t>
            </a:r>
            <a:endParaRPr lang="pt-PT" b="1" dirty="0"/>
          </a:p>
          <a:p>
            <a:r>
              <a:rPr lang="pt-PT" sz="1800" dirty="0" err="1"/>
              <a:t>Systemd</a:t>
            </a:r>
            <a:r>
              <a:rPr lang="pt-PT" sz="1800" dirty="0"/>
              <a:t> é o processo </a:t>
            </a:r>
            <a:r>
              <a:rPr lang="pt-PT" sz="1800" dirty="0" err="1"/>
              <a:t>init</a:t>
            </a:r>
            <a:r>
              <a:rPr lang="pt-PT" sz="1800" dirty="0"/>
              <a:t>, o primeiro processo a ser executado em muitas distribuições Linux. Ele é responsável por gerar outros processos, iniciar serviços e inicializar o sistema. Entre muitas outras tarefas, o </a:t>
            </a:r>
            <a:r>
              <a:rPr lang="pt-PT" sz="1800" dirty="0" err="1"/>
              <a:t>systemd</a:t>
            </a:r>
            <a:r>
              <a:rPr lang="pt-PT" sz="1800" dirty="0"/>
              <a:t> também pode ser usado para gerenciar a montagem (e a montagem automática) de sistemas de arquivos.</a:t>
            </a:r>
          </a:p>
          <a:p>
            <a:r>
              <a:rPr lang="pt-PT" sz="1800" dirty="0"/>
              <a:t>Para usar este recurso do </a:t>
            </a:r>
            <a:r>
              <a:rPr lang="pt-PT" sz="1800" dirty="0" err="1"/>
              <a:t>systemd</a:t>
            </a:r>
            <a:r>
              <a:rPr lang="pt-PT" sz="1800" dirty="0"/>
              <a:t>, precisa-se de criar um arquivo de configuração chamado unidade de montagem. </a:t>
            </a:r>
          </a:p>
          <a:p>
            <a:r>
              <a:rPr lang="pt-PT" sz="1800" dirty="0"/>
              <a:t>Cada volume a ser montado tem sua própria unidade de montagem e elas devem ser postas em </a:t>
            </a:r>
            <a:r>
              <a:rPr lang="pt-PT" sz="1800" b="1" dirty="0"/>
              <a:t>/</a:t>
            </a:r>
            <a:r>
              <a:rPr lang="pt-PT" sz="1800" b="1" dirty="0" err="1"/>
              <a:t>etc</a:t>
            </a:r>
            <a:r>
              <a:rPr lang="pt-PT" sz="1800" b="1" dirty="0"/>
              <a:t>/</a:t>
            </a:r>
            <a:r>
              <a:rPr lang="pt-PT" sz="1800" b="1" dirty="0" err="1"/>
              <a:t>systemd</a:t>
            </a:r>
            <a:r>
              <a:rPr lang="pt-PT" sz="1800" b="1" dirty="0"/>
              <a:t>/</a:t>
            </a:r>
            <a:r>
              <a:rPr lang="pt-PT" sz="1800" b="1" dirty="0" err="1"/>
              <a:t>system</a:t>
            </a:r>
            <a:r>
              <a:rPr lang="pt-PT" sz="1800" b="1" dirty="0"/>
              <a:t>/.</a:t>
            </a:r>
          </a:p>
          <a:p>
            <a:r>
              <a:rPr lang="pt-PT" sz="1800" dirty="0"/>
              <a:t>As unidades de montagem são arquivos de texto simples com a extensão </a:t>
            </a:r>
            <a:r>
              <a:rPr lang="pt-PT" sz="1800" b="1" i="1" dirty="0"/>
              <a:t>.</a:t>
            </a:r>
            <a:r>
              <a:rPr lang="pt-PT" sz="1800" b="1" i="1" dirty="0" err="1"/>
              <a:t>mount</a:t>
            </a:r>
            <a:r>
              <a:rPr lang="pt-PT" sz="1800" dirty="0"/>
              <a:t>.</a:t>
            </a:r>
          </a:p>
          <a:p>
            <a:endParaRPr lang="pt-PT" sz="1800" dirty="0"/>
          </a:p>
        </p:txBody>
      </p:sp>
      <p:pic>
        <p:nvPicPr>
          <p:cNvPr id="6" name="Imagem 5">
            <a:extLst>
              <a:ext uri="{FF2B5EF4-FFF2-40B4-BE49-F238E27FC236}">
                <a16:creationId xmlns:a16="http://schemas.microsoft.com/office/drawing/2014/main" id="{8A383B03-EFB3-4762-956C-52DC8E64FEB9}"/>
              </a:ext>
            </a:extLst>
          </p:cNvPr>
          <p:cNvPicPr>
            <a:picLocks noChangeAspect="1"/>
          </p:cNvPicPr>
          <p:nvPr/>
        </p:nvPicPr>
        <p:blipFill>
          <a:blip r:embed="rId2"/>
          <a:stretch>
            <a:fillRect/>
          </a:stretch>
        </p:blipFill>
        <p:spPr>
          <a:xfrm>
            <a:off x="5453062" y="3952112"/>
            <a:ext cx="1285875" cy="2762250"/>
          </a:xfrm>
          <a:prstGeom prst="rect">
            <a:avLst/>
          </a:prstGeom>
        </p:spPr>
      </p:pic>
    </p:spTree>
    <p:extLst>
      <p:ext uri="{BB962C8B-B14F-4D97-AF65-F5344CB8AC3E}">
        <p14:creationId xmlns:p14="http://schemas.microsoft.com/office/powerpoint/2010/main" val="317681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8D180-52E2-4613-A36A-EF6340F78690}"/>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CE3239A4-F6DD-4069-98E0-2512D3C8E18B}"/>
              </a:ext>
            </a:extLst>
          </p:cNvPr>
          <p:cNvSpPr>
            <a:spLocks noGrp="1"/>
          </p:cNvSpPr>
          <p:nvPr>
            <p:ph idx="1"/>
          </p:nvPr>
        </p:nvSpPr>
        <p:spPr/>
        <p:txBody>
          <a:bodyPr/>
          <a:lstStyle/>
          <a:p>
            <a:pPr marL="0" indent="0">
              <a:buNone/>
            </a:pPr>
            <a:r>
              <a:rPr lang="pt-PT" b="1" i="0" dirty="0">
                <a:solidFill>
                  <a:srgbClr val="222422"/>
                </a:solidFill>
                <a:effectLst/>
              </a:rPr>
              <a:t>O significado de cada coluna:</a:t>
            </a:r>
          </a:p>
          <a:p>
            <a:pPr marL="0" indent="0">
              <a:buNone/>
            </a:pPr>
            <a:endParaRPr lang="pt-PT" sz="1800" b="1" i="0" dirty="0">
              <a:solidFill>
                <a:srgbClr val="222422"/>
              </a:solidFill>
              <a:effectLst/>
            </a:endParaRPr>
          </a:p>
          <a:p>
            <a:pPr marL="0" indent="0">
              <a:buNone/>
            </a:pPr>
            <a:endParaRPr lang="pt-PT" sz="1800" dirty="0"/>
          </a:p>
        </p:txBody>
      </p:sp>
      <p:graphicFrame>
        <p:nvGraphicFramePr>
          <p:cNvPr id="4" name="Tabela 4">
            <a:extLst>
              <a:ext uri="{FF2B5EF4-FFF2-40B4-BE49-F238E27FC236}">
                <a16:creationId xmlns:a16="http://schemas.microsoft.com/office/drawing/2014/main" id="{8A4B4044-0C2B-4439-95BB-FAD945814880}"/>
              </a:ext>
            </a:extLst>
          </p:cNvPr>
          <p:cNvGraphicFramePr>
            <a:graphicFrameLocks noGrp="1"/>
          </p:cNvGraphicFramePr>
          <p:nvPr>
            <p:extLst>
              <p:ext uri="{D42A27DB-BD31-4B8C-83A1-F6EECF244321}">
                <p14:modId xmlns:p14="http://schemas.microsoft.com/office/powerpoint/2010/main" val="3803692842"/>
              </p:ext>
            </p:extLst>
          </p:nvPr>
        </p:nvGraphicFramePr>
        <p:xfrm>
          <a:off x="392722" y="1615016"/>
          <a:ext cx="11432568" cy="3677920"/>
        </p:xfrm>
        <a:graphic>
          <a:graphicData uri="http://schemas.openxmlformats.org/drawingml/2006/table">
            <a:tbl>
              <a:tblPr firstRow="1" bandRow="1">
                <a:tableStyleId>{5C22544A-7EE6-4342-B048-85BDC9FD1C3A}</a:tableStyleId>
              </a:tblPr>
              <a:tblGrid>
                <a:gridCol w="2474303">
                  <a:extLst>
                    <a:ext uri="{9D8B030D-6E8A-4147-A177-3AD203B41FA5}">
                      <a16:colId xmlns:a16="http://schemas.microsoft.com/office/drawing/2014/main" val="4287083096"/>
                    </a:ext>
                  </a:extLst>
                </a:gridCol>
                <a:gridCol w="8958265">
                  <a:extLst>
                    <a:ext uri="{9D8B030D-6E8A-4147-A177-3AD203B41FA5}">
                      <a16:colId xmlns:a16="http://schemas.microsoft.com/office/drawing/2014/main" val="77848132"/>
                    </a:ext>
                  </a:extLst>
                </a:gridCol>
              </a:tblGrid>
              <a:tr h="370840">
                <a:tc>
                  <a:txBody>
                    <a:bodyPr/>
                    <a:lstStyle/>
                    <a:p>
                      <a:pPr algn="ctr"/>
                      <a:r>
                        <a:rPr lang="pt-PT" dirty="0"/>
                        <a:t>Campos</a:t>
                      </a:r>
                    </a:p>
                  </a:txBody>
                  <a:tcPr anchor="ctr"/>
                </a:tc>
                <a:tc>
                  <a:txBody>
                    <a:bodyPr/>
                    <a:lstStyle/>
                    <a:p>
                      <a:pPr algn="ctr"/>
                      <a:r>
                        <a:rPr lang="pt-PT" dirty="0"/>
                        <a:t>Descrição</a:t>
                      </a:r>
                    </a:p>
                  </a:txBody>
                  <a:tcPr anchor="ctr"/>
                </a:tc>
                <a:extLst>
                  <a:ext uri="{0D108BD9-81ED-4DB2-BD59-A6C34878D82A}">
                    <a16:rowId xmlns:a16="http://schemas.microsoft.com/office/drawing/2014/main" val="4221537084"/>
                  </a:ext>
                </a:extLst>
              </a:tr>
              <a:tr h="370840">
                <a:tc>
                  <a:txBody>
                    <a:bodyPr/>
                    <a:lstStyle/>
                    <a:p>
                      <a:pPr algn="ctr"/>
                      <a:r>
                        <a:rPr lang="pt-PT" sz="1800" b="1" i="0" kern="1200" dirty="0" err="1">
                          <a:solidFill>
                            <a:schemeClr val="dk1"/>
                          </a:solidFill>
                          <a:effectLst/>
                          <a:latin typeface="+mn-lt"/>
                          <a:ea typeface="+mn-ea"/>
                          <a:cs typeface="+mn-cs"/>
                        </a:rPr>
                        <a:t>Description</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Descrição curta da unidade de montagem, algo como </a:t>
                      </a:r>
                      <a:r>
                        <a:rPr lang="pt-PT" b="1" dirty="0" err="1"/>
                        <a:t>Mounts</a:t>
                      </a:r>
                      <a:r>
                        <a:rPr lang="pt-PT" b="1" dirty="0"/>
                        <a:t> </a:t>
                      </a:r>
                      <a:r>
                        <a:rPr lang="pt-PT" b="1" dirty="0" err="1"/>
                        <a:t>the</a:t>
                      </a:r>
                      <a:r>
                        <a:rPr lang="pt-PT" b="1" dirty="0"/>
                        <a:t> backup </a:t>
                      </a:r>
                      <a:r>
                        <a:rPr lang="pt-PT" b="1" dirty="0" err="1"/>
                        <a:t>disk</a:t>
                      </a:r>
                      <a:r>
                        <a:rPr lang="pt-PT" sz="1800" b="0" i="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1078907991"/>
                  </a:ext>
                </a:extLst>
              </a:tr>
              <a:tr h="370840">
                <a:tc>
                  <a:txBody>
                    <a:bodyPr/>
                    <a:lstStyle/>
                    <a:p>
                      <a:pPr algn="ctr"/>
                      <a:r>
                        <a:rPr lang="pt-PT" sz="1800" b="1" i="0" kern="1200" dirty="0" err="1">
                          <a:solidFill>
                            <a:schemeClr val="dk1"/>
                          </a:solidFill>
                          <a:effectLst/>
                          <a:latin typeface="+mn-lt"/>
                          <a:ea typeface="+mn-ea"/>
                          <a:cs typeface="+mn-cs"/>
                        </a:rPr>
                        <a:t>What</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O que deve ser montado. O volume tem de ser especificado como</a:t>
                      </a:r>
                      <a:r>
                        <a:rPr lang="pt-PT" sz="1800" b="1" i="0" kern="1200" dirty="0">
                          <a:solidFill>
                            <a:schemeClr val="dk1"/>
                          </a:solidFill>
                          <a:effectLst/>
                          <a:latin typeface="+mn-lt"/>
                          <a:ea typeface="+mn-ea"/>
                          <a:cs typeface="+mn-cs"/>
                        </a:rPr>
                        <a:t> </a:t>
                      </a:r>
                      <a:r>
                        <a:rPr lang="pt-PT" b="1" dirty="0"/>
                        <a:t>/</a:t>
                      </a:r>
                      <a:r>
                        <a:rPr lang="pt-PT" b="1" dirty="0" err="1"/>
                        <a:t>dev</a:t>
                      </a:r>
                      <a:r>
                        <a:rPr lang="pt-PT" b="1" dirty="0"/>
                        <a:t>/</a:t>
                      </a:r>
                      <a:r>
                        <a:rPr lang="pt-PT" b="1" dirty="0" err="1"/>
                        <a:t>disk</a:t>
                      </a:r>
                      <a:r>
                        <a:rPr lang="pt-PT" b="1" dirty="0"/>
                        <a:t>/</a:t>
                      </a:r>
                      <a:r>
                        <a:rPr lang="pt-PT" b="1" dirty="0" err="1"/>
                        <a:t>by-uuid</a:t>
                      </a:r>
                      <a:r>
                        <a:rPr lang="pt-PT" b="1" dirty="0"/>
                        <a:t>/VOL_UUID</a:t>
                      </a:r>
                      <a:r>
                        <a:rPr lang="pt-PT" sz="1800" b="0" i="0" kern="1200" dirty="0">
                          <a:solidFill>
                            <a:schemeClr val="dk1"/>
                          </a:solidFill>
                          <a:effectLst/>
                          <a:latin typeface="+mn-lt"/>
                          <a:ea typeface="+mn-ea"/>
                          <a:cs typeface="+mn-cs"/>
                        </a:rPr>
                        <a:t>, onde </a:t>
                      </a:r>
                      <a:r>
                        <a:rPr lang="pt-PT" dirty="0"/>
                        <a:t>VOL_UUID</a:t>
                      </a:r>
                      <a:r>
                        <a:rPr lang="pt-PT" sz="1800" b="0" i="0" kern="1200" dirty="0">
                          <a:solidFill>
                            <a:schemeClr val="dk1"/>
                          </a:solidFill>
                          <a:effectLst/>
                          <a:latin typeface="+mn-lt"/>
                          <a:ea typeface="+mn-ea"/>
                          <a:cs typeface="+mn-cs"/>
                        </a:rPr>
                        <a:t> é o UUID do volume.</a:t>
                      </a:r>
                      <a:endParaRPr lang="pt-PT" dirty="0"/>
                    </a:p>
                  </a:txBody>
                  <a:tcPr/>
                </a:tc>
                <a:extLst>
                  <a:ext uri="{0D108BD9-81ED-4DB2-BD59-A6C34878D82A}">
                    <a16:rowId xmlns:a16="http://schemas.microsoft.com/office/drawing/2014/main" val="941572217"/>
                  </a:ext>
                </a:extLst>
              </a:tr>
              <a:tr h="370840">
                <a:tc>
                  <a:txBody>
                    <a:bodyPr/>
                    <a:lstStyle/>
                    <a:p>
                      <a:pPr algn="ctr"/>
                      <a:r>
                        <a:rPr lang="pt-PT" sz="1800" b="1" i="0" kern="1200" dirty="0" err="1">
                          <a:solidFill>
                            <a:schemeClr val="dk1"/>
                          </a:solidFill>
                          <a:effectLst/>
                          <a:latin typeface="+mn-lt"/>
                          <a:ea typeface="+mn-ea"/>
                          <a:cs typeface="+mn-cs"/>
                        </a:rPr>
                        <a:t>Where</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Deve ser o caminho completo para o local em que o volume será montado.</a:t>
                      </a:r>
                      <a:endParaRPr lang="pt-PT" dirty="0"/>
                    </a:p>
                  </a:txBody>
                  <a:tcPr/>
                </a:tc>
                <a:extLst>
                  <a:ext uri="{0D108BD9-81ED-4DB2-BD59-A6C34878D82A}">
                    <a16:rowId xmlns:a16="http://schemas.microsoft.com/office/drawing/2014/main" val="285758875"/>
                  </a:ext>
                </a:extLst>
              </a:tr>
              <a:tr h="370840">
                <a:tc>
                  <a:txBody>
                    <a:bodyPr/>
                    <a:lstStyle/>
                    <a:p>
                      <a:pPr algn="ctr"/>
                      <a:r>
                        <a:rPr lang="pt-PT" sz="1800" b="1" i="0" kern="1200" dirty="0" err="1">
                          <a:solidFill>
                            <a:schemeClr val="dk1"/>
                          </a:solidFill>
                          <a:effectLst/>
                          <a:latin typeface="+mn-lt"/>
                          <a:ea typeface="+mn-ea"/>
                          <a:cs typeface="+mn-cs"/>
                        </a:rPr>
                        <a:t>Where</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O tipo de sistema de arquivos.</a:t>
                      </a:r>
                      <a:endParaRPr lang="pt-PT" dirty="0"/>
                    </a:p>
                  </a:txBody>
                  <a:tcPr/>
                </a:tc>
                <a:extLst>
                  <a:ext uri="{0D108BD9-81ED-4DB2-BD59-A6C34878D82A}">
                    <a16:rowId xmlns:a16="http://schemas.microsoft.com/office/drawing/2014/main" val="1870476391"/>
                  </a:ext>
                </a:extLst>
              </a:tr>
              <a:tr h="370840">
                <a:tc>
                  <a:txBody>
                    <a:bodyPr/>
                    <a:lstStyle/>
                    <a:p>
                      <a:pPr algn="ctr"/>
                      <a:r>
                        <a:rPr lang="pt-PT" sz="1800" b="1" i="0" kern="1200" dirty="0" err="1">
                          <a:solidFill>
                            <a:schemeClr val="dk1"/>
                          </a:solidFill>
                          <a:effectLst/>
                          <a:latin typeface="+mn-lt"/>
                          <a:ea typeface="+mn-ea"/>
                          <a:cs typeface="+mn-cs"/>
                        </a:rPr>
                        <a:t>Options</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Opções de montagem que podem ser desejáveis; são as mesmas usadas com o comando</a:t>
                      </a:r>
                      <a:r>
                        <a:rPr lang="pt-PT" sz="1800" b="1" i="1" kern="1200" dirty="0">
                          <a:solidFill>
                            <a:schemeClr val="dk1"/>
                          </a:solidFill>
                          <a:effectLst/>
                          <a:latin typeface="+mn-lt"/>
                          <a:ea typeface="+mn-ea"/>
                          <a:cs typeface="+mn-cs"/>
                        </a:rPr>
                        <a:t> </a:t>
                      </a:r>
                      <a:r>
                        <a:rPr lang="pt-PT" b="1" i="1" dirty="0" err="1"/>
                        <a:t>mount</a:t>
                      </a:r>
                      <a:r>
                        <a:rPr lang="pt-PT" sz="1800" b="1" i="1" kern="1200" dirty="0">
                          <a:solidFill>
                            <a:schemeClr val="dk1"/>
                          </a:solidFill>
                          <a:effectLst/>
                          <a:latin typeface="+mn-lt"/>
                          <a:ea typeface="+mn-ea"/>
                          <a:cs typeface="+mn-cs"/>
                        </a:rPr>
                        <a:t> </a:t>
                      </a:r>
                      <a:r>
                        <a:rPr lang="pt-PT" sz="1800" b="0" i="0" kern="1200" dirty="0">
                          <a:solidFill>
                            <a:schemeClr val="dk1"/>
                          </a:solidFill>
                          <a:effectLst/>
                          <a:latin typeface="+mn-lt"/>
                          <a:ea typeface="+mn-ea"/>
                          <a:cs typeface="+mn-cs"/>
                        </a:rPr>
                        <a:t>ou em </a:t>
                      </a:r>
                      <a:r>
                        <a:rPr lang="pt-PT" b="1" dirty="0"/>
                        <a:t>/</a:t>
                      </a:r>
                      <a:r>
                        <a:rPr lang="pt-PT" b="1" dirty="0" err="1"/>
                        <a:t>etc</a:t>
                      </a:r>
                      <a:r>
                        <a:rPr lang="pt-PT" b="1" dirty="0"/>
                        <a:t>/</a:t>
                      </a:r>
                      <a:r>
                        <a:rPr lang="pt-PT" b="1" dirty="0" err="1"/>
                        <a:t>fstab</a:t>
                      </a:r>
                      <a:r>
                        <a:rPr lang="pt-PT" sz="1800" b="0" i="0" kern="1200" dirty="0">
                          <a:solidFill>
                            <a:schemeClr val="dk1"/>
                          </a:solidFill>
                          <a:effectLst/>
                          <a:latin typeface="+mn-lt"/>
                          <a:ea typeface="+mn-ea"/>
                          <a:cs typeface="+mn-cs"/>
                        </a:rPr>
                        <a:t>.</a:t>
                      </a:r>
                      <a:endParaRPr lang="pt-PT" dirty="0"/>
                    </a:p>
                  </a:txBody>
                  <a:tcPr/>
                </a:tc>
                <a:extLst>
                  <a:ext uri="{0D108BD9-81ED-4DB2-BD59-A6C34878D82A}">
                    <a16:rowId xmlns:a16="http://schemas.microsoft.com/office/drawing/2014/main" val="3051359059"/>
                  </a:ext>
                </a:extLst>
              </a:tr>
              <a:tr h="370840">
                <a:tc>
                  <a:txBody>
                    <a:bodyPr/>
                    <a:lstStyle/>
                    <a:p>
                      <a:pPr algn="ctr"/>
                      <a:r>
                        <a:rPr lang="pt-PT" sz="1800" b="1" i="0" kern="1200" dirty="0" err="1">
                          <a:solidFill>
                            <a:schemeClr val="dk1"/>
                          </a:solidFill>
                          <a:effectLst/>
                          <a:latin typeface="+mn-lt"/>
                          <a:ea typeface="+mn-ea"/>
                          <a:cs typeface="+mn-cs"/>
                        </a:rPr>
                        <a:t>WantedBy</a:t>
                      </a:r>
                      <a:r>
                        <a:rPr lang="pt-PT" sz="1800" b="1" i="0" kern="1200" dirty="0">
                          <a:solidFill>
                            <a:schemeClr val="dk1"/>
                          </a:solidFill>
                          <a:effectLst/>
                          <a:latin typeface="+mn-lt"/>
                          <a:ea typeface="+mn-ea"/>
                          <a:cs typeface="+mn-cs"/>
                        </a:rPr>
                        <a:t>=</a:t>
                      </a:r>
                      <a:endParaRPr lang="pt-PT" b="1" dirty="0"/>
                    </a:p>
                  </a:txBody>
                  <a:tcPr/>
                </a:tc>
                <a:tc>
                  <a:txBody>
                    <a:bodyPr/>
                    <a:lstStyle/>
                    <a:p>
                      <a:pPr algn="ctr"/>
                      <a:r>
                        <a:rPr lang="pt-PT" sz="1800" b="0" i="0" kern="1200" dirty="0">
                          <a:solidFill>
                            <a:schemeClr val="dk1"/>
                          </a:solidFill>
                          <a:effectLst/>
                          <a:latin typeface="+mn-lt"/>
                          <a:ea typeface="+mn-ea"/>
                          <a:cs typeface="+mn-cs"/>
                        </a:rPr>
                        <a:t>Usado para o gerenciamento de dependências. Neste caso, usaremos </a:t>
                      </a:r>
                      <a:r>
                        <a:rPr lang="pt-PT" b="1" dirty="0" err="1"/>
                        <a:t>multi-user.target</a:t>
                      </a:r>
                      <a:r>
                        <a:rPr lang="pt-PT" sz="1800" b="0" i="0" kern="1200" dirty="0">
                          <a:solidFill>
                            <a:schemeClr val="dk1"/>
                          </a:solidFill>
                          <a:effectLst/>
                          <a:latin typeface="+mn-lt"/>
                          <a:ea typeface="+mn-ea"/>
                          <a:cs typeface="+mn-cs"/>
                        </a:rPr>
                        <a:t>, que indica que sempre que o sistema inicializar em um ambiente multiusuário (uma inicialização normal) a unidade será montada.</a:t>
                      </a:r>
                      <a:endParaRPr lang="pt-PT" dirty="0"/>
                    </a:p>
                  </a:txBody>
                  <a:tcPr/>
                </a:tc>
                <a:extLst>
                  <a:ext uri="{0D108BD9-81ED-4DB2-BD59-A6C34878D82A}">
                    <a16:rowId xmlns:a16="http://schemas.microsoft.com/office/drawing/2014/main" val="573898899"/>
                  </a:ext>
                </a:extLst>
              </a:tr>
            </a:tbl>
          </a:graphicData>
        </a:graphic>
      </p:graphicFrame>
    </p:spTree>
    <p:extLst>
      <p:ext uri="{BB962C8B-B14F-4D97-AF65-F5344CB8AC3E}">
        <p14:creationId xmlns:p14="http://schemas.microsoft.com/office/powerpoint/2010/main" val="904827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F3B28-AE54-4E7C-BCF3-1BFEDD03E708}"/>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E9BF0BC3-D834-4E28-B05C-59912F2B7883}"/>
              </a:ext>
            </a:extLst>
          </p:cNvPr>
          <p:cNvSpPr>
            <a:spLocks noGrp="1"/>
          </p:cNvSpPr>
          <p:nvPr>
            <p:ph idx="1"/>
          </p:nvPr>
        </p:nvSpPr>
        <p:spPr>
          <a:xfrm>
            <a:off x="392722" y="1086356"/>
            <a:ext cx="11432569" cy="5678609"/>
          </a:xfrm>
        </p:spPr>
        <p:txBody>
          <a:bodyPr/>
          <a:lstStyle/>
          <a:p>
            <a:pPr marL="0" indent="0">
              <a:buNone/>
            </a:pPr>
            <a:r>
              <a:rPr lang="pt-PT" sz="1800" dirty="0"/>
              <a:t>Disco externo poderia ser escrito como:</a:t>
            </a:r>
          </a:p>
          <a:p>
            <a:pPr marL="0" indent="0">
              <a:buNone/>
            </a:pPr>
            <a:endParaRPr lang="pt-PT" sz="1800" dirty="0"/>
          </a:p>
        </p:txBody>
      </p:sp>
      <p:pic>
        <p:nvPicPr>
          <p:cNvPr id="5" name="Imagem 4">
            <a:extLst>
              <a:ext uri="{FF2B5EF4-FFF2-40B4-BE49-F238E27FC236}">
                <a16:creationId xmlns:a16="http://schemas.microsoft.com/office/drawing/2014/main" id="{E3BBA201-773A-4833-95A7-31BE2FE1DC27}"/>
              </a:ext>
            </a:extLst>
          </p:cNvPr>
          <p:cNvPicPr>
            <a:picLocks noChangeAspect="1"/>
          </p:cNvPicPr>
          <p:nvPr/>
        </p:nvPicPr>
        <p:blipFill>
          <a:blip r:embed="rId2"/>
          <a:stretch>
            <a:fillRect/>
          </a:stretch>
        </p:blipFill>
        <p:spPr>
          <a:xfrm>
            <a:off x="3112293" y="1685924"/>
            <a:ext cx="5967413" cy="4479475"/>
          </a:xfrm>
          <a:prstGeom prst="rect">
            <a:avLst/>
          </a:prstGeom>
        </p:spPr>
      </p:pic>
    </p:spTree>
    <p:extLst>
      <p:ext uri="{BB962C8B-B14F-4D97-AF65-F5344CB8AC3E}">
        <p14:creationId xmlns:p14="http://schemas.microsoft.com/office/powerpoint/2010/main" val="1335432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F6AA9E-4147-4338-BCDE-9E1D27D6128D}"/>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B5EF7C92-617D-4015-AD42-7E963D747646}"/>
              </a:ext>
            </a:extLst>
          </p:cNvPr>
          <p:cNvSpPr>
            <a:spLocks noGrp="1"/>
          </p:cNvSpPr>
          <p:nvPr>
            <p:ph idx="1"/>
          </p:nvPr>
        </p:nvSpPr>
        <p:spPr/>
        <p:txBody>
          <a:bodyPr/>
          <a:lstStyle/>
          <a:p>
            <a:r>
              <a:rPr lang="pt-PT" sz="1800" dirty="0"/>
              <a:t>Para funcionar corretamente, a unidade de montagem deve ter o mesmo nome do ponto de montagem. Neste caso, o ponto de montagem é </a:t>
            </a:r>
            <a:r>
              <a:rPr lang="pt-PT" sz="1800" b="1" dirty="0"/>
              <a:t>/</a:t>
            </a:r>
            <a:r>
              <a:rPr lang="pt-PT" sz="1800" b="1" dirty="0" err="1"/>
              <a:t>mnt</a:t>
            </a:r>
            <a:r>
              <a:rPr lang="pt-PT" sz="1800" b="1" dirty="0"/>
              <a:t>/</a:t>
            </a:r>
            <a:r>
              <a:rPr lang="pt-PT" sz="1800" b="1" dirty="0" err="1"/>
              <a:t>external</a:t>
            </a:r>
            <a:r>
              <a:rPr lang="pt-PT" sz="1800" dirty="0"/>
              <a:t>, de forma que o nome do arquivo precisa ser </a:t>
            </a:r>
            <a:r>
              <a:rPr lang="pt-PT" sz="1800" b="1" dirty="0" err="1"/>
              <a:t>mnt-external.mount</a:t>
            </a:r>
            <a:r>
              <a:rPr lang="pt-PT" sz="1800" dirty="0"/>
              <a:t>.</a:t>
            </a:r>
          </a:p>
          <a:p>
            <a:r>
              <a:rPr lang="pt-PT" sz="1800" dirty="0"/>
              <a:t>Depois disso, precisamos reiniciar o </a:t>
            </a:r>
            <a:r>
              <a:rPr lang="pt-PT" sz="1800" b="1" dirty="0" err="1"/>
              <a:t>daemon</a:t>
            </a:r>
            <a:r>
              <a:rPr lang="pt-PT" sz="1800" b="1" dirty="0"/>
              <a:t> </a:t>
            </a:r>
            <a:r>
              <a:rPr lang="pt-PT" sz="1800" dirty="0"/>
              <a:t>do </a:t>
            </a:r>
            <a:r>
              <a:rPr lang="pt-PT" sz="1800" b="1" dirty="0" err="1"/>
              <a:t>systemd</a:t>
            </a:r>
            <a:r>
              <a:rPr lang="pt-PT" sz="1800" dirty="0"/>
              <a:t> com o comando </a:t>
            </a:r>
            <a:r>
              <a:rPr lang="pt-PT" sz="1800" b="1" dirty="0" err="1"/>
              <a:t>systemctl</a:t>
            </a:r>
            <a:r>
              <a:rPr lang="pt-PT" sz="1800" dirty="0"/>
              <a:t> e iniciar a unidade:</a:t>
            </a:r>
          </a:p>
          <a:p>
            <a:pPr marL="0" indent="0">
              <a:buNone/>
            </a:pPr>
            <a:r>
              <a:rPr lang="pt-PT" sz="1800" dirty="0"/>
              <a:t>	</a:t>
            </a:r>
            <a:r>
              <a:rPr lang="pt-PT" sz="1800" b="1" dirty="0"/>
              <a:t># </a:t>
            </a:r>
            <a:r>
              <a:rPr lang="pt-PT" sz="1800" b="1" dirty="0" err="1"/>
              <a:t>systemctl</a:t>
            </a:r>
            <a:r>
              <a:rPr lang="pt-PT" sz="1800" b="1" dirty="0"/>
              <a:t> </a:t>
            </a:r>
            <a:r>
              <a:rPr lang="pt-PT" sz="1800" b="1" dirty="0" err="1"/>
              <a:t>daemon-reload</a:t>
            </a:r>
            <a:endParaRPr lang="pt-PT" sz="1800" b="1" dirty="0"/>
          </a:p>
          <a:p>
            <a:pPr marL="0" indent="0">
              <a:buNone/>
            </a:pPr>
            <a:r>
              <a:rPr lang="pt-PT" sz="1800" b="1" dirty="0"/>
              <a:t>	# </a:t>
            </a:r>
            <a:r>
              <a:rPr lang="pt-PT" sz="1800" b="1" dirty="0" err="1"/>
              <a:t>systemctl</a:t>
            </a:r>
            <a:r>
              <a:rPr lang="pt-PT" sz="1800" b="1" dirty="0"/>
              <a:t> </a:t>
            </a:r>
            <a:r>
              <a:rPr lang="pt-PT" sz="1800" b="1" dirty="0" err="1"/>
              <a:t>start</a:t>
            </a:r>
            <a:r>
              <a:rPr lang="pt-PT" sz="1800" b="1" dirty="0"/>
              <a:t> </a:t>
            </a:r>
            <a:r>
              <a:rPr lang="pt-PT" sz="1800" b="1" dirty="0" err="1"/>
              <a:t>mnt-external.mount</a:t>
            </a:r>
            <a:endParaRPr lang="pt-PT" sz="1800" b="1" dirty="0"/>
          </a:p>
          <a:p>
            <a:r>
              <a:rPr lang="pt-PT" sz="1800" dirty="0"/>
              <a:t>Agora o conteúdo do disco externo deve estar disponível em </a:t>
            </a:r>
            <a:r>
              <a:rPr lang="pt-PT" sz="1800" b="1" dirty="0"/>
              <a:t>/</a:t>
            </a:r>
            <a:r>
              <a:rPr lang="pt-PT" sz="1800" b="1" dirty="0" err="1"/>
              <a:t>mnt</a:t>
            </a:r>
            <a:r>
              <a:rPr lang="pt-PT" sz="1800" b="1" dirty="0"/>
              <a:t>/</a:t>
            </a:r>
            <a:r>
              <a:rPr lang="pt-PT" sz="1800" b="1" dirty="0" err="1"/>
              <a:t>external</a:t>
            </a:r>
            <a:r>
              <a:rPr lang="pt-PT" sz="1800" dirty="0"/>
              <a:t>. Para verificar o status da montagem, usa-se o comando </a:t>
            </a:r>
            <a:r>
              <a:rPr lang="pt-PT" sz="1800" b="1" dirty="0" err="1"/>
              <a:t>systemctl</a:t>
            </a:r>
            <a:r>
              <a:rPr lang="pt-PT" sz="1800" dirty="0"/>
              <a:t> </a:t>
            </a:r>
            <a:r>
              <a:rPr lang="pt-PT" sz="1800" b="1" dirty="0"/>
              <a:t>status</a:t>
            </a:r>
            <a:r>
              <a:rPr lang="pt-PT" sz="1800" dirty="0"/>
              <a:t> </a:t>
            </a:r>
            <a:r>
              <a:rPr lang="pt-PT" sz="1800" b="1" dirty="0" err="1"/>
              <a:t>mnt-external.mount</a:t>
            </a:r>
            <a:r>
              <a:rPr lang="pt-PT" sz="1800" b="1" dirty="0"/>
              <a:t>.</a:t>
            </a:r>
            <a:endParaRPr lang="pt-PT" sz="1800" dirty="0"/>
          </a:p>
        </p:txBody>
      </p:sp>
      <p:pic>
        <p:nvPicPr>
          <p:cNvPr id="6" name="Imagem 5">
            <a:extLst>
              <a:ext uri="{FF2B5EF4-FFF2-40B4-BE49-F238E27FC236}">
                <a16:creationId xmlns:a16="http://schemas.microsoft.com/office/drawing/2014/main" id="{FC7A7CC7-30B1-46D4-ACF8-A1604001341D}"/>
              </a:ext>
            </a:extLst>
          </p:cNvPr>
          <p:cNvPicPr>
            <a:picLocks noChangeAspect="1"/>
          </p:cNvPicPr>
          <p:nvPr/>
        </p:nvPicPr>
        <p:blipFill>
          <a:blip r:embed="rId2"/>
          <a:stretch>
            <a:fillRect/>
          </a:stretch>
        </p:blipFill>
        <p:spPr>
          <a:xfrm>
            <a:off x="2399018" y="3712042"/>
            <a:ext cx="7419975" cy="2905125"/>
          </a:xfrm>
          <a:prstGeom prst="rect">
            <a:avLst/>
          </a:prstGeom>
        </p:spPr>
      </p:pic>
    </p:spTree>
    <p:extLst>
      <p:ext uri="{BB962C8B-B14F-4D97-AF65-F5344CB8AC3E}">
        <p14:creationId xmlns:p14="http://schemas.microsoft.com/office/powerpoint/2010/main" val="164209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B2CD8-5A30-482E-A052-42C5E286E7FD}"/>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C1CE0EB5-E8D8-4882-BBB7-45204A09B992}"/>
              </a:ext>
            </a:extLst>
          </p:cNvPr>
          <p:cNvSpPr>
            <a:spLocks noGrp="1"/>
          </p:cNvSpPr>
          <p:nvPr>
            <p:ph idx="1"/>
          </p:nvPr>
        </p:nvSpPr>
        <p:spPr/>
        <p:txBody>
          <a:bodyPr/>
          <a:lstStyle/>
          <a:p>
            <a:pPr marL="0" indent="0">
              <a:buNone/>
            </a:pPr>
            <a:r>
              <a:rPr lang="pt-PT" sz="2400" b="1" dirty="0"/>
              <a:t>Verificando</a:t>
            </a:r>
            <a:r>
              <a:rPr lang="pt-PT" sz="2800" b="1" dirty="0"/>
              <a:t> o uso de disco</a:t>
            </a:r>
          </a:p>
          <a:p>
            <a:r>
              <a:rPr lang="pt-PT" sz="1800" b="1" dirty="0" err="1"/>
              <a:t>du</a:t>
            </a:r>
            <a:r>
              <a:rPr lang="pt-PT" sz="1800" b="1" dirty="0"/>
              <a:t> –</a:t>
            </a:r>
            <a:r>
              <a:rPr lang="pt-PT" sz="1800" b="1" dirty="0" err="1"/>
              <a:t>Sh</a:t>
            </a:r>
            <a:endParaRPr lang="pt-PT" sz="1800" b="1" dirty="0"/>
          </a:p>
          <a:p>
            <a:pPr marL="0" indent="0">
              <a:buNone/>
            </a:pPr>
            <a:endParaRPr lang="pt-PT" sz="1800" b="1" dirty="0"/>
          </a:p>
        </p:txBody>
      </p:sp>
      <p:pic>
        <p:nvPicPr>
          <p:cNvPr id="7" name="Imagem 6">
            <a:extLst>
              <a:ext uri="{FF2B5EF4-FFF2-40B4-BE49-F238E27FC236}">
                <a16:creationId xmlns:a16="http://schemas.microsoft.com/office/drawing/2014/main" id="{B693DC06-2E04-47B9-BF3E-93E70A269178}"/>
              </a:ext>
            </a:extLst>
          </p:cNvPr>
          <p:cNvPicPr>
            <a:picLocks noChangeAspect="1"/>
          </p:cNvPicPr>
          <p:nvPr/>
        </p:nvPicPr>
        <p:blipFill>
          <a:blip r:embed="rId2"/>
          <a:stretch>
            <a:fillRect/>
          </a:stretch>
        </p:blipFill>
        <p:spPr>
          <a:xfrm>
            <a:off x="423866" y="2028062"/>
            <a:ext cx="11401425" cy="3848100"/>
          </a:xfrm>
          <a:prstGeom prst="rect">
            <a:avLst/>
          </a:prstGeom>
        </p:spPr>
      </p:pic>
    </p:spTree>
    <p:extLst>
      <p:ext uri="{BB962C8B-B14F-4D97-AF65-F5344CB8AC3E}">
        <p14:creationId xmlns:p14="http://schemas.microsoft.com/office/powerpoint/2010/main" val="55613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729F1-E321-40A0-ADC1-88AABC1F8C0F}"/>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84981015-B2BA-4165-9D1A-30D85A5D4264}"/>
              </a:ext>
            </a:extLst>
          </p:cNvPr>
          <p:cNvSpPr>
            <a:spLocks noGrp="1"/>
          </p:cNvSpPr>
          <p:nvPr>
            <p:ph idx="1"/>
          </p:nvPr>
        </p:nvSpPr>
        <p:spPr/>
        <p:txBody>
          <a:bodyPr/>
          <a:lstStyle/>
          <a:p>
            <a:r>
              <a:rPr lang="pt-PT" sz="1800" dirty="0"/>
              <a:t>O comando </a:t>
            </a:r>
            <a:r>
              <a:rPr lang="pt-PT" sz="1800" b="1" dirty="0" err="1"/>
              <a:t>systemctl</a:t>
            </a:r>
            <a:r>
              <a:rPr lang="pt-PT" sz="1800" b="1" dirty="0"/>
              <a:t> </a:t>
            </a:r>
            <a:r>
              <a:rPr lang="pt-PT" sz="1800" b="1" dirty="0" err="1"/>
              <a:t>start</a:t>
            </a:r>
            <a:r>
              <a:rPr lang="pt-PT" sz="1800" b="1" dirty="0"/>
              <a:t> </a:t>
            </a:r>
            <a:r>
              <a:rPr lang="pt-PT" sz="1800" b="1" dirty="0" err="1"/>
              <a:t>mnt-external.mount</a:t>
            </a:r>
            <a:r>
              <a:rPr lang="pt-PT" sz="1800" dirty="0"/>
              <a:t> só habilita a unidade para a sessão atual. Se quiser habilitá-la em todas as inicializações, substitua </a:t>
            </a:r>
            <a:r>
              <a:rPr lang="pt-PT" sz="1800" b="1" dirty="0" err="1"/>
              <a:t>start</a:t>
            </a:r>
            <a:r>
              <a:rPr lang="pt-PT" sz="1800" dirty="0"/>
              <a:t> por </a:t>
            </a:r>
            <a:r>
              <a:rPr lang="pt-PT" sz="1800" b="1" dirty="0" err="1"/>
              <a:t>enable</a:t>
            </a:r>
            <a:r>
              <a:rPr lang="pt-PT" sz="1800" dirty="0"/>
              <a:t>: </a:t>
            </a:r>
            <a:r>
              <a:rPr lang="pt-PT" sz="1800" b="1" dirty="0"/>
              <a:t># </a:t>
            </a:r>
            <a:r>
              <a:rPr lang="pt-PT" sz="1800" b="1" dirty="0" err="1"/>
              <a:t>systemctl</a:t>
            </a:r>
            <a:r>
              <a:rPr lang="pt-PT" sz="1800" b="1" dirty="0"/>
              <a:t> </a:t>
            </a:r>
            <a:r>
              <a:rPr lang="pt-PT" sz="1800" b="1" dirty="0" err="1"/>
              <a:t>enable</a:t>
            </a:r>
            <a:r>
              <a:rPr lang="pt-PT" sz="1800" b="1" dirty="0"/>
              <a:t> </a:t>
            </a:r>
            <a:r>
              <a:rPr lang="pt-PT" sz="1800" b="1" dirty="0" err="1"/>
              <a:t>mnt-external.mount</a:t>
            </a:r>
            <a:endParaRPr lang="pt-PT" sz="1800" b="1" dirty="0"/>
          </a:p>
          <a:p>
            <a:pPr marL="0" indent="0">
              <a:buNone/>
            </a:pPr>
            <a:r>
              <a:rPr lang="pt-PT" b="1" dirty="0"/>
              <a:t>Montagem automática de uma unidade de montagem</a:t>
            </a:r>
          </a:p>
          <a:p>
            <a:r>
              <a:rPr lang="pt-PT" sz="1800" dirty="0"/>
              <a:t>As unidades de montagem podem ser montadas automaticamente sempre que o ponto de montagem for </a:t>
            </a:r>
            <a:r>
              <a:rPr lang="pt-PT" sz="1800" dirty="0" err="1"/>
              <a:t>acessado</a:t>
            </a:r>
            <a:r>
              <a:rPr lang="pt-PT" sz="1800" dirty="0"/>
              <a:t>. Para isso, precisamos de um arquivo </a:t>
            </a:r>
            <a:r>
              <a:rPr lang="pt-PT" sz="1800" b="1" i="1" dirty="0"/>
              <a:t>.</a:t>
            </a:r>
            <a:r>
              <a:rPr lang="pt-PT" sz="1800" b="1" i="1" dirty="0" err="1"/>
              <a:t>automount</a:t>
            </a:r>
            <a:r>
              <a:rPr lang="pt-PT" sz="1800" dirty="0"/>
              <a:t>, junto com o arquivo </a:t>
            </a:r>
            <a:r>
              <a:rPr lang="pt-PT" sz="1800" b="1" i="1" dirty="0"/>
              <a:t>.</a:t>
            </a:r>
            <a:r>
              <a:rPr lang="pt-PT" sz="1800" b="1" i="1" dirty="0" err="1"/>
              <a:t>mount</a:t>
            </a:r>
            <a:r>
              <a:rPr lang="pt-PT" sz="1800" b="1" i="1" dirty="0"/>
              <a:t> </a:t>
            </a:r>
            <a:r>
              <a:rPr lang="pt-PT" sz="1800" dirty="0"/>
              <a:t>descrevendo a unidade.</a:t>
            </a:r>
          </a:p>
          <a:p>
            <a:pPr marL="0" indent="0">
              <a:buNone/>
            </a:pPr>
            <a:endParaRPr lang="pt-PT" sz="1800" dirty="0"/>
          </a:p>
          <a:p>
            <a:endParaRPr lang="pt-PT" sz="1800" b="1" dirty="0"/>
          </a:p>
        </p:txBody>
      </p:sp>
      <p:pic>
        <p:nvPicPr>
          <p:cNvPr id="5" name="Imagem 4">
            <a:extLst>
              <a:ext uri="{FF2B5EF4-FFF2-40B4-BE49-F238E27FC236}">
                <a16:creationId xmlns:a16="http://schemas.microsoft.com/office/drawing/2014/main" id="{91B2E5F1-9E7D-4743-92F0-207F5F7866E1}"/>
              </a:ext>
            </a:extLst>
          </p:cNvPr>
          <p:cNvPicPr>
            <a:picLocks noChangeAspect="1"/>
          </p:cNvPicPr>
          <p:nvPr/>
        </p:nvPicPr>
        <p:blipFill>
          <a:blip r:embed="rId2"/>
          <a:stretch>
            <a:fillRect/>
          </a:stretch>
        </p:blipFill>
        <p:spPr>
          <a:xfrm>
            <a:off x="4435124" y="3176587"/>
            <a:ext cx="3321752" cy="2680050"/>
          </a:xfrm>
          <a:prstGeom prst="rect">
            <a:avLst/>
          </a:prstGeom>
        </p:spPr>
      </p:pic>
    </p:spTree>
    <p:extLst>
      <p:ext uri="{BB962C8B-B14F-4D97-AF65-F5344CB8AC3E}">
        <p14:creationId xmlns:p14="http://schemas.microsoft.com/office/powerpoint/2010/main" val="605934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703AE-E286-4ABB-85D0-73D254ED3A24}"/>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8B8B94D8-0C5A-455E-BD1F-F8150860D7BF}"/>
              </a:ext>
            </a:extLst>
          </p:cNvPr>
          <p:cNvSpPr>
            <a:spLocks noGrp="1"/>
          </p:cNvSpPr>
          <p:nvPr>
            <p:ph idx="1"/>
          </p:nvPr>
        </p:nvSpPr>
        <p:spPr/>
        <p:txBody>
          <a:bodyPr/>
          <a:lstStyle/>
          <a:p>
            <a:r>
              <a:rPr lang="pt-PT" sz="1800" dirty="0"/>
              <a:t>Como anteriormente</a:t>
            </a:r>
            <a:r>
              <a:rPr lang="pt-PT" sz="1800" b="1" dirty="0"/>
              <a:t>, </a:t>
            </a:r>
            <a:r>
              <a:rPr lang="pt-PT" sz="1800" b="1" dirty="0" err="1"/>
              <a:t>Description</a:t>
            </a:r>
            <a:r>
              <a:rPr lang="pt-PT" sz="1800" b="1" dirty="0"/>
              <a:t>= </a:t>
            </a:r>
            <a:r>
              <a:rPr lang="pt-PT" sz="1800" dirty="0"/>
              <a:t>é uma breve descrição do arquivo e </a:t>
            </a:r>
            <a:r>
              <a:rPr lang="pt-PT" sz="1800" b="1" dirty="0" err="1"/>
              <a:t>Where</a:t>
            </a:r>
            <a:r>
              <a:rPr lang="pt-PT" sz="1800" b="1" dirty="0"/>
              <a:t>=</a:t>
            </a:r>
            <a:r>
              <a:rPr lang="pt-PT" sz="1800" dirty="0"/>
              <a:t> é o ponto de montagem. Por exemplo, um arquivo .</a:t>
            </a:r>
            <a:r>
              <a:rPr lang="pt-PT" sz="1800" b="1" dirty="0" err="1"/>
              <a:t>automount</a:t>
            </a:r>
            <a:endParaRPr lang="pt-PT" sz="1800" b="1" dirty="0"/>
          </a:p>
          <a:p>
            <a:endParaRPr lang="pt-PT" sz="1800" b="1" dirty="0"/>
          </a:p>
          <a:p>
            <a:endParaRPr lang="pt-PT" sz="1800" b="1" dirty="0"/>
          </a:p>
          <a:p>
            <a:endParaRPr lang="pt-PT" sz="1800" b="1" dirty="0"/>
          </a:p>
          <a:p>
            <a:endParaRPr lang="pt-PT" sz="1800" b="1" dirty="0"/>
          </a:p>
          <a:p>
            <a:endParaRPr lang="pt-PT" sz="1800" b="1" dirty="0"/>
          </a:p>
          <a:p>
            <a:endParaRPr lang="pt-PT" sz="1800" b="1" dirty="0"/>
          </a:p>
          <a:p>
            <a:r>
              <a:rPr lang="pt-PT" sz="1800" dirty="0"/>
              <a:t>Salvamos o arquivo com o mesmo nome do ponto de montagem (neste caso, </a:t>
            </a:r>
            <a:r>
              <a:rPr lang="pt-PT" sz="1800" b="1" dirty="0" err="1"/>
              <a:t>mnt-external.automount</a:t>
            </a:r>
            <a:r>
              <a:rPr lang="pt-PT" sz="1800" dirty="0"/>
              <a:t>), </a:t>
            </a:r>
            <a:r>
              <a:rPr lang="pt-PT" sz="1800" dirty="0" err="1"/>
              <a:t>recarreguamos</a:t>
            </a:r>
            <a:r>
              <a:rPr lang="pt-PT" sz="1800" dirty="0"/>
              <a:t> o </a:t>
            </a:r>
            <a:r>
              <a:rPr lang="pt-PT" sz="1800" b="1" dirty="0" err="1"/>
              <a:t>systemd</a:t>
            </a:r>
            <a:r>
              <a:rPr lang="pt-PT" sz="1800" dirty="0"/>
              <a:t> e iniciamos a unidade:</a:t>
            </a:r>
          </a:p>
          <a:p>
            <a:endParaRPr lang="pt-PT" sz="1800" dirty="0"/>
          </a:p>
          <a:p>
            <a:pPr marL="457200" lvl="1" indent="0">
              <a:buNone/>
            </a:pPr>
            <a:r>
              <a:rPr lang="pt-PT" sz="1800" b="1" dirty="0"/>
              <a:t># </a:t>
            </a:r>
            <a:r>
              <a:rPr lang="pt-PT" sz="1800" b="1" dirty="0" err="1"/>
              <a:t>systemctl</a:t>
            </a:r>
            <a:r>
              <a:rPr lang="pt-PT" sz="1800" b="1" dirty="0"/>
              <a:t> </a:t>
            </a:r>
            <a:r>
              <a:rPr lang="pt-PT" sz="1800" b="1" dirty="0" err="1"/>
              <a:t>daemon-reload</a:t>
            </a:r>
            <a:endParaRPr lang="pt-PT" sz="1800" b="1" dirty="0"/>
          </a:p>
          <a:p>
            <a:pPr marL="457200" lvl="1" indent="0">
              <a:buNone/>
            </a:pPr>
            <a:r>
              <a:rPr lang="pt-PT" sz="1800" b="1" dirty="0"/>
              <a:t># </a:t>
            </a:r>
            <a:r>
              <a:rPr lang="pt-PT" sz="1800" b="1" dirty="0" err="1"/>
              <a:t>systemctl</a:t>
            </a:r>
            <a:r>
              <a:rPr lang="pt-PT" sz="1800" b="1" dirty="0"/>
              <a:t> </a:t>
            </a:r>
            <a:r>
              <a:rPr lang="pt-PT" sz="1800" b="1" dirty="0" err="1"/>
              <a:t>start</a:t>
            </a:r>
            <a:r>
              <a:rPr lang="pt-PT" sz="1800" b="1" dirty="0"/>
              <a:t> </a:t>
            </a:r>
            <a:r>
              <a:rPr lang="pt-PT" sz="1800" b="1" dirty="0" err="1"/>
              <a:t>mnt-external.automount</a:t>
            </a:r>
            <a:endParaRPr lang="pt-PT" sz="1800" b="1" dirty="0"/>
          </a:p>
          <a:p>
            <a:endParaRPr lang="pt-PT" sz="1800" b="1" dirty="0"/>
          </a:p>
          <a:p>
            <a:endParaRPr lang="pt-PT" sz="1800" b="1" dirty="0"/>
          </a:p>
          <a:p>
            <a:endParaRPr lang="pt-PT" sz="1800" b="1" dirty="0"/>
          </a:p>
          <a:p>
            <a:endParaRPr lang="pt-PT" sz="1800" b="1" dirty="0"/>
          </a:p>
          <a:p>
            <a:endParaRPr lang="pt-PT" sz="1800" b="1" dirty="0"/>
          </a:p>
          <a:p>
            <a:endParaRPr lang="pt-PT" sz="1800" b="1" dirty="0"/>
          </a:p>
          <a:p>
            <a:endParaRPr lang="pt-PT" sz="1800" dirty="0"/>
          </a:p>
        </p:txBody>
      </p:sp>
      <p:pic>
        <p:nvPicPr>
          <p:cNvPr id="5" name="Imagem 4">
            <a:extLst>
              <a:ext uri="{FF2B5EF4-FFF2-40B4-BE49-F238E27FC236}">
                <a16:creationId xmlns:a16="http://schemas.microsoft.com/office/drawing/2014/main" id="{9E2C810E-8C85-43F8-B20F-8ECD470277D3}"/>
              </a:ext>
            </a:extLst>
          </p:cNvPr>
          <p:cNvPicPr>
            <a:picLocks noChangeAspect="1"/>
          </p:cNvPicPr>
          <p:nvPr/>
        </p:nvPicPr>
        <p:blipFill>
          <a:blip r:embed="rId2"/>
          <a:stretch>
            <a:fillRect/>
          </a:stretch>
        </p:blipFill>
        <p:spPr>
          <a:xfrm>
            <a:off x="3848100" y="1885950"/>
            <a:ext cx="4495800" cy="1962150"/>
          </a:xfrm>
          <a:prstGeom prst="rect">
            <a:avLst/>
          </a:prstGeom>
        </p:spPr>
      </p:pic>
    </p:spTree>
    <p:extLst>
      <p:ext uri="{BB962C8B-B14F-4D97-AF65-F5344CB8AC3E}">
        <p14:creationId xmlns:p14="http://schemas.microsoft.com/office/powerpoint/2010/main" val="2642027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1E8FF-EFB4-4401-8E13-FB59EF62F5DE}"/>
              </a:ext>
            </a:extLst>
          </p:cNvPr>
          <p:cNvSpPr>
            <a:spLocks noGrp="1"/>
          </p:cNvSpPr>
          <p:nvPr>
            <p:ph type="title"/>
          </p:nvPr>
        </p:nvSpPr>
        <p:spPr/>
        <p:txBody>
          <a:bodyPr/>
          <a:lstStyle/>
          <a:p>
            <a:r>
              <a:rPr lang="pt-PT" dirty="0"/>
              <a:t>Controle da montagem e desmontagem dos sistemas de arquivos</a:t>
            </a:r>
          </a:p>
        </p:txBody>
      </p:sp>
      <p:sp>
        <p:nvSpPr>
          <p:cNvPr id="3" name="Marcador de Posição de Conteúdo 2">
            <a:extLst>
              <a:ext uri="{FF2B5EF4-FFF2-40B4-BE49-F238E27FC236}">
                <a16:creationId xmlns:a16="http://schemas.microsoft.com/office/drawing/2014/main" id="{81FEF854-9856-423E-884A-B760523A2101}"/>
              </a:ext>
            </a:extLst>
          </p:cNvPr>
          <p:cNvSpPr>
            <a:spLocks noGrp="1"/>
          </p:cNvSpPr>
          <p:nvPr>
            <p:ph idx="1"/>
          </p:nvPr>
        </p:nvSpPr>
        <p:spPr/>
        <p:txBody>
          <a:bodyPr/>
          <a:lstStyle/>
          <a:p>
            <a:r>
              <a:rPr lang="pt-PT" sz="1800" dirty="0"/>
              <a:t>Agora, sempre que o diretório </a:t>
            </a:r>
            <a:r>
              <a:rPr lang="pt-PT" sz="1800" b="1" dirty="0"/>
              <a:t>/</a:t>
            </a:r>
            <a:r>
              <a:rPr lang="pt-PT" sz="1800" b="1" dirty="0" err="1"/>
              <a:t>mnt</a:t>
            </a:r>
            <a:r>
              <a:rPr lang="pt-PT" sz="1800" b="1" dirty="0"/>
              <a:t>/</a:t>
            </a:r>
            <a:r>
              <a:rPr lang="pt-PT" sz="1800" b="1" dirty="0" err="1"/>
              <a:t>external</a:t>
            </a:r>
            <a:r>
              <a:rPr lang="pt-PT" sz="1800" b="1" dirty="0"/>
              <a:t> </a:t>
            </a:r>
            <a:r>
              <a:rPr lang="pt-PT" sz="1800" dirty="0"/>
              <a:t>for </a:t>
            </a:r>
            <a:r>
              <a:rPr lang="pt-PT" sz="1800" dirty="0" err="1"/>
              <a:t>acessado</a:t>
            </a:r>
            <a:r>
              <a:rPr lang="pt-PT" sz="1800" dirty="0"/>
              <a:t>, o disco será montado. Como anteriormente, para habilitar a montagem automática em cada inicialização usamos:</a:t>
            </a:r>
          </a:p>
          <a:p>
            <a:pPr marL="0" indent="0">
              <a:buNone/>
            </a:pPr>
            <a:r>
              <a:rPr lang="pt-PT" sz="1800" dirty="0"/>
              <a:t>	</a:t>
            </a:r>
            <a:r>
              <a:rPr lang="pt-PT" sz="1800" b="1" dirty="0"/>
              <a:t># </a:t>
            </a:r>
            <a:r>
              <a:rPr lang="pt-PT" sz="1800" b="1" dirty="0" err="1"/>
              <a:t>systemctl</a:t>
            </a:r>
            <a:r>
              <a:rPr lang="pt-PT" sz="1800" b="1" dirty="0"/>
              <a:t> </a:t>
            </a:r>
            <a:r>
              <a:rPr lang="pt-PT" sz="1800" b="1" dirty="0" err="1"/>
              <a:t>enable</a:t>
            </a:r>
            <a:r>
              <a:rPr lang="pt-PT" sz="1800" b="1" dirty="0"/>
              <a:t> </a:t>
            </a:r>
            <a:r>
              <a:rPr lang="pt-PT" sz="1800" b="1" dirty="0" err="1"/>
              <a:t>mnt-external.automount</a:t>
            </a:r>
            <a:endParaRPr lang="pt-PT" sz="1800" b="1" dirty="0"/>
          </a:p>
        </p:txBody>
      </p:sp>
    </p:spTree>
    <p:extLst>
      <p:ext uri="{BB962C8B-B14F-4D97-AF65-F5344CB8AC3E}">
        <p14:creationId xmlns:p14="http://schemas.microsoft.com/office/powerpoint/2010/main" val="1710297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C8C68-60E2-414D-B263-7BCF444FC59F}"/>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CA653301-DBF3-4D3F-A409-02A0C6DF1948}"/>
              </a:ext>
            </a:extLst>
          </p:cNvPr>
          <p:cNvSpPr>
            <a:spLocks noGrp="1"/>
          </p:cNvSpPr>
          <p:nvPr>
            <p:ph idx="1"/>
          </p:nvPr>
        </p:nvSpPr>
        <p:spPr/>
        <p:txBody>
          <a:bodyPr/>
          <a:lstStyle/>
          <a:p>
            <a:pPr marL="0" indent="0">
              <a:buNone/>
            </a:pPr>
            <a:r>
              <a:rPr lang="pt-PT" sz="1800" b="0" i="0" dirty="0">
                <a:solidFill>
                  <a:srgbClr val="222422"/>
                </a:solidFill>
                <a:effectLst/>
              </a:rPr>
              <a:t>O </a:t>
            </a:r>
            <a:r>
              <a:rPr lang="pt-PT" sz="1800" b="0" i="0" dirty="0" err="1">
                <a:solidFill>
                  <a:srgbClr val="222422"/>
                </a:solidFill>
                <a:effectLst/>
              </a:rPr>
              <a:t>Filesystem</a:t>
            </a:r>
            <a:r>
              <a:rPr lang="pt-PT" sz="1800" b="0" i="0" dirty="0">
                <a:solidFill>
                  <a:srgbClr val="222422"/>
                </a:solidFill>
                <a:effectLst/>
              </a:rPr>
              <a:t> </a:t>
            </a:r>
            <a:r>
              <a:rPr lang="pt-PT" sz="1800" b="0" i="0" dirty="0" err="1">
                <a:solidFill>
                  <a:srgbClr val="222422"/>
                </a:solidFill>
                <a:effectLst/>
              </a:rPr>
              <a:t>Hierarchy</a:t>
            </a:r>
            <a:r>
              <a:rPr lang="pt-PT" sz="1800" b="0" i="0" dirty="0">
                <a:solidFill>
                  <a:srgbClr val="222422"/>
                </a:solidFill>
                <a:effectLst/>
              </a:rPr>
              <a:t> Standard (FHS) é um projeto da Linux Foundation para padronizar a estrutura de diretórios e o conteúdo dos diretórios nos sistemas Linux.</a:t>
            </a:r>
          </a:p>
          <a:p>
            <a:pPr marL="0" indent="0">
              <a:buNone/>
            </a:pPr>
            <a:r>
              <a:rPr lang="pt-PT" sz="1800" b="0" i="0" dirty="0">
                <a:solidFill>
                  <a:srgbClr val="222422"/>
                </a:solidFill>
                <a:effectLst/>
              </a:rPr>
              <a:t>De acordo com o padrão, a estrutura de diretórios é a seguinte:</a:t>
            </a:r>
          </a:p>
          <a:p>
            <a:pPr marL="0" indent="0">
              <a:buNone/>
            </a:pPr>
            <a:endParaRPr lang="pt-PT" sz="2400" b="0" i="0" dirty="0">
              <a:solidFill>
                <a:srgbClr val="222422"/>
              </a:solidFill>
              <a:effectLst/>
            </a:endParaRPr>
          </a:p>
        </p:txBody>
      </p:sp>
      <p:graphicFrame>
        <p:nvGraphicFramePr>
          <p:cNvPr id="4" name="Tabela 4">
            <a:extLst>
              <a:ext uri="{FF2B5EF4-FFF2-40B4-BE49-F238E27FC236}">
                <a16:creationId xmlns:a16="http://schemas.microsoft.com/office/drawing/2014/main" id="{6D601422-44EF-4D95-AFDB-153B6A82250E}"/>
              </a:ext>
            </a:extLst>
          </p:cNvPr>
          <p:cNvGraphicFramePr>
            <a:graphicFrameLocks noGrp="1"/>
          </p:cNvGraphicFramePr>
          <p:nvPr>
            <p:extLst>
              <p:ext uri="{D42A27DB-BD31-4B8C-83A1-F6EECF244321}">
                <p14:modId xmlns:p14="http://schemas.microsoft.com/office/powerpoint/2010/main" val="3631664344"/>
              </p:ext>
            </p:extLst>
          </p:nvPr>
        </p:nvGraphicFramePr>
        <p:xfrm>
          <a:off x="857794" y="2468752"/>
          <a:ext cx="10476412" cy="3576320"/>
        </p:xfrm>
        <a:graphic>
          <a:graphicData uri="http://schemas.openxmlformats.org/drawingml/2006/table">
            <a:tbl>
              <a:tblPr firstRow="1" bandRow="1">
                <a:tableStyleId>{5C22544A-7EE6-4342-B048-85BDC9FD1C3A}</a:tableStyleId>
              </a:tblPr>
              <a:tblGrid>
                <a:gridCol w="2730137">
                  <a:extLst>
                    <a:ext uri="{9D8B030D-6E8A-4147-A177-3AD203B41FA5}">
                      <a16:colId xmlns:a16="http://schemas.microsoft.com/office/drawing/2014/main" val="1350793397"/>
                    </a:ext>
                  </a:extLst>
                </a:gridCol>
                <a:gridCol w="7746275">
                  <a:extLst>
                    <a:ext uri="{9D8B030D-6E8A-4147-A177-3AD203B41FA5}">
                      <a16:colId xmlns:a16="http://schemas.microsoft.com/office/drawing/2014/main" val="3715327249"/>
                    </a:ext>
                  </a:extLst>
                </a:gridCol>
              </a:tblGrid>
              <a:tr h="370840">
                <a:tc>
                  <a:txBody>
                    <a:bodyPr/>
                    <a:lstStyle/>
                    <a:p>
                      <a:pPr algn="ctr"/>
                      <a:r>
                        <a:rPr lang="pt-PT" dirty="0"/>
                        <a:t>Diretório</a:t>
                      </a:r>
                    </a:p>
                  </a:txBody>
                  <a:tcPr anchor="ctr"/>
                </a:tc>
                <a:tc>
                  <a:txBody>
                    <a:bodyPr/>
                    <a:lstStyle/>
                    <a:p>
                      <a:pPr algn="ctr"/>
                      <a:r>
                        <a:rPr lang="pt-PT" dirty="0"/>
                        <a:t>Descrição</a:t>
                      </a:r>
                    </a:p>
                  </a:txBody>
                  <a:tcPr anchor="ctr"/>
                </a:tc>
                <a:extLst>
                  <a:ext uri="{0D108BD9-81ED-4DB2-BD59-A6C34878D82A}">
                    <a16:rowId xmlns:a16="http://schemas.microsoft.com/office/drawing/2014/main" val="846333953"/>
                  </a:ext>
                </a:extLst>
              </a:tr>
              <a:tr h="370840">
                <a:tc>
                  <a:txBody>
                    <a:bodyPr/>
                    <a:lstStyle/>
                    <a:p>
                      <a:pPr algn="ctr"/>
                      <a:r>
                        <a:rPr lang="pt-PT" dirty="0"/>
                        <a:t>/</a:t>
                      </a:r>
                    </a:p>
                  </a:txBody>
                  <a:tcPr anchor="ctr"/>
                </a:tc>
                <a:tc>
                  <a:txBody>
                    <a:bodyPr/>
                    <a:lstStyle/>
                    <a:p>
                      <a:pPr algn="ctr"/>
                      <a:r>
                        <a:rPr lang="pt-PT" sz="1800" b="0" i="0" kern="1200" dirty="0">
                          <a:solidFill>
                            <a:schemeClr val="dk1"/>
                          </a:solidFill>
                          <a:effectLst/>
                          <a:latin typeface="+mn-lt"/>
                          <a:ea typeface="+mn-ea"/>
                          <a:cs typeface="+mn-cs"/>
                        </a:rPr>
                        <a:t>Este é o diretório raiz, o primeiro da hierarquia. Todos os outros diretórios ficam dentro dele.</a:t>
                      </a:r>
                      <a:endParaRPr lang="pt-PT" dirty="0"/>
                    </a:p>
                  </a:txBody>
                  <a:tcPr anchor="ctr"/>
                </a:tc>
                <a:extLst>
                  <a:ext uri="{0D108BD9-81ED-4DB2-BD59-A6C34878D82A}">
                    <a16:rowId xmlns:a16="http://schemas.microsoft.com/office/drawing/2014/main" val="3741829900"/>
                  </a:ext>
                </a:extLst>
              </a:tr>
              <a:tr h="370840">
                <a:tc>
                  <a:txBody>
                    <a:bodyPr/>
                    <a:lstStyle/>
                    <a:p>
                      <a:pPr algn="ctr"/>
                      <a:r>
                        <a:rPr lang="pt-PT" dirty="0"/>
                        <a:t>/bin</a:t>
                      </a:r>
                    </a:p>
                  </a:txBody>
                  <a:tcPr anchor="ctr"/>
                </a:tc>
                <a:tc>
                  <a:txBody>
                    <a:bodyPr/>
                    <a:lstStyle/>
                    <a:p>
                      <a:pPr algn="ctr"/>
                      <a:r>
                        <a:rPr lang="pt-PT" sz="1800" b="0" i="0" kern="1200" dirty="0">
                          <a:solidFill>
                            <a:schemeClr val="dk1"/>
                          </a:solidFill>
                          <a:effectLst/>
                          <a:latin typeface="+mn-lt"/>
                          <a:ea typeface="+mn-ea"/>
                          <a:cs typeface="+mn-cs"/>
                        </a:rPr>
                        <a:t>Binários essenciais, disponível para todos os usuários.</a:t>
                      </a:r>
                      <a:endParaRPr lang="pt-PT" dirty="0"/>
                    </a:p>
                  </a:txBody>
                  <a:tcPr anchor="ctr"/>
                </a:tc>
                <a:extLst>
                  <a:ext uri="{0D108BD9-81ED-4DB2-BD59-A6C34878D82A}">
                    <a16:rowId xmlns:a16="http://schemas.microsoft.com/office/drawing/2014/main" val="3583081689"/>
                  </a:ext>
                </a:extLst>
              </a:tr>
              <a:tr h="370840">
                <a:tc>
                  <a:txBody>
                    <a:bodyPr/>
                    <a:lstStyle/>
                    <a:p>
                      <a:pPr algn="ctr"/>
                      <a:r>
                        <a:rPr lang="pt-PT" dirty="0"/>
                        <a:t>/</a:t>
                      </a:r>
                      <a:r>
                        <a:rPr lang="pt-PT" dirty="0" err="1"/>
                        <a:t>boot</a:t>
                      </a:r>
                      <a:endParaRPr lang="pt-PT" dirty="0"/>
                    </a:p>
                  </a:txBody>
                  <a:tcPr anchor="ctr"/>
                </a:tc>
                <a:tc>
                  <a:txBody>
                    <a:bodyPr/>
                    <a:lstStyle/>
                    <a:p>
                      <a:pPr algn="ctr"/>
                      <a:r>
                        <a:rPr lang="pt-PT" sz="1800" b="0" i="0" kern="1200" dirty="0">
                          <a:solidFill>
                            <a:schemeClr val="dk1"/>
                          </a:solidFill>
                          <a:effectLst/>
                          <a:latin typeface="+mn-lt"/>
                          <a:ea typeface="+mn-ea"/>
                          <a:cs typeface="+mn-cs"/>
                        </a:rPr>
                        <a:t>Arquivos necessários ao processo de inicialização, incluindo o disco RAM inicial e o próprio </a:t>
                      </a:r>
                      <a:r>
                        <a:rPr lang="pt-PT" sz="1800" b="0" i="0" kern="1200" dirty="0" err="1">
                          <a:solidFill>
                            <a:schemeClr val="dk1"/>
                          </a:solidFill>
                          <a:effectLst/>
                          <a:latin typeface="+mn-lt"/>
                          <a:ea typeface="+mn-ea"/>
                          <a:cs typeface="+mn-cs"/>
                        </a:rPr>
                        <a:t>kernel</a:t>
                      </a:r>
                      <a:r>
                        <a:rPr lang="pt-PT" sz="1800" b="0" i="0" kern="1200" dirty="0">
                          <a:solidFill>
                            <a:schemeClr val="dk1"/>
                          </a:solidFill>
                          <a:effectLst/>
                          <a:latin typeface="+mn-lt"/>
                          <a:ea typeface="+mn-ea"/>
                          <a:cs typeface="+mn-cs"/>
                        </a:rPr>
                        <a:t> do Linux.</a:t>
                      </a:r>
                      <a:endParaRPr lang="pt-PT" dirty="0"/>
                    </a:p>
                  </a:txBody>
                  <a:tcPr anchor="ctr"/>
                </a:tc>
                <a:extLst>
                  <a:ext uri="{0D108BD9-81ED-4DB2-BD59-A6C34878D82A}">
                    <a16:rowId xmlns:a16="http://schemas.microsoft.com/office/drawing/2014/main" val="3898528584"/>
                  </a:ext>
                </a:extLst>
              </a:tr>
              <a:tr h="370840">
                <a:tc>
                  <a:txBody>
                    <a:bodyPr/>
                    <a:lstStyle/>
                    <a:p>
                      <a:pPr algn="ctr"/>
                      <a:r>
                        <a:rPr lang="pt-PT" dirty="0"/>
                        <a:t>/</a:t>
                      </a:r>
                      <a:r>
                        <a:rPr lang="pt-PT" dirty="0" err="1"/>
                        <a:t>dev</a:t>
                      </a:r>
                      <a:endParaRPr lang="pt-PT" dirty="0"/>
                    </a:p>
                  </a:txBody>
                  <a:tcPr anchor="ctr"/>
                </a:tc>
                <a:tc>
                  <a:txBody>
                    <a:bodyPr/>
                    <a:lstStyle/>
                    <a:p>
                      <a:pPr algn="ctr"/>
                      <a:r>
                        <a:rPr lang="pt-PT" sz="1800" b="0" i="0" kern="1200" dirty="0">
                          <a:solidFill>
                            <a:schemeClr val="dk1"/>
                          </a:solidFill>
                          <a:effectLst/>
                          <a:latin typeface="+mn-lt"/>
                          <a:ea typeface="+mn-ea"/>
                          <a:cs typeface="+mn-cs"/>
                        </a:rPr>
                        <a:t>Arquivos de dispositivos. Podem ser dispositivos físicos conectados ao sistema ou dispositivos virtuais fornecidos pelo </a:t>
                      </a:r>
                      <a:r>
                        <a:rPr lang="pt-PT" sz="1800" b="0" i="0" kern="1200" dirty="0" err="1">
                          <a:solidFill>
                            <a:schemeClr val="dk1"/>
                          </a:solidFill>
                          <a:effectLst/>
                          <a:latin typeface="+mn-lt"/>
                          <a:ea typeface="+mn-ea"/>
                          <a:cs typeface="+mn-cs"/>
                        </a:rPr>
                        <a:t>kernel</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2337132024"/>
                  </a:ext>
                </a:extLst>
              </a:tr>
              <a:tr h="370840">
                <a:tc>
                  <a:txBody>
                    <a:bodyPr/>
                    <a:lstStyle/>
                    <a:p>
                      <a:pPr algn="ctr"/>
                      <a:r>
                        <a:rPr lang="pt-PT" dirty="0"/>
                        <a:t>/</a:t>
                      </a:r>
                      <a:r>
                        <a:rPr lang="pt-PT" dirty="0" err="1"/>
                        <a:t>etc</a:t>
                      </a:r>
                      <a:endParaRPr lang="pt-PT" dirty="0"/>
                    </a:p>
                  </a:txBody>
                  <a:tcPr anchor="ctr"/>
                </a:tc>
                <a:tc>
                  <a:txBody>
                    <a:bodyPr/>
                    <a:lstStyle/>
                    <a:p>
                      <a:pPr algn="ctr"/>
                      <a:r>
                        <a:rPr lang="pt-PT" sz="1800" b="0" i="0" kern="1200" dirty="0">
                          <a:solidFill>
                            <a:schemeClr val="dk1"/>
                          </a:solidFill>
                          <a:effectLst/>
                          <a:latin typeface="+mn-lt"/>
                          <a:ea typeface="+mn-ea"/>
                          <a:cs typeface="+mn-cs"/>
                        </a:rPr>
                        <a:t>Arquivos de configuração específicos ao hospedeiro. Se necessário, os programas podem criar subdiretórios sob </a:t>
                      </a:r>
                      <a:r>
                        <a:rPr lang="pt-PT" dirty="0"/>
                        <a:t>/</a:t>
                      </a:r>
                      <a:r>
                        <a:rPr lang="pt-PT" dirty="0" err="1"/>
                        <a:t>etc</a:t>
                      </a:r>
                      <a:r>
                        <a:rPr lang="pt-PT" sz="1800" b="0" i="0" kern="1200" dirty="0">
                          <a:solidFill>
                            <a:schemeClr val="dk1"/>
                          </a:solidFill>
                          <a:effectLst/>
                          <a:latin typeface="+mn-lt"/>
                          <a:ea typeface="+mn-ea"/>
                          <a:cs typeface="+mn-cs"/>
                        </a:rPr>
                        <a:t> para armazenar diversos arquivos de configuração.</a:t>
                      </a:r>
                      <a:endParaRPr lang="pt-PT" dirty="0"/>
                    </a:p>
                  </a:txBody>
                  <a:tcPr anchor="ctr"/>
                </a:tc>
                <a:extLst>
                  <a:ext uri="{0D108BD9-81ED-4DB2-BD59-A6C34878D82A}">
                    <a16:rowId xmlns:a16="http://schemas.microsoft.com/office/drawing/2014/main" val="2754985234"/>
                  </a:ext>
                </a:extLst>
              </a:tr>
            </a:tbl>
          </a:graphicData>
        </a:graphic>
      </p:graphicFrame>
    </p:spTree>
    <p:extLst>
      <p:ext uri="{BB962C8B-B14F-4D97-AF65-F5344CB8AC3E}">
        <p14:creationId xmlns:p14="http://schemas.microsoft.com/office/powerpoint/2010/main" val="1117424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3556B-8A1B-4A17-9506-57C47C09EC70}"/>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graphicFrame>
        <p:nvGraphicFramePr>
          <p:cNvPr id="4" name="Tabela 4">
            <a:extLst>
              <a:ext uri="{FF2B5EF4-FFF2-40B4-BE49-F238E27FC236}">
                <a16:creationId xmlns:a16="http://schemas.microsoft.com/office/drawing/2014/main" id="{06981993-2D59-4AAA-83A9-C4C2DE4CD14C}"/>
              </a:ext>
            </a:extLst>
          </p:cNvPr>
          <p:cNvGraphicFramePr>
            <a:graphicFrameLocks noGrp="1"/>
          </p:cNvGraphicFramePr>
          <p:nvPr>
            <p:ph idx="1"/>
            <p:extLst>
              <p:ext uri="{D42A27DB-BD31-4B8C-83A1-F6EECF244321}">
                <p14:modId xmlns:p14="http://schemas.microsoft.com/office/powerpoint/2010/main" val="3229642928"/>
              </p:ext>
            </p:extLst>
          </p:nvPr>
        </p:nvGraphicFramePr>
        <p:xfrm>
          <a:off x="392113" y="1112838"/>
          <a:ext cx="11433174" cy="5699760"/>
        </p:xfrm>
        <a:graphic>
          <a:graphicData uri="http://schemas.openxmlformats.org/drawingml/2006/table">
            <a:tbl>
              <a:tblPr firstRow="1" bandRow="1">
                <a:tableStyleId>{5C22544A-7EE6-4342-B048-85BDC9FD1C3A}</a:tableStyleId>
              </a:tblPr>
              <a:tblGrid>
                <a:gridCol w="2385921">
                  <a:extLst>
                    <a:ext uri="{9D8B030D-6E8A-4147-A177-3AD203B41FA5}">
                      <a16:colId xmlns:a16="http://schemas.microsoft.com/office/drawing/2014/main" val="4137365494"/>
                    </a:ext>
                  </a:extLst>
                </a:gridCol>
                <a:gridCol w="9047253">
                  <a:extLst>
                    <a:ext uri="{9D8B030D-6E8A-4147-A177-3AD203B41FA5}">
                      <a16:colId xmlns:a16="http://schemas.microsoft.com/office/drawing/2014/main" val="3674578543"/>
                    </a:ext>
                  </a:extLst>
                </a:gridCol>
              </a:tblGrid>
              <a:tr h="370840">
                <a:tc>
                  <a:txBody>
                    <a:bodyPr/>
                    <a:lstStyle/>
                    <a:p>
                      <a:pPr algn="ctr"/>
                      <a:r>
                        <a:rPr lang="pt-PT" dirty="0"/>
                        <a:t>Diretório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a:t>Descrição</a:t>
                      </a:r>
                    </a:p>
                  </a:txBody>
                  <a:tcPr anchor="ctr"/>
                </a:tc>
                <a:extLst>
                  <a:ext uri="{0D108BD9-81ED-4DB2-BD59-A6C34878D82A}">
                    <a16:rowId xmlns:a16="http://schemas.microsoft.com/office/drawing/2014/main" val="2609076408"/>
                  </a:ext>
                </a:extLst>
              </a:tr>
              <a:tr h="370840">
                <a:tc>
                  <a:txBody>
                    <a:bodyPr/>
                    <a:lstStyle/>
                    <a:p>
                      <a:pPr algn="ctr"/>
                      <a:r>
                        <a:rPr lang="pt-PT" dirty="0"/>
                        <a:t>/</a:t>
                      </a:r>
                      <a:r>
                        <a:rPr lang="pt-PT" dirty="0" err="1"/>
                        <a:t>home</a:t>
                      </a:r>
                      <a:endParaRPr lang="pt-PT" dirty="0"/>
                    </a:p>
                  </a:txBody>
                  <a:tcPr anchor="ctr"/>
                </a:tc>
                <a:tc>
                  <a:txBody>
                    <a:bodyPr/>
                    <a:lstStyle/>
                    <a:p>
                      <a:pPr algn="ctr"/>
                      <a:r>
                        <a:rPr lang="pt-PT" sz="1800" b="0" i="0" kern="1200" dirty="0">
                          <a:solidFill>
                            <a:schemeClr val="dk1"/>
                          </a:solidFill>
                          <a:effectLst/>
                          <a:latin typeface="+mn-lt"/>
                          <a:ea typeface="+mn-ea"/>
                          <a:cs typeface="+mn-cs"/>
                        </a:rPr>
                        <a:t>Cada usuário do sistema tem um diretório “inicial” para armazenar arquivos pessoais e preferências, a maioria deles localizados sob </a:t>
                      </a:r>
                      <a:r>
                        <a:rPr lang="pt-PT" dirty="0"/>
                        <a:t>/</a:t>
                      </a:r>
                      <a:r>
                        <a:rPr lang="pt-PT" dirty="0" err="1"/>
                        <a:t>home</a:t>
                      </a:r>
                      <a:r>
                        <a:rPr lang="pt-PT" sz="1800" b="0" i="0" kern="1200" dirty="0">
                          <a:solidFill>
                            <a:schemeClr val="dk1"/>
                          </a:solidFill>
                          <a:effectLst/>
                          <a:latin typeface="+mn-lt"/>
                          <a:ea typeface="+mn-ea"/>
                          <a:cs typeface="+mn-cs"/>
                        </a:rPr>
                        <a:t>. Geralmente, o diretório </a:t>
                      </a:r>
                      <a:r>
                        <a:rPr lang="pt-PT" sz="1800" b="0" i="0" kern="1200" dirty="0" err="1">
                          <a:solidFill>
                            <a:schemeClr val="dk1"/>
                          </a:solidFill>
                          <a:effectLst/>
                          <a:latin typeface="+mn-lt"/>
                          <a:ea typeface="+mn-ea"/>
                          <a:cs typeface="+mn-cs"/>
                        </a:rPr>
                        <a:t>home</a:t>
                      </a:r>
                      <a:r>
                        <a:rPr lang="pt-PT" sz="1800" b="0" i="0" kern="1200" dirty="0">
                          <a:solidFill>
                            <a:schemeClr val="dk1"/>
                          </a:solidFill>
                          <a:effectLst/>
                          <a:latin typeface="+mn-lt"/>
                          <a:ea typeface="+mn-ea"/>
                          <a:cs typeface="+mn-cs"/>
                        </a:rPr>
                        <a:t> tem o mesmo nome do usuário, de modo que o usuário John teria seu diretório sob </a:t>
                      </a:r>
                      <a:r>
                        <a:rPr lang="pt-PT" dirty="0"/>
                        <a:t>/</a:t>
                      </a:r>
                      <a:r>
                        <a:rPr lang="pt-PT" dirty="0" err="1"/>
                        <a:t>home</a:t>
                      </a:r>
                      <a:r>
                        <a:rPr lang="pt-PT" dirty="0"/>
                        <a:t>/John.</a:t>
                      </a:r>
                    </a:p>
                  </a:txBody>
                  <a:tcPr anchor="ctr"/>
                </a:tc>
                <a:extLst>
                  <a:ext uri="{0D108BD9-81ED-4DB2-BD59-A6C34878D82A}">
                    <a16:rowId xmlns:a16="http://schemas.microsoft.com/office/drawing/2014/main" val="3805536973"/>
                  </a:ext>
                </a:extLst>
              </a:tr>
              <a:tr h="370840">
                <a:tc>
                  <a:txBody>
                    <a:bodyPr/>
                    <a:lstStyle/>
                    <a:p>
                      <a:pPr algn="ctr"/>
                      <a:r>
                        <a:rPr lang="pt-PT" dirty="0"/>
                        <a:t>/</a:t>
                      </a:r>
                      <a:r>
                        <a:rPr lang="pt-PT" dirty="0" err="1"/>
                        <a:t>lib</a:t>
                      </a:r>
                      <a:endParaRPr lang="pt-PT" dirty="0"/>
                    </a:p>
                  </a:txBody>
                  <a:tcPr anchor="ctr"/>
                </a:tc>
                <a:tc>
                  <a:txBody>
                    <a:bodyPr/>
                    <a:lstStyle/>
                    <a:p>
                      <a:pPr algn="ctr"/>
                      <a:r>
                        <a:rPr lang="pt-PT" sz="1800" b="0" i="0" kern="1200" dirty="0">
                          <a:solidFill>
                            <a:schemeClr val="dk1"/>
                          </a:solidFill>
                          <a:effectLst/>
                          <a:latin typeface="+mn-lt"/>
                          <a:ea typeface="+mn-ea"/>
                          <a:cs typeface="+mn-cs"/>
                        </a:rPr>
                        <a:t>Bibliotecas compartilhadas necessárias para inicializar o sistema operacional e executar os binários que estão em </a:t>
                      </a:r>
                      <a:r>
                        <a:rPr lang="pt-PT" dirty="0"/>
                        <a:t>/bin</a:t>
                      </a:r>
                      <a:r>
                        <a:rPr lang="pt-PT" sz="1800" b="0" i="0" kern="1200" dirty="0">
                          <a:solidFill>
                            <a:schemeClr val="dk1"/>
                          </a:solidFill>
                          <a:effectLst/>
                          <a:latin typeface="+mn-lt"/>
                          <a:ea typeface="+mn-ea"/>
                          <a:cs typeface="+mn-cs"/>
                        </a:rPr>
                        <a:t> e </a:t>
                      </a:r>
                      <a:r>
                        <a:rPr lang="pt-PT" dirty="0"/>
                        <a:t>/</a:t>
                      </a:r>
                      <a:r>
                        <a:rPr lang="pt-PT" dirty="0" err="1"/>
                        <a:t>sbin</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536628166"/>
                  </a:ext>
                </a:extLst>
              </a:tr>
              <a:tr h="370840">
                <a:tc>
                  <a:txBody>
                    <a:bodyPr/>
                    <a:lstStyle/>
                    <a:p>
                      <a:pPr algn="ctr"/>
                      <a:r>
                        <a:rPr lang="pt-PT" dirty="0"/>
                        <a:t>/media</a:t>
                      </a:r>
                    </a:p>
                  </a:txBody>
                  <a:tcPr anchor="ctr"/>
                </a:tc>
                <a:tc>
                  <a:txBody>
                    <a:bodyPr/>
                    <a:lstStyle/>
                    <a:p>
                      <a:pPr algn="ctr"/>
                      <a:r>
                        <a:rPr lang="pt-PT" sz="1800" b="0" i="0" kern="1200" dirty="0">
                          <a:solidFill>
                            <a:schemeClr val="dk1"/>
                          </a:solidFill>
                          <a:effectLst/>
                          <a:latin typeface="+mn-lt"/>
                          <a:ea typeface="+mn-ea"/>
                          <a:cs typeface="+mn-cs"/>
                        </a:rPr>
                        <a:t>Mídias removíveis montadas pelo usuário, como </a:t>
                      </a:r>
                      <a:r>
                        <a:rPr lang="pt-PT" sz="1800" b="0" i="0" kern="1200" dirty="0" err="1">
                          <a:solidFill>
                            <a:schemeClr val="dk1"/>
                          </a:solidFill>
                          <a:effectLst/>
                          <a:latin typeface="+mn-lt"/>
                          <a:ea typeface="+mn-ea"/>
                          <a:cs typeface="+mn-cs"/>
                        </a:rPr>
                        <a:t>pendrives</a:t>
                      </a:r>
                      <a:r>
                        <a:rPr lang="pt-PT" sz="1800" b="0" i="0" kern="1200" dirty="0">
                          <a:solidFill>
                            <a:schemeClr val="dk1"/>
                          </a:solidFill>
                          <a:effectLst/>
                          <a:latin typeface="+mn-lt"/>
                          <a:ea typeface="+mn-ea"/>
                          <a:cs typeface="+mn-cs"/>
                        </a:rPr>
                        <a:t>, leitores de CD e DVD-ROM, disquetes, cartões de memória e discos externos.</a:t>
                      </a:r>
                      <a:endParaRPr lang="pt-PT" dirty="0"/>
                    </a:p>
                  </a:txBody>
                  <a:tcPr anchor="ctr"/>
                </a:tc>
                <a:extLst>
                  <a:ext uri="{0D108BD9-81ED-4DB2-BD59-A6C34878D82A}">
                    <a16:rowId xmlns:a16="http://schemas.microsoft.com/office/drawing/2014/main" val="3929566556"/>
                  </a:ext>
                </a:extLst>
              </a:tr>
              <a:tr h="370840">
                <a:tc>
                  <a:txBody>
                    <a:bodyPr/>
                    <a:lstStyle/>
                    <a:p>
                      <a:pPr algn="ctr"/>
                      <a:r>
                        <a:rPr lang="pt-PT" dirty="0"/>
                        <a:t>/</a:t>
                      </a:r>
                      <a:r>
                        <a:rPr lang="pt-PT" dirty="0" err="1"/>
                        <a:t>mnt</a:t>
                      </a:r>
                      <a:endParaRPr lang="pt-PT" dirty="0"/>
                    </a:p>
                  </a:txBody>
                  <a:tcPr anchor="ctr"/>
                </a:tc>
                <a:tc>
                  <a:txBody>
                    <a:bodyPr/>
                    <a:lstStyle/>
                    <a:p>
                      <a:pPr algn="ctr"/>
                      <a:r>
                        <a:rPr lang="pt-PT" sz="1800" b="0" i="0" kern="1200" dirty="0">
                          <a:solidFill>
                            <a:schemeClr val="dk1"/>
                          </a:solidFill>
                          <a:effectLst/>
                          <a:latin typeface="+mn-lt"/>
                          <a:ea typeface="+mn-ea"/>
                          <a:cs typeface="+mn-cs"/>
                        </a:rPr>
                        <a:t>Ponto de montagem para sistemas de arquivos montados temporariamente.</a:t>
                      </a:r>
                      <a:endParaRPr lang="pt-PT" dirty="0"/>
                    </a:p>
                  </a:txBody>
                  <a:tcPr anchor="ctr"/>
                </a:tc>
                <a:extLst>
                  <a:ext uri="{0D108BD9-81ED-4DB2-BD59-A6C34878D82A}">
                    <a16:rowId xmlns:a16="http://schemas.microsoft.com/office/drawing/2014/main" val="1919813255"/>
                  </a:ext>
                </a:extLst>
              </a:tr>
              <a:tr h="370840">
                <a:tc>
                  <a:txBody>
                    <a:bodyPr/>
                    <a:lstStyle/>
                    <a:p>
                      <a:pPr algn="ctr"/>
                      <a:r>
                        <a:rPr lang="pt-PT" dirty="0"/>
                        <a:t>/</a:t>
                      </a:r>
                      <a:r>
                        <a:rPr lang="pt-PT" dirty="0" err="1"/>
                        <a:t>opt</a:t>
                      </a:r>
                      <a:endParaRPr lang="pt-PT" dirty="0"/>
                    </a:p>
                  </a:txBody>
                  <a:tcPr anchor="ctr"/>
                </a:tc>
                <a:tc>
                  <a:txBody>
                    <a:bodyPr/>
                    <a:lstStyle/>
                    <a:p>
                      <a:pPr algn="ctr"/>
                      <a:r>
                        <a:rPr lang="pt-PT" sz="1800" b="0" i="0" kern="1200" dirty="0">
                          <a:solidFill>
                            <a:schemeClr val="dk1"/>
                          </a:solidFill>
                          <a:effectLst/>
                          <a:latin typeface="+mn-lt"/>
                          <a:ea typeface="+mn-ea"/>
                          <a:cs typeface="+mn-cs"/>
                        </a:rPr>
                        <a:t>Pacotes de software opcionais.</a:t>
                      </a:r>
                      <a:endParaRPr lang="pt-PT" dirty="0"/>
                    </a:p>
                  </a:txBody>
                  <a:tcPr anchor="ctr"/>
                </a:tc>
                <a:extLst>
                  <a:ext uri="{0D108BD9-81ED-4DB2-BD59-A6C34878D82A}">
                    <a16:rowId xmlns:a16="http://schemas.microsoft.com/office/drawing/2014/main" val="1021509595"/>
                  </a:ext>
                </a:extLst>
              </a:tr>
              <a:tr h="370840">
                <a:tc>
                  <a:txBody>
                    <a:bodyPr/>
                    <a:lstStyle/>
                    <a:p>
                      <a:pPr algn="ctr"/>
                      <a:r>
                        <a:rPr lang="pt-PT" dirty="0"/>
                        <a:t>/</a:t>
                      </a:r>
                      <a:r>
                        <a:rPr lang="pt-PT" dirty="0" err="1"/>
                        <a:t>root</a:t>
                      </a:r>
                      <a:endParaRPr lang="pt-PT" dirty="0"/>
                    </a:p>
                  </a:txBody>
                  <a:tcPr anchor="ctr"/>
                </a:tc>
                <a:tc>
                  <a:txBody>
                    <a:bodyPr/>
                    <a:lstStyle/>
                    <a:p>
                      <a:pPr algn="ctr"/>
                      <a:r>
                        <a:rPr lang="pt-PT" sz="1800" b="0" i="0" kern="1200" dirty="0">
                          <a:solidFill>
                            <a:schemeClr val="dk1"/>
                          </a:solidFill>
                          <a:effectLst/>
                          <a:latin typeface="+mn-lt"/>
                          <a:ea typeface="+mn-ea"/>
                          <a:cs typeface="+mn-cs"/>
                        </a:rPr>
                        <a:t>Diretório inicial do </a:t>
                      </a:r>
                      <a:r>
                        <a:rPr lang="pt-PT" sz="1800" b="0" i="0" kern="1200" dirty="0" err="1">
                          <a:solidFill>
                            <a:schemeClr val="dk1"/>
                          </a:solidFill>
                          <a:effectLst/>
                          <a:latin typeface="+mn-lt"/>
                          <a:ea typeface="+mn-ea"/>
                          <a:cs typeface="+mn-cs"/>
                        </a:rPr>
                        <a:t>superusuário</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root</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276478070"/>
                  </a:ext>
                </a:extLst>
              </a:tr>
              <a:tr h="370840">
                <a:tc>
                  <a:txBody>
                    <a:bodyPr/>
                    <a:lstStyle/>
                    <a:p>
                      <a:pPr algn="ctr"/>
                      <a:r>
                        <a:rPr lang="pt-PT" dirty="0"/>
                        <a:t>/</a:t>
                      </a:r>
                      <a:r>
                        <a:rPr lang="pt-PT" dirty="0" err="1"/>
                        <a:t>sbin</a:t>
                      </a:r>
                      <a:endParaRPr lang="pt-PT" dirty="0"/>
                    </a:p>
                  </a:txBody>
                  <a:tcPr anchor="ctr"/>
                </a:tc>
                <a:tc>
                  <a:txBody>
                    <a:bodyPr/>
                    <a:lstStyle/>
                    <a:p>
                      <a:pPr algn="ctr"/>
                      <a:r>
                        <a:rPr lang="pt-PT" sz="1800" b="0" i="0" kern="1200" dirty="0">
                          <a:solidFill>
                            <a:schemeClr val="dk1"/>
                          </a:solidFill>
                          <a:effectLst/>
                          <a:latin typeface="+mn-lt"/>
                          <a:ea typeface="+mn-ea"/>
                          <a:cs typeface="+mn-cs"/>
                        </a:rPr>
                        <a:t>Dados variáveis de tempo de execução.</a:t>
                      </a:r>
                      <a:endParaRPr lang="pt-PT" dirty="0"/>
                    </a:p>
                  </a:txBody>
                  <a:tcPr anchor="ctr"/>
                </a:tc>
                <a:extLst>
                  <a:ext uri="{0D108BD9-81ED-4DB2-BD59-A6C34878D82A}">
                    <a16:rowId xmlns:a16="http://schemas.microsoft.com/office/drawing/2014/main" val="451615222"/>
                  </a:ext>
                </a:extLst>
              </a:tr>
              <a:tr h="370840">
                <a:tc>
                  <a:txBody>
                    <a:bodyPr/>
                    <a:lstStyle/>
                    <a:p>
                      <a:pPr algn="ctr"/>
                      <a:r>
                        <a:rPr lang="pt-PT" dirty="0"/>
                        <a:t>/</a:t>
                      </a:r>
                      <a:r>
                        <a:rPr lang="pt-PT" dirty="0" err="1"/>
                        <a:t>srv</a:t>
                      </a:r>
                      <a:endParaRPr lang="pt-PT" dirty="0"/>
                    </a:p>
                  </a:txBody>
                  <a:tcPr anchor="ctr"/>
                </a:tc>
                <a:tc>
                  <a:txBody>
                    <a:bodyPr/>
                    <a:lstStyle/>
                    <a:p>
                      <a:pPr algn="ctr"/>
                      <a:r>
                        <a:rPr lang="pt-PT" sz="1800" b="0" i="0" kern="1200" dirty="0">
                          <a:solidFill>
                            <a:schemeClr val="dk1"/>
                          </a:solidFill>
                          <a:effectLst/>
                          <a:latin typeface="+mn-lt"/>
                          <a:ea typeface="+mn-ea"/>
                          <a:cs typeface="+mn-cs"/>
                        </a:rPr>
                        <a:t>Dados de serviços fornecidos pelo sistema. Por exemplo, as páginas fornecidas por um servidor web poderiam ser armazenadas em </a:t>
                      </a:r>
                      <a:r>
                        <a:rPr lang="pt-PT" dirty="0"/>
                        <a:t>/</a:t>
                      </a:r>
                      <a:r>
                        <a:rPr lang="pt-PT" dirty="0" err="1"/>
                        <a:t>srv</a:t>
                      </a:r>
                      <a:r>
                        <a:rPr lang="pt-PT" dirty="0"/>
                        <a:t>/</a:t>
                      </a:r>
                      <a:r>
                        <a:rPr lang="pt-PT" dirty="0" err="1"/>
                        <a:t>www</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302523255"/>
                  </a:ext>
                </a:extLst>
              </a:tr>
              <a:tr h="370840">
                <a:tc>
                  <a:txBody>
                    <a:bodyPr/>
                    <a:lstStyle/>
                    <a:p>
                      <a:pPr algn="ctr"/>
                      <a:r>
                        <a:rPr lang="pt-PT" dirty="0"/>
                        <a:t>/</a:t>
                      </a:r>
                      <a:r>
                        <a:rPr lang="pt-PT" dirty="0" err="1"/>
                        <a:t>tmp</a:t>
                      </a:r>
                      <a:endParaRPr lang="pt-PT" dirty="0"/>
                    </a:p>
                  </a:txBody>
                  <a:tcPr anchor="ctr"/>
                </a:tc>
                <a:tc>
                  <a:txBody>
                    <a:bodyPr/>
                    <a:lstStyle/>
                    <a:p>
                      <a:pPr algn="ctr"/>
                      <a:r>
                        <a:rPr lang="pt-PT" sz="1800" b="0" i="0" kern="1200" dirty="0">
                          <a:solidFill>
                            <a:schemeClr val="dk1"/>
                          </a:solidFill>
                          <a:effectLst/>
                          <a:latin typeface="+mn-lt"/>
                          <a:ea typeface="+mn-ea"/>
                          <a:cs typeface="+mn-cs"/>
                        </a:rPr>
                        <a:t>Arquivos temporários.</a:t>
                      </a:r>
                      <a:endParaRPr lang="pt-PT" dirty="0"/>
                    </a:p>
                  </a:txBody>
                  <a:tcPr anchor="ctr"/>
                </a:tc>
                <a:extLst>
                  <a:ext uri="{0D108BD9-81ED-4DB2-BD59-A6C34878D82A}">
                    <a16:rowId xmlns:a16="http://schemas.microsoft.com/office/drawing/2014/main" val="3959750782"/>
                  </a:ext>
                </a:extLst>
              </a:tr>
              <a:tr h="370840">
                <a:tc>
                  <a:txBody>
                    <a:bodyPr/>
                    <a:lstStyle/>
                    <a:p>
                      <a:pPr algn="ctr"/>
                      <a:r>
                        <a:rPr lang="pt-PT" dirty="0"/>
                        <a:t>/</a:t>
                      </a:r>
                      <a:r>
                        <a:rPr lang="pt-PT" dirty="0" err="1"/>
                        <a:t>usr</a:t>
                      </a:r>
                      <a:endParaRPr lang="pt-PT" dirty="0"/>
                    </a:p>
                  </a:txBody>
                  <a:tcPr anchor="ctr"/>
                </a:tc>
                <a:tc>
                  <a:txBody>
                    <a:bodyPr/>
                    <a:lstStyle/>
                    <a:p>
                      <a:pPr algn="ctr"/>
                      <a:r>
                        <a:rPr lang="pt-PT" sz="1800" b="0" i="0" kern="1200" dirty="0">
                          <a:solidFill>
                            <a:schemeClr val="dk1"/>
                          </a:solidFill>
                          <a:effectLst/>
                          <a:latin typeface="+mn-lt"/>
                          <a:ea typeface="+mn-ea"/>
                          <a:cs typeface="+mn-cs"/>
                        </a:rPr>
                        <a:t>Dados de usuários de apenas leitura, incluindo dados utilizados por certos utilitários e aplicações secundárias.</a:t>
                      </a:r>
                      <a:endParaRPr lang="pt-PT" dirty="0"/>
                    </a:p>
                  </a:txBody>
                  <a:tcPr anchor="ctr"/>
                </a:tc>
                <a:extLst>
                  <a:ext uri="{0D108BD9-81ED-4DB2-BD59-A6C34878D82A}">
                    <a16:rowId xmlns:a16="http://schemas.microsoft.com/office/drawing/2014/main" val="1962005482"/>
                  </a:ext>
                </a:extLst>
              </a:tr>
            </a:tbl>
          </a:graphicData>
        </a:graphic>
      </p:graphicFrame>
    </p:spTree>
    <p:extLst>
      <p:ext uri="{BB962C8B-B14F-4D97-AF65-F5344CB8AC3E}">
        <p14:creationId xmlns:p14="http://schemas.microsoft.com/office/powerpoint/2010/main" val="368744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31888-9175-482B-BA46-0B0947E32C0F}"/>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graphicFrame>
        <p:nvGraphicFramePr>
          <p:cNvPr id="5" name="Tabela 5">
            <a:extLst>
              <a:ext uri="{FF2B5EF4-FFF2-40B4-BE49-F238E27FC236}">
                <a16:creationId xmlns:a16="http://schemas.microsoft.com/office/drawing/2014/main" id="{6D772CA6-1A8D-4782-9A72-C1A216CB8C5E}"/>
              </a:ext>
            </a:extLst>
          </p:cNvPr>
          <p:cNvGraphicFramePr>
            <a:graphicFrameLocks noGrp="1"/>
          </p:cNvGraphicFramePr>
          <p:nvPr>
            <p:ph idx="1"/>
            <p:extLst>
              <p:ext uri="{D42A27DB-BD31-4B8C-83A1-F6EECF244321}">
                <p14:modId xmlns:p14="http://schemas.microsoft.com/office/powerpoint/2010/main" val="573822198"/>
              </p:ext>
            </p:extLst>
          </p:nvPr>
        </p:nvGraphicFramePr>
        <p:xfrm>
          <a:off x="392117" y="2323329"/>
          <a:ext cx="11433174" cy="1381760"/>
        </p:xfrm>
        <a:graphic>
          <a:graphicData uri="http://schemas.openxmlformats.org/drawingml/2006/table">
            <a:tbl>
              <a:tblPr firstRow="1" bandRow="1">
                <a:tableStyleId>{5C22544A-7EE6-4342-B048-85BDC9FD1C3A}</a:tableStyleId>
              </a:tblPr>
              <a:tblGrid>
                <a:gridCol w="2525254">
                  <a:extLst>
                    <a:ext uri="{9D8B030D-6E8A-4147-A177-3AD203B41FA5}">
                      <a16:colId xmlns:a16="http://schemas.microsoft.com/office/drawing/2014/main" val="2164283665"/>
                    </a:ext>
                  </a:extLst>
                </a:gridCol>
                <a:gridCol w="8907920">
                  <a:extLst>
                    <a:ext uri="{9D8B030D-6E8A-4147-A177-3AD203B41FA5}">
                      <a16:colId xmlns:a16="http://schemas.microsoft.com/office/drawing/2014/main" val="3708002178"/>
                    </a:ext>
                  </a:extLst>
                </a:gridCol>
              </a:tblGrid>
              <a:tr h="370840">
                <a:tc>
                  <a:txBody>
                    <a:bodyPr/>
                    <a:lstStyle/>
                    <a:p>
                      <a:pPr algn="ctr"/>
                      <a:r>
                        <a:rPr lang="pt-PT" dirty="0"/>
                        <a:t>Diretório</a:t>
                      </a:r>
                    </a:p>
                  </a:txBody>
                  <a:tcPr anchor="ctr"/>
                </a:tc>
                <a:tc>
                  <a:txBody>
                    <a:bodyPr/>
                    <a:lstStyle/>
                    <a:p>
                      <a:pPr algn="ctr"/>
                      <a:r>
                        <a:rPr lang="pt-PT" dirty="0"/>
                        <a:t>Descrição</a:t>
                      </a:r>
                    </a:p>
                  </a:txBody>
                  <a:tcPr anchor="ctr"/>
                </a:tc>
                <a:extLst>
                  <a:ext uri="{0D108BD9-81ED-4DB2-BD59-A6C34878D82A}">
                    <a16:rowId xmlns:a16="http://schemas.microsoft.com/office/drawing/2014/main" val="3075701286"/>
                  </a:ext>
                </a:extLst>
              </a:tr>
              <a:tr h="370840">
                <a:tc>
                  <a:txBody>
                    <a:bodyPr/>
                    <a:lstStyle/>
                    <a:p>
                      <a:pPr algn="ctr"/>
                      <a:r>
                        <a:rPr lang="pt-PT" dirty="0"/>
                        <a:t>/</a:t>
                      </a:r>
                      <a:r>
                        <a:rPr lang="pt-PT" dirty="0" err="1"/>
                        <a:t>proc</a:t>
                      </a:r>
                      <a:endParaRPr lang="pt-PT" dirty="0"/>
                    </a:p>
                  </a:txBody>
                  <a:tcPr anchor="ctr"/>
                </a:tc>
                <a:tc>
                  <a:txBody>
                    <a:bodyPr/>
                    <a:lstStyle/>
                    <a:p>
                      <a:pPr algn="ctr"/>
                      <a:r>
                        <a:rPr lang="pt-PT" sz="1800" b="0" i="0" kern="1200" dirty="0">
                          <a:solidFill>
                            <a:schemeClr val="dk1"/>
                          </a:solidFill>
                          <a:effectLst/>
                          <a:latin typeface="+mn-lt"/>
                          <a:ea typeface="+mn-ea"/>
                          <a:cs typeface="+mn-cs"/>
                        </a:rPr>
                        <a:t>Sistema de arquivos virtual contendo dados relacionados a processos em execução</a:t>
                      </a:r>
                      <a:endParaRPr lang="pt-PT" dirty="0"/>
                    </a:p>
                  </a:txBody>
                  <a:tcPr anchor="ctr"/>
                </a:tc>
                <a:extLst>
                  <a:ext uri="{0D108BD9-81ED-4DB2-BD59-A6C34878D82A}">
                    <a16:rowId xmlns:a16="http://schemas.microsoft.com/office/drawing/2014/main" val="164477981"/>
                  </a:ext>
                </a:extLst>
              </a:tr>
              <a:tr h="370840">
                <a:tc>
                  <a:txBody>
                    <a:bodyPr/>
                    <a:lstStyle/>
                    <a:p>
                      <a:pPr algn="ctr"/>
                      <a:r>
                        <a:rPr lang="pt-PT" dirty="0"/>
                        <a:t>/var</a:t>
                      </a:r>
                    </a:p>
                  </a:txBody>
                  <a:tcPr anchor="ctr"/>
                </a:tc>
                <a:tc>
                  <a:txBody>
                    <a:bodyPr/>
                    <a:lstStyle/>
                    <a:p>
                      <a:pPr algn="ctr"/>
                      <a:r>
                        <a:rPr lang="pt-PT" sz="1800" b="0" i="0" kern="1200" dirty="0">
                          <a:solidFill>
                            <a:schemeClr val="dk1"/>
                          </a:solidFill>
                          <a:effectLst/>
                          <a:latin typeface="+mn-lt"/>
                          <a:ea typeface="+mn-ea"/>
                          <a:cs typeface="+mn-cs"/>
                        </a:rPr>
                        <a:t>Dados variáveis gravados durante a operação do sistema, incluindo fila de impressão, dados de log, caixas de entrada, arquivos temporários, cache do navegador etc.</a:t>
                      </a:r>
                      <a:endParaRPr lang="pt-PT" dirty="0"/>
                    </a:p>
                  </a:txBody>
                  <a:tcPr anchor="ctr"/>
                </a:tc>
                <a:extLst>
                  <a:ext uri="{0D108BD9-81ED-4DB2-BD59-A6C34878D82A}">
                    <a16:rowId xmlns:a16="http://schemas.microsoft.com/office/drawing/2014/main" val="1509479763"/>
                  </a:ext>
                </a:extLst>
              </a:tr>
            </a:tbl>
          </a:graphicData>
        </a:graphic>
      </p:graphicFrame>
    </p:spTree>
    <p:extLst>
      <p:ext uri="{BB962C8B-B14F-4D97-AF65-F5344CB8AC3E}">
        <p14:creationId xmlns:p14="http://schemas.microsoft.com/office/powerpoint/2010/main" val="3243671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29CEF-331D-46B5-AF07-02A24390B4CB}"/>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45730133-1A49-4B1E-9681-256500726C4E}"/>
              </a:ext>
            </a:extLst>
          </p:cNvPr>
          <p:cNvSpPr>
            <a:spLocks noGrp="1"/>
          </p:cNvSpPr>
          <p:nvPr>
            <p:ph idx="1"/>
          </p:nvPr>
        </p:nvSpPr>
        <p:spPr/>
        <p:txBody>
          <a:bodyPr/>
          <a:lstStyle/>
          <a:p>
            <a:pPr marL="0" indent="0">
              <a:buNone/>
            </a:pPr>
            <a:r>
              <a:rPr lang="pt-PT" b="1" dirty="0"/>
              <a:t>Arquivos Temporários</a:t>
            </a:r>
          </a:p>
          <a:p>
            <a:r>
              <a:rPr lang="pt-PT" sz="1800" dirty="0"/>
              <a:t>Os arquivos temporários são arquivos usados pelos programas para armazenar dados que serão necessários apenas por um curto período de tempo — por exemplo, dados de processos em execução, </a:t>
            </a:r>
            <a:r>
              <a:rPr lang="pt-PT" sz="1800" dirty="0" err="1"/>
              <a:t>logs</a:t>
            </a:r>
            <a:r>
              <a:rPr lang="pt-PT" sz="1800" dirty="0"/>
              <a:t> de falhas, arquivos de rascunho de um salvamento automático, arquivos intermediários usados durante uma conversão, arquivos de cache e assim por diante.</a:t>
            </a:r>
          </a:p>
          <a:p>
            <a:pPr marL="0" indent="0">
              <a:buNone/>
            </a:pPr>
            <a:endParaRPr lang="pt-PT" sz="1800" dirty="0"/>
          </a:p>
        </p:txBody>
      </p:sp>
      <p:graphicFrame>
        <p:nvGraphicFramePr>
          <p:cNvPr id="5" name="Tabela 5">
            <a:extLst>
              <a:ext uri="{FF2B5EF4-FFF2-40B4-BE49-F238E27FC236}">
                <a16:creationId xmlns:a16="http://schemas.microsoft.com/office/drawing/2014/main" id="{34A37954-28E4-4913-B8A9-876850310144}"/>
              </a:ext>
            </a:extLst>
          </p:cNvPr>
          <p:cNvGraphicFramePr>
            <a:graphicFrameLocks noGrp="1"/>
          </p:cNvGraphicFramePr>
          <p:nvPr>
            <p:extLst>
              <p:ext uri="{D42A27DB-BD31-4B8C-83A1-F6EECF244321}">
                <p14:modId xmlns:p14="http://schemas.microsoft.com/office/powerpoint/2010/main" val="2431552176"/>
              </p:ext>
            </p:extLst>
          </p:nvPr>
        </p:nvGraphicFramePr>
        <p:xfrm>
          <a:off x="392723" y="2870798"/>
          <a:ext cx="11432568" cy="31140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3353653096"/>
                    </a:ext>
                  </a:extLst>
                </a:gridCol>
                <a:gridCol w="9197368">
                  <a:extLst>
                    <a:ext uri="{9D8B030D-6E8A-4147-A177-3AD203B41FA5}">
                      <a16:colId xmlns:a16="http://schemas.microsoft.com/office/drawing/2014/main" val="1196510590"/>
                    </a:ext>
                  </a:extLst>
                </a:gridCol>
              </a:tblGrid>
              <a:tr h="370840">
                <a:tc>
                  <a:txBody>
                    <a:bodyPr/>
                    <a:lstStyle/>
                    <a:p>
                      <a:pPr algn="ctr"/>
                      <a:r>
                        <a:rPr lang="pt-PT" dirty="0"/>
                        <a:t>Diretório</a:t>
                      </a:r>
                    </a:p>
                  </a:txBody>
                  <a:tcPr anchor="ctr"/>
                </a:tc>
                <a:tc>
                  <a:txBody>
                    <a:bodyPr/>
                    <a:lstStyle/>
                    <a:p>
                      <a:pPr algn="ctr"/>
                      <a:r>
                        <a:rPr lang="pt-PT" dirty="0"/>
                        <a:t>Descrição</a:t>
                      </a:r>
                    </a:p>
                  </a:txBody>
                  <a:tcPr anchor="ctr"/>
                </a:tc>
                <a:extLst>
                  <a:ext uri="{0D108BD9-81ED-4DB2-BD59-A6C34878D82A}">
                    <a16:rowId xmlns:a16="http://schemas.microsoft.com/office/drawing/2014/main" val="4070763119"/>
                  </a:ext>
                </a:extLst>
              </a:tr>
              <a:tr h="370840">
                <a:tc>
                  <a:txBody>
                    <a:bodyPr/>
                    <a:lstStyle/>
                    <a:p>
                      <a:pPr algn="ctr"/>
                      <a:r>
                        <a:rPr lang="pt-PT" dirty="0"/>
                        <a:t>/</a:t>
                      </a:r>
                      <a:r>
                        <a:rPr lang="pt-PT" dirty="0" err="1"/>
                        <a:t>tmp</a:t>
                      </a:r>
                      <a:endParaRPr lang="pt-PT" dirty="0"/>
                    </a:p>
                  </a:txBody>
                  <a:tcPr anchor="ctr"/>
                </a:tc>
                <a:tc>
                  <a:txBody>
                    <a:bodyPr/>
                    <a:lstStyle/>
                    <a:p>
                      <a:pPr algn="ctr"/>
                      <a:r>
                        <a:rPr lang="pt-PT" sz="1800" b="0" i="0" kern="1200" dirty="0">
                          <a:solidFill>
                            <a:schemeClr val="dk1"/>
                          </a:solidFill>
                          <a:effectLst/>
                          <a:latin typeface="+mn-lt"/>
                          <a:ea typeface="+mn-ea"/>
                          <a:cs typeface="+mn-cs"/>
                        </a:rPr>
                        <a:t>De acordo com o FHS, não se deve pressupor que os arquivos escritos aqui serão preservados entre as invocações de um programa. A </a:t>
                      </a:r>
                      <a:r>
                        <a:rPr lang="pt-PT" sz="1800" b="1" i="1" kern="1200" dirty="0">
                          <a:solidFill>
                            <a:schemeClr val="dk1"/>
                          </a:solidFill>
                          <a:effectLst/>
                          <a:latin typeface="+mn-lt"/>
                          <a:ea typeface="+mn-ea"/>
                          <a:cs typeface="+mn-cs"/>
                        </a:rPr>
                        <a:t>recomendação</a:t>
                      </a:r>
                      <a:r>
                        <a:rPr lang="pt-PT" sz="1800" b="0" i="0" kern="1200" dirty="0">
                          <a:solidFill>
                            <a:schemeClr val="dk1"/>
                          </a:solidFill>
                          <a:effectLst/>
                          <a:latin typeface="+mn-lt"/>
                          <a:ea typeface="+mn-ea"/>
                          <a:cs typeface="+mn-cs"/>
                        </a:rPr>
                        <a:t> é que esse diretório seja limpo (todos os arquivos apagados) durante a inicialização do sistema, embora isso </a:t>
                      </a:r>
                      <a:r>
                        <a:rPr lang="pt-PT" sz="1800" b="1" i="1" kern="1200" dirty="0">
                          <a:solidFill>
                            <a:schemeClr val="dk1"/>
                          </a:solidFill>
                          <a:effectLst/>
                          <a:latin typeface="+mn-lt"/>
                          <a:ea typeface="+mn-ea"/>
                          <a:cs typeface="+mn-cs"/>
                        </a:rPr>
                        <a:t>não seja obrigatório</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18545346"/>
                  </a:ext>
                </a:extLst>
              </a:tr>
              <a:tr h="370840">
                <a:tc>
                  <a:txBody>
                    <a:bodyPr/>
                    <a:lstStyle/>
                    <a:p>
                      <a:pPr algn="ctr"/>
                      <a:r>
                        <a:rPr lang="pt-PT" dirty="0"/>
                        <a:t>/var/</a:t>
                      </a:r>
                      <a:r>
                        <a:rPr lang="pt-PT" dirty="0" err="1"/>
                        <a:t>tmp</a:t>
                      </a:r>
                      <a:endParaRPr lang="pt-PT" dirty="0"/>
                    </a:p>
                  </a:txBody>
                  <a:tcPr anchor="ctr"/>
                </a:tc>
                <a:tc>
                  <a:txBody>
                    <a:bodyPr/>
                    <a:lstStyle/>
                    <a:p>
                      <a:pPr algn="ctr"/>
                      <a:r>
                        <a:rPr lang="pt-PT" sz="1800" b="0" i="0" kern="1200" dirty="0">
                          <a:solidFill>
                            <a:schemeClr val="dk1"/>
                          </a:solidFill>
                          <a:effectLst/>
                          <a:latin typeface="+mn-lt"/>
                          <a:ea typeface="+mn-ea"/>
                          <a:cs typeface="+mn-cs"/>
                        </a:rPr>
                        <a:t>Outro local para arquivos temporários, mas este </a:t>
                      </a:r>
                      <a:r>
                        <a:rPr lang="pt-PT" sz="1800" b="1" i="1" kern="1200" dirty="0">
                          <a:solidFill>
                            <a:schemeClr val="dk1"/>
                          </a:solidFill>
                          <a:effectLst/>
                          <a:latin typeface="+mn-lt"/>
                          <a:ea typeface="+mn-ea"/>
                          <a:cs typeface="+mn-cs"/>
                        </a:rPr>
                        <a:t>não deve ser limpo</a:t>
                      </a:r>
                      <a:r>
                        <a:rPr lang="pt-PT" sz="1800" b="1" i="0" kern="1200" dirty="0">
                          <a:solidFill>
                            <a:schemeClr val="dk1"/>
                          </a:solidFill>
                          <a:effectLst/>
                          <a:latin typeface="+mn-lt"/>
                          <a:ea typeface="+mn-ea"/>
                          <a:cs typeface="+mn-cs"/>
                        </a:rPr>
                        <a:t> </a:t>
                      </a:r>
                      <a:r>
                        <a:rPr lang="pt-PT" sz="1800" b="0" i="0" kern="1200" dirty="0">
                          <a:solidFill>
                            <a:schemeClr val="dk1"/>
                          </a:solidFill>
                          <a:effectLst/>
                          <a:latin typeface="+mn-lt"/>
                          <a:ea typeface="+mn-ea"/>
                          <a:cs typeface="+mn-cs"/>
                        </a:rPr>
                        <a:t>durante a inicialização do sistema, ou seja, os arquivos armazenados aqui geralmente persistem entre as reinicializações</a:t>
                      </a:r>
                      <a:endParaRPr lang="pt-PT" dirty="0"/>
                    </a:p>
                  </a:txBody>
                  <a:tcPr anchor="ctr"/>
                </a:tc>
                <a:extLst>
                  <a:ext uri="{0D108BD9-81ED-4DB2-BD59-A6C34878D82A}">
                    <a16:rowId xmlns:a16="http://schemas.microsoft.com/office/drawing/2014/main" val="1778414680"/>
                  </a:ext>
                </a:extLst>
              </a:tr>
              <a:tr h="370840">
                <a:tc>
                  <a:txBody>
                    <a:bodyPr/>
                    <a:lstStyle/>
                    <a:p>
                      <a:pPr algn="ctr"/>
                      <a:r>
                        <a:rPr lang="pt-PT" dirty="0"/>
                        <a:t>/</a:t>
                      </a:r>
                      <a:r>
                        <a:rPr lang="pt-PT" dirty="0" err="1"/>
                        <a:t>run</a:t>
                      </a:r>
                      <a:endParaRPr lang="pt-PT" dirty="0"/>
                    </a:p>
                  </a:txBody>
                  <a:tcPr anchor="ctr"/>
                </a:tc>
                <a:tc>
                  <a:txBody>
                    <a:bodyPr/>
                    <a:lstStyle/>
                    <a:p>
                      <a:pPr algn="ctr"/>
                      <a:r>
                        <a:rPr lang="pt-PT" sz="1800" b="0" i="0" kern="1200" dirty="0">
                          <a:solidFill>
                            <a:schemeClr val="dk1"/>
                          </a:solidFill>
                          <a:effectLst/>
                          <a:latin typeface="+mn-lt"/>
                          <a:ea typeface="+mn-ea"/>
                          <a:cs typeface="+mn-cs"/>
                        </a:rPr>
                        <a:t>Este diretório contém arquivos variáveis de tempo de execução usados pelos processos ativos, como os arquivos identificadores de processo (</a:t>
                      </a:r>
                      <a:r>
                        <a:rPr lang="pt-PT" dirty="0"/>
                        <a:t>.</a:t>
                      </a:r>
                      <a:r>
                        <a:rPr lang="pt-PT" dirty="0" err="1"/>
                        <a:t>pid</a:t>
                      </a:r>
                      <a:r>
                        <a:rPr lang="pt-PT" sz="1800" b="0" i="0" kern="1200" dirty="0">
                          <a:solidFill>
                            <a:schemeClr val="dk1"/>
                          </a:solidFill>
                          <a:effectLst/>
                          <a:latin typeface="+mn-lt"/>
                          <a:ea typeface="+mn-ea"/>
                          <a:cs typeface="+mn-cs"/>
                        </a:rPr>
                        <a:t>). Os programas que precisam de mais de um arquivo de tempo de execução podem criar subdiretórios aqui. Este local </a:t>
                      </a:r>
                      <a:r>
                        <a:rPr lang="pt-PT" sz="1800" b="1" i="1" kern="1200" dirty="0">
                          <a:solidFill>
                            <a:schemeClr val="dk1"/>
                          </a:solidFill>
                          <a:effectLst/>
                          <a:latin typeface="+mn-lt"/>
                          <a:ea typeface="+mn-ea"/>
                          <a:cs typeface="+mn-cs"/>
                        </a:rPr>
                        <a:t>deve ser limpo</a:t>
                      </a:r>
                      <a:r>
                        <a:rPr lang="pt-PT" sz="1800" b="1" i="0" kern="1200" dirty="0">
                          <a:solidFill>
                            <a:schemeClr val="dk1"/>
                          </a:solidFill>
                          <a:effectLst/>
                          <a:latin typeface="+mn-lt"/>
                          <a:ea typeface="+mn-ea"/>
                          <a:cs typeface="+mn-cs"/>
                        </a:rPr>
                        <a:t> </a:t>
                      </a:r>
                      <a:r>
                        <a:rPr lang="pt-PT" sz="1800" b="0" i="0" kern="1200" dirty="0">
                          <a:solidFill>
                            <a:schemeClr val="dk1"/>
                          </a:solidFill>
                          <a:effectLst/>
                          <a:latin typeface="+mn-lt"/>
                          <a:ea typeface="+mn-ea"/>
                          <a:cs typeface="+mn-cs"/>
                        </a:rPr>
                        <a:t>durante a inicialização do sistema.</a:t>
                      </a:r>
                      <a:endParaRPr lang="pt-PT" dirty="0"/>
                    </a:p>
                  </a:txBody>
                  <a:tcPr anchor="ctr"/>
                </a:tc>
                <a:extLst>
                  <a:ext uri="{0D108BD9-81ED-4DB2-BD59-A6C34878D82A}">
                    <a16:rowId xmlns:a16="http://schemas.microsoft.com/office/drawing/2014/main" val="1255421978"/>
                  </a:ext>
                </a:extLst>
              </a:tr>
            </a:tbl>
          </a:graphicData>
        </a:graphic>
      </p:graphicFrame>
    </p:spTree>
    <p:extLst>
      <p:ext uri="{BB962C8B-B14F-4D97-AF65-F5344CB8AC3E}">
        <p14:creationId xmlns:p14="http://schemas.microsoft.com/office/powerpoint/2010/main" val="2372254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F1603-DD4A-4B97-8300-5F800A5BD2F0}"/>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B22DD294-A2B5-40BA-8201-C22A86A449A1}"/>
              </a:ext>
            </a:extLst>
          </p:cNvPr>
          <p:cNvSpPr>
            <a:spLocks noGrp="1"/>
          </p:cNvSpPr>
          <p:nvPr>
            <p:ph idx="1"/>
          </p:nvPr>
        </p:nvSpPr>
        <p:spPr/>
        <p:txBody>
          <a:bodyPr/>
          <a:lstStyle/>
          <a:p>
            <a:pPr marL="0" indent="0">
              <a:buNone/>
            </a:pPr>
            <a:r>
              <a:rPr lang="pt-PT" b="1" i="0" dirty="0">
                <a:solidFill>
                  <a:srgbClr val="222422"/>
                </a:solidFill>
                <a:effectLst/>
              </a:rPr>
              <a:t>Busca de arquivos</a:t>
            </a:r>
          </a:p>
          <a:p>
            <a:r>
              <a:rPr lang="pt-PT" sz="1800" i="0" dirty="0">
                <a:solidFill>
                  <a:srgbClr val="222422"/>
                </a:solidFill>
                <a:effectLst/>
              </a:rPr>
              <a:t>Para pesquisar por arquivos em um sistema Linux, podemos usar o comando </a:t>
            </a:r>
            <a:r>
              <a:rPr lang="pt-PT" sz="1800" b="1" i="1" dirty="0" err="1">
                <a:solidFill>
                  <a:srgbClr val="222422"/>
                </a:solidFill>
                <a:effectLst/>
              </a:rPr>
              <a:t>find</a:t>
            </a:r>
            <a:r>
              <a:rPr lang="pt-PT" sz="1800" i="0" dirty="0">
                <a:solidFill>
                  <a:srgbClr val="222422"/>
                </a:solidFill>
                <a:effectLst/>
              </a:rPr>
              <a:t>.</a:t>
            </a:r>
          </a:p>
          <a:p>
            <a:r>
              <a:rPr lang="pt-PT" sz="1800" i="0" dirty="0">
                <a:solidFill>
                  <a:srgbClr val="222422"/>
                </a:solidFill>
                <a:effectLst/>
              </a:rPr>
              <a:t>Para começar, o </a:t>
            </a:r>
            <a:r>
              <a:rPr lang="pt-PT" sz="1800" b="1" i="1" dirty="0" err="1">
                <a:solidFill>
                  <a:srgbClr val="222422"/>
                </a:solidFill>
                <a:effectLst/>
              </a:rPr>
              <a:t>find</a:t>
            </a:r>
            <a:r>
              <a:rPr lang="pt-PT" sz="1800" i="0" dirty="0">
                <a:solidFill>
                  <a:srgbClr val="222422"/>
                </a:solidFill>
                <a:effectLst/>
              </a:rPr>
              <a:t> precisa de dois argumentos: um ponto de partida e o que procurar.</a:t>
            </a:r>
          </a:p>
          <a:p>
            <a:r>
              <a:rPr lang="pt-PT" sz="1800" i="0" dirty="0">
                <a:solidFill>
                  <a:srgbClr val="222422"/>
                </a:solidFill>
                <a:effectLst/>
              </a:rPr>
              <a:t>Por exemplo, para pesquisar todos os arquivos no diretório atual (e seus subdiretórios) cujo nome termina em </a:t>
            </a:r>
            <a:r>
              <a:rPr lang="pt-PT" sz="1800" b="1" i="1" dirty="0">
                <a:solidFill>
                  <a:srgbClr val="222422"/>
                </a:solidFill>
                <a:effectLst/>
              </a:rPr>
              <a:t>.</a:t>
            </a:r>
            <a:r>
              <a:rPr lang="pt-PT" sz="1800" b="1" i="1" dirty="0" err="1">
                <a:solidFill>
                  <a:srgbClr val="222422"/>
                </a:solidFill>
                <a:effectLst/>
              </a:rPr>
              <a:t>pid</a:t>
            </a:r>
            <a:r>
              <a:rPr lang="pt-PT" sz="1800" i="0" dirty="0">
                <a:solidFill>
                  <a:srgbClr val="222422"/>
                </a:solidFill>
                <a:effectLst/>
              </a:rPr>
              <a:t>, usaríamos:</a:t>
            </a:r>
          </a:p>
          <a:p>
            <a:pPr marL="0" indent="0">
              <a:buNone/>
            </a:pPr>
            <a:endParaRPr lang="pt-PT" b="1" dirty="0"/>
          </a:p>
        </p:txBody>
      </p:sp>
      <p:pic>
        <p:nvPicPr>
          <p:cNvPr id="11" name="Imagem 10" descr="Uma imagem com texto&#10;&#10;Descrição gerada automaticamente">
            <a:extLst>
              <a:ext uri="{FF2B5EF4-FFF2-40B4-BE49-F238E27FC236}">
                <a16:creationId xmlns:a16="http://schemas.microsoft.com/office/drawing/2014/main" id="{2ED18D00-6260-44B3-A6CD-9133278D4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845" y="3218585"/>
            <a:ext cx="4096322" cy="733527"/>
          </a:xfrm>
          <a:prstGeom prst="rect">
            <a:avLst/>
          </a:prstGeom>
        </p:spPr>
      </p:pic>
    </p:spTree>
    <p:extLst>
      <p:ext uri="{BB962C8B-B14F-4D97-AF65-F5344CB8AC3E}">
        <p14:creationId xmlns:p14="http://schemas.microsoft.com/office/powerpoint/2010/main" val="2846751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B0F0F4-8AFA-403B-9815-92B73B1FC6FD}"/>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E9A569C4-46D7-4F87-BD20-0ACF81ABFCD1}"/>
              </a:ext>
            </a:extLst>
          </p:cNvPr>
          <p:cNvSpPr>
            <a:spLocks noGrp="1"/>
          </p:cNvSpPr>
          <p:nvPr>
            <p:ph idx="1"/>
          </p:nvPr>
        </p:nvSpPr>
        <p:spPr/>
        <p:txBody>
          <a:bodyPr/>
          <a:lstStyle/>
          <a:p>
            <a:r>
              <a:rPr lang="pt-PT" sz="1800" dirty="0"/>
              <a:t>Essa busca corresponde a qualquer arquivo cujos últimos quatro caracteres do nome sejam </a:t>
            </a:r>
            <a:r>
              <a:rPr lang="pt-PT" sz="1800" b="1" i="1" dirty="0"/>
              <a:t>.</a:t>
            </a:r>
            <a:r>
              <a:rPr lang="pt-PT" sz="1800" b="1" i="1" dirty="0" err="1"/>
              <a:t>pid</a:t>
            </a:r>
            <a:r>
              <a:rPr lang="pt-PT" sz="1800" dirty="0"/>
              <a:t>, não importa o que venha antes, já que * é um curinga para “qualquer coisa”.</a:t>
            </a:r>
          </a:p>
          <a:p>
            <a:r>
              <a:rPr lang="pt-PT" sz="1800" dirty="0"/>
              <a:t>No entanto, se outro * for adicionado no final.</a:t>
            </a:r>
          </a:p>
          <a:p>
            <a:endParaRPr lang="pt-PT" sz="1800" dirty="0"/>
          </a:p>
          <a:p>
            <a:endParaRPr lang="pt-PT" sz="1800" dirty="0"/>
          </a:p>
          <a:p>
            <a:endParaRPr lang="pt-PT" sz="1800" dirty="0"/>
          </a:p>
          <a:p>
            <a:endParaRPr lang="pt-PT" sz="1800" dirty="0"/>
          </a:p>
          <a:p>
            <a:endParaRPr lang="pt-PT" sz="1800" dirty="0"/>
          </a:p>
          <a:p>
            <a:endParaRPr lang="pt-PT" sz="1800" dirty="0"/>
          </a:p>
          <a:p>
            <a:r>
              <a:rPr lang="pt-PT" sz="1800" dirty="0"/>
              <a:t>Se de que o parâmetro </a:t>
            </a:r>
            <a:r>
              <a:rPr lang="pt-PT" sz="1800" b="1" i="1" dirty="0"/>
              <a:t>-</a:t>
            </a:r>
            <a:r>
              <a:rPr lang="pt-PT" sz="1800" b="1" i="1" dirty="0" err="1"/>
              <a:t>name</a:t>
            </a:r>
            <a:r>
              <a:rPr lang="pt-PT" sz="1800" b="1" i="1" dirty="0"/>
              <a:t> </a:t>
            </a:r>
            <a:r>
              <a:rPr lang="pt-PT" sz="1800" dirty="0"/>
              <a:t>diferencia maiúsculas de minúsculas. Se quiser fazer uma pesquisa que não diferencia maiúsculas de minúsculas, use </a:t>
            </a:r>
            <a:r>
              <a:rPr lang="pt-PT" sz="1800" b="1" i="1" dirty="0"/>
              <a:t>-</a:t>
            </a:r>
            <a:r>
              <a:rPr lang="pt-PT" sz="1800" b="1" i="1" dirty="0" err="1"/>
              <a:t>iname</a:t>
            </a:r>
            <a:r>
              <a:rPr lang="pt-PT" sz="1800" dirty="0"/>
              <a:t>.</a:t>
            </a:r>
          </a:p>
          <a:p>
            <a:endParaRPr lang="pt-PT" sz="1800" dirty="0"/>
          </a:p>
        </p:txBody>
      </p:sp>
      <p:pic>
        <p:nvPicPr>
          <p:cNvPr id="7" name="Imagem 6">
            <a:extLst>
              <a:ext uri="{FF2B5EF4-FFF2-40B4-BE49-F238E27FC236}">
                <a16:creationId xmlns:a16="http://schemas.microsoft.com/office/drawing/2014/main" id="{09B07A5C-D639-4C08-AD84-DF67F47E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706" y="3047947"/>
            <a:ext cx="5458587" cy="381053"/>
          </a:xfrm>
          <a:prstGeom prst="rect">
            <a:avLst/>
          </a:prstGeom>
        </p:spPr>
      </p:pic>
      <p:pic>
        <p:nvPicPr>
          <p:cNvPr id="9" name="Imagem 8">
            <a:extLst>
              <a:ext uri="{FF2B5EF4-FFF2-40B4-BE49-F238E27FC236}">
                <a16:creationId xmlns:a16="http://schemas.microsoft.com/office/drawing/2014/main" id="{203B0986-5953-4806-8CE1-5E2E24DC64EB}"/>
              </a:ext>
            </a:extLst>
          </p:cNvPr>
          <p:cNvPicPr>
            <a:picLocks noChangeAspect="1"/>
          </p:cNvPicPr>
          <p:nvPr/>
        </p:nvPicPr>
        <p:blipFill>
          <a:blip r:embed="rId3"/>
          <a:stretch>
            <a:fillRect/>
          </a:stretch>
        </p:blipFill>
        <p:spPr>
          <a:xfrm>
            <a:off x="4027793" y="5383242"/>
            <a:ext cx="4162425" cy="723900"/>
          </a:xfrm>
          <a:prstGeom prst="rect">
            <a:avLst/>
          </a:prstGeom>
        </p:spPr>
      </p:pic>
    </p:spTree>
    <p:extLst>
      <p:ext uri="{BB962C8B-B14F-4D97-AF65-F5344CB8AC3E}">
        <p14:creationId xmlns:p14="http://schemas.microsoft.com/office/powerpoint/2010/main" val="4004675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CA1C5-5A58-4D13-8757-A934057ED2EB}"/>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8AD41581-2529-42F3-B581-3DFC13CCD95D}"/>
              </a:ext>
            </a:extLst>
          </p:cNvPr>
          <p:cNvSpPr>
            <a:spLocks noGrp="1"/>
          </p:cNvSpPr>
          <p:nvPr>
            <p:ph idx="1"/>
          </p:nvPr>
        </p:nvSpPr>
        <p:spPr/>
        <p:txBody>
          <a:bodyPr/>
          <a:lstStyle/>
          <a:p>
            <a:pPr marL="0" indent="0">
              <a:buNone/>
            </a:pPr>
            <a:r>
              <a:rPr lang="pt-PT" b="1" i="0" dirty="0">
                <a:solidFill>
                  <a:srgbClr val="222422"/>
                </a:solidFill>
                <a:effectLst/>
              </a:rPr>
              <a:t>Buscando por atributos</a:t>
            </a:r>
          </a:p>
          <a:p>
            <a:r>
              <a:rPr lang="pt-PT" sz="1800" b="0" i="0" dirty="0">
                <a:solidFill>
                  <a:srgbClr val="222422"/>
                </a:solidFill>
                <a:effectLst/>
              </a:rPr>
              <a:t>Podemos usar os parâmetros abaixo para pesquisar arquivos com atributos específicos, como os que podem ser gravados por seu usuário, os que têm um conjunto específico de permissões ou que têm um determinado tamanho:</a:t>
            </a:r>
          </a:p>
          <a:p>
            <a:endParaRPr lang="pt-PT" sz="1800" dirty="0"/>
          </a:p>
        </p:txBody>
      </p:sp>
      <p:graphicFrame>
        <p:nvGraphicFramePr>
          <p:cNvPr id="4" name="Tabela 4">
            <a:extLst>
              <a:ext uri="{FF2B5EF4-FFF2-40B4-BE49-F238E27FC236}">
                <a16:creationId xmlns:a16="http://schemas.microsoft.com/office/drawing/2014/main" id="{A974A857-5F2C-4208-B20D-302FF9657088}"/>
              </a:ext>
            </a:extLst>
          </p:cNvPr>
          <p:cNvGraphicFramePr>
            <a:graphicFrameLocks noGrp="1"/>
          </p:cNvGraphicFramePr>
          <p:nvPr>
            <p:extLst>
              <p:ext uri="{D42A27DB-BD31-4B8C-83A1-F6EECF244321}">
                <p14:modId xmlns:p14="http://schemas.microsoft.com/office/powerpoint/2010/main" val="4270546037"/>
              </p:ext>
            </p:extLst>
          </p:nvPr>
        </p:nvGraphicFramePr>
        <p:xfrm>
          <a:off x="392721" y="2654172"/>
          <a:ext cx="11432570" cy="3677920"/>
        </p:xfrm>
        <a:graphic>
          <a:graphicData uri="http://schemas.openxmlformats.org/drawingml/2006/table">
            <a:tbl>
              <a:tblPr firstRow="1" bandRow="1">
                <a:tableStyleId>{5C22544A-7EE6-4342-B048-85BDC9FD1C3A}</a:tableStyleId>
              </a:tblPr>
              <a:tblGrid>
                <a:gridCol w="2132765">
                  <a:extLst>
                    <a:ext uri="{9D8B030D-6E8A-4147-A177-3AD203B41FA5}">
                      <a16:colId xmlns:a16="http://schemas.microsoft.com/office/drawing/2014/main" val="307655621"/>
                    </a:ext>
                  </a:extLst>
                </a:gridCol>
                <a:gridCol w="9299805">
                  <a:extLst>
                    <a:ext uri="{9D8B030D-6E8A-4147-A177-3AD203B41FA5}">
                      <a16:colId xmlns:a16="http://schemas.microsoft.com/office/drawing/2014/main" val="176713775"/>
                    </a:ext>
                  </a:extLst>
                </a:gridCol>
              </a:tblGrid>
              <a:tr h="370840">
                <a:tc>
                  <a:txBody>
                    <a:bodyPr/>
                    <a:lstStyle/>
                    <a:p>
                      <a:pPr algn="ctr"/>
                      <a:r>
                        <a:rPr lang="pt-PT" dirty="0"/>
                        <a:t>Parâmetros</a:t>
                      </a:r>
                    </a:p>
                  </a:txBody>
                  <a:tcPr anchor="ctr"/>
                </a:tc>
                <a:tc>
                  <a:txBody>
                    <a:bodyPr/>
                    <a:lstStyle/>
                    <a:p>
                      <a:pPr algn="ctr"/>
                      <a:r>
                        <a:rPr lang="pt-PT" dirty="0"/>
                        <a:t>Descrição</a:t>
                      </a:r>
                    </a:p>
                  </a:txBody>
                  <a:tcPr anchor="ctr"/>
                </a:tc>
                <a:extLst>
                  <a:ext uri="{0D108BD9-81ED-4DB2-BD59-A6C34878D82A}">
                    <a16:rowId xmlns:a16="http://schemas.microsoft.com/office/drawing/2014/main" val="3377066466"/>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user</a:t>
                      </a:r>
                      <a:r>
                        <a:rPr lang="pt-PT" sz="1800" b="1" i="0" kern="1200" dirty="0">
                          <a:solidFill>
                            <a:schemeClr val="dk1"/>
                          </a:solidFill>
                          <a:effectLst/>
                          <a:latin typeface="+mn-lt"/>
                          <a:ea typeface="+mn-ea"/>
                          <a:cs typeface="+mn-cs"/>
                        </a:rPr>
                        <a:t> USERNAME</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de que o usuário </a:t>
                      </a:r>
                      <a:r>
                        <a:rPr lang="pt-PT" b="1" dirty="0"/>
                        <a:t>USERNAME</a:t>
                      </a:r>
                      <a:r>
                        <a:rPr lang="pt-PT" sz="1800" b="0" i="0" kern="1200" dirty="0">
                          <a:solidFill>
                            <a:schemeClr val="dk1"/>
                          </a:solidFill>
                          <a:effectLst/>
                          <a:latin typeface="+mn-lt"/>
                          <a:ea typeface="+mn-ea"/>
                          <a:cs typeface="+mn-cs"/>
                        </a:rPr>
                        <a:t> é proprietário.</a:t>
                      </a:r>
                      <a:endParaRPr lang="pt-PT" dirty="0"/>
                    </a:p>
                  </a:txBody>
                  <a:tcPr anchor="ctr"/>
                </a:tc>
                <a:extLst>
                  <a:ext uri="{0D108BD9-81ED-4DB2-BD59-A6C34878D82A}">
                    <a16:rowId xmlns:a16="http://schemas.microsoft.com/office/drawing/2014/main" val="2255278720"/>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group</a:t>
                      </a:r>
                      <a:r>
                        <a:rPr lang="pt-PT" sz="1800" b="1" i="0" kern="1200" dirty="0">
                          <a:solidFill>
                            <a:schemeClr val="dk1"/>
                          </a:solidFill>
                          <a:effectLst/>
                          <a:latin typeface="+mn-lt"/>
                          <a:ea typeface="+mn-ea"/>
                          <a:cs typeface="+mn-cs"/>
                        </a:rPr>
                        <a:t> GROUPNAME</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de que o grupo </a:t>
                      </a:r>
                      <a:r>
                        <a:rPr lang="pt-PT" b="1" dirty="0"/>
                        <a:t>GROUPNAME</a:t>
                      </a:r>
                      <a:r>
                        <a:rPr lang="pt-PT" sz="1800" b="0" i="0" kern="1200" dirty="0">
                          <a:solidFill>
                            <a:schemeClr val="dk1"/>
                          </a:solidFill>
                          <a:effectLst/>
                          <a:latin typeface="+mn-lt"/>
                          <a:ea typeface="+mn-ea"/>
                          <a:cs typeface="+mn-cs"/>
                        </a:rPr>
                        <a:t> é proprietário.</a:t>
                      </a:r>
                      <a:endParaRPr lang="pt-PT" dirty="0"/>
                    </a:p>
                  </a:txBody>
                  <a:tcPr anchor="ctr"/>
                </a:tc>
                <a:extLst>
                  <a:ext uri="{0D108BD9-81ED-4DB2-BD59-A6C34878D82A}">
                    <a16:rowId xmlns:a16="http://schemas.microsoft.com/office/drawing/2014/main" val="473510826"/>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readable</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que podem ser lidos pelo usuário atual.</a:t>
                      </a:r>
                      <a:endParaRPr lang="pt-PT" dirty="0"/>
                    </a:p>
                  </a:txBody>
                  <a:tcPr anchor="ctr"/>
                </a:tc>
                <a:extLst>
                  <a:ext uri="{0D108BD9-81ED-4DB2-BD59-A6C34878D82A}">
                    <a16:rowId xmlns:a16="http://schemas.microsoft.com/office/drawing/2014/main" val="505295724"/>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writable</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que podem ser gravados pelo usuário atual.</a:t>
                      </a:r>
                      <a:endParaRPr lang="pt-PT" dirty="0"/>
                    </a:p>
                  </a:txBody>
                  <a:tcPr anchor="ctr"/>
                </a:tc>
                <a:extLst>
                  <a:ext uri="{0D108BD9-81ED-4DB2-BD59-A6C34878D82A}">
                    <a16:rowId xmlns:a16="http://schemas.microsoft.com/office/drawing/2014/main" val="324708150"/>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executable</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que podem ser executados pelo usuário atual. No caso dos diretórios, ele encontrará quaisquer diretórios em que o usuário pode entrar (permissão </a:t>
                      </a:r>
                      <a:r>
                        <a:rPr lang="pt-PT" dirty="0"/>
                        <a:t>x</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140277144"/>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perm</a:t>
                      </a:r>
                      <a:r>
                        <a:rPr lang="pt-PT" sz="1800" b="1" i="0" kern="1200" dirty="0">
                          <a:solidFill>
                            <a:schemeClr val="dk1"/>
                          </a:solidFill>
                          <a:effectLst/>
                          <a:latin typeface="+mn-lt"/>
                          <a:ea typeface="+mn-ea"/>
                          <a:cs typeface="+mn-cs"/>
                        </a:rPr>
                        <a:t> NNNN</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quaisquer arquivos que tenham exatamente a permissão </a:t>
                      </a:r>
                      <a:r>
                        <a:rPr lang="pt-PT" dirty="0"/>
                        <a:t>NNNN</a:t>
                      </a:r>
                      <a:r>
                        <a:rPr lang="pt-PT" sz="1800" b="0" i="0" kern="1200" dirty="0">
                          <a:solidFill>
                            <a:schemeClr val="dk1"/>
                          </a:solidFill>
                          <a:effectLst/>
                          <a:latin typeface="+mn-lt"/>
                          <a:ea typeface="+mn-ea"/>
                          <a:cs typeface="+mn-cs"/>
                        </a:rPr>
                        <a:t>. Por exemplo, </a:t>
                      </a:r>
                      <a:r>
                        <a:rPr lang="pt-PT" dirty="0"/>
                        <a:t>-</a:t>
                      </a:r>
                      <a:r>
                        <a:rPr lang="pt-PT" dirty="0" err="1"/>
                        <a:t>perm</a:t>
                      </a:r>
                      <a:r>
                        <a:rPr lang="pt-PT" dirty="0"/>
                        <a:t> 0664</a:t>
                      </a:r>
                      <a:r>
                        <a:rPr lang="pt-PT" sz="1800" b="0" i="0" kern="1200" dirty="0">
                          <a:solidFill>
                            <a:schemeClr val="dk1"/>
                          </a:solidFill>
                          <a:effectLst/>
                          <a:latin typeface="+mn-lt"/>
                          <a:ea typeface="+mn-ea"/>
                          <a:cs typeface="+mn-cs"/>
                        </a:rPr>
                        <a:t> corresponde a quaisquer arquivos que o usuário e grupo podem ler e gravar e que outros podem ler (ou </a:t>
                      </a:r>
                      <a:r>
                        <a:rPr lang="pt-PT" dirty="0" err="1"/>
                        <a:t>rw</a:t>
                      </a:r>
                      <a:r>
                        <a:rPr lang="pt-PT" dirty="0"/>
                        <a:t>-</a:t>
                      </a:r>
                      <a:r>
                        <a:rPr lang="pt-PT" dirty="0" err="1"/>
                        <a:t>rw</a:t>
                      </a:r>
                      <a:r>
                        <a:rPr lang="pt-PT" dirty="0"/>
                        <a:t>-r--</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3086675715"/>
                  </a:ext>
                </a:extLst>
              </a:tr>
            </a:tbl>
          </a:graphicData>
        </a:graphic>
      </p:graphicFrame>
    </p:spTree>
    <p:extLst>
      <p:ext uri="{BB962C8B-B14F-4D97-AF65-F5344CB8AC3E}">
        <p14:creationId xmlns:p14="http://schemas.microsoft.com/office/powerpoint/2010/main" val="45963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A80037-1C0B-4DBA-8088-99DDEB5D0A4E}"/>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2FC6CB58-F76D-4041-9309-6AE69CCAB1C3}"/>
              </a:ext>
            </a:extLst>
          </p:cNvPr>
          <p:cNvSpPr>
            <a:spLocks noGrp="1"/>
          </p:cNvSpPr>
          <p:nvPr>
            <p:ph idx="1"/>
          </p:nvPr>
        </p:nvSpPr>
        <p:spPr/>
        <p:txBody>
          <a:bodyPr/>
          <a:lstStyle/>
          <a:p>
            <a:pPr marL="0" indent="0">
              <a:buNone/>
            </a:pPr>
            <a:r>
              <a:rPr lang="pt-PT" sz="2400" b="1" dirty="0"/>
              <a:t>Verificando o uso de disco</a:t>
            </a:r>
          </a:p>
          <a:p>
            <a:r>
              <a:rPr lang="pt-PT" sz="1800" b="1" dirty="0" err="1"/>
              <a:t>su</a:t>
            </a:r>
            <a:r>
              <a:rPr lang="pt-PT" sz="1800" b="1" dirty="0"/>
              <a:t> –h –d1</a:t>
            </a:r>
          </a:p>
          <a:p>
            <a:pPr marL="0" indent="0">
              <a:buNone/>
            </a:pPr>
            <a:endParaRPr lang="pt-PT" sz="1800" b="1" dirty="0"/>
          </a:p>
        </p:txBody>
      </p:sp>
      <p:pic>
        <p:nvPicPr>
          <p:cNvPr id="6" name="Imagem 5">
            <a:extLst>
              <a:ext uri="{FF2B5EF4-FFF2-40B4-BE49-F238E27FC236}">
                <a16:creationId xmlns:a16="http://schemas.microsoft.com/office/drawing/2014/main" id="{B7C25153-5765-4992-8E3D-B4E998BB25C4}"/>
              </a:ext>
            </a:extLst>
          </p:cNvPr>
          <p:cNvPicPr>
            <a:picLocks noChangeAspect="1"/>
          </p:cNvPicPr>
          <p:nvPr/>
        </p:nvPicPr>
        <p:blipFill>
          <a:blip r:embed="rId2"/>
          <a:stretch>
            <a:fillRect/>
          </a:stretch>
        </p:blipFill>
        <p:spPr>
          <a:xfrm>
            <a:off x="392722" y="2437637"/>
            <a:ext cx="5172075" cy="3028950"/>
          </a:xfrm>
          <a:prstGeom prst="rect">
            <a:avLst/>
          </a:prstGeom>
        </p:spPr>
      </p:pic>
    </p:spTree>
    <p:extLst>
      <p:ext uri="{BB962C8B-B14F-4D97-AF65-F5344CB8AC3E}">
        <p14:creationId xmlns:p14="http://schemas.microsoft.com/office/powerpoint/2010/main" val="1681544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6345BF-7430-4CEF-9454-196F534AD4B0}"/>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2ECDA6BE-D163-4856-BF13-78CD3FBB4615}"/>
              </a:ext>
            </a:extLst>
          </p:cNvPr>
          <p:cNvSpPr>
            <a:spLocks noGrp="1"/>
          </p:cNvSpPr>
          <p:nvPr>
            <p:ph idx="1"/>
          </p:nvPr>
        </p:nvSpPr>
        <p:spPr/>
        <p:txBody>
          <a:bodyPr/>
          <a:lstStyle/>
          <a:p>
            <a:r>
              <a:rPr lang="pt-PT" sz="1800" dirty="0"/>
              <a:t>Adicionar um - antes de NNNN, procura por arquivos que tenham pelo menos a permissão especificada. Por exemplo, -</a:t>
            </a:r>
            <a:r>
              <a:rPr lang="pt-PT" sz="1800" dirty="0" err="1"/>
              <a:t>perm</a:t>
            </a:r>
            <a:r>
              <a:rPr lang="pt-PT" sz="1800" dirty="0"/>
              <a:t> -644 encontraria arquivos que tenham permissões de ao menos 644 (</a:t>
            </a:r>
            <a:r>
              <a:rPr lang="pt-PT" sz="1800" dirty="0" err="1"/>
              <a:t>rw</a:t>
            </a:r>
            <a:r>
              <a:rPr lang="pt-PT" sz="1800" dirty="0"/>
              <a:t>-r—​r--). Isso inclui arquivos com 664 (</a:t>
            </a:r>
            <a:r>
              <a:rPr lang="pt-PT" sz="1800" dirty="0" err="1"/>
              <a:t>rw</a:t>
            </a:r>
            <a:r>
              <a:rPr lang="pt-PT" sz="1800" dirty="0"/>
              <a:t>-</a:t>
            </a:r>
            <a:r>
              <a:rPr lang="pt-PT" sz="1800" dirty="0" err="1"/>
              <a:t>rw</a:t>
            </a:r>
            <a:r>
              <a:rPr lang="pt-PT" sz="1800" dirty="0"/>
              <a:t>-r--) ou mesmo 775 (</a:t>
            </a:r>
            <a:r>
              <a:rPr lang="pt-PT" sz="1800" dirty="0" err="1"/>
              <a:t>rwxrwx</a:t>
            </a:r>
            <a:r>
              <a:rPr lang="pt-PT" sz="1800" dirty="0"/>
              <a:t>-r-x).</a:t>
            </a:r>
          </a:p>
          <a:p>
            <a:endParaRPr lang="pt-PT" sz="1800" dirty="0"/>
          </a:p>
          <a:p>
            <a:r>
              <a:rPr lang="pt-PT" sz="1800" dirty="0"/>
              <a:t>~</a:t>
            </a:r>
          </a:p>
          <a:p>
            <a:endParaRPr lang="pt-PT" sz="1800" dirty="0"/>
          </a:p>
          <a:p>
            <a:endParaRPr lang="pt-PT" sz="1800" dirty="0"/>
          </a:p>
          <a:p>
            <a:endParaRPr lang="pt-PT" sz="1800" dirty="0"/>
          </a:p>
          <a:p>
            <a:endParaRPr lang="pt-PT" sz="1800" dirty="0"/>
          </a:p>
          <a:p>
            <a:r>
              <a:rPr lang="pt-PT" sz="1800" dirty="0"/>
              <a:t>Aqui também, podemos usar os prefixos + ou - (que aqui significam maior que e menor que) para buscar por tamanhos relativos.</a:t>
            </a:r>
          </a:p>
          <a:p>
            <a:endParaRPr lang="pt-PT" sz="1800" dirty="0"/>
          </a:p>
        </p:txBody>
      </p:sp>
      <p:graphicFrame>
        <p:nvGraphicFramePr>
          <p:cNvPr id="5" name="Tabela 5">
            <a:extLst>
              <a:ext uri="{FF2B5EF4-FFF2-40B4-BE49-F238E27FC236}">
                <a16:creationId xmlns:a16="http://schemas.microsoft.com/office/drawing/2014/main" id="{7BF6E290-9D6F-4D60-ADB2-D99AB47890A4}"/>
              </a:ext>
            </a:extLst>
          </p:cNvPr>
          <p:cNvGraphicFramePr>
            <a:graphicFrameLocks noGrp="1"/>
          </p:cNvGraphicFramePr>
          <p:nvPr>
            <p:extLst>
              <p:ext uri="{D42A27DB-BD31-4B8C-83A1-F6EECF244321}">
                <p14:modId xmlns:p14="http://schemas.microsoft.com/office/powerpoint/2010/main" val="3623385444"/>
              </p:ext>
            </p:extLst>
          </p:nvPr>
        </p:nvGraphicFramePr>
        <p:xfrm>
          <a:off x="392721" y="2316480"/>
          <a:ext cx="11538022" cy="1381760"/>
        </p:xfrm>
        <a:graphic>
          <a:graphicData uri="http://schemas.openxmlformats.org/drawingml/2006/table">
            <a:tbl>
              <a:tblPr firstRow="1" bandRow="1">
                <a:tableStyleId>{5C22544A-7EE6-4342-B048-85BDC9FD1C3A}</a:tableStyleId>
              </a:tblPr>
              <a:tblGrid>
                <a:gridCol w="2071805">
                  <a:extLst>
                    <a:ext uri="{9D8B030D-6E8A-4147-A177-3AD203B41FA5}">
                      <a16:colId xmlns:a16="http://schemas.microsoft.com/office/drawing/2014/main" val="3952207329"/>
                    </a:ext>
                  </a:extLst>
                </a:gridCol>
                <a:gridCol w="9466217">
                  <a:extLst>
                    <a:ext uri="{9D8B030D-6E8A-4147-A177-3AD203B41FA5}">
                      <a16:colId xmlns:a16="http://schemas.microsoft.com/office/drawing/2014/main" val="359713172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a:t>Parâmetros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a:t>Descrição</a:t>
                      </a:r>
                    </a:p>
                  </a:txBody>
                  <a:tcPr anchor="ctr"/>
                </a:tc>
                <a:extLst>
                  <a:ext uri="{0D108BD9-81ED-4DB2-BD59-A6C34878D82A}">
                    <a16:rowId xmlns:a16="http://schemas.microsoft.com/office/drawing/2014/main" val="458782165"/>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empty</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arquivos e diretórios vazios.</a:t>
                      </a:r>
                      <a:endParaRPr lang="pt-PT" dirty="0"/>
                    </a:p>
                  </a:txBody>
                  <a:tcPr anchor="ctr"/>
                </a:tc>
                <a:extLst>
                  <a:ext uri="{0D108BD9-81ED-4DB2-BD59-A6C34878D82A}">
                    <a16:rowId xmlns:a16="http://schemas.microsoft.com/office/drawing/2014/main" val="2414300144"/>
                  </a:ext>
                </a:extLst>
              </a:tr>
              <a:tr h="370840">
                <a:tc>
                  <a:txBody>
                    <a:bodyPr/>
                    <a:lstStyle/>
                    <a:p>
                      <a:pPr algn="ctr"/>
                      <a:r>
                        <a:rPr lang="pt-PT" sz="1800" b="1" i="0" kern="1200" dirty="0">
                          <a:solidFill>
                            <a:schemeClr val="dk1"/>
                          </a:solidFill>
                          <a:effectLst/>
                          <a:latin typeface="+mn-lt"/>
                          <a:ea typeface="+mn-ea"/>
                          <a:cs typeface="+mn-cs"/>
                        </a:rPr>
                        <a:t>-</a:t>
                      </a:r>
                      <a:r>
                        <a:rPr lang="pt-PT" sz="1800" b="1" i="0" kern="1200" dirty="0" err="1">
                          <a:solidFill>
                            <a:schemeClr val="dk1"/>
                          </a:solidFill>
                          <a:effectLst/>
                          <a:latin typeface="+mn-lt"/>
                          <a:ea typeface="+mn-ea"/>
                          <a:cs typeface="+mn-cs"/>
                        </a:rPr>
                        <a:t>size</a:t>
                      </a:r>
                      <a:r>
                        <a:rPr lang="pt-PT" sz="1800" b="1" i="0" kern="1200" dirty="0">
                          <a:solidFill>
                            <a:schemeClr val="dk1"/>
                          </a:solidFill>
                          <a:effectLst/>
                          <a:latin typeface="+mn-lt"/>
                          <a:ea typeface="+mn-ea"/>
                          <a:cs typeface="+mn-cs"/>
                        </a:rPr>
                        <a:t> N</a:t>
                      </a:r>
                      <a:endParaRPr lang="pt-PT" b="1" dirty="0"/>
                    </a:p>
                  </a:txBody>
                  <a:tcPr anchor="ctr"/>
                </a:tc>
                <a:tc>
                  <a:txBody>
                    <a:bodyPr/>
                    <a:lstStyle/>
                    <a:p>
                      <a:pPr algn="ctr"/>
                      <a:r>
                        <a:rPr lang="pt-PT" sz="1800" b="0" i="0" kern="1200" dirty="0">
                          <a:solidFill>
                            <a:schemeClr val="dk1"/>
                          </a:solidFill>
                          <a:effectLst/>
                          <a:latin typeface="+mn-lt"/>
                          <a:ea typeface="+mn-ea"/>
                          <a:cs typeface="+mn-cs"/>
                        </a:rPr>
                        <a:t>Encontra quaisquer arquivos de tamanho </a:t>
                      </a:r>
                      <a:r>
                        <a:rPr lang="pt-PT" b="1" dirty="0"/>
                        <a:t>N</a:t>
                      </a:r>
                      <a:r>
                        <a:rPr lang="pt-PT" sz="1800" b="0" i="0" kern="1200" dirty="0">
                          <a:solidFill>
                            <a:schemeClr val="dk1"/>
                          </a:solidFill>
                          <a:effectLst/>
                          <a:latin typeface="+mn-lt"/>
                          <a:ea typeface="+mn-ea"/>
                          <a:cs typeface="+mn-cs"/>
                        </a:rPr>
                        <a:t>, onde </a:t>
                      </a:r>
                      <a:r>
                        <a:rPr lang="pt-PT" b="1" dirty="0"/>
                        <a:t>N</a:t>
                      </a:r>
                      <a:r>
                        <a:rPr lang="pt-PT" sz="1800" b="0" i="0" kern="1200" dirty="0">
                          <a:solidFill>
                            <a:schemeClr val="dk1"/>
                          </a:solidFill>
                          <a:effectLst/>
                          <a:latin typeface="+mn-lt"/>
                          <a:ea typeface="+mn-ea"/>
                          <a:cs typeface="+mn-cs"/>
                        </a:rPr>
                        <a:t> por padrão é um número de blocos de 512 bytes. Podemos adicionar sufixos a </a:t>
                      </a:r>
                      <a:r>
                        <a:rPr lang="pt-PT" b="1" dirty="0"/>
                        <a:t>N</a:t>
                      </a:r>
                      <a:r>
                        <a:rPr lang="pt-PT" sz="1800" b="0" i="0" kern="1200" dirty="0">
                          <a:solidFill>
                            <a:schemeClr val="dk1"/>
                          </a:solidFill>
                          <a:effectLst/>
                          <a:latin typeface="+mn-lt"/>
                          <a:ea typeface="+mn-ea"/>
                          <a:cs typeface="+mn-cs"/>
                        </a:rPr>
                        <a:t> para as outras unidades.</a:t>
                      </a:r>
                      <a:endParaRPr lang="pt-PT" dirty="0"/>
                    </a:p>
                  </a:txBody>
                  <a:tcPr anchor="ctr"/>
                </a:tc>
                <a:extLst>
                  <a:ext uri="{0D108BD9-81ED-4DB2-BD59-A6C34878D82A}">
                    <a16:rowId xmlns:a16="http://schemas.microsoft.com/office/drawing/2014/main" val="2275781251"/>
                  </a:ext>
                </a:extLst>
              </a:tr>
            </a:tbl>
          </a:graphicData>
        </a:graphic>
      </p:graphicFrame>
    </p:spTree>
    <p:extLst>
      <p:ext uri="{BB962C8B-B14F-4D97-AF65-F5344CB8AC3E}">
        <p14:creationId xmlns:p14="http://schemas.microsoft.com/office/powerpoint/2010/main" val="3097105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E44B7-07FC-42AB-9943-25EF8E9E967A}"/>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F77C70B3-E1C4-440F-9734-1AB7709C4798}"/>
              </a:ext>
            </a:extLst>
          </p:cNvPr>
          <p:cNvSpPr>
            <a:spLocks noGrp="1"/>
          </p:cNvSpPr>
          <p:nvPr>
            <p:ph idx="1"/>
          </p:nvPr>
        </p:nvSpPr>
        <p:spPr/>
        <p:txBody>
          <a:bodyPr/>
          <a:lstStyle/>
          <a:p>
            <a:pPr marL="0" indent="0">
              <a:buNone/>
            </a:pPr>
            <a:r>
              <a:rPr lang="pt-PT" sz="1800" dirty="0"/>
              <a:t>Assim, para pesquisar arquivos em seu diretório inicial que contenham o padrão </a:t>
            </a:r>
            <a:r>
              <a:rPr lang="pt-PT" sz="1800" dirty="0" err="1"/>
              <a:t>report</a:t>
            </a:r>
            <a:r>
              <a:rPr lang="pt-PT" sz="1800" dirty="0"/>
              <a:t> (sem distinção entre maiúsculas e minúsculas) em qualquer parte do nome, tenham permissões 0644, foram </a:t>
            </a:r>
            <a:r>
              <a:rPr lang="pt-PT" sz="1800" dirty="0" err="1"/>
              <a:t>acessados</a:t>
            </a:r>
            <a:r>
              <a:rPr lang="pt-PT" sz="1800" dirty="0"/>
              <a:t> há 10 dias e cujo tamanho é de pelo menos 1 </a:t>
            </a:r>
            <a:r>
              <a:rPr lang="pt-PT" sz="1800" dirty="0" err="1"/>
              <a:t>Mib</a:t>
            </a:r>
            <a:r>
              <a:rPr lang="pt-PT" sz="1800" dirty="0"/>
              <a:t>, usaríamos:</a:t>
            </a:r>
          </a:p>
        </p:txBody>
      </p:sp>
      <p:pic>
        <p:nvPicPr>
          <p:cNvPr id="8" name="Imagem 7">
            <a:extLst>
              <a:ext uri="{FF2B5EF4-FFF2-40B4-BE49-F238E27FC236}">
                <a16:creationId xmlns:a16="http://schemas.microsoft.com/office/drawing/2014/main" id="{E72A249E-6A07-4206-85DA-73B09D3BE03F}"/>
              </a:ext>
            </a:extLst>
          </p:cNvPr>
          <p:cNvPicPr>
            <a:picLocks noChangeAspect="1"/>
          </p:cNvPicPr>
          <p:nvPr/>
        </p:nvPicPr>
        <p:blipFill>
          <a:blip r:embed="rId2"/>
          <a:stretch>
            <a:fillRect/>
          </a:stretch>
        </p:blipFill>
        <p:spPr>
          <a:xfrm>
            <a:off x="2719387" y="2305867"/>
            <a:ext cx="6753225" cy="400050"/>
          </a:xfrm>
          <a:prstGeom prst="rect">
            <a:avLst/>
          </a:prstGeom>
        </p:spPr>
      </p:pic>
    </p:spTree>
    <p:extLst>
      <p:ext uri="{BB962C8B-B14F-4D97-AF65-F5344CB8AC3E}">
        <p14:creationId xmlns:p14="http://schemas.microsoft.com/office/powerpoint/2010/main" val="959558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9DA1D2-9A48-496D-91D2-72E4E9602590}"/>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5FCB5C3F-CE7A-44B4-AC34-F7DC59A387F7}"/>
              </a:ext>
            </a:extLst>
          </p:cNvPr>
          <p:cNvSpPr>
            <a:spLocks noGrp="1"/>
          </p:cNvSpPr>
          <p:nvPr>
            <p:ph idx="1"/>
          </p:nvPr>
        </p:nvSpPr>
        <p:spPr/>
        <p:txBody>
          <a:bodyPr/>
          <a:lstStyle/>
          <a:p>
            <a:pPr marL="0" indent="0">
              <a:buNone/>
            </a:pPr>
            <a:r>
              <a:rPr lang="pt-PT" b="1" i="0" dirty="0">
                <a:solidFill>
                  <a:srgbClr val="222422"/>
                </a:solidFill>
                <a:effectLst/>
              </a:rPr>
              <a:t>Busca por tempo</a:t>
            </a:r>
          </a:p>
          <a:p>
            <a:r>
              <a:rPr lang="pt-PT" sz="1800" b="0" i="0" dirty="0">
                <a:solidFill>
                  <a:srgbClr val="222422"/>
                </a:solidFill>
                <a:effectLst/>
              </a:rPr>
              <a:t>Além da busca por atributos, também é possível realizar buscas por data e hora, encontrando arquivos que foram </a:t>
            </a:r>
            <a:r>
              <a:rPr lang="pt-PT" sz="1800" b="0" i="0" dirty="0" err="1">
                <a:solidFill>
                  <a:srgbClr val="222422"/>
                </a:solidFill>
                <a:effectLst/>
              </a:rPr>
              <a:t>acessados</a:t>
            </a:r>
            <a:r>
              <a:rPr lang="pt-PT" sz="1800" b="0" i="0" dirty="0">
                <a:solidFill>
                  <a:srgbClr val="222422"/>
                </a:solidFill>
                <a:effectLst/>
              </a:rPr>
              <a:t>, tiveram seus atributos alterados ou foram modificados durante um determinado período de tempo. Os parâmetros são:</a:t>
            </a:r>
          </a:p>
          <a:p>
            <a:endParaRPr lang="pt-PT" sz="1800" dirty="0">
              <a:solidFill>
                <a:srgbClr val="222422"/>
              </a:solidFill>
            </a:endParaRPr>
          </a:p>
          <a:p>
            <a:endParaRPr lang="pt-PT" sz="1800" i="0" dirty="0">
              <a:solidFill>
                <a:srgbClr val="222422"/>
              </a:solidFill>
              <a:effectLst/>
            </a:endParaRPr>
          </a:p>
          <a:p>
            <a:endParaRPr lang="pt-PT" sz="1800" dirty="0">
              <a:solidFill>
                <a:srgbClr val="222422"/>
              </a:solidFill>
            </a:endParaRPr>
          </a:p>
          <a:p>
            <a:endParaRPr lang="pt-PT" sz="1800" i="0" dirty="0">
              <a:solidFill>
                <a:srgbClr val="222422"/>
              </a:solidFill>
              <a:effectLst/>
            </a:endParaRPr>
          </a:p>
          <a:p>
            <a:endParaRPr lang="pt-PT" sz="1800" dirty="0">
              <a:solidFill>
                <a:srgbClr val="222422"/>
              </a:solidFill>
            </a:endParaRPr>
          </a:p>
          <a:p>
            <a:endParaRPr lang="pt-PT" sz="1800" i="0" dirty="0">
              <a:solidFill>
                <a:srgbClr val="222422"/>
              </a:solidFill>
              <a:effectLst/>
            </a:endParaRPr>
          </a:p>
          <a:p>
            <a:r>
              <a:rPr lang="pt-PT" sz="1800" i="0" dirty="0">
                <a:solidFill>
                  <a:srgbClr val="222422"/>
                </a:solidFill>
                <a:effectLst/>
              </a:rPr>
              <a:t>Para </a:t>
            </a:r>
            <a:r>
              <a:rPr lang="pt-PT" sz="1800" b="1" i="0" dirty="0">
                <a:solidFill>
                  <a:srgbClr val="222422"/>
                </a:solidFill>
                <a:effectLst/>
              </a:rPr>
              <a:t>-</a:t>
            </a:r>
            <a:r>
              <a:rPr lang="pt-PT" sz="1800" b="1" i="0" dirty="0" err="1">
                <a:solidFill>
                  <a:srgbClr val="222422"/>
                </a:solidFill>
                <a:effectLst/>
              </a:rPr>
              <a:t>cmin</a:t>
            </a:r>
            <a:r>
              <a:rPr lang="pt-PT" sz="1800" b="1" i="0" dirty="0">
                <a:solidFill>
                  <a:srgbClr val="222422"/>
                </a:solidFill>
                <a:effectLst/>
              </a:rPr>
              <a:t> N </a:t>
            </a:r>
            <a:r>
              <a:rPr lang="pt-PT" sz="1800" i="0" dirty="0">
                <a:solidFill>
                  <a:srgbClr val="222422"/>
                </a:solidFill>
                <a:effectLst/>
              </a:rPr>
              <a:t>e </a:t>
            </a:r>
            <a:r>
              <a:rPr lang="pt-PT" sz="1800" b="1" i="0" dirty="0">
                <a:solidFill>
                  <a:srgbClr val="222422"/>
                </a:solidFill>
                <a:effectLst/>
              </a:rPr>
              <a:t>-</a:t>
            </a:r>
            <a:r>
              <a:rPr lang="pt-PT" sz="1800" b="1" i="0" dirty="0" err="1">
                <a:solidFill>
                  <a:srgbClr val="222422"/>
                </a:solidFill>
                <a:effectLst/>
              </a:rPr>
              <a:t>ctime</a:t>
            </a:r>
            <a:r>
              <a:rPr lang="pt-PT" sz="1800" b="1" i="0" dirty="0">
                <a:solidFill>
                  <a:srgbClr val="222422"/>
                </a:solidFill>
                <a:effectLst/>
              </a:rPr>
              <a:t> N</a:t>
            </a:r>
            <a:r>
              <a:rPr lang="pt-PT" sz="1800" i="0" dirty="0">
                <a:solidFill>
                  <a:srgbClr val="222422"/>
                </a:solidFill>
                <a:effectLst/>
              </a:rPr>
              <a:t>, qualquer alteração de atributo é levada em conta, incluindo mudanças nas permissões, leitura ou gravação no arquivo.</a:t>
            </a:r>
          </a:p>
          <a:p>
            <a:pPr marL="0" indent="0">
              <a:buNone/>
            </a:pPr>
            <a:endParaRPr lang="pt-PT" sz="1800" i="0" dirty="0">
              <a:solidFill>
                <a:srgbClr val="222422"/>
              </a:solidFill>
              <a:effectLst/>
            </a:endParaRPr>
          </a:p>
          <a:p>
            <a:pPr marL="0" indent="0">
              <a:buNone/>
            </a:pPr>
            <a:endParaRPr lang="pt-PT" b="1" dirty="0"/>
          </a:p>
        </p:txBody>
      </p:sp>
      <p:graphicFrame>
        <p:nvGraphicFramePr>
          <p:cNvPr id="5" name="Tabela 5">
            <a:extLst>
              <a:ext uri="{FF2B5EF4-FFF2-40B4-BE49-F238E27FC236}">
                <a16:creationId xmlns:a16="http://schemas.microsoft.com/office/drawing/2014/main" id="{B0A2FC9A-E66B-42CB-981D-CE4899DB7465}"/>
              </a:ext>
            </a:extLst>
          </p:cNvPr>
          <p:cNvGraphicFramePr>
            <a:graphicFrameLocks noGrp="1"/>
          </p:cNvGraphicFramePr>
          <p:nvPr>
            <p:extLst>
              <p:ext uri="{D42A27DB-BD31-4B8C-83A1-F6EECF244321}">
                <p14:modId xmlns:p14="http://schemas.microsoft.com/office/powerpoint/2010/main" val="2540689994"/>
              </p:ext>
            </p:extLst>
          </p:nvPr>
        </p:nvGraphicFramePr>
        <p:xfrm>
          <a:off x="392722" y="2687320"/>
          <a:ext cx="11432568" cy="1651000"/>
        </p:xfrm>
        <a:graphic>
          <a:graphicData uri="http://schemas.openxmlformats.org/drawingml/2006/table">
            <a:tbl>
              <a:tblPr firstRow="1" bandRow="1">
                <a:tableStyleId>{5C22544A-7EE6-4342-B048-85BDC9FD1C3A}</a:tableStyleId>
              </a:tblPr>
              <a:tblGrid>
                <a:gridCol w="3064581">
                  <a:extLst>
                    <a:ext uri="{9D8B030D-6E8A-4147-A177-3AD203B41FA5}">
                      <a16:colId xmlns:a16="http://schemas.microsoft.com/office/drawing/2014/main" val="1041941190"/>
                    </a:ext>
                  </a:extLst>
                </a:gridCol>
                <a:gridCol w="8367987">
                  <a:extLst>
                    <a:ext uri="{9D8B030D-6E8A-4147-A177-3AD203B41FA5}">
                      <a16:colId xmlns:a16="http://schemas.microsoft.com/office/drawing/2014/main" val="166797855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a:t>Parâmetros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dirty="0"/>
                        <a:t>Descrição</a:t>
                      </a:r>
                    </a:p>
                  </a:txBody>
                  <a:tcPr anchor="ctr"/>
                </a:tc>
                <a:extLst>
                  <a:ext uri="{0D108BD9-81ED-4DB2-BD59-A6C34878D82A}">
                    <a16:rowId xmlns:a16="http://schemas.microsoft.com/office/drawing/2014/main" val="2316613810"/>
                  </a:ext>
                </a:extLst>
              </a:tr>
              <a:tr h="370840">
                <a:tc>
                  <a:txBody>
                    <a:bodyPr/>
                    <a:lstStyle/>
                    <a:p>
                      <a:pPr algn="ctr"/>
                      <a:r>
                        <a:rPr lang="pt-PT" b="1" dirty="0"/>
                        <a:t>-</a:t>
                      </a:r>
                      <a:r>
                        <a:rPr lang="pt-PT" b="1" dirty="0" err="1"/>
                        <a:t>amin</a:t>
                      </a:r>
                      <a:r>
                        <a:rPr lang="pt-PT" b="1" dirty="0"/>
                        <a:t> N</a:t>
                      </a:r>
                      <a:r>
                        <a:rPr lang="pt-PT" sz="1800" b="1" i="0" kern="1200" dirty="0">
                          <a:solidFill>
                            <a:schemeClr val="dk1"/>
                          </a:solidFill>
                          <a:effectLst/>
                          <a:latin typeface="+mn-lt"/>
                          <a:ea typeface="+mn-ea"/>
                          <a:cs typeface="+mn-cs"/>
                        </a:rPr>
                        <a:t>, </a:t>
                      </a:r>
                      <a:r>
                        <a:rPr lang="pt-PT" b="1" dirty="0"/>
                        <a:t>-</a:t>
                      </a:r>
                      <a:r>
                        <a:rPr lang="pt-PT" b="1" dirty="0" err="1"/>
                        <a:t>cmin</a:t>
                      </a:r>
                      <a:r>
                        <a:rPr lang="pt-PT" b="1" dirty="0"/>
                        <a:t> N</a:t>
                      </a:r>
                      <a:r>
                        <a:rPr lang="pt-PT" sz="1800" b="1" i="0" kern="1200" dirty="0">
                          <a:solidFill>
                            <a:schemeClr val="dk1"/>
                          </a:solidFill>
                          <a:effectLst/>
                          <a:latin typeface="+mn-lt"/>
                          <a:ea typeface="+mn-ea"/>
                          <a:cs typeface="+mn-cs"/>
                        </a:rPr>
                        <a:t>, </a:t>
                      </a:r>
                      <a:r>
                        <a:rPr lang="pt-PT" b="1" dirty="0"/>
                        <a:t>-</a:t>
                      </a:r>
                      <a:r>
                        <a:rPr lang="pt-PT" b="1" dirty="0" err="1"/>
                        <a:t>mmin</a:t>
                      </a:r>
                      <a:r>
                        <a:rPr lang="pt-PT" b="1" dirty="0"/>
                        <a:t> N</a:t>
                      </a:r>
                    </a:p>
                  </a:txBody>
                  <a:tcPr anchor="ctr"/>
                </a:tc>
                <a:tc>
                  <a:txBody>
                    <a:bodyPr/>
                    <a:lstStyle/>
                    <a:p>
                      <a:pPr algn="ctr"/>
                      <a:r>
                        <a:rPr lang="pt-PT" sz="1800" b="0" i="0" kern="1200" dirty="0">
                          <a:solidFill>
                            <a:schemeClr val="dk1"/>
                          </a:solidFill>
                          <a:effectLst/>
                          <a:latin typeface="+mn-lt"/>
                          <a:ea typeface="+mn-ea"/>
                          <a:cs typeface="+mn-cs"/>
                        </a:rPr>
                        <a:t>Corresponde a arquivos que foram </a:t>
                      </a:r>
                      <a:r>
                        <a:rPr lang="pt-PT" sz="1800" b="0" i="0" kern="1200" dirty="0" err="1">
                          <a:solidFill>
                            <a:schemeClr val="dk1"/>
                          </a:solidFill>
                          <a:effectLst/>
                          <a:latin typeface="+mn-lt"/>
                          <a:ea typeface="+mn-ea"/>
                          <a:cs typeface="+mn-cs"/>
                        </a:rPr>
                        <a:t>acessados</a:t>
                      </a:r>
                      <a:r>
                        <a:rPr lang="pt-PT" sz="1800" b="0" i="0" kern="1200" dirty="0">
                          <a:solidFill>
                            <a:schemeClr val="dk1"/>
                          </a:solidFill>
                          <a:effectLst/>
                          <a:latin typeface="+mn-lt"/>
                          <a:ea typeface="+mn-ea"/>
                          <a:cs typeface="+mn-cs"/>
                        </a:rPr>
                        <a:t>, tiveram atributos alterados ou foram modificados (</a:t>
                      </a:r>
                      <a:r>
                        <a:rPr lang="pt-PT" sz="1800" b="0" i="0" kern="1200" dirty="0" err="1">
                          <a:solidFill>
                            <a:schemeClr val="dk1"/>
                          </a:solidFill>
                          <a:effectLst/>
                          <a:latin typeface="+mn-lt"/>
                          <a:ea typeface="+mn-ea"/>
                          <a:cs typeface="+mn-cs"/>
                        </a:rPr>
                        <a:t>respectivamente</a:t>
                      </a:r>
                      <a:r>
                        <a:rPr lang="pt-PT" sz="1800" b="0" i="0" kern="1200" dirty="0">
                          <a:solidFill>
                            <a:schemeClr val="dk1"/>
                          </a:solidFill>
                          <a:effectLst/>
                          <a:latin typeface="+mn-lt"/>
                          <a:ea typeface="+mn-ea"/>
                          <a:cs typeface="+mn-cs"/>
                        </a:rPr>
                        <a:t>) </a:t>
                      </a:r>
                      <a:r>
                        <a:rPr lang="pt-PT" b="1" dirty="0"/>
                        <a:t>N</a:t>
                      </a:r>
                      <a:r>
                        <a:rPr lang="pt-PT" sz="1800" b="0" i="0" kern="1200" dirty="0">
                          <a:solidFill>
                            <a:schemeClr val="dk1"/>
                          </a:solidFill>
                          <a:effectLst/>
                          <a:latin typeface="+mn-lt"/>
                          <a:ea typeface="+mn-ea"/>
                          <a:cs typeface="+mn-cs"/>
                        </a:rPr>
                        <a:t> minutos atrás.</a:t>
                      </a:r>
                      <a:endParaRPr lang="pt-PT" dirty="0"/>
                    </a:p>
                  </a:txBody>
                  <a:tcPr anchor="ctr"/>
                </a:tc>
                <a:extLst>
                  <a:ext uri="{0D108BD9-81ED-4DB2-BD59-A6C34878D82A}">
                    <a16:rowId xmlns:a16="http://schemas.microsoft.com/office/drawing/2014/main" val="2983092042"/>
                  </a:ext>
                </a:extLst>
              </a:tr>
              <a:tr h="370840">
                <a:tc>
                  <a:txBody>
                    <a:bodyPr/>
                    <a:lstStyle/>
                    <a:p>
                      <a:pPr algn="ctr"/>
                      <a:r>
                        <a:rPr lang="pt-PT" b="1" dirty="0"/>
                        <a:t>-</a:t>
                      </a:r>
                      <a:r>
                        <a:rPr lang="pt-PT" b="1" dirty="0" err="1"/>
                        <a:t>atime</a:t>
                      </a:r>
                      <a:r>
                        <a:rPr lang="pt-PT" b="1" dirty="0"/>
                        <a:t> N</a:t>
                      </a:r>
                      <a:r>
                        <a:rPr lang="pt-PT" sz="1800" b="1" i="0" kern="1200" dirty="0">
                          <a:solidFill>
                            <a:schemeClr val="dk1"/>
                          </a:solidFill>
                          <a:effectLst/>
                          <a:latin typeface="+mn-lt"/>
                          <a:ea typeface="+mn-ea"/>
                          <a:cs typeface="+mn-cs"/>
                        </a:rPr>
                        <a:t>, </a:t>
                      </a:r>
                      <a:r>
                        <a:rPr lang="pt-PT" b="1" dirty="0"/>
                        <a:t>-</a:t>
                      </a:r>
                      <a:r>
                        <a:rPr lang="pt-PT" b="1" dirty="0" err="1"/>
                        <a:t>ctime</a:t>
                      </a:r>
                      <a:r>
                        <a:rPr lang="pt-PT" b="1" dirty="0"/>
                        <a:t> N</a:t>
                      </a:r>
                      <a:r>
                        <a:rPr lang="pt-PT" sz="1800" b="1" i="0" kern="1200" dirty="0">
                          <a:solidFill>
                            <a:schemeClr val="dk1"/>
                          </a:solidFill>
                          <a:effectLst/>
                          <a:latin typeface="+mn-lt"/>
                          <a:ea typeface="+mn-ea"/>
                          <a:cs typeface="+mn-cs"/>
                        </a:rPr>
                        <a:t>, </a:t>
                      </a:r>
                      <a:r>
                        <a:rPr lang="pt-PT" b="1" dirty="0"/>
                        <a:t>-</a:t>
                      </a:r>
                      <a:r>
                        <a:rPr lang="pt-PT" b="1" dirty="0" err="1"/>
                        <a:t>mtime</a:t>
                      </a:r>
                      <a:r>
                        <a:rPr lang="pt-PT" b="1" dirty="0"/>
                        <a:t> N</a:t>
                      </a:r>
                    </a:p>
                  </a:txBody>
                  <a:tcPr anchor="ctr"/>
                </a:tc>
                <a:tc>
                  <a:txBody>
                    <a:bodyPr/>
                    <a:lstStyle/>
                    <a:p>
                      <a:pPr algn="ctr"/>
                      <a:r>
                        <a:rPr lang="pt-PT" sz="1800" b="0" i="0" kern="1200" dirty="0">
                          <a:solidFill>
                            <a:schemeClr val="dk1"/>
                          </a:solidFill>
                          <a:effectLst/>
                          <a:latin typeface="+mn-lt"/>
                          <a:ea typeface="+mn-ea"/>
                          <a:cs typeface="+mn-cs"/>
                        </a:rPr>
                        <a:t>Corresponde a arquivos que foram </a:t>
                      </a:r>
                      <a:r>
                        <a:rPr lang="pt-PT" sz="1800" b="0" i="0" kern="1200" dirty="0" err="1">
                          <a:solidFill>
                            <a:schemeClr val="dk1"/>
                          </a:solidFill>
                          <a:effectLst/>
                          <a:latin typeface="+mn-lt"/>
                          <a:ea typeface="+mn-ea"/>
                          <a:cs typeface="+mn-cs"/>
                        </a:rPr>
                        <a:t>acessados</a:t>
                      </a:r>
                      <a:r>
                        <a:rPr lang="pt-PT" sz="1800" b="0" i="0" kern="1200" dirty="0">
                          <a:solidFill>
                            <a:schemeClr val="dk1"/>
                          </a:solidFill>
                          <a:effectLst/>
                          <a:latin typeface="+mn-lt"/>
                          <a:ea typeface="+mn-ea"/>
                          <a:cs typeface="+mn-cs"/>
                        </a:rPr>
                        <a:t>, tiveram atributos alterados ou foram modificados </a:t>
                      </a:r>
                      <a:r>
                        <a:rPr lang="pt-PT" b="1" dirty="0"/>
                        <a:t>N</a:t>
                      </a:r>
                      <a:r>
                        <a:rPr lang="pt-PT" dirty="0"/>
                        <a:t>*24</a:t>
                      </a:r>
                      <a:r>
                        <a:rPr lang="pt-PT" sz="1800" b="0" i="0" kern="1200" dirty="0">
                          <a:solidFill>
                            <a:schemeClr val="dk1"/>
                          </a:solidFill>
                          <a:effectLst/>
                          <a:latin typeface="+mn-lt"/>
                          <a:ea typeface="+mn-ea"/>
                          <a:cs typeface="+mn-cs"/>
                        </a:rPr>
                        <a:t> horas atrás.</a:t>
                      </a:r>
                      <a:endParaRPr lang="pt-PT" dirty="0"/>
                    </a:p>
                  </a:txBody>
                  <a:tcPr anchor="ctr"/>
                </a:tc>
                <a:extLst>
                  <a:ext uri="{0D108BD9-81ED-4DB2-BD59-A6C34878D82A}">
                    <a16:rowId xmlns:a16="http://schemas.microsoft.com/office/drawing/2014/main" val="1918394236"/>
                  </a:ext>
                </a:extLst>
              </a:tr>
            </a:tbl>
          </a:graphicData>
        </a:graphic>
      </p:graphicFrame>
    </p:spTree>
    <p:extLst>
      <p:ext uri="{BB962C8B-B14F-4D97-AF65-F5344CB8AC3E}">
        <p14:creationId xmlns:p14="http://schemas.microsoft.com/office/powerpoint/2010/main" val="1894373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69433-6555-48D0-9DEB-3074ED6BF2F0}"/>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50D23514-8193-41F5-B590-832318938227}"/>
              </a:ext>
            </a:extLst>
          </p:cNvPr>
          <p:cNvSpPr>
            <a:spLocks noGrp="1"/>
          </p:cNvSpPr>
          <p:nvPr>
            <p:ph idx="1"/>
          </p:nvPr>
        </p:nvSpPr>
        <p:spPr/>
        <p:txBody>
          <a:bodyPr/>
          <a:lstStyle/>
          <a:p>
            <a:r>
              <a:rPr lang="pt-PT" sz="1800" b="0" i="0" dirty="0">
                <a:solidFill>
                  <a:srgbClr val="222422"/>
                </a:solidFill>
                <a:effectLst/>
              </a:rPr>
              <a:t>O exemplo a seguir corresponderia a qualquer arquivo no diretório atual que foi modificado há menos de 24 horas e é maior que 1 </a:t>
            </a:r>
            <a:r>
              <a:rPr lang="pt-PT" sz="1800" b="0" i="0" dirty="0" err="1">
                <a:solidFill>
                  <a:srgbClr val="222422"/>
                </a:solidFill>
                <a:effectLst/>
              </a:rPr>
              <a:t>MiB</a:t>
            </a:r>
            <a:r>
              <a:rPr lang="pt-PT" sz="1800" b="0" i="0" dirty="0">
                <a:solidFill>
                  <a:srgbClr val="222422"/>
                </a:solidFill>
                <a:effectLst/>
              </a:rPr>
              <a:t>:</a:t>
            </a:r>
          </a:p>
          <a:p>
            <a:endParaRPr lang="pt-PT" sz="1800" dirty="0">
              <a:solidFill>
                <a:srgbClr val="222422"/>
              </a:solidFill>
            </a:endParaRPr>
          </a:p>
          <a:p>
            <a:endParaRPr lang="pt-PT" sz="1800" dirty="0"/>
          </a:p>
        </p:txBody>
      </p:sp>
      <p:pic>
        <p:nvPicPr>
          <p:cNvPr id="5" name="Imagem 4">
            <a:extLst>
              <a:ext uri="{FF2B5EF4-FFF2-40B4-BE49-F238E27FC236}">
                <a16:creationId xmlns:a16="http://schemas.microsoft.com/office/drawing/2014/main" id="{384D6AF8-30C7-4242-AD4B-598C0C3D2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55" y="2398607"/>
            <a:ext cx="9440592" cy="876422"/>
          </a:xfrm>
          <a:prstGeom prst="rect">
            <a:avLst/>
          </a:prstGeom>
        </p:spPr>
      </p:pic>
    </p:spTree>
    <p:extLst>
      <p:ext uri="{BB962C8B-B14F-4D97-AF65-F5344CB8AC3E}">
        <p14:creationId xmlns:p14="http://schemas.microsoft.com/office/powerpoint/2010/main" val="567399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4056E0-E8C2-4AEB-8F0D-6A24F1174632}"/>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DD7D143E-1F92-497D-AA77-F1F0565AE826}"/>
              </a:ext>
            </a:extLst>
          </p:cNvPr>
          <p:cNvSpPr>
            <a:spLocks noGrp="1"/>
          </p:cNvSpPr>
          <p:nvPr>
            <p:ph idx="1"/>
          </p:nvPr>
        </p:nvSpPr>
        <p:spPr/>
        <p:txBody>
          <a:bodyPr/>
          <a:lstStyle/>
          <a:p>
            <a:pPr marL="0" indent="0">
              <a:buNone/>
            </a:pPr>
            <a:r>
              <a:rPr lang="pt-PT" b="1" dirty="0"/>
              <a:t>Usando </a:t>
            </a:r>
            <a:r>
              <a:rPr lang="pt-PT" b="1" i="1" dirty="0" err="1"/>
              <a:t>locate</a:t>
            </a:r>
            <a:r>
              <a:rPr lang="pt-PT" b="1" dirty="0"/>
              <a:t> e </a:t>
            </a:r>
            <a:r>
              <a:rPr lang="pt-PT" b="1" i="1" dirty="0" err="1"/>
              <a:t>updatedb</a:t>
            </a:r>
            <a:endParaRPr lang="pt-PT" b="1" i="1" dirty="0"/>
          </a:p>
          <a:p>
            <a:r>
              <a:rPr lang="pt-PT" sz="1800" b="1" i="1" dirty="0" err="1"/>
              <a:t>locate</a:t>
            </a:r>
            <a:r>
              <a:rPr lang="pt-PT" sz="1800" b="1" i="1" dirty="0"/>
              <a:t> </a:t>
            </a:r>
            <a:r>
              <a:rPr lang="pt-PT" sz="1800" dirty="0"/>
              <a:t>e</a:t>
            </a:r>
            <a:r>
              <a:rPr lang="pt-PT" sz="1800" b="1" i="1" dirty="0"/>
              <a:t> </a:t>
            </a:r>
            <a:r>
              <a:rPr lang="pt-PT" sz="1800" b="1" i="1" dirty="0" err="1"/>
              <a:t>updatedb</a:t>
            </a:r>
            <a:r>
              <a:rPr lang="pt-PT" sz="1800" b="1" i="1" dirty="0"/>
              <a:t> </a:t>
            </a:r>
            <a:r>
              <a:rPr lang="pt-PT" sz="1800" dirty="0"/>
              <a:t>são comandos que podem ser usados para encontrar rapidamente um arquivo correspondente a um padrão dado em um sistema Linux. </a:t>
            </a:r>
          </a:p>
          <a:p>
            <a:r>
              <a:rPr lang="pt-PT" sz="1800" dirty="0"/>
              <a:t>Mas, ao contrário de </a:t>
            </a:r>
            <a:r>
              <a:rPr lang="pt-PT" sz="1800" b="1" i="1" dirty="0" err="1"/>
              <a:t>find</a:t>
            </a:r>
            <a:r>
              <a:rPr lang="pt-PT" sz="1800" dirty="0"/>
              <a:t>, </a:t>
            </a:r>
            <a:r>
              <a:rPr lang="pt-PT" sz="1800" b="1" i="1" dirty="0" err="1"/>
              <a:t>locate</a:t>
            </a:r>
            <a:r>
              <a:rPr lang="pt-PT" sz="1800" dirty="0"/>
              <a:t> não pesquisa por um padrão no sistema de arquivos: em vez disso, ele consulta um banco de dados construído com a execução do comando </a:t>
            </a:r>
            <a:r>
              <a:rPr lang="pt-PT" sz="1800" b="1" i="1" dirty="0" err="1"/>
              <a:t>updatedb</a:t>
            </a:r>
            <a:r>
              <a:rPr lang="pt-PT" sz="1800" dirty="0"/>
              <a:t>. Os resultados são muito velozes, mas podem ser imprecisos dependendo da data da última atualização do banco de dados.</a:t>
            </a:r>
          </a:p>
          <a:p>
            <a:r>
              <a:rPr lang="pt-PT" sz="1800" dirty="0"/>
              <a:t>A maneira mais simples de usar </a:t>
            </a:r>
            <a:r>
              <a:rPr lang="pt-PT" sz="1800" b="1" i="1" dirty="0" err="1"/>
              <a:t>locate</a:t>
            </a:r>
            <a:r>
              <a:rPr lang="pt-PT" sz="1800" dirty="0"/>
              <a:t> é simplesmente fornecer um padrão a pesquisar. Por exemplo, para encontrar todas as imagens JPEG no sistema, usamos </a:t>
            </a:r>
            <a:r>
              <a:rPr lang="pt-PT" sz="1800" b="1" i="1" dirty="0" err="1"/>
              <a:t>locate</a:t>
            </a:r>
            <a:r>
              <a:rPr lang="pt-PT" sz="1800" b="1" i="1" dirty="0"/>
              <a:t> </a:t>
            </a:r>
            <a:r>
              <a:rPr lang="pt-PT" sz="1800" b="1" i="1" dirty="0" err="1"/>
              <a:t>jpg</a:t>
            </a:r>
            <a:r>
              <a:rPr lang="pt-PT" sz="1800" dirty="0"/>
              <a:t>.</a:t>
            </a:r>
          </a:p>
          <a:p>
            <a:endParaRPr lang="pt-PT" sz="1800" dirty="0"/>
          </a:p>
          <a:p>
            <a:endParaRPr lang="pt-PT" sz="1800" dirty="0"/>
          </a:p>
        </p:txBody>
      </p:sp>
    </p:spTree>
    <p:extLst>
      <p:ext uri="{BB962C8B-B14F-4D97-AF65-F5344CB8AC3E}">
        <p14:creationId xmlns:p14="http://schemas.microsoft.com/office/powerpoint/2010/main" val="9279512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23F4C-B53A-4345-BAA9-B42F4450F33B}"/>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CDA96746-6398-4A23-B44C-229219366C04}"/>
              </a:ext>
            </a:extLst>
          </p:cNvPr>
          <p:cNvSpPr>
            <a:spLocks noGrp="1"/>
          </p:cNvSpPr>
          <p:nvPr>
            <p:ph idx="1"/>
          </p:nvPr>
        </p:nvSpPr>
        <p:spPr/>
        <p:txBody>
          <a:bodyPr/>
          <a:lstStyle/>
          <a:p>
            <a:r>
              <a:rPr lang="pt-PT" sz="2800" b="1" i="1" dirty="0" err="1"/>
              <a:t>locate</a:t>
            </a:r>
            <a:r>
              <a:rPr lang="pt-PT" sz="2800" b="1" i="1" dirty="0"/>
              <a:t> </a:t>
            </a:r>
            <a:r>
              <a:rPr lang="pt-PT" sz="2800" b="1" i="1" dirty="0" err="1"/>
              <a:t>jpg</a:t>
            </a:r>
            <a:endParaRPr lang="pt-PT" sz="2800" b="1" i="1" dirty="0"/>
          </a:p>
          <a:p>
            <a:endParaRPr lang="pt-PT" dirty="0"/>
          </a:p>
        </p:txBody>
      </p:sp>
      <p:pic>
        <p:nvPicPr>
          <p:cNvPr id="5" name="Imagem 4" descr="Uma imagem com texto&#10;&#10;Descrição gerada automaticamente">
            <a:extLst>
              <a:ext uri="{FF2B5EF4-FFF2-40B4-BE49-F238E27FC236}">
                <a16:creationId xmlns:a16="http://schemas.microsoft.com/office/drawing/2014/main" id="{101BB5E5-D6EF-4611-94D4-BCE5B0444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57" y="1789543"/>
            <a:ext cx="11812285" cy="4342752"/>
          </a:xfrm>
          <a:prstGeom prst="rect">
            <a:avLst/>
          </a:prstGeom>
        </p:spPr>
      </p:pic>
    </p:spTree>
    <p:extLst>
      <p:ext uri="{BB962C8B-B14F-4D97-AF65-F5344CB8AC3E}">
        <p14:creationId xmlns:p14="http://schemas.microsoft.com/office/powerpoint/2010/main" val="2584935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E15FF-EF49-4A6F-8A1F-7CC417FC1F5C}"/>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4DC691E4-BC50-4F66-9F74-9ECA0BF5FE51}"/>
              </a:ext>
            </a:extLst>
          </p:cNvPr>
          <p:cNvSpPr>
            <a:spLocks noGrp="1"/>
          </p:cNvSpPr>
          <p:nvPr>
            <p:ph idx="1"/>
          </p:nvPr>
        </p:nvSpPr>
        <p:spPr/>
        <p:txBody>
          <a:bodyPr/>
          <a:lstStyle/>
          <a:p>
            <a:r>
              <a:rPr lang="pt-PT" sz="1800" dirty="0"/>
              <a:t>Quando buscamos pelo padrão </a:t>
            </a:r>
            <a:r>
              <a:rPr lang="pt-PT" sz="1800" b="1" i="1" dirty="0" err="1"/>
              <a:t>jpg</a:t>
            </a:r>
            <a:r>
              <a:rPr lang="pt-PT" sz="1800" dirty="0"/>
              <a:t>, o </a:t>
            </a:r>
            <a:r>
              <a:rPr lang="pt-PT" sz="1800" b="1" i="1" dirty="0" err="1"/>
              <a:t>locate</a:t>
            </a:r>
            <a:r>
              <a:rPr lang="pt-PT" sz="1800" dirty="0"/>
              <a:t> mostra qualquer coisa que contenha esse padrão, não importa o que venha antes ou depois.</a:t>
            </a:r>
          </a:p>
          <a:p>
            <a:r>
              <a:rPr lang="pt-PT" sz="1800" dirty="0"/>
              <a:t>Em princípio, o padrão diferencia maiúsculas de minúsculas. Isso significa que arquivos contendo </a:t>
            </a:r>
            <a:r>
              <a:rPr lang="pt-PT" sz="1800" b="1" i="1" dirty="0"/>
              <a:t>.JPG </a:t>
            </a:r>
            <a:r>
              <a:rPr lang="pt-PT" sz="1800" dirty="0"/>
              <a:t>não seriam mostrados, pois o padrão está em letras minúsculas. Para evitar isso, usamos o parâmetro </a:t>
            </a:r>
            <a:r>
              <a:rPr lang="pt-PT" sz="1800" b="1" i="1" dirty="0"/>
              <a:t>-i </a:t>
            </a:r>
            <a:r>
              <a:rPr lang="pt-PT" sz="1800" dirty="0"/>
              <a:t>para </a:t>
            </a:r>
            <a:r>
              <a:rPr lang="pt-PT" sz="1800" b="1" i="1" dirty="0" err="1"/>
              <a:t>locate</a:t>
            </a:r>
            <a:r>
              <a:rPr lang="pt-PT" sz="1800" dirty="0"/>
              <a:t>.</a:t>
            </a:r>
          </a:p>
          <a:p>
            <a:endParaRPr lang="pt-PT" sz="1800" dirty="0"/>
          </a:p>
          <a:p>
            <a:endParaRPr lang="pt-PT" sz="1800" dirty="0"/>
          </a:p>
        </p:txBody>
      </p:sp>
      <p:pic>
        <p:nvPicPr>
          <p:cNvPr id="7" name="Imagem 6" descr="Uma imagem com texto&#10;&#10;Descrição gerada automaticamente">
            <a:extLst>
              <a:ext uri="{FF2B5EF4-FFF2-40B4-BE49-F238E27FC236}">
                <a16:creationId xmlns:a16="http://schemas.microsoft.com/office/drawing/2014/main" id="{A4D066CD-8059-444A-AD99-73C65E036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6" y="2552914"/>
            <a:ext cx="11950288" cy="3595338"/>
          </a:xfrm>
          <a:prstGeom prst="rect">
            <a:avLst/>
          </a:prstGeom>
        </p:spPr>
      </p:pic>
    </p:spTree>
    <p:extLst>
      <p:ext uri="{BB962C8B-B14F-4D97-AF65-F5344CB8AC3E}">
        <p14:creationId xmlns:p14="http://schemas.microsoft.com/office/powerpoint/2010/main" val="526570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9D714-2736-4048-843A-8A1703534211}"/>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6F38F69F-BBBD-4C00-A68B-F9A04D15E297}"/>
              </a:ext>
            </a:extLst>
          </p:cNvPr>
          <p:cNvSpPr>
            <a:spLocks noGrp="1"/>
          </p:cNvSpPr>
          <p:nvPr>
            <p:ph idx="1"/>
          </p:nvPr>
        </p:nvSpPr>
        <p:spPr/>
        <p:txBody>
          <a:bodyPr/>
          <a:lstStyle/>
          <a:p>
            <a:r>
              <a:rPr lang="pt-PT" sz="1800" dirty="0"/>
              <a:t>Para passar vários padrões para </a:t>
            </a:r>
            <a:r>
              <a:rPr lang="pt-PT" sz="1800" b="1" i="1" dirty="0" err="1"/>
              <a:t>locate</a:t>
            </a:r>
            <a:r>
              <a:rPr lang="pt-PT" sz="1800" dirty="0"/>
              <a:t>, basta separá-los com espaços. O exemplo abaixo faria uma busca sem distinção entre maiúsculas e minúsculas por quaisquer arquivos que correspondam aos padrões </a:t>
            </a:r>
            <a:r>
              <a:rPr lang="pt-PT" sz="1800" b="1" i="1" dirty="0"/>
              <a:t>zip</a:t>
            </a:r>
            <a:r>
              <a:rPr lang="pt-PT" sz="1800" dirty="0"/>
              <a:t> e </a:t>
            </a:r>
            <a:r>
              <a:rPr lang="pt-PT" sz="1800" b="1" i="1" dirty="0" err="1"/>
              <a:t>jpg</a:t>
            </a:r>
            <a:r>
              <a:rPr lang="pt-PT" sz="1800" dirty="0"/>
              <a:t>:</a:t>
            </a:r>
          </a:p>
        </p:txBody>
      </p:sp>
      <p:pic>
        <p:nvPicPr>
          <p:cNvPr id="7" name="Imagem 6" descr="Uma imagem com texto&#10;&#10;Descrição gerada automaticamente">
            <a:extLst>
              <a:ext uri="{FF2B5EF4-FFF2-40B4-BE49-F238E27FC236}">
                <a16:creationId xmlns:a16="http://schemas.microsoft.com/office/drawing/2014/main" id="{D133FF53-030A-455D-81FE-C7F5D916750B}"/>
              </a:ext>
            </a:extLst>
          </p:cNvPr>
          <p:cNvPicPr>
            <a:picLocks noChangeAspect="1"/>
          </p:cNvPicPr>
          <p:nvPr/>
        </p:nvPicPr>
        <p:blipFill rotWithShape="1">
          <a:blip r:embed="rId2">
            <a:extLst>
              <a:ext uri="{28A0092B-C50C-407E-A947-70E740481C1C}">
                <a14:useLocalDpi xmlns:a14="http://schemas.microsoft.com/office/drawing/2010/main" val="0"/>
              </a:ext>
            </a:extLst>
          </a:blip>
          <a:srcRect b="36681"/>
          <a:stretch/>
        </p:blipFill>
        <p:spPr>
          <a:xfrm>
            <a:off x="202973" y="1921498"/>
            <a:ext cx="11812066" cy="4061227"/>
          </a:xfrm>
          <a:prstGeom prst="rect">
            <a:avLst/>
          </a:prstGeom>
        </p:spPr>
      </p:pic>
    </p:spTree>
    <p:extLst>
      <p:ext uri="{BB962C8B-B14F-4D97-AF65-F5344CB8AC3E}">
        <p14:creationId xmlns:p14="http://schemas.microsoft.com/office/powerpoint/2010/main" val="412673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82C15-C0AE-4895-9ADE-E9706AAA67B9}"/>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D832CDCB-5AFE-4826-98FC-3BF0902407D4}"/>
              </a:ext>
            </a:extLst>
          </p:cNvPr>
          <p:cNvSpPr>
            <a:spLocks noGrp="1"/>
          </p:cNvSpPr>
          <p:nvPr>
            <p:ph idx="1"/>
          </p:nvPr>
        </p:nvSpPr>
        <p:spPr>
          <a:xfrm>
            <a:off x="392722" y="1112807"/>
            <a:ext cx="11432569" cy="5678609"/>
          </a:xfrm>
        </p:spPr>
        <p:txBody>
          <a:bodyPr/>
          <a:lstStyle/>
          <a:p>
            <a:r>
              <a:rPr lang="pt-PT" sz="1800" dirty="0"/>
              <a:t>Ao usar múltiplos padrões, podes solicitar ao </a:t>
            </a:r>
            <a:r>
              <a:rPr lang="pt-PT" sz="1800" b="1" i="1" dirty="0" err="1"/>
              <a:t>locate</a:t>
            </a:r>
            <a:r>
              <a:rPr lang="pt-PT" sz="1800" dirty="0"/>
              <a:t> que exiba apenas os arquivos que correspondam a todos eles. Isso é feito com a opção </a:t>
            </a:r>
            <a:r>
              <a:rPr lang="pt-PT" sz="1800" b="1" i="1" dirty="0"/>
              <a:t>-A</a:t>
            </a:r>
            <a:r>
              <a:rPr lang="pt-PT" sz="1800" dirty="0"/>
              <a:t>. O exemplo a seguir mostraria qualquer arquivo que corresponda aos padrões </a:t>
            </a:r>
            <a:r>
              <a:rPr lang="pt-PT" sz="1800" b="1" i="1" dirty="0"/>
              <a:t>.</a:t>
            </a:r>
            <a:r>
              <a:rPr lang="pt-PT" sz="1800" b="1" i="1" dirty="0" err="1"/>
              <a:t>jpg</a:t>
            </a:r>
            <a:r>
              <a:rPr lang="pt-PT" sz="1800" b="1" i="1" dirty="0"/>
              <a:t> </a:t>
            </a:r>
            <a:r>
              <a:rPr lang="pt-PT" sz="1800" dirty="0"/>
              <a:t>e </a:t>
            </a:r>
            <a:r>
              <a:rPr lang="pt-PT" sz="1800" b="1" i="1" dirty="0"/>
              <a:t>.zip.</a:t>
            </a:r>
          </a:p>
          <a:p>
            <a:endParaRPr lang="pt-PT" sz="1800" b="1" i="1" dirty="0"/>
          </a:p>
          <a:p>
            <a:endParaRPr lang="pt-PT" sz="1800" b="1" i="1" dirty="0"/>
          </a:p>
          <a:p>
            <a:endParaRPr lang="pt-PT" sz="1800" b="1" i="1" dirty="0"/>
          </a:p>
          <a:p>
            <a:r>
              <a:rPr lang="pt-PT" sz="1800" dirty="0"/>
              <a:t>Se quisermos contar o número de arquivos que correspondem a um determinado padrão em vez de mostrar o caminho completo, você pode usar a opção </a:t>
            </a:r>
            <a:r>
              <a:rPr lang="pt-PT" sz="1800" b="1" i="1" dirty="0"/>
              <a:t>-c</a:t>
            </a:r>
            <a:r>
              <a:rPr lang="pt-PT" sz="1800" dirty="0"/>
              <a:t>. Por exemplo, para contar o número de arquivos </a:t>
            </a:r>
            <a:r>
              <a:rPr lang="pt-PT" sz="1800" b="1" i="1" dirty="0"/>
              <a:t>.</a:t>
            </a:r>
            <a:r>
              <a:rPr lang="pt-PT" sz="1800" b="1" i="1" dirty="0" err="1"/>
              <a:t>jpg</a:t>
            </a:r>
            <a:r>
              <a:rPr lang="pt-PT" sz="1800" b="1" i="1" dirty="0"/>
              <a:t> </a:t>
            </a:r>
            <a:r>
              <a:rPr lang="pt-PT" sz="1800" dirty="0"/>
              <a:t>em um sistema.</a:t>
            </a:r>
          </a:p>
        </p:txBody>
      </p:sp>
      <p:pic>
        <p:nvPicPr>
          <p:cNvPr id="6" name="Imagem 5">
            <a:extLst>
              <a:ext uri="{FF2B5EF4-FFF2-40B4-BE49-F238E27FC236}">
                <a16:creationId xmlns:a16="http://schemas.microsoft.com/office/drawing/2014/main" id="{7182038A-C3E8-45FF-A1D8-4AB17EF01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839" y="2014510"/>
            <a:ext cx="4096322" cy="390580"/>
          </a:xfrm>
          <a:prstGeom prst="rect">
            <a:avLst/>
          </a:prstGeom>
        </p:spPr>
      </p:pic>
      <p:pic>
        <p:nvPicPr>
          <p:cNvPr id="9" name="Imagem 8">
            <a:extLst>
              <a:ext uri="{FF2B5EF4-FFF2-40B4-BE49-F238E27FC236}">
                <a16:creationId xmlns:a16="http://schemas.microsoft.com/office/drawing/2014/main" id="{83E1C4CE-0DF3-41C5-A650-3946A1996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40" y="3775875"/>
            <a:ext cx="3629532" cy="352474"/>
          </a:xfrm>
          <a:prstGeom prst="rect">
            <a:avLst/>
          </a:prstGeom>
        </p:spPr>
      </p:pic>
    </p:spTree>
    <p:extLst>
      <p:ext uri="{BB962C8B-B14F-4D97-AF65-F5344CB8AC3E}">
        <p14:creationId xmlns:p14="http://schemas.microsoft.com/office/powerpoint/2010/main" val="4240982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B5965-FE46-42F2-BED6-9AB4942D39A7}"/>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9D7E9723-33BA-472B-8C12-2AA15E7AC2DF}"/>
              </a:ext>
            </a:extLst>
          </p:cNvPr>
          <p:cNvSpPr>
            <a:spLocks noGrp="1"/>
          </p:cNvSpPr>
          <p:nvPr>
            <p:ph idx="1"/>
          </p:nvPr>
        </p:nvSpPr>
        <p:spPr/>
        <p:txBody>
          <a:bodyPr/>
          <a:lstStyle/>
          <a:p>
            <a:pPr marL="0" indent="0">
              <a:buNone/>
            </a:pPr>
            <a:r>
              <a:rPr lang="pt-PT" sz="1800" dirty="0"/>
              <a:t>O comportamento do </a:t>
            </a:r>
            <a:r>
              <a:rPr lang="pt-PT" sz="1800" b="1" i="1" dirty="0" err="1"/>
              <a:t>updatedb</a:t>
            </a:r>
            <a:r>
              <a:rPr lang="pt-PT" sz="1800" b="1" i="1" dirty="0"/>
              <a:t> </a:t>
            </a:r>
            <a:r>
              <a:rPr lang="pt-PT" sz="1800" dirty="0"/>
              <a:t>pode ser controlado pelo arquivo </a:t>
            </a:r>
            <a:r>
              <a:rPr lang="pt-PT" sz="1800" b="1" dirty="0"/>
              <a:t>/</a:t>
            </a:r>
            <a:r>
              <a:rPr lang="pt-PT" sz="1800" b="1" dirty="0" err="1"/>
              <a:t>etc</a:t>
            </a:r>
            <a:r>
              <a:rPr lang="pt-PT" sz="1800" b="1" dirty="0"/>
              <a:t>/</a:t>
            </a:r>
            <a:r>
              <a:rPr lang="pt-PT" sz="1800" b="1" dirty="0" err="1"/>
              <a:t>updatedb.conf</a:t>
            </a:r>
            <a:r>
              <a:rPr lang="pt-PT" sz="1800" dirty="0"/>
              <a:t>. Trata-se de um arquivo de texto no qual cada linha controla uma variável. As linhas em branco são ignoradas e as linhas que começam com o caractere </a:t>
            </a:r>
            <a:r>
              <a:rPr lang="pt-PT" sz="1800" b="1" dirty="0"/>
              <a:t>#</a:t>
            </a:r>
            <a:r>
              <a:rPr lang="pt-PT" sz="1800" dirty="0"/>
              <a:t> são tratadas como comentários.</a:t>
            </a:r>
          </a:p>
          <a:p>
            <a:pPr marL="0" indent="0">
              <a:buNone/>
            </a:pPr>
            <a:endParaRPr lang="pt-PT" sz="1800" dirty="0"/>
          </a:p>
        </p:txBody>
      </p:sp>
      <p:graphicFrame>
        <p:nvGraphicFramePr>
          <p:cNvPr id="6" name="Tabela 6">
            <a:extLst>
              <a:ext uri="{FF2B5EF4-FFF2-40B4-BE49-F238E27FC236}">
                <a16:creationId xmlns:a16="http://schemas.microsoft.com/office/drawing/2014/main" id="{5711AB61-926C-40DE-97CA-873E25677598}"/>
              </a:ext>
            </a:extLst>
          </p:cNvPr>
          <p:cNvGraphicFramePr>
            <a:graphicFrameLocks noGrp="1"/>
          </p:cNvGraphicFramePr>
          <p:nvPr>
            <p:extLst>
              <p:ext uri="{D42A27DB-BD31-4B8C-83A1-F6EECF244321}">
                <p14:modId xmlns:p14="http://schemas.microsoft.com/office/powerpoint/2010/main" val="4262623696"/>
              </p:ext>
            </p:extLst>
          </p:nvPr>
        </p:nvGraphicFramePr>
        <p:xfrm>
          <a:off x="392721" y="2121746"/>
          <a:ext cx="11432570" cy="3754120"/>
        </p:xfrm>
        <a:graphic>
          <a:graphicData uri="http://schemas.openxmlformats.org/drawingml/2006/table">
            <a:tbl>
              <a:tblPr firstRow="1" bandRow="1">
                <a:tableStyleId>{5C22544A-7EE6-4342-B048-85BDC9FD1C3A}</a:tableStyleId>
              </a:tblPr>
              <a:tblGrid>
                <a:gridCol w="2663988">
                  <a:extLst>
                    <a:ext uri="{9D8B030D-6E8A-4147-A177-3AD203B41FA5}">
                      <a16:colId xmlns:a16="http://schemas.microsoft.com/office/drawing/2014/main" val="2930884219"/>
                    </a:ext>
                  </a:extLst>
                </a:gridCol>
                <a:gridCol w="8768582">
                  <a:extLst>
                    <a:ext uri="{9D8B030D-6E8A-4147-A177-3AD203B41FA5}">
                      <a16:colId xmlns:a16="http://schemas.microsoft.com/office/drawing/2014/main" val="923486652"/>
                    </a:ext>
                  </a:extLst>
                </a:gridCol>
              </a:tblGrid>
              <a:tr h="370840">
                <a:tc>
                  <a:txBody>
                    <a:bodyPr/>
                    <a:lstStyle/>
                    <a:p>
                      <a:pPr algn="ctr"/>
                      <a:r>
                        <a:rPr lang="pt-PT" dirty="0"/>
                        <a:t>Variável</a:t>
                      </a:r>
                    </a:p>
                  </a:txBody>
                  <a:tcPr anchor="ctr"/>
                </a:tc>
                <a:tc>
                  <a:txBody>
                    <a:bodyPr/>
                    <a:lstStyle/>
                    <a:p>
                      <a:pPr algn="ctr"/>
                      <a:r>
                        <a:rPr lang="pt-PT" dirty="0"/>
                        <a:t>Descrição</a:t>
                      </a:r>
                    </a:p>
                  </a:txBody>
                  <a:tcPr anchor="ctr"/>
                </a:tc>
                <a:extLst>
                  <a:ext uri="{0D108BD9-81ED-4DB2-BD59-A6C34878D82A}">
                    <a16:rowId xmlns:a16="http://schemas.microsoft.com/office/drawing/2014/main" val="2386276036"/>
                  </a:ext>
                </a:extLst>
              </a:tr>
              <a:tr h="370840">
                <a:tc>
                  <a:txBody>
                    <a:bodyPr/>
                    <a:lstStyle/>
                    <a:p>
                      <a:pPr algn="ctr"/>
                      <a:r>
                        <a:rPr lang="pt-PT" sz="1800" b="1" i="0" kern="1200" dirty="0">
                          <a:solidFill>
                            <a:schemeClr val="dk1"/>
                          </a:solidFill>
                          <a:effectLst/>
                          <a:latin typeface="+mn-lt"/>
                          <a:ea typeface="+mn-ea"/>
                          <a:cs typeface="+mn-cs"/>
                        </a:rPr>
                        <a:t>PRUNEFS=</a:t>
                      </a:r>
                      <a:endParaRPr lang="pt-PT" b="1" dirty="0"/>
                    </a:p>
                  </a:txBody>
                  <a:tcPr anchor="ctr"/>
                </a:tc>
                <a:tc>
                  <a:txBody>
                    <a:bodyPr/>
                    <a:lstStyle/>
                    <a:p>
                      <a:pPr algn="ctr"/>
                      <a:r>
                        <a:rPr lang="pt-PT" sz="1800" b="0" i="0" kern="1200" dirty="0">
                          <a:solidFill>
                            <a:schemeClr val="dk1"/>
                          </a:solidFill>
                          <a:effectLst/>
                          <a:latin typeface="+mn-lt"/>
                          <a:ea typeface="+mn-ea"/>
                          <a:cs typeface="+mn-cs"/>
                        </a:rPr>
                        <a:t>Quaisquer tipos de sistemas de arquivos indicados após este parâmetro não serão analisados pelo </a:t>
                      </a:r>
                      <a:r>
                        <a:rPr lang="pt-PT" b="1" i="1" dirty="0" err="1"/>
                        <a:t>updatedb</a:t>
                      </a:r>
                      <a:r>
                        <a:rPr lang="pt-PT" sz="1800" b="0" i="0" kern="1200" dirty="0">
                          <a:solidFill>
                            <a:schemeClr val="dk1"/>
                          </a:solidFill>
                          <a:effectLst/>
                          <a:latin typeface="+mn-lt"/>
                          <a:ea typeface="+mn-ea"/>
                          <a:cs typeface="+mn-cs"/>
                        </a:rPr>
                        <a:t>. A lista de tipos deve ser separada por espaços e os tipos em si não diferenciam maiúsculas de minúsculas, de forma que </a:t>
                      </a:r>
                      <a:r>
                        <a:rPr lang="pt-PT" b="1" dirty="0"/>
                        <a:t>NFS</a:t>
                      </a:r>
                      <a:r>
                        <a:rPr lang="pt-PT" sz="1800" b="0" i="0" kern="1200" dirty="0">
                          <a:solidFill>
                            <a:schemeClr val="dk1"/>
                          </a:solidFill>
                          <a:effectLst/>
                          <a:latin typeface="+mn-lt"/>
                          <a:ea typeface="+mn-ea"/>
                          <a:cs typeface="+mn-cs"/>
                        </a:rPr>
                        <a:t> e </a:t>
                      </a:r>
                      <a:r>
                        <a:rPr lang="pt-PT" b="1" dirty="0" err="1"/>
                        <a:t>nfs</a:t>
                      </a:r>
                      <a:r>
                        <a:rPr lang="pt-PT" sz="1800" b="0" i="0" kern="1200" dirty="0">
                          <a:solidFill>
                            <a:schemeClr val="dk1"/>
                          </a:solidFill>
                          <a:effectLst/>
                          <a:latin typeface="+mn-lt"/>
                          <a:ea typeface="+mn-ea"/>
                          <a:cs typeface="+mn-cs"/>
                        </a:rPr>
                        <a:t> são a mesma coisa.</a:t>
                      </a:r>
                      <a:endParaRPr lang="pt-PT" dirty="0"/>
                    </a:p>
                  </a:txBody>
                  <a:tcPr anchor="ctr"/>
                </a:tc>
                <a:extLst>
                  <a:ext uri="{0D108BD9-81ED-4DB2-BD59-A6C34878D82A}">
                    <a16:rowId xmlns:a16="http://schemas.microsoft.com/office/drawing/2014/main" val="2330269654"/>
                  </a:ext>
                </a:extLst>
              </a:tr>
              <a:tr h="370840">
                <a:tc>
                  <a:txBody>
                    <a:bodyPr/>
                    <a:lstStyle/>
                    <a:p>
                      <a:pPr algn="ctr"/>
                      <a:r>
                        <a:rPr lang="pt-PT" sz="1800" b="1" i="0" kern="1200" dirty="0">
                          <a:solidFill>
                            <a:schemeClr val="dk1"/>
                          </a:solidFill>
                          <a:effectLst/>
                          <a:latin typeface="+mn-lt"/>
                          <a:ea typeface="+mn-ea"/>
                          <a:cs typeface="+mn-cs"/>
                        </a:rPr>
                        <a:t>PRUNENAMES=</a:t>
                      </a:r>
                      <a:endParaRPr lang="pt-PT" b="1" dirty="0"/>
                    </a:p>
                  </a:txBody>
                  <a:tcPr anchor="ctr"/>
                </a:tc>
                <a:tc>
                  <a:txBody>
                    <a:bodyPr/>
                    <a:lstStyle/>
                    <a:p>
                      <a:pPr algn="ctr"/>
                      <a:r>
                        <a:rPr lang="pt-PT" sz="1800" b="0" i="0" kern="1200" dirty="0">
                          <a:solidFill>
                            <a:schemeClr val="dk1"/>
                          </a:solidFill>
                          <a:effectLst/>
                          <a:latin typeface="+mn-lt"/>
                          <a:ea typeface="+mn-ea"/>
                          <a:cs typeface="+mn-cs"/>
                        </a:rPr>
                        <a:t>Lista de nomes de diretórios separados por espaços que não deverá ser analisada pelo </a:t>
                      </a:r>
                      <a:r>
                        <a:rPr lang="pt-PT" b="1" i="1" dirty="0" err="1"/>
                        <a:t>updatedb</a:t>
                      </a:r>
                      <a:r>
                        <a:rPr lang="pt-PT" b="1" i="1" dirty="0"/>
                        <a:t>.</a:t>
                      </a:r>
                    </a:p>
                  </a:txBody>
                  <a:tcPr anchor="ctr"/>
                </a:tc>
                <a:extLst>
                  <a:ext uri="{0D108BD9-81ED-4DB2-BD59-A6C34878D82A}">
                    <a16:rowId xmlns:a16="http://schemas.microsoft.com/office/drawing/2014/main" val="4049246262"/>
                  </a:ext>
                </a:extLst>
              </a:tr>
              <a:tr h="370840">
                <a:tc>
                  <a:txBody>
                    <a:bodyPr/>
                    <a:lstStyle/>
                    <a:p>
                      <a:pPr algn="ctr"/>
                      <a:r>
                        <a:rPr lang="pt-PT" sz="1800" b="1" i="0" kern="1200" dirty="0">
                          <a:solidFill>
                            <a:schemeClr val="dk1"/>
                          </a:solidFill>
                          <a:effectLst/>
                          <a:latin typeface="+mn-lt"/>
                          <a:ea typeface="+mn-ea"/>
                          <a:cs typeface="+mn-cs"/>
                        </a:rPr>
                        <a:t>PRUNEPATHS=</a:t>
                      </a:r>
                      <a:endParaRPr lang="pt-PT" b="1" dirty="0"/>
                    </a:p>
                  </a:txBody>
                  <a:tcPr anchor="ctr"/>
                </a:tc>
                <a:tc>
                  <a:txBody>
                    <a:bodyPr/>
                    <a:lstStyle/>
                    <a:p>
                      <a:pPr algn="ctr"/>
                      <a:r>
                        <a:rPr lang="pt-PT" sz="1800" b="0" i="0" kern="1200" dirty="0">
                          <a:solidFill>
                            <a:schemeClr val="dk1"/>
                          </a:solidFill>
                          <a:effectLst/>
                          <a:latin typeface="+mn-lt"/>
                          <a:ea typeface="+mn-ea"/>
                          <a:cs typeface="+mn-cs"/>
                        </a:rPr>
                        <a:t>Lista de nomes de caminhos que devem ser ignorados pelo </a:t>
                      </a:r>
                      <a:r>
                        <a:rPr lang="pt-PT" b="1" i="1" dirty="0" err="1"/>
                        <a:t>updatedb</a:t>
                      </a:r>
                      <a:r>
                        <a:rPr lang="pt-PT" sz="1800" b="0" i="0" kern="1200" dirty="0">
                          <a:solidFill>
                            <a:schemeClr val="dk1"/>
                          </a:solidFill>
                          <a:effectLst/>
                          <a:latin typeface="+mn-lt"/>
                          <a:ea typeface="+mn-ea"/>
                          <a:cs typeface="+mn-cs"/>
                        </a:rPr>
                        <a:t>. Os nomes de caminhos devem ser separados por espaços e especificados da mesma maneira como seriam mostrados pelo </a:t>
                      </a:r>
                      <a:r>
                        <a:rPr lang="pt-PT" b="1" i="1" dirty="0" err="1"/>
                        <a:t>updatedb</a:t>
                      </a:r>
                      <a:r>
                        <a:rPr lang="pt-PT" sz="1800" b="0" i="0" kern="1200" dirty="0">
                          <a:solidFill>
                            <a:schemeClr val="dk1"/>
                          </a:solidFill>
                          <a:effectLst/>
                          <a:latin typeface="+mn-lt"/>
                          <a:ea typeface="+mn-ea"/>
                          <a:cs typeface="+mn-cs"/>
                        </a:rPr>
                        <a:t> (por exemplo, </a:t>
                      </a:r>
                      <a:r>
                        <a:rPr lang="pt-PT" dirty="0"/>
                        <a:t>/var/</a:t>
                      </a:r>
                      <a:r>
                        <a:rPr lang="pt-PT" dirty="0" err="1"/>
                        <a:t>spool</a:t>
                      </a:r>
                      <a:r>
                        <a:rPr lang="pt-PT" dirty="0"/>
                        <a:t> /media</a:t>
                      </a:r>
                      <a:r>
                        <a:rPr lang="pt-PT" sz="1800" b="0" i="0" kern="1200" dirty="0">
                          <a:solidFill>
                            <a:schemeClr val="dk1"/>
                          </a:solidFill>
                          <a:effectLst/>
                          <a:latin typeface="+mn-lt"/>
                          <a:ea typeface="+mn-ea"/>
                          <a:cs typeface="+mn-cs"/>
                        </a:rPr>
                        <a:t>)</a:t>
                      </a:r>
                      <a:endParaRPr lang="pt-PT" dirty="0"/>
                    </a:p>
                  </a:txBody>
                  <a:tcPr anchor="ctr"/>
                </a:tc>
                <a:extLst>
                  <a:ext uri="{0D108BD9-81ED-4DB2-BD59-A6C34878D82A}">
                    <a16:rowId xmlns:a16="http://schemas.microsoft.com/office/drawing/2014/main" val="3918990306"/>
                  </a:ext>
                </a:extLst>
              </a:tr>
              <a:tr h="370840">
                <a:tc>
                  <a:txBody>
                    <a:bodyPr/>
                    <a:lstStyle/>
                    <a:p>
                      <a:pPr algn="ctr"/>
                      <a:r>
                        <a:rPr lang="pt-PT" sz="1800" b="1" i="0" kern="1200" dirty="0">
                          <a:solidFill>
                            <a:schemeClr val="dk1"/>
                          </a:solidFill>
                          <a:effectLst/>
                          <a:latin typeface="+mn-lt"/>
                          <a:ea typeface="+mn-ea"/>
                          <a:cs typeface="+mn-cs"/>
                        </a:rPr>
                        <a:t>PRUNE_BIND_MOUNTS=</a:t>
                      </a:r>
                      <a:endParaRPr lang="pt-PT" b="1" dirty="0"/>
                    </a:p>
                  </a:txBody>
                  <a:tcPr anchor="ctr"/>
                </a:tc>
                <a:tc>
                  <a:txBody>
                    <a:bodyPr/>
                    <a:lstStyle/>
                    <a:p>
                      <a:pPr algn="ctr"/>
                      <a:r>
                        <a:rPr lang="pt-PT" sz="1800" b="0" i="0" kern="1200" dirty="0">
                          <a:solidFill>
                            <a:schemeClr val="dk1"/>
                          </a:solidFill>
                          <a:effectLst/>
                          <a:latin typeface="+mn-lt"/>
                          <a:ea typeface="+mn-ea"/>
                          <a:cs typeface="+mn-cs"/>
                        </a:rPr>
                        <a:t>Esta é uma simples variável de </a:t>
                      </a:r>
                      <a:r>
                        <a:rPr lang="pt-PT" b="1" i="1" dirty="0" err="1"/>
                        <a:t>yes</a:t>
                      </a:r>
                      <a:r>
                        <a:rPr lang="pt-PT" sz="1800" b="0" i="0" kern="1200" dirty="0">
                          <a:solidFill>
                            <a:schemeClr val="dk1"/>
                          </a:solidFill>
                          <a:effectLst/>
                          <a:latin typeface="+mn-lt"/>
                          <a:ea typeface="+mn-ea"/>
                          <a:cs typeface="+mn-cs"/>
                        </a:rPr>
                        <a:t> ou </a:t>
                      </a:r>
                      <a:r>
                        <a:rPr lang="pt-PT" b="1" i="1" dirty="0"/>
                        <a:t>no</a:t>
                      </a:r>
                      <a:r>
                        <a:rPr lang="pt-PT" sz="1800" b="0" i="0" kern="1200" dirty="0">
                          <a:solidFill>
                            <a:schemeClr val="dk1"/>
                          </a:solidFill>
                          <a:effectLst/>
                          <a:latin typeface="+mn-lt"/>
                          <a:ea typeface="+mn-ea"/>
                          <a:cs typeface="+mn-cs"/>
                        </a:rPr>
                        <a:t>. Se definida como</a:t>
                      </a:r>
                      <a:r>
                        <a:rPr lang="pt-PT" sz="1800" b="1" i="1" kern="1200" dirty="0">
                          <a:solidFill>
                            <a:schemeClr val="dk1"/>
                          </a:solidFill>
                          <a:effectLst/>
                          <a:latin typeface="+mn-lt"/>
                          <a:ea typeface="+mn-ea"/>
                          <a:cs typeface="+mn-cs"/>
                        </a:rPr>
                        <a:t> </a:t>
                      </a:r>
                      <a:r>
                        <a:rPr lang="pt-PT" b="1" i="1" dirty="0" err="1"/>
                        <a:t>yes</a:t>
                      </a:r>
                      <a:r>
                        <a:rPr lang="pt-PT" sz="1800" b="0" i="0" kern="1200" dirty="0">
                          <a:solidFill>
                            <a:schemeClr val="dk1"/>
                          </a:solidFill>
                          <a:effectLst/>
                          <a:latin typeface="+mn-lt"/>
                          <a:ea typeface="+mn-ea"/>
                          <a:cs typeface="+mn-cs"/>
                        </a:rPr>
                        <a:t>, as </a:t>
                      </a:r>
                      <a:r>
                        <a:rPr lang="pt-PT" sz="1800" b="0" i="0" kern="1200" dirty="0" err="1">
                          <a:solidFill>
                            <a:schemeClr val="dk1"/>
                          </a:solidFill>
                          <a:effectLst/>
                          <a:latin typeface="+mn-lt"/>
                          <a:ea typeface="+mn-ea"/>
                          <a:cs typeface="+mn-cs"/>
                        </a:rPr>
                        <a:t>bind</a:t>
                      </a:r>
                      <a:r>
                        <a:rPr lang="pt-PT" sz="1800" b="0" i="0" kern="1200" dirty="0">
                          <a:solidFill>
                            <a:schemeClr val="dk1"/>
                          </a:solidFill>
                          <a:effectLst/>
                          <a:latin typeface="+mn-lt"/>
                          <a:ea typeface="+mn-ea"/>
                          <a:cs typeface="+mn-cs"/>
                        </a:rPr>
                        <a:t> </a:t>
                      </a:r>
                      <a:r>
                        <a:rPr lang="pt-PT" sz="1800" b="0" i="0" kern="1200" dirty="0" err="1">
                          <a:solidFill>
                            <a:schemeClr val="dk1"/>
                          </a:solidFill>
                          <a:effectLst/>
                          <a:latin typeface="+mn-lt"/>
                          <a:ea typeface="+mn-ea"/>
                          <a:cs typeface="+mn-cs"/>
                        </a:rPr>
                        <a:t>mounts</a:t>
                      </a:r>
                      <a:r>
                        <a:rPr lang="pt-PT" sz="1800" b="0" i="0" kern="1200" dirty="0">
                          <a:solidFill>
                            <a:schemeClr val="dk1"/>
                          </a:solidFill>
                          <a:effectLst/>
                          <a:latin typeface="+mn-lt"/>
                          <a:ea typeface="+mn-ea"/>
                          <a:cs typeface="+mn-cs"/>
                        </a:rPr>
                        <a:t> (montagens de ligação: diretórios montados em outros locais com o comando </a:t>
                      </a:r>
                      <a:r>
                        <a:rPr lang="pt-PT" b="1" i="0" dirty="0" err="1"/>
                        <a:t>mount</a:t>
                      </a:r>
                      <a:r>
                        <a:rPr lang="pt-PT" b="1" i="0" dirty="0"/>
                        <a:t> --</a:t>
                      </a:r>
                      <a:r>
                        <a:rPr lang="pt-PT" b="1" i="0" dirty="0" err="1"/>
                        <a:t>bind</a:t>
                      </a:r>
                      <a:r>
                        <a:rPr lang="pt-PT" sz="1800" b="0" i="0" kern="1200" dirty="0">
                          <a:solidFill>
                            <a:schemeClr val="dk1"/>
                          </a:solidFill>
                          <a:effectLst/>
                          <a:latin typeface="+mn-lt"/>
                          <a:ea typeface="+mn-ea"/>
                          <a:cs typeface="+mn-cs"/>
                        </a:rPr>
                        <a:t>) serão ignoradas.</a:t>
                      </a:r>
                      <a:endParaRPr lang="pt-PT" dirty="0"/>
                    </a:p>
                  </a:txBody>
                  <a:tcPr anchor="ctr"/>
                </a:tc>
                <a:extLst>
                  <a:ext uri="{0D108BD9-81ED-4DB2-BD59-A6C34878D82A}">
                    <a16:rowId xmlns:a16="http://schemas.microsoft.com/office/drawing/2014/main" val="2260911718"/>
                  </a:ext>
                </a:extLst>
              </a:tr>
            </a:tbl>
          </a:graphicData>
        </a:graphic>
      </p:graphicFrame>
    </p:spTree>
    <p:extLst>
      <p:ext uri="{BB962C8B-B14F-4D97-AF65-F5344CB8AC3E}">
        <p14:creationId xmlns:p14="http://schemas.microsoft.com/office/powerpoint/2010/main" val="134193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38DF9C-16CE-4E37-B329-832A535F5B6D}"/>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DFBA1311-72AE-438D-A62F-DD316FB6ECA9}"/>
              </a:ext>
            </a:extLst>
          </p:cNvPr>
          <p:cNvSpPr>
            <a:spLocks noGrp="1"/>
          </p:cNvSpPr>
          <p:nvPr>
            <p:ph idx="1"/>
          </p:nvPr>
        </p:nvSpPr>
        <p:spPr/>
        <p:txBody>
          <a:bodyPr/>
          <a:lstStyle/>
          <a:p>
            <a:pPr marL="0" indent="0">
              <a:buNone/>
            </a:pPr>
            <a:r>
              <a:rPr lang="pt-PT" sz="2400" b="1" dirty="0"/>
              <a:t>Verificando o uso de disco</a:t>
            </a:r>
          </a:p>
          <a:p>
            <a:r>
              <a:rPr lang="pt-PT" sz="2000" dirty="0"/>
              <a:t>Podemos </a:t>
            </a:r>
            <a:r>
              <a:rPr lang="pt-PT" sz="2000" dirty="0" err="1"/>
              <a:t>tambem</a:t>
            </a:r>
            <a:r>
              <a:rPr lang="pt-PT" sz="2000" dirty="0"/>
              <a:t> querer excluir alguns tipos de arquivos da contagem, o que é feito com --</a:t>
            </a:r>
            <a:r>
              <a:rPr lang="pt-PT" sz="2000" dirty="0" err="1"/>
              <a:t>exclude</a:t>
            </a:r>
            <a:r>
              <a:rPr lang="pt-PT" sz="2000" dirty="0"/>
              <a:t>="PATTERN", onde PATTERN é o padrão que deve ser correspondido.</a:t>
            </a:r>
          </a:p>
          <a:p>
            <a:r>
              <a:rPr lang="pt-PT" sz="1800" b="0" i="0" dirty="0">
                <a:solidFill>
                  <a:srgbClr val="222422"/>
                </a:solidFill>
                <a:effectLst/>
                <a:latin typeface="noto sans" panose="020B0502040504020204" pitchFamily="34" charset="0"/>
              </a:rPr>
              <a:t>Observe que o total não reflete mais o tamanho dos arquivos excluídos.</a:t>
            </a:r>
          </a:p>
          <a:p>
            <a:endParaRPr lang="pt-PT" dirty="0"/>
          </a:p>
        </p:txBody>
      </p:sp>
      <p:pic>
        <p:nvPicPr>
          <p:cNvPr id="8" name="Imagem 7">
            <a:extLst>
              <a:ext uri="{FF2B5EF4-FFF2-40B4-BE49-F238E27FC236}">
                <a16:creationId xmlns:a16="http://schemas.microsoft.com/office/drawing/2014/main" id="{F57F8430-8D35-461E-BFDE-0BD29653BF25}"/>
              </a:ext>
            </a:extLst>
          </p:cNvPr>
          <p:cNvPicPr>
            <a:picLocks noChangeAspect="1"/>
          </p:cNvPicPr>
          <p:nvPr/>
        </p:nvPicPr>
        <p:blipFill>
          <a:blip r:embed="rId2"/>
          <a:stretch>
            <a:fillRect/>
          </a:stretch>
        </p:blipFill>
        <p:spPr>
          <a:xfrm>
            <a:off x="1866900" y="2792573"/>
            <a:ext cx="8458200" cy="3638550"/>
          </a:xfrm>
          <a:prstGeom prst="rect">
            <a:avLst/>
          </a:prstGeom>
        </p:spPr>
      </p:pic>
    </p:spTree>
    <p:extLst>
      <p:ext uri="{BB962C8B-B14F-4D97-AF65-F5344CB8AC3E}">
        <p14:creationId xmlns:p14="http://schemas.microsoft.com/office/powerpoint/2010/main" val="2044934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6DA1F-F8E5-4687-91CF-98987BF0963F}"/>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1945ADBE-6959-4E77-A4C9-9D4D9A7D6777}"/>
              </a:ext>
            </a:extLst>
          </p:cNvPr>
          <p:cNvSpPr>
            <a:spLocks noGrp="1"/>
          </p:cNvSpPr>
          <p:nvPr>
            <p:ph idx="1"/>
          </p:nvPr>
        </p:nvSpPr>
        <p:spPr/>
        <p:txBody>
          <a:bodyPr/>
          <a:lstStyle/>
          <a:p>
            <a:pPr marL="0" indent="0">
              <a:buNone/>
            </a:pPr>
            <a:r>
              <a:rPr lang="pt-PT" b="1" dirty="0"/>
              <a:t>Encontrando binários, páginas de manual e código-fonte</a:t>
            </a:r>
          </a:p>
          <a:p>
            <a:r>
              <a:rPr lang="pt-PT" sz="1800" dirty="0"/>
              <a:t>O </a:t>
            </a:r>
            <a:r>
              <a:rPr lang="pt-PT" sz="1800" b="1" i="1" dirty="0" err="1"/>
              <a:t>which</a:t>
            </a:r>
            <a:r>
              <a:rPr lang="pt-PT" sz="1800" dirty="0"/>
              <a:t> é um comando muito útil que mostra o caminho completo para um executável. Por exemplo, se você quiser localizar o executável para </a:t>
            </a:r>
            <a:r>
              <a:rPr lang="pt-PT" sz="1800" b="1" dirty="0" err="1"/>
              <a:t>bash</a:t>
            </a:r>
            <a:r>
              <a:rPr lang="pt-PT" sz="1800" dirty="0"/>
              <a:t>, pode-se usar:</a:t>
            </a:r>
          </a:p>
          <a:p>
            <a:endParaRPr lang="pt-PT" sz="1800" dirty="0"/>
          </a:p>
          <a:p>
            <a:endParaRPr lang="pt-PT" sz="1800" dirty="0"/>
          </a:p>
          <a:p>
            <a:r>
              <a:rPr lang="pt-PT" sz="1800" dirty="0"/>
              <a:t>Se a opção -a for adicionada, o comando mostrará todos os nomes de caminho que correspondem ao executável.</a:t>
            </a:r>
          </a:p>
          <a:p>
            <a:endParaRPr lang="pt-PT" sz="1800" dirty="0"/>
          </a:p>
          <a:p>
            <a:endParaRPr lang="pt-PT" sz="1800" dirty="0"/>
          </a:p>
          <a:p>
            <a:endParaRPr lang="pt-PT" sz="1800" dirty="0"/>
          </a:p>
          <a:p>
            <a:endParaRPr lang="pt-PT" sz="1800" dirty="0"/>
          </a:p>
          <a:p>
            <a:endParaRPr lang="pt-PT" sz="1800" dirty="0"/>
          </a:p>
        </p:txBody>
      </p:sp>
      <p:pic>
        <p:nvPicPr>
          <p:cNvPr id="6" name="Imagem 5">
            <a:extLst>
              <a:ext uri="{FF2B5EF4-FFF2-40B4-BE49-F238E27FC236}">
                <a16:creationId xmlns:a16="http://schemas.microsoft.com/office/drawing/2014/main" id="{0C076E91-C5FD-463A-BF16-BE9AF8EA7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892" y="2392924"/>
            <a:ext cx="3334215" cy="400106"/>
          </a:xfrm>
          <a:prstGeom prst="rect">
            <a:avLst/>
          </a:prstGeom>
        </p:spPr>
      </p:pic>
      <p:pic>
        <p:nvPicPr>
          <p:cNvPr id="8" name="Imagem 7" descr="Uma imagem com texto&#10;&#10;Descrição gerada automaticamente">
            <a:extLst>
              <a:ext uri="{FF2B5EF4-FFF2-40B4-BE49-F238E27FC236}">
                <a16:creationId xmlns:a16="http://schemas.microsoft.com/office/drawing/2014/main" id="{5E05C068-D5DC-4691-8496-18A0FB0A2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575" y="3474497"/>
            <a:ext cx="3924848" cy="704948"/>
          </a:xfrm>
          <a:prstGeom prst="rect">
            <a:avLst/>
          </a:prstGeom>
        </p:spPr>
      </p:pic>
    </p:spTree>
    <p:extLst>
      <p:ext uri="{BB962C8B-B14F-4D97-AF65-F5344CB8AC3E}">
        <p14:creationId xmlns:p14="http://schemas.microsoft.com/office/powerpoint/2010/main" val="798806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E5B04-8954-42BD-AF03-D53DC8E22057}"/>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A9140291-2C7C-49AF-BE2C-C157196B8DAA}"/>
              </a:ext>
            </a:extLst>
          </p:cNvPr>
          <p:cNvSpPr>
            <a:spLocks noGrp="1"/>
          </p:cNvSpPr>
          <p:nvPr>
            <p:ph idx="1"/>
          </p:nvPr>
        </p:nvSpPr>
        <p:spPr/>
        <p:txBody>
          <a:bodyPr/>
          <a:lstStyle/>
          <a:p>
            <a:r>
              <a:rPr lang="pt-PT" sz="1800" b="1" i="1" dirty="0" err="1"/>
              <a:t>type</a:t>
            </a:r>
            <a:r>
              <a:rPr lang="pt-PT" sz="1800" dirty="0"/>
              <a:t> é um comando semelhante que mostra informações sobre um binário, incluindo sua localização e tipo. Basta usar </a:t>
            </a:r>
            <a:r>
              <a:rPr lang="pt-PT" sz="1800" b="1" i="1" dirty="0" err="1"/>
              <a:t>type</a:t>
            </a:r>
            <a:r>
              <a:rPr lang="pt-PT" sz="1800" dirty="0"/>
              <a:t> seguido do nome do comando.</a:t>
            </a:r>
          </a:p>
          <a:p>
            <a:r>
              <a:rPr lang="pt-PT" sz="1800" dirty="0"/>
              <a:t>O parâmetro </a:t>
            </a:r>
            <a:r>
              <a:rPr lang="pt-PT" sz="1800" b="1" i="1" dirty="0"/>
              <a:t>-a</a:t>
            </a:r>
            <a:r>
              <a:rPr lang="pt-PT" sz="1800" dirty="0"/>
              <a:t> funciona da mesma maneira que em </a:t>
            </a:r>
            <a:r>
              <a:rPr lang="pt-PT" sz="1800" b="1" i="1" dirty="0" err="1"/>
              <a:t>which</a:t>
            </a:r>
            <a:r>
              <a:rPr lang="pt-PT" sz="1800" dirty="0"/>
              <a:t>, mostrando todos os nomes de caminho que correspondem ao executável.</a:t>
            </a:r>
          </a:p>
          <a:p>
            <a:endParaRPr lang="pt-PT" sz="1800" dirty="0"/>
          </a:p>
          <a:p>
            <a:endParaRPr lang="pt-PT" sz="1800" dirty="0"/>
          </a:p>
          <a:p>
            <a:endParaRPr lang="pt-PT" sz="1800" dirty="0"/>
          </a:p>
          <a:p>
            <a:r>
              <a:rPr lang="pt-PT" sz="1800" dirty="0"/>
              <a:t>E o parâmetro </a:t>
            </a:r>
            <a:r>
              <a:rPr lang="pt-PT" sz="1800" b="1" i="1" dirty="0"/>
              <a:t>-t </a:t>
            </a:r>
            <a:r>
              <a:rPr lang="pt-PT" sz="1800" dirty="0"/>
              <a:t>mostra o tipo de arquivo do comando que pode ser </a:t>
            </a:r>
            <a:r>
              <a:rPr lang="pt-PT" sz="1800" b="1" i="1" dirty="0"/>
              <a:t>alias, </a:t>
            </a:r>
            <a:r>
              <a:rPr lang="pt-PT" sz="1800" b="1" i="1" dirty="0" err="1"/>
              <a:t>keyword</a:t>
            </a:r>
            <a:r>
              <a:rPr lang="pt-PT" sz="1800" b="1" i="1" dirty="0"/>
              <a:t>, </a:t>
            </a:r>
            <a:r>
              <a:rPr lang="pt-PT" sz="1800" b="1" i="1" dirty="0" err="1"/>
              <a:t>function</a:t>
            </a:r>
            <a:r>
              <a:rPr lang="pt-PT" sz="1800" b="1" i="1" dirty="0"/>
              <a:t>, </a:t>
            </a:r>
            <a:r>
              <a:rPr lang="pt-PT" sz="1800" b="1" i="1" dirty="0" err="1"/>
              <a:t>builtin</a:t>
            </a:r>
            <a:r>
              <a:rPr lang="pt-PT" sz="1800" b="1" i="1" dirty="0"/>
              <a:t> </a:t>
            </a:r>
            <a:r>
              <a:rPr lang="pt-PT" sz="1800" dirty="0"/>
              <a:t>ou</a:t>
            </a:r>
            <a:r>
              <a:rPr lang="pt-PT" sz="1800" b="1" i="1" dirty="0"/>
              <a:t> file</a:t>
            </a:r>
            <a:r>
              <a:rPr lang="pt-PT" sz="1800" dirty="0"/>
              <a:t>.</a:t>
            </a:r>
          </a:p>
          <a:p>
            <a:endParaRPr lang="pt-PT" sz="1800" dirty="0"/>
          </a:p>
          <a:p>
            <a:endParaRPr lang="pt-PT" sz="1800" dirty="0"/>
          </a:p>
          <a:p>
            <a:endParaRPr lang="pt-PT" sz="1800" dirty="0"/>
          </a:p>
          <a:p>
            <a:endParaRPr lang="pt-PT" sz="1800" dirty="0"/>
          </a:p>
        </p:txBody>
      </p:sp>
      <p:pic>
        <p:nvPicPr>
          <p:cNvPr id="6" name="Imagem 5" descr="Uma imagem com texto&#10;&#10;Descrição gerada automaticamente">
            <a:extLst>
              <a:ext uri="{FF2B5EF4-FFF2-40B4-BE49-F238E27FC236}">
                <a16:creationId xmlns:a16="http://schemas.microsoft.com/office/drawing/2014/main" id="{4EAEEA49-35CD-4DA9-81BD-5945B02EC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81" y="2540539"/>
            <a:ext cx="3667637" cy="714475"/>
          </a:xfrm>
          <a:prstGeom prst="rect">
            <a:avLst/>
          </a:prstGeom>
        </p:spPr>
      </p:pic>
      <p:pic>
        <p:nvPicPr>
          <p:cNvPr id="10" name="Imagem 9" descr="Uma imagem com texto&#10;&#10;Descrição gerada automaticamente">
            <a:extLst>
              <a:ext uri="{FF2B5EF4-FFF2-40B4-BE49-F238E27FC236}">
                <a16:creationId xmlns:a16="http://schemas.microsoft.com/office/drawing/2014/main" id="{B1955B93-C35A-4188-A9A3-2B87E7278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2181" y="4037167"/>
            <a:ext cx="3629532" cy="1047896"/>
          </a:xfrm>
          <a:prstGeom prst="rect">
            <a:avLst/>
          </a:prstGeom>
        </p:spPr>
      </p:pic>
    </p:spTree>
    <p:extLst>
      <p:ext uri="{BB962C8B-B14F-4D97-AF65-F5344CB8AC3E}">
        <p14:creationId xmlns:p14="http://schemas.microsoft.com/office/powerpoint/2010/main" val="1481526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7E61F-B5E6-401A-92C6-675738911698}"/>
              </a:ext>
            </a:extLst>
          </p:cNvPr>
          <p:cNvSpPr>
            <a:spLocks noGrp="1"/>
          </p:cNvSpPr>
          <p:nvPr>
            <p:ph type="title"/>
          </p:nvPr>
        </p:nvSpPr>
        <p:spPr/>
        <p:txBody>
          <a:bodyPr/>
          <a:lstStyle/>
          <a:p>
            <a:r>
              <a:rPr lang="pt-PT" i="0" dirty="0">
                <a:solidFill>
                  <a:srgbClr val="222422"/>
                </a:solidFill>
                <a:effectLst/>
              </a:rPr>
              <a:t>Encontrar arquivos de sistema e conhecer sua localização correta</a:t>
            </a:r>
            <a:endParaRPr lang="pt-PT" dirty="0"/>
          </a:p>
        </p:txBody>
      </p:sp>
      <p:sp>
        <p:nvSpPr>
          <p:cNvPr id="3" name="Marcador de Posição de Conteúdo 2">
            <a:extLst>
              <a:ext uri="{FF2B5EF4-FFF2-40B4-BE49-F238E27FC236}">
                <a16:creationId xmlns:a16="http://schemas.microsoft.com/office/drawing/2014/main" id="{2B37A75F-56C7-4557-B280-4B85472414AD}"/>
              </a:ext>
            </a:extLst>
          </p:cNvPr>
          <p:cNvSpPr>
            <a:spLocks noGrp="1"/>
          </p:cNvSpPr>
          <p:nvPr>
            <p:ph idx="1"/>
          </p:nvPr>
        </p:nvSpPr>
        <p:spPr/>
        <p:txBody>
          <a:bodyPr/>
          <a:lstStyle/>
          <a:p>
            <a:r>
              <a:rPr lang="pt-PT" sz="1800" dirty="0"/>
              <a:t>O comando </a:t>
            </a:r>
            <a:r>
              <a:rPr lang="pt-PT" sz="1800" b="1" i="1" dirty="0" err="1"/>
              <a:t>whereis</a:t>
            </a:r>
            <a:r>
              <a:rPr lang="pt-PT" sz="1800" dirty="0"/>
              <a:t> é mais versátil e, além dos binários, também pode ser usado para mostrar a localização das páginas do manual ou mesmo o código-fonte de um programa (se disponível em seu sistema).</a:t>
            </a:r>
          </a:p>
          <a:p>
            <a:endParaRPr lang="pt-PT" sz="1800" dirty="0"/>
          </a:p>
          <a:p>
            <a:endParaRPr lang="pt-PT" sz="1800" dirty="0"/>
          </a:p>
          <a:p>
            <a:r>
              <a:rPr lang="pt-PT" sz="1800" dirty="0"/>
              <a:t>Podemos filtrar rapidamente os resultados usando opções de linha de comando como </a:t>
            </a:r>
            <a:r>
              <a:rPr lang="pt-PT" sz="1800" b="1" i="1" dirty="0"/>
              <a:t>-b</a:t>
            </a:r>
            <a:r>
              <a:rPr lang="pt-PT" sz="1800" dirty="0"/>
              <a:t>, para limitá-los apenas aos binários, </a:t>
            </a:r>
            <a:r>
              <a:rPr lang="pt-PT" sz="1800" b="1" i="1" dirty="0"/>
              <a:t>-m</a:t>
            </a:r>
            <a:r>
              <a:rPr lang="pt-PT" sz="1800" dirty="0"/>
              <a:t>, para limitá-los apenas a páginas de manual, ou </a:t>
            </a:r>
            <a:r>
              <a:rPr lang="pt-PT" sz="1800" b="1" i="1" dirty="0"/>
              <a:t>-s</a:t>
            </a:r>
            <a:r>
              <a:rPr lang="pt-PT" sz="1800" dirty="0"/>
              <a:t>, para limitá-los apenas ao código-fonte.</a:t>
            </a:r>
          </a:p>
          <a:p>
            <a:endParaRPr lang="pt-PT" sz="1800" dirty="0"/>
          </a:p>
          <a:p>
            <a:endParaRPr lang="pt-PT" sz="1800" dirty="0"/>
          </a:p>
          <a:p>
            <a:pPr marL="0" indent="0">
              <a:buNone/>
            </a:pPr>
            <a:endParaRPr lang="pt-PT" sz="1800" dirty="0"/>
          </a:p>
        </p:txBody>
      </p:sp>
      <p:pic>
        <p:nvPicPr>
          <p:cNvPr id="6" name="Imagem 5">
            <a:extLst>
              <a:ext uri="{FF2B5EF4-FFF2-40B4-BE49-F238E27FC236}">
                <a16:creationId xmlns:a16="http://schemas.microsoft.com/office/drawing/2014/main" id="{D83DF383-F282-4FA6-B2D2-0FF2B97FF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582" y="1984142"/>
            <a:ext cx="4286848" cy="371527"/>
          </a:xfrm>
          <a:prstGeom prst="rect">
            <a:avLst/>
          </a:prstGeom>
        </p:spPr>
      </p:pic>
      <p:pic>
        <p:nvPicPr>
          <p:cNvPr id="9" name="Imagem 8" descr="Uma imagem com texto&#10;&#10;Descrição gerada automaticamente">
            <a:extLst>
              <a:ext uri="{FF2B5EF4-FFF2-40B4-BE49-F238E27FC236}">
                <a16:creationId xmlns:a16="http://schemas.microsoft.com/office/drawing/2014/main" id="{62A94155-7677-4694-9346-519863BC6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98" y="3429000"/>
            <a:ext cx="3877216" cy="733527"/>
          </a:xfrm>
          <a:prstGeom prst="rect">
            <a:avLst/>
          </a:prstGeom>
        </p:spPr>
      </p:pic>
    </p:spTree>
    <p:extLst>
      <p:ext uri="{BB962C8B-B14F-4D97-AF65-F5344CB8AC3E}">
        <p14:creationId xmlns:p14="http://schemas.microsoft.com/office/powerpoint/2010/main" val="11063243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8481-744F-4DF1-98C2-24CCC98EE5E1}"/>
              </a:ext>
            </a:extLst>
          </p:cNvPr>
          <p:cNvSpPr>
            <a:spLocks noGrp="1"/>
          </p:cNvSpPr>
          <p:nvPr>
            <p:ph type="title"/>
          </p:nvPr>
        </p:nvSpPr>
        <p:spPr/>
        <p:txBody>
          <a:bodyPr/>
          <a:lstStyle/>
          <a:p>
            <a:r>
              <a:rPr lang="en-GB" dirty="0" err="1"/>
              <a:t>Bibliografia</a:t>
            </a:r>
            <a:endParaRPr lang="en-GB" dirty="0"/>
          </a:p>
        </p:txBody>
      </p:sp>
      <p:sp>
        <p:nvSpPr>
          <p:cNvPr id="5" name="Content Placeholder 4">
            <a:extLst>
              <a:ext uri="{FF2B5EF4-FFF2-40B4-BE49-F238E27FC236}">
                <a16:creationId xmlns:a16="http://schemas.microsoft.com/office/drawing/2014/main" id="{8B900532-519C-4543-93E2-CA4D3A6FF9A9}"/>
              </a:ext>
            </a:extLst>
          </p:cNvPr>
          <p:cNvSpPr>
            <a:spLocks noGrp="1"/>
          </p:cNvSpPr>
          <p:nvPr>
            <p:ph idx="1"/>
          </p:nvPr>
        </p:nvSpPr>
        <p:spPr/>
        <p:txBody>
          <a:bodyPr/>
          <a:lstStyle/>
          <a:p>
            <a:r>
              <a:rPr lang="pt-PT" sz="2000" dirty="0">
                <a:hlinkClick r:id="rId2"/>
              </a:rPr>
              <a:t>https://learning.lpi.org/pt/learning-materials/101-500/104/104.3/104.3_01/</a:t>
            </a:r>
            <a:endParaRPr lang="pt-PT" sz="2000" dirty="0"/>
          </a:p>
          <a:p>
            <a:r>
              <a:rPr lang="pt-PT" sz="2000" dirty="0"/>
              <a:t>LPIC-1: Linux Professional </a:t>
            </a:r>
            <a:r>
              <a:rPr lang="pt-PT" sz="2000" dirty="0" err="1"/>
              <a:t>Institute</a:t>
            </a:r>
            <a:r>
              <a:rPr lang="pt-PT" sz="2000" dirty="0"/>
              <a:t> </a:t>
            </a:r>
            <a:r>
              <a:rPr lang="pt-PT" sz="2000" dirty="0" err="1"/>
              <a:t>Certification</a:t>
            </a:r>
            <a:r>
              <a:rPr lang="pt-PT" sz="2000" dirty="0"/>
              <a:t> </a:t>
            </a:r>
            <a:r>
              <a:rPr lang="pt-PT" sz="2000" dirty="0" err="1"/>
              <a:t>Study</a:t>
            </a:r>
            <a:r>
              <a:rPr lang="pt-PT" sz="2000" dirty="0"/>
              <a:t> Guide, 5th </a:t>
            </a:r>
            <a:r>
              <a:rPr lang="pt-PT" sz="2000" dirty="0" err="1"/>
              <a:t>Edition</a:t>
            </a:r>
            <a:r>
              <a:rPr lang="pt-PT" sz="2000" dirty="0"/>
              <a:t>, Sybex,2020</a:t>
            </a:r>
          </a:p>
          <a:p>
            <a:r>
              <a:rPr lang="pt-PT" sz="2000">
                <a:hlinkClick r:id="rId3"/>
              </a:rPr>
              <a:t>https://www.lpi.org/our-certifications/exam-102-objectives</a:t>
            </a:r>
            <a:endParaRPr lang="pt-PT" sz="2000"/>
          </a:p>
          <a:p>
            <a:endParaRPr lang="pt-PT" sz="2000" dirty="0"/>
          </a:p>
        </p:txBody>
      </p:sp>
    </p:spTree>
    <p:extLst>
      <p:ext uri="{BB962C8B-B14F-4D97-AF65-F5344CB8AC3E}">
        <p14:creationId xmlns:p14="http://schemas.microsoft.com/office/powerpoint/2010/main" val="126968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4D806-05E9-405A-90AC-066392B6E27A}"/>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07451778-FABB-48B0-A024-6A5DB6B002B8}"/>
              </a:ext>
            </a:extLst>
          </p:cNvPr>
          <p:cNvSpPr>
            <a:spLocks noGrp="1"/>
          </p:cNvSpPr>
          <p:nvPr>
            <p:ph idx="1"/>
          </p:nvPr>
        </p:nvSpPr>
        <p:spPr/>
        <p:txBody>
          <a:bodyPr/>
          <a:lstStyle/>
          <a:p>
            <a:pPr marL="0" indent="0">
              <a:buNone/>
            </a:pPr>
            <a:r>
              <a:rPr lang="pt-PT" sz="2400" b="1" dirty="0"/>
              <a:t>Em busca de espaço livre</a:t>
            </a:r>
          </a:p>
          <a:p>
            <a:r>
              <a:rPr lang="pt-PT" sz="1800" dirty="0"/>
              <a:t>O “</a:t>
            </a:r>
            <a:r>
              <a:rPr lang="pt-PT" sz="1800" dirty="0" err="1"/>
              <a:t>du</a:t>
            </a:r>
            <a:r>
              <a:rPr lang="pt-PT" sz="1800" dirty="0"/>
              <a:t>” trabalha no nível dos arquivos. Existe outro comando que pode mostrar o uso do disco e quanto espaço está disponível no nível dos sistemas de arquivos. Esse comando é “</a:t>
            </a:r>
            <a:r>
              <a:rPr lang="pt-PT" sz="1800" dirty="0" err="1"/>
              <a:t>df</a:t>
            </a:r>
            <a:r>
              <a:rPr lang="pt-PT" sz="1800" dirty="0"/>
              <a:t>”.</a:t>
            </a:r>
          </a:p>
          <a:p>
            <a:r>
              <a:rPr lang="pt-PT" sz="1800" dirty="0"/>
              <a:t>O comando “</a:t>
            </a:r>
            <a:r>
              <a:rPr lang="pt-PT" sz="1800" dirty="0" err="1"/>
              <a:t>df</a:t>
            </a:r>
            <a:r>
              <a:rPr lang="pt-PT" sz="1800" dirty="0"/>
              <a:t>” fornece uma lista de todos os sistemas de arquivos disponíveis (já montados) em seu sistema, incluindo o tamanho total, quanto espaço foi usado, quanto espaço está disponível, a percentagem de uso e onde estão montados.</a:t>
            </a:r>
          </a:p>
          <a:p>
            <a:r>
              <a:rPr lang="pt-PT" sz="1800" dirty="0"/>
              <a:t>No entanto, dispor das informações de tamanho em blocos de 1 KB não é lá muito amigável. Como no “</a:t>
            </a:r>
            <a:r>
              <a:rPr lang="pt-PT" sz="1800" dirty="0" err="1"/>
              <a:t>du</a:t>
            </a:r>
            <a:r>
              <a:rPr lang="pt-PT" sz="1800" dirty="0"/>
              <a:t>”, podemos adicionar os parâmetros -h para obter uma saída mais “legível”.</a:t>
            </a:r>
          </a:p>
          <a:p>
            <a:r>
              <a:rPr lang="pt-PT" sz="1800" dirty="0"/>
              <a:t>Também podemos usar o parâmetro -i para mostrar os </a:t>
            </a:r>
            <a:r>
              <a:rPr lang="pt-PT" sz="1800" dirty="0" err="1"/>
              <a:t>inodes</a:t>
            </a:r>
            <a:r>
              <a:rPr lang="pt-PT" sz="1800" dirty="0"/>
              <a:t> usados/disponíveis, em vez dos blocos.</a:t>
            </a:r>
          </a:p>
          <a:p>
            <a:r>
              <a:rPr lang="pt-PT" sz="1800" dirty="0"/>
              <a:t>Um parâmetro útil é -T, que também imprime o tipo de cada sistema de arquivos.</a:t>
            </a:r>
          </a:p>
          <a:p>
            <a:r>
              <a:rPr lang="pt-PT" sz="1800" dirty="0"/>
              <a:t>Conhecendo o tipo do sistema de arquivos, podemos filtrar a saída. A ideia é mostrar apenas sistemas de arquivos de um determinado tipo com -t TYPE ou excluir sistemas de arquivos de um determinado tipo com -x TYPE.</a:t>
            </a:r>
          </a:p>
          <a:p>
            <a:endParaRPr lang="pt-PT" sz="1800" dirty="0"/>
          </a:p>
          <a:p>
            <a:endParaRPr lang="pt-PT" sz="1800" dirty="0"/>
          </a:p>
          <a:p>
            <a:endParaRPr lang="pt-PT" sz="1800" dirty="0"/>
          </a:p>
          <a:p>
            <a:endParaRPr lang="pt-PT" sz="1800" dirty="0"/>
          </a:p>
          <a:p>
            <a:endParaRPr lang="pt-PT" sz="1800" dirty="0"/>
          </a:p>
        </p:txBody>
      </p:sp>
    </p:spTree>
    <p:extLst>
      <p:ext uri="{BB962C8B-B14F-4D97-AF65-F5344CB8AC3E}">
        <p14:creationId xmlns:p14="http://schemas.microsoft.com/office/powerpoint/2010/main" val="23087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04903-A20A-439C-BAC5-28CCF44085E1}"/>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600CBF63-DE5C-445F-9F8D-F294EC926EE7}"/>
              </a:ext>
            </a:extLst>
          </p:cNvPr>
          <p:cNvSpPr>
            <a:spLocks noGrp="1"/>
          </p:cNvSpPr>
          <p:nvPr>
            <p:ph idx="1"/>
          </p:nvPr>
        </p:nvSpPr>
        <p:spPr/>
        <p:txBody>
          <a:bodyPr/>
          <a:lstStyle/>
          <a:p>
            <a:pPr marL="0" indent="0">
              <a:buNone/>
            </a:pPr>
            <a:r>
              <a:rPr lang="pt-PT" sz="2400" b="1" dirty="0"/>
              <a:t>Em busca de espaço livre</a:t>
            </a:r>
          </a:p>
          <a:p>
            <a:r>
              <a:rPr lang="pt-PT" sz="1800" b="1" dirty="0" err="1"/>
              <a:t>df</a:t>
            </a:r>
            <a:endParaRPr lang="pt-PT" sz="2400" b="1" dirty="0"/>
          </a:p>
          <a:p>
            <a:pPr marL="0" indent="0">
              <a:buNone/>
            </a:pPr>
            <a:endParaRPr lang="pt-PT" sz="2400" b="1" dirty="0"/>
          </a:p>
          <a:p>
            <a:pPr marL="0" indent="0">
              <a:buNone/>
            </a:pPr>
            <a:endParaRPr lang="pt-PT" sz="2400" b="1" dirty="0"/>
          </a:p>
          <a:p>
            <a:pPr marL="0" indent="0">
              <a:buNone/>
            </a:pPr>
            <a:endParaRPr lang="pt-PT" sz="2400" b="1" dirty="0"/>
          </a:p>
          <a:p>
            <a:pPr marL="0" indent="0">
              <a:buNone/>
            </a:pPr>
            <a:endParaRPr lang="pt-PT" sz="2400" b="1" dirty="0"/>
          </a:p>
          <a:p>
            <a:pPr marL="0" indent="0">
              <a:buNone/>
            </a:pPr>
            <a:endParaRPr lang="pt-PT" sz="2400" b="1" dirty="0"/>
          </a:p>
          <a:p>
            <a:r>
              <a:rPr lang="pt-PT" sz="1800" b="1" dirty="0" err="1"/>
              <a:t>df</a:t>
            </a:r>
            <a:r>
              <a:rPr lang="pt-PT" sz="1800" b="1" dirty="0"/>
              <a:t> -i</a:t>
            </a:r>
          </a:p>
        </p:txBody>
      </p:sp>
      <p:pic>
        <p:nvPicPr>
          <p:cNvPr id="5" name="Imagem 4">
            <a:extLst>
              <a:ext uri="{FF2B5EF4-FFF2-40B4-BE49-F238E27FC236}">
                <a16:creationId xmlns:a16="http://schemas.microsoft.com/office/drawing/2014/main" id="{ECFF7E37-309D-41E9-AA0A-248846A9AEED}"/>
              </a:ext>
            </a:extLst>
          </p:cNvPr>
          <p:cNvPicPr>
            <a:picLocks noChangeAspect="1"/>
          </p:cNvPicPr>
          <p:nvPr/>
        </p:nvPicPr>
        <p:blipFill>
          <a:blip r:embed="rId2"/>
          <a:stretch>
            <a:fillRect/>
          </a:stretch>
        </p:blipFill>
        <p:spPr>
          <a:xfrm>
            <a:off x="392722" y="2189987"/>
            <a:ext cx="5210175" cy="1762125"/>
          </a:xfrm>
          <a:prstGeom prst="rect">
            <a:avLst/>
          </a:prstGeom>
        </p:spPr>
      </p:pic>
      <p:pic>
        <p:nvPicPr>
          <p:cNvPr id="7" name="Imagem 6">
            <a:extLst>
              <a:ext uri="{FF2B5EF4-FFF2-40B4-BE49-F238E27FC236}">
                <a16:creationId xmlns:a16="http://schemas.microsoft.com/office/drawing/2014/main" id="{740696D7-6C06-4470-88AF-BF86E8EEFD29}"/>
              </a:ext>
            </a:extLst>
          </p:cNvPr>
          <p:cNvPicPr>
            <a:picLocks noChangeAspect="1"/>
          </p:cNvPicPr>
          <p:nvPr/>
        </p:nvPicPr>
        <p:blipFill>
          <a:blip r:embed="rId3"/>
          <a:stretch>
            <a:fillRect/>
          </a:stretch>
        </p:blipFill>
        <p:spPr>
          <a:xfrm>
            <a:off x="6589105" y="2209037"/>
            <a:ext cx="4667250" cy="1743075"/>
          </a:xfrm>
          <a:prstGeom prst="rect">
            <a:avLst/>
          </a:prstGeom>
        </p:spPr>
      </p:pic>
      <p:sp>
        <p:nvSpPr>
          <p:cNvPr id="8" name="CaixaDeTexto 7">
            <a:extLst>
              <a:ext uri="{FF2B5EF4-FFF2-40B4-BE49-F238E27FC236}">
                <a16:creationId xmlns:a16="http://schemas.microsoft.com/office/drawing/2014/main" id="{A646C999-CA2C-4F44-909A-8ECE30BCAFBF}"/>
              </a:ext>
            </a:extLst>
          </p:cNvPr>
          <p:cNvSpPr txBox="1"/>
          <p:nvPr/>
        </p:nvSpPr>
        <p:spPr>
          <a:xfrm>
            <a:off x="6589105" y="1476257"/>
            <a:ext cx="1171461" cy="369332"/>
          </a:xfrm>
          <a:prstGeom prst="rect">
            <a:avLst/>
          </a:prstGeom>
          <a:noFill/>
        </p:spPr>
        <p:txBody>
          <a:bodyPr wrap="square" rtlCol="0">
            <a:spAutoFit/>
          </a:bodyPr>
          <a:lstStyle/>
          <a:p>
            <a:pPr marL="285750" indent="-285750">
              <a:buFont typeface="Arial" panose="020B0604020202020204" pitchFamily="34" charset="0"/>
              <a:buChar char="•"/>
            </a:pPr>
            <a:r>
              <a:rPr lang="pt-PT" b="1" dirty="0" err="1"/>
              <a:t>df</a:t>
            </a:r>
            <a:r>
              <a:rPr lang="pt-PT" b="1" dirty="0"/>
              <a:t> -h</a:t>
            </a:r>
          </a:p>
        </p:txBody>
      </p:sp>
      <p:pic>
        <p:nvPicPr>
          <p:cNvPr id="10" name="Imagem 9">
            <a:extLst>
              <a:ext uri="{FF2B5EF4-FFF2-40B4-BE49-F238E27FC236}">
                <a16:creationId xmlns:a16="http://schemas.microsoft.com/office/drawing/2014/main" id="{87C4305C-F280-44C9-B191-E6F248CE9B65}"/>
              </a:ext>
            </a:extLst>
          </p:cNvPr>
          <p:cNvPicPr>
            <a:picLocks noChangeAspect="1"/>
          </p:cNvPicPr>
          <p:nvPr/>
        </p:nvPicPr>
        <p:blipFill>
          <a:blip r:embed="rId4"/>
          <a:stretch>
            <a:fillRect/>
          </a:stretch>
        </p:blipFill>
        <p:spPr>
          <a:xfrm>
            <a:off x="392722" y="4636796"/>
            <a:ext cx="4905375" cy="1762125"/>
          </a:xfrm>
          <a:prstGeom prst="rect">
            <a:avLst/>
          </a:prstGeom>
        </p:spPr>
      </p:pic>
      <p:sp>
        <p:nvSpPr>
          <p:cNvPr id="11" name="CaixaDeTexto 10">
            <a:extLst>
              <a:ext uri="{FF2B5EF4-FFF2-40B4-BE49-F238E27FC236}">
                <a16:creationId xmlns:a16="http://schemas.microsoft.com/office/drawing/2014/main" id="{9721C521-78A6-4231-81F1-381517B5D3EC}"/>
              </a:ext>
            </a:extLst>
          </p:cNvPr>
          <p:cNvSpPr txBox="1"/>
          <p:nvPr/>
        </p:nvSpPr>
        <p:spPr>
          <a:xfrm>
            <a:off x="6716690" y="4315560"/>
            <a:ext cx="1043876" cy="369332"/>
          </a:xfrm>
          <a:prstGeom prst="rect">
            <a:avLst/>
          </a:prstGeom>
          <a:noFill/>
        </p:spPr>
        <p:txBody>
          <a:bodyPr wrap="none" rtlCol="0">
            <a:spAutoFit/>
          </a:bodyPr>
          <a:lstStyle/>
          <a:p>
            <a:pPr marL="285750" indent="-285750">
              <a:buFont typeface="Arial" panose="020B0604020202020204" pitchFamily="34" charset="0"/>
              <a:buChar char="•"/>
            </a:pPr>
            <a:r>
              <a:rPr lang="pt-PT" b="1" dirty="0" err="1"/>
              <a:t>Df</a:t>
            </a:r>
            <a:r>
              <a:rPr lang="pt-PT" b="1" dirty="0"/>
              <a:t> -</a:t>
            </a:r>
            <a:r>
              <a:rPr lang="pt-PT" b="1" dirty="0" err="1"/>
              <a:t>hT</a:t>
            </a:r>
            <a:endParaRPr lang="pt-PT" b="1" dirty="0"/>
          </a:p>
        </p:txBody>
      </p:sp>
      <p:pic>
        <p:nvPicPr>
          <p:cNvPr id="13" name="Imagem 12">
            <a:extLst>
              <a:ext uri="{FF2B5EF4-FFF2-40B4-BE49-F238E27FC236}">
                <a16:creationId xmlns:a16="http://schemas.microsoft.com/office/drawing/2014/main" id="{41C25B02-B1A5-41A6-9827-08300C96238D}"/>
              </a:ext>
            </a:extLst>
          </p:cNvPr>
          <p:cNvPicPr>
            <a:picLocks noChangeAspect="1"/>
          </p:cNvPicPr>
          <p:nvPr/>
        </p:nvPicPr>
        <p:blipFill>
          <a:blip r:embed="rId5"/>
          <a:stretch>
            <a:fillRect/>
          </a:stretch>
        </p:blipFill>
        <p:spPr>
          <a:xfrm>
            <a:off x="6589105" y="4684892"/>
            <a:ext cx="5362575" cy="2638425"/>
          </a:xfrm>
          <a:prstGeom prst="rect">
            <a:avLst/>
          </a:prstGeom>
        </p:spPr>
      </p:pic>
    </p:spTree>
    <p:extLst>
      <p:ext uri="{BB962C8B-B14F-4D97-AF65-F5344CB8AC3E}">
        <p14:creationId xmlns:p14="http://schemas.microsoft.com/office/powerpoint/2010/main" val="191613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E5457-F113-42ED-93BD-0F51336C14F7}"/>
              </a:ext>
            </a:extLst>
          </p:cNvPr>
          <p:cNvSpPr>
            <a:spLocks noGrp="1"/>
          </p:cNvSpPr>
          <p:nvPr>
            <p:ph type="title"/>
          </p:nvPr>
        </p:nvSpPr>
        <p:spPr/>
        <p:txBody>
          <a:bodyPr/>
          <a:lstStyle/>
          <a:p>
            <a:r>
              <a:rPr lang="en-US" b="0" i="0" dirty="0">
                <a:solidFill>
                  <a:srgbClr val="000000"/>
                </a:solidFill>
                <a:effectLst/>
                <a:latin typeface="OpenSans"/>
              </a:rPr>
              <a:t>Maintain the integrity of filesystems</a:t>
            </a:r>
            <a:endParaRPr lang="pt-PT" dirty="0"/>
          </a:p>
        </p:txBody>
      </p:sp>
      <p:sp>
        <p:nvSpPr>
          <p:cNvPr id="3" name="Marcador de Posição de Conteúdo 2">
            <a:extLst>
              <a:ext uri="{FF2B5EF4-FFF2-40B4-BE49-F238E27FC236}">
                <a16:creationId xmlns:a16="http://schemas.microsoft.com/office/drawing/2014/main" id="{77B13415-83A6-405C-A4A4-88FBF66F3978}"/>
              </a:ext>
            </a:extLst>
          </p:cNvPr>
          <p:cNvSpPr>
            <a:spLocks noGrp="1"/>
          </p:cNvSpPr>
          <p:nvPr>
            <p:ph idx="1"/>
          </p:nvPr>
        </p:nvSpPr>
        <p:spPr/>
        <p:txBody>
          <a:bodyPr/>
          <a:lstStyle/>
          <a:p>
            <a:pPr marL="0" indent="0">
              <a:buNone/>
            </a:pPr>
            <a:r>
              <a:rPr lang="pt-PT" sz="2400" b="1" dirty="0"/>
              <a:t>Em busca de espaço livre</a:t>
            </a:r>
          </a:p>
          <a:p>
            <a:r>
              <a:rPr lang="pt-PT" sz="1800" dirty="0"/>
              <a:t>Também podemos personalizar a saída de </a:t>
            </a:r>
            <a:r>
              <a:rPr lang="pt-PT" sz="1800" dirty="0" err="1"/>
              <a:t>df</a:t>
            </a:r>
            <a:r>
              <a:rPr lang="pt-PT" sz="1800" dirty="0"/>
              <a:t>, selecionando o que deve ser exibido e em que ordem, usando o parâmetro --output= seguido por uma lista separada por vírgulas dos campos que desejamos exibir. Alguns dos campos disponíveis são:</a:t>
            </a:r>
          </a:p>
          <a:p>
            <a:pPr marL="0" indent="0">
              <a:buNone/>
            </a:pPr>
            <a:endParaRPr lang="pt-PT" sz="1800" dirty="0"/>
          </a:p>
        </p:txBody>
      </p:sp>
      <p:graphicFrame>
        <p:nvGraphicFramePr>
          <p:cNvPr id="5" name="Tabela 5">
            <a:extLst>
              <a:ext uri="{FF2B5EF4-FFF2-40B4-BE49-F238E27FC236}">
                <a16:creationId xmlns:a16="http://schemas.microsoft.com/office/drawing/2014/main" id="{FDD3D6CA-A849-4C7D-85E0-2C3C37C44F3F}"/>
              </a:ext>
            </a:extLst>
          </p:cNvPr>
          <p:cNvGraphicFramePr>
            <a:graphicFrameLocks noGrp="1"/>
          </p:cNvGraphicFramePr>
          <p:nvPr>
            <p:extLst>
              <p:ext uri="{D42A27DB-BD31-4B8C-83A1-F6EECF244321}">
                <p14:modId xmlns:p14="http://schemas.microsoft.com/office/powerpoint/2010/main" val="2574641829"/>
              </p:ext>
            </p:extLst>
          </p:nvPr>
        </p:nvGraphicFramePr>
        <p:xfrm>
          <a:off x="2032000" y="2540077"/>
          <a:ext cx="8128000" cy="3505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25620527"/>
                    </a:ext>
                  </a:extLst>
                </a:gridCol>
                <a:gridCol w="4064000">
                  <a:extLst>
                    <a:ext uri="{9D8B030D-6E8A-4147-A177-3AD203B41FA5}">
                      <a16:colId xmlns:a16="http://schemas.microsoft.com/office/drawing/2014/main" val="1209413954"/>
                    </a:ext>
                  </a:extLst>
                </a:gridCol>
              </a:tblGrid>
              <a:tr h="370840">
                <a:tc>
                  <a:txBody>
                    <a:bodyPr/>
                    <a:lstStyle/>
                    <a:p>
                      <a:pPr algn="ctr"/>
                      <a:r>
                        <a:rPr lang="pt-PT" dirty="0">
                          <a:solidFill>
                            <a:schemeClr val="tx1"/>
                          </a:solidFill>
                        </a:rPr>
                        <a:t>Nome</a:t>
                      </a:r>
                    </a:p>
                  </a:txBody>
                  <a:tcPr/>
                </a:tc>
                <a:tc>
                  <a:txBody>
                    <a:bodyPr/>
                    <a:lstStyle/>
                    <a:p>
                      <a:pPr algn="ctr"/>
                      <a:r>
                        <a:rPr lang="pt-PT" dirty="0">
                          <a:solidFill>
                            <a:schemeClr val="tx1"/>
                          </a:solidFill>
                        </a:rPr>
                        <a:t>Funcionalidade</a:t>
                      </a:r>
                    </a:p>
                  </a:txBody>
                  <a:tcPr/>
                </a:tc>
                <a:extLst>
                  <a:ext uri="{0D108BD9-81ED-4DB2-BD59-A6C34878D82A}">
                    <a16:rowId xmlns:a16="http://schemas.microsoft.com/office/drawing/2014/main" val="298282998"/>
                  </a:ext>
                </a:extLst>
              </a:tr>
              <a:tr h="370840">
                <a:tc>
                  <a:txBody>
                    <a:bodyPr/>
                    <a:lstStyle/>
                    <a:p>
                      <a:pPr algn="ctr"/>
                      <a:r>
                        <a:rPr lang="pt-PT" dirty="0" err="1">
                          <a:solidFill>
                            <a:schemeClr val="tx1"/>
                          </a:solidFill>
                        </a:rPr>
                        <a:t>source</a:t>
                      </a:r>
                      <a:endParaRPr lang="pt-PT" dirty="0">
                        <a:solidFill>
                          <a:schemeClr val="tx1"/>
                        </a:solidFill>
                      </a:endParaRPr>
                    </a:p>
                  </a:txBody>
                  <a:tcPr/>
                </a:tc>
                <a:tc>
                  <a:txBody>
                    <a:bodyPr/>
                    <a:lstStyle/>
                    <a:p>
                      <a:pPr algn="ctr"/>
                      <a:r>
                        <a:rPr lang="pt-PT" b="0" dirty="0">
                          <a:effectLst/>
                        </a:rPr>
                        <a:t>O dispositivo correspondente ao sistema de arquivos.</a:t>
                      </a:r>
                    </a:p>
                  </a:txBody>
                  <a:tcPr/>
                </a:tc>
                <a:extLst>
                  <a:ext uri="{0D108BD9-81ED-4DB2-BD59-A6C34878D82A}">
                    <a16:rowId xmlns:a16="http://schemas.microsoft.com/office/drawing/2014/main" val="2669583493"/>
                  </a:ext>
                </a:extLst>
              </a:tr>
              <a:tr h="370840">
                <a:tc>
                  <a:txBody>
                    <a:bodyPr/>
                    <a:lstStyle/>
                    <a:p>
                      <a:pPr algn="ctr"/>
                      <a:r>
                        <a:rPr lang="pt-PT" dirty="0" err="1">
                          <a:solidFill>
                            <a:schemeClr val="tx1"/>
                          </a:solidFill>
                        </a:rPr>
                        <a:t>fstype</a:t>
                      </a:r>
                      <a:endParaRPr lang="pt-PT" dirty="0">
                        <a:solidFill>
                          <a:schemeClr val="tx1"/>
                        </a:solidFill>
                      </a:endParaRPr>
                    </a:p>
                  </a:txBody>
                  <a:tcPr/>
                </a:tc>
                <a:tc>
                  <a:txBody>
                    <a:bodyPr/>
                    <a:lstStyle/>
                    <a:p>
                      <a:pPr algn="ctr"/>
                      <a:r>
                        <a:rPr lang="pt-PT" dirty="0">
                          <a:solidFill>
                            <a:schemeClr val="tx1"/>
                          </a:solidFill>
                        </a:rPr>
                        <a:t>O tipo de sistema de arquivos</a:t>
                      </a:r>
                    </a:p>
                  </a:txBody>
                  <a:tcPr/>
                </a:tc>
                <a:extLst>
                  <a:ext uri="{0D108BD9-81ED-4DB2-BD59-A6C34878D82A}">
                    <a16:rowId xmlns:a16="http://schemas.microsoft.com/office/drawing/2014/main" val="2955196791"/>
                  </a:ext>
                </a:extLst>
              </a:tr>
              <a:tr h="370840">
                <a:tc>
                  <a:txBody>
                    <a:bodyPr/>
                    <a:lstStyle/>
                    <a:p>
                      <a:pPr algn="ctr"/>
                      <a:r>
                        <a:rPr lang="pt-PT" sz="1800" b="0" i="0" kern="1200" dirty="0" err="1">
                          <a:solidFill>
                            <a:schemeClr val="dk1"/>
                          </a:solidFill>
                          <a:effectLst/>
                          <a:latin typeface="+mn-lt"/>
                          <a:ea typeface="+mn-ea"/>
                          <a:cs typeface="+mn-cs"/>
                        </a:rPr>
                        <a:t>size</a:t>
                      </a:r>
                      <a:endParaRPr lang="pt-PT" dirty="0">
                        <a:solidFill>
                          <a:schemeClr val="tx1"/>
                        </a:solidFill>
                      </a:endParaRPr>
                    </a:p>
                  </a:txBody>
                  <a:tcPr/>
                </a:tc>
                <a:tc>
                  <a:txBody>
                    <a:bodyPr/>
                    <a:lstStyle/>
                    <a:p>
                      <a:pPr algn="ctr"/>
                      <a:r>
                        <a:rPr lang="pt-PT" b="0" dirty="0">
                          <a:effectLst/>
                        </a:rPr>
                        <a:t>O tamanho total do sistema de arquivos.</a:t>
                      </a:r>
                    </a:p>
                  </a:txBody>
                  <a:tcPr/>
                </a:tc>
                <a:extLst>
                  <a:ext uri="{0D108BD9-81ED-4DB2-BD59-A6C34878D82A}">
                    <a16:rowId xmlns:a16="http://schemas.microsoft.com/office/drawing/2014/main" val="3930355139"/>
                  </a:ext>
                </a:extLst>
              </a:tr>
              <a:tr h="370840">
                <a:tc>
                  <a:txBody>
                    <a:bodyPr/>
                    <a:lstStyle/>
                    <a:p>
                      <a:pPr algn="ctr"/>
                      <a:r>
                        <a:rPr lang="pt-PT" dirty="0" err="1">
                          <a:solidFill>
                            <a:schemeClr val="tx1"/>
                          </a:solidFill>
                        </a:rPr>
                        <a:t>used</a:t>
                      </a:r>
                      <a:endParaRPr lang="pt-PT" dirty="0">
                        <a:solidFill>
                          <a:schemeClr val="tx1"/>
                        </a:solidFill>
                      </a:endParaRPr>
                    </a:p>
                  </a:txBody>
                  <a:tcPr/>
                </a:tc>
                <a:tc>
                  <a:txBody>
                    <a:bodyPr/>
                    <a:lstStyle/>
                    <a:p>
                      <a:pPr algn="ctr"/>
                      <a:r>
                        <a:rPr lang="pt-PT" dirty="0">
                          <a:solidFill>
                            <a:schemeClr val="tx1"/>
                          </a:solidFill>
                        </a:rPr>
                        <a:t>Quanto espaço está sendo usado.</a:t>
                      </a:r>
                    </a:p>
                  </a:txBody>
                  <a:tcPr/>
                </a:tc>
                <a:extLst>
                  <a:ext uri="{0D108BD9-81ED-4DB2-BD59-A6C34878D82A}">
                    <a16:rowId xmlns:a16="http://schemas.microsoft.com/office/drawing/2014/main" val="1283372970"/>
                  </a:ext>
                </a:extLst>
              </a:tr>
              <a:tr h="370840">
                <a:tc>
                  <a:txBody>
                    <a:bodyPr/>
                    <a:lstStyle/>
                    <a:p>
                      <a:pPr algn="ctr"/>
                      <a:r>
                        <a:rPr lang="pt-PT" dirty="0" err="1">
                          <a:solidFill>
                            <a:schemeClr val="tx1"/>
                          </a:solidFill>
                        </a:rPr>
                        <a:t>avail</a:t>
                      </a:r>
                      <a:endParaRPr lang="pt-PT" dirty="0">
                        <a:solidFill>
                          <a:schemeClr val="tx1"/>
                        </a:solidFill>
                      </a:endParaRPr>
                    </a:p>
                  </a:txBody>
                  <a:tcPr/>
                </a:tc>
                <a:tc>
                  <a:txBody>
                    <a:bodyPr/>
                    <a:lstStyle/>
                    <a:p>
                      <a:pPr algn="ctr"/>
                      <a:r>
                        <a:rPr lang="pt-PT" dirty="0">
                          <a:solidFill>
                            <a:schemeClr val="tx1"/>
                          </a:solidFill>
                        </a:rPr>
                        <a:t>Quanto espaço está disponível.</a:t>
                      </a:r>
                    </a:p>
                  </a:txBody>
                  <a:tcPr/>
                </a:tc>
                <a:extLst>
                  <a:ext uri="{0D108BD9-81ED-4DB2-BD59-A6C34878D82A}">
                    <a16:rowId xmlns:a16="http://schemas.microsoft.com/office/drawing/2014/main" val="328824422"/>
                  </a:ext>
                </a:extLst>
              </a:tr>
              <a:tr h="370840">
                <a:tc>
                  <a:txBody>
                    <a:bodyPr/>
                    <a:lstStyle/>
                    <a:p>
                      <a:pPr algn="ctr"/>
                      <a:r>
                        <a:rPr lang="pt-PT" dirty="0" err="1">
                          <a:solidFill>
                            <a:schemeClr val="tx1"/>
                          </a:solidFill>
                        </a:rPr>
                        <a:t>pcent</a:t>
                      </a:r>
                      <a:endParaRPr lang="pt-PT" dirty="0">
                        <a:solidFill>
                          <a:schemeClr val="tx1"/>
                        </a:solidFill>
                      </a:endParaRPr>
                    </a:p>
                  </a:txBody>
                  <a:tcPr/>
                </a:tc>
                <a:tc>
                  <a:txBody>
                    <a:bodyPr/>
                    <a:lstStyle/>
                    <a:p>
                      <a:pPr algn="ctr"/>
                      <a:r>
                        <a:rPr lang="pt-PT" dirty="0">
                          <a:solidFill>
                            <a:schemeClr val="tx1"/>
                          </a:solidFill>
                        </a:rPr>
                        <a:t>A percentagem de uso.</a:t>
                      </a:r>
                    </a:p>
                  </a:txBody>
                  <a:tcPr/>
                </a:tc>
                <a:extLst>
                  <a:ext uri="{0D108BD9-81ED-4DB2-BD59-A6C34878D82A}">
                    <a16:rowId xmlns:a16="http://schemas.microsoft.com/office/drawing/2014/main" val="1306118683"/>
                  </a:ext>
                </a:extLst>
              </a:tr>
              <a:tr h="370840">
                <a:tc>
                  <a:txBody>
                    <a:bodyPr/>
                    <a:lstStyle/>
                    <a:p>
                      <a:pPr algn="ctr"/>
                      <a:r>
                        <a:rPr lang="pt-PT" dirty="0">
                          <a:solidFill>
                            <a:schemeClr val="tx1"/>
                          </a:solidFill>
                        </a:rPr>
                        <a:t>target</a:t>
                      </a:r>
                    </a:p>
                  </a:txBody>
                  <a:tcPr/>
                </a:tc>
                <a:tc>
                  <a:txBody>
                    <a:bodyPr/>
                    <a:lstStyle/>
                    <a:p>
                      <a:pPr algn="ctr"/>
                      <a:r>
                        <a:rPr lang="pt-PT" sz="1800" b="0" i="0" kern="1200" dirty="0">
                          <a:solidFill>
                            <a:schemeClr val="dk1"/>
                          </a:solidFill>
                          <a:effectLst/>
                          <a:latin typeface="+mn-lt"/>
                          <a:ea typeface="+mn-ea"/>
                          <a:cs typeface="+mn-cs"/>
                        </a:rPr>
                        <a:t>Onde o sistema de arquivos é montado (ponto de montagem).</a:t>
                      </a:r>
                    </a:p>
                  </a:txBody>
                  <a:tcPr/>
                </a:tc>
                <a:extLst>
                  <a:ext uri="{0D108BD9-81ED-4DB2-BD59-A6C34878D82A}">
                    <a16:rowId xmlns:a16="http://schemas.microsoft.com/office/drawing/2014/main" val="1267844822"/>
                  </a:ext>
                </a:extLst>
              </a:tr>
            </a:tbl>
          </a:graphicData>
        </a:graphic>
      </p:graphicFrame>
    </p:spTree>
    <p:extLst>
      <p:ext uri="{BB962C8B-B14F-4D97-AF65-F5344CB8AC3E}">
        <p14:creationId xmlns:p14="http://schemas.microsoft.com/office/powerpoint/2010/main" val="3741343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3698</TotalTime>
  <Words>7356</Words>
  <Application>Microsoft Office PowerPoint</Application>
  <PresentationFormat>Ecrã Panorâmico</PresentationFormat>
  <Paragraphs>555</Paragraphs>
  <Slides>63</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63</vt:i4>
      </vt:variant>
    </vt:vector>
  </HeadingPairs>
  <TitlesOfParts>
    <vt:vector size="69" baseType="lpstr">
      <vt:lpstr>Arial</vt:lpstr>
      <vt:lpstr>Calibri</vt:lpstr>
      <vt:lpstr>Calibri Light</vt:lpstr>
      <vt:lpstr>noto sans</vt:lpstr>
      <vt:lpstr>OpenSans</vt:lpstr>
      <vt:lpstr>Office Theme</vt:lpstr>
      <vt:lpstr>Sistemas Operativos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Maintain the integrity of filesystems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Controle da montagem e desmontagem dos sistemas de arquivos</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Encontrar arquivos de sistema e conhecer sua localização correta</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Veloso</dc:creator>
  <cp:lastModifiedBy>Guilherme Rodrigues</cp:lastModifiedBy>
  <cp:revision>89</cp:revision>
  <dcterms:created xsi:type="dcterms:W3CDTF">2020-09-16T15:10:41Z</dcterms:created>
  <dcterms:modified xsi:type="dcterms:W3CDTF">2022-03-20T22:43:22Z</dcterms:modified>
</cp:coreProperties>
</file>