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C89C69-0E9A-4A62-BCE7-1F198C970A18}"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2754B-5137-42BA-B1C8-CC554C5909B2}" type="slidenum">
              <a:rPr lang="en-US" smtClean="0"/>
              <a:t>‹#›</a:t>
            </a:fld>
            <a:endParaRPr lang="en-US"/>
          </a:p>
        </p:txBody>
      </p:sp>
    </p:spTree>
    <p:extLst>
      <p:ext uri="{BB962C8B-B14F-4D97-AF65-F5344CB8AC3E}">
        <p14:creationId xmlns:p14="http://schemas.microsoft.com/office/powerpoint/2010/main" val="332260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C89C69-0E9A-4A62-BCE7-1F198C970A18}"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2754B-5137-42BA-B1C8-CC554C5909B2}" type="slidenum">
              <a:rPr lang="en-US" smtClean="0"/>
              <a:t>‹#›</a:t>
            </a:fld>
            <a:endParaRPr lang="en-US"/>
          </a:p>
        </p:txBody>
      </p:sp>
    </p:spTree>
    <p:extLst>
      <p:ext uri="{BB962C8B-B14F-4D97-AF65-F5344CB8AC3E}">
        <p14:creationId xmlns:p14="http://schemas.microsoft.com/office/powerpoint/2010/main" val="337372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C89C69-0E9A-4A62-BCE7-1F198C970A18}"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2754B-5137-42BA-B1C8-CC554C5909B2}" type="slidenum">
              <a:rPr lang="en-US" smtClean="0"/>
              <a:t>‹#›</a:t>
            </a:fld>
            <a:endParaRPr lang="en-US"/>
          </a:p>
        </p:txBody>
      </p:sp>
    </p:spTree>
    <p:extLst>
      <p:ext uri="{BB962C8B-B14F-4D97-AF65-F5344CB8AC3E}">
        <p14:creationId xmlns:p14="http://schemas.microsoft.com/office/powerpoint/2010/main" val="4256067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C89C69-0E9A-4A62-BCE7-1F198C970A18}"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2754B-5137-42BA-B1C8-CC554C5909B2}" type="slidenum">
              <a:rPr lang="en-US" smtClean="0"/>
              <a:t>‹#›</a:t>
            </a:fld>
            <a:endParaRPr lang="en-US"/>
          </a:p>
        </p:txBody>
      </p:sp>
    </p:spTree>
    <p:extLst>
      <p:ext uri="{BB962C8B-B14F-4D97-AF65-F5344CB8AC3E}">
        <p14:creationId xmlns:p14="http://schemas.microsoft.com/office/powerpoint/2010/main" val="766237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C89C69-0E9A-4A62-BCE7-1F198C970A18}"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2754B-5137-42BA-B1C8-CC554C5909B2}" type="slidenum">
              <a:rPr lang="en-US" smtClean="0"/>
              <a:t>‹#›</a:t>
            </a:fld>
            <a:endParaRPr lang="en-US"/>
          </a:p>
        </p:txBody>
      </p:sp>
    </p:spTree>
    <p:extLst>
      <p:ext uri="{BB962C8B-B14F-4D97-AF65-F5344CB8AC3E}">
        <p14:creationId xmlns:p14="http://schemas.microsoft.com/office/powerpoint/2010/main" val="3757891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C89C69-0E9A-4A62-BCE7-1F198C970A18}"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42754B-5137-42BA-B1C8-CC554C5909B2}" type="slidenum">
              <a:rPr lang="en-US" smtClean="0"/>
              <a:t>‹#›</a:t>
            </a:fld>
            <a:endParaRPr lang="en-US"/>
          </a:p>
        </p:txBody>
      </p:sp>
    </p:spTree>
    <p:extLst>
      <p:ext uri="{BB962C8B-B14F-4D97-AF65-F5344CB8AC3E}">
        <p14:creationId xmlns:p14="http://schemas.microsoft.com/office/powerpoint/2010/main" val="3291519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C89C69-0E9A-4A62-BCE7-1F198C970A18}" type="datetimeFigureOut">
              <a:rPr lang="en-US" smtClean="0"/>
              <a:t>11/11/2024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42754B-5137-42BA-B1C8-CC554C5909B2}" type="slidenum">
              <a:rPr lang="en-US" smtClean="0"/>
              <a:t>‹#›</a:t>
            </a:fld>
            <a:endParaRPr lang="en-US"/>
          </a:p>
        </p:txBody>
      </p:sp>
    </p:spTree>
    <p:extLst>
      <p:ext uri="{BB962C8B-B14F-4D97-AF65-F5344CB8AC3E}">
        <p14:creationId xmlns:p14="http://schemas.microsoft.com/office/powerpoint/2010/main" val="3569244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C89C69-0E9A-4A62-BCE7-1F198C970A18}" type="datetimeFigureOut">
              <a:rPr lang="en-US" smtClean="0"/>
              <a:t>11/11/2024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42754B-5137-42BA-B1C8-CC554C5909B2}" type="slidenum">
              <a:rPr lang="en-US" smtClean="0"/>
              <a:t>‹#›</a:t>
            </a:fld>
            <a:endParaRPr lang="en-US"/>
          </a:p>
        </p:txBody>
      </p:sp>
    </p:spTree>
    <p:extLst>
      <p:ext uri="{BB962C8B-B14F-4D97-AF65-F5344CB8AC3E}">
        <p14:creationId xmlns:p14="http://schemas.microsoft.com/office/powerpoint/2010/main" val="13171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C89C69-0E9A-4A62-BCE7-1F198C970A18}" type="datetimeFigureOut">
              <a:rPr lang="en-US" smtClean="0"/>
              <a:t>11/11/2024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42754B-5137-42BA-B1C8-CC554C5909B2}" type="slidenum">
              <a:rPr lang="en-US" smtClean="0"/>
              <a:t>‹#›</a:t>
            </a:fld>
            <a:endParaRPr lang="en-US"/>
          </a:p>
        </p:txBody>
      </p:sp>
    </p:spTree>
    <p:extLst>
      <p:ext uri="{BB962C8B-B14F-4D97-AF65-F5344CB8AC3E}">
        <p14:creationId xmlns:p14="http://schemas.microsoft.com/office/powerpoint/2010/main" val="730423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C89C69-0E9A-4A62-BCE7-1F198C970A18}"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42754B-5137-42BA-B1C8-CC554C5909B2}" type="slidenum">
              <a:rPr lang="en-US" smtClean="0"/>
              <a:t>‹#›</a:t>
            </a:fld>
            <a:endParaRPr lang="en-US"/>
          </a:p>
        </p:txBody>
      </p:sp>
    </p:spTree>
    <p:extLst>
      <p:ext uri="{BB962C8B-B14F-4D97-AF65-F5344CB8AC3E}">
        <p14:creationId xmlns:p14="http://schemas.microsoft.com/office/powerpoint/2010/main" val="3203524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C89C69-0E9A-4A62-BCE7-1F198C970A18}"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42754B-5137-42BA-B1C8-CC554C5909B2}" type="slidenum">
              <a:rPr lang="en-US" smtClean="0"/>
              <a:t>‹#›</a:t>
            </a:fld>
            <a:endParaRPr lang="en-US"/>
          </a:p>
        </p:txBody>
      </p:sp>
    </p:spTree>
    <p:extLst>
      <p:ext uri="{BB962C8B-B14F-4D97-AF65-F5344CB8AC3E}">
        <p14:creationId xmlns:p14="http://schemas.microsoft.com/office/powerpoint/2010/main" val="3810256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C89C69-0E9A-4A62-BCE7-1F198C970A18}" type="datetimeFigureOut">
              <a:rPr lang="en-US" smtClean="0"/>
              <a:t>11/11/2024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2754B-5137-42BA-B1C8-CC554C5909B2}" type="slidenum">
              <a:rPr lang="en-US" smtClean="0"/>
              <a:t>‹#›</a:t>
            </a:fld>
            <a:endParaRPr lang="en-US"/>
          </a:p>
        </p:txBody>
      </p:sp>
    </p:spTree>
    <p:extLst>
      <p:ext uri="{BB962C8B-B14F-4D97-AF65-F5344CB8AC3E}">
        <p14:creationId xmlns:p14="http://schemas.microsoft.com/office/powerpoint/2010/main" val="4170971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geeksforgeeks.org/merge-sort/" TargetMode="External"/><Relationship Id="rId2" Type="http://schemas.openxmlformats.org/officeDocument/2006/relationships/hyperlink" Target="https://www.geeksforgeeks.org/quick-sort-algorith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geeksforgeeks.org/in-place-algorith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geeksforgeeks.org/sorting-algorithm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geeksforgeeks.org/time-and-space-complexity-analysis-of-bubble-sor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stable-and-unstable-sorting-algorithms/" TargetMode="External"/><Relationship Id="rId2" Type="http://schemas.openxmlformats.org/officeDocument/2006/relationships/hyperlink" Target="https://www.geeksforgeeks.org/external-sorting/" TargetMode="External"/><Relationship Id="rId1" Type="http://schemas.openxmlformats.org/officeDocument/2006/relationships/slideLayout" Target="../slideLayouts/slideLayout2.xml"/><Relationship Id="rId5" Type="http://schemas.openxmlformats.org/officeDocument/2006/relationships/hyperlink" Target="https://www.geeksforgeeks.org/introsort-cs-sorting-weapon/" TargetMode="External"/><Relationship Id="rId4" Type="http://schemas.openxmlformats.org/officeDocument/2006/relationships/hyperlink" Target="https://www.geeksforgeeks.org/hybrid-sorting-algorithms/"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geeksforgeeks.org/inversion-count-in-array-using-merge-sort/"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geeksforgeeks.org/inversion-count-in-array-using-merge-sort/" TargetMode="External"/><Relationship Id="rId2" Type="http://schemas.openxmlformats.org/officeDocument/2006/relationships/hyperlink" Target="https://www.geeksforgeeks.org/bucket-sort-2/" TargetMode="External"/><Relationship Id="rId1" Type="http://schemas.openxmlformats.org/officeDocument/2006/relationships/slideLayout" Target="../slideLayouts/slideLayout2.xml"/><Relationship Id="rId6" Type="http://schemas.openxmlformats.org/officeDocument/2006/relationships/hyperlink" Target="https://www.geeksforgeeks.org/timsort/" TargetMode="External"/><Relationship Id="rId5" Type="http://schemas.openxmlformats.org/officeDocument/2006/relationships/hyperlink" Target="https://www.geeksforgeeks.org/introsort-or-introspective-sort/" TargetMode="External"/><Relationship Id="rId4" Type="http://schemas.openxmlformats.org/officeDocument/2006/relationships/hyperlink" Target="https://www.geeksforgeeks.org/advanced-quick-sort-hybrid-algorithm/" TargetMode="External"/></Relationships>
</file>

<file path=ppt/slides/_rels/slide34.xml.rels><?xml version="1.0" encoding="UTF-8" standalone="yes"?>
<Relationships xmlns="http://schemas.openxmlformats.org/package/2006/relationships"><Relationship Id="rId2" Type="http://schemas.openxmlformats.org/officeDocument/2006/relationships/hyperlink" Target="https://www.geeksforgeeks.org/divide-and-conquer-algorithm-introduction/"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geeksforgeeks.org/time-and-space-complexity-analysis-of-quick-sort/"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geeksforgeeks.org/quicksort-tail-call-optimization-reducing-worst-case-space-log-n/" TargetMode="External"/><Relationship Id="rId2" Type="http://schemas.openxmlformats.org/officeDocument/2006/relationships/hyperlink" Target="https://www.geeksforgeeks.org/tail-recursion/"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geeksforgeeks.org/introduction-to-divide-and-conquer-algorithm-data-structure-and-algorithm-tutorials/"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geeksforgeeks.org/inversion-count-in-array-using-merge-sort/" TargetMode="External"/><Relationship Id="rId7" Type="http://schemas.openxmlformats.org/officeDocument/2006/relationships/hyperlink" Target="https://www.geeksforgeeks.org/union-and-intersection-of-two-sorted-arrays-2/" TargetMode="External"/><Relationship Id="rId2" Type="http://schemas.openxmlformats.org/officeDocument/2006/relationships/hyperlink" Target="https://www.geeksforgeeks.org/external-sorting/" TargetMode="External"/><Relationship Id="rId1" Type="http://schemas.openxmlformats.org/officeDocument/2006/relationships/slideLayout" Target="../slideLayouts/slideLayout2.xml"/><Relationship Id="rId6" Type="http://schemas.openxmlformats.org/officeDocument/2006/relationships/hyperlink" Target="https://www.geeksforgeeks.org/collections-sort-java-examples/" TargetMode="External"/><Relationship Id="rId5" Type="http://schemas.openxmlformats.org/officeDocument/2006/relationships/hyperlink" Target="https://www.geeksforgeeks.org/arrays-sort-in-java-with-examples/" TargetMode="External"/><Relationship Id="rId4" Type="http://schemas.openxmlformats.org/officeDocument/2006/relationships/hyperlink" Target="https://www.geeksforgeeks.org/timsort/"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www.geeksforgeeks.org/heap-sort/" TargetMode="External"/><Relationship Id="rId3" Type="http://schemas.openxmlformats.org/officeDocument/2006/relationships/hyperlink" Target="http://www.geeksforgeeks.org/bubble-sort/" TargetMode="External"/><Relationship Id="rId7" Type="http://schemas.openxmlformats.org/officeDocument/2006/relationships/hyperlink" Target="http://www.geeksforgeeks.org/quick-sort/" TargetMode="External"/><Relationship Id="rId2" Type="http://schemas.openxmlformats.org/officeDocument/2006/relationships/hyperlink" Target="http://www.geeksforgeeks.org/selection-sort/" TargetMode="External"/><Relationship Id="rId1" Type="http://schemas.openxmlformats.org/officeDocument/2006/relationships/slideLayout" Target="../slideLayouts/slideLayout2.xml"/><Relationship Id="rId6" Type="http://schemas.openxmlformats.org/officeDocument/2006/relationships/hyperlink" Target="http://www.geeksforgeeks.org/merge-sort/" TargetMode="External"/><Relationship Id="rId5" Type="http://schemas.openxmlformats.org/officeDocument/2006/relationships/hyperlink" Target="https://www.geeksforgeeks.org/cycle-sort/" TargetMode="External"/><Relationship Id="rId4" Type="http://schemas.openxmlformats.org/officeDocument/2006/relationships/hyperlink" Target="http://www.geeksforgeeks.org/insertion-sort/" TargetMode="External"/><Relationship Id="rId9" Type="http://schemas.openxmlformats.org/officeDocument/2006/relationships/hyperlink" Target="https://www.geeksforgeeks.org/counting-sor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61999"/>
            <a:ext cx="8458200" cy="5410201"/>
          </a:xfrm>
        </p:spPr>
        <p:txBody>
          <a:bodyPr>
            <a:noAutofit/>
          </a:bodyPr>
          <a:lstStyle/>
          <a:p>
            <a:pPr algn="l" fontAlgn="base"/>
            <a:r>
              <a:rPr lang="en-US" b="1" dirty="0"/>
              <a:t>Sorting </a:t>
            </a:r>
            <a:r>
              <a:rPr lang="en-US" dirty="0"/>
              <a:t>refers to rearrangement of a given array or list of elements according to a comparison operator on the elements. The comparison operator is used to decide the new order of elements in the respective data structure.</a:t>
            </a:r>
            <a:br>
              <a:rPr lang="en-US" dirty="0"/>
            </a:br>
            <a:r>
              <a:rPr lang="en-US" dirty="0" smtClean="0"/>
              <a:t/>
            </a:r>
            <a:br>
              <a:rPr lang="en-US" dirty="0" smtClean="0"/>
            </a:br>
            <a:endParaRPr lang="en-US" dirty="0"/>
          </a:p>
        </p:txBody>
      </p:sp>
    </p:spTree>
    <p:extLst>
      <p:ext uri="{BB962C8B-B14F-4D97-AF65-F5344CB8AC3E}">
        <p14:creationId xmlns:p14="http://schemas.microsoft.com/office/powerpoint/2010/main" val="30079264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33400"/>
            <a:ext cx="799804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48261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533400"/>
            <a:ext cx="78486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34249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57200"/>
            <a:ext cx="7761954"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28904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81000"/>
            <a:ext cx="8551254"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32368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57200"/>
            <a:ext cx="7936943"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63552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8153400" cy="5632311"/>
          </a:xfrm>
          <a:prstGeom prst="rect">
            <a:avLst/>
          </a:prstGeom>
        </p:spPr>
        <p:txBody>
          <a:bodyPr wrap="square">
            <a:spAutoFit/>
          </a:bodyPr>
          <a:lstStyle/>
          <a:p>
            <a:r>
              <a:rPr lang="en-US" sz="4000" b="1" dirty="0" smtClean="0"/>
              <a:t>	Algorithm</a:t>
            </a:r>
            <a:r>
              <a:rPr lang="en-US" sz="4000" b="1" dirty="0"/>
              <a:t> of Selection Sort</a:t>
            </a:r>
          </a:p>
          <a:p>
            <a:r>
              <a:rPr lang="en-US" sz="4000" b="1" dirty="0"/>
              <a:t>Step 1</a:t>
            </a:r>
            <a:r>
              <a:rPr lang="en-US" sz="4000" dirty="0"/>
              <a:t> − Set MIN to location 0</a:t>
            </a:r>
            <a:br>
              <a:rPr lang="en-US" sz="4000" dirty="0"/>
            </a:br>
            <a:r>
              <a:rPr lang="en-US" sz="4000" b="1" dirty="0"/>
              <a:t>Step 2 </a:t>
            </a:r>
            <a:r>
              <a:rPr lang="en-US" sz="4000" dirty="0"/>
              <a:t>− Search the minimum element in the list</a:t>
            </a:r>
            <a:br>
              <a:rPr lang="en-US" sz="4000" dirty="0"/>
            </a:br>
            <a:r>
              <a:rPr lang="en-US" sz="4000" b="1" dirty="0"/>
              <a:t>Step 3</a:t>
            </a:r>
            <a:r>
              <a:rPr lang="en-US" sz="4000" dirty="0"/>
              <a:t> − Swap with value at location MIN</a:t>
            </a:r>
            <a:br>
              <a:rPr lang="en-US" sz="4000" dirty="0"/>
            </a:br>
            <a:r>
              <a:rPr lang="en-US" sz="4000" b="1" dirty="0"/>
              <a:t>Step 4</a:t>
            </a:r>
            <a:r>
              <a:rPr lang="en-US" sz="4000" dirty="0"/>
              <a:t> − Increment MIN to point to next element</a:t>
            </a:r>
            <a:br>
              <a:rPr lang="en-US" sz="4000" dirty="0"/>
            </a:br>
            <a:r>
              <a:rPr lang="en-US" sz="4000" b="1" dirty="0"/>
              <a:t>Step 5</a:t>
            </a:r>
            <a:r>
              <a:rPr lang="en-US" sz="4000" dirty="0"/>
              <a:t> − Repeat until list is sorted</a:t>
            </a:r>
          </a:p>
        </p:txBody>
      </p:sp>
    </p:spTree>
    <p:extLst>
      <p:ext uri="{BB962C8B-B14F-4D97-AF65-F5344CB8AC3E}">
        <p14:creationId xmlns:p14="http://schemas.microsoft.com/office/powerpoint/2010/main" val="26307328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04801"/>
            <a:ext cx="8610600" cy="5693866"/>
          </a:xfrm>
          <a:prstGeom prst="rect">
            <a:avLst/>
          </a:prstGeom>
        </p:spPr>
        <p:txBody>
          <a:bodyPr wrap="square">
            <a:spAutoFit/>
          </a:bodyPr>
          <a:lstStyle/>
          <a:p>
            <a:r>
              <a:rPr lang="en-US" sz="2800" b="1" dirty="0"/>
              <a:t>Selection Sort Working Principle</a:t>
            </a:r>
            <a:r>
              <a:rPr lang="en-US" sz="2800" dirty="0"/>
              <a:t>:</a:t>
            </a:r>
          </a:p>
          <a:p>
            <a:r>
              <a:rPr lang="en-US" sz="2800" b="1" dirty="0"/>
              <a:t>Initialization</a:t>
            </a:r>
            <a:r>
              <a:rPr lang="en-US" sz="2800" dirty="0"/>
              <a:t>: Start with the first element as the current “minimum” (initially assuming it’s the smallest).</a:t>
            </a:r>
          </a:p>
          <a:p>
            <a:r>
              <a:rPr lang="en-US" sz="2800" b="1" dirty="0"/>
              <a:t>Search for Minimum</a:t>
            </a:r>
            <a:r>
              <a:rPr lang="en-US" sz="2800" dirty="0"/>
              <a:t>: Iterate through the remaining unsorted elements, comparing each one with the current “minimum.” If you find a smaller element, update the current “minimum.”</a:t>
            </a:r>
          </a:p>
          <a:p>
            <a:r>
              <a:rPr lang="en-US" sz="2800" b="1" dirty="0"/>
              <a:t>Swap</a:t>
            </a:r>
            <a:r>
              <a:rPr lang="en-US" sz="2800" dirty="0"/>
              <a:t>: After completing the iteration and finding the actual minimum among the unsorted elements, swap it with the first unsorted element (the one you started with).</a:t>
            </a:r>
          </a:p>
          <a:p>
            <a:r>
              <a:rPr lang="en-US" sz="2800" b="1" dirty="0"/>
              <a:t>Repeat</a:t>
            </a:r>
            <a:r>
              <a:rPr lang="en-US" sz="2800" dirty="0"/>
              <a:t>: Repeat steps 1-3 for the next unsorted element, then the next, until the entire array is sorted.</a:t>
            </a:r>
          </a:p>
        </p:txBody>
      </p:sp>
    </p:spTree>
    <p:extLst>
      <p:ext uri="{BB962C8B-B14F-4D97-AF65-F5344CB8AC3E}">
        <p14:creationId xmlns:p14="http://schemas.microsoft.com/office/powerpoint/2010/main" val="20289264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09600"/>
            <a:ext cx="8534400" cy="1569660"/>
          </a:xfrm>
          <a:prstGeom prst="rect">
            <a:avLst/>
          </a:prstGeom>
        </p:spPr>
        <p:txBody>
          <a:bodyPr wrap="square">
            <a:spAutoFit/>
          </a:bodyPr>
          <a:lstStyle/>
          <a:p>
            <a:pPr fontAlgn="base"/>
            <a:r>
              <a:rPr lang="en-US" sz="3200" b="1" dirty="0"/>
              <a:t>Complexity Analysis of Selection Sort</a:t>
            </a:r>
          </a:p>
          <a:p>
            <a:pPr fontAlgn="base"/>
            <a:r>
              <a:rPr lang="en-US" sz="3200" b="1" dirty="0"/>
              <a:t>Time Complexity: O(n</a:t>
            </a:r>
            <a:r>
              <a:rPr lang="en-US" sz="3200" b="1" baseline="30000" dirty="0"/>
              <a:t>2</a:t>
            </a:r>
            <a:r>
              <a:rPr lang="en-US" sz="3200" b="1" dirty="0"/>
              <a:t>)</a:t>
            </a:r>
            <a:r>
              <a:rPr lang="en-US" sz="3200" dirty="0"/>
              <a:t> </a:t>
            </a:r>
            <a:endParaRPr lang="en-US" sz="3200" dirty="0" smtClean="0"/>
          </a:p>
          <a:p>
            <a:pPr fontAlgn="base"/>
            <a:r>
              <a:rPr lang="en-US" sz="3200" b="1" dirty="0" smtClean="0"/>
              <a:t>Auxiliary </a:t>
            </a:r>
            <a:r>
              <a:rPr lang="en-US" sz="3200" b="1" dirty="0"/>
              <a:t>Space:</a:t>
            </a:r>
            <a:r>
              <a:rPr lang="en-US" sz="3200" dirty="0"/>
              <a:t> O(1</a:t>
            </a:r>
            <a:r>
              <a:rPr lang="en-US" sz="3200" dirty="0" smtClean="0"/>
              <a:t>)</a:t>
            </a:r>
            <a:endParaRPr lang="en-US" sz="3200" dirty="0"/>
          </a:p>
        </p:txBody>
      </p:sp>
      <p:sp>
        <p:nvSpPr>
          <p:cNvPr id="8" name="Rectangle 7"/>
          <p:cNvSpPr/>
          <p:nvPr/>
        </p:nvSpPr>
        <p:spPr>
          <a:xfrm>
            <a:off x="394854" y="2195945"/>
            <a:ext cx="8520545" cy="3539430"/>
          </a:xfrm>
          <a:prstGeom prst="rect">
            <a:avLst/>
          </a:prstGeom>
        </p:spPr>
        <p:txBody>
          <a:bodyPr wrap="square">
            <a:spAutoFit/>
          </a:bodyPr>
          <a:lstStyle/>
          <a:p>
            <a:pPr fontAlgn="base"/>
            <a:r>
              <a:rPr lang="en-US" sz="2800" b="1" dirty="0"/>
              <a:t>Advantages of Selection Sort</a:t>
            </a:r>
          </a:p>
          <a:p>
            <a:pPr fontAlgn="base"/>
            <a:r>
              <a:rPr lang="en-US" sz="2800" dirty="0" smtClean="0"/>
              <a:t>*Easy </a:t>
            </a:r>
            <a:r>
              <a:rPr lang="en-US" sz="2800" dirty="0"/>
              <a:t>to understand and implement, making it ideal for teaching basic sorting concepts.</a:t>
            </a:r>
          </a:p>
          <a:p>
            <a:pPr fontAlgn="base"/>
            <a:r>
              <a:rPr lang="en-US" sz="2800" dirty="0" smtClean="0"/>
              <a:t>*Requires </a:t>
            </a:r>
            <a:r>
              <a:rPr lang="en-US" sz="2800" dirty="0"/>
              <a:t>only a constant O(1) extra memory space.</a:t>
            </a:r>
          </a:p>
          <a:p>
            <a:pPr fontAlgn="base"/>
            <a:r>
              <a:rPr lang="en-US" sz="2800" dirty="0" smtClean="0"/>
              <a:t>*It </a:t>
            </a:r>
            <a:r>
              <a:rPr lang="en-US" sz="2800" dirty="0"/>
              <a:t>requires less number of swaps (or memory writes) compared to many other standard </a:t>
            </a:r>
            <a:r>
              <a:rPr lang="en-US" sz="2800" dirty="0" smtClean="0"/>
              <a:t>algorithms</a:t>
            </a:r>
            <a:r>
              <a:rPr lang="en-US" sz="2800" dirty="0"/>
              <a:t>.</a:t>
            </a:r>
            <a:r>
              <a:rPr lang="en-US" sz="2800" dirty="0" smtClean="0"/>
              <a:t> </a:t>
            </a:r>
            <a:r>
              <a:rPr lang="en-US" sz="2800" dirty="0"/>
              <a:t>Therefore it can be simple algorithm choice when memory writes are costly.</a:t>
            </a:r>
          </a:p>
        </p:txBody>
      </p:sp>
    </p:spTree>
    <p:extLst>
      <p:ext uri="{BB962C8B-B14F-4D97-AF65-F5344CB8AC3E}">
        <p14:creationId xmlns:p14="http://schemas.microsoft.com/office/powerpoint/2010/main" val="26480058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229600" cy="6172200"/>
          </a:xfrm>
        </p:spPr>
        <p:txBody>
          <a:bodyPr>
            <a:normAutofit/>
          </a:bodyPr>
          <a:lstStyle/>
          <a:p>
            <a:pPr fontAlgn="base"/>
            <a:r>
              <a:rPr lang="en-US" sz="3600" b="1" dirty="0"/>
              <a:t>Disadvantages of the Selection Sort</a:t>
            </a:r>
          </a:p>
          <a:p>
            <a:pPr fontAlgn="base"/>
            <a:r>
              <a:rPr lang="en-US" sz="3600" dirty="0"/>
              <a:t>Selection sort has a time complexity of O(n^2) makes it slower compared to algorithms like </a:t>
            </a:r>
            <a:r>
              <a:rPr lang="en-US" sz="3600" u="sng" dirty="0">
                <a:hlinkClick r:id="rId2"/>
              </a:rPr>
              <a:t>Quick Sort</a:t>
            </a:r>
            <a:r>
              <a:rPr lang="en-US" sz="3600" dirty="0"/>
              <a:t> or </a:t>
            </a:r>
            <a:r>
              <a:rPr lang="en-US" sz="3600" u="sng" dirty="0">
                <a:hlinkClick r:id="rId3"/>
              </a:rPr>
              <a:t>Merge Sort</a:t>
            </a:r>
            <a:r>
              <a:rPr lang="en-US" sz="3600" dirty="0"/>
              <a:t>.</a:t>
            </a:r>
          </a:p>
          <a:p>
            <a:pPr fontAlgn="base"/>
            <a:r>
              <a:rPr lang="en-US" sz="3600" dirty="0"/>
              <a:t>Does not maintain the relative order of equal elements.</a:t>
            </a:r>
          </a:p>
          <a:p>
            <a:pPr fontAlgn="base"/>
            <a:r>
              <a:rPr lang="en-US" sz="3600" dirty="0"/>
              <a:t>Does not preserve the relative order of items with equal keys which means it is not stable.</a:t>
            </a:r>
          </a:p>
          <a:p>
            <a:endParaRPr lang="en-US" sz="3600" dirty="0"/>
          </a:p>
        </p:txBody>
      </p:sp>
    </p:spTree>
    <p:extLst>
      <p:ext uri="{BB962C8B-B14F-4D97-AF65-F5344CB8AC3E}">
        <p14:creationId xmlns:p14="http://schemas.microsoft.com/office/powerpoint/2010/main" val="39163063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229600" cy="6172200"/>
          </a:xfrm>
        </p:spPr>
        <p:txBody>
          <a:bodyPr>
            <a:normAutofit lnSpcReduction="10000"/>
          </a:bodyPr>
          <a:lstStyle/>
          <a:p>
            <a:pPr fontAlgn="base"/>
            <a:r>
              <a:rPr lang="en-US" sz="3600" b="1" dirty="0"/>
              <a:t>Applications of Selection Sort</a:t>
            </a:r>
          </a:p>
          <a:p>
            <a:pPr fontAlgn="base"/>
            <a:r>
              <a:rPr lang="en-US" sz="3600" dirty="0"/>
              <a:t>Perfect for teaching fundamental sorting mechanisms and algorithm design.</a:t>
            </a:r>
          </a:p>
          <a:p>
            <a:pPr fontAlgn="base"/>
            <a:r>
              <a:rPr lang="en-US" sz="3600" dirty="0"/>
              <a:t>Suitable for small lists where the overhead of more complex algorithms isn’t justified.</a:t>
            </a:r>
          </a:p>
          <a:p>
            <a:pPr fontAlgn="base"/>
            <a:r>
              <a:rPr lang="en-US" sz="3600" dirty="0"/>
              <a:t>Ideal for systems with limited memory due to its in-place sorting capability.</a:t>
            </a:r>
          </a:p>
          <a:p>
            <a:pPr fontAlgn="base"/>
            <a:r>
              <a:rPr lang="en-US" sz="3600" dirty="0"/>
              <a:t>Used in simple embedded systems where resource availability is limited and simplicity is important.</a:t>
            </a:r>
          </a:p>
          <a:p>
            <a:endParaRPr lang="en-US" sz="3600" dirty="0"/>
          </a:p>
        </p:txBody>
      </p:sp>
    </p:spTree>
    <p:extLst>
      <p:ext uri="{BB962C8B-B14F-4D97-AF65-F5344CB8AC3E}">
        <p14:creationId xmlns:p14="http://schemas.microsoft.com/office/powerpoint/2010/main" val="12280197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8610600" cy="6186309"/>
          </a:xfrm>
          <a:prstGeom prst="rect">
            <a:avLst/>
          </a:prstGeom>
        </p:spPr>
        <p:txBody>
          <a:bodyPr wrap="square">
            <a:spAutoFit/>
          </a:bodyPr>
          <a:lstStyle/>
          <a:p>
            <a:pPr fontAlgn="base"/>
            <a:r>
              <a:rPr lang="en-US" sz="3600" b="1" dirty="0" smtClean="0"/>
              <a:t>			Sorting </a:t>
            </a:r>
            <a:r>
              <a:rPr lang="en-US" sz="3600" b="1" dirty="0"/>
              <a:t>Basics</a:t>
            </a:r>
          </a:p>
          <a:p>
            <a:pPr fontAlgn="base"/>
            <a:r>
              <a:rPr lang="en-US" sz="3600" b="1" u="sng" dirty="0">
                <a:hlinkClick r:id="rId2"/>
              </a:rPr>
              <a:t>In-place Sorting</a:t>
            </a:r>
            <a:r>
              <a:rPr lang="en-US" sz="3600" b="1" dirty="0"/>
              <a:t>: </a:t>
            </a:r>
            <a:r>
              <a:rPr lang="en-US" sz="3600" dirty="0"/>
              <a:t>An in-place sorting algorithm uses </a:t>
            </a:r>
            <a:r>
              <a:rPr lang="en-US" sz="3600" b="1" dirty="0"/>
              <a:t>constant space </a:t>
            </a:r>
            <a:r>
              <a:rPr lang="en-US" sz="3600" dirty="0"/>
              <a:t>for producing the output (modifies the given array only. Examples: Selection Sort, Bubble Sort, Insertion Sort and Heap Sort.</a:t>
            </a:r>
          </a:p>
          <a:p>
            <a:pPr fontAlgn="base"/>
            <a:r>
              <a:rPr lang="en-US" sz="3600" b="1" dirty="0"/>
              <a:t>Internal Sorting: </a:t>
            </a:r>
            <a:r>
              <a:rPr lang="en-US" sz="3600" dirty="0"/>
              <a:t>Internal Sorting is when all the data is placed in the </a:t>
            </a:r>
            <a:r>
              <a:rPr lang="en-US" sz="3600" b="1" dirty="0"/>
              <a:t>main memory</a:t>
            </a:r>
            <a:r>
              <a:rPr lang="en-US" sz="3600" dirty="0"/>
              <a:t> or </a:t>
            </a:r>
            <a:r>
              <a:rPr lang="en-US" sz="3600" b="1" dirty="0"/>
              <a:t>internal memory</a:t>
            </a:r>
            <a:r>
              <a:rPr lang="en-US" sz="3600" dirty="0"/>
              <a:t>. In internal sorting, the problem cannot take input beyond allocated memory size.</a:t>
            </a:r>
          </a:p>
        </p:txBody>
      </p:sp>
    </p:spTree>
    <p:extLst>
      <p:ext uri="{BB962C8B-B14F-4D97-AF65-F5344CB8AC3E}">
        <p14:creationId xmlns:p14="http://schemas.microsoft.com/office/powerpoint/2010/main" val="4700443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229600" cy="6172200"/>
          </a:xfrm>
        </p:spPr>
        <p:txBody>
          <a:bodyPr>
            <a:normAutofit/>
          </a:bodyPr>
          <a:lstStyle/>
          <a:p>
            <a:pPr marL="0" indent="0" algn="ctr" fontAlgn="base">
              <a:buNone/>
            </a:pPr>
            <a:r>
              <a:rPr lang="en-US" sz="3600" b="1" dirty="0"/>
              <a:t>Bubble Sort </a:t>
            </a:r>
          </a:p>
          <a:p>
            <a:pPr marL="0" indent="0">
              <a:buNone/>
            </a:pPr>
            <a:r>
              <a:rPr lang="en-US" sz="3600" b="1" dirty="0"/>
              <a:t>Bubble Sort</a:t>
            </a:r>
            <a:r>
              <a:rPr lang="en-US" sz="3600" dirty="0"/>
              <a:t> is the simplest </a:t>
            </a:r>
            <a:r>
              <a:rPr lang="en-US" sz="3600" u="sng" dirty="0">
                <a:hlinkClick r:id="rId2"/>
              </a:rPr>
              <a:t>sorting algorithm</a:t>
            </a:r>
            <a:r>
              <a:rPr lang="en-US" sz="3600" dirty="0"/>
              <a:t> that works by repeatedly swapping the adjacent elements if they are in the wrong order. </a:t>
            </a:r>
            <a:endParaRPr lang="en-US" sz="3600" dirty="0" smtClean="0"/>
          </a:p>
          <a:p>
            <a:pPr marL="0" indent="0">
              <a:buNone/>
            </a:pPr>
            <a:r>
              <a:rPr lang="en-US" sz="3600" dirty="0" smtClean="0"/>
              <a:t>This </a:t>
            </a:r>
            <a:r>
              <a:rPr lang="en-US" sz="3600" dirty="0"/>
              <a:t>algorithm is not suitable for large data sets as its average and worst-case time complexity are quite high.</a:t>
            </a:r>
          </a:p>
        </p:txBody>
      </p:sp>
    </p:spTree>
    <p:extLst>
      <p:ext uri="{BB962C8B-B14F-4D97-AF65-F5344CB8AC3E}">
        <p14:creationId xmlns:p14="http://schemas.microsoft.com/office/powerpoint/2010/main" val="39963361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6096000"/>
          </a:xfrm>
        </p:spPr>
        <p:txBody>
          <a:bodyPr>
            <a:normAutofit fontScale="92500" lnSpcReduction="10000"/>
          </a:bodyPr>
          <a:lstStyle/>
          <a:p>
            <a:pPr fontAlgn="base"/>
            <a:r>
              <a:rPr lang="en-US" dirty="0"/>
              <a:t>We sort the array using multiple passes. After the first pass, the maximum element goes to end (its correct position). Same way, after second pass, the second largest element goes to second last position and so on.</a:t>
            </a:r>
          </a:p>
          <a:p>
            <a:pPr fontAlgn="base"/>
            <a:r>
              <a:rPr lang="en-US" dirty="0"/>
              <a:t>In every pass, we process only those elements that have already not moved to correct position. After k passes, the largest k elements must have been moved to the last k positions.</a:t>
            </a:r>
          </a:p>
          <a:p>
            <a:pPr fontAlgn="base"/>
            <a:r>
              <a:rPr lang="en-US" dirty="0"/>
              <a:t>In a pass, we consider remaining elements and compare all adjacent and swap if larger element is before a smaller element. If we keep doing this, we get the largest (among the remaining elements) at its correct position.</a:t>
            </a:r>
          </a:p>
          <a:p>
            <a:endParaRPr lang="en-US" dirty="0"/>
          </a:p>
        </p:txBody>
      </p:sp>
    </p:spTree>
    <p:extLst>
      <p:ext uri="{BB962C8B-B14F-4D97-AF65-F5344CB8AC3E}">
        <p14:creationId xmlns:p14="http://schemas.microsoft.com/office/powerpoint/2010/main" val="2110355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does Bubble Sort Work?</a:t>
            </a:r>
            <a:br>
              <a:rPr lang="en-US" b="1" dirty="0"/>
            </a:b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19200"/>
            <a:ext cx="8420991"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7155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81000"/>
            <a:ext cx="855425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7224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33400"/>
            <a:ext cx="828974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8442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6172200"/>
          </a:xfrm>
        </p:spPr>
        <p:txBody>
          <a:bodyPr>
            <a:normAutofit/>
          </a:bodyPr>
          <a:lstStyle/>
          <a:p>
            <a:pPr fontAlgn="base"/>
            <a:r>
              <a:rPr lang="en-US" u="sng" dirty="0">
                <a:hlinkClick r:id="rId2"/>
              </a:rPr>
              <a:t>Complexity Analysis of Bubble Sort</a:t>
            </a:r>
            <a:r>
              <a:rPr lang="en-US" b="1" dirty="0"/>
              <a:t>:</a:t>
            </a:r>
          </a:p>
          <a:p>
            <a:pPr fontAlgn="base"/>
            <a:r>
              <a:rPr lang="en-US" b="1" dirty="0"/>
              <a:t>Time Complexity: </a:t>
            </a:r>
            <a:r>
              <a:rPr lang="en-US" dirty="0"/>
              <a:t>O(n</a:t>
            </a:r>
            <a:r>
              <a:rPr lang="en-US" baseline="30000" dirty="0"/>
              <a:t>2</a:t>
            </a:r>
            <a:r>
              <a:rPr lang="en-US" dirty="0"/>
              <a:t>)</a:t>
            </a:r>
            <a:br>
              <a:rPr lang="en-US" dirty="0"/>
            </a:br>
            <a:r>
              <a:rPr lang="en-US" b="1" dirty="0"/>
              <a:t>Auxiliary Space:</a:t>
            </a:r>
            <a:r>
              <a:rPr lang="en-US" dirty="0"/>
              <a:t> O(1)</a:t>
            </a:r>
          </a:p>
          <a:p>
            <a:pPr marL="0" indent="0" fontAlgn="base">
              <a:buNone/>
            </a:pPr>
            <a:r>
              <a:rPr lang="en-US" b="1" dirty="0" smtClean="0"/>
              <a:t>	Advantages </a:t>
            </a:r>
            <a:r>
              <a:rPr lang="en-US" b="1" dirty="0"/>
              <a:t>of Bubble Sort:</a:t>
            </a:r>
          </a:p>
          <a:p>
            <a:pPr fontAlgn="base"/>
            <a:r>
              <a:rPr lang="en-US" dirty="0"/>
              <a:t>Bubble sort is easy to understand and implement.</a:t>
            </a:r>
          </a:p>
          <a:p>
            <a:pPr fontAlgn="base"/>
            <a:r>
              <a:rPr lang="en-US" dirty="0"/>
              <a:t>It does not require any additional memory space.</a:t>
            </a:r>
          </a:p>
          <a:p>
            <a:pPr fontAlgn="base"/>
            <a:r>
              <a:rPr lang="en-US" dirty="0"/>
              <a:t>It is a stable sorting algorithm, meaning that elements with the same key value maintain their relative order in the sorted output.</a:t>
            </a:r>
          </a:p>
          <a:p>
            <a:endParaRPr lang="en-US" dirty="0"/>
          </a:p>
        </p:txBody>
      </p:sp>
    </p:spTree>
    <p:extLst>
      <p:ext uri="{BB962C8B-B14F-4D97-AF65-F5344CB8AC3E}">
        <p14:creationId xmlns:p14="http://schemas.microsoft.com/office/powerpoint/2010/main" val="643662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a:bodyPr>
          <a:lstStyle/>
          <a:p>
            <a:pPr marL="0" indent="0" fontAlgn="base">
              <a:buNone/>
            </a:pPr>
            <a:r>
              <a:rPr lang="en-US" b="1" dirty="0"/>
              <a:t>Disadvantages of Bubble Sort:</a:t>
            </a:r>
          </a:p>
          <a:p>
            <a:pPr fontAlgn="base"/>
            <a:r>
              <a:rPr lang="en-US" dirty="0"/>
              <a:t>Bubble sort has a time complexity of O(n</a:t>
            </a:r>
            <a:r>
              <a:rPr lang="en-US" baseline="30000" dirty="0"/>
              <a:t>2</a:t>
            </a:r>
            <a:r>
              <a:rPr lang="en-US" dirty="0"/>
              <a:t>) which makes it very slow for large data sets.</a:t>
            </a:r>
          </a:p>
          <a:p>
            <a:pPr fontAlgn="base"/>
            <a:r>
              <a:rPr lang="en-US" dirty="0"/>
              <a:t>Bubble sort is a comparison-based sorting algorithm, which means that it requires a comparison operator to determine the relative order of elements in the input data set. It can limit the efficiency of the algorithm in certain cases.</a:t>
            </a:r>
          </a:p>
          <a:p>
            <a:endParaRPr lang="en-US" dirty="0"/>
          </a:p>
        </p:txBody>
      </p:sp>
    </p:spTree>
    <p:extLst>
      <p:ext uri="{BB962C8B-B14F-4D97-AF65-F5344CB8AC3E}">
        <p14:creationId xmlns:p14="http://schemas.microsoft.com/office/powerpoint/2010/main" val="1492218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229600" cy="6324600"/>
          </a:xfrm>
        </p:spPr>
        <p:txBody>
          <a:bodyPr>
            <a:normAutofit fontScale="85000" lnSpcReduction="10000"/>
          </a:bodyPr>
          <a:lstStyle/>
          <a:p>
            <a:pPr marL="0" indent="0" algn="ctr">
              <a:buNone/>
            </a:pPr>
            <a:r>
              <a:rPr lang="en-US" sz="4600" dirty="0" smtClean="0"/>
              <a:t>Bubble </a:t>
            </a:r>
            <a:r>
              <a:rPr lang="en-US" sz="4600" dirty="0"/>
              <a:t>Sort </a:t>
            </a:r>
            <a:r>
              <a:rPr lang="en-US" sz="4600" dirty="0" smtClean="0"/>
              <a:t>Algorithm</a:t>
            </a:r>
            <a:endParaRPr lang="en-US" dirty="0"/>
          </a:p>
          <a:p>
            <a:r>
              <a:rPr lang="en-US" dirty="0"/>
              <a:t>We assume </a:t>
            </a:r>
            <a:r>
              <a:rPr lang="en-US" b="1" dirty="0"/>
              <a:t>list</a:t>
            </a:r>
            <a:r>
              <a:rPr lang="en-US" dirty="0"/>
              <a:t> is an array of </a:t>
            </a:r>
            <a:r>
              <a:rPr lang="en-US" b="1" dirty="0"/>
              <a:t>n</a:t>
            </a:r>
            <a:r>
              <a:rPr lang="en-US" dirty="0"/>
              <a:t> elements. We further assume that </a:t>
            </a:r>
            <a:r>
              <a:rPr lang="en-US" b="1" dirty="0"/>
              <a:t>swap</a:t>
            </a:r>
            <a:r>
              <a:rPr lang="en-US" dirty="0"/>
              <a:t> function swaps the values of the given array elements.</a:t>
            </a:r>
          </a:p>
          <a:p>
            <a:r>
              <a:rPr lang="en-US" b="1" dirty="0"/>
              <a:t>Step 1 </a:t>
            </a:r>
            <a:r>
              <a:rPr lang="en-US" dirty="0"/>
              <a:t>− Check if the first element in the input array is greater than the next element in the array.</a:t>
            </a:r>
          </a:p>
          <a:p>
            <a:r>
              <a:rPr lang="en-US" b="1" dirty="0"/>
              <a:t>Step 2 </a:t>
            </a:r>
            <a:r>
              <a:rPr lang="en-US" dirty="0"/>
              <a:t>− If it is greater, swap the two elements; otherwise move the pointer forward in the array.</a:t>
            </a:r>
          </a:p>
          <a:p>
            <a:r>
              <a:rPr lang="en-US" b="1" dirty="0"/>
              <a:t>Step 3 </a:t>
            </a:r>
            <a:r>
              <a:rPr lang="en-US" dirty="0"/>
              <a:t>− Repeat Step 2 until we reach the end of the array.</a:t>
            </a:r>
          </a:p>
          <a:p>
            <a:r>
              <a:rPr lang="en-US" b="1" dirty="0"/>
              <a:t>Step 4 </a:t>
            </a:r>
            <a:r>
              <a:rPr lang="en-US" dirty="0"/>
              <a:t>− Check if the elements are sorted; if not, repeat the same process (Step 1 to Step 3) from the last element of the array to the first.</a:t>
            </a:r>
          </a:p>
          <a:p>
            <a:r>
              <a:rPr lang="en-US" b="1" dirty="0"/>
              <a:t>Step 5 </a:t>
            </a:r>
            <a:r>
              <a:rPr lang="en-US" dirty="0"/>
              <a:t>− The final output achieved is the sorted array.</a:t>
            </a:r>
          </a:p>
          <a:p>
            <a:endParaRPr lang="en-US" dirty="0"/>
          </a:p>
        </p:txBody>
      </p:sp>
    </p:spTree>
    <p:extLst>
      <p:ext uri="{BB962C8B-B14F-4D97-AF65-F5344CB8AC3E}">
        <p14:creationId xmlns:p14="http://schemas.microsoft.com/office/powerpoint/2010/main" val="2372580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Insertion Sort </a:t>
            </a:r>
            <a:br>
              <a:rPr lang="en-US" b="1" dirty="0"/>
            </a:br>
            <a:endParaRPr lang="en-US" dirty="0"/>
          </a:p>
        </p:txBody>
      </p:sp>
      <p:sp>
        <p:nvSpPr>
          <p:cNvPr id="3" name="Content Placeholder 2"/>
          <p:cNvSpPr>
            <a:spLocks noGrp="1"/>
          </p:cNvSpPr>
          <p:nvPr>
            <p:ph idx="1"/>
          </p:nvPr>
        </p:nvSpPr>
        <p:spPr>
          <a:xfrm>
            <a:off x="304800" y="914400"/>
            <a:ext cx="8229600" cy="5410200"/>
          </a:xfrm>
        </p:spPr>
        <p:txBody>
          <a:bodyPr/>
          <a:lstStyle/>
          <a:p>
            <a:r>
              <a:rPr lang="en-US" b="1" dirty="0"/>
              <a:t>Insertion sort </a:t>
            </a:r>
            <a:r>
              <a:rPr lang="en-US" dirty="0"/>
              <a:t>is a simple sorting algorithm that works by iteratively inserting each element of an unsorted list into its correct position in a sorted portion of the list. It is like sorting playing cards in your hands. You split the cards into two groups: the sorted cards and the unsorted cards. Then, you pick a card from the unsorted group and put it in the right place in the sorted group.</a:t>
            </a:r>
          </a:p>
        </p:txBody>
      </p:sp>
    </p:spTree>
    <p:extLst>
      <p:ext uri="{BB962C8B-B14F-4D97-AF65-F5344CB8AC3E}">
        <p14:creationId xmlns:p14="http://schemas.microsoft.com/office/powerpoint/2010/main" val="36266834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229600" cy="6172200"/>
          </a:xfrm>
        </p:spPr>
        <p:txBody>
          <a:bodyPr>
            <a:normAutofit/>
          </a:bodyPr>
          <a:lstStyle/>
          <a:p>
            <a:pPr fontAlgn="base"/>
            <a:r>
              <a:rPr lang="en-US" dirty="0"/>
              <a:t>We start with second element of the array as first element in the array is assumed to be sorted.</a:t>
            </a:r>
          </a:p>
          <a:p>
            <a:pPr fontAlgn="base"/>
            <a:r>
              <a:rPr lang="en-US" dirty="0"/>
              <a:t>Compare second element with the first element and check if the second element is smaller then swap them.</a:t>
            </a:r>
          </a:p>
          <a:p>
            <a:pPr fontAlgn="base"/>
            <a:r>
              <a:rPr lang="en-US" dirty="0"/>
              <a:t>Move to the third element and compare it with the first two elements and put at its correct position</a:t>
            </a:r>
          </a:p>
          <a:p>
            <a:pPr fontAlgn="base"/>
            <a:r>
              <a:rPr lang="en-US" dirty="0"/>
              <a:t>Repeat until the entire array is sorted.</a:t>
            </a:r>
          </a:p>
          <a:p>
            <a:endParaRPr lang="en-US" dirty="0"/>
          </a:p>
        </p:txBody>
      </p:sp>
    </p:spTree>
    <p:extLst>
      <p:ext uri="{BB962C8B-B14F-4D97-AF65-F5344CB8AC3E}">
        <p14:creationId xmlns:p14="http://schemas.microsoft.com/office/powerpoint/2010/main" val="2346118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28600"/>
            <a:ext cx="8839200" cy="6555641"/>
          </a:xfrm>
          <a:prstGeom prst="rect">
            <a:avLst/>
          </a:prstGeom>
        </p:spPr>
        <p:txBody>
          <a:bodyPr wrap="square">
            <a:spAutoFit/>
          </a:bodyPr>
          <a:lstStyle/>
          <a:p>
            <a:pPr fontAlgn="base"/>
            <a:r>
              <a:rPr lang="en-US" sz="2800" b="1" u="sng" dirty="0">
                <a:hlinkClick r:id="rId2"/>
              </a:rPr>
              <a:t>External Sorting</a:t>
            </a:r>
            <a:r>
              <a:rPr lang="en-US" sz="2800" b="1" dirty="0"/>
              <a:t> :</a:t>
            </a:r>
            <a:r>
              <a:rPr lang="en-US" sz="2800" dirty="0"/>
              <a:t> External Sorting is when all the data that needs to be sorted need not to be placed in memory at a time, the sorting is called external sorting. External Sorting is used for the massive amount of data. For example Merge sort can be used in external sorting as the whole array does not have to be present all the time in memory,</a:t>
            </a:r>
          </a:p>
          <a:p>
            <a:pPr fontAlgn="base"/>
            <a:r>
              <a:rPr lang="en-US" sz="2800" b="1" u="sng" dirty="0">
                <a:hlinkClick r:id="rId3"/>
              </a:rPr>
              <a:t>Stable sorting</a:t>
            </a:r>
            <a:r>
              <a:rPr lang="en-US" sz="2800" b="1" dirty="0"/>
              <a:t>: </a:t>
            </a:r>
            <a:r>
              <a:rPr lang="en-US" sz="2800" dirty="0"/>
              <a:t>When two same items appear in the </a:t>
            </a:r>
            <a:r>
              <a:rPr lang="en-US" sz="2800" b="1" dirty="0"/>
              <a:t>same</a:t>
            </a:r>
            <a:r>
              <a:rPr lang="en-US" sz="2800" dirty="0"/>
              <a:t> </a:t>
            </a:r>
            <a:r>
              <a:rPr lang="en-US" sz="2800" b="1" dirty="0"/>
              <a:t>order</a:t>
            </a:r>
            <a:r>
              <a:rPr lang="en-US" sz="2800" dirty="0"/>
              <a:t> in sorted data as in the original array called stable sort. Examples: Merge Sort, Insertion Sort, Bubble Sort.</a:t>
            </a:r>
          </a:p>
          <a:p>
            <a:pPr fontAlgn="base"/>
            <a:r>
              <a:rPr lang="en-US" sz="2800" b="1" u="sng" dirty="0">
                <a:hlinkClick r:id="rId4"/>
              </a:rPr>
              <a:t>Hybrid Sorting</a:t>
            </a:r>
            <a:r>
              <a:rPr lang="en-US" sz="2800" b="1" dirty="0"/>
              <a:t>: </a:t>
            </a:r>
            <a:r>
              <a:rPr lang="en-US" sz="2800" dirty="0"/>
              <a:t>A sorting algorithm is called Hybrid if it uses more than one standard sorting algorithms to sort the array. The idea is to take advantages of multiple sorting algorithms. For example </a:t>
            </a:r>
            <a:r>
              <a:rPr lang="en-US" sz="2800" u="sng" dirty="0" err="1">
                <a:hlinkClick r:id="rId5"/>
              </a:rPr>
              <a:t>IntroSort</a:t>
            </a:r>
            <a:r>
              <a:rPr lang="en-US" sz="2800" dirty="0"/>
              <a:t> uses Insertions sort and Quick Sort.</a:t>
            </a:r>
          </a:p>
        </p:txBody>
      </p:sp>
    </p:spTree>
    <p:extLst>
      <p:ext uri="{BB962C8B-B14F-4D97-AF65-F5344CB8AC3E}">
        <p14:creationId xmlns:p14="http://schemas.microsoft.com/office/powerpoint/2010/main" val="26917321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57200"/>
            <a:ext cx="8861196"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49640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229600" cy="6172200"/>
          </a:xfrm>
        </p:spPr>
        <p:txBody>
          <a:bodyPr>
            <a:normAutofit/>
          </a:bodyPr>
          <a:lstStyle/>
          <a:p>
            <a:pPr marL="0" indent="0" fontAlgn="base">
              <a:buNone/>
            </a:pPr>
            <a:r>
              <a:rPr lang="en-US" b="1" dirty="0"/>
              <a:t>Time Complexity of Insertion Sort</a:t>
            </a:r>
          </a:p>
          <a:p>
            <a:pPr fontAlgn="base"/>
            <a:r>
              <a:rPr lang="en-US" b="1" dirty="0"/>
              <a:t>Best case: O(n) </a:t>
            </a:r>
            <a:r>
              <a:rPr lang="en-US" dirty="0"/>
              <a:t>, If the list is already sorted, where n is the number of elements in the list.</a:t>
            </a:r>
          </a:p>
          <a:p>
            <a:pPr fontAlgn="base"/>
            <a:r>
              <a:rPr lang="en-US" b="1" dirty="0"/>
              <a:t>Average case: O(n </a:t>
            </a:r>
            <a:r>
              <a:rPr lang="en-US" b="1" baseline="30000" dirty="0"/>
              <a:t>2 </a:t>
            </a:r>
            <a:r>
              <a:rPr lang="en-US" b="1" dirty="0"/>
              <a:t>) </a:t>
            </a:r>
            <a:r>
              <a:rPr lang="en-US" dirty="0"/>
              <a:t>, If the list is randomly ordered</a:t>
            </a:r>
          </a:p>
          <a:p>
            <a:pPr fontAlgn="base"/>
            <a:r>
              <a:rPr lang="en-US" b="1" dirty="0"/>
              <a:t>Worst case: O(n </a:t>
            </a:r>
            <a:r>
              <a:rPr lang="en-US" b="1" baseline="30000" dirty="0"/>
              <a:t>2 </a:t>
            </a:r>
            <a:r>
              <a:rPr lang="en-US" b="1" dirty="0"/>
              <a:t>) </a:t>
            </a:r>
            <a:r>
              <a:rPr lang="en-US" dirty="0"/>
              <a:t>, If the list is in reverse order</a:t>
            </a:r>
          </a:p>
          <a:p>
            <a:pPr marL="0" indent="0" fontAlgn="base">
              <a:buNone/>
            </a:pPr>
            <a:r>
              <a:rPr lang="en-US" b="1" dirty="0"/>
              <a:t>Space Complexity of Insertion Sort</a:t>
            </a:r>
          </a:p>
          <a:p>
            <a:pPr fontAlgn="base"/>
            <a:r>
              <a:rPr lang="en-US" b="1" dirty="0"/>
              <a:t>Auxiliary Space: </a:t>
            </a:r>
            <a:r>
              <a:rPr lang="en-US" dirty="0"/>
              <a:t>O(1), Insertion sort requires </a:t>
            </a:r>
            <a:r>
              <a:rPr lang="en-US" b="1" dirty="0"/>
              <a:t>O(1) </a:t>
            </a:r>
            <a:r>
              <a:rPr lang="en-US" dirty="0"/>
              <a:t>additional space, making it a space-efficient sorting algorithm.</a:t>
            </a:r>
          </a:p>
          <a:p>
            <a:endParaRPr lang="en-US" dirty="0"/>
          </a:p>
        </p:txBody>
      </p:sp>
    </p:spTree>
    <p:extLst>
      <p:ext uri="{BB962C8B-B14F-4D97-AF65-F5344CB8AC3E}">
        <p14:creationId xmlns:p14="http://schemas.microsoft.com/office/powerpoint/2010/main" val="1787101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229600" cy="6324600"/>
          </a:xfrm>
        </p:spPr>
        <p:txBody>
          <a:bodyPr>
            <a:normAutofit fontScale="92500" lnSpcReduction="10000"/>
          </a:bodyPr>
          <a:lstStyle/>
          <a:p>
            <a:pPr marL="0" indent="0" fontAlgn="base">
              <a:buNone/>
            </a:pPr>
            <a:r>
              <a:rPr lang="en-US" b="1" dirty="0"/>
              <a:t>Advantages of Insertion Sort:</a:t>
            </a:r>
          </a:p>
          <a:p>
            <a:pPr fontAlgn="base"/>
            <a:r>
              <a:rPr lang="en-US" dirty="0"/>
              <a:t>Simple and easy to implement.</a:t>
            </a:r>
          </a:p>
          <a:p>
            <a:pPr fontAlgn="base"/>
            <a:r>
              <a:rPr lang="en-US" b="1" dirty="0"/>
              <a:t>Stable</a:t>
            </a:r>
            <a:r>
              <a:rPr lang="en-US" dirty="0"/>
              <a:t> sorting algorithm.</a:t>
            </a:r>
          </a:p>
          <a:p>
            <a:pPr fontAlgn="base"/>
            <a:r>
              <a:rPr lang="en-US" dirty="0"/>
              <a:t>Efficient for small lists and nearly sorted lists.</a:t>
            </a:r>
          </a:p>
          <a:p>
            <a:pPr fontAlgn="base"/>
            <a:r>
              <a:rPr lang="en-US" dirty="0"/>
              <a:t>Space-efficient as it is an in-place algorithm.</a:t>
            </a:r>
          </a:p>
          <a:p>
            <a:pPr fontAlgn="base"/>
            <a:r>
              <a:rPr lang="en-US" dirty="0"/>
              <a:t>Adoptive. the </a:t>
            </a:r>
            <a:r>
              <a:rPr lang="en-US" u="sng" dirty="0">
                <a:hlinkClick r:id="rId2"/>
              </a:rPr>
              <a:t>number of inversions</a:t>
            </a:r>
            <a:r>
              <a:rPr lang="en-US" dirty="0"/>
              <a:t> is directly proportional to number of swaps. For example, no swapping happens for a sorted array and it takes O(n) time only.</a:t>
            </a:r>
          </a:p>
          <a:p>
            <a:pPr marL="0" indent="0" fontAlgn="base">
              <a:buNone/>
            </a:pPr>
            <a:r>
              <a:rPr lang="en-US" b="1" dirty="0"/>
              <a:t>Disadvantages of Insertion Sort:</a:t>
            </a:r>
          </a:p>
          <a:p>
            <a:pPr fontAlgn="base"/>
            <a:r>
              <a:rPr lang="en-US" dirty="0"/>
              <a:t>Inefficient for large lists.</a:t>
            </a:r>
          </a:p>
          <a:p>
            <a:pPr fontAlgn="base"/>
            <a:r>
              <a:rPr lang="en-US" dirty="0"/>
              <a:t>Not as efficient as other sorting algorithms (e.g., merge sort, quick sort) for most cases.</a:t>
            </a:r>
          </a:p>
          <a:p>
            <a:endParaRPr lang="en-US" dirty="0"/>
          </a:p>
        </p:txBody>
      </p:sp>
    </p:spTree>
    <p:extLst>
      <p:ext uri="{BB962C8B-B14F-4D97-AF65-F5344CB8AC3E}">
        <p14:creationId xmlns:p14="http://schemas.microsoft.com/office/powerpoint/2010/main" val="9228526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229600" cy="6096000"/>
          </a:xfrm>
        </p:spPr>
        <p:txBody>
          <a:bodyPr>
            <a:normAutofit fontScale="85000" lnSpcReduction="10000"/>
          </a:bodyPr>
          <a:lstStyle/>
          <a:p>
            <a:pPr marL="0" indent="0" fontAlgn="base">
              <a:buNone/>
            </a:pPr>
            <a:r>
              <a:rPr lang="en-US" b="1" dirty="0"/>
              <a:t>Applications of Insertion Sort:</a:t>
            </a:r>
          </a:p>
          <a:p>
            <a:pPr marL="0" indent="0" fontAlgn="base">
              <a:buNone/>
            </a:pPr>
            <a:r>
              <a:rPr lang="en-US" dirty="0"/>
              <a:t>Insertion sort is commonly used in situations where:</a:t>
            </a:r>
          </a:p>
          <a:p>
            <a:pPr fontAlgn="base"/>
            <a:r>
              <a:rPr lang="en-US" dirty="0"/>
              <a:t>The list is small or nearly sorted.</a:t>
            </a:r>
          </a:p>
          <a:p>
            <a:pPr fontAlgn="base"/>
            <a:r>
              <a:rPr lang="en-US" dirty="0"/>
              <a:t>Simplicity and stability are important.</a:t>
            </a:r>
          </a:p>
          <a:p>
            <a:pPr fontAlgn="base"/>
            <a:r>
              <a:rPr lang="en-US" dirty="0"/>
              <a:t>Used as a subroutine in </a:t>
            </a:r>
            <a:r>
              <a:rPr lang="en-US" u="sng" dirty="0">
                <a:hlinkClick r:id="rId2"/>
              </a:rPr>
              <a:t>Bucket Sort</a:t>
            </a:r>
            <a:endParaRPr lang="en-US" dirty="0"/>
          </a:p>
          <a:p>
            <a:pPr fontAlgn="base"/>
            <a:r>
              <a:rPr lang="en-US" dirty="0"/>
              <a:t>Can be useful when array is already almost sorted (very few </a:t>
            </a:r>
            <a:r>
              <a:rPr lang="en-US" u="sng" dirty="0">
                <a:hlinkClick r:id="rId3"/>
              </a:rPr>
              <a:t>inversions</a:t>
            </a:r>
            <a:r>
              <a:rPr lang="en-US" dirty="0"/>
              <a:t>)</a:t>
            </a:r>
          </a:p>
          <a:p>
            <a:pPr fontAlgn="base"/>
            <a:r>
              <a:rPr lang="en-US" dirty="0"/>
              <a:t>Since Insertion sort is suitable for small sized arrays, it is used in </a:t>
            </a:r>
            <a:r>
              <a:rPr lang="en-US" u="sng" dirty="0">
                <a:hlinkClick r:id="rId4"/>
              </a:rPr>
              <a:t>Hybrid Sorting algorithms</a:t>
            </a:r>
            <a:r>
              <a:rPr lang="en-US" dirty="0"/>
              <a:t> along with other efficient algorithms like Quick Sort and Merge Sort. When the </a:t>
            </a:r>
            <a:r>
              <a:rPr lang="en-US" dirty="0" err="1"/>
              <a:t>subarray</a:t>
            </a:r>
            <a:r>
              <a:rPr lang="en-US" dirty="0"/>
              <a:t> size becomes small, we switch to insertion sort in these recursive algorithms. For example </a:t>
            </a:r>
            <a:r>
              <a:rPr lang="en-US" u="sng" dirty="0" err="1">
                <a:hlinkClick r:id="rId5"/>
              </a:rPr>
              <a:t>IntroSort</a:t>
            </a:r>
            <a:r>
              <a:rPr lang="en-US" dirty="0"/>
              <a:t> and </a:t>
            </a:r>
            <a:r>
              <a:rPr lang="en-US" u="sng" dirty="0" err="1">
                <a:hlinkClick r:id="rId6"/>
              </a:rPr>
              <a:t>TimSort</a:t>
            </a:r>
            <a:r>
              <a:rPr lang="en-US" dirty="0"/>
              <a:t> use insertions sort.</a:t>
            </a:r>
          </a:p>
          <a:p>
            <a:endParaRPr lang="en-US" dirty="0"/>
          </a:p>
        </p:txBody>
      </p:sp>
    </p:spTree>
    <p:extLst>
      <p:ext uri="{BB962C8B-B14F-4D97-AF65-F5344CB8AC3E}">
        <p14:creationId xmlns:p14="http://schemas.microsoft.com/office/powerpoint/2010/main" val="32114612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Quick Sort</a:t>
            </a:r>
            <a:br>
              <a:rPr lang="en-US" b="1" dirty="0"/>
            </a:br>
            <a:endParaRPr lang="en-US" dirty="0"/>
          </a:p>
        </p:txBody>
      </p:sp>
      <p:sp>
        <p:nvSpPr>
          <p:cNvPr id="3" name="Content Placeholder 2"/>
          <p:cNvSpPr>
            <a:spLocks noGrp="1"/>
          </p:cNvSpPr>
          <p:nvPr>
            <p:ph idx="1"/>
          </p:nvPr>
        </p:nvSpPr>
        <p:spPr>
          <a:xfrm>
            <a:off x="152400" y="1143000"/>
            <a:ext cx="8763000" cy="4525963"/>
          </a:xfrm>
        </p:spPr>
        <p:txBody>
          <a:bodyPr>
            <a:normAutofit lnSpcReduction="10000"/>
          </a:bodyPr>
          <a:lstStyle/>
          <a:p>
            <a:r>
              <a:rPr lang="en-US" sz="4000" b="1" dirty="0" err="1"/>
              <a:t>QuickSort</a:t>
            </a:r>
            <a:r>
              <a:rPr lang="en-US" sz="4000" dirty="0"/>
              <a:t> is a sorting algorithm based on the </a:t>
            </a:r>
            <a:r>
              <a:rPr lang="en-US" sz="4000" u="sng" dirty="0">
                <a:hlinkClick r:id="rId2"/>
              </a:rPr>
              <a:t>Divide and </a:t>
            </a:r>
            <a:r>
              <a:rPr lang="en-US" sz="4000" u="sng" dirty="0" smtClean="0">
                <a:hlinkClick r:id="rId2"/>
              </a:rPr>
              <a:t>Conquer</a:t>
            </a:r>
            <a:r>
              <a:rPr lang="en-US" sz="4000" u="sng" dirty="0" smtClean="0"/>
              <a:t>(</a:t>
            </a:r>
            <a:r>
              <a:rPr lang="en-US" sz="4000" dirty="0" smtClean="0"/>
              <a:t>breaking down the problem into smaller sub-problems</a:t>
            </a:r>
            <a:r>
              <a:rPr lang="en-US" sz="4000" u="sng" dirty="0" smtClean="0"/>
              <a:t>)</a:t>
            </a:r>
            <a:r>
              <a:rPr lang="en-US" sz="4000" dirty="0"/>
              <a:t> that picks an element as a pivot and partitions the given array around the picked pivot by placing the pivot in its correct position in the sorted array.</a:t>
            </a:r>
          </a:p>
        </p:txBody>
      </p:sp>
    </p:spTree>
    <p:extLst>
      <p:ext uri="{BB962C8B-B14F-4D97-AF65-F5344CB8AC3E}">
        <p14:creationId xmlns:p14="http://schemas.microsoft.com/office/powerpoint/2010/main" val="23681238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229600" cy="6400800"/>
          </a:xfrm>
        </p:spPr>
        <p:txBody>
          <a:bodyPr>
            <a:normAutofit fontScale="85000" lnSpcReduction="20000"/>
          </a:bodyPr>
          <a:lstStyle/>
          <a:p>
            <a:pPr fontAlgn="base"/>
            <a:r>
              <a:rPr lang="en-US" b="1" dirty="0"/>
              <a:t>How does </a:t>
            </a:r>
            <a:r>
              <a:rPr lang="en-US" b="1" dirty="0" err="1"/>
              <a:t>QuickSort</a:t>
            </a:r>
            <a:r>
              <a:rPr lang="en-US" b="1" dirty="0"/>
              <a:t> Algorithm </a:t>
            </a:r>
            <a:r>
              <a:rPr lang="en-US" b="1" dirty="0" smtClean="0"/>
              <a:t>work?</a:t>
            </a:r>
          </a:p>
          <a:p>
            <a:pPr marL="0" indent="0" fontAlgn="base">
              <a:buNone/>
            </a:pPr>
            <a:endParaRPr lang="en-US" dirty="0" smtClean="0"/>
          </a:p>
          <a:p>
            <a:pPr marL="0" indent="0" fontAlgn="base">
              <a:buNone/>
            </a:pPr>
            <a:r>
              <a:rPr lang="en-US" dirty="0" smtClean="0"/>
              <a:t>There </a:t>
            </a:r>
            <a:r>
              <a:rPr lang="en-US" dirty="0"/>
              <a:t>are mainly three steps in the algorithm:</a:t>
            </a:r>
          </a:p>
          <a:p>
            <a:pPr fontAlgn="base"/>
            <a:r>
              <a:rPr lang="en-US" b="1" dirty="0"/>
              <a:t>Choose a Pivot: </a:t>
            </a:r>
            <a:r>
              <a:rPr lang="en-US" dirty="0"/>
              <a:t>Select an element from the array as the pivot. The choice of pivot can vary (e.g., first element, last element, random element, or median).</a:t>
            </a:r>
          </a:p>
          <a:p>
            <a:pPr fontAlgn="base"/>
            <a:r>
              <a:rPr lang="en-US" b="1" dirty="0"/>
              <a:t>Partition the Array:</a:t>
            </a:r>
            <a:r>
              <a:rPr lang="en-US" dirty="0"/>
              <a:t> Rearrange the array around the pivot. After partitioning, all elements smaller than the pivot will be on its left, and all elements greater than the pivot will be on its right. The pivot is then in its correct position, and we obtain the index of the pivot.</a:t>
            </a:r>
          </a:p>
          <a:p>
            <a:pPr fontAlgn="base"/>
            <a:r>
              <a:rPr lang="en-US" b="1" dirty="0"/>
              <a:t>Recursively Call:</a:t>
            </a:r>
            <a:r>
              <a:rPr lang="en-US" dirty="0"/>
              <a:t> Recursively apply the same process to the two partitioned sub-arrays (left and right of the pivot).</a:t>
            </a:r>
          </a:p>
          <a:p>
            <a:pPr fontAlgn="base"/>
            <a:r>
              <a:rPr lang="en-US" b="1" dirty="0"/>
              <a:t>Base Case:</a:t>
            </a:r>
            <a:r>
              <a:rPr lang="en-US" dirty="0"/>
              <a:t> The recursion stops when there is only one element left in the sub-array, as a single element is already sorted.</a:t>
            </a:r>
          </a:p>
          <a:p>
            <a:endParaRPr lang="en-US" dirty="0"/>
          </a:p>
        </p:txBody>
      </p:sp>
    </p:spTree>
    <p:extLst>
      <p:ext uri="{BB962C8B-B14F-4D97-AF65-F5344CB8AC3E}">
        <p14:creationId xmlns:p14="http://schemas.microsoft.com/office/powerpoint/2010/main" val="30292370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Lightbo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Lightbox"/>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Lightbox"/>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34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411" y="465138"/>
            <a:ext cx="7629525" cy="563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60323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5943600"/>
          </a:xfrm>
        </p:spPr>
        <p:txBody>
          <a:bodyPr>
            <a:normAutofit lnSpcReduction="10000"/>
          </a:bodyPr>
          <a:lstStyle/>
          <a:p>
            <a:pPr marL="0" indent="0" fontAlgn="base">
              <a:buNone/>
            </a:pPr>
            <a:r>
              <a:rPr lang="en-US" u="sng" dirty="0">
                <a:hlinkClick r:id="rId2"/>
              </a:rPr>
              <a:t>Complexity Analysis of Quick Sort</a:t>
            </a:r>
            <a:endParaRPr lang="en-US" b="1" dirty="0"/>
          </a:p>
          <a:p>
            <a:pPr fontAlgn="base"/>
            <a:r>
              <a:rPr lang="en-US" b="1" dirty="0"/>
              <a:t>Time Complexity:</a:t>
            </a:r>
            <a:endParaRPr lang="en-US" dirty="0"/>
          </a:p>
          <a:p>
            <a:pPr fontAlgn="base"/>
            <a:r>
              <a:rPr lang="en-US" b="1" dirty="0"/>
              <a:t>Best Case: </a:t>
            </a:r>
            <a:r>
              <a:rPr lang="en-US" dirty="0"/>
              <a:t>(Ω(n log n)), Occurs when the pivot element divides the array into two equal halves.</a:t>
            </a:r>
          </a:p>
          <a:p>
            <a:pPr fontAlgn="base"/>
            <a:r>
              <a:rPr lang="en-US" b="1" dirty="0"/>
              <a:t>Average Case </a:t>
            </a:r>
            <a:r>
              <a:rPr lang="en-US" dirty="0"/>
              <a:t>(θ(n log n)), On average, the pivot divides the array into two parts, but not necessarily equal.</a:t>
            </a:r>
          </a:p>
          <a:p>
            <a:pPr fontAlgn="base"/>
            <a:r>
              <a:rPr lang="en-US" b="1" dirty="0"/>
              <a:t>Worst Case: </a:t>
            </a:r>
            <a:r>
              <a:rPr lang="en-US" dirty="0"/>
              <a:t>(O(n²)), Occurs when the smallest or largest element is always chosen as the pivot (e.g., sorted arrays).</a:t>
            </a:r>
          </a:p>
          <a:p>
            <a:pPr marL="0" indent="0" fontAlgn="base">
              <a:buNone/>
            </a:pPr>
            <a:r>
              <a:rPr lang="en-US" b="1" dirty="0"/>
              <a:t>Auxiliary Space: </a:t>
            </a:r>
            <a:r>
              <a:rPr lang="en-US" dirty="0"/>
              <a:t>O(n),</a:t>
            </a:r>
            <a:r>
              <a:rPr lang="en-US" b="1" dirty="0"/>
              <a:t> </a:t>
            </a:r>
            <a:r>
              <a:rPr lang="en-US" dirty="0"/>
              <a:t>due to</a:t>
            </a:r>
            <a:r>
              <a:rPr lang="en-US" b="1" dirty="0"/>
              <a:t> </a:t>
            </a:r>
            <a:r>
              <a:rPr lang="en-US" dirty="0"/>
              <a:t>recursive call stack</a:t>
            </a:r>
          </a:p>
          <a:p>
            <a:endParaRPr lang="en-US" dirty="0"/>
          </a:p>
        </p:txBody>
      </p:sp>
    </p:spTree>
    <p:extLst>
      <p:ext uri="{BB962C8B-B14F-4D97-AF65-F5344CB8AC3E}">
        <p14:creationId xmlns:p14="http://schemas.microsoft.com/office/powerpoint/2010/main" val="24311442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229600" cy="6400800"/>
          </a:xfrm>
        </p:spPr>
        <p:txBody>
          <a:bodyPr>
            <a:normAutofit fontScale="92500" lnSpcReduction="10000"/>
          </a:bodyPr>
          <a:lstStyle/>
          <a:p>
            <a:pPr marL="0" indent="0" fontAlgn="base">
              <a:buNone/>
            </a:pPr>
            <a:r>
              <a:rPr lang="en-US" b="1" dirty="0"/>
              <a:t>Advantages of Quick Sort</a:t>
            </a:r>
          </a:p>
          <a:p>
            <a:pPr fontAlgn="base"/>
            <a:r>
              <a:rPr lang="en-US" dirty="0"/>
              <a:t>It is a divide-and-conquer algorithm that makes it easier to solve problems.</a:t>
            </a:r>
          </a:p>
          <a:p>
            <a:pPr fontAlgn="base"/>
            <a:r>
              <a:rPr lang="en-US" dirty="0"/>
              <a:t>It is efficient on large data sets.</a:t>
            </a:r>
          </a:p>
          <a:p>
            <a:pPr fontAlgn="base"/>
            <a:r>
              <a:rPr lang="en-US" dirty="0"/>
              <a:t>It has a low overhead, as it only requires a small amount of memory to function.</a:t>
            </a:r>
          </a:p>
          <a:p>
            <a:pPr fontAlgn="base"/>
            <a:r>
              <a:rPr lang="en-US" dirty="0"/>
              <a:t>It is Cache Friendly as we work on the same array to sort and do not copy data to any auxiliary array.</a:t>
            </a:r>
          </a:p>
          <a:p>
            <a:pPr fontAlgn="base"/>
            <a:r>
              <a:rPr lang="en-US" dirty="0"/>
              <a:t>Fastest general purpose algorithm for large data when stability is not required.</a:t>
            </a:r>
          </a:p>
          <a:p>
            <a:pPr fontAlgn="base"/>
            <a:r>
              <a:rPr lang="en-US" dirty="0"/>
              <a:t>It is </a:t>
            </a:r>
            <a:r>
              <a:rPr lang="en-US" b="1" u="sng" dirty="0">
                <a:hlinkClick r:id="rId2"/>
              </a:rPr>
              <a:t>tail recursive</a:t>
            </a:r>
            <a:r>
              <a:rPr lang="en-US" dirty="0"/>
              <a:t> and hence all the </a:t>
            </a:r>
            <a:r>
              <a:rPr lang="en-US" u="sng" dirty="0">
                <a:hlinkClick r:id="rId3"/>
              </a:rPr>
              <a:t>tail call optimization</a:t>
            </a:r>
            <a:r>
              <a:rPr lang="en-US" dirty="0"/>
              <a:t> can be done.</a:t>
            </a:r>
          </a:p>
          <a:p>
            <a:endParaRPr lang="en-US" dirty="0"/>
          </a:p>
        </p:txBody>
      </p:sp>
    </p:spTree>
    <p:extLst>
      <p:ext uri="{BB962C8B-B14F-4D97-AF65-F5344CB8AC3E}">
        <p14:creationId xmlns:p14="http://schemas.microsoft.com/office/powerpoint/2010/main" val="33763654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6400800"/>
          </a:xfrm>
        </p:spPr>
        <p:txBody>
          <a:bodyPr>
            <a:normAutofit/>
          </a:bodyPr>
          <a:lstStyle/>
          <a:p>
            <a:pPr marL="0" indent="0" fontAlgn="base">
              <a:buNone/>
            </a:pPr>
            <a:r>
              <a:rPr lang="en-US" b="1" dirty="0" smtClean="0"/>
              <a:t>Disadvantages of Quick Sort</a:t>
            </a:r>
          </a:p>
          <a:p>
            <a:pPr fontAlgn="base"/>
            <a:r>
              <a:rPr lang="en-US" dirty="0" smtClean="0"/>
              <a:t>It has a worst-case time complexity of O(n</a:t>
            </a:r>
            <a:r>
              <a:rPr lang="en-US" baseline="30000" dirty="0" smtClean="0"/>
              <a:t>2</a:t>
            </a:r>
            <a:r>
              <a:rPr lang="en-US" dirty="0" smtClean="0"/>
              <a:t>), which occurs when the pivot is chosen poorly.</a:t>
            </a:r>
          </a:p>
          <a:p>
            <a:pPr fontAlgn="base"/>
            <a:r>
              <a:rPr lang="en-US" dirty="0" smtClean="0"/>
              <a:t>It is not a good choice for small data sets.</a:t>
            </a:r>
          </a:p>
          <a:p>
            <a:pPr fontAlgn="base"/>
            <a:r>
              <a:rPr lang="en-US" dirty="0" smtClean="0"/>
              <a:t>It is not a stable sort, meaning that if two elements have the same key, their relative order will not be preserved in the sorted output in case of quick sort, because here we are swapping elements according to the pivot’s position (without considering their original positions).</a:t>
            </a:r>
          </a:p>
          <a:p>
            <a:endParaRPr lang="en-US" dirty="0"/>
          </a:p>
        </p:txBody>
      </p:sp>
    </p:spTree>
    <p:extLst>
      <p:ext uri="{BB962C8B-B14F-4D97-AF65-F5344CB8AC3E}">
        <p14:creationId xmlns:p14="http://schemas.microsoft.com/office/powerpoint/2010/main" val="2559650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1"/>
            <a:ext cx="8686800" cy="5632311"/>
          </a:xfrm>
          <a:prstGeom prst="rect">
            <a:avLst/>
          </a:prstGeom>
        </p:spPr>
        <p:txBody>
          <a:bodyPr wrap="square">
            <a:spAutoFit/>
          </a:bodyPr>
          <a:lstStyle/>
          <a:p>
            <a:pPr fontAlgn="base"/>
            <a:r>
              <a:rPr lang="en-US" sz="3600" b="1" dirty="0"/>
              <a:t>Types of Sorting Techniques</a:t>
            </a:r>
          </a:p>
          <a:p>
            <a:pPr fontAlgn="base"/>
            <a:r>
              <a:rPr lang="en-US" sz="3600" dirty="0"/>
              <a:t>There are various sorting algorithms are used in data structures. The following two types of sorting algorithms can be broadly classified:</a:t>
            </a:r>
          </a:p>
          <a:p>
            <a:pPr fontAlgn="base"/>
            <a:r>
              <a:rPr lang="en-US" sz="3600" b="1" dirty="0"/>
              <a:t>Comparison-based: </a:t>
            </a:r>
            <a:r>
              <a:rPr lang="en-US" sz="3600" dirty="0"/>
              <a:t>We compare the elements in a comparison-based sorting algorithm)</a:t>
            </a:r>
          </a:p>
          <a:p>
            <a:pPr fontAlgn="base"/>
            <a:r>
              <a:rPr lang="en-US" sz="3600" b="1" dirty="0"/>
              <a:t>Non-comparison-based: </a:t>
            </a:r>
            <a:r>
              <a:rPr lang="en-US" sz="3600" dirty="0"/>
              <a:t>We do not compare the elements in a non-comparison-based sorting algorithm)</a:t>
            </a:r>
          </a:p>
        </p:txBody>
      </p:sp>
    </p:spTree>
    <p:extLst>
      <p:ext uri="{BB962C8B-B14F-4D97-AF65-F5344CB8AC3E}">
        <p14:creationId xmlns:p14="http://schemas.microsoft.com/office/powerpoint/2010/main" val="4976395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Merge Sort</a:t>
            </a:r>
            <a:br>
              <a:rPr lang="en-US" b="1" dirty="0"/>
            </a:br>
            <a:endParaRPr lang="en-US" dirty="0"/>
          </a:p>
        </p:txBody>
      </p:sp>
      <p:sp>
        <p:nvSpPr>
          <p:cNvPr id="3" name="Content Placeholder 2"/>
          <p:cNvSpPr>
            <a:spLocks noGrp="1"/>
          </p:cNvSpPr>
          <p:nvPr>
            <p:ph idx="1"/>
          </p:nvPr>
        </p:nvSpPr>
        <p:spPr>
          <a:xfrm>
            <a:off x="457200" y="914400"/>
            <a:ext cx="8229600" cy="5638800"/>
          </a:xfrm>
        </p:spPr>
        <p:txBody>
          <a:bodyPr>
            <a:normAutofit/>
          </a:bodyPr>
          <a:lstStyle/>
          <a:p>
            <a:pPr fontAlgn="base"/>
            <a:r>
              <a:rPr lang="en-US" b="1" dirty="0"/>
              <a:t>Merge sort </a:t>
            </a:r>
            <a:r>
              <a:rPr lang="en-US" dirty="0"/>
              <a:t>is a sorting algorithm that follows the </a:t>
            </a:r>
            <a:r>
              <a:rPr lang="en-US" b="1" u="sng" dirty="0">
                <a:hlinkClick r:id="rId2"/>
              </a:rPr>
              <a:t>divide-and-conquer </a:t>
            </a:r>
            <a:r>
              <a:rPr lang="en-US" dirty="0"/>
              <a:t>approach. It works by recursively dividing the input array into smaller </a:t>
            </a:r>
            <a:r>
              <a:rPr lang="en-US" dirty="0" err="1"/>
              <a:t>subarrays</a:t>
            </a:r>
            <a:r>
              <a:rPr lang="en-US" dirty="0"/>
              <a:t> and sorting those </a:t>
            </a:r>
            <a:r>
              <a:rPr lang="en-US" dirty="0" err="1"/>
              <a:t>subarrays</a:t>
            </a:r>
            <a:r>
              <a:rPr lang="en-US" dirty="0"/>
              <a:t> then merging them back together to obtain the sorted array.</a:t>
            </a:r>
          </a:p>
          <a:p>
            <a:pPr fontAlgn="base"/>
            <a:r>
              <a:rPr lang="en-US" dirty="0"/>
              <a:t>In simple terms, we can say that the process of </a:t>
            </a:r>
            <a:r>
              <a:rPr lang="en-US" b="1" dirty="0"/>
              <a:t>merge sort </a:t>
            </a:r>
            <a:r>
              <a:rPr lang="en-US" dirty="0"/>
              <a:t>is to divide the array into two halves, sort each half, and then merge the sorted halves back together. This process is repeated until the entire array is sorted.</a:t>
            </a:r>
          </a:p>
          <a:p>
            <a:endParaRPr lang="en-US" dirty="0"/>
          </a:p>
        </p:txBody>
      </p:sp>
    </p:spTree>
    <p:extLst>
      <p:ext uri="{BB962C8B-B14F-4D97-AF65-F5344CB8AC3E}">
        <p14:creationId xmlns:p14="http://schemas.microsoft.com/office/powerpoint/2010/main" val="12775713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381000"/>
            <a:ext cx="7162800" cy="6289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13250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5638800"/>
          </a:xfrm>
        </p:spPr>
        <p:txBody>
          <a:bodyPr>
            <a:normAutofit/>
          </a:bodyPr>
          <a:lstStyle/>
          <a:p>
            <a:pPr fontAlgn="base"/>
            <a:r>
              <a:rPr lang="en-US" dirty="0"/>
              <a:t>Here’s a step-by-step explanation of how merge sort works:</a:t>
            </a:r>
          </a:p>
          <a:p>
            <a:pPr fontAlgn="base"/>
            <a:r>
              <a:rPr lang="en-US" b="1" dirty="0"/>
              <a:t>Divide: </a:t>
            </a:r>
            <a:r>
              <a:rPr lang="en-US" dirty="0"/>
              <a:t>Divide the list or array recursively into two halves until it can no more be divided.</a:t>
            </a:r>
          </a:p>
          <a:p>
            <a:pPr fontAlgn="base"/>
            <a:r>
              <a:rPr lang="en-US" b="1" dirty="0"/>
              <a:t>Conquer: </a:t>
            </a:r>
            <a:r>
              <a:rPr lang="en-US" dirty="0"/>
              <a:t>Each </a:t>
            </a:r>
            <a:r>
              <a:rPr lang="en-US" dirty="0" err="1"/>
              <a:t>subarray</a:t>
            </a:r>
            <a:r>
              <a:rPr lang="en-US" dirty="0"/>
              <a:t> is sorted individually using the merge sort algorithm.</a:t>
            </a:r>
          </a:p>
          <a:p>
            <a:pPr fontAlgn="base"/>
            <a:r>
              <a:rPr lang="en-US" b="1" dirty="0"/>
              <a:t>Merge: </a:t>
            </a:r>
            <a:r>
              <a:rPr lang="en-US" dirty="0"/>
              <a:t>The sorted </a:t>
            </a:r>
            <a:r>
              <a:rPr lang="en-US" dirty="0" err="1"/>
              <a:t>subarrays</a:t>
            </a:r>
            <a:r>
              <a:rPr lang="en-US" dirty="0"/>
              <a:t> are merged back together in sorted order. The process continues until all elements from both </a:t>
            </a:r>
            <a:r>
              <a:rPr lang="en-US" dirty="0" err="1"/>
              <a:t>subarrays</a:t>
            </a:r>
            <a:r>
              <a:rPr lang="en-US" dirty="0"/>
              <a:t> have been merged.</a:t>
            </a:r>
          </a:p>
          <a:p>
            <a:endParaRPr lang="en-US" dirty="0"/>
          </a:p>
        </p:txBody>
      </p:sp>
    </p:spTree>
    <p:extLst>
      <p:ext uri="{BB962C8B-B14F-4D97-AF65-F5344CB8AC3E}">
        <p14:creationId xmlns:p14="http://schemas.microsoft.com/office/powerpoint/2010/main" val="4670251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2286000"/>
          </a:xfrm>
        </p:spPr>
        <p:txBody>
          <a:bodyPr>
            <a:normAutofit fontScale="90000"/>
          </a:bodyPr>
          <a:lstStyle/>
          <a:p>
            <a:pPr fontAlgn="base"/>
            <a:r>
              <a:rPr lang="en-US" b="1" dirty="0" smtClean="0"/>
              <a:t/>
            </a:r>
            <a:br>
              <a:rPr lang="en-US" b="1" dirty="0" smtClean="0"/>
            </a:br>
            <a:r>
              <a:rPr lang="en-US" b="1" dirty="0"/>
              <a:t/>
            </a:r>
            <a:br>
              <a:rPr lang="en-US" b="1" dirty="0"/>
            </a:br>
            <a:r>
              <a:rPr lang="en-US" b="1" dirty="0" smtClean="0"/>
              <a:t>Illustration </a:t>
            </a:r>
            <a:r>
              <a:rPr lang="en-US" b="1" dirty="0"/>
              <a:t>of Merge Sort:</a:t>
            </a:r>
            <a:br>
              <a:rPr lang="en-US" b="1" dirty="0"/>
            </a:br>
            <a:r>
              <a:rPr lang="en-US" sz="3600" dirty="0"/>
              <a:t>Let’s sort the array or list </a:t>
            </a:r>
            <a:r>
              <a:rPr lang="en-US" sz="3600" b="1" dirty="0"/>
              <a:t>[38, 27, 43, 10] </a:t>
            </a:r>
            <a:r>
              <a:rPr lang="en-US" sz="3600" dirty="0"/>
              <a:t>using Merge Sort</a:t>
            </a:r>
            <a:br>
              <a:rPr lang="en-US" sz="3600" dirty="0"/>
            </a:br>
            <a:r>
              <a:rPr lang="en-US" dirty="0" smtClean="0"/>
              <a:t/>
            </a:r>
            <a:br>
              <a:rPr lang="en-US" dirty="0" smtClean="0"/>
            </a:br>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237" y="2362200"/>
            <a:ext cx="7629525"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00300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304800"/>
            <a:ext cx="76200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7" y="3505200"/>
            <a:ext cx="7629525"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14642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7237" y="457200"/>
            <a:ext cx="7629525"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66291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229600" cy="5562600"/>
          </a:xfrm>
        </p:spPr>
        <p:txBody>
          <a:bodyPr>
            <a:normAutofit/>
          </a:bodyPr>
          <a:lstStyle/>
          <a:p>
            <a:pPr fontAlgn="base"/>
            <a:r>
              <a:rPr lang="en-US" b="1" dirty="0"/>
              <a:t>Complexity Analysis of Merge Sort:</a:t>
            </a:r>
          </a:p>
          <a:p>
            <a:pPr fontAlgn="base"/>
            <a:r>
              <a:rPr lang="en-US" b="1" dirty="0"/>
              <a:t>Time Complexity:</a:t>
            </a:r>
            <a:endParaRPr lang="en-US" dirty="0"/>
          </a:p>
          <a:p>
            <a:pPr lvl="1" fontAlgn="base"/>
            <a:r>
              <a:rPr lang="en-US" b="1" dirty="0"/>
              <a:t>Best Case: </a:t>
            </a:r>
            <a:r>
              <a:rPr lang="en-US" dirty="0"/>
              <a:t>O(n log n), When the array is already sorted or nearly sorted.</a:t>
            </a:r>
          </a:p>
          <a:p>
            <a:pPr lvl="1" fontAlgn="base"/>
            <a:r>
              <a:rPr lang="en-US" b="1" dirty="0"/>
              <a:t>Average Case: </a:t>
            </a:r>
            <a:r>
              <a:rPr lang="en-US" dirty="0"/>
              <a:t>O(n log n), When the array is randomly ordered.</a:t>
            </a:r>
          </a:p>
          <a:p>
            <a:pPr lvl="1" fontAlgn="base"/>
            <a:r>
              <a:rPr lang="en-US" b="1" dirty="0"/>
              <a:t>Worst Case: </a:t>
            </a:r>
            <a:r>
              <a:rPr lang="en-US" dirty="0"/>
              <a:t>O(n log n), When the array is sorted in reverse order.</a:t>
            </a:r>
          </a:p>
          <a:p>
            <a:pPr fontAlgn="base"/>
            <a:r>
              <a:rPr lang="en-US" b="1" dirty="0"/>
              <a:t>Auxiliary Space: </a:t>
            </a:r>
            <a:r>
              <a:rPr lang="en-US" dirty="0"/>
              <a:t>O(n), Additional space is required for the temporary array used during merging.</a:t>
            </a:r>
          </a:p>
          <a:p>
            <a:endParaRPr lang="en-US" dirty="0"/>
          </a:p>
        </p:txBody>
      </p:sp>
    </p:spTree>
    <p:extLst>
      <p:ext uri="{BB962C8B-B14F-4D97-AF65-F5344CB8AC3E}">
        <p14:creationId xmlns:p14="http://schemas.microsoft.com/office/powerpoint/2010/main" val="38541194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229600" cy="6248400"/>
          </a:xfrm>
        </p:spPr>
        <p:txBody>
          <a:bodyPr>
            <a:normAutofit fontScale="77500" lnSpcReduction="20000"/>
          </a:bodyPr>
          <a:lstStyle/>
          <a:p>
            <a:pPr marL="0" indent="0" fontAlgn="base">
              <a:buNone/>
            </a:pPr>
            <a:r>
              <a:rPr lang="en-US" b="1" dirty="0"/>
              <a:t>Applications of Merge Sort:</a:t>
            </a:r>
          </a:p>
          <a:p>
            <a:pPr fontAlgn="base"/>
            <a:r>
              <a:rPr lang="en-US" dirty="0"/>
              <a:t>Sorting large datasets</a:t>
            </a:r>
          </a:p>
          <a:p>
            <a:pPr fontAlgn="base"/>
            <a:r>
              <a:rPr lang="en-US" u="sng" dirty="0">
                <a:hlinkClick r:id="rId2"/>
              </a:rPr>
              <a:t>External sorting</a:t>
            </a:r>
            <a:r>
              <a:rPr lang="en-US" dirty="0"/>
              <a:t> (when the dataset is too large to fit in memory)</a:t>
            </a:r>
          </a:p>
          <a:p>
            <a:pPr fontAlgn="base"/>
            <a:r>
              <a:rPr lang="en-US" u="sng" dirty="0">
                <a:hlinkClick r:id="rId3"/>
              </a:rPr>
              <a:t>Inversion counting</a:t>
            </a:r>
            <a:endParaRPr lang="en-US" dirty="0"/>
          </a:p>
          <a:p>
            <a:pPr fontAlgn="base"/>
            <a:r>
              <a:rPr lang="en-US" dirty="0"/>
              <a:t>Merge Sort and its variations are used in library methods of programming languages. For example its variation </a:t>
            </a:r>
            <a:r>
              <a:rPr lang="en-US" u="sng" dirty="0" err="1">
                <a:hlinkClick r:id="rId4"/>
              </a:rPr>
              <a:t>TimSort</a:t>
            </a:r>
            <a:r>
              <a:rPr lang="en-US" dirty="0"/>
              <a:t> is used in Python, Java Android and Swift. The main reason why it is preferred to sort non-primitive types is stability which is not there in </a:t>
            </a:r>
            <a:r>
              <a:rPr lang="en-US" dirty="0" err="1"/>
              <a:t>QuickSort</a:t>
            </a:r>
            <a:r>
              <a:rPr lang="en-US" dirty="0"/>
              <a:t>. For example</a:t>
            </a:r>
            <a:r>
              <a:rPr lang="en-US" u="sng" dirty="0">
                <a:hlinkClick r:id="rId5"/>
              </a:rPr>
              <a:t> </a:t>
            </a:r>
            <a:r>
              <a:rPr lang="en-US" u="sng" dirty="0" err="1">
                <a:hlinkClick r:id="rId5"/>
              </a:rPr>
              <a:t>Arrays.sort</a:t>
            </a:r>
            <a:r>
              <a:rPr lang="en-US" u="sng" dirty="0">
                <a:hlinkClick r:id="rId5"/>
              </a:rPr>
              <a:t> in Java </a:t>
            </a:r>
            <a:r>
              <a:rPr lang="en-US" dirty="0"/>
              <a:t>uses </a:t>
            </a:r>
            <a:r>
              <a:rPr lang="en-US" dirty="0" err="1"/>
              <a:t>QuickSort</a:t>
            </a:r>
            <a:r>
              <a:rPr lang="en-US" dirty="0"/>
              <a:t> while</a:t>
            </a:r>
            <a:r>
              <a:rPr lang="en-US" u="sng" dirty="0">
                <a:hlinkClick r:id="rId6"/>
              </a:rPr>
              <a:t> </a:t>
            </a:r>
            <a:r>
              <a:rPr lang="en-US" u="sng" dirty="0" err="1">
                <a:hlinkClick r:id="rId6"/>
              </a:rPr>
              <a:t>Collections.sort</a:t>
            </a:r>
            <a:r>
              <a:rPr lang="en-US" dirty="0"/>
              <a:t> uses </a:t>
            </a:r>
            <a:r>
              <a:rPr lang="en-US" dirty="0" err="1"/>
              <a:t>MergeSort</a:t>
            </a:r>
            <a:r>
              <a:rPr lang="en-US" dirty="0"/>
              <a:t>.</a:t>
            </a:r>
          </a:p>
          <a:p>
            <a:pPr fontAlgn="base"/>
            <a:r>
              <a:rPr lang="en-US" dirty="0"/>
              <a:t>It is a preferred algorithm for sorting Linked lists.</a:t>
            </a:r>
          </a:p>
          <a:p>
            <a:pPr fontAlgn="base"/>
            <a:r>
              <a:rPr lang="en-US" dirty="0"/>
              <a:t>It can be easily parallelized as we can independently sort </a:t>
            </a:r>
            <a:r>
              <a:rPr lang="en-US" dirty="0" err="1"/>
              <a:t>subarrays</a:t>
            </a:r>
            <a:r>
              <a:rPr lang="en-US" dirty="0"/>
              <a:t> and then merge.</a:t>
            </a:r>
          </a:p>
          <a:p>
            <a:pPr fontAlgn="base"/>
            <a:r>
              <a:rPr lang="en-US" dirty="0"/>
              <a:t>The merge function of merge sort to efficiently solve the problems like </a:t>
            </a:r>
            <a:r>
              <a:rPr lang="en-US" u="sng" dirty="0">
                <a:hlinkClick r:id="rId7"/>
              </a:rPr>
              <a:t>union and intersection of two sorted arrays</a:t>
            </a:r>
            <a:r>
              <a:rPr lang="en-US" dirty="0"/>
              <a:t>.</a:t>
            </a:r>
          </a:p>
          <a:p>
            <a:endParaRPr lang="en-US" dirty="0"/>
          </a:p>
        </p:txBody>
      </p:sp>
    </p:spTree>
    <p:extLst>
      <p:ext uri="{BB962C8B-B14F-4D97-AF65-F5344CB8AC3E}">
        <p14:creationId xmlns:p14="http://schemas.microsoft.com/office/powerpoint/2010/main" val="40020372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5943600"/>
          </a:xfrm>
        </p:spPr>
        <p:txBody>
          <a:bodyPr>
            <a:normAutofit fontScale="92500" lnSpcReduction="10000"/>
          </a:bodyPr>
          <a:lstStyle/>
          <a:p>
            <a:pPr marL="0" indent="0" fontAlgn="base">
              <a:buNone/>
            </a:pPr>
            <a:r>
              <a:rPr lang="en-US" b="1" dirty="0"/>
              <a:t>Advantages of Merge Sort:</a:t>
            </a:r>
          </a:p>
          <a:p>
            <a:pPr fontAlgn="base"/>
            <a:r>
              <a:rPr lang="en-US" b="1" dirty="0"/>
              <a:t>Stability </a:t>
            </a:r>
            <a:r>
              <a:rPr lang="en-US" dirty="0"/>
              <a:t>: Merge sort is a stable sorting algorithm, which means it maintains the relative order of equal elements in the input array.</a:t>
            </a:r>
          </a:p>
          <a:p>
            <a:pPr fontAlgn="base"/>
            <a:r>
              <a:rPr lang="en-US" b="1" dirty="0"/>
              <a:t>Guaranteed worst-case performance: </a:t>
            </a:r>
            <a:r>
              <a:rPr lang="en-US" dirty="0"/>
              <a:t>Merge sort has a worst-case time complexity of </a:t>
            </a:r>
            <a:r>
              <a:rPr lang="en-US" b="1" dirty="0"/>
              <a:t>O(N </a:t>
            </a:r>
            <a:r>
              <a:rPr lang="en-US" b="1" dirty="0" err="1"/>
              <a:t>logN</a:t>
            </a:r>
            <a:r>
              <a:rPr lang="en-US" b="1" dirty="0"/>
              <a:t>) </a:t>
            </a:r>
            <a:r>
              <a:rPr lang="en-US" dirty="0"/>
              <a:t>, which means it performs well even on large datasets.</a:t>
            </a:r>
          </a:p>
          <a:p>
            <a:pPr fontAlgn="base"/>
            <a:r>
              <a:rPr lang="en-US" b="1" dirty="0"/>
              <a:t>Simple to implement: </a:t>
            </a:r>
            <a:r>
              <a:rPr lang="en-US" dirty="0"/>
              <a:t>The divide-and-conquer approach is straightforward.</a:t>
            </a:r>
          </a:p>
          <a:p>
            <a:pPr fontAlgn="base"/>
            <a:r>
              <a:rPr lang="en-US" b="1" dirty="0"/>
              <a:t>Naturally Parallel</a:t>
            </a:r>
            <a:r>
              <a:rPr lang="en-US" dirty="0"/>
              <a:t> : We independently merge </a:t>
            </a:r>
            <a:r>
              <a:rPr lang="en-US" dirty="0" err="1"/>
              <a:t>subarrays</a:t>
            </a:r>
            <a:r>
              <a:rPr lang="en-US" dirty="0"/>
              <a:t> that makes it suitable for parallel processing.</a:t>
            </a:r>
          </a:p>
          <a:p>
            <a:endParaRPr lang="en-US" dirty="0"/>
          </a:p>
        </p:txBody>
      </p:sp>
    </p:spTree>
    <p:extLst>
      <p:ext uri="{BB962C8B-B14F-4D97-AF65-F5344CB8AC3E}">
        <p14:creationId xmlns:p14="http://schemas.microsoft.com/office/powerpoint/2010/main" val="10939918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6172200"/>
          </a:xfrm>
        </p:spPr>
        <p:txBody>
          <a:bodyPr>
            <a:normAutofit/>
          </a:bodyPr>
          <a:lstStyle/>
          <a:p>
            <a:pPr marL="0" indent="0" fontAlgn="base">
              <a:buNone/>
            </a:pPr>
            <a:r>
              <a:rPr lang="en-US" b="1" dirty="0"/>
              <a:t>Disadvantages of Merge Sort:</a:t>
            </a:r>
          </a:p>
          <a:p>
            <a:pPr fontAlgn="base"/>
            <a:r>
              <a:rPr lang="en-US" b="1" dirty="0"/>
              <a:t>Space complexity: </a:t>
            </a:r>
            <a:r>
              <a:rPr lang="en-US" dirty="0"/>
              <a:t>Merge sort requires additional memory to store the merged sub-arrays during the sorting process.</a:t>
            </a:r>
          </a:p>
          <a:p>
            <a:pPr fontAlgn="base"/>
            <a:r>
              <a:rPr lang="en-US" b="1" dirty="0"/>
              <a:t>Not in-place: </a:t>
            </a:r>
            <a:r>
              <a:rPr lang="en-US" dirty="0"/>
              <a:t>Merge sort is not an in-place sorting algorithm, which means it requires additional memory to store the sorted data. This can be a disadvantage in applications where memory usage is a concern.</a:t>
            </a:r>
          </a:p>
          <a:p>
            <a:pPr fontAlgn="base"/>
            <a:r>
              <a:rPr lang="en-US" dirty="0"/>
              <a:t>S</a:t>
            </a:r>
            <a:r>
              <a:rPr lang="en-US" b="1" dirty="0"/>
              <a:t>lower than </a:t>
            </a:r>
            <a:r>
              <a:rPr lang="en-US" b="1" dirty="0" err="1"/>
              <a:t>QuickSort</a:t>
            </a:r>
            <a:r>
              <a:rPr lang="en-US" b="1" dirty="0"/>
              <a:t> in general</a:t>
            </a:r>
            <a:r>
              <a:rPr lang="en-US" dirty="0"/>
              <a:t>. </a:t>
            </a:r>
            <a:r>
              <a:rPr lang="en-US" dirty="0" err="1"/>
              <a:t>QuickSort</a:t>
            </a:r>
            <a:r>
              <a:rPr lang="en-US" dirty="0"/>
              <a:t> is more cache friendly because it works in-place.</a:t>
            </a:r>
          </a:p>
          <a:p>
            <a:endParaRPr lang="en-US" dirty="0"/>
          </a:p>
        </p:txBody>
      </p:sp>
    </p:spTree>
    <p:extLst>
      <p:ext uri="{BB962C8B-B14F-4D97-AF65-F5344CB8AC3E}">
        <p14:creationId xmlns:p14="http://schemas.microsoft.com/office/powerpoint/2010/main" val="263443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181472" cy="647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197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7" y="0"/>
            <a:ext cx="895773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1939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28600"/>
            <a:ext cx="8382000" cy="5509200"/>
          </a:xfrm>
          <a:prstGeom prst="rect">
            <a:avLst/>
          </a:prstGeom>
        </p:spPr>
        <p:txBody>
          <a:bodyPr wrap="square">
            <a:spAutoFit/>
          </a:bodyPr>
          <a:lstStyle/>
          <a:p>
            <a:pPr fontAlgn="base"/>
            <a:r>
              <a:rPr lang="en-US" sz="4800" b="1" dirty="0"/>
              <a:t>Some of the most common sorting algorithms are:</a:t>
            </a:r>
          </a:p>
          <a:p>
            <a:pPr fontAlgn="base"/>
            <a:r>
              <a:rPr lang="en-US" sz="3200" dirty="0">
                <a:hlinkClick r:id="rId2"/>
              </a:rPr>
              <a:t>Selection </a:t>
            </a:r>
            <a:r>
              <a:rPr lang="en-US" sz="3200" dirty="0" smtClean="0">
                <a:hlinkClick r:id="rId2"/>
              </a:rPr>
              <a:t>sort</a:t>
            </a:r>
            <a:endParaRPr lang="en-US" sz="3200" dirty="0"/>
          </a:p>
          <a:p>
            <a:pPr fontAlgn="base"/>
            <a:r>
              <a:rPr lang="en-US" sz="3200" dirty="0" smtClean="0">
                <a:hlinkClick r:id="rId3"/>
              </a:rPr>
              <a:t>Bubble sort</a:t>
            </a:r>
            <a:endParaRPr lang="en-US" sz="3200" dirty="0" smtClean="0"/>
          </a:p>
          <a:p>
            <a:pPr fontAlgn="base"/>
            <a:r>
              <a:rPr lang="en-US" sz="3200" dirty="0"/>
              <a:t> </a:t>
            </a:r>
            <a:r>
              <a:rPr lang="en-US" sz="3200" dirty="0">
                <a:hlinkClick r:id="rId4"/>
              </a:rPr>
              <a:t>Insertion </a:t>
            </a:r>
            <a:r>
              <a:rPr lang="en-US" sz="3200" dirty="0" smtClean="0">
                <a:hlinkClick r:id="rId4"/>
              </a:rPr>
              <a:t>Sort</a:t>
            </a:r>
            <a:endParaRPr lang="en-US" sz="3200" dirty="0" smtClean="0"/>
          </a:p>
          <a:p>
            <a:pPr fontAlgn="base"/>
            <a:r>
              <a:rPr lang="en-US" sz="3200" dirty="0"/>
              <a:t> </a:t>
            </a:r>
            <a:r>
              <a:rPr lang="en-US" sz="3200" dirty="0">
                <a:hlinkClick r:id="rId5"/>
              </a:rPr>
              <a:t>Cycle </a:t>
            </a:r>
            <a:r>
              <a:rPr lang="en-US" sz="3200" dirty="0" smtClean="0">
                <a:hlinkClick r:id="rId5"/>
              </a:rPr>
              <a:t>Sort</a:t>
            </a:r>
            <a:endParaRPr lang="en-US" sz="3200" dirty="0" smtClean="0"/>
          </a:p>
          <a:p>
            <a:pPr fontAlgn="base"/>
            <a:r>
              <a:rPr lang="en-US" sz="3200" dirty="0"/>
              <a:t> </a:t>
            </a:r>
            <a:r>
              <a:rPr lang="en-US" sz="3200" dirty="0">
                <a:hlinkClick r:id="rId6"/>
              </a:rPr>
              <a:t>Merge </a:t>
            </a:r>
            <a:r>
              <a:rPr lang="en-US" sz="3200" dirty="0" smtClean="0">
                <a:hlinkClick r:id="rId6"/>
              </a:rPr>
              <a:t>Sort</a:t>
            </a:r>
            <a:endParaRPr lang="en-US" sz="3200" dirty="0" smtClean="0"/>
          </a:p>
          <a:p>
            <a:pPr fontAlgn="base"/>
            <a:r>
              <a:rPr lang="en-US" sz="3200" dirty="0"/>
              <a:t> </a:t>
            </a:r>
            <a:r>
              <a:rPr lang="en-US" sz="3200" dirty="0">
                <a:hlinkClick r:id="rId7"/>
              </a:rPr>
              <a:t>Quick </a:t>
            </a:r>
            <a:r>
              <a:rPr lang="en-US" sz="3200" dirty="0" smtClean="0">
                <a:hlinkClick r:id="rId7"/>
              </a:rPr>
              <a:t>sort</a:t>
            </a:r>
            <a:endParaRPr lang="en-US" sz="3200" dirty="0" smtClean="0"/>
          </a:p>
          <a:p>
            <a:pPr fontAlgn="base"/>
            <a:r>
              <a:rPr lang="en-US" sz="3200" dirty="0" smtClean="0">
                <a:hlinkClick r:id="rId8"/>
              </a:rPr>
              <a:t>Heap </a:t>
            </a:r>
            <a:r>
              <a:rPr lang="en-US" sz="3200" dirty="0">
                <a:hlinkClick r:id="rId8"/>
              </a:rPr>
              <a:t>sort</a:t>
            </a:r>
            <a:r>
              <a:rPr lang="en-US" sz="3200" dirty="0"/>
              <a:t> </a:t>
            </a:r>
            <a:endParaRPr lang="en-US" sz="3200" dirty="0" smtClean="0"/>
          </a:p>
          <a:p>
            <a:pPr fontAlgn="base"/>
            <a:r>
              <a:rPr lang="en-US" sz="3200" dirty="0"/>
              <a:t> </a:t>
            </a:r>
            <a:r>
              <a:rPr lang="en-US" sz="3200" dirty="0">
                <a:hlinkClick r:id="rId9"/>
              </a:rPr>
              <a:t>Counting sort</a:t>
            </a:r>
            <a:endParaRPr lang="en-US" sz="3200" dirty="0"/>
          </a:p>
        </p:txBody>
      </p:sp>
    </p:spTree>
    <p:extLst>
      <p:ext uri="{BB962C8B-B14F-4D97-AF65-F5344CB8AC3E}">
        <p14:creationId xmlns:p14="http://schemas.microsoft.com/office/powerpoint/2010/main" val="3905851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Selection Sort</a:t>
            </a:r>
            <a:br>
              <a:rPr lang="en-US" b="1" dirty="0"/>
            </a:br>
            <a:endParaRPr lang="en-US" dirty="0"/>
          </a:p>
        </p:txBody>
      </p:sp>
      <p:sp>
        <p:nvSpPr>
          <p:cNvPr id="3" name="Content Placeholder 2"/>
          <p:cNvSpPr>
            <a:spLocks noGrp="1"/>
          </p:cNvSpPr>
          <p:nvPr>
            <p:ph idx="1"/>
          </p:nvPr>
        </p:nvSpPr>
        <p:spPr>
          <a:xfrm>
            <a:off x="457200" y="1295400"/>
            <a:ext cx="8229600" cy="4525963"/>
          </a:xfrm>
        </p:spPr>
        <p:txBody>
          <a:bodyPr>
            <a:noAutofit/>
          </a:bodyPr>
          <a:lstStyle/>
          <a:p>
            <a:r>
              <a:rPr lang="en-US" sz="4000" b="1" dirty="0"/>
              <a:t>Selection Sort</a:t>
            </a:r>
            <a:r>
              <a:rPr lang="en-US" sz="4000" dirty="0"/>
              <a:t> is a comparison-based sorting algorithm. It sorts an array by repeatedly selecting the </a:t>
            </a:r>
            <a:r>
              <a:rPr lang="en-US" sz="4000" b="1" dirty="0"/>
              <a:t>smallest (or largest)</a:t>
            </a:r>
            <a:r>
              <a:rPr lang="en-US" sz="4000" dirty="0"/>
              <a:t> element from the unsorted portion and swapping it with the first unsorted element. This process continues until the entire array is sorted.</a:t>
            </a:r>
          </a:p>
        </p:txBody>
      </p:sp>
    </p:spTree>
    <p:extLst>
      <p:ext uri="{BB962C8B-B14F-4D97-AF65-F5344CB8AC3E}">
        <p14:creationId xmlns:p14="http://schemas.microsoft.com/office/powerpoint/2010/main" val="32108657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229600" cy="4525963"/>
          </a:xfrm>
        </p:spPr>
        <p:txBody>
          <a:bodyPr>
            <a:noAutofit/>
          </a:bodyPr>
          <a:lstStyle/>
          <a:p>
            <a:pPr fontAlgn="base"/>
            <a:r>
              <a:rPr lang="en-US" sz="3600" dirty="0"/>
              <a:t>First we find the smallest element and swap it with the first element. This way we get the smallest element at its correct position.</a:t>
            </a:r>
          </a:p>
          <a:p>
            <a:pPr fontAlgn="base"/>
            <a:r>
              <a:rPr lang="en-US" sz="3600" dirty="0"/>
              <a:t>Then we find the smallest among remaining elements (or second smallest) and move it to its correct position by swapping.</a:t>
            </a:r>
          </a:p>
          <a:p>
            <a:pPr fontAlgn="base"/>
            <a:r>
              <a:rPr lang="en-US" sz="3600" dirty="0"/>
              <a:t>We keep doing this until we get all elements moved to correct position.</a:t>
            </a:r>
          </a:p>
          <a:p>
            <a:endParaRPr lang="en-US" sz="3600" dirty="0"/>
          </a:p>
        </p:txBody>
      </p:sp>
    </p:spTree>
    <p:extLst>
      <p:ext uri="{BB962C8B-B14F-4D97-AF65-F5344CB8AC3E}">
        <p14:creationId xmlns:p14="http://schemas.microsoft.com/office/powerpoint/2010/main" val="13368127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57200"/>
            <a:ext cx="8311651"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4068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382</TotalTime>
  <Words>918</Words>
  <Application>Microsoft Office PowerPoint</Application>
  <PresentationFormat>On-screen Show (4:3)</PresentationFormat>
  <Paragraphs>156</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Sorting refers to rearrangement of a given array or list of elements according to a comparison operator on the elements. The comparison operator is used to decide the new order of elements in the respective data structure.  </vt:lpstr>
      <vt:lpstr>PowerPoint Presentation</vt:lpstr>
      <vt:lpstr>PowerPoint Presentation</vt:lpstr>
      <vt:lpstr>PowerPoint Presentation</vt:lpstr>
      <vt:lpstr>PowerPoint Presentation</vt:lpstr>
      <vt:lpstr>PowerPoint Presentation</vt:lpstr>
      <vt:lpstr>Selection Sort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Bubble Sort Work? </vt:lpstr>
      <vt:lpstr>PowerPoint Presentation</vt:lpstr>
      <vt:lpstr>PowerPoint Presentation</vt:lpstr>
      <vt:lpstr>PowerPoint Presentation</vt:lpstr>
      <vt:lpstr>PowerPoint Presentation</vt:lpstr>
      <vt:lpstr>PowerPoint Presentation</vt:lpstr>
      <vt:lpstr>Insertion Sort  </vt:lpstr>
      <vt:lpstr>PowerPoint Presentation</vt:lpstr>
      <vt:lpstr>PowerPoint Presentation</vt:lpstr>
      <vt:lpstr>PowerPoint Presentation</vt:lpstr>
      <vt:lpstr>PowerPoint Presentation</vt:lpstr>
      <vt:lpstr>PowerPoint Presentation</vt:lpstr>
      <vt:lpstr>Quick Sort </vt:lpstr>
      <vt:lpstr>PowerPoint Presentation</vt:lpstr>
      <vt:lpstr>PowerPoint Presentation</vt:lpstr>
      <vt:lpstr>PowerPoint Presentation</vt:lpstr>
      <vt:lpstr>PowerPoint Presentation</vt:lpstr>
      <vt:lpstr>PowerPoint Presentation</vt:lpstr>
      <vt:lpstr>Merge Sort </vt:lpstr>
      <vt:lpstr>PowerPoint Presentation</vt:lpstr>
      <vt:lpstr>PowerPoint Presentation</vt:lpstr>
      <vt:lpstr>  Illustration of Merge Sort: Let’s sort the array or list [38, 27, 43, 10] using Merge Sort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 refers to rearrangement of a given array or list of elements according to a comparison operator on the elements. The comparison operator is used to decide the new order of elements in the respective data structure.</dc:title>
  <dc:creator>Windows User</dc:creator>
  <cp:lastModifiedBy>Windows User</cp:lastModifiedBy>
  <cp:revision>20</cp:revision>
  <dcterms:created xsi:type="dcterms:W3CDTF">2024-11-11T06:45:03Z</dcterms:created>
  <dcterms:modified xsi:type="dcterms:W3CDTF">2024-11-11T13:09:14Z</dcterms:modified>
</cp:coreProperties>
</file>