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1"/>
  </p:notesMasterIdLst>
  <p:sldIdLst>
    <p:sldId id="428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7" r:id="rId11"/>
    <p:sldId id="263" r:id="rId12"/>
    <p:sldId id="264" r:id="rId13"/>
    <p:sldId id="269" r:id="rId14"/>
    <p:sldId id="271" r:id="rId15"/>
    <p:sldId id="270" r:id="rId16"/>
    <p:sldId id="286" r:id="rId17"/>
    <p:sldId id="268" r:id="rId18"/>
    <p:sldId id="287" r:id="rId19"/>
    <p:sldId id="285" r:id="rId20"/>
    <p:sldId id="289" r:id="rId21"/>
    <p:sldId id="288" r:id="rId22"/>
    <p:sldId id="290" r:id="rId23"/>
    <p:sldId id="272" r:id="rId24"/>
    <p:sldId id="273" r:id="rId25"/>
    <p:sldId id="274" r:id="rId26"/>
    <p:sldId id="276" r:id="rId27"/>
    <p:sldId id="277" r:id="rId28"/>
    <p:sldId id="278" r:id="rId29"/>
    <p:sldId id="275" r:id="rId30"/>
    <p:sldId id="279" r:id="rId31"/>
    <p:sldId id="280" r:id="rId32"/>
    <p:sldId id="281" r:id="rId33"/>
    <p:sldId id="282" r:id="rId34"/>
    <p:sldId id="283" r:id="rId35"/>
    <p:sldId id="284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1BB02-4594-447E-9E91-2D2554D57CFA}" type="datetimeFigureOut">
              <a:rPr lang="en-IN" smtClean="0"/>
              <a:pPr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3F06-F546-4D51-A3E9-3D313B19BB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8C07D096-B54D-6D7F-700B-19DBED3E9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7CB22444-A7DF-C677-07E7-B8A79809D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0102741-EF5A-126C-8FFE-C9931AEE4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939FC9-4683-4DE2-990F-48D1A723A7F3}" type="slidenum">
              <a:rPr lang="en-IN" altLang="en-US" smtClean="0">
                <a:latin typeface="Tahoma" panose="020B0604030504040204" pitchFamily="34" charset="0"/>
                <a:cs typeface="Arial" panose="020B0604020202020204" pitchFamily="34" charset="0"/>
              </a:rPr>
              <a:pPr/>
              <a:t>1</a:t>
            </a:fld>
            <a:endParaRPr lang="en-IN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C4776A-E88B-4EB2-86B4-872E4DBFB2E4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147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4D08-0407-492E-BFC9-0505206C852C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4EB0-3277-4959-AC08-9E43B7AB7F82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74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855D-56E1-4F4E-B6F7-3C76016901E4}" type="datetime1">
              <a:rPr lang="en-IN" smtClean="0"/>
              <a:pPr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1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173897-C9B5-4C8E-BE9D-75BB6F0AE408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2874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0591-B32C-409F-AAA2-13C7DC36951B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43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E454-50F2-4180-A814-0A0867DC829F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09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CD-90BD-4A89-B411-2580DE6C0E70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3DFD1-ABAF-4E25-9306-5E8D6CD4D1F1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38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36BC81B-B349-40CE-9197-C435DD6927EA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0910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870FE691-4358-4CE2-8C8E-348D22370545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85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5F316D-1D0D-4916-950C-4B7F50DF547B}" type="datetime1">
              <a:rPr lang="en-IN" smtClean="0"/>
              <a:pPr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785410E-7515-40D6-BE5B-C005D4FF017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892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8DF043B5-5812-AA18-BACD-ECB8FAF84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41338"/>
            <a:ext cx="7488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Arrays</a:t>
            </a:r>
            <a:endParaRPr lang="en-I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D661FDB2-197B-81B2-215D-A469B9137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708275"/>
            <a:ext cx="52562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280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</a:br>
            <a:endParaRPr lang="en-IN" altLang="en-US" sz="280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90C3E198-31F3-37EB-992F-02C87A18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773238"/>
            <a:ext cx="748823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Lecture-3</a:t>
            </a:r>
            <a:endParaRPr lang="en-US" altLang="en-US" sz="2000" b="1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Subject – Data Structure and Algorithms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Class – </a:t>
            </a:r>
            <a:r>
              <a:rPr lang="en-US" altLang="en-US" sz="2000" dirty="0" err="1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B.Tech</a:t>
            </a:r>
            <a:r>
              <a:rPr lang="en-US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 CSE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3rd  Semester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by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Dr. Monika Sachdeva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Arial Unicode MS" pitchFamily="34" charset="-128"/>
              </a:rPr>
              <a:t>I KG Punjab Technical University, Mohali Campus-I</a:t>
            </a:r>
            <a:endParaRPr lang="en-IN" altLang="en-US" sz="2000" b="1" dirty="0">
              <a:solidFill>
                <a:schemeClr val="folHlink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pic>
        <p:nvPicPr>
          <p:cNvPr id="11269" name="Picture 7" descr="Image result for ptu logo">
            <a:extLst>
              <a:ext uri="{FF2B5EF4-FFF2-40B4-BE49-F238E27FC236}">
                <a16:creationId xmlns:a16="http://schemas.microsoft.com/office/drawing/2014/main" id="{42C6B07A-AB56-E4E2-4712-49EA7D13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4449763"/>
            <a:ext cx="19812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143636" y="2285992"/>
          <a:ext cx="857256" cy="22860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628" y="2285993"/>
          <a:ext cx="761984" cy="229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15008" y="528638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Memory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6512" y="442913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FF0000"/>
                </a:solidFill>
              </a:rPr>
              <a:t>LA</a:t>
            </a:r>
            <a:r>
              <a:rPr lang="en-US" dirty="0"/>
              <a:t> be a linear array in the memory of the computer</a:t>
            </a:r>
          </a:p>
          <a:p>
            <a:r>
              <a:rPr lang="en-US" b="1" dirty="0">
                <a:solidFill>
                  <a:srgbClr val="FF0000"/>
                </a:solidFill>
              </a:rPr>
              <a:t>LOC(LA[K]) = address of the element LA[K] of the array LA</a:t>
            </a:r>
          </a:p>
          <a:p>
            <a:r>
              <a:rPr lang="en-US" dirty="0"/>
              <a:t>The element of </a:t>
            </a:r>
            <a:r>
              <a:rPr lang="en-US" b="1" dirty="0">
                <a:solidFill>
                  <a:srgbClr val="FF0000"/>
                </a:solidFill>
              </a:rPr>
              <a:t>LA</a:t>
            </a:r>
            <a:r>
              <a:rPr lang="en-US" dirty="0"/>
              <a:t> are stored in the successive memory cells</a:t>
            </a:r>
          </a:p>
          <a:p>
            <a:r>
              <a:rPr lang="en-US" dirty="0"/>
              <a:t>Computer does not need to keep  track of the address of every element of </a:t>
            </a:r>
            <a:r>
              <a:rPr lang="en-US" b="1" dirty="0">
                <a:solidFill>
                  <a:srgbClr val="FF0000"/>
                </a:solidFill>
              </a:rPr>
              <a:t>LA,</a:t>
            </a:r>
            <a:r>
              <a:rPr lang="en-US" dirty="0"/>
              <a:t> but need to track only the address of the first element of the array denoted by </a:t>
            </a:r>
            <a:r>
              <a:rPr lang="en-US" b="1" dirty="0">
                <a:solidFill>
                  <a:srgbClr val="FF0000"/>
                </a:solidFill>
              </a:rPr>
              <a:t>Base(LA) </a:t>
            </a:r>
            <a:r>
              <a:rPr lang="en-US" dirty="0"/>
              <a:t>called the </a:t>
            </a:r>
            <a:r>
              <a:rPr lang="en-US" b="1" dirty="0">
                <a:solidFill>
                  <a:srgbClr val="FF0000"/>
                </a:solidFill>
              </a:rPr>
              <a:t>base address </a:t>
            </a:r>
            <a:r>
              <a:rPr lang="en-US" dirty="0"/>
              <a:t>of LA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LOC(LA[K]) = Base(LA) + w(K – lower bound) </a:t>
            </a:r>
            <a:r>
              <a:rPr lang="en-US" dirty="0"/>
              <a:t>where 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 is the number of words per memory cell of the array LA [</a:t>
            </a:r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dirty="0"/>
              <a:t> is aka size of the </a:t>
            </a:r>
            <a:r>
              <a:rPr lang="en-US" b="1" dirty="0">
                <a:solidFill>
                  <a:srgbClr val="FF0000"/>
                </a:solidFill>
              </a:rPr>
              <a:t>data type</a:t>
            </a:r>
            <a:r>
              <a:rPr lang="en-US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13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1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16" y="285749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LA[3]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16" y="321468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LA[4]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16" y="357187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LA[5]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16" y="392906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LA[6]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16" y="428625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LA[7]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16" y="47148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LA[8]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16" y="242886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LA[2]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the address for LA[6]</a:t>
            </a:r>
          </a:p>
          <a:p>
            <a:r>
              <a:rPr lang="en-US" sz="2000" dirty="0"/>
              <a:t>Each element of the array occupy 1 byte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LOC(LA[K]) = Base(LA) + w(K – lower bound)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LOC(LA[6]) = 200 + 1(6 – 1)  = 205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786446" y="2071678"/>
          <a:ext cx="100013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14</a:t>
            </a:fld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2071678"/>
          <a:ext cx="976298" cy="29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29454" y="228599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16" y="300037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454" y="378619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LA[3]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9454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LA[4]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2285992"/>
            <a:ext cx="364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Find the address for LA[16]</a:t>
            </a:r>
          </a:p>
          <a:p>
            <a:r>
              <a:rPr lang="en-US" sz="2000" dirty="0"/>
              <a:t>Each element of the array occupy 2 byte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662" y="5214950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LOC(LA[K]) = Base(LA) + w(K – lower bound)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00" y="5929330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LOC(LA[16]) = 200 + 2(16 – 1)  = 230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98" y="5000636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Linear Array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any value of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, time to calculate </a:t>
            </a:r>
            <a:r>
              <a:rPr lang="en-US" b="1" dirty="0">
                <a:solidFill>
                  <a:srgbClr val="FF0000"/>
                </a:solidFill>
              </a:rPr>
              <a:t>LOC(LA[K]) </a:t>
            </a:r>
            <a:r>
              <a:rPr lang="en-US" dirty="0"/>
              <a:t>is same</a:t>
            </a:r>
          </a:p>
          <a:p>
            <a:r>
              <a:rPr lang="en-US" dirty="0"/>
              <a:t>Given any subscript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one can access and locate  the content of  </a:t>
            </a:r>
            <a:r>
              <a:rPr lang="en-US" b="1" dirty="0">
                <a:solidFill>
                  <a:srgbClr val="FF0000"/>
                </a:solidFill>
              </a:rPr>
              <a:t>LA[K]</a:t>
            </a:r>
            <a:r>
              <a:rPr lang="en-US" dirty="0"/>
              <a:t> without scanning any other element of </a:t>
            </a:r>
            <a:r>
              <a:rPr lang="en-US" b="1" dirty="0">
                <a:solidFill>
                  <a:srgbClr val="FF0000"/>
                </a:solidFill>
              </a:rPr>
              <a:t>LA</a:t>
            </a:r>
            <a:r>
              <a:rPr lang="en-US" dirty="0"/>
              <a:t>  </a:t>
            </a:r>
          </a:p>
          <a:p>
            <a:r>
              <a:rPr lang="en-US" dirty="0"/>
              <a:t>A collection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of data element is said to be index if any element of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called </a:t>
            </a:r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baseline="-25000" dirty="0" err="1">
                <a:solidFill>
                  <a:srgbClr val="FF0000"/>
                </a:solidFill>
              </a:rPr>
              <a:t>k</a:t>
            </a:r>
            <a:r>
              <a:rPr lang="en-US" dirty="0"/>
              <a:t> can be located and processed in time that  is independent of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17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357290" y="4857760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18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3902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19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Structure  </a:t>
            </a:r>
            <a:br>
              <a:rPr lang="en-US" dirty="0"/>
            </a:br>
            <a:r>
              <a:rPr lang="en-US" dirty="0" err="1"/>
              <a:t>vs</a:t>
            </a:r>
            <a:br>
              <a:rPr lang="en-US" dirty="0"/>
            </a:br>
            <a:r>
              <a:rPr lang="en-US" dirty="0"/>
              <a:t> Storage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348880"/>
            <a:ext cx="8229600" cy="396300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Data Structure </a:t>
            </a:r>
            <a:r>
              <a:rPr lang="en-US" dirty="0">
                <a:latin typeface="Comic Sans MS" pitchFamily="66" charset="0"/>
                <a:cs typeface="Times New Roman" pitchFamily="18" charset="0"/>
              </a:rPr>
              <a:t>: The logical or mathematical model of a particular organization of data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Storage Structure </a:t>
            </a:r>
            <a:r>
              <a:rPr lang="en-US" dirty="0">
                <a:latin typeface="Comic Sans MS" pitchFamily="66" charset="0"/>
                <a:cs typeface="Times New Roman" pitchFamily="18" charset="0"/>
              </a:rPr>
              <a:t>: Representation of a particular data structure in the memory of a computer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latin typeface="Comic Sans MS" pitchFamily="66" charset="0"/>
                <a:cs typeface="Times New Roman" pitchFamily="18" charset="0"/>
              </a:rPr>
              <a:t>There are many possible storage structure to a particular data structur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</a:p>
          <a:p>
            <a:pPr marL="742950" lvl="2" indent="-342900"/>
            <a:r>
              <a:rPr lang="en-US" dirty="0">
                <a:cs typeface="Times New Roman" pitchFamily="18" charset="0"/>
              </a:rPr>
              <a:t>Ex: there are a number of storage structure for a data structure such as array </a:t>
            </a:r>
          </a:p>
          <a:p>
            <a:pPr marL="342900" lvl="1" indent="-342900"/>
            <a:r>
              <a:rPr lang="en-US" dirty="0">
                <a:cs typeface="Times New Roman" pitchFamily="18" charset="0"/>
              </a:rPr>
              <a:t>It is possible for two DS to represented by the same storage structure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20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00115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21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71553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Linear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is accessing and processing (aka visiting ) each element of the data structure exactly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22</a:t>
            </a:fld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7290" y="407194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29488" y="407194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429918" y="4856966"/>
            <a:ext cx="71438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1538" y="371475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Array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4546" y="5429264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Repeat for K = LB to UB</a:t>
            </a:r>
          </a:p>
          <a:p>
            <a:pPr marL="342900" indent="-342900"/>
            <a:r>
              <a:rPr lang="en-US" dirty="0"/>
              <a:t>	Apply PROCESS to LA[K]</a:t>
            </a:r>
          </a:p>
          <a:p>
            <a:pPr marL="342900" indent="-342900"/>
            <a:r>
              <a:rPr lang="en-US" dirty="0"/>
              <a:t>	[End of Loop]</a:t>
            </a:r>
          </a:p>
          <a:p>
            <a:pPr marL="342900" indent="-342900"/>
            <a:r>
              <a:rPr lang="en-US" dirty="0"/>
              <a:t>2.  Exit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846158"/>
          </a:xfrm>
        </p:spPr>
        <p:txBody>
          <a:bodyPr/>
          <a:lstStyle/>
          <a:p>
            <a:r>
              <a:rPr lang="en-US" dirty="0"/>
              <a:t>Inserting and Deleting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Insertion</a:t>
            </a:r>
            <a:r>
              <a:rPr lang="en-US" dirty="0"/>
              <a:t>: Adding an element</a:t>
            </a:r>
          </a:p>
          <a:p>
            <a:pPr lvl="1"/>
            <a:r>
              <a:rPr lang="en-US" dirty="0"/>
              <a:t>Beginning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</a:t>
            </a:r>
          </a:p>
          <a:p>
            <a:pPr lvl="1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dirty="0"/>
              <a:t>: Removing an element </a:t>
            </a:r>
          </a:p>
          <a:p>
            <a:pPr lvl="1"/>
            <a:r>
              <a:rPr lang="en-US" dirty="0"/>
              <a:t>Beginning</a:t>
            </a:r>
          </a:p>
          <a:p>
            <a:pPr lvl="1"/>
            <a:r>
              <a:rPr lang="en-US" dirty="0"/>
              <a:t>Middle</a:t>
            </a:r>
          </a:p>
          <a:p>
            <a:pPr lvl="1"/>
            <a:r>
              <a:rPr lang="en-US" dirty="0"/>
              <a:t>End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 Ford at the  End  of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25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571736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507207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 Ford as the  3</a:t>
            </a:r>
            <a:r>
              <a:rPr lang="en-US" baseline="30000" dirty="0"/>
              <a:t>rd</a:t>
            </a:r>
            <a:r>
              <a:rPr lang="en-US" dirty="0"/>
              <a:t> Element  of Array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143108" y="3357562"/>
            <a:ext cx="286546" cy="358778"/>
            <a:chOff x="2500298" y="3286124"/>
            <a:chExt cx="286546" cy="358778"/>
          </a:xfrm>
        </p:grpSpPr>
        <p:grpSp>
          <p:nvGrpSpPr>
            <p:cNvPr id="19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286248" y="3000372"/>
            <a:ext cx="286546" cy="358778"/>
            <a:chOff x="2500298" y="3286124"/>
            <a:chExt cx="286546" cy="358778"/>
          </a:xfrm>
        </p:grpSpPr>
        <p:grpSp>
          <p:nvGrpSpPr>
            <p:cNvPr id="22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ontent Placeholder 4"/>
          <p:cNvGraphicFramePr>
            <a:graphicFrameLocks/>
          </p:cNvGraphicFramePr>
          <p:nvPr/>
        </p:nvGraphicFramePr>
        <p:xfrm>
          <a:off x="464343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6357950" y="2714620"/>
            <a:ext cx="286546" cy="358778"/>
            <a:chOff x="2500298" y="3286124"/>
            <a:chExt cx="286546" cy="358778"/>
          </a:xfrm>
        </p:grpSpPr>
        <p:grpSp>
          <p:nvGrpSpPr>
            <p:cNvPr id="28" name="Group 18"/>
            <p:cNvGrpSpPr/>
            <p:nvPr/>
          </p:nvGrpSpPr>
          <p:grpSpPr>
            <a:xfrm>
              <a:off x="2571736" y="3286124"/>
              <a:ext cx="215108" cy="357984"/>
              <a:chOff x="2571736" y="3357562"/>
              <a:chExt cx="215108" cy="3579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2571736" y="3357562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607455" y="3536157"/>
                <a:ext cx="35719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 rot="10800000">
              <a:off x="2500298" y="3643314"/>
              <a:ext cx="285752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Content Placeholder 4"/>
          <p:cNvGraphicFramePr>
            <a:graphicFrameLocks/>
          </p:cNvGraphicFramePr>
          <p:nvPr/>
        </p:nvGraphicFramePr>
        <p:xfrm>
          <a:off x="6715140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500958" y="257174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43042" y="5572140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Insertion is not Possible without loss of data if the array is FULL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00165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26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4857752" y="1714488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of Wagner  at the  End  of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282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27</a:t>
            </a:fld>
            <a:endParaRPr lang="en-IN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14546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32" y="5429264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Deletion of  Davis  from the  Array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000496" y="2428868"/>
            <a:ext cx="215108" cy="501654"/>
            <a:chOff x="5286380" y="2214554"/>
            <a:chExt cx="215108" cy="501654"/>
          </a:xfrm>
        </p:grpSpPr>
        <p:grpSp>
          <p:nvGrpSpPr>
            <p:cNvPr id="1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Content Placeholder 4"/>
          <p:cNvGraphicFramePr>
            <a:graphicFrameLocks/>
          </p:cNvGraphicFramePr>
          <p:nvPr/>
        </p:nvGraphicFramePr>
        <p:xfrm>
          <a:off x="4286248" y="1857364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072198" y="2714620"/>
            <a:ext cx="215108" cy="501654"/>
            <a:chOff x="5286380" y="2214554"/>
            <a:chExt cx="215108" cy="501654"/>
          </a:xfrm>
        </p:grpSpPr>
        <p:grpSp>
          <p:nvGrpSpPr>
            <p:cNvPr id="20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Content Placeholder 4"/>
          <p:cNvGraphicFramePr>
            <a:graphicFrameLocks/>
          </p:cNvGraphicFramePr>
          <p:nvPr/>
        </p:nvGraphicFramePr>
        <p:xfrm>
          <a:off x="6429388" y="2000240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8215338" y="3286124"/>
            <a:ext cx="215108" cy="501654"/>
            <a:chOff x="5286380" y="2214554"/>
            <a:chExt cx="215108" cy="501654"/>
          </a:xfrm>
        </p:grpSpPr>
        <p:grpSp>
          <p:nvGrpSpPr>
            <p:cNvPr id="26" name="Group 15"/>
            <p:cNvGrpSpPr/>
            <p:nvPr/>
          </p:nvGrpSpPr>
          <p:grpSpPr>
            <a:xfrm>
              <a:off x="5286380" y="2215348"/>
              <a:ext cx="215108" cy="500860"/>
              <a:chOff x="5286380" y="2215348"/>
              <a:chExt cx="215108" cy="50086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5286380" y="2714620"/>
                <a:ext cx="21431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H="1" flipV="1">
                <a:off x="5250661" y="2464587"/>
                <a:ext cx="50006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rot="10800000">
              <a:off x="5286380" y="2214554"/>
              <a:ext cx="214314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143240" y="1785926"/>
          <a:ext cx="1785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642910" y="5072074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No data item can be deleted from an empty 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Algorithm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(LA, N , K , ITEM) </a:t>
            </a:r>
            <a:r>
              <a:rPr lang="en-US" sz="2400" dirty="0"/>
              <a:t>[LA is a linear array with N elements and K is a positive integers such that K ≤ N. This algorithm insert an element ITEM into the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position in LA ] </a:t>
            </a:r>
          </a:p>
          <a:p>
            <a:pPr>
              <a:buNone/>
            </a:pPr>
            <a:r>
              <a:rPr lang="en-US" sz="2400" dirty="0"/>
              <a:t>	1. 	[Initialize Counter] Set J := N</a:t>
            </a:r>
          </a:p>
          <a:p>
            <a:pPr>
              <a:buNone/>
            </a:pPr>
            <a:r>
              <a:rPr lang="en-US" sz="2400" dirty="0"/>
              <a:t>	2. 	Repeat Steps 3 and 4 while J ≥ K</a:t>
            </a:r>
          </a:p>
          <a:p>
            <a:pPr>
              <a:buNone/>
            </a:pPr>
            <a:r>
              <a:rPr lang="en-US" sz="2400" dirty="0"/>
              <a:t>	3. 	[Move the </a:t>
            </a:r>
            <a:r>
              <a:rPr lang="en-US" sz="2400" dirty="0" err="1"/>
              <a:t>J</a:t>
            </a:r>
            <a:r>
              <a:rPr lang="en-US" sz="2400" baseline="30000" dirty="0" err="1"/>
              <a:t>th</a:t>
            </a:r>
            <a:r>
              <a:rPr lang="en-US" sz="2400" dirty="0"/>
              <a:t> element downward ] Set LA[J + 1] 	:= LA[J] </a:t>
            </a:r>
          </a:p>
          <a:p>
            <a:pPr>
              <a:buNone/>
            </a:pPr>
            <a:r>
              <a:rPr lang="en-US" sz="2400" dirty="0"/>
              <a:t>	4. 	[Decrease Counter] Set J := J -1</a:t>
            </a:r>
          </a:p>
          <a:p>
            <a:pPr>
              <a:buNone/>
            </a:pPr>
            <a:r>
              <a:rPr lang="en-US" sz="2400" dirty="0"/>
              <a:t>	5 	[Insert Element] Set LA[K] := ITEM</a:t>
            </a:r>
          </a:p>
          <a:p>
            <a:pPr>
              <a:buNone/>
            </a:pPr>
            <a:r>
              <a:rPr lang="en-US" sz="2400" dirty="0"/>
              <a:t>	6. 	[Reset N] Set N := N +1;</a:t>
            </a:r>
          </a:p>
          <a:p>
            <a:pPr>
              <a:buNone/>
            </a:pPr>
            <a:r>
              <a:rPr lang="en-US" sz="2400" dirty="0"/>
              <a:t>	7. 	Exit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Linear </a:t>
            </a:r>
          </a:p>
          <a:p>
            <a:pPr lvl="1"/>
            <a:r>
              <a:rPr lang="en-US" dirty="0"/>
              <a:t>Non-Linear 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Data structure </a:t>
            </a:r>
            <a:r>
              <a:rPr lang="en-US" dirty="0"/>
              <a:t>is said to be </a:t>
            </a:r>
            <a:r>
              <a:rPr lang="en-US" b="1" dirty="0">
                <a:solidFill>
                  <a:srgbClr val="FF0000"/>
                </a:solidFill>
              </a:rPr>
              <a:t>linear</a:t>
            </a:r>
            <a:r>
              <a:rPr lang="en-US" dirty="0"/>
              <a:t> if its elements from a sequence or in other words form a linear list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  Algorithm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2864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(LA, N , K , ITEM) </a:t>
            </a:r>
            <a:r>
              <a:rPr lang="en-US" sz="2400" dirty="0"/>
              <a:t>[LA is a linear array with N elements and K is a positive integers such that K ≤ N. This algorithm deletes </a:t>
            </a:r>
            <a:r>
              <a:rPr lang="en-US" sz="2400" dirty="0" err="1"/>
              <a:t>K</a:t>
            </a:r>
            <a:r>
              <a:rPr lang="en-US" sz="2400" baseline="30000" dirty="0" err="1"/>
              <a:t>th</a:t>
            </a:r>
            <a:r>
              <a:rPr lang="en-US" sz="2400" dirty="0"/>
              <a:t> element from  LA ] </a:t>
            </a:r>
          </a:p>
          <a:p>
            <a:pPr>
              <a:buNone/>
            </a:pPr>
            <a:r>
              <a:rPr lang="en-US" sz="2400" dirty="0"/>
              <a:t>	1.   Set ITEM := LA[K]</a:t>
            </a:r>
          </a:p>
          <a:p>
            <a:pPr>
              <a:buNone/>
            </a:pPr>
            <a:r>
              <a:rPr lang="en-US" sz="2400" dirty="0"/>
              <a:t>	2. 	Repeat for J = K to N -1:</a:t>
            </a:r>
          </a:p>
          <a:p>
            <a:pPr>
              <a:buNone/>
            </a:pPr>
            <a:r>
              <a:rPr lang="en-US" sz="2400" dirty="0"/>
              <a:t>	 	[Move the J + 1</a:t>
            </a:r>
            <a:r>
              <a:rPr lang="en-US" sz="2400" baseline="30000" dirty="0"/>
              <a:t>st</a:t>
            </a:r>
            <a:r>
              <a:rPr lang="en-US" sz="2400" dirty="0"/>
              <a:t> element upward] Set LA[J] 	:= LA[J + 1] </a:t>
            </a:r>
          </a:p>
          <a:p>
            <a:pPr>
              <a:buNone/>
            </a:pPr>
            <a:r>
              <a:rPr lang="en-US" sz="2400" dirty="0"/>
              <a:t>	3. 	[Reset the number N of elements] Set N := N - 1;</a:t>
            </a:r>
          </a:p>
          <a:p>
            <a:pPr>
              <a:buNone/>
            </a:pPr>
            <a:r>
              <a:rPr lang="en-US" sz="2400" dirty="0"/>
              <a:t>	4. 	Exit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  <a:p>
            <a:r>
              <a:rPr lang="en-US" dirty="0"/>
              <a:t>Two-Dimensional Array</a:t>
            </a:r>
          </a:p>
          <a:p>
            <a:r>
              <a:rPr lang="en-US" dirty="0"/>
              <a:t>Three-Dimensional Array</a:t>
            </a:r>
          </a:p>
          <a:p>
            <a:r>
              <a:rPr lang="en-US" dirty="0"/>
              <a:t>Some programming Language allows as many as 7 dimension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dirty="0"/>
              <a:t>Two-Dimensional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en-US" dirty="0"/>
              <a:t>A Two-Dimensional </a:t>
            </a:r>
            <a:r>
              <a:rPr lang="en-US" b="1" dirty="0">
                <a:solidFill>
                  <a:srgbClr val="FF0000"/>
                </a:solidFill>
              </a:rPr>
              <a:t>m x n </a:t>
            </a:r>
            <a:r>
              <a:rPr lang="en-US" dirty="0"/>
              <a:t>array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is a collection of </a:t>
            </a:r>
            <a:r>
              <a:rPr lang="en-US" b="1" dirty="0">
                <a:solidFill>
                  <a:srgbClr val="FF0000"/>
                </a:solidFill>
              </a:rPr>
              <a:t>m . n </a:t>
            </a:r>
            <a:r>
              <a:rPr lang="en-US" dirty="0"/>
              <a:t>data elements such that each element is specified by a pair of integer (such as J, K) called subscript with property that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1 ≤ J ≤ m  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1 ≤ K ≤ 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element of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dirty="0"/>
              <a:t>with first subscript </a:t>
            </a:r>
            <a:r>
              <a:rPr lang="en-US" b="1" dirty="0">
                <a:solidFill>
                  <a:srgbClr val="FF0000"/>
                </a:solidFill>
              </a:rPr>
              <a:t>J</a:t>
            </a:r>
            <a:r>
              <a:rPr lang="en-US" dirty="0"/>
              <a:t> and second subscript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will be denoted by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J,K</a:t>
            </a:r>
            <a:r>
              <a:rPr lang="en-US" baseline="-25000" dirty="0"/>
              <a:t>  </a:t>
            </a:r>
            <a:r>
              <a:rPr lang="en-US" baseline="30000" dirty="0"/>
              <a:t> 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A[J][K] 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2910" y="214290"/>
            <a:ext cx="7772400" cy="857256"/>
          </a:xfrm>
          <a:noFill/>
          <a:ln/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57298"/>
            <a:ext cx="8153400" cy="4714908"/>
          </a:xfrm>
          <a:noFill/>
          <a:ln/>
        </p:spPr>
        <p:txBody>
          <a:bodyPr>
            <a:normAutofit/>
          </a:bodyPr>
          <a:lstStyle/>
          <a:p>
            <a:pPr marL="342900" indent="-342900" algn="l"/>
            <a:r>
              <a:rPr lang="en-US" dirty="0"/>
              <a:t>The elements of a 2-dimensional array </a:t>
            </a:r>
            <a:r>
              <a:rPr lang="en-US" dirty="0">
                <a:solidFill>
                  <a:schemeClr val="hlink"/>
                </a:solidFill>
              </a:rPr>
              <a:t>a </a:t>
            </a:r>
            <a:r>
              <a:rPr lang="en-US" dirty="0"/>
              <a:t>is shown as below 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 sz="3600" dirty="0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Rows Of A 2D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285992"/>
            <a:ext cx="8839200" cy="2428892"/>
          </a:xfrm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a[0][0]     a[0][1]    a[0][2]    a[0][3]       </a:t>
            </a:r>
            <a:r>
              <a:rPr lang="en-US" dirty="0"/>
              <a:t>row 0</a:t>
            </a: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a[1][0]     a[1][1]    a[1][2]    a[1][3]       </a:t>
            </a:r>
            <a:r>
              <a:rPr lang="en-US" dirty="0"/>
              <a:t>row 1</a:t>
            </a:r>
            <a:endParaRPr lang="en-US" dirty="0">
              <a:solidFill>
                <a:schemeClr val="hlink"/>
              </a:solidFill>
            </a:endParaRPr>
          </a:p>
          <a:p>
            <a:pPr marL="342900" indent="-342900"/>
            <a:r>
              <a:rPr lang="en-US" dirty="0">
                <a:solidFill>
                  <a:schemeClr val="hlink"/>
                </a:solidFill>
              </a:rPr>
              <a:t>a[2][0]     a[2][1]    a[2][2]    a[2][3]       </a:t>
            </a:r>
            <a:r>
              <a:rPr lang="en-US" dirty="0"/>
              <a:t>row 2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2590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81000" y="31242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1000" y="3733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Columns Of A 2D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6000"/>
            <a:ext cx="81534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>
                <a:solidFill>
                  <a:schemeClr val="hlink"/>
                </a:solidFill>
              </a:rPr>
              <a:t>a[0][0]     a[0][1]    a[0][2]    a[0][3]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a[1][0]     a[1][1]    a[1][2]    a[1][3]</a:t>
            </a:r>
          </a:p>
          <a:p>
            <a:pPr marL="342900" indent="-342900"/>
            <a:r>
              <a:rPr lang="en-US">
                <a:solidFill>
                  <a:schemeClr val="hlink"/>
                </a:solidFill>
              </a:rPr>
              <a:t>a[2][0]     a[2][1]    a[2][2]    a[2][3]</a:t>
            </a:r>
          </a:p>
          <a:p>
            <a:pPr marL="342900" indent="-342900"/>
            <a:endParaRPr lang="en-US">
              <a:solidFill>
                <a:schemeClr val="hlink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2098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810000" y="19050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53340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1828800"/>
            <a:ext cx="0" cy="2438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071538" y="4714884"/>
            <a:ext cx="21098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928926" y="4714884"/>
            <a:ext cx="171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714876" y="4786322"/>
            <a:ext cx="1666876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6286512" y="4714884"/>
            <a:ext cx="173831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column 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be a two-dimensional array </a:t>
            </a:r>
            <a:r>
              <a:rPr lang="en-US" b="1" dirty="0">
                <a:solidFill>
                  <a:srgbClr val="FF0000"/>
                </a:solidFill>
              </a:rPr>
              <a:t>m x n</a:t>
            </a:r>
          </a:p>
          <a:p>
            <a:r>
              <a:rPr lang="en-US" dirty="0"/>
              <a:t>The  array 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will be represented in the memory by a block of </a:t>
            </a:r>
            <a:r>
              <a:rPr lang="en-US" b="1" dirty="0">
                <a:solidFill>
                  <a:srgbClr val="FF0000"/>
                </a:solidFill>
              </a:rPr>
              <a:t>m x n </a:t>
            </a:r>
            <a:r>
              <a:rPr lang="en-US" dirty="0"/>
              <a:t>sequential memory location</a:t>
            </a:r>
          </a:p>
          <a:p>
            <a:r>
              <a:rPr lang="en-US" dirty="0"/>
              <a:t>Programming language will store array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either </a:t>
            </a:r>
          </a:p>
          <a:p>
            <a:pPr lvl="1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Column by Column </a:t>
            </a:r>
            <a:r>
              <a:rPr lang="en-US" dirty="0"/>
              <a:t>(Called Column-Major Order) Ex: Fortran, MATLAB</a:t>
            </a:r>
          </a:p>
          <a:p>
            <a:pPr lvl="1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Row by Row  </a:t>
            </a:r>
            <a:r>
              <a:rPr lang="en-US" dirty="0"/>
              <a:t>(Called Row-Major Order) Ex: C, C++ , Java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/>
              <a:t>2D Array in Memory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Subscript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(2,1)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(3,1)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(1,2)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(2,2)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(3,2)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(1,3)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(1,4)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28794" y="200024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Column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32" y="307181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Column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407194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Column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32" y="514351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4</a:t>
            </a: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/>
        </p:nvGraphicFramePr>
        <p:xfrm>
          <a:off x="4857752" y="1214422"/>
          <a:ext cx="224706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Subscript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(1,4)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(2,4)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(3,4)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72264" y="207167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Row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15140" y="500063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2264" y="364331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Row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10" y="62150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Column-Major Order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9190" y="6286520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Row-Major Order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LOC(LA[K]) = Base(LA) + w(K -1)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LOC(A[J,K]) of A[</a:t>
            </a:r>
            <a:r>
              <a:rPr lang="en-US" b="1" dirty="0" err="1">
                <a:solidFill>
                  <a:srgbClr val="C00000"/>
                </a:solidFill>
              </a:rPr>
              <a:t>m,n</a:t>
            </a:r>
            <a:r>
              <a:rPr lang="en-US" b="1" dirty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Column-Major Order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b="1" dirty="0"/>
              <a:t>LOC(A[J,K]) = Base(A) + w[m(K-1) + (J-1)]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F0"/>
                </a:solidFill>
              </a:rPr>
              <a:t>Row-Major Order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b="1" dirty="0"/>
              <a:t>LOC(A[J,K]) = Base(A) + w[n(J-1) + (K-1)]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25 x 4 array A. Suppose the Base(A) = 200 and w =4. Suppose the programming store 2D array using row-major. Compute LOC(A[12,3])</a:t>
            </a:r>
          </a:p>
          <a:p>
            <a:pPr>
              <a:buNone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LOC(A[J,K]) = Base(A) + w[n(J-1) + (K-1)]</a:t>
            </a:r>
          </a:p>
          <a:p>
            <a:endParaRPr lang="en-US" dirty="0"/>
          </a:p>
          <a:p>
            <a:r>
              <a:rPr lang="en-US" dirty="0"/>
              <a:t>LOC(A[12,3]) = 200 + 4[4(12-1) + (3 -1)]</a:t>
            </a:r>
          </a:p>
          <a:p>
            <a:pPr lvl="1">
              <a:buNone/>
            </a:pPr>
            <a:r>
              <a:rPr lang="en-US" dirty="0"/>
              <a:t>= 384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39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representation in memory </a:t>
            </a:r>
          </a:p>
          <a:p>
            <a:pPr lvl="1"/>
            <a:r>
              <a:rPr lang="en-US" dirty="0"/>
              <a:t>Have a linear relationship between the elements represented by </a:t>
            </a:r>
            <a:r>
              <a:rPr lang="en-US" b="1" dirty="0">
                <a:solidFill>
                  <a:srgbClr val="FF0000"/>
                </a:solidFill>
              </a:rPr>
              <a:t>means of sequential memory locations </a:t>
            </a:r>
            <a:r>
              <a:rPr lang="en-US" dirty="0"/>
              <a:t>[ Arrays]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Have the linear relationship between the elements represented by </a:t>
            </a:r>
            <a:r>
              <a:rPr lang="en-US" b="1" dirty="0">
                <a:solidFill>
                  <a:srgbClr val="FF0000"/>
                </a:solidFill>
              </a:rPr>
              <a:t>means of pointer or links</a:t>
            </a:r>
            <a:r>
              <a:rPr lang="en-US" dirty="0"/>
              <a:t> [ Linked List]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/>
              <a:t>-dimensional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…. X 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dirty="0"/>
              <a:t>  array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 is a collection of m</a:t>
            </a:r>
            <a:r>
              <a:rPr lang="en-US" baseline="-25000" dirty="0"/>
              <a:t>1</a:t>
            </a:r>
            <a:r>
              <a:rPr lang="en-US" dirty="0"/>
              <a:t>.m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m</a:t>
            </a:r>
            <a:r>
              <a:rPr lang="en-US" baseline="-25000" dirty="0" err="1"/>
              <a:t>n</a:t>
            </a:r>
            <a:r>
              <a:rPr lang="en-US" dirty="0"/>
              <a:t> data elements in which each element is specified by a list of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/>
              <a:t> integers – such as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– called subscript with the property that</a:t>
            </a:r>
          </a:p>
          <a:p>
            <a:pPr>
              <a:buNone/>
            </a:pPr>
            <a:r>
              <a:rPr lang="en-US" dirty="0"/>
              <a:t>	1≤K</a:t>
            </a:r>
            <a:r>
              <a:rPr lang="en-US" baseline="-25000" dirty="0"/>
              <a:t>1</a:t>
            </a:r>
            <a:r>
              <a:rPr lang="en-US" dirty="0"/>
              <a:t>≤m</a:t>
            </a:r>
            <a:r>
              <a:rPr lang="en-US" baseline="-25000" dirty="0"/>
              <a:t>1</a:t>
            </a:r>
            <a:r>
              <a:rPr lang="en-US" dirty="0"/>
              <a:t>,  1≤K</a:t>
            </a:r>
            <a:r>
              <a:rPr lang="en-US" baseline="-25000" dirty="0"/>
              <a:t>2</a:t>
            </a:r>
            <a:r>
              <a:rPr lang="en-US" dirty="0"/>
              <a:t>≤m</a:t>
            </a:r>
            <a:r>
              <a:rPr lang="en-US" baseline="-25000" dirty="0"/>
              <a:t>2</a:t>
            </a:r>
            <a:r>
              <a:rPr lang="en-US" dirty="0"/>
              <a:t>,  ….   1≤K</a:t>
            </a:r>
            <a:r>
              <a:rPr lang="en-US" baseline="-25000" dirty="0"/>
              <a:t>n</a:t>
            </a:r>
            <a:r>
              <a:rPr lang="en-US" dirty="0"/>
              <a:t>≤m</a:t>
            </a:r>
            <a:r>
              <a:rPr lang="en-US" baseline="-25000" dirty="0"/>
              <a:t>n</a:t>
            </a:r>
          </a:p>
          <a:p>
            <a:pPr>
              <a:buNone/>
            </a:pPr>
            <a:r>
              <a:rPr lang="en-US" dirty="0"/>
              <a:t>The Element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 with subscript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will be denoted by</a:t>
            </a:r>
          </a:p>
          <a:p>
            <a:pPr>
              <a:buNone/>
            </a:pPr>
            <a:r>
              <a:rPr lang="en-US" dirty="0"/>
              <a:t>		B</a:t>
            </a:r>
            <a:r>
              <a:rPr lang="en-US" baseline="-25000" dirty="0"/>
              <a:t>K1,K2, …,</a:t>
            </a:r>
            <a:r>
              <a:rPr lang="en-US" baseline="-25000" dirty="0" err="1"/>
              <a:t>Kn</a:t>
            </a:r>
            <a:r>
              <a:rPr lang="en-US" dirty="0"/>
              <a:t>      or   B[K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,….,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]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be a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/>
              <a:t>-dimensional array</a:t>
            </a:r>
          </a:p>
          <a:p>
            <a:r>
              <a:rPr lang="en-US" dirty="0"/>
              <a:t>Length 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of dimension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/>
              <a:t> is the number of elements in the index set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 = UB – LB + 1</a:t>
            </a:r>
          </a:p>
          <a:p>
            <a:r>
              <a:rPr lang="en-US" dirty="0"/>
              <a:t>For a given subscript </a:t>
            </a:r>
            <a:r>
              <a:rPr lang="en-US" b="1" dirty="0" err="1">
                <a:solidFill>
                  <a:srgbClr val="00B050"/>
                </a:solidFill>
              </a:rPr>
              <a:t>K</a:t>
            </a:r>
            <a:r>
              <a:rPr lang="en-US" b="1" baseline="-25000" dirty="0" err="1">
                <a:solidFill>
                  <a:srgbClr val="00B050"/>
                </a:solidFill>
              </a:rPr>
              <a:t>i</a:t>
            </a:r>
            <a:r>
              <a:rPr lang="en-US" dirty="0"/>
              <a:t>,  the effective index </a:t>
            </a:r>
            <a:r>
              <a:rPr lang="en-US" b="1" dirty="0" err="1">
                <a:solidFill>
                  <a:srgbClr val="00B050"/>
                </a:solidFill>
              </a:rPr>
              <a:t>E</a:t>
            </a:r>
            <a:r>
              <a:rPr lang="en-US" b="1" baseline="-25000" dirty="0" err="1">
                <a:solidFill>
                  <a:srgbClr val="00B050"/>
                </a:solidFill>
              </a:rPr>
              <a:t>i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dirty="0"/>
              <a:t> is the number of indices preceding </a:t>
            </a:r>
            <a:r>
              <a:rPr lang="en-US" b="1" dirty="0" err="1">
                <a:solidFill>
                  <a:srgbClr val="00B050"/>
                </a:solidFill>
              </a:rPr>
              <a:t>K</a:t>
            </a:r>
            <a:r>
              <a:rPr lang="en-US" b="1" baseline="-25000" dirty="0" err="1">
                <a:solidFill>
                  <a:srgbClr val="00B050"/>
                </a:solidFill>
              </a:rPr>
              <a:t>i</a:t>
            </a:r>
            <a:r>
              <a:rPr lang="en-US" dirty="0"/>
              <a:t> in the index set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K</a:t>
            </a:r>
            <a:r>
              <a:rPr lang="en-US" b="1" baseline="-25000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– LB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4840303"/>
          </a:xfrm>
        </p:spPr>
        <p:txBody>
          <a:bodyPr>
            <a:normAutofit/>
          </a:bodyPr>
          <a:lstStyle/>
          <a:p>
            <a:r>
              <a:rPr lang="en-US" dirty="0"/>
              <a:t>Address LOC(C[K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, ….,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]) of an arbitrary element of C can be obtained as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Column-Major Order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B050"/>
                </a:solidFill>
              </a:rPr>
              <a:t>Base( C) + w[((( … (E</a:t>
            </a:r>
            <a:r>
              <a:rPr lang="en-US" b="1" baseline="-25000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N-1</a:t>
            </a:r>
            <a:r>
              <a:rPr lang="en-US" b="1" dirty="0">
                <a:solidFill>
                  <a:srgbClr val="00B050"/>
                </a:solidFill>
              </a:rPr>
              <a:t> + E</a:t>
            </a:r>
            <a:r>
              <a:rPr lang="en-US" b="1" baseline="-25000" dirty="0">
                <a:solidFill>
                  <a:srgbClr val="00B050"/>
                </a:solidFill>
              </a:rPr>
              <a:t>N-1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N-2</a:t>
            </a:r>
            <a:r>
              <a:rPr lang="en-US" b="1" dirty="0">
                <a:solidFill>
                  <a:srgbClr val="00B050"/>
                </a:solidFill>
              </a:rPr>
              <a:t>) + ….. +E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+E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+E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Row-Major Order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B050"/>
                </a:solidFill>
              </a:rPr>
              <a:t>Base( C) + w[(… ((E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E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E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+ ….. +E</a:t>
            </a:r>
            <a:r>
              <a:rPr lang="en-US" b="1" baseline="-25000" dirty="0">
                <a:solidFill>
                  <a:srgbClr val="00B050"/>
                </a:solidFill>
              </a:rPr>
              <a:t>N-1</a:t>
            </a:r>
            <a:r>
              <a:rPr lang="en-US" b="1" dirty="0">
                <a:solidFill>
                  <a:srgbClr val="00B050"/>
                </a:solidFill>
              </a:rPr>
              <a:t>)L</a:t>
            </a:r>
            <a:r>
              <a:rPr lang="en-US" b="1" baseline="-25000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 +E</a:t>
            </a:r>
            <a:r>
              <a:rPr lang="en-US" b="1" baseline="-25000" dirty="0">
                <a:solidFill>
                  <a:srgbClr val="00B050"/>
                </a:solidFill>
              </a:rPr>
              <a:t>N</a:t>
            </a:r>
            <a:r>
              <a:rPr lang="en-US" b="1" dirty="0">
                <a:solidFill>
                  <a:srgbClr val="00B050"/>
                </a:solidFill>
              </a:rPr>
              <a:t>]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MAZE(2:8, -4:1, 6:10)</a:t>
            </a:r>
          </a:p>
          <a:p>
            <a:r>
              <a:rPr lang="en-US" dirty="0"/>
              <a:t>Calculate the address of </a:t>
            </a:r>
            <a:r>
              <a:rPr lang="en-US" b="1" dirty="0">
                <a:solidFill>
                  <a:srgbClr val="FF0000"/>
                </a:solidFill>
              </a:rPr>
              <a:t>MAZE[5,-1,8]</a:t>
            </a:r>
          </a:p>
          <a:p>
            <a:r>
              <a:rPr lang="en-US" dirty="0"/>
              <a:t>Given: Base(MAZE) = 200, w = 4, MAZE is stored in Row-Major order </a:t>
            </a:r>
          </a:p>
          <a:p>
            <a:r>
              <a:rPr lang="en-US" dirty="0"/>
              <a:t>L1 = 8-2+1 = 7, L2 = 6, L3 = 5</a:t>
            </a:r>
          </a:p>
          <a:p>
            <a:r>
              <a:rPr lang="en-US" dirty="0"/>
              <a:t>E1 = 5 -2 = 3, E2 = 3, E3 =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Contd</a:t>
            </a:r>
            <a:r>
              <a:rPr lang="en-US" dirty="0"/>
              <a:t> 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Base( C) + w[(… ((E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)L</a:t>
            </a:r>
            <a:r>
              <a:rPr lang="en-US" baseline="-25000" dirty="0"/>
              <a:t>3</a:t>
            </a:r>
            <a:r>
              <a:rPr lang="en-US" dirty="0"/>
              <a:t> + E</a:t>
            </a:r>
            <a:r>
              <a:rPr lang="en-US" baseline="-25000" dirty="0"/>
              <a:t>3</a:t>
            </a:r>
            <a:r>
              <a:rPr lang="en-US" dirty="0"/>
              <a:t>)L</a:t>
            </a:r>
            <a:r>
              <a:rPr lang="en-US" baseline="-25000" dirty="0"/>
              <a:t>4</a:t>
            </a:r>
            <a:r>
              <a:rPr lang="en-US" dirty="0"/>
              <a:t> + ….. +E</a:t>
            </a:r>
            <a:r>
              <a:rPr lang="en-US" baseline="-25000" dirty="0"/>
              <a:t>N-1</a:t>
            </a:r>
            <a:r>
              <a:rPr lang="en-US" dirty="0"/>
              <a:t>)L</a:t>
            </a:r>
            <a:r>
              <a:rPr lang="en-US" baseline="-25000" dirty="0"/>
              <a:t>N</a:t>
            </a:r>
            <a:r>
              <a:rPr lang="en-US" dirty="0"/>
              <a:t> +E</a:t>
            </a:r>
            <a:r>
              <a:rPr lang="en-US" baseline="-25000" dirty="0"/>
              <a:t>N</a:t>
            </a:r>
            <a:r>
              <a:rPr lang="en-US" dirty="0"/>
              <a:t>]</a:t>
            </a:r>
          </a:p>
          <a:p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3 . 6 = 18</a:t>
            </a:r>
          </a:p>
          <a:p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 = 18 + 3 = 21</a:t>
            </a:r>
          </a:p>
          <a:p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+ E</a:t>
            </a:r>
            <a:r>
              <a:rPr lang="en-US" baseline="-25000" dirty="0"/>
              <a:t>2</a:t>
            </a:r>
            <a:r>
              <a:rPr lang="en-US" dirty="0"/>
              <a:t>)L</a:t>
            </a:r>
            <a:r>
              <a:rPr lang="en-US" baseline="-25000" dirty="0"/>
              <a:t>3</a:t>
            </a:r>
            <a:r>
              <a:rPr lang="en-US" dirty="0"/>
              <a:t> = 21 . 5 = 105</a:t>
            </a:r>
          </a:p>
          <a:p>
            <a:r>
              <a:rPr lang="en-US" dirty="0"/>
              <a:t>(E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+E</a:t>
            </a:r>
            <a:r>
              <a:rPr lang="en-US" baseline="-25000" dirty="0"/>
              <a:t>2</a:t>
            </a:r>
            <a:r>
              <a:rPr lang="en-US" dirty="0"/>
              <a:t>)L</a:t>
            </a:r>
            <a:r>
              <a:rPr lang="en-US" baseline="-25000" dirty="0"/>
              <a:t>3</a:t>
            </a:r>
            <a:r>
              <a:rPr lang="en-US" dirty="0"/>
              <a:t> + E</a:t>
            </a:r>
            <a:r>
              <a:rPr lang="en-US" baseline="-25000" dirty="0"/>
              <a:t>3</a:t>
            </a:r>
            <a:r>
              <a:rPr lang="en-US" dirty="0"/>
              <a:t> = 105 + 2 = 107</a:t>
            </a:r>
          </a:p>
          <a:p>
            <a:r>
              <a:rPr lang="en-US" dirty="0"/>
              <a:t>MAZE[5,-1,8] = 200 + 4(107) = 200 + 248 = 628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44</a:t>
            </a:fld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Pointer, Pointer Array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be any array</a:t>
            </a:r>
          </a:p>
          <a:p>
            <a:r>
              <a:rPr lang="en-US" dirty="0"/>
              <a:t>A variable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is called a pointer if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points to an element in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if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 contains  the address of an element in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</a:t>
            </a:r>
          </a:p>
          <a:p>
            <a:r>
              <a:rPr lang="en-US" dirty="0"/>
              <a:t>An array </a:t>
            </a:r>
            <a:r>
              <a:rPr lang="en-US" b="1" dirty="0">
                <a:solidFill>
                  <a:srgbClr val="FF0000"/>
                </a:solidFill>
              </a:rPr>
              <a:t>PTR</a:t>
            </a:r>
            <a:r>
              <a:rPr lang="en-US" dirty="0"/>
              <a:t> is called a pointer array if each element of </a:t>
            </a:r>
            <a:r>
              <a:rPr lang="en-US" b="1" dirty="0">
                <a:solidFill>
                  <a:srgbClr val="FF0000"/>
                </a:solidFill>
              </a:rPr>
              <a:t>PTR</a:t>
            </a:r>
            <a:r>
              <a:rPr lang="en-US" dirty="0"/>
              <a:t> is a pointer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71538" y="2000240"/>
          <a:ext cx="485778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46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2357430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Dimensional 4x9 or 9x4 array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85786" y="294456"/>
          <a:ext cx="2571768" cy="656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Evan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Harris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Lewis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Shaw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Conrad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428992" y="121442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Group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992" y="278605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Group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992" y="39290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Group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8992" y="500063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4414" y="142852"/>
          <a:ext cx="2571768" cy="755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Evan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Shaw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Conrad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929058" y="642918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Group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7620" y="23574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Group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9058" y="407194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Group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9058" y="5929330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942" y="1857364"/>
            <a:ext cx="371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 are not index in this representation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857752" y="294456"/>
          <a:ext cx="2571768" cy="660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Evan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Harris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Lewis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Shaw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Conrad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Wagner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Segal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Baker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76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Reed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r>
                        <a:rPr lang="en-US" sz="2400" b="1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49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429488" y="85723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Group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9488" y="264318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Group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9488" y="3929066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Group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29488" y="5072074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85918" y="1785926"/>
          <a:ext cx="9286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7356" y="1000108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Group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714612" y="571480"/>
            <a:ext cx="2714644" cy="1430348"/>
            <a:chOff x="2714612" y="571480"/>
            <a:chExt cx="2714644" cy="1430348"/>
          </a:xfrm>
        </p:grpSpPr>
        <p:grpSp>
          <p:nvGrpSpPr>
            <p:cNvPr id="40" name="Group 39"/>
            <p:cNvGrpSpPr/>
            <p:nvPr/>
          </p:nvGrpSpPr>
          <p:grpSpPr>
            <a:xfrm>
              <a:off x="2714612" y="572274"/>
              <a:ext cx="929488" cy="1429554"/>
              <a:chOff x="2714612" y="572274"/>
              <a:chExt cx="929488" cy="142955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2714612" y="2000240"/>
                <a:ext cx="92869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928926" y="1285860"/>
                <a:ext cx="1428760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3643306" y="571480"/>
              <a:ext cx="178595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2714612" y="2357430"/>
            <a:ext cx="2714644" cy="7143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714612" y="2714620"/>
            <a:ext cx="2714644" cy="1144596"/>
            <a:chOff x="2714612" y="2714620"/>
            <a:chExt cx="2714644" cy="1144596"/>
          </a:xfrm>
        </p:grpSpPr>
        <p:grpSp>
          <p:nvGrpSpPr>
            <p:cNvPr id="42" name="Group 41"/>
            <p:cNvGrpSpPr/>
            <p:nvPr/>
          </p:nvGrpSpPr>
          <p:grpSpPr>
            <a:xfrm>
              <a:off x="2714612" y="2714620"/>
              <a:ext cx="1500992" cy="1143802"/>
              <a:chOff x="2714612" y="2714620"/>
              <a:chExt cx="1500992" cy="1143802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714612" y="2714620"/>
                <a:ext cx="1500198" cy="1588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3643306" y="3286124"/>
                <a:ext cx="1143008" cy="1588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4214810" y="3857628"/>
              <a:ext cx="121444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714612" y="3143248"/>
            <a:ext cx="2714644" cy="1644662"/>
            <a:chOff x="2714612" y="3143248"/>
            <a:chExt cx="2714644" cy="1644662"/>
          </a:xfrm>
        </p:grpSpPr>
        <p:grpSp>
          <p:nvGrpSpPr>
            <p:cNvPr id="44" name="Group 43"/>
            <p:cNvGrpSpPr/>
            <p:nvPr/>
          </p:nvGrpSpPr>
          <p:grpSpPr>
            <a:xfrm>
              <a:off x="2714612" y="3143248"/>
              <a:ext cx="1215240" cy="1643868"/>
              <a:chOff x="2714612" y="3143248"/>
              <a:chExt cx="1215240" cy="164386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2714612" y="3143248"/>
                <a:ext cx="1214446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3107521" y="3964785"/>
                <a:ext cx="1643074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3929058" y="4786322"/>
              <a:ext cx="1500198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714612" y="3429000"/>
            <a:ext cx="2714644" cy="2857520"/>
            <a:chOff x="2714612" y="3429000"/>
            <a:chExt cx="2714644" cy="2857520"/>
          </a:xfrm>
        </p:grpSpPr>
        <p:grpSp>
          <p:nvGrpSpPr>
            <p:cNvPr id="46" name="Group 45"/>
            <p:cNvGrpSpPr/>
            <p:nvPr/>
          </p:nvGrpSpPr>
          <p:grpSpPr>
            <a:xfrm>
              <a:off x="2714612" y="3429000"/>
              <a:ext cx="786612" cy="2786876"/>
              <a:chOff x="2714612" y="3429000"/>
              <a:chExt cx="786612" cy="2786876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714612" y="3429000"/>
                <a:ext cx="785818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2107389" y="4822041"/>
                <a:ext cx="2786082" cy="158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3500430" y="6215082"/>
              <a:ext cx="1928826" cy="714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on Linear Structure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Traversal </a:t>
            </a:r>
            <a:r>
              <a:rPr lang="en-US" dirty="0"/>
              <a:t>: Processing each element in the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Search </a:t>
            </a:r>
            <a:r>
              <a:rPr lang="en-US" dirty="0"/>
              <a:t>: Finding the location of the element with a given value or the record with a given key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Insertion</a:t>
            </a:r>
            <a:r>
              <a:rPr lang="en-US" dirty="0"/>
              <a:t>: Adding a new element to the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Deletion</a:t>
            </a:r>
            <a:r>
              <a:rPr lang="en-US" dirty="0"/>
              <a:t>: Removing an elements from the list</a:t>
            </a:r>
          </a:p>
          <a:p>
            <a:r>
              <a:rPr lang="en-US" b="1" dirty="0">
                <a:solidFill>
                  <a:srgbClr val="FF0000"/>
                </a:solidFill>
              </a:rPr>
              <a:t>Sorting</a:t>
            </a:r>
            <a:r>
              <a:rPr lang="en-US" dirty="0"/>
              <a:t> : Arranging the elements in some type of order</a:t>
            </a:r>
          </a:p>
          <a:p>
            <a:r>
              <a:rPr lang="en-US" b="1" dirty="0">
                <a:solidFill>
                  <a:srgbClr val="FF0000"/>
                </a:solidFill>
              </a:rPr>
              <a:t>Merging</a:t>
            </a:r>
            <a:r>
              <a:rPr lang="en-US" dirty="0"/>
              <a:t> : Combining two list into a single list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/>
          </a:p>
          <a:p>
            <a:pPr>
              <a:buNone/>
            </a:pPr>
            <a:endParaRPr lang="en-US" sz="4800" dirty="0"/>
          </a:p>
          <a:p>
            <a:pPr>
              <a:buNone/>
            </a:pPr>
            <a:r>
              <a:rPr lang="en-US" sz="4800" dirty="0"/>
              <a:t>			</a:t>
            </a:r>
            <a:r>
              <a:rPr lang="en-US" sz="4800" b="1" dirty="0">
                <a:solidFill>
                  <a:srgbClr val="FF0000"/>
                </a:solidFill>
              </a:rPr>
              <a:t>Array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linear array is a list of a finite number of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dirty="0"/>
              <a:t>homogeneous data elements ( that is data elements of the same type) such that </a:t>
            </a:r>
          </a:p>
          <a:p>
            <a:pPr lvl="1"/>
            <a:r>
              <a:rPr lang="en-US" dirty="0"/>
              <a:t>The elements are of the arrays are referenced respectively by an index set consisting of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consecutive numbers </a:t>
            </a:r>
          </a:p>
          <a:p>
            <a:pPr lvl="1"/>
            <a:r>
              <a:rPr lang="en-US" dirty="0"/>
              <a:t>The elements of the arrays are stored respectively in </a:t>
            </a:r>
            <a:r>
              <a:rPr lang="en-US" b="1" dirty="0">
                <a:solidFill>
                  <a:srgbClr val="FF0000"/>
                </a:solidFill>
              </a:rPr>
              <a:t>successive memory locations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</a:t>
            </a:r>
            <a:r>
              <a:rPr lang="en-US" b="1" dirty="0">
                <a:solidFill>
                  <a:srgbClr val="FF0000"/>
                </a:solidFill>
              </a:rPr>
              <a:t>n </a:t>
            </a:r>
            <a:r>
              <a:rPr lang="en-US" dirty="0"/>
              <a:t>of elements is called the length or size of the array.  </a:t>
            </a:r>
          </a:p>
          <a:p>
            <a:r>
              <a:rPr lang="en-US" dirty="0"/>
              <a:t>The index set consists of the integer </a:t>
            </a:r>
            <a:r>
              <a:rPr lang="en-US" b="1" dirty="0">
                <a:solidFill>
                  <a:srgbClr val="FF0000"/>
                </a:solidFill>
              </a:rPr>
              <a:t>1, 2, … n </a:t>
            </a:r>
          </a:p>
          <a:p>
            <a:r>
              <a:rPr lang="en-US" b="1" dirty="0">
                <a:solidFill>
                  <a:srgbClr val="FF0000"/>
                </a:solidFill>
              </a:rPr>
              <a:t>Length</a:t>
            </a:r>
            <a:r>
              <a:rPr lang="en-US" dirty="0"/>
              <a:t> or the number of data elements of the array can be obtained from the index set by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Length = UB – LB + 1 </a:t>
            </a:r>
            <a:r>
              <a:rPr lang="en-US" dirty="0"/>
              <a:t>where </a:t>
            </a:r>
            <a:r>
              <a:rPr lang="en-US" b="1" dirty="0">
                <a:solidFill>
                  <a:srgbClr val="FF0000"/>
                </a:solidFill>
              </a:rPr>
              <a:t>UB</a:t>
            </a:r>
            <a:r>
              <a:rPr lang="en-US" dirty="0"/>
              <a:t> is the largest index called the </a:t>
            </a:r>
            <a:r>
              <a:rPr lang="en-US" b="1" dirty="0">
                <a:solidFill>
                  <a:srgbClr val="FF0000"/>
                </a:solidFill>
              </a:rPr>
              <a:t>upper bound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LB</a:t>
            </a:r>
            <a:r>
              <a:rPr lang="en-US" dirty="0"/>
              <a:t> is the smallest index called the </a:t>
            </a:r>
            <a:r>
              <a:rPr lang="en-US" b="1" dirty="0">
                <a:solidFill>
                  <a:srgbClr val="FF0000"/>
                </a:solidFill>
              </a:rPr>
              <a:t>lower bound </a:t>
            </a:r>
            <a:r>
              <a:rPr lang="en-US" dirty="0"/>
              <a:t>of the arrays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 of an array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may be denoted by </a:t>
            </a:r>
          </a:p>
          <a:p>
            <a:pPr lvl="1"/>
            <a:r>
              <a:rPr lang="en-US" dirty="0"/>
              <a:t>Subscript notation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, A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, , …. , A</a:t>
            </a:r>
            <a:r>
              <a:rPr lang="en-US" b="1" baseline="-25000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/>
              <a:t>Parenthesis notation </a:t>
            </a:r>
            <a:r>
              <a:rPr lang="en-US" b="1" dirty="0">
                <a:solidFill>
                  <a:srgbClr val="FF0000"/>
                </a:solidFill>
              </a:rPr>
              <a:t>A(1), A(2), …. , A(n)</a:t>
            </a:r>
          </a:p>
          <a:p>
            <a:pPr lvl="1"/>
            <a:r>
              <a:rPr lang="en-US" dirty="0"/>
              <a:t>Bracket notation </a:t>
            </a:r>
            <a:r>
              <a:rPr lang="en-US" b="1" dirty="0">
                <a:solidFill>
                  <a:srgbClr val="FF0000"/>
                </a:solidFill>
              </a:rPr>
              <a:t>A[1], A[2], ….. , A[n] </a:t>
            </a:r>
          </a:p>
          <a:p>
            <a:pPr lvl="1"/>
            <a:endParaRPr lang="en-US" dirty="0"/>
          </a:p>
          <a:p>
            <a:r>
              <a:rPr lang="en-US" dirty="0"/>
              <a:t>The number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/>
              <a:t> in A[K] is called subscript or an index and A[K] is called a </a:t>
            </a:r>
            <a:r>
              <a:rPr lang="en-US" b="1" dirty="0">
                <a:solidFill>
                  <a:srgbClr val="FF0000"/>
                </a:solidFill>
              </a:rPr>
              <a:t>subscripted variable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8FD1-5D04-46D8-92C9-F589AE2D20B8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2913</Words>
  <Application>Microsoft Office PowerPoint</Application>
  <PresentationFormat>On-screen Show (4:3)</PresentationFormat>
  <Paragraphs>666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Comic Sans MS</vt:lpstr>
      <vt:lpstr>Gill Sans MT</vt:lpstr>
      <vt:lpstr>Impact</vt:lpstr>
      <vt:lpstr>Tahoma</vt:lpstr>
      <vt:lpstr>Times New Roman</vt:lpstr>
      <vt:lpstr>Badge</vt:lpstr>
      <vt:lpstr>PowerPoint Presentation</vt:lpstr>
      <vt:lpstr>Data Structure   vs  Storage Structure </vt:lpstr>
      <vt:lpstr>Classification </vt:lpstr>
      <vt:lpstr>Representation in Memory</vt:lpstr>
      <vt:lpstr>Operation on Linear Structure </vt:lpstr>
      <vt:lpstr>PowerPoint Presentation</vt:lpstr>
      <vt:lpstr>Linear  Arrays</vt:lpstr>
      <vt:lpstr>Linear  Arrays</vt:lpstr>
      <vt:lpstr>Linear  Arrays</vt:lpstr>
      <vt:lpstr>Representation of Linear Array in Memory</vt:lpstr>
      <vt:lpstr>Representation of Linear Array in Memory</vt:lpstr>
      <vt:lpstr>Representation of Linear Array in Memory</vt:lpstr>
      <vt:lpstr>Example 1  </vt:lpstr>
      <vt:lpstr>Example 2</vt:lpstr>
      <vt:lpstr>Representation of Linear Array in Memory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Traversing Linear Arrays</vt:lpstr>
      <vt:lpstr>Inserting and Deleting </vt:lpstr>
      <vt:lpstr>Insertion </vt:lpstr>
      <vt:lpstr>Insertion </vt:lpstr>
      <vt:lpstr>Deletion </vt:lpstr>
      <vt:lpstr>Deletion </vt:lpstr>
      <vt:lpstr>Deletion </vt:lpstr>
      <vt:lpstr>Insertion Algorithm  </vt:lpstr>
      <vt:lpstr>Deletion  Algorithm  </vt:lpstr>
      <vt:lpstr>Multidimensional Array </vt:lpstr>
      <vt:lpstr>Two-Dimensional Array </vt:lpstr>
      <vt:lpstr>2D Arrays</vt:lpstr>
      <vt:lpstr>Rows Of A 2D Array</vt:lpstr>
      <vt:lpstr>Columns Of A 2D Array</vt:lpstr>
      <vt:lpstr>2D Array </vt:lpstr>
      <vt:lpstr>2D Array in Memory</vt:lpstr>
      <vt:lpstr>2D Array </vt:lpstr>
      <vt:lpstr>2D Array Example</vt:lpstr>
      <vt:lpstr>Multidimensional Array </vt:lpstr>
      <vt:lpstr>Multidimensional Array </vt:lpstr>
      <vt:lpstr>Multidimensional Array </vt:lpstr>
      <vt:lpstr>Example </vt:lpstr>
      <vt:lpstr>Example Contd .. </vt:lpstr>
      <vt:lpstr>Pointer, Pointer Array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rrays</dc:title>
  <dc:creator>akhil</dc:creator>
  <cp:lastModifiedBy>ab ab</cp:lastModifiedBy>
  <cp:revision>71</cp:revision>
  <dcterms:created xsi:type="dcterms:W3CDTF">2011-01-09T23:32:13Z</dcterms:created>
  <dcterms:modified xsi:type="dcterms:W3CDTF">2024-08-21T15:59:31Z</dcterms:modified>
</cp:coreProperties>
</file>