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70" r:id="rId4"/>
    <p:sldId id="271" r:id="rId5"/>
    <p:sldId id="257" r:id="rId6"/>
    <p:sldId id="259" r:id="rId7"/>
    <p:sldId id="258" r:id="rId8"/>
    <p:sldId id="260" r:id="rId9"/>
    <p:sldId id="262" r:id="rId10"/>
    <p:sldId id="267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C3F9-D6B5-4034-9156-64988BE8CBA9}" type="datetimeFigureOut">
              <a:rPr lang="sr-Latn-RS" smtClean="0"/>
              <a:t>28.5.2018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6964A-412C-4EEE-A467-712FDB6EA5D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5177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D8B7E-0179-4D78-BD9D-BCB04F286950}" type="datetimeFigureOut">
              <a:rPr lang="sr-Latn-RS" smtClean="0"/>
              <a:t>28.5.2018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F56D2-4431-4F05-8041-8A5A2044FAF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028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F56D2-4431-4F05-8041-8A5A2044FAF0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1807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F56D2-4431-4F05-8041-8A5A2044FAF0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734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F56D2-4431-4F05-8041-8A5A2044FAF0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588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F56D2-4431-4F05-8041-8A5A2044FAF0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513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E5BF07-9131-4469-8EEB-8836E42DCA5B}" type="datetime1">
              <a:rPr lang="en-US" smtClean="0"/>
              <a:t>5/28/2018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68DF-DF18-4DD1-8442-373CD93239D6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B8A-2205-4231-AB21-5C422E37B72D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FA50-5535-49DE-AC9C-4BAC6FB35777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944932-7D07-4803-B6DB-9C411FBC43AD}" type="datetime1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17B-E3B0-42B1-87CF-43344F9B6E27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B8EA-0876-4E79-8080-38AFF3AF2F05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9298-A2EE-4981-8836-EC5381AF3CCB}" type="datetime1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B48-BBA6-421E-9081-537A58094F43}" type="datetime1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7D8-A08A-4AD4-A6AC-AACBFAE8397F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9262-36F7-432E-BE0C-F92FB251679B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5681DE-8933-4381-A430-56BA4034C691}" type="datetime1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0"/>
            <a:ext cx="6858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Анализа безбедности бежичних сензорских мрежа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48250"/>
            <a:ext cx="6858000" cy="533400"/>
          </a:xfrm>
        </p:spPr>
        <p:txBody>
          <a:bodyPr/>
          <a:lstStyle/>
          <a:p>
            <a:r>
              <a:rPr lang="sr-Cyrl-RS" dirty="0" smtClean="0"/>
              <a:t>Драго Катић</a:t>
            </a:r>
            <a:endParaRPr lang="sr-Latn-RS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6404264"/>
            <a:ext cx="457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019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Аутентификација мрежних </a:t>
            </a:r>
            <a:r>
              <a:rPr lang="ru-RU" dirty="0" smtClean="0"/>
              <a:t>уређаја у бежичним сензорским мрежама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sr-Cyrl-RS" dirty="0" smtClean="0">
                <a:latin typeface="+mj-lt"/>
              </a:rPr>
              <a:t>Аутентификациона порука - </a:t>
            </a:r>
            <a:r>
              <a:rPr lang="sr-Latn-RS" dirty="0" smtClean="0">
                <a:latin typeface="+mj-lt"/>
              </a:rPr>
              <a:t>MAC</a:t>
            </a:r>
            <a:r>
              <a:rPr lang="sr-Cyrl-RS" dirty="0" smtClean="0">
                <a:latin typeface="+mj-lt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>
                <a:latin typeface="+mj-lt"/>
              </a:rPr>
              <a:t>Шифрована и/или отисак поруке</a:t>
            </a:r>
            <a:endParaRPr lang="sr-Cyrl-RS" dirty="0" smtClean="0">
              <a:latin typeface="+mj-lt"/>
            </a:endParaRPr>
          </a:p>
          <a:p>
            <a:r>
              <a:rPr lang="sr-Cyrl-RS" dirty="0">
                <a:latin typeface="+mj-lt"/>
              </a:rPr>
              <a:t>Систем за управљање </a:t>
            </a:r>
            <a:r>
              <a:rPr lang="sr-Cyrl-RS" dirty="0" smtClean="0">
                <a:latin typeface="+mj-lt"/>
              </a:rPr>
              <a:t>кључевима</a:t>
            </a:r>
            <a:endParaRPr lang="sr-Latn-RS" dirty="0" smtClean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sr-Cyrl-RS" dirty="0" smtClean="0">
                <a:latin typeface="+mj-lt"/>
              </a:rPr>
              <a:t>Сигурни дистрибуциони канали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>
                <a:latin typeface="+mj-lt"/>
              </a:rPr>
              <a:t>Пуњење кључевима, њихово </a:t>
            </a:r>
            <a:r>
              <a:rPr lang="sr-Cyrl-RS" dirty="0" smtClean="0">
                <a:latin typeface="+mj-lt"/>
              </a:rPr>
              <a:t>чување и уклањање</a:t>
            </a:r>
            <a:endParaRPr lang="sr-Latn-RS" dirty="0">
              <a:latin typeface="+mj-lt"/>
            </a:endParaRPr>
          </a:p>
          <a:p>
            <a:r>
              <a:rPr lang="sr-Cyrl-RS" dirty="0" smtClean="0">
                <a:latin typeface="+mj-lt"/>
              </a:rPr>
              <a:t>Симетрична криптографија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>
                <a:latin typeface="+mj-lt"/>
              </a:rPr>
              <a:t>Парови кључева за сваки комуникациони канал</a:t>
            </a:r>
            <a:endParaRPr lang="sr-Cyrl-RS" dirty="0" smtClean="0">
              <a:latin typeface="+mj-lt"/>
            </a:endParaRPr>
          </a:p>
          <a:p>
            <a:pPr lvl="0">
              <a:buClr>
                <a:srgbClr val="727CA3"/>
              </a:buClr>
            </a:pPr>
            <a:r>
              <a:rPr lang="sr-Cyrl-RS" dirty="0" smtClean="0">
                <a:latin typeface="+mj-lt"/>
              </a:rPr>
              <a:t>Инфраструктура јавних кључева</a:t>
            </a:r>
            <a:endParaRPr lang="sr-Latn-RS" dirty="0">
              <a:solidFill>
                <a:prstClr val="black"/>
              </a:solidFill>
              <a:latin typeface="+mj-lt"/>
            </a:endParaRPr>
          </a:p>
          <a:p>
            <a:pPr lvl="1">
              <a:buClr>
                <a:srgbClr val="9FB8CD"/>
              </a:buClr>
              <a:buFont typeface="Wingdings" pitchFamily="2" charset="2"/>
              <a:buChar char="§"/>
            </a:pPr>
            <a:r>
              <a:rPr lang="ru-RU" dirty="0">
                <a:solidFill>
                  <a:srgbClr val="464653"/>
                </a:solidFill>
                <a:latin typeface="+mj-lt"/>
              </a:rPr>
              <a:t>Креирање, управљање, дистрибуцика, употреба, складиштење и повлачење дигиталних </a:t>
            </a:r>
            <a:r>
              <a:rPr lang="ru-RU" dirty="0" smtClean="0">
                <a:solidFill>
                  <a:srgbClr val="464653"/>
                </a:solidFill>
                <a:latin typeface="+mj-lt"/>
              </a:rPr>
              <a:t>сертификата</a:t>
            </a:r>
            <a:endParaRPr lang="sr-Cyrl-RS" dirty="0">
              <a:solidFill>
                <a:srgbClr val="464653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9/12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Имплементација </a:t>
            </a:r>
            <a:r>
              <a:rPr lang="sr-Cyrl-RS" dirty="0"/>
              <a:t>асиметричне </a:t>
            </a:r>
            <a:r>
              <a:rPr lang="sr-Cyrl-RS" dirty="0" smtClean="0"/>
              <a:t>криптографије у бежичним сензорским мрежама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+mj-lt"/>
              </a:rPr>
              <a:t>Тајност комуникације: </a:t>
            </a:r>
            <a:r>
              <a:rPr lang="sr-Latn-RS" dirty="0">
                <a:latin typeface="+mj-lt"/>
              </a:rPr>
              <a:t>RC5, RC6, Rijndael, MISTY1, KASUMI</a:t>
            </a:r>
          </a:p>
          <a:p>
            <a:r>
              <a:rPr lang="ru-RU" dirty="0">
                <a:latin typeface="+mj-lt"/>
              </a:rPr>
              <a:t>Размена кључева: </a:t>
            </a:r>
            <a:r>
              <a:rPr lang="sr-Latn-RS" dirty="0">
                <a:latin typeface="+mj-lt"/>
              </a:rPr>
              <a:t>RSA, ECC, HECC</a:t>
            </a:r>
          </a:p>
          <a:p>
            <a:r>
              <a:rPr lang="ru-RU" dirty="0">
                <a:latin typeface="+mj-lt"/>
              </a:rPr>
              <a:t>Интегритет порука: </a:t>
            </a:r>
            <a:r>
              <a:rPr lang="sr-Latn-RS" dirty="0">
                <a:latin typeface="+mj-lt"/>
              </a:rPr>
              <a:t>MD5, SHA-1, </a:t>
            </a:r>
            <a:r>
              <a:rPr lang="sr-Latn-RS" dirty="0" smtClean="0">
                <a:latin typeface="+mj-lt"/>
              </a:rPr>
              <a:t>LOCHA</a:t>
            </a:r>
            <a:r>
              <a:rPr lang="sr-Cyrl-RS" dirty="0" smtClean="0">
                <a:latin typeface="+mj-lt"/>
              </a:rPr>
              <a:t> </a:t>
            </a:r>
          </a:p>
          <a:p>
            <a:r>
              <a:rPr lang="sr-Cyrl-RS" dirty="0" smtClean="0">
                <a:latin typeface="+mj-lt"/>
              </a:rPr>
              <a:t>Стандардне дужине кључа:</a:t>
            </a:r>
          </a:p>
          <a:p>
            <a:pPr lvl="1">
              <a:buFont typeface="Wingdings" pitchFamily="2" charset="2"/>
              <a:buChar char="§"/>
            </a:pPr>
            <a:r>
              <a:rPr lang="sr-Latn-RS" dirty="0">
                <a:latin typeface="+mj-lt"/>
              </a:rPr>
              <a:t>RSA-1024 - </a:t>
            </a:r>
            <a:r>
              <a:rPr lang="sr-Latn-RS" dirty="0" smtClean="0">
                <a:latin typeface="+mj-lt"/>
              </a:rPr>
              <a:t>ECC-160</a:t>
            </a:r>
            <a:r>
              <a:rPr lang="sr-Cyrl-RS" dirty="0" smtClean="0">
                <a:latin typeface="+mj-lt"/>
              </a:rPr>
              <a:t> и </a:t>
            </a:r>
            <a:r>
              <a:rPr lang="sr-Latn-RS" dirty="0" smtClean="0">
                <a:latin typeface="+mj-lt"/>
              </a:rPr>
              <a:t>RSA-2048 </a:t>
            </a:r>
            <a:r>
              <a:rPr lang="sr-Latn-RS" dirty="0">
                <a:latin typeface="+mj-lt"/>
              </a:rPr>
              <a:t>- </a:t>
            </a:r>
            <a:r>
              <a:rPr lang="sr-Latn-RS" dirty="0" smtClean="0">
                <a:latin typeface="+mj-lt"/>
              </a:rPr>
              <a:t>ECC-224</a:t>
            </a:r>
            <a:endParaRPr lang="ru-RU" dirty="0" smtClean="0">
              <a:latin typeface="+mj-lt"/>
            </a:endParaRPr>
          </a:p>
          <a:p>
            <a:r>
              <a:rPr lang="sr-Latn-RS" dirty="0" smtClean="0">
                <a:latin typeface="+mj-lt"/>
              </a:rPr>
              <a:t>X.509</a:t>
            </a:r>
            <a:endParaRPr lang="sr-Cyrl-RS" dirty="0" smtClean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sr-Latn-RS" dirty="0">
                <a:latin typeface="+mj-lt"/>
              </a:rPr>
              <a:t>700B - RSA-1024</a:t>
            </a:r>
          </a:p>
          <a:p>
            <a:pPr lvl="1">
              <a:buFont typeface="Wingdings" pitchFamily="2" charset="2"/>
              <a:buChar char="§"/>
            </a:pPr>
            <a:r>
              <a:rPr lang="sr-Latn-RS" dirty="0">
                <a:latin typeface="+mj-lt"/>
              </a:rPr>
              <a:t>530B - </a:t>
            </a:r>
            <a:r>
              <a:rPr lang="sr-Latn-RS" dirty="0" smtClean="0">
                <a:latin typeface="+mj-lt"/>
              </a:rPr>
              <a:t>ECC-160</a:t>
            </a:r>
            <a:endParaRPr lang="ru-RU" dirty="0" smtClean="0">
              <a:latin typeface="+mj-lt"/>
            </a:endParaRPr>
          </a:p>
          <a:p>
            <a:pPr lvl="0">
              <a:buClr>
                <a:srgbClr val="727CA3"/>
              </a:buClr>
            </a:pPr>
            <a:r>
              <a:rPr lang="sr-Cyrl-RS" dirty="0" smtClean="0">
                <a:latin typeface="+mj-lt"/>
              </a:rPr>
              <a:t>Прилагођени сертификат</a:t>
            </a:r>
            <a:endParaRPr lang="sr-Cyrl-RS" dirty="0">
              <a:solidFill>
                <a:prstClr val="black"/>
              </a:solidFill>
              <a:latin typeface="+mj-lt"/>
            </a:endParaRPr>
          </a:p>
          <a:p>
            <a:pPr lvl="1">
              <a:buClr>
                <a:srgbClr val="9FB8CD"/>
              </a:buClr>
              <a:buFont typeface="Wingdings" pitchFamily="2" charset="2"/>
              <a:buChar char="§"/>
            </a:pPr>
            <a:r>
              <a:rPr lang="sr-Latn-RS" dirty="0">
                <a:solidFill>
                  <a:srgbClr val="464653"/>
                </a:solidFill>
                <a:latin typeface="+mj-lt"/>
              </a:rPr>
              <a:t>RSA - 262B </a:t>
            </a:r>
            <a:r>
              <a:rPr lang="az-Cyrl-AZ" dirty="0">
                <a:solidFill>
                  <a:srgbClr val="464653"/>
                </a:solidFill>
                <a:latin typeface="+mj-lt"/>
              </a:rPr>
              <a:t>и </a:t>
            </a:r>
            <a:r>
              <a:rPr lang="sr-Latn-RS" dirty="0">
                <a:solidFill>
                  <a:srgbClr val="464653"/>
                </a:solidFill>
                <a:latin typeface="+mj-lt"/>
              </a:rPr>
              <a:t>ECC - 86B</a:t>
            </a:r>
            <a:endParaRPr lang="sr-Cyrl-RS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10/12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07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/>
              <a:t>GASONeC </a:t>
            </a:r>
            <a:r>
              <a:rPr lang="sr-Cyrl-RS" dirty="0" smtClean="0"/>
              <a:t>алгоритам</a:t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Асиметрични </a:t>
            </a:r>
            <a:r>
              <a:rPr lang="ru-RU">
                <a:latin typeface="+mj-lt"/>
              </a:rPr>
              <a:t>ЕCC </a:t>
            </a:r>
            <a:r>
              <a:rPr lang="ru-RU" smtClean="0">
                <a:latin typeface="+mj-lt"/>
              </a:rPr>
              <a:t>криптографски систем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Хомоморфно шифровање</a:t>
            </a:r>
          </a:p>
          <a:p>
            <a:r>
              <a:rPr lang="ru-RU" dirty="0">
                <a:latin typeface="+mj-lt"/>
              </a:rPr>
              <a:t>Алгоритам за динамичко креирање топологије </a:t>
            </a:r>
            <a:r>
              <a:rPr lang="ru-RU" dirty="0" smtClean="0">
                <a:latin typeface="+mj-lt"/>
              </a:rPr>
              <a:t>мреже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11/12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7720"/>
            <a:ext cx="8001000" cy="16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1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Реализација безбедне бежичне сензорске мреже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az-Cyrl-AZ" dirty="0">
                <a:latin typeface="+mj-lt"/>
              </a:rPr>
              <a:t>Протоколи за рутирање - несметано функционисање </a:t>
            </a:r>
            <a:r>
              <a:rPr lang="az-Cyrl-AZ" dirty="0" smtClean="0">
                <a:latin typeface="+mj-lt"/>
              </a:rPr>
              <a:t>мреже.</a:t>
            </a:r>
          </a:p>
          <a:p>
            <a:pPr lvl="1">
              <a:buFont typeface="Wingdings" pitchFamily="2" charset="2"/>
              <a:buChar char="§"/>
            </a:pPr>
            <a:r>
              <a:rPr lang="az-Cyrl-AZ" dirty="0" smtClean="0">
                <a:latin typeface="+mj-lt"/>
              </a:rPr>
              <a:t>Сегментација </a:t>
            </a:r>
            <a:r>
              <a:rPr lang="az-Cyrl-AZ" dirty="0">
                <a:latin typeface="+mj-lt"/>
              </a:rPr>
              <a:t>и хијерархијско уређење</a:t>
            </a:r>
          </a:p>
          <a:p>
            <a:r>
              <a:rPr lang="az-Cyrl-AZ" dirty="0">
                <a:latin typeface="+mj-lt"/>
              </a:rPr>
              <a:t>Аутентификација </a:t>
            </a:r>
            <a:r>
              <a:rPr lang="az-Cyrl-AZ" dirty="0" smtClean="0">
                <a:latin typeface="+mj-lt"/>
              </a:rPr>
              <a:t>ентитета</a:t>
            </a:r>
          </a:p>
          <a:p>
            <a:pPr lvl="1">
              <a:buFont typeface="Wingdings" pitchFamily="2" charset="2"/>
              <a:buChar char="§"/>
            </a:pPr>
            <a:r>
              <a:rPr lang="az-Cyrl-AZ" dirty="0" smtClean="0">
                <a:latin typeface="+mj-lt"/>
              </a:rPr>
              <a:t>Аутентификацони кодови</a:t>
            </a:r>
          </a:p>
          <a:p>
            <a:pPr lvl="1">
              <a:buFont typeface="Wingdings" pitchFamily="2" charset="2"/>
              <a:buChar char="§"/>
            </a:pPr>
            <a:r>
              <a:rPr lang="az-Cyrl-AZ" dirty="0" smtClean="0">
                <a:latin typeface="+mj-lt"/>
              </a:rPr>
              <a:t>Алгоритми </a:t>
            </a:r>
            <a:r>
              <a:rPr lang="az-Cyrl-AZ" dirty="0">
                <a:latin typeface="+mj-lt"/>
              </a:rPr>
              <a:t>елиптичних кривих</a:t>
            </a:r>
          </a:p>
          <a:p>
            <a:r>
              <a:rPr lang="az-Cyrl-AZ" dirty="0">
                <a:latin typeface="+mj-lt"/>
              </a:rPr>
              <a:t>Тајност </a:t>
            </a:r>
            <a:r>
              <a:rPr lang="az-Cyrl-AZ" dirty="0" smtClean="0">
                <a:latin typeface="+mj-lt"/>
              </a:rPr>
              <a:t>комуникације</a:t>
            </a:r>
          </a:p>
          <a:p>
            <a:pPr lvl="1">
              <a:buFont typeface="Wingdings" pitchFamily="2" charset="2"/>
              <a:buChar char="§"/>
            </a:pPr>
            <a:r>
              <a:rPr lang="az-Cyrl-AZ" dirty="0" smtClean="0">
                <a:latin typeface="+mj-lt"/>
              </a:rPr>
              <a:t>Једносмерни </a:t>
            </a:r>
            <a:r>
              <a:rPr lang="az-Cyrl-AZ" dirty="0">
                <a:latin typeface="+mj-lt"/>
              </a:rPr>
              <a:t>криптографски </a:t>
            </a:r>
            <a:r>
              <a:rPr lang="az-Cyrl-AZ" dirty="0" smtClean="0">
                <a:latin typeface="+mj-lt"/>
              </a:rPr>
              <a:t>алгоритми</a:t>
            </a:r>
          </a:p>
          <a:p>
            <a:pPr lvl="1">
              <a:buFont typeface="Wingdings" pitchFamily="2" charset="2"/>
              <a:buChar char="§"/>
            </a:pPr>
            <a:r>
              <a:rPr lang="az-Cyrl-AZ" dirty="0" smtClean="0">
                <a:latin typeface="+mj-lt"/>
              </a:rPr>
              <a:t>Хомоморфно </a:t>
            </a:r>
            <a:r>
              <a:rPr lang="az-Cyrl-AZ" dirty="0">
                <a:latin typeface="+mj-lt"/>
              </a:rPr>
              <a:t>шифровање</a:t>
            </a:r>
          </a:p>
          <a:p>
            <a:r>
              <a:rPr lang="az-Cyrl-AZ" dirty="0">
                <a:latin typeface="+mj-lt"/>
              </a:rPr>
              <a:t>Живог </a:t>
            </a:r>
            <a:r>
              <a:rPr lang="az-Cyrl-AZ" dirty="0" smtClean="0">
                <a:latin typeface="+mj-lt"/>
              </a:rPr>
              <a:t>мреже</a:t>
            </a:r>
          </a:p>
          <a:p>
            <a:pPr lvl="1">
              <a:buFont typeface="Wingdings" pitchFamily="2" charset="2"/>
              <a:buChar char="§"/>
            </a:pPr>
            <a:r>
              <a:rPr lang="az-Cyrl-AZ" dirty="0" smtClean="0">
                <a:latin typeface="+mj-lt"/>
              </a:rPr>
              <a:t>Оптимизација </a:t>
            </a:r>
            <a:r>
              <a:rPr lang="az-Cyrl-AZ" dirty="0">
                <a:latin typeface="+mj-lt"/>
              </a:rPr>
              <a:t>процеса и уравнотежена </a:t>
            </a:r>
            <a:r>
              <a:rPr lang="az-Cyrl-AZ" dirty="0" smtClean="0">
                <a:latin typeface="+mj-lt"/>
              </a:rPr>
              <a:t>потрошња</a:t>
            </a:r>
          </a:p>
          <a:p>
            <a:pPr lvl="1">
              <a:buFont typeface="Wingdings" pitchFamily="2" charset="2"/>
              <a:buChar char="§"/>
            </a:pPr>
            <a:r>
              <a:rPr lang="az-Cyrl-AZ" dirty="0" smtClean="0">
                <a:latin typeface="+mj-lt"/>
              </a:rPr>
              <a:t>Пуњачи </a:t>
            </a:r>
            <a:r>
              <a:rPr lang="az-Cyrl-AZ" dirty="0">
                <a:latin typeface="+mj-lt"/>
              </a:rPr>
              <a:t>- дирекционе антене</a:t>
            </a:r>
            <a:endParaRPr lang="sr-Cyrl-RS" dirty="0" smtClean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12/12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79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Безбедност </a:t>
            </a:r>
            <a:r>
              <a:rPr lang="sr-Cyrl-RS" dirty="0" smtClean="0"/>
              <a:t>бежичних сензорских мрежа</a:t>
            </a:r>
            <a:r>
              <a:rPr lang="sr-Cyrl-RS" dirty="0" smtClean="0"/>
              <a:t/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sr-Cyrl-RS" dirty="0" smtClean="0">
                <a:latin typeface="+mj-lt"/>
              </a:rPr>
              <a:t>Оптималне комуникационе путање</a:t>
            </a:r>
          </a:p>
          <a:p>
            <a:pPr lvl="1">
              <a:buFont typeface="Wingdings" pitchFamily="2" charset="2"/>
              <a:buChar char="§"/>
            </a:pPr>
            <a:r>
              <a:rPr lang="sr-Cyrl-RS" dirty="0" smtClean="0">
                <a:latin typeface="+mj-lt"/>
              </a:rPr>
              <a:t>Метрика путања (број скокова</a:t>
            </a:r>
            <a:r>
              <a:rPr lang="sr-Latn-RS" dirty="0" smtClean="0">
                <a:latin typeface="+mj-lt"/>
              </a:rPr>
              <a:t>,</a:t>
            </a:r>
            <a:r>
              <a:rPr lang="sr-Cyrl-RS" dirty="0" smtClean="0">
                <a:latin typeface="+mj-lt"/>
              </a:rPr>
              <a:t> пропусни опсег, кашњење, оптерећеност, поузданост ...)</a:t>
            </a:r>
            <a:endParaRPr lang="sr-Cyrl-RS" dirty="0" smtClean="0">
              <a:latin typeface="+mj-lt"/>
            </a:endParaRPr>
          </a:p>
          <a:p>
            <a:pPr lvl="0">
              <a:buClr>
                <a:srgbClr val="727CA3"/>
              </a:buClr>
            </a:pPr>
            <a:r>
              <a:rPr lang="sr-Cyrl-RS" dirty="0" smtClean="0">
                <a:latin typeface="+mj-lt"/>
              </a:rPr>
              <a:t>Процена безбедносних потреба</a:t>
            </a:r>
            <a:endParaRPr lang="sr-Cyrl-RS" dirty="0">
              <a:solidFill>
                <a:prstClr val="black"/>
              </a:solidFill>
              <a:latin typeface="+mj-lt"/>
            </a:endParaRPr>
          </a:p>
          <a:p>
            <a:pPr lvl="1">
              <a:buClr>
                <a:srgbClr val="9FB8CD"/>
              </a:buClr>
              <a:buFont typeface="Wingdings" pitchFamily="2" charset="2"/>
              <a:buChar char="§"/>
            </a:pPr>
            <a:r>
              <a:rPr lang="sr-Cyrl-RS" dirty="0" smtClean="0">
                <a:solidFill>
                  <a:srgbClr val="464653"/>
                </a:solidFill>
                <a:latin typeface="+mj-lt"/>
              </a:rPr>
              <a:t>Намена и карактеристике мрежа</a:t>
            </a:r>
            <a:endParaRPr lang="sr-Cyrl-RS" dirty="0" smtClean="0">
              <a:latin typeface="+mj-lt"/>
            </a:endParaRPr>
          </a:p>
          <a:p>
            <a:pPr lvl="0">
              <a:buClr>
                <a:srgbClr val="727CA3"/>
              </a:buClr>
            </a:pPr>
            <a:r>
              <a:rPr lang="sr-Cyrl-RS" dirty="0" smtClean="0">
                <a:latin typeface="+mj-lt"/>
              </a:rPr>
              <a:t>Потенцијалне безбедносне претње</a:t>
            </a:r>
            <a:endParaRPr lang="sr-Cyrl-RS" dirty="0">
              <a:solidFill>
                <a:prstClr val="black"/>
              </a:solidFill>
              <a:latin typeface="+mj-lt"/>
            </a:endParaRPr>
          </a:p>
          <a:p>
            <a:pPr lvl="1">
              <a:buClr>
                <a:srgbClr val="9FB8CD"/>
              </a:buClr>
              <a:buFont typeface="Wingdings" pitchFamily="2" charset="2"/>
              <a:buChar char="§"/>
            </a:pPr>
            <a:r>
              <a:rPr lang="sr-Cyrl-RS" dirty="0" smtClean="0">
                <a:solidFill>
                  <a:srgbClr val="464653"/>
                </a:solidFill>
                <a:latin typeface="+mj-lt"/>
              </a:rPr>
              <a:t>Напади на алгоритме рутирања</a:t>
            </a:r>
          </a:p>
          <a:p>
            <a:pPr lvl="1">
              <a:buClr>
                <a:srgbClr val="9FB8CD"/>
              </a:buClr>
              <a:buFont typeface="Wingdings" pitchFamily="2" charset="2"/>
              <a:buChar char="§"/>
            </a:pPr>
            <a:r>
              <a:rPr lang="sr-Cyrl-RS" dirty="0" smtClean="0">
                <a:solidFill>
                  <a:srgbClr val="464653"/>
                </a:solidFill>
                <a:latin typeface="+mj-lt"/>
              </a:rPr>
              <a:t>Напади на тајност комуникације</a:t>
            </a:r>
          </a:p>
          <a:p>
            <a:pPr lvl="1">
              <a:buClr>
                <a:srgbClr val="9FB8CD"/>
              </a:buClr>
              <a:buFont typeface="Wingdings" pitchFamily="2" charset="2"/>
              <a:buChar char="§"/>
            </a:pPr>
            <a:r>
              <a:rPr lang="sr-Cyrl-RS" dirty="0" smtClean="0">
                <a:solidFill>
                  <a:srgbClr val="464653"/>
                </a:solidFill>
                <a:latin typeface="+mj-lt"/>
              </a:rPr>
              <a:t>Напади на интегритет података</a:t>
            </a:r>
          </a:p>
          <a:p>
            <a:pPr lvl="1">
              <a:buClr>
                <a:srgbClr val="9FB8CD"/>
              </a:buClr>
              <a:buFont typeface="Wingdings" pitchFamily="2" charset="2"/>
              <a:buChar char="§"/>
            </a:pPr>
            <a:r>
              <a:rPr lang="sr-Cyrl-RS" dirty="0" smtClean="0">
                <a:solidFill>
                  <a:srgbClr val="464653"/>
                </a:solidFill>
                <a:latin typeface="+mj-lt"/>
              </a:rPr>
              <a:t>Напади на систем аутентификације</a:t>
            </a:r>
          </a:p>
          <a:p>
            <a:pPr lvl="1">
              <a:buClr>
                <a:srgbClr val="9FB8CD"/>
              </a:buClr>
              <a:buFont typeface="Wingdings" pitchFamily="2" charset="2"/>
              <a:buChar char="§"/>
            </a:pPr>
            <a:r>
              <a:rPr lang="sr-Cyrl-RS" dirty="0" smtClean="0">
                <a:solidFill>
                  <a:srgbClr val="464653"/>
                </a:solidFill>
                <a:latin typeface="+mj-lt"/>
              </a:rPr>
              <a:t>Напади на систем за управљање криптографским кључевима</a:t>
            </a:r>
            <a:endParaRPr lang="sr-Cyrl-RS" dirty="0">
              <a:solidFill>
                <a:srgbClr val="464653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1/12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257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Безбедне бежичне сензорске мреже</a:t>
            </a:r>
            <a:r>
              <a:rPr lang="sr-Cyrl-RS" dirty="0" smtClean="0"/>
              <a:t/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Бежичне сензорске мреже, без обзира на намену и величину, морају имати одговарајуће безбедносне механизме како њихова сврха и стабилан рад не би били угрожени.</a:t>
            </a:r>
            <a:endParaRPr lang="ru-RU" dirty="0" smtClean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2/12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Cyrl-RS" sz="2900" dirty="0" smtClean="0"/>
              <a:t>Архитектура бежичне сензорске мреже</a:t>
            </a:r>
            <a:br>
              <a:rPr lang="sr-Cyrl-RS" sz="2900" dirty="0" smtClean="0"/>
            </a:br>
            <a:endParaRPr lang="sr-Latn-RS" sz="2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9" y="1219200"/>
            <a:ext cx="7249681" cy="493712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3/12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7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Протоколи рутирања у бежичним сензорским мрежама</a:t>
            </a:r>
            <a:endParaRPr lang="sr-Latn-R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4/12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>
              <a:buClr>
                <a:srgbClr val="727CA3"/>
              </a:buClr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Протоколи засновани на структури мреже:</a:t>
            </a:r>
          </a:p>
          <a:p>
            <a:pPr lvl="1">
              <a:buClr>
                <a:srgbClr val="727CA3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Равноправни</a:t>
            </a:r>
          </a:p>
          <a:p>
            <a:pPr lvl="1">
              <a:buClr>
                <a:srgbClr val="727CA3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Засновани на преговарању</a:t>
            </a:r>
          </a:p>
          <a:p>
            <a:pPr lvl="1">
              <a:buClr>
                <a:srgbClr val="727CA3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Хијерархијски</a:t>
            </a:r>
            <a:endParaRPr lang="ru-RU" dirty="0">
              <a:solidFill>
                <a:prstClr val="black"/>
              </a:solidFill>
              <a:latin typeface="+mj-lt"/>
            </a:endParaRPr>
          </a:p>
          <a:p>
            <a:pPr lvl="0">
              <a:buClr>
                <a:srgbClr val="727CA3"/>
              </a:buClr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Протоколи засновани на функционалностима мреже:</a:t>
            </a:r>
            <a:endParaRPr lang="ru-RU" dirty="0">
              <a:solidFill>
                <a:prstClr val="black"/>
              </a:solidFill>
              <a:latin typeface="+mj-lt"/>
            </a:endParaRPr>
          </a:p>
          <a:p>
            <a:pPr lvl="1">
              <a:buClr>
                <a:srgbClr val="727CA3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Засновани на локацији</a:t>
            </a:r>
          </a:p>
          <a:p>
            <a:pPr lvl="1">
              <a:buClr>
                <a:srgbClr val="727CA3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Са многоструким путањама</a:t>
            </a:r>
          </a:p>
          <a:p>
            <a:pPr lvl="1">
              <a:buClr>
                <a:srgbClr val="727CA3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Засновани на упитима</a:t>
            </a:r>
          </a:p>
          <a:p>
            <a:pPr lvl="1">
              <a:buClr>
                <a:srgbClr val="727CA3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Засновани на односу квалитета и потрошње</a:t>
            </a:r>
          </a:p>
          <a:p>
            <a:pPr lvl="1">
              <a:buClr>
                <a:srgbClr val="727CA3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За кохерентно, односно некохерентно умрежавање</a:t>
            </a:r>
            <a:endParaRPr lang="ru-RU" dirty="0">
              <a:solidFill>
                <a:prstClr val="black"/>
              </a:solidFill>
              <a:latin typeface="+mj-lt"/>
            </a:endParaRPr>
          </a:p>
          <a:p>
            <a:pPr lvl="0">
              <a:buClr>
                <a:srgbClr val="727CA3"/>
              </a:buClr>
            </a:pPr>
            <a:r>
              <a:rPr lang="sr-Latn-RS" dirty="0" smtClean="0">
                <a:latin typeface="+mj-lt"/>
              </a:rPr>
              <a:t>MANET</a:t>
            </a:r>
            <a:endParaRPr lang="ru-RU" dirty="0">
              <a:solidFill>
                <a:prstClr val="black"/>
              </a:solidFill>
              <a:latin typeface="+mj-lt"/>
            </a:endParaRPr>
          </a:p>
          <a:p>
            <a:pPr lvl="1">
              <a:buClr>
                <a:srgbClr val="727CA3"/>
              </a:buClr>
              <a:buFont typeface="Wingdings" pitchFamily="2" charset="2"/>
              <a:buChar char="§"/>
            </a:pPr>
            <a:r>
              <a:rPr lang="ru-RU" dirty="0" smtClean="0">
                <a:solidFill>
                  <a:prstClr val="black"/>
                </a:solidFill>
                <a:latin typeface="+mj-lt"/>
              </a:rPr>
              <a:t>Проактивни и реактивни</a:t>
            </a:r>
            <a:endParaRPr lang="sr-Latn-R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31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Безбедносни циљеви</a:t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atin typeface="+mj-lt"/>
              </a:rPr>
              <a:t>Одржавање тајности комуникације</a:t>
            </a:r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Потврда интегритета порука</a:t>
            </a:r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Поуздан систем за аутентификацију ентитета </a:t>
            </a:r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Обезбеђивање доступности система</a:t>
            </a:r>
            <a:endParaRPr lang="sr-Cyrl-RS" dirty="0" smtClean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5/12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19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Напади на протоколе рутирања</a:t>
            </a:r>
            <a:r>
              <a:rPr lang="sr-Cyrl-RS" dirty="0" smtClean="0"/>
              <a:t/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az-Cyrl-AZ" dirty="0">
                <a:latin typeface="+mj-lt"/>
              </a:rPr>
              <a:t>Лажне, промењене, или поновљене информације рутирања</a:t>
            </a:r>
          </a:p>
          <a:p>
            <a:r>
              <a:rPr lang="az-Cyrl-AZ" dirty="0">
                <a:latin typeface="+mj-lt"/>
              </a:rPr>
              <a:t>Селективно прослеђивање пакета</a:t>
            </a:r>
          </a:p>
          <a:p>
            <a:r>
              <a:rPr lang="az-Cyrl-AZ" dirty="0">
                <a:latin typeface="+mj-lt"/>
              </a:rPr>
              <a:t>Црна рупа (енгл. </a:t>
            </a:r>
            <a:r>
              <a:rPr lang="sr-Latn-RS" dirty="0">
                <a:latin typeface="+mj-lt"/>
              </a:rPr>
              <a:t>Sinkhole)</a:t>
            </a:r>
          </a:p>
          <a:p>
            <a:r>
              <a:rPr lang="az-Cyrl-AZ" dirty="0">
                <a:latin typeface="+mj-lt"/>
              </a:rPr>
              <a:t>Сибил напад (енгл. </a:t>
            </a:r>
            <a:r>
              <a:rPr lang="sr-Latn-RS" dirty="0">
                <a:latin typeface="+mj-lt"/>
              </a:rPr>
              <a:t>Sybil)</a:t>
            </a:r>
          </a:p>
          <a:p>
            <a:r>
              <a:rPr lang="az-Cyrl-AZ" dirty="0">
                <a:latin typeface="+mj-lt"/>
              </a:rPr>
              <a:t>Црвоточина (енгл. </a:t>
            </a:r>
            <a:r>
              <a:rPr lang="sr-Latn-RS" dirty="0">
                <a:latin typeface="+mj-lt"/>
              </a:rPr>
              <a:t>Wormhole)</a:t>
            </a:r>
          </a:p>
          <a:p>
            <a:r>
              <a:rPr lang="az-Cyrl-AZ" dirty="0">
                <a:latin typeface="+mj-lt"/>
              </a:rPr>
              <a:t>Преплављење</a:t>
            </a:r>
          </a:p>
          <a:p>
            <a:r>
              <a:rPr lang="az-Cyrl-AZ" dirty="0">
                <a:latin typeface="+mj-lt"/>
              </a:rPr>
              <a:t>Лажне потврде</a:t>
            </a:r>
          </a:p>
          <a:p>
            <a:r>
              <a:rPr lang="az-Cyrl-AZ" dirty="0">
                <a:latin typeface="+mj-lt"/>
              </a:rPr>
              <a:t>Лишавање сна</a:t>
            </a:r>
          </a:p>
          <a:p>
            <a:r>
              <a:rPr lang="az-Cyrl-AZ" dirty="0">
                <a:latin typeface="+mj-lt"/>
              </a:rPr>
              <a:t>Откривање локације</a:t>
            </a:r>
            <a:endParaRPr lang="sr-Latn-RS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6/12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16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Заштита </a:t>
            </a:r>
            <a:r>
              <a:rPr lang="sr-Cyrl-RS" dirty="0"/>
              <a:t>интегритета </a:t>
            </a:r>
            <a:r>
              <a:rPr lang="sr-Cyrl-RS" dirty="0" smtClean="0"/>
              <a:t>података</a:t>
            </a:r>
            <a:br>
              <a:rPr lang="sr-Cyrl-RS" dirty="0" smtClean="0"/>
            </a:b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3140"/>
            <a:ext cx="8229600" cy="404924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7/12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88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Криптографски алгоритми за шифровање </a:t>
            </a:r>
            <a:r>
              <a:rPr lang="ru-RU" dirty="0" smtClean="0"/>
              <a:t>података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sr-Cyrl-RS" dirty="0"/>
          </a:p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sr-Cyrl-R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r-Cyrl-RS" dirty="0" smtClean="0">
                <a:latin typeface="+mj-lt"/>
              </a:rPr>
              <a:t>8/12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95800"/>
            <a:ext cx="8229600" cy="1669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Упоредне карактеристике шифрарских криптографских алгоритама</a:t>
            </a:r>
            <a:endParaRPr lang="sr-Latn-R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41264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j-lt"/>
              </a:rPr>
              <a:t>Упоредне карактеристике различитих хардверских платформи</a:t>
            </a:r>
            <a:endParaRPr lang="sr-Latn-R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73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1333</TotalTime>
  <Words>408</Words>
  <Application>Microsoft Office PowerPoint</Application>
  <PresentationFormat>On-screen Show (4:3)</PresentationFormat>
  <Paragraphs>105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Origin</vt:lpstr>
      <vt:lpstr>Анализа безбедности бежичних сензорских мрежа</vt:lpstr>
      <vt:lpstr>Безбедност бежичних сензорских мрежа </vt:lpstr>
      <vt:lpstr>Безбедне бежичне сензорске мреже </vt:lpstr>
      <vt:lpstr>Архитектура бежичне сензорске мреже </vt:lpstr>
      <vt:lpstr>Протоколи рутирања у бежичним сензорским мрежама</vt:lpstr>
      <vt:lpstr>Безбедносни циљеви </vt:lpstr>
      <vt:lpstr>Напади на протоколе рутирања </vt:lpstr>
      <vt:lpstr>Заштита интегритета података </vt:lpstr>
      <vt:lpstr>Криптографски алгоритми за шифровање података</vt:lpstr>
      <vt:lpstr>Аутентификација мрежних уређаја у бежичним сензорским мрежама</vt:lpstr>
      <vt:lpstr>Имплементација асиметричне криптографије у бежичним сензорским мрежама</vt:lpstr>
      <vt:lpstr>GASONeC алгоритам </vt:lpstr>
      <vt:lpstr>Реализација безбедне бежичне сензорске мреже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bezbednosti bežičnih senzorskih mreža</dc:title>
  <dc:creator>Admin</dc:creator>
  <cp:lastModifiedBy>Admin</cp:lastModifiedBy>
  <cp:revision>72</cp:revision>
  <dcterms:created xsi:type="dcterms:W3CDTF">2006-08-16T00:00:00Z</dcterms:created>
  <dcterms:modified xsi:type="dcterms:W3CDTF">2018-05-28T17:11:05Z</dcterms:modified>
</cp:coreProperties>
</file>