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57" r:id="rId5"/>
    <p:sldId id="348" r:id="rId6"/>
    <p:sldId id="350" r:id="rId7"/>
    <p:sldId id="359" r:id="rId8"/>
    <p:sldId id="360" r:id="rId9"/>
    <p:sldId id="361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357BF-DB06-1805-7597-4D433811EE7C}" v="120" dt="2024-09-27T04:44:59.650"/>
    <p1510:client id="{47D78A98-E4C9-3191-59EE-88AD7F356826}" v="797" dt="2024-09-28T09:46:57.020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5" autoAdjust="0"/>
    <p:restoredTop sz="95928" autoAdjust="0"/>
  </p:normalViewPr>
  <p:slideViewPr>
    <p:cSldViewPr snapToGrid="0">
      <p:cViewPr varScale="1">
        <p:scale>
          <a:sx n="107" d="100"/>
          <a:sy n="107" d="100"/>
        </p:scale>
        <p:origin x="1074" y="11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C72A86EF-415B-43C5-8A37-9FA7499368AE}" type="datetime1">
              <a:rPr lang="ru-RU" smtClean="0"/>
              <a:t>28.09.2024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7F75FB2-D12E-4669-8522-D3E2C7E6DC9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6F90A67A-4709-4A42-B7BC-23E4A4858D64}" type="datetime1">
              <a:rPr lang="ru-RU" smtClean="0"/>
              <a:pPr/>
              <a:t>28.09.2024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D18E0B9-48E4-499D-93B2-B07D00395B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89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07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45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ru-RU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Заполнитель таблицы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ru-RU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ru-RU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ru-RU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ru-RU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ru-RU" sz="1800" b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457200" indent="0">
              <a:spcBef>
                <a:spcPts val="1000"/>
              </a:spcBef>
              <a:buNone/>
              <a:defRPr lang="ru-RU" sz="1600"/>
            </a:lvl2pPr>
            <a:lvl3pPr marL="914400" indent="0">
              <a:spcBef>
                <a:spcPts val="1000"/>
              </a:spcBef>
              <a:buNone/>
              <a:defRPr lang="ru-RU" sz="1400"/>
            </a:lvl3pPr>
            <a:lvl4pPr marL="1371600" indent="0">
              <a:spcBef>
                <a:spcPts val="1000"/>
              </a:spcBef>
              <a:buNone/>
              <a:defRPr lang="ru-RU" sz="1200"/>
            </a:lvl4pPr>
            <a:lvl5pPr marL="1828800" indent="0">
              <a:spcBef>
                <a:spcPts val="100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ru-RU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ru-RU" sz="1800"/>
            </a:lvl1pPr>
            <a:lvl2pPr marL="457200" indent="0">
              <a:lnSpc>
                <a:spcPct val="125000"/>
              </a:lnSpc>
              <a:buNone/>
              <a:defRPr lang="ru-RU" sz="1600"/>
            </a:lvl2pPr>
            <a:lvl3pPr marL="914400" indent="0">
              <a:lnSpc>
                <a:spcPct val="125000"/>
              </a:lnSpc>
              <a:buNone/>
              <a:defRPr lang="ru-RU" sz="1400"/>
            </a:lvl3pPr>
            <a:lvl4pPr marL="1371600" indent="0">
              <a:lnSpc>
                <a:spcPct val="125000"/>
              </a:lnSpc>
              <a:buNone/>
              <a:defRPr lang="ru-RU" sz="1200"/>
            </a:lvl4pPr>
            <a:lvl5pPr marL="1828800" indent="0">
              <a:lnSpc>
                <a:spcPct val="125000"/>
              </a:lnSpc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амка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Рамка 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Рамка 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10451682" cy="2788919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Times New Roman"/>
              </a:rPr>
              <a:t>ВЕБ-СЕРВИСЫ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23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50292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latin typeface="Times New Roman"/>
              </a:rPr>
              <a:t>Основные принципы        REST API</a:t>
            </a:r>
            <a:endParaRPr lang="ru-RU" dirty="0" err="1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REST API </a:t>
            </a:r>
            <a:r>
              <a:rPr lang="ru-RU" dirty="0">
                <a:ea typeface="+mn-lt"/>
                <a:cs typeface="+mn-lt"/>
              </a:rPr>
              <a:t>— это архитектурный стиль, который использует </a:t>
            </a:r>
            <a:r>
              <a:rPr lang="ru-RU" b="1" dirty="0">
                <a:ea typeface="+mn-lt"/>
                <a:cs typeface="+mn-lt"/>
              </a:rPr>
              <a:t>HTTP запросы</a:t>
            </a:r>
            <a:r>
              <a:rPr lang="ru-RU" dirty="0">
                <a:ea typeface="+mn-lt"/>
                <a:cs typeface="+mn-lt"/>
              </a:rPr>
              <a:t> для выполнения операций с ресурсами. 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К основным принципам относятся:</a:t>
            </a:r>
            <a:endParaRPr lang="ru-RU" dirty="0">
              <a:ea typeface="Source Sans Pro Light"/>
            </a:endParaRPr>
          </a:p>
          <a:p>
            <a:r>
              <a:rPr lang="ru-RU" b="1" dirty="0">
                <a:ea typeface="+mn-lt"/>
                <a:cs typeface="+mn-lt"/>
              </a:rPr>
              <a:t>Клиент-сервер </a:t>
            </a:r>
            <a:endParaRPr lang="ru-RU" b="1" dirty="0">
              <a:ea typeface="Source Sans Pro Light"/>
            </a:endParaRPr>
          </a:p>
          <a:p>
            <a:r>
              <a:rPr lang="ru-RU" b="1" dirty="0">
                <a:ea typeface="+mn-lt"/>
                <a:cs typeface="+mn-lt"/>
              </a:rPr>
              <a:t>Отсутствие состояния</a:t>
            </a:r>
          </a:p>
          <a:p>
            <a:r>
              <a:rPr lang="ru-RU" b="1" dirty="0">
                <a:ea typeface="+mn-lt"/>
                <a:cs typeface="+mn-lt"/>
              </a:rPr>
              <a:t>Кэширование</a:t>
            </a:r>
            <a:endParaRPr lang="ru-RU" b="1" dirty="0"/>
          </a:p>
          <a:p>
            <a:r>
              <a:rPr lang="ru-RU" b="1" dirty="0">
                <a:latin typeface="Source Sans Pro Light"/>
                <a:ea typeface="Roboto"/>
                <a:cs typeface="Roboto"/>
              </a:rPr>
              <a:t>Единообразие интерфейса</a:t>
            </a:r>
            <a:endParaRPr lang="ru-RU" b="1" dirty="0">
              <a:latin typeface="Source Sans Pro Light"/>
              <a:ea typeface="+mn-lt"/>
              <a:cs typeface="+mn-lt"/>
            </a:endParaRPr>
          </a:p>
          <a:p>
            <a:r>
              <a:rPr lang="ru-RU" b="1" dirty="0">
                <a:latin typeface="Source Sans Pro Light"/>
                <a:ea typeface="Roboto"/>
                <a:cs typeface="Arial"/>
              </a:rPr>
              <a:t>Многоуровневость системы </a:t>
            </a:r>
            <a:endParaRPr lang="ru-RU" b="1">
              <a:latin typeface="Source Sans Pro Light"/>
              <a:ea typeface="Roboto"/>
              <a:cs typeface="Roboto"/>
            </a:endParaRPr>
          </a:p>
          <a:p>
            <a:r>
              <a:rPr lang="ru-RU" b="1" dirty="0">
                <a:ea typeface="+mn-lt"/>
                <a:cs typeface="+mn-lt"/>
              </a:rPr>
              <a:t>Код по запросу</a:t>
            </a: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latin typeface="Times New Roman"/>
              </a:rPr>
              <a:t>Полезные советы при написании </a:t>
            </a:r>
            <a:r>
              <a:rPr lang="ru-RU" dirty="0" err="1">
                <a:latin typeface="Times New Roman"/>
              </a:rPr>
              <a:t>RESTful</a:t>
            </a:r>
            <a:endParaRPr lang="ru-RU" dirty="0" err="1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4953001" cy="3500438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r>
              <a:rPr lang="ru-RU" noProof="1">
                <a:ea typeface="+mn-lt"/>
                <a:cs typeface="+mn-lt"/>
              </a:rPr>
              <a:t>Использование методов HTTP по делу    (метод POST не должен использоваться для получения данных)</a:t>
            </a:r>
            <a:endParaRPr lang="ru-RU" dirty="0">
              <a:ea typeface="Source Sans Pro Light"/>
            </a:endParaRPr>
          </a:p>
          <a:p>
            <a:r>
              <a:rPr lang="ru-RU" noProof="1"/>
              <a:t>Обработка ошибок. Возвращайте понятные сообщения об ошибках вместе с их кодами. (404 код, </a:t>
            </a:r>
            <a:r>
              <a:rPr lang="ru-RU" noProof="1">
                <a:ea typeface="+mn-lt"/>
                <a:cs typeface="+mn-lt"/>
              </a:rPr>
              <a:t>Resource not found</a:t>
            </a:r>
            <a:r>
              <a:rPr lang="ru-RU" noProof="1"/>
              <a:t>)</a:t>
            </a:r>
            <a:endParaRPr lang="ru-RU" noProof="1">
              <a:ea typeface="Source Sans Pro Light"/>
            </a:endParaRPr>
          </a:p>
          <a:p>
            <a:r>
              <a:rPr lang="ru-RU" noProof="1"/>
              <a:t>Кэширование. </a:t>
            </a:r>
            <a:r>
              <a:rPr lang="ru-RU" noProof="1">
                <a:ea typeface="+mn-lt"/>
                <a:cs typeface="+mn-lt"/>
              </a:rPr>
              <a:t>Кэширование позволяет снизить нагрузку на сервер и улучшить производительность. </a:t>
            </a:r>
            <a:endParaRPr lang="ru-RU" noProof="1"/>
          </a:p>
          <a:p>
            <a:endParaRPr lang="ru-RU" noProof="1">
              <a:ea typeface="Source Sans Pro Light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69CC98A-13B9-DAED-1898-4771587898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09360" y="2153285"/>
            <a:ext cx="5135880" cy="35004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ru-RU"/>
            </a:defPPr>
          </a:lstStyle>
          <a:p>
            <a:r>
              <a:rPr lang="ru-RU" noProof="1"/>
              <a:t>Документация. </a:t>
            </a:r>
            <a:r>
              <a:rPr lang="ru-RU" noProof="1">
                <a:ea typeface="+mn-lt"/>
                <a:cs typeface="+mn-lt"/>
              </a:rPr>
              <a:t>Помощь при изучении как использовать API. (Swagger, Postman)</a:t>
            </a:r>
            <a:endParaRPr lang="ru-RU" dirty="0"/>
          </a:p>
          <a:p>
            <a:r>
              <a:rPr lang="ru-RU" noProof="1">
                <a:ea typeface="Source Sans Pro Light"/>
              </a:rPr>
              <a:t>Логирование. </a:t>
            </a:r>
            <a:r>
              <a:rPr lang="ru-RU" noProof="1">
                <a:ea typeface="+mn-lt"/>
                <a:cs typeface="+mn-lt"/>
              </a:rPr>
              <a:t>Помощник, который отслеживает работу API и выявляет ошибки.</a:t>
            </a:r>
          </a:p>
          <a:p>
            <a:r>
              <a:rPr lang="ru-RU" noProof="1"/>
              <a:t>Версии API. </a:t>
            </a:r>
            <a:r>
              <a:rPr lang="ru-RU" noProof="1">
                <a:ea typeface="+mn-lt"/>
                <a:cs typeface="+mn-lt"/>
              </a:rPr>
              <a:t>Используйте версию API в URL или в заголовках запросов. (/api/v1/resource)</a:t>
            </a:r>
            <a:endParaRPr lang="ru-RU" noProof="1">
              <a:ea typeface="Source Sans Pro Light"/>
            </a:endParaRPr>
          </a:p>
          <a:p>
            <a:r>
              <a:rPr lang="ru-RU" noProof="1">
                <a:ea typeface="+mn-lt"/>
                <a:cs typeface="+mn-lt"/>
              </a:rPr>
              <a:t>Аутентификация и авторизация. (например OAUTH)</a:t>
            </a:r>
            <a:endParaRPr lang="ru-RU" noProof="1">
              <a:ea typeface="Source Sans Pro Light"/>
            </a:endParaRPr>
          </a:p>
          <a:p>
            <a:r>
              <a:rPr lang="ru-RU" noProof="1"/>
              <a:t>Обработка данных. </a:t>
            </a:r>
            <a:r>
              <a:rPr lang="ru-RU" noProof="1">
                <a:ea typeface="+mn-lt"/>
                <a:cs typeface="+mn-lt"/>
              </a:rPr>
              <a:t>Валидирование и проверка входящих данных для предотвращения атак, таких как SQL-инъекции.</a:t>
            </a:r>
            <a:endParaRPr lang="ru-RU" noProof="1"/>
          </a:p>
          <a:p>
            <a:endParaRPr lang="ru-RU" noProof="1">
              <a:ea typeface="Source Sans Pro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50292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latin typeface="Times New Roman"/>
              </a:rPr>
              <a:t>Полезные советы при написании </a:t>
            </a:r>
            <a:r>
              <a:rPr lang="ru-RU" dirty="0" err="1">
                <a:latin typeface="Times New Roman"/>
              </a:rPr>
              <a:t>RESTful</a:t>
            </a:r>
            <a:endParaRPr lang="ru-RU" dirty="0" err="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 rtlCol="0">
            <a:normAutofit fontScale="85000" lnSpcReduction="10000"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URL-адреса должны быть понятными и описательными.  Не используйте длинные и сложные адреса                                                 (например /</a:t>
            </a:r>
            <a:r>
              <a:rPr lang="ru-RU" dirty="0" err="1">
                <a:ea typeface="+mn-lt"/>
                <a:cs typeface="+mn-lt"/>
              </a:rPr>
              <a:t>api</a:t>
            </a:r>
            <a:r>
              <a:rPr lang="ru-RU" dirty="0">
                <a:ea typeface="+mn-lt"/>
                <a:cs typeface="+mn-lt"/>
              </a:rPr>
              <a:t>/v1/</a:t>
            </a:r>
            <a:r>
              <a:rPr lang="ru-RU" dirty="0" err="1">
                <a:ea typeface="+mn-lt"/>
                <a:cs typeface="+mn-lt"/>
              </a:rPr>
              <a:t>users</a:t>
            </a:r>
            <a:r>
              <a:rPr lang="ru-RU" dirty="0">
                <a:ea typeface="+mn-lt"/>
                <a:cs typeface="+mn-lt"/>
              </a:rPr>
              <a:t>/123/</a:t>
            </a:r>
            <a:r>
              <a:rPr lang="ru-RU" dirty="0" err="1">
                <a:ea typeface="+mn-lt"/>
                <a:cs typeface="+mn-lt"/>
              </a:rPr>
              <a:t>orders</a:t>
            </a:r>
            <a:r>
              <a:rPr lang="ru-RU" dirty="0">
                <a:ea typeface="+mn-lt"/>
                <a:cs typeface="+mn-lt"/>
              </a:rPr>
              <a:t>                                          вместо /</a:t>
            </a:r>
            <a:r>
              <a:rPr lang="ru-RU" dirty="0" err="1">
                <a:ea typeface="+mn-lt"/>
                <a:cs typeface="+mn-lt"/>
              </a:rPr>
              <a:t>api</a:t>
            </a:r>
            <a:r>
              <a:rPr lang="ru-RU" dirty="0">
                <a:ea typeface="+mn-lt"/>
                <a:cs typeface="+mn-lt"/>
              </a:rPr>
              <a:t>/v1/</a:t>
            </a:r>
            <a:r>
              <a:rPr lang="ru-RU" dirty="0" err="1">
                <a:ea typeface="+mn-lt"/>
                <a:cs typeface="+mn-lt"/>
              </a:rPr>
              <a:t>getUserOrdersById</a:t>
            </a:r>
            <a:r>
              <a:rPr lang="ru-RU" dirty="0">
                <a:ea typeface="+mn-lt"/>
                <a:cs typeface="+mn-lt"/>
              </a:rPr>
              <a:t>/123)</a:t>
            </a:r>
            <a:endParaRPr lang="ru-RU" dirty="0">
              <a:ea typeface="Source Sans Pro Ligh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Также несколько полезных правил:</a:t>
            </a:r>
            <a:endParaRPr lang="ru-RU" dirty="0">
              <a:ea typeface="Source Sans Pro Light"/>
            </a:endParaRPr>
          </a:p>
          <a:p>
            <a:r>
              <a:rPr lang="ru-RU" dirty="0">
                <a:ea typeface="+mn-lt"/>
                <a:cs typeface="+mn-lt"/>
              </a:rPr>
              <a:t>Старайтесь не использовать расширения файлов</a:t>
            </a:r>
            <a:endParaRPr lang="ru-RU" b="1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Все URI описывайте в одном стиле</a:t>
            </a:r>
          </a:p>
          <a:p>
            <a:r>
              <a:rPr lang="ru-RU" dirty="0">
                <a:ea typeface="+mn-lt"/>
                <a:cs typeface="+mn-lt"/>
              </a:rPr>
              <a:t>Разделяйте URI на домены и </a:t>
            </a:r>
            <a:r>
              <a:rPr lang="ru-RU" dirty="0" err="1">
                <a:ea typeface="+mn-lt"/>
                <a:cs typeface="+mn-lt"/>
              </a:rPr>
              <a:t>поддомены</a:t>
            </a:r>
            <a:r>
              <a:rPr lang="ru-RU" dirty="0">
                <a:ea typeface="+mn-lt"/>
                <a:cs typeface="+mn-lt"/>
              </a:rPr>
              <a:t> для различных наборов ресурсов</a:t>
            </a:r>
            <a:endParaRPr lang="ru-RU" b="1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Добавляйте дефис или подчеркивание для разделения слов в предложениях, имеющихся в URI</a:t>
            </a:r>
            <a:endParaRPr lang="ru-RU" b="1" dirty="0">
              <a:latin typeface="Source Sans Pro Light"/>
              <a:ea typeface="Source Sans Pro Light"/>
              <a:cs typeface="Roboto"/>
            </a:endParaRPr>
          </a:p>
          <a:p>
            <a:r>
              <a:rPr lang="ru-RU" dirty="0">
                <a:ea typeface="+mn-lt"/>
                <a:cs typeface="+mn-lt"/>
              </a:rPr>
              <a:t>Текст URI должен иметь правильную кодировку</a:t>
            </a:r>
            <a:endParaRPr lang="ru-RU" b="1" dirty="0">
              <a:latin typeface="Source Sans Pro Light"/>
              <a:ea typeface="Roboto"/>
              <a:cs typeface="Roboto"/>
            </a:endParaRPr>
          </a:p>
          <a:p>
            <a:r>
              <a:rPr lang="ru-RU" dirty="0">
                <a:ea typeface="+mn-lt"/>
                <a:cs typeface="+mn-lt"/>
              </a:rPr>
              <a:t>Старайтесь сделать URI понятным для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276403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53439"/>
            <a:ext cx="4802373" cy="283368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300" dirty="0">
                <a:solidFill>
                  <a:srgbClr val="000000"/>
                </a:solidFill>
                <a:latin typeface="Times New Roman"/>
                <a:cs typeface="Arial"/>
              </a:rPr>
              <a:t>Идемпотентность (безопасные методы </a:t>
            </a:r>
            <a:r>
              <a:rPr lang="ru-RU" sz="3300" err="1">
                <a:solidFill>
                  <a:srgbClr val="000000"/>
                </a:solidFill>
                <a:latin typeface="Times New Roman"/>
                <a:cs typeface="Arial"/>
              </a:rPr>
              <a:t>http</a:t>
            </a:r>
            <a:r>
              <a:rPr lang="ru-RU" sz="3300" dirty="0">
                <a:solidFill>
                  <a:srgbClr val="000000"/>
                </a:solidFill>
                <a:latin typeface="Times New Roman"/>
                <a:cs typeface="Arial"/>
              </a:rPr>
              <a:t>)</a:t>
            </a:r>
            <a:endParaRPr lang="ru-RU">
              <a:latin typeface="Times New Roman"/>
            </a:endParaRPr>
          </a:p>
        </p:txBody>
      </p:sp>
      <p:sp>
        <p:nvSpPr>
          <p:cNvPr id="28" name="Объект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931919"/>
            <a:ext cx="4802735" cy="2072641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r>
              <a:rPr lang="ru-RU" dirty="0">
                <a:ea typeface="+mn-lt"/>
                <a:cs typeface="+mn-lt"/>
              </a:rPr>
              <a:t>Идемпотентные методы HTTP — это методы, которые при повторном выполнении одного и того же запроса не изменяют состояние сервера.</a:t>
            </a:r>
          </a:p>
        </p:txBody>
      </p:sp>
      <p:pic>
        <p:nvPicPr>
          <p:cNvPr id="13" name="Рисунок 12" descr="Изображение выглядит как текст, число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7D8E409-2B78-9919-84D6-F98D8311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07" y="1508957"/>
            <a:ext cx="6092522" cy="43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latin typeface="Times New Roman"/>
              </a:rPr>
              <a:t>Спасибо за внимание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r>
              <a:rPr lang="ru-RU" dirty="0"/>
              <a:t>Зинченко Денис Николаевич</a:t>
            </a:r>
          </a:p>
          <a:p>
            <a:r>
              <a:rPr lang="ru-RU" dirty="0" err="1"/>
              <a:t>Frontend</a:t>
            </a:r>
            <a:r>
              <a:rPr lang="ru-RU" dirty="0"/>
              <a:t>/</a:t>
            </a:r>
            <a:r>
              <a:rPr lang="ru-RU" dirty="0" err="1"/>
              <a:t>Fullstack</a:t>
            </a:r>
            <a:r>
              <a:rPr lang="ru-RU" dirty="0"/>
              <a:t> </a:t>
            </a:r>
            <a:r>
              <a:rPr lang="ru-RU" dirty="0" err="1"/>
              <a:t>developer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677437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Times New Roman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Широкоэкранный</PresentationFormat>
  <Paragraphs>124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Пользовательская</vt:lpstr>
      <vt:lpstr>ВЕБ-СЕРВИСЫ</vt:lpstr>
      <vt:lpstr>Основные принципы        REST API</vt:lpstr>
      <vt:lpstr>Полезные советы при написании RESTful</vt:lpstr>
      <vt:lpstr>Полезные советы при написании RESTful</vt:lpstr>
      <vt:lpstr>Идемпотентность (безопасные методы http)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263</cp:revision>
  <dcterms:created xsi:type="dcterms:W3CDTF">2024-09-26T18:30:00Z</dcterms:created>
  <dcterms:modified xsi:type="dcterms:W3CDTF">2024-09-28T09:47:10Z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