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95" r:id="rId9"/>
    <p:sldId id="307" r:id="rId10"/>
    <p:sldId id="296" r:id="rId11"/>
    <p:sldId id="266" r:id="rId12"/>
    <p:sldId id="263" r:id="rId13"/>
    <p:sldId id="270" r:id="rId14"/>
    <p:sldId id="271" r:id="rId15"/>
    <p:sldId id="272" r:id="rId16"/>
    <p:sldId id="297" r:id="rId17"/>
    <p:sldId id="275" r:id="rId18"/>
    <p:sldId id="276" r:id="rId19"/>
    <p:sldId id="277" r:id="rId20"/>
    <p:sldId id="279" r:id="rId21"/>
    <p:sldId id="280" r:id="rId22"/>
    <p:sldId id="281" r:id="rId23"/>
    <p:sldId id="269" r:id="rId24"/>
    <p:sldId id="265" r:id="rId25"/>
    <p:sldId id="264" r:id="rId26"/>
    <p:sldId id="298" r:id="rId27"/>
    <p:sldId id="283" r:id="rId28"/>
    <p:sldId id="289" r:id="rId29"/>
    <p:sldId id="301" r:id="rId30"/>
    <p:sldId id="305" r:id="rId31"/>
    <p:sldId id="299" r:id="rId32"/>
    <p:sldId id="302" r:id="rId33"/>
    <p:sldId id="306" r:id="rId34"/>
    <p:sldId id="300" r:id="rId35"/>
    <p:sldId id="294" r:id="rId36"/>
    <p:sldId id="304" r:id="rId37"/>
    <p:sldId id="290" r:id="rId38"/>
    <p:sldId id="288" r:id="rId39"/>
    <p:sldId id="284" r:id="rId40"/>
    <p:sldId id="308" r:id="rId41"/>
    <p:sldId id="311" r:id="rId42"/>
    <p:sldId id="312" r:id="rId43"/>
    <p:sldId id="310" r:id="rId44"/>
    <p:sldId id="313" r:id="rId45"/>
    <p:sldId id="314" r:id="rId46"/>
    <p:sldId id="30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E1B7A483-74A1-45B0-887F-EB33B6002DC9}">
          <p14:sldIdLst>
            <p14:sldId id="256"/>
            <p14:sldId id="257"/>
          </p14:sldIdLst>
        </p14:section>
        <p14:section name="Single Responsability Principle" id="{48885E13-28B0-41AD-B673-32F496ECB435}">
          <p14:sldIdLst>
            <p14:sldId id="262"/>
            <p14:sldId id="260"/>
            <p14:sldId id="258"/>
            <p14:sldId id="259"/>
            <p14:sldId id="261"/>
            <p14:sldId id="295"/>
            <p14:sldId id="307"/>
            <p14:sldId id="296"/>
            <p14:sldId id="266"/>
          </p14:sldIdLst>
        </p14:section>
        <p14:section name="Dependency Injection Principle" id="{06661050-0CA2-44DD-9E61-73129C3CA2DC}">
          <p14:sldIdLst>
            <p14:sldId id="263"/>
            <p14:sldId id="270"/>
            <p14:sldId id="271"/>
            <p14:sldId id="272"/>
            <p14:sldId id="297"/>
            <p14:sldId id="275"/>
            <p14:sldId id="276"/>
            <p14:sldId id="277"/>
            <p14:sldId id="279"/>
            <p14:sldId id="280"/>
            <p14:sldId id="281"/>
          </p14:sldIdLst>
        </p14:section>
        <p14:section name="Interface Segregation Principle" id="{D01A7CB2-4F7B-4CA0-B540-A521DF73317B}">
          <p14:sldIdLst>
            <p14:sldId id="269"/>
            <p14:sldId id="265"/>
            <p14:sldId id="264"/>
            <p14:sldId id="298"/>
            <p14:sldId id="283"/>
            <p14:sldId id="289"/>
            <p14:sldId id="301"/>
            <p14:sldId id="305"/>
            <p14:sldId id="299"/>
            <p14:sldId id="302"/>
            <p14:sldId id="306"/>
            <p14:sldId id="300"/>
            <p14:sldId id="294"/>
            <p14:sldId id="304"/>
            <p14:sldId id="290"/>
            <p14:sldId id="288"/>
            <p14:sldId id="284"/>
            <p14:sldId id="308"/>
            <p14:sldId id="311"/>
            <p14:sldId id="312"/>
            <p14:sldId id="310"/>
            <p14:sldId id="313"/>
            <p14:sldId id="314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DBD"/>
    <a:srgbClr val="1CADE4"/>
    <a:srgbClr val="F96827"/>
    <a:srgbClr val="FCAC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B6841-D4F6-4DDF-9129-8C3CE68F3649}" v="3813" dt="2019-08-06T06:23:0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11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0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3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8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9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4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0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38941B0-F4D5-4460-BCAD-F7E2B41A8257}" type="datetimeFigureOut">
              <a:rPr lang="de-DE" smtClean="0"/>
              <a:t>06.08.2019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ptionnotfound.net/simply-solid-the-single-responsibility-principle/" TargetMode="External"/><Relationship Id="rId2" Type="http://schemas.openxmlformats.org/officeDocument/2006/relationships/hyperlink" Target="http://&#160;https:/dotnettutorials.net/lesson/interface-segregation-principl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en.wikipedia.org/wiki/Barbara_Liskov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xceptionnotfound.net/simply-solid-the-liskov-substitution-princip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eptionnotfound.net/simply-solid-the-open-closed-principle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ttps:/enterprisecraftsmanship.com/2015/09/02/cohesion-coupling-difference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de-DE" sz="6000">
                <a:solidFill>
                  <a:srgbClr val="FFFFFF"/>
                </a:solidFill>
                <a:cs typeface="Calibri Light"/>
              </a:rPr>
              <a:t>SOLID Principles</a:t>
            </a:r>
            <a:endParaRPr lang="de-DE" sz="60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06882" y="4960137"/>
            <a:ext cx="3404118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Nadia Comanici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Orders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Single Responsibility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675E-345B-4199-A2DD-E07D0F74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ORDERS SAMPLE</a:t>
            </a:r>
          </a:p>
        </p:txBody>
      </p:sp>
      <p:pic>
        <p:nvPicPr>
          <p:cNvPr id="5" name="Pictur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E17CA46-2A31-4EF8-A423-BEBBB2C3C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400" y="2658834"/>
            <a:ext cx="4753638" cy="3277057"/>
          </a:xfrm>
          <a:prstGeom prst="rect">
            <a:avLst/>
          </a:prstGeom>
        </p:spPr>
      </p:pic>
      <p:pic>
        <p:nvPicPr>
          <p:cNvPr id="7" name="Picture 7" descr="Une image contenant capture d’écran, carte&#10;&#10;Description générée avec un niveau de confiance élevé">
            <a:extLst>
              <a:ext uri="{FF2B5EF4-FFF2-40B4-BE49-F238E27FC236}">
                <a16:creationId xmlns:a16="http://schemas.microsoft.com/office/drawing/2014/main" id="{3F03CE5F-FF85-4FCD-A35C-A72A03460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6117" y="912395"/>
            <a:ext cx="5543600" cy="53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0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DEPENDENCY INJECTION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3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B2C2-C199-4617-A8AF-35C5DC5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00" dirty="0"/>
              <a:t>DEPENDENCY INJECTION PRINCIPLE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0E20-9398-437B-B204-532EC4E5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High </a:t>
            </a:r>
            <a:r>
              <a:rPr lang="fr-FR" dirty="0" err="1">
                <a:cs typeface="Calibri"/>
              </a:rPr>
              <a:t>level</a:t>
            </a:r>
            <a:r>
              <a:rPr lang="fr-FR" dirty="0">
                <a:cs typeface="Calibri"/>
              </a:rPr>
              <a:t> modules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not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</a:t>
            </a:r>
            <a:r>
              <a:rPr lang="fr-FR" dirty="0" err="1">
                <a:cs typeface="Calibri"/>
              </a:rPr>
              <a:t>low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level</a:t>
            </a:r>
            <a:r>
              <a:rPr lang="fr-FR" dirty="0">
                <a:cs typeface="Calibri"/>
              </a:rPr>
              <a:t> modules. </a:t>
            </a:r>
            <a:r>
              <a:rPr lang="fr-FR" dirty="0" err="1">
                <a:cs typeface="Calibri"/>
              </a:rPr>
              <a:t>Both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abstractions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Abstractions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not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</a:t>
            </a:r>
            <a:r>
              <a:rPr lang="fr-FR" dirty="0" err="1">
                <a:cs typeface="Calibri"/>
              </a:rPr>
              <a:t>details</a:t>
            </a:r>
            <a:r>
              <a:rPr lang="fr-FR" dirty="0">
                <a:cs typeface="Calibri"/>
              </a:rPr>
              <a:t>. Details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depend</a:t>
            </a:r>
            <a:r>
              <a:rPr lang="fr-FR" dirty="0">
                <a:cs typeface="Calibri"/>
              </a:rPr>
              <a:t> on abstractions</a:t>
            </a:r>
          </a:p>
          <a:p>
            <a:endParaRPr lang="fr-FR" dirty="0">
              <a:cs typeface="Calibri"/>
            </a:endParaRPr>
          </a:p>
          <a:p>
            <a:pPr algn="r"/>
            <a:r>
              <a:rPr lang="fr-FR" dirty="0">
                <a:cs typeface="Calibri"/>
              </a:rPr>
              <a:t>(Agile Principles, Patterns and Practices in C#)</a:t>
            </a:r>
          </a:p>
        </p:txBody>
      </p:sp>
    </p:spTree>
    <p:extLst>
      <p:ext uri="{BB962C8B-B14F-4D97-AF65-F5344CB8AC3E}">
        <p14:creationId xmlns:p14="http://schemas.microsoft.com/office/powerpoint/2010/main" val="24726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3D223A-7ED0-474D-90A2-F7C51654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dependencies?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ED97694-8707-41FE-B4B8-3F6A48EC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Third Party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Resources (</a:t>
            </a:r>
            <a:r>
              <a:rPr lang="en-US" dirty="0" err="1"/>
              <a:t>DateTime.Now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new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Static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Thread.Sleep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170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06BC19-2948-4955-A8D9-9BFDE8E6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Dependencies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89401CC-95E3-4BA2-A57A-F03C67C4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Class constructors should require all the dependencies that the class needs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Explicit dependencies (clear dependencies in constructor)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Implicit dependencies (hidden dependencies in constructor)</a:t>
            </a:r>
          </a:p>
        </p:txBody>
      </p:sp>
    </p:spTree>
    <p:extLst>
      <p:ext uri="{BB962C8B-B14F-4D97-AF65-F5344CB8AC3E}">
        <p14:creationId xmlns:p14="http://schemas.microsoft.com/office/powerpoint/2010/main" val="27167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Datetime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Dependency Injection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5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A26EE39-3512-46B0-B317-B3529B04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inject dependencies?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7D748D-B2DC-40B6-B8EE-CD587AFF3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Constructor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Property (Setter)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 Injection</a:t>
            </a:r>
          </a:p>
        </p:txBody>
      </p:sp>
    </p:spTree>
    <p:extLst>
      <p:ext uri="{BB962C8B-B14F-4D97-AF65-F5344CB8AC3E}">
        <p14:creationId xmlns:p14="http://schemas.microsoft.com/office/powerpoint/2010/main" val="209997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Stretegy</a:t>
            </a:r>
            <a:r>
              <a:rPr lang="en-US" dirty="0"/>
              <a:t>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Classes are always in a valid state once constructed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Works well with or without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Constructor my have a lot of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may need a </a:t>
            </a:r>
            <a:r>
              <a:rPr lang="en-US" dirty="0" err="1"/>
              <a:t>paramterless</a:t>
            </a:r>
            <a:r>
              <a:rPr lang="en-US" dirty="0"/>
              <a:t> constructor (Serialization)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Some methods may not need all dependencies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Dependencies cannot change during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14727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(Setter)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Dependencies can change during the lifetime of the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Flexible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Objects may be in invalid state after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don’t know all the dependencies and the order in which they should be set</a:t>
            </a:r>
          </a:p>
        </p:txBody>
      </p:sp>
    </p:spTree>
    <p:extLst>
      <p:ext uri="{BB962C8B-B14F-4D97-AF65-F5344CB8AC3E}">
        <p14:creationId xmlns:p14="http://schemas.microsoft.com/office/powerpoint/2010/main" val="79974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761B-C549-4260-8E27-AE6252D2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cs typeface="Calibri Light"/>
              </a:rPr>
              <a:t>Demystifying the Acronym</a:t>
            </a:r>
            <a:endParaRPr lang="fr-FR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6B7472E-4CFE-4BE5-902F-E77515248FDF}"/>
              </a:ext>
            </a:extLst>
          </p:cNvPr>
          <p:cNvSpPr/>
          <p:nvPr/>
        </p:nvSpPr>
        <p:spPr>
          <a:xfrm>
            <a:off x="1032979" y="3401805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Single </a:t>
            </a:r>
            <a:r>
              <a:rPr lang="fr-FR" dirty="0" err="1">
                <a:solidFill>
                  <a:schemeClr val="tx2"/>
                </a:solidFill>
              </a:rPr>
              <a:t>Responsability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Principle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FFA1F43C-6EF5-4E17-9225-35F927CFAA35}"/>
              </a:ext>
            </a:extLst>
          </p:cNvPr>
          <p:cNvSpPr/>
          <p:nvPr/>
        </p:nvSpPr>
        <p:spPr>
          <a:xfrm>
            <a:off x="525669" y="2828235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S</a:t>
            </a: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03BDE0BA-347E-400F-A404-16131F97FEFB}"/>
              </a:ext>
            </a:extLst>
          </p:cNvPr>
          <p:cNvSpPr/>
          <p:nvPr/>
        </p:nvSpPr>
        <p:spPr>
          <a:xfrm>
            <a:off x="3263761" y="3379718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Open-Closed Principle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15DBAD4D-9731-47D6-939F-B96FE47CEF18}"/>
              </a:ext>
            </a:extLst>
          </p:cNvPr>
          <p:cNvSpPr/>
          <p:nvPr/>
        </p:nvSpPr>
        <p:spPr>
          <a:xfrm>
            <a:off x="2756451" y="2806148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 dirty="0"/>
              <a:t>O</a:t>
            </a:r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22408755-424E-4575-B332-8EEE1E02D7C5}"/>
              </a:ext>
            </a:extLst>
          </p:cNvPr>
          <p:cNvSpPr/>
          <p:nvPr/>
        </p:nvSpPr>
        <p:spPr>
          <a:xfrm>
            <a:off x="5483500" y="3379718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Liskov's</a:t>
            </a:r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D4C929F6-6135-4F1F-BB4F-DED9566F900A}"/>
              </a:ext>
            </a:extLst>
          </p:cNvPr>
          <p:cNvSpPr/>
          <p:nvPr/>
        </p:nvSpPr>
        <p:spPr>
          <a:xfrm>
            <a:off x="4976190" y="2806148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L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3EAE571D-73D3-4D12-A568-32216446492B}"/>
              </a:ext>
            </a:extLst>
          </p:cNvPr>
          <p:cNvSpPr/>
          <p:nvPr/>
        </p:nvSpPr>
        <p:spPr>
          <a:xfrm>
            <a:off x="7659065" y="3368674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Interface Segregation</a:t>
            </a: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8C846963-AE49-4668-8CAD-F19C673E918C}"/>
              </a:ext>
            </a:extLst>
          </p:cNvPr>
          <p:cNvSpPr/>
          <p:nvPr/>
        </p:nvSpPr>
        <p:spPr>
          <a:xfrm>
            <a:off x="7151755" y="2795104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I</a:t>
            </a: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017E7C24-1518-46B9-9ED8-5C71B4F1A36A}"/>
              </a:ext>
            </a:extLst>
          </p:cNvPr>
          <p:cNvSpPr/>
          <p:nvPr/>
        </p:nvSpPr>
        <p:spPr>
          <a:xfrm>
            <a:off x="9856717" y="3357630"/>
            <a:ext cx="1612346" cy="1071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2"/>
                </a:solidFill>
              </a:rPr>
              <a:t>Dependency Injection</a:t>
            </a:r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>
                <a:solidFill>
                  <a:schemeClr val="tx2"/>
                </a:solidFill>
              </a:rPr>
              <a:t> Principle</a:t>
            </a:r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7A6AE9B7-005B-4D26-845C-5EC7E042F229}"/>
              </a:ext>
            </a:extLst>
          </p:cNvPr>
          <p:cNvSpPr/>
          <p:nvPr/>
        </p:nvSpPr>
        <p:spPr>
          <a:xfrm>
            <a:off x="9349407" y="2784060"/>
            <a:ext cx="916608" cy="916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8834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/>
      <p:bldP spid="437" grpId="0" animBg="1"/>
      <p:bldP spid="439" grpId="0" animBg="1"/>
      <p:bldP spid="442" grpId="0" animBg="1"/>
      <p:bldP spid="4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F7BEDC-3766-48F3-BFFC-2A067EDE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Injection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1F5982-3262-44E4-9150-B348E4C3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Flexible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change for the rest of the class, only that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need to update all usages of that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method might need a lot of dependencies -&gt; 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67886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AE6372-242A-464E-A438-AA878AB6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instantiate?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5CADFD-B025-460B-A4BB-A08122600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Poor man’s </a:t>
            </a:r>
            <a:r>
              <a:rPr lang="en-US" dirty="0" err="1"/>
              <a:t>IoC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528633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DE7D3C-7E75-45C7-BF93-67B9E897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 Containers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4B9B8E7-FB84-4CFB-AC00-4E3FB0430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Responsible object graph </a:t>
            </a:r>
            <a:r>
              <a:rPr lang="en-US" dirty="0" err="1"/>
              <a:t>instantation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Initializes at application startup via code or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Managed interfaces and the implementation to use are registered with the 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Dependencies on interfaces are Resolved at application startup or runtime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>
              <a:buFontTx/>
              <a:buChar char="-"/>
            </a:pPr>
            <a:r>
              <a:rPr lang="en-US" dirty="0"/>
              <a:t>Microsoft Unity</a:t>
            </a:r>
          </a:p>
          <a:p>
            <a:pPr>
              <a:buFontTx/>
              <a:buChar char="-"/>
            </a:pPr>
            <a:r>
              <a:rPr lang="en-US" dirty="0" err="1"/>
              <a:t>StructureMap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Ninject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Windsor</a:t>
            </a:r>
          </a:p>
          <a:p>
            <a:pPr>
              <a:buFontTx/>
              <a:buChar char="-"/>
            </a:pPr>
            <a:r>
              <a:rPr lang="en-US" dirty="0" err="1"/>
              <a:t>Funq</a:t>
            </a:r>
            <a:r>
              <a:rPr lang="en-US" dirty="0"/>
              <a:t>/</a:t>
            </a:r>
            <a:r>
              <a:rPr lang="en-US" dirty="0" err="1"/>
              <a:t>Munq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6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/>
              <a:t>Interface segregation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09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FD12A5BA-B063-4B33-AB08-86CF7D23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07DFAF29-6BD8-4A93-A292-D6A8C6EFB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CA01913F-3FBD-4B62-92CF-D2B8A6741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DB0B6-C4FD-4F10-AB2F-A40654CA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/>
              <a:t>I just needed a USB input plug...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FBB0A898-5387-4E99-A785-462A85DC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Une image contenant intérieur&#10;&#10;Description générée avec un niveau de confiance très élevé">
            <a:extLst>
              <a:ext uri="{FF2B5EF4-FFF2-40B4-BE49-F238E27FC236}">
                <a16:creationId xmlns:a16="http://schemas.microsoft.com/office/drawing/2014/main" id="{3E37E18B-C738-4E4E-8BDD-15F3C8653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1" r="13610" b="-1"/>
          <a:stretch/>
        </p:blipFill>
        <p:spPr>
          <a:xfrm>
            <a:off x="5039175" y="640080"/>
            <a:ext cx="612855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2D2-01A2-4D94-AEA3-13BBDECE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A2E-3A94-4512-B82E-CF658BD3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Arial" panose="020B0602020104020603" pitchFamily="34" charset="0"/>
              <a:buChar char="•"/>
            </a:pPr>
            <a:r>
              <a:rPr lang="fr-FR" dirty="0"/>
              <a:t> No </a:t>
            </a:r>
            <a:r>
              <a:rPr lang="fr-FR" dirty="0" err="1"/>
              <a:t>implementation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forced</a:t>
            </a:r>
            <a:r>
              <a:rPr lang="fr-FR" dirty="0"/>
              <a:t> to have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use (or </a:t>
            </a:r>
            <a:r>
              <a:rPr lang="fr-FR" dirty="0" err="1"/>
              <a:t>need</a:t>
            </a:r>
            <a:r>
              <a:rPr lang="fr-FR" dirty="0"/>
              <a:t>)</a:t>
            </a:r>
          </a:p>
          <a:p>
            <a:pPr>
              <a:buFont typeface="Arial" panose="020B0602020104020603" pitchFamily="34" charset="0"/>
              <a:buChar char="•"/>
            </a:pPr>
            <a:r>
              <a:rPr lang="fr-FR" dirty="0"/>
              <a:t> Use multiple, </a:t>
            </a:r>
            <a:r>
              <a:rPr lang="fr-FR" dirty="0" err="1"/>
              <a:t>smaller</a:t>
            </a:r>
            <a:r>
              <a:rPr lang="fr-FR" dirty="0"/>
              <a:t> interfaces</a:t>
            </a:r>
          </a:p>
          <a:p>
            <a:pPr>
              <a:buFont typeface="Wingdings" panose="020B0602020104020603" pitchFamily="34" charset="0"/>
              <a:buChar char="ü"/>
            </a:pPr>
            <a:endParaRPr lang="fr-FR" dirty="0"/>
          </a:p>
          <a:p>
            <a:pPr>
              <a:buFont typeface="Arial" panose="020B0602020104020603" pitchFamily="34" charset="0"/>
              <a:buChar char="•"/>
            </a:pPr>
            <a:r>
              <a:rPr lang="fr-FR" dirty="0" err="1"/>
              <a:t>Advantages</a:t>
            </a:r>
            <a:r>
              <a:rPr lang="fr-FR" dirty="0"/>
              <a:t>:</a:t>
            </a:r>
          </a:p>
          <a:p>
            <a:pPr marL="264795" lvl="1">
              <a:buFont typeface="Wingdings" panose="020B0602020104020603" pitchFamily="34" charset="0"/>
              <a:buChar char="ü"/>
            </a:pPr>
            <a:r>
              <a:rPr lang="fr-FR" dirty="0" err="1"/>
              <a:t>Simpler</a:t>
            </a:r>
            <a:r>
              <a:rPr lang="fr-FR" dirty="0"/>
              <a:t> classes,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</a:t>
            </a:r>
            <a:r>
              <a:rPr lang="fr-FR" dirty="0" err="1"/>
              <a:t>functionality</a:t>
            </a:r>
            <a:endParaRPr lang="fr-FR" dirty="0"/>
          </a:p>
          <a:p>
            <a:pPr marL="264795" lvl="1">
              <a:buFont typeface="Wingdings" panose="020B0602020104020603" pitchFamily="34" charset="0"/>
              <a:buChar char="ü"/>
            </a:pPr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a lot of </a:t>
            </a:r>
            <a:r>
              <a:rPr lang="fr-FR" dirty="0" err="1"/>
              <a:t>unnecesairy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– e.g. </a:t>
            </a:r>
            <a:r>
              <a:rPr lang="fr-FR" dirty="0" err="1"/>
              <a:t>MembershipProvider</a:t>
            </a:r>
            <a:endParaRPr lang="fr-FR" dirty="0"/>
          </a:p>
          <a:p>
            <a:pPr marL="264795" lvl="1">
              <a:buFont typeface="Wingdings" panose="020B0602020104020603" pitchFamily="34" charset="0"/>
              <a:buChar char="ü"/>
            </a:pPr>
            <a:endParaRPr lang="fr-FR" dirty="0"/>
          </a:p>
          <a:p>
            <a:pPr>
              <a:buFont typeface="Arial"/>
              <a:buChar char="•"/>
            </a:pPr>
            <a:r>
              <a:rPr lang="fr-FR" dirty="0"/>
              <a:t>More: </a:t>
            </a:r>
          </a:p>
          <a:p>
            <a:pPr marL="264795" lvl="1">
              <a:buFont typeface="Wingdings" pitchFamily="18" charset="2"/>
              <a:buChar char="ü"/>
            </a:pP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>
                <a:ea typeface="+mn-lt"/>
                <a:cs typeface="+mn-lt"/>
                <a:hlinkClick r:id="rId2"/>
              </a:rPr>
              <a:t>https://dotnettutorials.net/lesson/interface-segregation-principle/</a:t>
            </a:r>
          </a:p>
          <a:p>
            <a:pPr marL="264795" lvl="1">
              <a:buFont typeface="Wingdings" pitchFamily="18" charset="2"/>
              <a:buChar char="ü"/>
            </a:pPr>
            <a:r>
              <a:rPr lang="fr-FR" dirty="0"/>
              <a:t> </a:t>
            </a:r>
            <a:r>
              <a:rPr lang="fr-FR" dirty="0">
                <a:ea typeface="+mn-lt"/>
                <a:cs typeface="+mn-lt"/>
                <a:hlinkClick r:id="rId3"/>
              </a:rPr>
              <a:t>https://exceptionnotfound.net/simply-solid-the-single-responsibility-principle/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549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vehicles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Segregation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4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 err="1"/>
              <a:t>Liskov’s</a:t>
            </a:r>
            <a:r>
              <a:rPr lang="en-US" sz="5400" spc="200" dirty="0"/>
              <a:t> Substitution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3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 dirty="0"/>
              <a:t>WHO IS </a:t>
            </a:r>
            <a:r>
              <a:rPr lang="en-US" dirty="0" err="1"/>
              <a:t>Liskov</a:t>
            </a:r>
            <a:r>
              <a:rPr lang="en-US" dirty="0"/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Barbara </a:t>
            </a:r>
            <a:r>
              <a:rPr lang="en-US" dirty="0" err="1"/>
              <a:t>Liskov</a:t>
            </a:r>
            <a:r>
              <a:rPr lang="en-US" dirty="0"/>
              <a:t> </a:t>
            </a:r>
          </a:p>
          <a:p>
            <a:pPr marL="128016" lvl="1" indent="0">
              <a:buNone/>
            </a:pPr>
            <a:r>
              <a:rPr lang="en-US" dirty="0">
                <a:hlinkClick r:id="rId2"/>
              </a:rPr>
              <a:t>https://en.wikipedia.org/wiki/Barbara_Liskov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One of the first women with Stanford PhD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With Jeannette Wing, she developed a particular definition of subtyping, commonly known as the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Currently, she leads the Programming Methodology Group at MIT</a:t>
            </a:r>
          </a:p>
        </p:txBody>
      </p:sp>
      <p:pic>
        <p:nvPicPr>
          <p:cNvPr id="1026" name="Picture 2" descr="https://upload.wikimedia.org/wikipedia/commons/3/38/Barbara_Liskov_MIT_computer_scientist_2010.jpg">
            <a:extLst>
              <a:ext uri="{FF2B5EF4-FFF2-40B4-BE49-F238E27FC236}">
                <a16:creationId xmlns:a16="http://schemas.microsoft.com/office/drawing/2014/main" id="{F0BE3D71-4AF8-497B-AA47-805F1E81E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9"/>
          <a:stretch/>
        </p:blipFill>
        <p:spPr bwMode="auto">
          <a:xfrm>
            <a:off x="7552267" y="640080"/>
            <a:ext cx="399965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35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337088"/>
            <a:ext cx="8053883" cy="29722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If </a:t>
            </a:r>
            <a:r>
              <a:rPr lang="en-US" dirty="0" err="1"/>
              <a:t>ChildClass</a:t>
            </a:r>
            <a:r>
              <a:rPr lang="en-US" dirty="0"/>
              <a:t> is a subtype of </a:t>
            </a:r>
            <a:r>
              <a:rPr lang="en-US" dirty="0" err="1"/>
              <a:t>ParentClass</a:t>
            </a:r>
            <a:r>
              <a:rPr lang="en-US" dirty="0"/>
              <a:t>, then any object of type </a:t>
            </a:r>
            <a:r>
              <a:rPr lang="en-US" dirty="0" err="1"/>
              <a:t>ParentClass</a:t>
            </a:r>
            <a:r>
              <a:rPr lang="en-US" dirty="0"/>
              <a:t> may be replaced with an object of type </a:t>
            </a:r>
            <a:r>
              <a:rPr lang="en-US" dirty="0" err="1"/>
              <a:t>ChildClass</a:t>
            </a:r>
            <a:r>
              <a:rPr lang="en-US" dirty="0"/>
              <a:t> without breaking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Signs that this principle is broken: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Return </a:t>
            </a:r>
            <a:r>
              <a:rPr lang="en-US" dirty="0" err="1"/>
              <a:t>NotImplementedException</a:t>
            </a:r>
            <a:r>
              <a:rPr lang="en-US" dirty="0"/>
              <a:t>() in a child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Child method has empty (not implemented) body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Any child class should be able to do anything the parent can 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Always ask yourself “Is S a T”?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51A288B-ADFB-411D-B823-EDA46C9F5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11" y="2238866"/>
            <a:ext cx="6325483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are 12">
            <a:extLst>
              <a:ext uri="{FF2B5EF4-FFF2-40B4-BE49-F238E27FC236}">
                <a16:creationId xmlns:a16="http://schemas.microsoft.com/office/drawing/2014/main" id="{C20999BD-C9DA-4093-BBDD-6582EE2BD65D}"/>
              </a:ext>
            </a:extLst>
          </p:cNvPr>
          <p:cNvGrpSpPr/>
          <p:nvPr/>
        </p:nvGrpSpPr>
        <p:grpSpPr>
          <a:xfrm>
            <a:off x="9379670" y="2238866"/>
            <a:ext cx="2168165" cy="2234153"/>
            <a:chOff x="2158737" y="2563741"/>
            <a:chExt cx="2168165" cy="2540620"/>
          </a:xfrm>
        </p:grpSpPr>
        <p:sp>
          <p:nvSpPr>
            <p:cNvPr id="14" name="Dreptunghi 13">
              <a:extLst>
                <a:ext uri="{FF2B5EF4-FFF2-40B4-BE49-F238E27FC236}">
                  <a16:creationId xmlns:a16="http://schemas.microsoft.com/office/drawing/2014/main" id="{701BA09E-ED2C-4025-B4ED-6B6CEE33ADEC}"/>
                </a:ext>
              </a:extLst>
            </p:cNvPr>
            <p:cNvSpPr/>
            <p:nvPr/>
          </p:nvSpPr>
          <p:spPr>
            <a:xfrm>
              <a:off x="2158737" y="2563741"/>
              <a:ext cx="2168165" cy="254062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reptunghi: colțuri rotunjite 14">
              <a:extLst>
                <a:ext uri="{FF2B5EF4-FFF2-40B4-BE49-F238E27FC236}">
                  <a16:creationId xmlns:a16="http://schemas.microsoft.com/office/drawing/2014/main" id="{8773DF31-9559-4002-A157-7CEE96A34C7C}"/>
                </a:ext>
              </a:extLst>
            </p:cNvPr>
            <p:cNvSpPr/>
            <p:nvPr/>
          </p:nvSpPr>
          <p:spPr>
            <a:xfrm>
              <a:off x="2457984" y="2881258"/>
              <a:ext cx="1496291" cy="7707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  <a:p>
              <a:pPr algn="ctr"/>
              <a:r>
                <a:rPr lang="en-US" dirty="0"/>
                <a:t>(parent)</a:t>
              </a:r>
            </a:p>
          </p:txBody>
        </p:sp>
        <p:sp>
          <p:nvSpPr>
            <p:cNvPr id="17" name="Dreptunghi: colțuri rotunjite 16">
              <a:extLst>
                <a:ext uri="{FF2B5EF4-FFF2-40B4-BE49-F238E27FC236}">
                  <a16:creationId xmlns:a16="http://schemas.microsoft.com/office/drawing/2014/main" id="{7B4C17E2-F844-429C-BF39-9E85582D8116}"/>
                </a:ext>
              </a:extLst>
            </p:cNvPr>
            <p:cNvSpPr/>
            <p:nvPr/>
          </p:nvSpPr>
          <p:spPr>
            <a:xfrm>
              <a:off x="2455270" y="4107577"/>
              <a:ext cx="1496291" cy="770779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  <a:p>
              <a:pPr algn="ctr"/>
              <a:r>
                <a:rPr lang="en-US" dirty="0"/>
                <a:t>(child)</a:t>
              </a:r>
            </a:p>
          </p:txBody>
        </p:sp>
        <p:cxnSp>
          <p:nvCxnSpPr>
            <p:cNvPr id="19" name="Conector drept cu săgeată 18">
              <a:extLst>
                <a:ext uri="{FF2B5EF4-FFF2-40B4-BE49-F238E27FC236}">
                  <a16:creationId xmlns:a16="http://schemas.microsoft.com/office/drawing/2014/main" id="{62BA32AC-7E44-4521-93EA-9B96725C593C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3203416" y="3652038"/>
              <a:ext cx="2714" cy="45553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1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3B8D2-B23E-4376-8170-5F96E9E8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200"/>
              </a:spcAft>
            </a:pPr>
            <a:r>
              <a:rPr lang="en-US" sz="4200"/>
              <a:t>Single Responsability PrinciplE</a:t>
            </a: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5B144E-D167-4C7F-9F7B-29307D9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 err="1"/>
              <a:t>Liskov’s</a:t>
            </a:r>
            <a:r>
              <a:rPr lang="en-US" dirty="0"/>
              <a:t> Substitution Principle</a:t>
            </a:r>
          </a:p>
        </p:txBody>
      </p:sp>
      <p:grpSp>
        <p:nvGrpSpPr>
          <p:cNvPr id="44" name="Grupare 43">
            <a:extLst>
              <a:ext uri="{FF2B5EF4-FFF2-40B4-BE49-F238E27FC236}">
                <a16:creationId xmlns:a16="http://schemas.microsoft.com/office/drawing/2014/main" id="{746148DE-F93E-42E1-B584-9AE79DA3CEB5}"/>
              </a:ext>
            </a:extLst>
          </p:cNvPr>
          <p:cNvGrpSpPr/>
          <p:nvPr/>
        </p:nvGrpSpPr>
        <p:grpSpPr>
          <a:xfrm>
            <a:off x="1891394" y="2461904"/>
            <a:ext cx="2624045" cy="2996215"/>
            <a:chOff x="1891394" y="2461904"/>
            <a:chExt cx="2624045" cy="2996215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60187EAF-3208-4E22-B01A-FEA398F57A23}"/>
                </a:ext>
              </a:extLst>
            </p:cNvPr>
            <p:cNvSpPr/>
            <p:nvPr/>
          </p:nvSpPr>
          <p:spPr>
            <a:xfrm>
              <a:off x="1891394" y="2461904"/>
              <a:ext cx="2624045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reptunghi: colțuri rotunjite 5">
              <a:extLst>
                <a:ext uri="{FF2B5EF4-FFF2-40B4-BE49-F238E27FC236}">
                  <a16:creationId xmlns:a16="http://schemas.microsoft.com/office/drawing/2014/main" id="{500F69C3-705D-4593-B9ED-E92E373A4443}"/>
                </a:ext>
              </a:extLst>
            </p:cNvPr>
            <p:cNvSpPr/>
            <p:nvPr/>
          </p:nvSpPr>
          <p:spPr>
            <a:xfrm>
              <a:off x="2457984" y="288125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</a:t>
              </a:r>
            </a:p>
          </p:txBody>
        </p:sp>
        <p:sp>
          <p:nvSpPr>
            <p:cNvPr id="7" name="Dreptunghi: colțuri rotunjite 6">
              <a:extLst>
                <a:ext uri="{FF2B5EF4-FFF2-40B4-BE49-F238E27FC236}">
                  <a16:creationId xmlns:a16="http://schemas.microsoft.com/office/drawing/2014/main" id="{0F8B7A97-34A7-4411-99DF-4D3A044C5221}"/>
                </a:ext>
              </a:extLst>
            </p:cNvPr>
            <p:cNvSpPr/>
            <p:nvPr/>
          </p:nvSpPr>
          <p:spPr>
            <a:xfrm>
              <a:off x="2458997" y="3757606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</p:txBody>
        </p:sp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AD3B25EF-A0DC-402A-824E-271866FA1021}"/>
                </a:ext>
              </a:extLst>
            </p:cNvPr>
            <p:cNvSpPr/>
            <p:nvPr/>
          </p:nvSpPr>
          <p:spPr>
            <a:xfrm>
              <a:off x="2458997" y="4606240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Square</a:t>
              </a:r>
            </a:p>
          </p:txBody>
        </p: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6B5A3528-0640-4075-B809-E04626DDAEE0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H="1" flipV="1">
              <a:off x="3206130" y="3373371"/>
              <a:ext cx="1013" cy="3842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>
              <a:extLst>
                <a:ext uri="{FF2B5EF4-FFF2-40B4-BE49-F238E27FC236}">
                  <a16:creationId xmlns:a16="http://schemas.microsoft.com/office/drawing/2014/main" id="{F4BBF2B0-4C1F-47E4-865D-918A5BEF0048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3207143" y="4249719"/>
              <a:ext cx="0" cy="35652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are 41">
            <a:extLst>
              <a:ext uri="{FF2B5EF4-FFF2-40B4-BE49-F238E27FC236}">
                <a16:creationId xmlns:a16="http://schemas.microsoft.com/office/drawing/2014/main" id="{A9A16468-D08A-49A7-9C2E-4FD3184A7222}"/>
              </a:ext>
            </a:extLst>
          </p:cNvPr>
          <p:cNvGrpSpPr/>
          <p:nvPr/>
        </p:nvGrpSpPr>
        <p:grpSpPr>
          <a:xfrm>
            <a:off x="6108570" y="2461904"/>
            <a:ext cx="4205926" cy="2996215"/>
            <a:chOff x="4590854" y="2084832"/>
            <a:chExt cx="4205926" cy="2996215"/>
          </a:xfrm>
        </p:grpSpPr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8A05B9AF-45D3-43F8-8C7A-87003A014F11}"/>
                </a:ext>
              </a:extLst>
            </p:cNvPr>
            <p:cNvSpPr/>
            <p:nvPr/>
          </p:nvSpPr>
          <p:spPr>
            <a:xfrm>
              <a:off x="4590854" y="2084832"/>
              <a:ext cx="4205926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reptunghi: colțuri rotunjite 17">
              <a:extLst>
                <a:ext uri="{FF2B5EF4-FFF2-40B4-BE49-F238E27FC236}">
                  <a16:creationId xmlns:a16="http://schemas.microsoft.com/office/drawing/2014/main" id="{7F2248E8-DBB9-4C17-A0F1-7FAF9BE872AD}"/>
                </a:ext>
              </a:extLst>
            </p:cNvPr>
            <p:cNvSpPr/>
            <p:nvPr/>
          </p:nvSpPr>
          <p:spPr>
            <a:xfrm>
              <a:off x="5964528" y="251804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Shape</a:t>
              </a:r>
            </a:p>
          </p:txBody>
        </p:sp>
        <p:sp>
          <p:nvSpPr>
            <p:cNvPr id="19" name="Dreptunghi: colțuri rotunjite 18">
              <a:extLst>
                <a:ext uri="{FF2B5EF4-FFF2-40B4-BE49-F238E27FC236}">
                  <a16:creationId xmlns:a16="http://schemas.microsoft.com/office/drawing/2014/main" id="{29AC364C-D38F-42FA-91F0-1B9C08780D13}"/>
                </a:ext>
              </a:extLst>
            </p:cNvPr>
            <p:cNvSpPr/>
            <p:nvPr/>
          </p:nvSpPr>
          <p:spPr>
            <a:xfrm>
              <a:off x="5065551" y="410470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Rectangle</a:t>
              </a:r>
            </a:p>
          </p:txBody>
        </p:sp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25C863A-2BFF-4A75-A3EC-F4D80646618F}"/>
                </a:ext>
              </a:extLst>
            </p:cNvPr>
            <p:cNvSpPr/>
            <p:nvPr/>
          </p:nvSpPr>
          <p:spPr>
            <a:xfrm>
              <a:off x="6931165" y="410470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Square</a:t>
              </a:r>
            </a:p>
          </p:txBody>
        </p:sp>
        <p:cxnSp>
          <p:nvCxnSpPr>
            <p:cNvPr id="38" name="Conector: cotit 37">
              <a:extLst>
                <a:ext uri="{FF2B5EF4-FFF2-40B4-BE49-F238E27FC236}">
                  <a16:creationId xmlns:a16="http://schemas.microsoft.com/office/drawing/2014/main" id="{B8E5364D-8BA4-4F33-814C-C202B25BD39E}"/>
                </a:ext>
              </a:extLst>
            </p:cNvPr>
            <p:cNvCxnSpPr>
              <a:stCxn id="19" idx="0"/>
              <a:endCxn id="18" idx="2"/>
            </p:cNvCxnSpPr>
            <p:nvPr/>
          </p:nvCxnSpPr>
          <p:spPr>
            <a:xfrm rot="5400000" flipH="1" flipV="1">
              <a:off x="5715912" y="3107940"/>
              <a:ext cx="1094546" cy="89897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cotit 38">
              <a:extLst>
                <a:ext uri="{FF2B5EF4-FFF2-40B4-BE49-F238E27FC236}">
                  <a16:creationId xmlns:a16="http://schemas.microsoft.com/office/drawing/2014/main" id="{AC9E6F14-FE1D-4E6A-B43A-7C756CA3BA8B}"/>
                </a:ext>
              </a:extLst>
            </p:cNvPr>
            <p:cNvCxnSpPr>
              <a:cxnSpLocks/>
              <a:stCxn id="20" idx="0"/>
              <a:endCxn id="18" idx="2"/>
            </p:cNvCxnSpPr>
            <p:nvPr/>
          </p:nvCxnSpPr>
          <p:spPr>
            <a:xfrm rot="16200000" flipV="1">
              <a:off x="6648720" y="3074109"/>
              <a:ext cx="1094546" cy="9666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ăgeată: dreapta 42">
            <a:extLst>
              <a:ext uri="{FF2B5EF4-FFF2-40B4-BE49-F238E27FC236}">
                <a16:creationId xmlns:a16="http://schemas.microsoft.com/office/drawing/2014/main" id="{25F99262-2769-45E3-9FDC-C1B0B2C5DB35}"/>
              </a:ext>
            </a:extLst>
          </p:cNvPr>
          <p:cNvSpPr/>
          <p:nvPr/>
        </p:nvSpPr>
        <p:spPr>
          <a:xfrm>
            <a:off x="4769963" y="3429000"/>
            <a:ext cx="1120116" cy="820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Square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Liskov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Substitution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74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2F58E10-F10D-4D66-86AA-BC2AB458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– Is “S” a “T”?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E5AC56-5F4F-4DD3-8C22-65E2C271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051698"/>
            <a:ext cx="10471186" cy="709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Image Source: </a:t>
            </a:r>
            <a:r>
              <a:rPr lang="en-US" dirty="0">
                <a:hlinkClick r:id="rId2"/>
              </a:rPr>
              <a:t>https://exceptionnotfound.net/simply-solid-the-liskov-substitution-principle/</a:t>
            </a:r>
            <a:endParaRPr lang="en-US" dirty="0"/>
          </a:p>
        </p:txBody>
      </p:sp>
      <p:pic>
        <p:nvPicPr>
          <p:cNvPr id="2050" name="Picture 2" descr="https://exceptionnotfound.net/content/images/2015/03/liskovsubstitutionprinciple.jpg">
            <a:extLst>
              <a:ext uri="{FF2B5EF4-FFF2-40B4-BE49-F238E27FC236}">
                <a16:creationId xmlns:a16="http://schemas.microsoft.com/office/drawing/2014/main" id="{5E2D3702-B2F1-4B1C-8C22-749E8E8B9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6952" r="5033" b="5361"/>
          <a:stretch/>
        </p:blipFill>
        <p:spPr bwMode="auto">
          <a:xfrm>
            <a:off x="6096000" y="2084832"/>
            <a:ext cx="4685122" cy="363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are 16">
            <a:extLst>
              <a:ext uri="{FF2B5EF4-FFF2-40B4-BE49-F238E27FC236}">
                <a16:creationId xmlns:a16="http://schemas.microsoft.com/office/drawing/2014/main" id="{94C53B67-E81F-49B1-854F-25A1CC7739AD}"/>
              </a:ext>
            </a:extLst>
          </p:cNvPr>
          <p:cNvGrpSpPr/>
          <p:nvPr/>
        </p:nvGrpSpPr>
        <p:grpSpPr>
          <a:xfrm>
            <a:off x="1891394" y="2461904"/>
            <a:ext cx="2624045" cy="2996215"/>
            <a:chOff x="1891394" y="2461904"/>
            <a:chExt cx="2624045" cy="2996215"/>
          </a:xfrm>
        </p:grpSpPr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98A51FF2-7B5C-4FA7-B285-4E899E6D8018}"/>
                </a:ext>
              </a:extLst>
            </p:cNvPr>
            <p:cNvSpPr/>
            <p:nvPr/>
          </p:nvSpPr>
          <p:spPr>
            <a:xfrm>
              <a:off x="1891394" y="2461904"/>
              <a:ext cx="2624045" cy="299621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reptunghi: colțuri rotunjite 18">
              <a:extLst>
                <a:ext uri="{FF2B5EF4-FFF2-40B4-BE49-F238E27FC236}">
                  <a16:creationId xmlns:a16="http://schemas.microsoft.com/office/drawing/2014/main" id="{A999FFD4-67EE-4EF5-8856-B210C4A242BA}"/>
                </a:ext>
              </a:extLst>
            </p:cNvPr>
            <p:cNvSpPr/>
            <p:nvPr/>
          </p:nvSpPr>
          <p:spPr>
            <a:xfrm>
              <a:off x="2457984" y="288125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E541915-AE65-43E2-93B0-6AC75524E5A6}"/>
                </a:ext>
              </a:extLst>
            </p:cNvPr>
            <p:cNvSpPr/>
            <p:nvPr/>
          </p:nvSpPr>
          <p:spPr>
            <a:xfrm>
              <a:off x="2458997" y="3757606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Duck</a:t>
              </a:r>
            </a:p>
          </p:txBody>
        </p:sp>
        <p:sp>
          <p:nvSpPr>
            <p:cNvPr id="21" name="Dreptunghi: colțuri rotunjite 20">
              <a:extLst>
                <a:ext uri="{FF2B5EF4-FFF2-40B4-BE49-F238E27FC236}">
                  <a16:creationId xmlns:a16="http://schemas.microsoft.com/office/drawing/2014/main" id="{84A71EBE-40E8-4A14-986C-307F402E6F25}"/>
                </a:ext>
              </a:extLst>
            </p:cNvPr>
            <p:cNvSpPr/>
            <p:nvPr/>
          </p:nvSpPr>
          <p:spPr>
            <a:xfrm>
              <a:off x="2458997" y="4606240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DuckToy</a:t>
              </a:r>
              <a:endParaRPr lang="en-US" dirty="0"/>
            </a:p>
          </p:txBody>
        </p:sp>
        <p:cxnSp>
          <p:nvCxnSpPr>
            <p:cNvPr id="22" name="Conector drept cu săgeată 21">
              <a:extLst>
                <a:ext uri="{FF2B5EF4-FFF2-40B4-BE49-F238E27FC236}">
                  <a16:creationId xmlns:a16="http://schemas.microsoft.com/office/drawing/2014/main" id="{3AD3E170-FF6A-447E-A6AD-20A2EE03EEAC}"/>
                </a:ext>
              </a:extLst>
            </p:cNvPr>
            <p:cNvCxnSpPr>
              <a:stCxn id="20" idx="0"/>
              <a:endCxn id="19" idx="2"/>
            </p:cNvCxnSpPr>
            <p:nvPr/>
          </p:nvCxnSpPr>
          <p:spPr>
            <a:xfrm flipH="1" flipV="1">
              <a:off x="3206130" y="3373371"/>
              <a:ext cx="1013" cy="3842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cu săgeată 22">
              <a:extLst>
                <a:ext uri="{FF2B5EF4-FFF2-40B4-BE49-F238E27FC236}">
                  <a16:creationId xmlns:a16="http://schemas.microsoft.com/office/drawing/2014/main" id="{988DE0FC-4FC4-4D00-9D35-D1342C62F58A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3207143" y="4249719"/>
              <a:ext cx="0" cy="35652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06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C5B144E-D167-4C7F-9F7B-29307D90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OTHER EXAMPLES – Can an ostrich fly?</a:t>
            </a:r>
          </a:p>
        </p:txBody>
      </p:sp>
      <p:sp>
        <p:nvSpPr>
          <p:cNvPr id="43" name="Săgeată: dreapta 42">
            <a:extLst>
              <a:ext uri="{FF2B5EF4-FFF2-40B4-BE49-F238E27FC236}">
                <a16:creationId xmlns:a16="http://schemas.microsoft.com/office/drawing/2014/main" id="{25F99262-2769-45E3-9FDC-C1B0B2C5DB35}"/>
              </a:ext>
            </a:extLst>
          </p:cNvPr>
          <p:cNvSpPr/>
          <p:nvPr/>
        </p:nvSpPr>
        <p:spPr>
          <a:xfrm>
            <a:off x="5756529" y="3989583"/>
            <a:ext cx="1120116" cy="8207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are 27">
            <a:extLst>
              <a:ext uri="{FF2B5EF4-FFF2-40B4-BE49-F238E27FC236}">
                <a16:creationId xmlns:a16="http://schemas.microsoft.com/office/drawing/2014/main" id="{5C5FE98F-2327-454E-B551-FA2ADEC82EAA}"/>
              </a:ext>
            </a:extLst>
          </p:cNvPr>
          <p:cNvGrpSpPr/>
          <p:nvPr/>
        </p:nvGrpSpPr>
        <p:grpSpPr>
          <a:xfrm>
            <a:off x="901108" y="2765814"/>
            <a:ext cx="4619134" cy="3156471"/>
            <a:chOff x="867266" y="2461904"/>
            <a:chExt cx="4619134" cy="3156471"/>
          </a:xfrm>
        </p:grpSpPr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60187EAF-3208-4E22-B01A-FEA398F57A23}"/>
                </a:ext>
              </a:extLst>
            </p:cNvPr>
            <p:cNvSpPr/>
            <p:nvPr/>
          </p:nvSpPr>
          <p:spPr>
            <a:xfrm>
              <a:off x="867266" y="2461904"/>
              <a:ext cx="4619134" cy="315647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" name="Dreptunghi: colțuri rotunjite 5">
              <a:extLst>
                <a:ext uri="{FF2B5EF4-FFF2-40B4-BE49-F238E27FC236}">
                  <a16:creationId xmlns:a16="http://schemas.microsoft.com/office/drawing/2014/main" id="{500F69C3-705D-4593-B9ED-E92E373A4443}"/>
                </a:ext>
              </a:extLst>
            </p:cNvPr>
            <p:cNvSpPr/>
            <p:nvPr/>
          </p:nvSpPr>
          <p:spPr>
            <a:xfrm>
              <a:off x="1943206" y="286369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7" name="Dreptunghi: colțuri rotunjite 6">
              <a:extLst>
                <a:ext uri="{FF2B5EF4-FFF2-40B4-BE49-F238E27FC236}">
                  <a16:creationId xmlns:a16="http://schemas.microsoft.com/office/drawing/2014/main" id="{0F8B7A97-34A7-4411-99DF-4D3A044C5221}"/>
                </a:ext>
              </a:extLst>
            </p:cNvPr>
            <p:cNvSpPr/>
            <p:nvPr/>
          </p:nvSpPr>
          <p:spPr>
            <a:xfrm>
              <a:off x="1944097" y="368567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Bird</a:t>
              </a:r>
            </a:p>
          </p:txBody>
        </p:sp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AD3B25EF-A0DC-402A-824E-271866FA1021}"/>
                </a:ext>
              </a:extLst>
            </p:cNvPr>
            <p:cNvSpPr/>
            <p:nvPr/>
          </p:nvSpPr>
          <p:spPr>
            <a:xfrm>
              <a:off x="2899892" y="4782322"/>
              <a:ext cx="1496291" cy="492113"/>
            </a:xfrm>
            <a:prstGeom prst="roundRect">
              <a:avLst/>
            </a:prstGeom>
            <a:solidFill>
              <a:srgbClr val="FCAC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Ostrich</a:t>
              </a:r>
            </a:p>
          </p:txBody>
        </p: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6B5A3528-0640-4075-B809-E04626DDAEE0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H="1" flipV="1">
              <a:off x="2691352" y="3355812"/>
              <a:ext cx="891" cy="32986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reptunghi: colțuri rotunjite 20">
              <a:extLst>
                <a:ext uri="{FF2B5EF4-FFF2-40B4-BE49-F238E27FC236}">
                  <a16:creationId xmlns:a16="http://schemas.microsoft.com/office/drawing/2014/main" id="{BABA1E94-3D71-4848-8FCF-F4D3FA8C9CC0}"/>
                </a:ext>
              </a:extLst>
            </p:cNvPr>
            <p:cNvSpPr/>
            <p:nvPr/>
          </p:nvSpPr>
          <p:spPr>
            <a:xfrm>
              <a:off x="1010350" y="478232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Pigeon</a:t>
              </a:r>
            </a:p>
          </p:txBody>
        </p:sp>
        <p:cxnSp>
          <p:nvCxnSpPr>
            <p:cNvPr id="26" name="Conector: cotit 25">
              <a:extLst>
                <a:ext uri="{FF2B5EF4-FFF2-40B4-BE49-F238E27FC236}">
                  <a16:creationId xmlns:a16="http://schemas.microsoft.com/office/drawing/2014/main" id="{BC499A6C-CA8D-46FB-A2BD-538A94A5E703}"/>
                </a:ext>
              </a:extLst>
            </p:cNvPr>
            <p:cNvCxnSpPr>
              <a:cxnSpLocks/>
              <a:stCxn id="21" idx="0"/>
              <a:endCxn id="7" idx="2"/>
            </p:cNvCxnSpPr>
            <p:nvPr/>
          </p:nvCxnSpPr>
          <p:spPr>
            <a:xfrm rot="5400000" flipH="1" flipV="1">
              <a:off x="1923101" y="4013181"/>
              <a:ext cx="604536" cy="93374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cotit 29">
              <a:extLst>
                <a:ext uri="{FF2B5EF4-FFF2-40B4-BE49-F238E27FC236}">
                  <a16:creationId xmlns:a16="http://schemas.microsoft.com/office/drawing/2014/main" id="{9BB8340D-4F8A-4C7D-A5E4-244E025AE74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rot="16200000" flipV="1">
              <a:off x="2867873" y="4002156"/>
              <a:ext cx="604536" cy="9557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tăText 26">
              <a:extLst>
                <a:ext uri="{FF2B5EF4-FFF2-40B4-BE49-F238E27FC236}">
                  <a16:creationId xmlns:a16="http://schemas.microsoft.com/office/drawing/2014/main" id="{79B9E6B8-C645-4CC7-89EC-4DFB30FA5498}"/>
                </a:ext>
              </a:extLst>
            </p:cNvPr>
            <p:cNvSpPr txBox="1"/>
            <p:nvPr/>
          </p:nvSpPr>
          <p:spPr>
            <a:xfrm>
              <a:off x="3428799" y="3639340"/>
              <a:ext cx="10990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</a:t>
              </a:r>
              <a:r>
                <a:rPr lang="en-US" sz="1600" dirty="0" err="1">
                  <a:solidFill>
                    <a:schemeClr val="tx2"/>
                  </a:solidFill>
                </a:rPr>
                <a:t>LayEggs</a:t>
              </a:r>
              <a:r>
                <a:rPr lang="en-US" sz="1600" dirty="0">
                  <a:solidFill>
                    <a:schemeClr val="tx2"/>
                  </a:solidFill>
                </a:rPr>
                <a:t>()</a:t>
              </a:r>
            </a:p>
            <a:p>
              <a:r>
                <a:rPr lang="en-US" sz="1600" dirty="0">
                  <a:solidFill>
                    <a:schemeClr val="tx2"/>
                  </a:solidFill>
                </a:rPr>
                <a:t>- Fly()</a:t>
              </a:r>
            </a:p>
          </p:txBody>
        </p:sp>
        <p:sp>
          <p:nvSpPr>
            <p:cNvPr id="35" name="CasetăText 34">
              <a:extLst>
                <a:ext uri="{FF2B5EF4-FFF2-40B4-BE49-F238E27FC236}">
                  <a16:creationId xmlns:a16="http://schemas.microsoft.com/office/drawing/2014/main" id="{C56D7D15-8C2F-4344-B7D0-54078788CFC0}"/>
                </a:ext>
              </a:extLst>
            </p:cNvPr>
            <p:cNvSpPr txBox="1"/>
            <p:nvPr/>
          </p:nvSpPr>
          <p:spPr>
            <a:xfrm>
              <a:off x="4382786" y="4859101"/>
              <a:ext cx="10198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96827"/>
                  </a:solidFill>
                </a:rPr>
                <a:t>Can it fly?</a:t>
              </a:r>
            </a:p>
          </p:txBody>
        </p:sp>
      </p:grpSp>
      <p:grpSp>
        <p:nvGrpSpPr>
          <p:cNvPr id="33" name="Grupare 32">
            <a:extLst>
              <a:ext uri="{FF2B5EF4-FFF2-40B4-BE49-F238E27FC236}">
                <a16:creationId xmlns:a16="http://schemas.microsoft.com/office/drawing/2014/main" id="{EC4453F7-A1DA-4A0C-82F6-0D564F6E2AD4}"/>
              </a:ext>
            </a:extLst>
          </p:cNvPr>
          <p:cNvGrpSpPr/>
          <p:nvPr/>
        </p:nvGrpSpPr>
        <p:grpSpPr>
          <a:xfrm>
            <a:off x="7062247" y="2461903"/>
            <a:ext cx="4619134" cy="3967177"/>
            <a:chOff x="7062247" y="2461903"/>
            <a:chExt cx="4619134" cy="3967177"/>
          </a:xfrm>
        </p:grpSpPr>
        <p:sp>
          <p:nvSpPr>
            <p:cNvPr id="40" name="Dreptunghi 39">
              <a:extLst>
                <a:ext uri="{FF2B5EF4-FFF2-40B4-BE49-F238E27FC236}">
                  <a16:creationId xmlns:a16="http://schemas.microsoft.com/office/drawing/2014/main" id="{50C20F3C-183C-47C5-B978-37CA51758CC4}"/>
                </a:ext>
              </a:extLst>
            </p:cNvPr>
            <p:cNvSpPr/>
            <p:nvPr/>
          </p:nvSpPr>
          <p:spPr>
            <a:xfrm>
              <a:off x="7062247" y="2461903"/>
              <a:ext cx="4619134" cy="39671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1" name="Dreptunghi: colțuri rotunjite 40">
              <a:extLst>
                <a:ext uri="{FF2B5EF4-FFF2-40B4-BE49-F238E27FC236}">
                  <a16:creationId xmlns:a16="http://schemas.microsoft.com/office/drawing/2014/main" id="{678E8781-604B-4923-89E5-85E5078CAECC}"/>
                </a:ext>
              </a:extLst>
            </p:cNvPr>
            <p:cNvSpPr/>
            <p:nvPr/>
          </p:nvSpPr>
          <p:spPr>
            <a:xfrm>
              <a:off x="8138187" y="286369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</a:t>
              </a:r>
            </a:p>
          </p:txBody>
        </p:sp>
        <p:sp>
          <p:nvSpPr>
            <p:cNvPr id="45" name="Dreptunghi: colțuri rotunjite 44">
              <a:extLst>
                <a:ext uri="{FF2B5EF4-FFF2-40B4-BE49-F238E27FC236}">
                  <a16:creationId xmlns:a16="http://schemas.microsoft.com/office/drawing/2014/main" id="{A2588D1A-F1F8-4D58-89F5-B7CF0E5EF921}"/>
                </a:ext>
              </a:extLst>
            </p:cNvPr>
            <p:cNvSpPr/>
            <p:nvPr/>
          </p:nvSpPr>
          <p:spPr>
            <a:xfrm>
              <a:off x="8139078" y="368567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Bird</a:t>
              </a:r>
            </a:p>
          </p:txBody>
        </p:sp>
        <p:sp>
          <p:nvSpPr>
            <p:cNvPr id="46" name="Dreptunghi: colțuri rotunjite 45">
              <a:extLst>
                <a:ext uri="{FF2B5EF4-FFF2-40B4-BE49-F238E27FC236}">
                  <a16:creationId xmlns:a16="http://schemas.microsoft.com/office/drawing/2014/main" id="{EA85B010-0E04-4F35-9C10-E369BC7BA64C}"/>
                </a:ext>
              </a:extLst>
            </p:cNvPr>
            <p:cNvSpPr/>
            <p:nvPr/>
          </p:nvSpPr>
          <p:spPr>
            <a:xfrm>
              <a:off x="9974717" y="478232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Ostrich</a:t>
              </a:r>
            </a:p>
          </p:txBody>
        </p:sp>
        <p:cxnSp>
          <p:nvCxnSpPr>
            <p:cNvPr id="47" name="Conector drept cu săgeată 46">
              <a:extLst>
                <a:ext uri="{FF2B5EF4-FFF2-40B4-BE49-F238E27FC236}">
                  <a16:creationId xmlns:a16="http://schemas.microsoft.com/office/drawing/2014/main" id="{29722C26-B4BA-41AE-8A3A-B2611069CD5D}"/>
                </a:ext>
              </a:extLst>
            </p:cNvPr>
            <p:cNvCxnSpPr>
              <a:stCxn id="45" idx="0"/>
              <a:endCxn id="41" idx="2"/>
            </p:cNvCxnSpPr>
            <p:nvPr/>
          </p:nvCxnSpPr>
          <p:spPr>
            <a:xfrm flipH="1" flipV="1">
              <a:off x="8886333" y="3355811"/>
              <a:ext cx="891" cy="32986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reptunghi: colțuri rotunjite 47">
              <a:extLst>
                <a:ext uri="{FF2B5EF4-FFF2-40B4-BE49-F238E27FC236}">
                  <a16:creationId xmlns:a16="http://schemas.microsoft.com/office/drawing/2014/main" id="{716D26DB-5C02-4087-979A-41BAC5C3BBE3}"/>
                </a:ext>
              </a:extLst>
            </p:cNvPr>
            <p:cNvSpPr/>
            <p:nvPr/>
          </p:nvSpPr>
          <p:spPr>
            <a:xfrm>
              <a:off x="7205331" y="4782321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FlyableBird</a:t>
              </a:r>
              <a:endParaRPr lang="en-US" dirty="0"/>
            </a:p>
          </p:txBody>
        </p:sp>
        <p:cxnSp>
          <p:nvCxnSpPr>
            <p:cNvPr id="49" name="Conector: cotit 48">
              <a:extLst>
                <a:ext uri="{FF2B5EF4-FFF2-40B4-BE49-F238E27FC236}">
                  <a16:creationId xmlns:a16="http://schemas.microsoft.com/office/drawing/2014/main" id="{F21AF44C-0B97-45AA-8FD7-7E1C4D226EB5}"/>
                </a:ext>
              </a:extLst>
            </p:cNvPr>
            <p:cNvCxnSpPr>
              <a:cxnSpLocks/>
              <a:stCxn id="48" idx="0"/>
              <a:endCxn id="45" idx="2"/>
            </p:cNvCxnSpPr>
            <p:nvPr/>
          </p:nvCxnSpPr>
          <p:spPr>
            <a:xfrm rot="5400000" flipH="1" flipV="1">
              <a:off x="8118082" y="4013180"/>
              <a:ext cx="604536" cy="933747"/>
            </a:xfrm>
            <a:prstGeom prst="bentConnector3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: cotit 49">
              <a:extLst>
                <a:ext uri="{FF2B5EF4-FFF2-40B4-BE49-F238E27FC236}">
                  <a16:creationId xmlns:a16="http://schemas.microsoft.com/office/drawing/2014/main" id="{152CBCBF-7321-4446-BCFB-0EB7998361CB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rot="16200000" flipV="1">
              <a:off x="9502776" y="3562233"/>
              <a:ext cx="604536" cy="183563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tăText 50">
              <a:extLst>
                <a:ext uri="{FF2B5EF4-FFF2-40B4-BE49-F238E27FC236}">
                  <a16:creationId xmlns:a16="http://schemas.microsoft.com/office/drawing/2014/main" id="{F05EE5D1-CA47-4414-A02D-6CE87E404F06}"/>
                </a:ext>
              </a:extLst>
            </p:cNvPr>
            <p:cNvSpPr txBox="1"/>
            <p:nvPr/>
          </p:nvSpPr>
          <p:spPr>
            <a:xfrm>
              <a:off x="9601594" y="3762451"/>
              <a:ext cx="10990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</a:t>
              </a:r>
              <a:r>
                <a:rPr lang="en-US" sz="1600" dirty="0" err="1">
                  <a:solidFill>
                    <a:schemeClr val="tx2"/>
                  </a:solidFill>
                </a:rPr>
                <a:t>LayEggs</a:t>
              </a:r>
              <a:r>
                <a:rPr lang="en-US" sz="1600" dirty="0">
                  <a:solidFill>
                    <a:schemeClr val="tx2"/>
                  </a:solidFill>
                </a:rPr>
                <a:t>()</a:t>
              </a:r>
            </a:p>
          </p:txBody>
        </p:sp>
        <p:sp>
          <p:nvSpPr>
            <p:cNvPr id="53" name="Dreptunghi: colțuri rotunjite 52">
              <a:extLst>
                <a:ext uri="{FF2B5EF4-FFF2-40B4-BE49-F238E27FC236}">
                  <a16:creationId xmlns:a16="http://schemas.microsoft.com/office/drawing/2014/main" id="{66D14E2F-E5A9-44F7-BC7B-2879FC319D96}"/>
                </a:ext>
              </a:extLst>
            </p:cNvPr>
            <p:cNvSpPr/>
            <p:nvPr/>
          </p:nvSpPr>
          <p:spPr>
            <a:xfrm>
              <a:off x="7205331" y="567622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Pigeon</a:t>
              </a:r>
            </a:p>
          </p:txBody>
        </p:sp>
        <p:cxnSp>
          <p:nvCxnSpPr>
            <p:cNvPr id="54" name="Conector drept cu săgeată 53">
              <a:extLst>
                <a:ext uri="{FF2B5EF4-FFF2-40B4-BE49-F238E27FC236}">
                  <a16:creationId xmlns:a16="http://schemas.microsoft.com/office/drawing/2014/main" id="{68C60B44-7B6D-4E49-8DBD-E24B07CD13AE}"/>
                </a:ext>
              </a:extLst>
            </p:cNvPr>
            <p:cNvCxnSpPr>
              <a:cxnSpLocks/>
              <a:stCxn id="53" idx="0"/>
              <a:endCxn id="48" idx="2"/>
            </p:cNvCxnSpPr>
            <p:nvPr/>
          </p:nvCxnSpPr>
          <p:spPr>
            <a:xfrm flipV="1">
              <a:off x="7953477" y="5274434"/>
              <a:ext cx="0" cy="40179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setăText 54">
              <a:extLst>
                <a:ext uri="{FF2B5EF4-FFF2-40B4-BE49-F238E27FC236}">
                  <a16:creationId xmlns:a16="http://schemas.microsoft.com/office/drawing/2014/main" id="{0332F87A-4935-4120-94A5-19C1DE11D08A}"/>
                </a:ext>
              </a:extLst>
            </p:cNvPr>
            <p:cNvSpPr txBox="1"/>
            <p:nvPr/>
          </p:nvSpPr>
          <p:spPr>
            <a:xfrm>
              <a:off x="8644711" y="4859100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- Fly()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5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ARMY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Liskov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Substitution Principle + Interface Segregation Principle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5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B22FE-387E-452E-B67B-A5467F9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(begin)</a:t>
            </a:r>
          </a:p>
        </p:txBody>
      </p:sp>
      <p:grpSp>
        <p:nvGrpSpPr>
          <p:cNvPr id="24" name="Grupare 23">
            <a:extLst>
              <a:ext uri="{FF2B5EF4-FFF2-40B4-BE49-F238E27FC236}">
                <a16:creationId xmlns:a16="http://schemas.microsoft.com/office/drawing/2014/main" id="{FDC2CA33-F33F-4404-979D-C9BCBD81150D}"/>
              </a:ext>
            </a:extLst>
          </p:cNvPr>
          <p:cNvGrpSpPr/>
          <p:nvPr/>
        </p:nvGrpSpPr>
        <p:grpSpPr>
          <a:xfrm>
            <a:off x="1024128" y="1988598"/>
            <a:ext cx="3672762" cy="3977196"/>
            <a:chOff x="1024128" y="1988598"/>
            <a:chExt cx="3672762" cy="3977196"/>
          </a:xfrm>
        </p:grpSpPr>
        <p:sp>
          <p:nvSpPr>
            <p:cNvPr id="25" name="Dreptunghi 24">
              <a:extLst>
                <a:ext uri="{FF2B5EF4-FFF2-40B4-BE49-F238E27FC236}">
                  <a16:creationId xmlns:a16="http://schemas.microsoft.com/office/drawing/2014/main" id="{8CBE2CEA-997B-4B46-A384-471B1FADDF9D}"/>
                </a:ext>
              </a:extLst>
            </p:cNvPr>
            <p:cNvSpPr/>
            <p:nvPr/>
          </p:nvSpPr>
          <p:spPr>
            <a:xfrm>
              <a:off x="1024128" y="1988598"/>
              <a:ext cx="3672762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reptunghi: colțuri rotunjite 27">
              <a:extLst>
                <a:ext uri="{FF2B5EF4-FFF2-40B4-BE49-F238E27FC236}">
                  <a16:creationId xmlns:a16="http://schemas.microsoft.com/office/drawing/2014/main" id="{0FECA325-D445-4329-9852-C4817E4B1578}"/>
                </a:ext>
              </a:extLst>
            </p:cNvPr>
            <p:cNvSpPr/>
            <p:nvPr/>
          </p:nvSpPr>
          <p:spPr>
            <a:xfrm>
              <a:off x="1590718" y="240795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30" name="Dreptunghi: colțuri rotunjite 29">
              <a:extLst>
                <a:ext uri="{FF2B5EF4-FFF2-40B4-BE49-F238E27FC236}">
                  <a16:creationId xmlns:a16="http://schemas.microsoft.com/office/drawing/2014/main" id="{FC0DBA04-DDA6-41B6-BA4A-DB5C8FD56A16}"/>
                </a:ext>
              </a:extLst>
            </p:cNvPr>
            <p:cNvSpPr/>
            <p:nvPr/>
          </p:nvSpPr>
          <p:spPr>
            <a:xfrm>
              <a:off x="1590716" y="373816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33" name="Dreptunghi: colțuri rotunjite 32">
              <a:extLst>
                <a:ext uri="{FF2B5EF4-FFF2-40B4-BE49-F238E27FC236}">
                  <a16:creationId xmlns:a16="http://schemas.microsoft.com/office/drawing/2014/main" id="{9AC82A93-0112-457A-AB6B-5C6586091C5C}"/>
                </a:ext>
              </a:extLst>
            </p:cNvPr>
            <p:cNvSpPr/>
            <p:nvPr/>
          </p:nvSpPr>
          <p:spPr>
            <a:xfrm>
              <a:off x="1590716" y="4905650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34" name="Conector drept cu săgeată 33">
              <a:extLst>
                <a:ext uri="{FF2B5EF4-FFF2-40B4-BE49-F238E27FC236}">
                  <a16:creationId xmlns:a16="http://schemas.microsoft.com/office/drawing/2014/main" id="{63C6940A-B032-44BB-BD18-2CC3DBC3DEF6}"/>
                </a:ext>
              </a:extLst>
            </p:cNvPr>
            <p:cNvCxnSpPr>
              <a:stCxn id="30" idx="0"/>
              <a:endCxn id="28" idx="2"/>
            </p:cNvCxnSpPr>
            <p:nvPr/>
          </p:nvCxnSpPr>
          <p:spPr>
            <a:xfrm flipV="1">
              <a:off x="2338862" y="2900065"/>
              <a:ext cx="2" cy="83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rept cu săgeată 34">
              <a:extLst>
                <a:ext uri="{FF2B5EF4-FFF2-40B4-BE49-F238E27FC236}">
                  <a16:creationId xmlns:a16="http://schemas.microsoft.com/office/drawing/2014/main" id="{15EF66E7-B4F9-47A1-8086-32626A08E656}"/>
                </a:ext>
              </a:extLst>
            </p:cNvPr>
            <p:cNvCxnSpPr>
              <a:stCxn id="33" idx="0"/>
              <a:endCxn id="30" idx="2"/>
            </p:cNvCxnSpPr>
            <p:nvPr/>
          </p:nvCxnSpPr>
          <p:spPr>
            <a:xfrm flipV="1">
              <a:off x="2338862" y="4230281"/>
              <a:ext cx="0" cy="67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A07AA5E-C9BB-4F5B-88A1-0716ADA31305}"/>
                </a:ext>
              </a:extLst>
            </p:cNvPr>
            <p:cNvSpPr/>
            <p:nvPr/>
          </p:nvSpPr>
          <p:spPr>
            <a:xfrm>
              <a:off x="2682671" y="2620649"/>
              <a:ext cx="1719072" cy="794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ISoldier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936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B22FE-387E-452E-B67B-A5467F9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(end)</a:t>
            </a:r>
          </a:p>
        </p:txBody>
      </p:sp>
      <p:grpSp>
        <p:nvGrpSpPr>
          <p:cNvPr id="40" name="Grupare 39">
            <a:extLst>
              <a:ext uri="{FF2B5EF4-FFF2-40B4-BE49-F238E27FC236}">
                <a16:creationId xmlns:a16="http://schemas.microsoft.com/office/drawing/2014/main" id="{06B55D97-AD1C-4E2C-BA9E-AB877CD14B5B}"/>
              </a:ext>
            </a:extLst>
          </p:cNvPr>
          <p:cNvGrpSpPr/>
          <p:nvPr/>
        </p:nvGrpSpPr>
        <p:grpSpPr>
          <a:xfrm>
            <a:off x="5250730" y="1988598"/>
            <a:ext cx="6200406" cy="3977196"/>
            <a:chOff x="5991594" y="1974625"/>
            <a:chExt cx="6200406" cy="3977196"/>
          </a:xfrm>
        </p:grpSpPr>
        <p:sp>
          <p:nvSpPr>
            <p:cNvPr id="38" name="Dreptunghi 37">
              <a:extLst>
                <a:ext uri="{FF2B5EF4-FFF2-40B4-BE49-F238E27FC236}">
                  <a16:creationId xmlns:a16="http://schemas.microsoft.com/office/drawing/2014/main" id="{BB7ACEF7-F267-4E3D-97BA-B0BB2AB97829}"/>
                </a:ext>
              </a:extLst>
            </p:cNvPr>
            <p:cNvSpPr/>
            <p:nvPr/>
          </p:nvSpPr>
          <p:spPr>
            <a:xfrm>
              <a:off x="5991594" y="1974625"/>
              <a:ext cx="6200406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reptunghi: colțuri rotunjite 9">
              <a:extLst>
                <a:ext uri="{FF2B5EF4-FFF2-40B4-BE49-F238E27FC236}">
                  <a16:creationId xmlns:a16="http://schemas.microsoft.com/office/drawing/2014/main" id="{BF0B603F-EF29-466B-B38D-C4CEE15CE1A1}"/>
                </a:ext>
              </a:extLst>
            </p:cNvPr>
            <p:cNvSpPr/>
            <p:nvPr/>
          </p:nvSpPr>
          <p:spPr>
            <a:xfrm>
              <a:off x="6137409" y="333811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11" name="Dreptunghi: colțuri rotunjite 10">
              <a:extLst>
                <a:ext uri="{FF2B5EF4-FFF2-40B4-BE49-F238E27FC236}">
                  <a16:creationId xmlns:a16="http://schemas.microsoft.com/office/drawing/2014/main" id="{65563121-658F-436E-A981-9F0CC72B0D63}"/>
                </a:ext>
              </a:extLst>
            </p:cNvPr>
            <p:cNvSpPr/>
            <p:nvPr/>
          </p:nvSpPr>
          <p:spPr>
            <a:xfrm>
              <a:off x="6137408" y="4773169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E1281F9-CA82-42FD-9F7E-34CD9DA336CC}"/>
                </a:ext>
              </a:extLst>
            </p:cNvPr>
            <p:cNvSpPr/>
            <p:nvPr/>
          </p:nvSpPr>
          <p:spPr>
            <a:xfrm>
              <a:off x="9247909" y="3338113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13" name="Conector drept cu săgeată 12">
              <a:extLst>
                <a:ext uri="{FF2B5EF4-FFF2-40B4-BE49-F238E27FC236}">
                  <a16:creationId xmlns:a16="http://schemas.microsoft.com/office/drawing/2014/main" id="{50ABB90E-26E1-4D11-AD9E-74E2BB6E3BA0}"/>
                </a:ext>
              </a:extLst>
            </p:cNvPr>
            <p:cNvCxnSpPr>
              <a:stCxn id="11" idx="0"/>
              <a:endCxn id="10" idx="2"/>
            </p:cNvCxnSpPr>
            <p:nvPr/>
          </p:nvCxnSpPr>
          <p:spPr>
            <a:xfrm flipV="1">
              <a:off x="6885554" y="3830226"/>
              <a:ext cx="1" cy="94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A3794E02-5F54-4B34-BD16-E5CA63E6B504}"/>
                </a:ext>
              </a:extLst>
            </p:cNvPr>
            <p:cNvSpPr/>
            <p:nvPr/>
          </p:nvSpPr>
          <p:spPr>
            <a:xfrm>
              <a:off x="7580072" y="2084832"/>
              <a:ext cx="1908867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RegisteredSoldier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B34EB63-8A3E-4FD8-84E2-132D67A09188}"/>
                </a:ext>
              </a:extLst>
            </p:cNvPr>
            <p:cNvSpPr/>
            <p:nvPr/>
          </p:nvSpPr>
          <p:spPr>
            <a:xfrm>
              <a:off x="7208363" y="3661062"/>
              <a:ext cx="171907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IReportable</a:t>
              </a:r>
              <a:endParaRPr lang="en-US" sz="1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84068D-B232-4D9E-9728-6F6544DE0E42}"/>
                </a:ext>
              </a:extLst>
            </p:cNvPr>
            <p:cNvSpPr/>
            <p:nvPr/>
          </p:nvSpPr>
          <p:spPr>
            <a:xfrm>
              <a:off x="7283573" y="5096118"/>
              <a:ext cx="171907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ICommander</a:t>
              </a:r>
              <a:endParaRPr lang="en-US" sz="1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5783E9-3EE2-43B6-B215-CC4B5495A6C4}"/>
                </a:ext>
              </a:extLst>
            </p:cNvPr>
            <p:cNvSpPr/>
            <p:nvPr/>
          </p:nvSpPr>
          <p:spPr>
            <a:xfrm>
              <a:off x="10386673" y="3660370"/>
              <a:ext cx="1722117" cy="3390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ICommander</a:t>
              </a:r>
              <a:endParaRPr lang="en-US" sz="1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BDCC2E-A58A-48D8-8ABE-E8C048210615}"/>
                </a:ext>
              </a:extLst>
            </p:cNvPr>
            <p:cNvSpPr/>
            <p:nvPr/>
          </p:nvSpPr>
          <p:spPr>
            <a:xfrm>
              <a:off x="8950011" y="2442369"/>
              <a:ext cx="2211032" cy="3383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IRegisteredSoldier</a:t>
              </a:r>
              <a:endParaRPr lang="en-US" sz="1400" dirty="0"/>
            </a:p>
          </p:txBody>
        </p:sp>
        <p:cxnSp>
          <p:nvCxnSpPr>
            <p:cNvPr id="31" name="Conector: cotit 30">
              <a:extLst>
                <a:ext uri="{FF2B5EF4-FFF2-40B4-BE49-F238E27FC236}">
                  <a16:creationId xmlns:a16="http://schemas.microsoft.com/office/drawing/2014/main" id="{ED4A30DE-CBF8-446E-8564-F54137543E15}"/>
                </a:ext>
              </a:extLst>
            </p:cNvPr>
            <p:cNvCxnSpPr>
              <a:cxnSpLocks/>
              <a:stCxn id="10" idx="0"/>
              <a:endCxn id="16" idx="2"/>
            </p:cNvCxnSpPr>
            <p:nvPr/>
          </p:nvCxnSpPr>
          <p:spPr>
            <a:xfrm rot="5400000" flipH="1" flipV="1">
              <a:off x="7329446" y="2133054"/>
              <a:ext cx="761168" cy="164895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cotit 31">
              <a:extLst>
                <a:ext uri="{FF2B5EF4-FFF2-40B4-BE49-F238E27FC236}">
                  <a16:creationId xmlns:a16="http://schemas.microsoft.com/office/drawing/2014/main" id="{2BE04796-7E14-437B-B0D9-79B20CFD7E3D}"/>
                </a:ext>
              </a:extLst>
            </p:cNvPr>
            <p:cNvCxnSpPr>
              <a:cxnSpLocks/>
              <a:stCxn id="12" idx="0"/>
              <a:endCxn id="16" idx="2"/>
            </p:cNvCxnSpPr>
            <p:nvPr/>
          </p:nvCxnSpPr>
          <p:spPr>
            <a:xfrm rot="16200000" flipV="1">
              <a:off x="8884697" y="2226754"/>
              <a:ext cx="761168" cy="14615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4A24B675-110E-47EE-B660-181005007106}"/>
              </a:ext>
            </a:extLst>
          </p:cNvPr>
          <p:cNvGrpSpPr/>
          <p:nvPr/>
        </p:nvGrpSpPr>
        <p:grpSpPr>
          <a:xfrm>
            <a:off x="1024128" y="1988598"/>
            <a:ext cx="3672762" cy="3977196"/>
            <a:chOff x="1024128" y="1988598"/>
            <a:chExt cx="3672762" cy="3977196"/>
          </a:xfrm>
        </p:grpSpPr>
        <p:sp>
          <p:nvSpPr>
            <p:cNvPr id="37" name="Dreptunghi 36">
              <a:extLst>
                <a:ext uri="{FF2B5EF4-FFF2-40B4-BE49-F238E27FC236}">
                  <a16:creationId xmlns:a16="http://schemas.microsoft.com/office/drawing/2014/main" id="{AF853BE2-3E06-401C-9917-54E32D6B3F94}"/>
                </a:ext>
              </a:extLst>
            </p:cNvPr>
            <p:cNvSpPr/>
            <p:nvPr/>
          </p:nvSpPr>
          <p:spPr>
            <a:xfrm>
              <a:off x="1024128" y="1988598"/>
              <a:ext cx="3672762" cy="397719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reptunghi: colțuri rotunjite 2">
              <a:extLst>
                <a:ext uri="{FF2B5EF4-FFF2-40B4-BE49-F238E27FC236}">
                  <a16:creationId xmlns:a16="http://schemas.microsoft.com/office/drawing/2014/main" id="{3D112C76-C9F0-4D2C-9439-0559634CCD04}"/>
                </a:ext>
              </a:extLst>
            </p:cNvPr>
            <p:cNvSpPr/>
            <p:nvPr/>
          </p:nvSpPr>
          <p:spPr>
            <a:xfrm>
              <a:off x="1590718" y="2407952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Soldier</a:t>
              </a:r>
            </a:p>
          </p:txBody>
        </p:sp>
        <p:sp>
          <p:nvSpPr>
            <p:cNvPr id="4" name="Dreptunghi: colțuri rotunjite 3">
              <a:extLst>
                <a:ext uri="{FF2B5EF4-FFF2-40B4-BE49-F238E27FC236}">
                  <a16:creationId xmlns:a16="http://schemas.microsoft.com/office/drawing/2014/main" id="{5A5B879C-3D72-4EB0-965A-D8338D82E158}"/>
                </a:ext>
              </a:extLst>
            </p:cNvPr>
            <p:cNvSpPr/>
            <p:nvPr/>
          </p:nvSpPr>
          <p:spPr>
            <a:xfrm>
              <a:off x="1590716" y="3738168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Officer</a:t>
              </a:r>
            </a:p>
          </p:txBody>
        </p:sp>
        <p:sp>
          <p:nvSpPr>
            <p:cNvPr id="5" name="Dreptunghi: colțuri rotunjite 4">
              <a:extLst>
                <a:ext uri="{FF2B5EF4-FFF2-40B4-BE49-F238E27FC236}">
                  <a16:creationId xmlns:a16="http://schemas.microsoft.com/office/drawing/2014/main" id="{34016E74-3F03-4B2E-A9D5-909FEC2BB88F}"/>
                </a:ext>
              </a:extLst>
            </p:cNvPr>
            <p:cNvSpPr/>
            <p:nvPr/>
          </p:nvSpPr>
          <p:spPr>
            <a:xfrm>
              <a:off x="1590716" y="4905650"/>
              <a:ext cx="1496291" cy="4921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HeadOfState</a:t>
              </a:r>
              <a:endParaRPr lang="en-US" dirty="0"/>
            </a:p>
          </p:txBody>
        </p:sp>
        <p:cxnSp>
          <p:nvCxnSpPr>
            <p:cNvPr id="7" name="Conector drept cu săgeată 6">
              <a:extLst>
                <a:ext uri="{FF2B5EF4-FFF2-40B4-BE49-F238E27FC236}">
                  <a16:creationId xmlns:a16="http://schemas.microsoft.com/office/drawing/2014/main" id="{24DF8F1D-963C-4978-9F81-B5B7573FCCA2}"/>
                </a:ext>
              </a:extLst>
            </p:cNvPr>
            <p:cNvCxnSpPr>
              <a:stCxn id="4" idx="0"/>
              <a:endCxn id="3" idx="2"/>
            </p:cNvCxnSpPr>
            <p:nvPr/>
          </p:nvCxnSpPr>
          <p:spPr>
            <a:xfrm flipV="1">
              <a:off x="2338862" y="2900065"/>
              <a:ext cx="2" cy="838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cu săgeată 8">
              <a:extLst>
                <a:ext uri="{FF2B5EF4-FFF2-40B4-BE49-F238E27FC236}">
                  <a16:creationId xmlns:a16="http://schemas.microsoft.com/office/drawing/2014/main" id="{ABA7B890-0F1E-4309-B1B8-A8B7599259F0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2338862" y="4230281"/>
              <a:ext cx="0" cy="67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797395-DAF1-4173-8ABB-0736E6A0F197}"/>
                </a:ext>
              </a:extLst>
            </p:cNvPr>
            <p:cNvSpPr/>
            <p:nvPr/>
          </p:nvSpPr>
          <p:spPr>
            <a:xfrm>
              <a:off x="2682671" y="2620649"/>
              <a:ext cx="1719072" cy="79452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ISoldier</a:t>
              </a:r>
              <a:endParaRPr lang="en-US" sz="1400" dirty="0"/>
            </a:p>
          </p:txBody>
        </p:sp>
      </p:grpSp>
      <p:sp>
        <p:nvSpPr>
          <p:cNvPr id="17" name="Săgeată: dreapta 16">
            <a:extLst>
              <a:ext uri="{FF2B5EF4-FFF2-40B4-BE49-F238E27FC236}">
                <a16:creationId xmlns:a16="http://schemas.microsoft.com/office/drawing/2014/main" id="{B2EBC523-DB3A-41E2-82DE-2BDA69B40E62}"/>
              </a:ext>
            </a:extLst>
          </p:cNvPr>
          <p:cNvSpPr/>
          <p:nvPr/>
        </p:nvSpPr>
        <p:spPr>
          <a:xfrm>
            <a:off x="4826524" y="3582733"/>
            <a:ext cx="340996" cy="7329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06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8B7CA2-9DEC-472D-8E89-97DAAD56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contravariance</a:t>
            </a: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2A1EC472-2B4E-46B6-9425-727549269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862565"/>
              </p:ext>
            </p:extLst>
          </p:nvPr>
        </p:nvGraphicFramePr>
        <p:xfrm>
          <a:off x="1023938" y="2286000"/>
          <a:ext cx="972026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3594269103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3289787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4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The return type of a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Refers to the input type of a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2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If you have a return type for a method, that return method should not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If you have a input of a type for a method, you should not change that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5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341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31E7C082-5B81-400A-A1DE-7CA9F26ED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08D54232-CDE1-4B53-B430-AB82206F6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DF13-CCB0-487E-A013-FE22CA8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/>
              <a:t>Open </a:t>
            </a:r>
            <a:r>
              <a:rPr lang="ro-RO" sz="5400" spc="200"/>
              <a:t>/ </a:t>
            </a:r>
            <a:r>
              <a:rPr lang="en-US" sz="5400" spc="200"/>
              <a:t>Closed principle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6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858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E2D2-01A2-4D94-AEA3-13BBDECE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Open /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A2E-3A94-4512-B82E-CF658BD3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 Software </a:t>
            </a:r>
            <a:r>
              <a:rPr lang="fr-FR" dirty="0" err="1">
                <a:ea typeface="+mn-lt"/>
                <a:cs typeface="+mn-lt"/>
              </a:rPr>
              <a:t>entities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should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r>
              <a:rPr lang="fr-FR" b="1" dirty="0" err="1">
                <a:ea typeface="+mn-lt"/>
                <a:cs typeface="+mn-lt"/>
              </a:rPr>
              <a:t>Opened</a:t>
            </a:r>
            <a:r>
              <a:rPr lang="fr-FR" b="1" dirty="0">
                <a:ea typeface="+mn-lt"/>
                <a:cs typeface="+mn-lt"/>
              </a:rPr>
              <a:t> for extension </a:t>
            </a:r>
            <a:r>
              <a:rPr lang="fr-FR" dirty="0">
                <a:ea typeface="+mn-lt"/>
                <a:cs typeface="+mn-lt"/>
              </a:rPr>
              <a:t>= You can </a:t>
            </a:r>
            <a:r>
              <a:rPr lang="fr-FR" dirty="0" err="1">
                <a:ea typeface="+mn-lt"/>
                <a:cs typeface="+mn-lt"/>
              </a:rPr>
              <a:t>add</a:t>
            </a:r>
            <a:r>
              <a:rPr lang="fr-FR" dirty="0">
                <a:ea typeface="+mn-lt"/>
                <a:cs typeface="+mn-lt"/>
              </a:rPr>
              <a:t> new </a:t>
            </a:r>
            <a:r>
              <a:rPr lang="fr-FR" dirty="0" err="1">
                <a:ea typeface="+mn-lt"/>
                <a:cs typeface="+mn-lt"/>
              </a:rPr>
              <a:t>behviour</a:t>
            </a:r>
            <a:endParaRPr lang="fr-FR" sz="14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r>
              <a:rPr lang="fr-FR" b="1" dirty="0" err="1">
                <a:ea typeface="+mn-lt"/>
                <a:cs typeface="+mn-lt"/>
              </a:rPr>
              <a:t>Closed</a:t>
            </a:r>
            <a:r>
              <a:rPr lang="fr-FR" b="1" dirty="0">
                <a:ea typeface="+mn-lt"/>
                <a:cs typeface="+mn-lt"/>
              </a:rPr>
              <a:t> for modification </a:t>
            </a:r>
            <a:r>
              <a:rPr lang="fr-FR" dirty="0">
                <a:ea typeface="+mn-lt"/>
                <a:cs typeface="+mn-lt"/>
              </a:rPr>
              <a:t>= You </a:t>
            </a:r>
            <a:r>
              <a:rPr lang="fr-FR" dirty="0" err="1">
                <a:ea typeface="+mn-lt"/>
                <a:cs typeface="+mn-lt"/>
              </a:rPr>
              <a:t>should</a:t>
            </a:r>
            <a:r>
              <a:rPr lang="fr-FR" dirty="0">
                <a:ea typeface="+mn-lt"/>
                <a:cs typeface="+mn-lt"/>
              </a:rPr>
              <a:t> not change the source/</a:t>
            </a:r>
            <a:r>
              <a:rPr lang="fr-FR" dirty="0" err="1">
                <a:ea typeface="+mn-lt"/>
                <a:cs typeface="+mn-lt"/>
              </a:rPr>
              <a:t>binary</a:t>
            </a:r>
            <a:r>
              <a:rPr lang="fr-FR" dirty="0">
                <a:ea typeface="+mn-lt"/>
                <a:cs typeface="+mn-lt"/>
              </a:rPr>
              <a:t> code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r>
              <a:rPr lang="en-US" dirty="0"/>
              <a:t> Write your code so that you will be able to add new functionality without changing the existing code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2020104020603" pitchFamily="34" charset="0"/>
              <a:buChar char="•"/>
            </a:pPr>
            <a:r>
              <a:rPr lang="en-US" b="1" dirty="0"/>
              <a:t> Bug fixes are exceptions</a:t>
            </a:r>
            <a:r>
              <a:rPr lang="en-US" dirty="0"/>
              <a:t> - you need to change the code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85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2A507F1-2EB5-4798-A15F-A7C34A0A6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4F53817-DA39-4DCE-ADDC-F84A3650E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7CFC73E-3E90-4B19-A7DF-742374539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17D9-A92A-479C-BD27-A78B1D9E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How many responsabilities for an object?</a:t>
            </a: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777C5034-4CD2-4D41-9F8C-C90A0B9EA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Une image contenant couteau&#10;&#10;Description générée avec un niveau de confiance élevé">
            <a:extLst>
              <a:ext uri="{FF2B5EF4-FFF2-40B4-BE49-F238E27FC236}">
                <a16:creationId xmlns:a16="http://schemas.microsoft.com/office/drawing/2014/main" id="{F77A16AA-42C7-4EE8-8422-602DFCEE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30" y="484632"/>
            <a:ext cx="4036055" cy="360218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5FB8C64-39D1-4D21-A1AE-7311CDAF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2" descr="Une image contenant intérieur, assis&#10;&#10;Description générée avec un niveau de confiance élevé">
            <a:extLst>
              <a:ext uri="{FF2B5EF4-FFF2-40B4-BE49-F238E27FC236}">
                <a16:creationId xmlns:a16="http://schemas.microsoft.com/office/drawing/2014/main" id="{011B8397-8202-4B5E-AE16-06A9F438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95" y="484632"/>
            <a:ext cx="3602181" cy="3602181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2446F88-E03E-4F71-B62A-C8D25CA6E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5" descr="Une image contenant intérieur&#10;&#10;Description générée avec un niveau de confiance élevé">
            <a:extLst>
              <a:ext uri="{FF2B5EF4-FFF2-40B4-BE49-F238E27FC236}">
                <a16:creationId xmlns:a16="http://schemas.microsoft.com/office/drawing/2014/main" id="{8A2EE77E-1BA5-459B-A005-0B0775C08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56798">
            <a:off x="9672009" y="2437352"/>
            <a:ext cx="1480235" cy="1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3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39916E-660F-4447-8C67-1995358C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</a:t>
            </a:r>
          </a:p>
        </p:txBody>
      </p:sp>
      <p:pic>
        <p:nvPicPr>
          <p:cNvPr id="1026" name="Picture 2" descr="Open/Closed Principle - Open chest surgery is not needed when putting on a coat">
            <a:extLst>
              <a:ext uri="{FF2B5EF4-FFF2-40B4-BE49-F238E27FC236}">
                <a16:creationId xmlns:a16="http://schemas.microsoft.com/office/drawing/2014/main" id="{BF4CA98B-B54E-46A7-8AD9-670D7914E2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61" y="2084832"/>
            <a:ext cx="5028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reptunghi 3">
            <a:extLst>
              <a:ext uri="{FF2B5EF4-FFF2-40B4-BE49-F238E27FC236}">
                <a16:creationId xmlns:a16="http://schemas.microsoft.com/office/drawing/2014/main" id="{29B5D538-8EBE-47FE-A690-3DAEE61C0357}"/>
              </a:ext>
            </a:extLst>
          </p:cNvPr>
          <p:cNvSpPr/>
          <p:nvPr/>
        </p:nvSpPr>
        <p:spPr>
          <a:xfrm>
            <a:off x="2190135" y="6262755"/>
            <a:ext cx="8554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https://www.exceptionnotfound.net/simply-solid-the-open-closed-principle/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87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MUSEUM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Open/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Closed</a:t>
            </a:r>
            <a:r>
              <a:rPr lang="ro-RO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96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BF2430-E2C4-4F2C-84B4-0236ECE0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Why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Open/</a:t>
            </a:r>
            <a:r>
              <a:rPr lang="ro-RO" dirty="0" err="1"/>
              <a:t>Closed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EC176AE5-1F71-41FA-948C-E203644EDA2A}"/>
              </a:ext>
            </a:extLst>
          </p:cNvPr>
          <p:cNvSpPr/>
          <p:nvPr/>
        </p:nvSpPr>
        <p:spPr>
          <a:xfrm>
            <a:off x="3627465" y="2258196"/>
            <a:ext cx="3860456" cy="3391736"/>
          </a:xfrm>
          <a:prstGeom prst="rect">
            <a:avLst/>
          </a:prstGeom>
          <a:solidFill>
            <a:schemeClr val="bg2">
              <a:alpha val="38039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B0C36E5B-B606-484F-BAFB-F410EB84124D}"/>
              </a:ext>
            </a:extLst>
          </p:cNvPr>
          <p:cNvGrpSpPr/>
          <p:nvPr/>
        </p:nvGrpSpPr>
        <p:grpSpPr>
          <a:xfrm>
            <a:off x="6305033" y="2692154"/>
            <a:ext cx="898407" cy="1069258"/>
            <a:chOff x="1170039" y="2359742"/>
            <a:chExt cx="1317522" cy="1069258"/>
          </a:xfrm>
        </p:grpSpPr>
        <p:sp>
          <p:nvSpPr>
            <p:cNvPr id="13" name="Dreptunghi 12">
              <a:extLst>
                <a:ext uri="{FF2B5EF4-FFF2-40B4-BE49-F238E27FC236}">
                  <a16:creationId xmlns:a16="http://schemas.microsoft.com/office/drawing/2014/main" id="{CD3C00C3-0F76-46F6-85CE-8CFFE87EA373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Person</a:t>
              </a:r>
              <a:endParaRPr lang="en-US" dirty="0"/>
            </a:p>
          </p:txBody>
        </p:sp>
        <p:sp>
          <p:nvSpPr>
            <p:cNvPr id="14" name="Dreptunghi 13">
              <a:extLst>
                <a:ext uri="{FF2B5EF4-FFF2-40B4-BE49-F238E27FC236}">
                  <a16:creationId xmlns:a16="http://schemas.microsoft.com/office/drawing/2014/main" id="{44CA63DA-F3F8-4D2E-A628-2A02B4EEE5BE}"/>
                </a:ext>
              </a:extLst>
            </p:cNvPr>
            <p:cNvSpPr/>
            <p:nvPr/>
          </p:nvSpPr>
          <p:spPr>
            <a:xfrm>
              <a:off x="1170039" y="2772697"/>
              <a:ext cx="1317522" cy="65630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 err="1"/>
                <a:t>Name</a:t>
              </a:r>
              <a:endParaRPr lang="ro-RO" sz="1400" dirty="0"/>
            </a:p>
            <a:p>
              <a:r>
                <a:rPr lang="ro-RO" sz="1400" dirty="0" err="1"/>
                <a:t>Age</a:t>
              </a:r>
              <a:endParaRPr lang="en-US" sz="1400" dirty="0"/>
            </a:p>
          </p:txBody>
        </p:sp>
      </p:grp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8C97D87A-9C2D-4649-9AB1-2ABE2B1BE31A}"/>
              </a:ext>
            </a:extLst>
          </p:cNvPr>
          <p:cNvGrpSpPr/>
          <p:nvPr/>
        </p:nvGrpSpPr>
        <p:grpSpPr>
          <a:xfrm>
            <a:off x="3838808" y="2725337"/>
            <a:ext cx="1722267" cy="1826343"/>
            <a:chOff x="2856270" y="2359742"/>
            <a:chExt cx="2030361" cy="1826343"/>
          </a:xfrm>
        </p:grpSpPr>
        <p:sp>
          <p:nvSpPr>
            <p:cNvPr id="17" name="Dreptunghi 16">
              <a:extLst>
                <a:ext uri="{FF2B5EF4-FFF2-40B4-BE49-F238E27FC236}">
                  <a16:creationId xmlns:a16="http://schemas.microsoft.com/office/drawing/2014/main" id="{BCB4122F-D7A2-4243-8363-88781AAAB461}"/>
                </a:ext>
              </a:extLst>
            </p:cNvPr>
            <p:cNvSpPr/>
            <p:nvPr/>
          </p:nvSpPr>
          <p:spPr>
            <a:xfrm>
              <a:off x="2856270" y="2359742"/>
              <a:ext cx="2030361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Museum</a:t>
              </a:r>
              <a:endParaRPr lang="en-US" dirty="0"/>
            </a:p>
          </p:txBody>
        </p:sp>
        <p:sp>
          <p:nvSpPr>
            <p:cNvPr id="18" name="Dreptunghi 17">
              <a:extLst>
                <a:ext uri="{FF2B5EF4-FFF2-40B4-BE49-F238E27FC236}">
                  <a16:creationId xmlns:a16="http://schemas.microsoft.com/office/drawing/2014/main" id="{3DB3220A-A110-4DF4-AAEA-3E941969FACF}"/>
                </a:ext>
              </a:extLst>
            </p:cNvPr>
            <p:cNvSpPr/>
            <p:nvPr/>
          </p:nvSpPr>
          <p:spPr>
            <a:xfrm>
              <a:off x="2856270" y="2772697"/>
              <a:ext cx="2030361" cy="14133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/>
                <a:t>_</a:t>
              </a:r>
              <a:r>
                <a:rPr lang="ro-RO" sz="1400" dirty="0" err="1"/>
                <a:t>visitors</a:t>
              </a:r>
              <a:endParaRPr lang="ro-RO" sz="1400" dirty="0"/>
            </a:p>
            <a:p>
              <a:r>
                <a:rPr lang="ro-RO" sz="1400" dirty="0"/>
                <a:t>_</a:t>
              </a:r>
              <a:r>
                <a:rPr lang="ro-RO" sz="1400" dirty="0" err="1"/>
                <a:t>FullTicketPrice</a:t>
              </a:r>
              <a:endParaRPr lang="ro-RO" sz="1400" dirty="0"/>
            </a:p>
            <a:p>
              <a:endParaRPr lang="ro-RO" sz="1400" dirty="0"/>
            </a:p>
            <a:p>
              <a:r>
                <a:rPr lang="en-US" sz="1400" dirty="0" err="1"/>
                <a:t>IncomeFromTickets</a:t>
              </a:r>
              <a:endParaRPr lang="en-US" sz="1400" dirty="0"/>
            </a:p>
            <a:p>
              <a:endParaRPr lang="ro-RO" sz="1400" dirty="0"/>
            </a:p>
            <a:p>
              <a:r>
                <a:rPr lang="ro-RO" sz="1400" b="1" dirty="0" err="1"/>
                <a:t>Visit</a:t>
              </a:r>
              <a:r>
                <a:rPr lang="ro-RO" sz="1400" b="1" dirty="0"/>
                <a:t>(</a:t>
              </a:r>
              <a:r>
                <a:rPr lang="ro-RO" sz="1400" b="1" dirty="0" err="1"/>
                <a:t>person</a:t>
              </a:r>
              <a:r>
                <a:rPr lang="ro-RO" sz="1400" b="1" dirty="0"/>
                <a:t>)</a:t>
              </a:r>
            </a:p>
          </p:txBody>
        </p:sp>
      </p:grpSp>
      <p:cxnSp>
        <p:nvCxnSpPr>
          <p:cNvPr id="23" name="Conector: cotit 22">
            <a:extLst>
              <a:ext uri="{FF2B5EF4-FFF2-40B4-BE49-F238E27FC236}">
                <a16:creationId xmlns:a16="http://schemas.microsoft.com/office/drawing/2014/main" id="{2555077A-DF17-4B57-B5D2-ACBA15A43B6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5561075" y="2898632"/>
            <a:ext cx="743958" cy="9463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ulă de gânduri: nor 47">
            <a:extLst>
              <a:ext uri="{FF2B5EF4-FFF2-40B4-BE49-F238E27FC236}">
                <a16:creationId xmlns:a16="http://schemas.microsoft.com/office/drawing/2014/main" id="{F4557C26-63C9-4FD5-A484-850E1BE45F7B}"/>
              </a:ext>
            </a:extLst>
          </p:cNvPr>
          <p:cNvSpPr/>
          <p:nvPr/>
        </p:nvSpPr>
        <p:spPr>
          <a:xfrm>
            <a:off x="4682810" y="4803018"/>
            <a:ext cx="3039741" cy="1258529"/>
          </a:xfrm>
          <a:prstGeom prst="cloudCallout">
            <a:avLst>
              <a:gd name="adj1" fmla="val -41278"/>
              <a:gd name="adj2" fmla="val -80515"/>
            </a:avLst>
          </a:prstGeom>
          <a:solidFill>
            <a:srgbClr val="FFBDBD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err="1"/>
              <a:t>Decides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ticket</a:t>
            </a:r>
            <a:r>
              <a:rPr lang="ro-RO" dirty="0"/>
              <a:t> price, </a:t>
            </a:r>
            <a:r>
              <a:rPr lang="ro-RO" dirty="0" err="1"/>
              <a:t>using</a:t>
            </a:r>
            <a:r>
              <a:rPr lang="ro-RO" dirty="0"/>
              <a:t> multiple </a:t>
            </a:r>
            <a:r>
              <a:rPr lang="ro-RO" dirty="0" err="1"/>
              <a:t>if</a:t>
            </a:r>
            <a:r>
              <a:rPr lang="ro-RO" dirty="0"/>
              <a:t> </a:t>
            </a:r>
            <a:r>
              <a:rPr lang="ro-RO" dirty="0" err="1"/>
              <a:t>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98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DF6965-5CEF-4EBD-8E5D-4D62C3F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OPEN/CLOSED PRINCIPLE?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8AF6D5-AE02-4712-8C5D-5E027D0B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902" indent="-457200">
              <a:buFont typeface="+mj-lt"/>
              <a:buAutoNum type="arabicPeriod"/>
            </a:pPr>
            <a:r>
              <a:rPr lang="en-US" dirty="0"/>
              <a:t>Use parameters</a:t>
            </a:r>
            <a:endParaRPr lang="ro-RO" dirty="0"/>
          </a:p>
          <a:p>
            <a:pPr marL="461963" lvl="1" indent="-136525">
              <a:buFont typeface="Arial" panose="020B0604020202020204" pitchFamily="34" charset="0"/>
              <a:buChar char="•"/>
            </a:pPr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price of a full </a:t>
            </a:r>
            <a:r>
              <a:rPr lang="ro-RO" dirty="0" err="1"/>
              <a:t>ticket</a:t>
            </a:r>
            <a:r>
              <a:rPr lang="ro-RO" dirty="0"/>
              <a:t>?</a:t>
            </a:r>
          </a:p>
          <a:p>
            <a:pPr marL="461963" lvl="1" indent="-136525">
              <a:buFont typeface="Arial" panose="020B0604020202020204" pitchFamily="34" charset="0"/>
              <a:buChar char="•"/>
            </a:pPr>
            <a:endParaRPr lang="ro-RO" dirty="0"/>
          </a:p>
          <a:p>
            <a:pPr marL="608902" indent="-457200">
              <a:buFont typeface="+mj-lt"/>
              <a:buAutoNum type="arabicPeriod"/>
            </a:pPr>
            <a:r>
              <a:rPr lang="ro-RO" dirty="0" err="1"/>
              <a:t>Inheritance</a:t>
            </a:r>
            <a:r>
              <a:rPr lang="ro-RO" dirty="0"/>
              <a:t> / „</a:t>
            </a:r>
            <a:r>
              <a:rPr lang="ro-RO" dirty="0" err="1"/>
              <a:t>Template</a:t>
            </a:r>
            <a:r>
              <a:rPr lang="ro-RO" dirty="0"/>
              <a:t> </a:t>
            </a:r>
            <a:r>
              <a:rPr lang="ro-RO" dirty="0" err="1"/>
              <a:t>Method</a:t>
            </a:r>
            <a:r>
              <a:rPr lang="ro-RO" dirty="0"/>
              <a:t>” Pattern</a:t>
            </a:r>
          </a:p>
          <a:p>
            <a:pPr marL="461963" lvl="1" indent="-136525">
              <a:buFont typeface="Arial" panose="020B0604020202020204" pitchFamily="34" charset="0"/>
              <a:buChar char="•"/>
            </a:pPr>
            <a:r>
              <a:rPr lang="ro-RO" dirty="0"/>
              <a:t>Create a </a:t>
            </a:r>
            <a:r>
              <a:rPr lang="ro-RO" dirty="0" err="1"/>
              <a:t>base</a:t>
            </a:r>
            <a:r>
              <a:rPr lang="ro-RO" dirty="0"/>
              <a:t>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add</a:t>
            </a:r>
            <a:r>
              <a:rPr lang="ro-RO" dirty="0"/>
              <a:t> a </a:t>
            </a:r>
            <a:r>
              <a:rPr lang="ro-RO" dirty="0" err="1"/>
              <a:t>method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implemented</a:t>
            </a:r>
            <a:r>
              <a:rPr lang="ro-RO" dirty="0"/>
              <a:t> </a:t>
            </a:r>
            <a:r>
              <a:rPr lang="ro-RO" dirty="0" err="1"/>
              <a:t>differently</a:t>
            </a:r>
            <a:r>
              <a:rPr lang="ro-RO" dirty="0"/>
              <a:t> in </a:t>
            </a:r>
            <a:r>
              <a:rPr lang="ro-RO" dirty="0" err="1"/>
              <a:t>each</a:t>
            </a:r>
            <a:r>
              <a:rPr lang="ro-RO" dirty="0"/>
              <a:t> </a:t>
            </a:r>
            <a:r>
              <a:rPr lang="ro-RO" dirty="0" err="1"/>
              <a:t>child</a:t>
            </a:r>
            <a:r>
              <a:rPr lang="ro-RO" dirty="0"/>
              <a:t> </a:t>
            </a:r>
            <a:r>
              <a:rPr lang="ro-RO" dirty="0" err="1"/>
              <a:t>class</a:t>
            </a:r>
            <a:endParaRPr lang="ro-RO" dirty="0"/>
          </a:p>
          <a:p>
            <a:pPr marL="461963" lvl="1" indent="-136525">
              <a:buFont typeface="Arial" panose="020B0604020202020204" pitchFamily="34" charset="0"/>
              <a:buChar char="•"/>
            </a:pPr>
            <a:endParaRPr lang="ro-RO" dirty="0"/>
          </a:p>
          <a:p>
            <a:pPr marL="608902" indent="-457200">
              <a:buFont typeface="+mj-lt"/>
              <a:buAutoNum type="arabicPeriod"/>
            </a:pPr>
            <a:r>
              <a:rPr lang="ro-RO" dirty="0" err="1"/>
              <a:t>Composition</a:t>
            </a:r>
            <a:r>
              <a:rPr lang="ro-RO" dirty="0"/>
              <a:t> / „</a:t>
            </a:r>
            <a:r>
              <a:rPr lang="ro-RO" dirty="0" err="1"/>
              <a:t>Strategy</a:t>
            </a:r>
            <a:r>
              <a:rPr lang="ro-RO" dirty="0"/>
              <a:t>” Pattern</a:t>
            </a:r>
          </a:p>
          <a:p>
            <a:pPr marL="457200" lvl="1" indent="-131763"/>
            <a:r>
              <a:rPr lang="ro-RO" dirty="0"/>
              <a:t>The </a:t>
            </a:r>
            <a:r>
              <a:rPr lang="ro-RO" dirty="0" err="1"/>
              <a:t>class</a:t>
            </a:r>
            <a:r>
              <a:rPr lang="ro-RO" dirty="0"/>
              <a:t> </a:t>
            </a:r>
            <a:r>
              <a:rPr lang="ro-RO" dirty="0" err="1"/>
              <a:t>depends</a:t>
            </a:r>
            <a:r>
              <a:rPr lang="ro-RO" dirty="0"/>
              <a:t> on an </a:t>
            </a:r>
            <a:r>
              <a:rPr lang="ro-RO" dirty="0" err="1"/>
              <a:t>abstraction</a:t>
            </a:r>
            <a:r>
              <a:rPr lang="ro-RO" dirty="0"/>
              <a:t>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plugs</a:t>
            </a:r>
            <a:r>
              <a:rPr lang="ro-RO" dirty="0"/>
              <a:t> in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actual </a:t>
            </a:r>
            <a:r>
              <a:rPr lang="ro-RO" dirty="0" err="1"/>
              <a:t>implementation</a:t>
            </a:r>
            <a:endParaRPr lang="ro-RO" dirty="0"/>
          </a:p>
          <a:p>
            <a:pPr marL="461963" lvl="1" indent="-13652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DB63DD1A-EE73-47B9-A067-F242F23FE081}"/>
              </a:ext>
            </a:extLst>
          </p:cNvPr>
          <p:cNvSpPr/>
          <p:nvPr/>
        </p:nvSpPr>
        <p:spPr>
          <a:xfrm>
            <a:off x="8102599" y="2245360"/>
            <a:ext cx="2641600" cy="98552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abstractions</a:t>
            </a:r>
            <a:r>
              <a:rPr lang="ro-RO" b="1" dirty="0"/>
              <a:t>:</a:t>
            </a:r>
            <a:endParaRPr lang="en-US" dirty="0"/>
          </a:p>
          <a:p>
            <a:pPr marL="461963" lvl="1" indent="-136525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  <a:p>
            <a:pPr marL="461963" lvl="1" indent="-136525">
              <a:buFont typeface="Arial" panose="020B0604020202020204" pitchFamily="34" charset="0"/>
              <a:buChar char="•"/>
            </a:pPr>
            <a:r>
              <a:rPr lang="en-US" dirty="0"/>
              <a:t>Abstract </a:t>
            </a:r>
            <a:r>
              <a:rPr lang="en-US" dirty="0" err="1"/>
              <a:t>clases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49252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BF2430-E2C4-4F2C-84B4-0236ECE0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Inheritance</a:t>
            </a:r>
            <a:r>
              <a:rPr lang="ro-RO" dirty="0"/>
              <a:t> – „</a:t>
            </a:r>
            <a:r>
              <a:rPr lang="ro-RO" dirty="0" err="1"/>
              <a:t>Template</a:t>
            </a:r>
            <a:r>
              <a:rPr lang="ro-RO" dirty="0"/>
              <a:t> </a:t>
            </a:r>
            <a:r>
              <a:rPr lang="ro-RO" dirty="0" err="1"/>
              <a:t>MethoD</a:t>
            </a:r>
            <a:r>
              <a:rPr lang="ro-RO" dirty="0"/>
              <a:t>” Pattern</a:t>
            </a:r>
            <a:endParaRPr lang="en-US" dirty="0"/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1139B889-B386-4289-94F5-16AAADBC477F}"/>
              </a:ext>
            </a:extLst>
          </p:cNvPr>
          <p:cNvSpPr/>
          <p:nvPr/>
        </p:nvSpPr>
        <p:spPr>
          <a:xfrm>
            <a:off x="738001" y="2084832"/>
            <a:ext cx="10715998" cy="4522445"/>
          </a:xfrm>
          <a:prstGeom prst="rect">
            <a:avLst/>
          </a:prstGeom>
          <a:solidFill>
            <a:schemeClr val="bg2">
              <a:alpha val="38039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upare 38">
            <a:extLst>
              <a:ext uri="{FF2B5EF4-FFF2-40B4-BE49-F238E27FC236}">
                <a16:creationId xmlns:a16="http://schemas.microsoft.com/office/drawing/2014/main" id="{E4191104-5A0E-4A1E-B9BF-4FDEC398BE28}"/>
              </a:ext>
            </a:extLst>
          </p:cNvPr>
          <p:cNvGrpSpPr/>
          <p:nvPr/>
        </p:nvGrpSpPr>
        <p:grpSpPr>
          <a:xfrm>
            <a:off x="6501260" y="2328027"/>
            <a:ext cx="3059299" cy="1365454"/>
            <a:chOff x="1170039" y="2359742"/>
            <a:chExt cx="1317522" cy="1365454"/>
          </a:xfrm>
        </p:grpSpPr>
        <p:sp>
          <p:nvSpPr>
            <p:cNvPr id="40" name="Dreptunghi 39">
              <a:extLst>
                <a:ext uri="{FF2B5EF4-FFF2-40B4-BE49-F238E27FC236}">
                  <a16:creationId xmlns:a16="http://schemas.microsoft.com/office/drawing/2014/main" id="{BF8C7C2D-6868-485A-959D-6119A20E732A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Person</a:t>
              </a:r>
              <a:endParaRPr lang="en-US" dirty="0"/>
            </a:p>
          </p:txBody>
        </p:sp>
        <p:sp>
          <p:nvSpPr>
            <p:cNvPr id="41" name="Dreptunghi 40">
              <a:extLst>
                <a:ext uri="{FF2B5EF4-FFF2-40B4-BE49-F238E27FC236}">
                  <a16:creationId xmlns:a16="http://schemas.microsoft.com/office/drawing/2014/main" id="{302FC8F5-9F03-4FCD-BB03-BC46223D584C}"/>
                </a:ext>
              </a:extLst>
            </p:cNvPr>
            <p:cNvSpPr/>
            <p:nvPr/>
          </p:nvSpPr>
          <p:spPr>
            <a:xfrm>
              <a:off x="1170039" y="2772697"/>
              <a:ext cx="1317522" cy="9524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 err="1"/>
                <a:t>Name</a:t>
              </a:r>
              <a:endParaRPr lang="ro-RO" sz="1400" dirty="0"/>
            </a:p>
            <a:p>
              <a:r>
                <a:rPr lang="ro-RO" sz="1400" dirty="0" err="1"/>
                <a:t>Age</a:t>
              </a:r>
              <a:endParaRPr lang="ro-RO" sz="1400" dirty="0"/>
            </a:p>
            <a:p>
              <a:r>
                <a:rPr lang="ro-RO" sz="1400" dirty="0"/>
                <a:t>[abstract] </a:t>
              </a:r>
              <a:r>
                <a:rPr lang="en-US" sz="1400" dirty="0" err="1"/>
                <a:t>TicketPriceMultiplier</a:t>
              </a:r>
              <a:r>
                <a:rPr lang="ro-RO" sz="1400" dirty="0"/>
                <a:t> {get}</a:t>
              </a:r>
              <a:endParaRPr lang="en-US" sz="1400" dirty="0"/>
            </a:p>
          </p:txBody>
        </p:sp>
      </p:grpSp>
      <p:grpSp>
        <p:nvGrpSpPr>
          <p:cNvPr id="42" name="Grupare 41">
            <a:extLst>
              <a:ext uri="{FF2B5EF4-FFF2-40B4-BE49-F238E27FC236}">
                <a16:creationId xmlns:a16="http://schemas.microsoft.com/office/drawing/2014/main" id="{52D2AA91-A9EA-416E-881F-9D9A7960E780}"/>
              </a:ext>
            </a:extLst>
          </p:cNvPr>
          <p:cNvGrpSpPr/>
          <p:nvPr/>
        </p:nvGrpSpPr>
        <p:grpSpPr>
          <a:xfrm>
            <a:off x="1451830" y="2481345"/>
            <a:ext cx="2030361" cy="1889909"/>
            <a:chOff x="2856270" y="2359742"/>
            <a:chExt cx="2030361" cy="1889909"/>
          </a:xfrm>
        </p:grpSpPr>
        <p:sp>
          <p:nvSpPr>
            <p:cNvPr id="43" name="Dreptunghi 42">
              <a:extLst>
                <a:ext uri="{FF2B5EF4-FFF2-40B4-BE49-F238E27FC236}">
                  <a16:creationId xmlns:a16="http://schemas.microsoft.com/office/drawing/2014/main" id="{E8193C1C-22B0-4267-BD81-5051FDED836E}"/>
                </a:ext>
              </a:extLst>
            </p:cNvPr>
            <p:cNvSpPr/>
            <p:nvPr/>
          </p:nvSpPr>
          <p:spPr>
            <a:xfrm>
              <a:off x="2856270" y="2359742"/>
              <a:ext cx="2030361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Museum</a:t>
              </a:r>
              <a:endParaRPr lang="en-US" dirty="0"/>
            </a:p>
          </p:txBody>
        </p:sp>
        <p:sp>
          <p:nvSpPr>
            <p:cNvPr id="44" name="Dreptunghi 43">
              <a:extLst>
                <a:ext uri="{FF2B5EF4-FFF2-40B4-BE49-F238E27FC236}">
                  <a16:creationId xmlns:a16="http://schemas.microsoft.com/office/drawing/2014/main" id="{634225A9-E0B6-448D-9B53-648868FC9D50}"/>
                </a:ext>
              </a:extLst>
            </p:cNvPr>
            <p:cNvSpPr/>
            <p:nvPr/>
          </p:nvSpPr>
          <p:spPr>
            <a:xfrm>
              <a:off x="2856270" y="2772697"/>
              <a:ext cx="2030361" cy="14769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/>
                <a:t>_</a:t>
              </a:r>
              <a:r>
                <a:rPr lang="ro-RO" sz="1400" dirty="0" err="1"/>
                <a:t>visitors</a:t>
              </a:r>
              <a:endParaRPr lang="ro-RO" sz="1400" dirty="0"/>
            </a:p>
            <a:p>
              <a:r>
                <a:rPr lang="ro-RO" sz="1400" dirty="0"/>
                <a:t>_</a:t>
              </a:r>
              <a:r>
                <a:rPr lang="ro-RO" sz="1400" dirty="0" err="1"/>
                <a:t>FullTicketPrice</a:t>
              </a:r>
              <a:endParaRPr lang="ro-RO" sz="1400" dirty="0"/>
            </a:p>
            <a:p>
              <a:endParaRPr lang="ro-RO" sz="1400" dirty="0"/>
            </a:p>
            <a:p>
              <a:r>
                <a:rPr lang="en-US" sz="1400" dirty="0" err="1"/>
                <a:t>IncomeFromTickets</a:t>
              </a:r>
              <a:r>
                <a:rPr lang="en-US" sz="1400" dirty="0"/>
                <a:t> </a:t>
              </a:r>
              <a:endParaRPr lang="ro-RO" sz="1400" dirty="0"/>
            </a:p>
            <a:p>
              <a:endParaRPr lang="ro-RO" sz="1400" dirty="0"/>
            </a:p>
            <a:p>
              <a:r>
                <a:rPr lang="ro-RO" sz="1400" dirty="0" err="1"/>
                <a:t>Visit</a:t>
              </a:r>
              <a:r>
                <a:rPr lang="ro-RO" sz="1400" dirty="0"/>
                <a:t>(</a:t>
              </a:r>
              <a:r>
                <a:rPr lang="ro-RO" sz="1400" dirty="0" err="1"/>
                <a:t>person</a:t>
              </a:r>
              <a:r>
                <a:rPr lang="ro-RO" sz="1400" dirty="0"/>
                <a:t>)</a:t>
              </a:r>
            </a:p>
          </p:txBody>
        </p:sp>
      </p:grpSp>
      <p:cxnSp>
        <p:nvCxnSpPr>
          <p:cNvPr id="45" name="Conector: cotit 44">
            <a:extLst>
              <a:ext uri="{FF2B5EF4-FFF2-40B4-BE49-F238E27FC236}">
                <a16:creationId xmlns:a16="http://schemas.microsoft.com/office/drawing/2014/main" id="{F24CE3F9-5911-43AD-B6EB-AC5BD177A205}"/>
              </a:ext>
            </a:extLst>
          </p:cNvPr>
          <p:cNvCxnSpPr>
            <a:cxnSpLocks/>
            <a:stCxn id="44" idx="3"/>
            <a:endCxn id="40" idx="1"/>
          </p:cNvCxnSpPr>
          <p:nvPr/>
        </p:nvCxnSpPr>
        <p:spPr>
          <a:xfrm flipV="1">
            <a:off x="3482191" y="2534505"/>
            <a:ext cx="3019069" cy="10982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ă de gânduri: nor 48">
            <a:extLst>
              <a:ext uri="{FF2B5EF4-FFF2-40B4-BE49-F238E27FC236}">
                <a16:creationId xmlns:a16="http://schemas.microsoft.com/office/drawing/2014/main" id="{7FDD9AB6-8D40-474F-A859-55B6059AA8CF}"/>
              </a:ext>
            </a:extLst>
          </p:cNvPr>
          <p:cNvSpPr/>
          <p:nvPr/>
        </p:nvSpPr>
        <p:spPr>
          <a:xfrm>
            <a:off x="1857773" y="5002498"/>
            <a:ext cx="3178965" cy="1558162"/>
          </a:xfrm>
          <a:prstGeom prst="cloudCallout">
            <a:avLst>
              <a:gd name="adj1" fmla="val -30891"/>
              <a:gd name="adj2" fmla="val -102517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Just </a:t>
            </a:r>
            <a:r>
              <a:rPr lang="ro-RO" dirty="0" err="1"/>
              <a:t>multiplies</a:t>
            </a:r>
            <a:r>
              <a:rPr lang="ro-RO" dirty="0"/>
              <a:t> </a:t>
            </a:r>
            <a:r>
              <a:rPr lang="ro-RO" dirty="0" err="1"/>
              <a:t>ticket</a:t>
            </a:r>
            <a:r>
              <a:rPr lang="ro-RO" dirty="0"/>
              <a:t> price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person’s</a:t>
            </a:r>
            <a:r>
              <a:rPr lang="ro-RO" dirty="0"/>
              <a:t> </a:t>
            </a:r>
            <a:r>
              <a:rPr lang="en-US" dirty="0" err="1"/>
              <a:t>TicketPriceMultiplier</a:t>
            </a:r>
            <a:endParaRPr lang="en-US" dirty="0"/>
          </a:p>
        </p:txBody>
      </p:sp>
      <p:grpSp>
        <p:nvGrpSpPr>
          <p:cNvPr id="50" name="Grupare 49">
            <a:extLst>
              <a:ext uri="{FF2B5EF4-FFF2-40B4-BE49-F238E27FC236}">
                <a16:creationId xmlns:a16="http://schemas.microsoft.com/office/drawing/2014/main" id="{6BDC1D29-BB68-4F82-B682-669718129B39}"/>
              </a:ext>
            </a:extLst>
          </p:cNvPr>
          <p:cNvGrpSpPr/>
          <p:nvPr/>
        </p:nvGrpSpPr>
        <p:grpSpPr>
          <a:xfrm>
            <a:off x="4918861" y="4176585"/>
            <a:ext cx="1930605" cy="825912"/>
            <a:chOff x="1170039" y="2359742"/>
            <a:chExt cx="1317522" cy="825912"/>
          </a:xfrm>
        </p:grpSpPr>
        <p:sp>
          <p:nvSpPr>
            <p:cNvPr id="51" name="Dreptunghi 50">
              <a:extLst>
                <a:ext uri="{FF2B5EF4-FFF2-40B4-BE49-F238E27FC236}">
                  <a16:creationId xmlns:a16="http://schemas.microsoft.com/office/drawing/2014/main" id="{039EE31F-E886-45ED-B87E-ADDC613BB210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Child</a:t>
              </a:r>
              <a:endParaRPr lang="en-US" dirty="0"/>
            </a:p>
          </p:txBody>
        </p:sp>
        <p:sp>
          <p:nvSpPr>
            <p:cNvPr id="52" name="Dreptunghi 51">
              <a:extLst>
                <a:ext uri="{FF2B5EF4-FFF2-40B4-BE49-F238E27FC236}">
                  <a16:creationId xmlns:a16="http://schemas.microsoft.com/office/drawing/2014/main" id="{E04D5C2B-0782-4AB1-ACB1-835751EDA1F6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0</a:t>
              </a:r>
              <a:endParaRPr lang="en-US" sz="1400" dirty="0"/>
            </a:p>
          </p:txBody>
        </p:sp>
      </p:grpSp>
      <p:grpSp>
        <p:nvGrpSpPr>
          <p:cNvPr id="55" name="Grupare 54">
            <a:extLst>
              <a:ext uri="{FF2B5EF4-FFF2-40B4-BE49-F238E27FC236}">
                <a16:creationId xmlns:a16="http://schemas.microsoft.com/office/drawing/2014/main" id="{E7917740-0409-4C8E-ADDF-257E6B621EDB}"/>
              </a:ext>
            </a:extLst>
          </p:cNvPr>
          <p:cNvGrpSpPr/>
          <p:nvPr/>
        </p:nvGrpSpPr>
        <p:grpSpPr>
          <a:xfrm>
            <a:off x="7066116" y="4179444"/>
            <a:ext cx="1930605" cy="825912"/>
            <a:chOff x="1170039" y="2359742"/>
            <a:chExt cx="1317522" cy="825912"/>
          </a:xfrm>
        </p:grpSpPr>
        <p:sp>
          <p:nvSpPr>
            <p:cNvPr id="56" name="Dreptunghi 55">
              <a:extLst>
                <a:ext uri="{FF2B5EF4-FFF2-40B4-BE49-F238E27FC236}">
                  <a16:creationId xmlns:a16="http://schemas.microsoft.com/office/drawing/2014/main" id="{FCB43DB6-82C7-4B89-84EC-4032D1EEE172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Adult</a:t>
              </a:r>
              <a:endParaRPr lang="en-US" dirty="0"/>
            </a:p>
          </p:txBody>
        </p:sp>
        <p:sp>
          <p:nvSpPr>
            <p:cNvPr id="57" name="Dreptunghi 56">
              <a:extLst>
                <a:ext uri="{FF2B5EF4-FFF2-40B4-BE49-F238E27FC236}">
                  <a16:creationId xmlns:a16="http://schemas.microsoft.com/office/drawing/2014/main" id="{F4EDB3C4-D060-4BEA-99F9-A7BE38C600DC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1</a:t>
              </a:r>
              <a:endParaRPr lang="en-US" sz="1400" dirty="0"/>
            </a:p>
          </p:txBody>
        </p:sp>
      </p:grpSp>
      <p:grpSp>
        <p:nvGrpSpPr>
          <p:cNvPr id="58" name="Grupare 57">
            <a:extLst>
              <a:ext uri="{FF2B5EF4-FFF2-40B4-BE49-F238E27FC236}">
                <a16:creationId xmlns:a16="http://schemas.microsoft.com/office/drawing/2014/main" id="{EAFB26EE-4184-455B-8714-907D5A2A8118}"/>
              </a:ext>
            </a:extLst>
          </p:cNvPr>
          <p:cNvGrpSpPr/>
          <p:nvPr/>
        </p:nvGrpSpPr>
        <p:grpSpPr>
          <a:xfrm>
            <a:off x="9213371" y="4176585"/>
            <a:ext cx="2064229" cy="825912"/>
            <a:chOff x="1170039" y="2359742"/>
            <a:chExt cx="1317522" cy="825912"/>
          </a:xfrm>
        </p:grpSpPr>
        <p:sp>
          <p:nvSpPr>
            <p:cNvPr id="59" name="Dreptunghi 58">
              <a:extLst>
                <a:ext uri="{FF2B5EF4-FFF2-40B4-BE49-F238E27FC236}">
                  <a16:creationId xmlns:a16="http://schemas.microsoft.com/office/drawing/2014/main" id="{D3382817-4999-4E7C-9AB6-279C971DBA94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/>
                <a:t>Senior</a:t>
              </a:r>
              <a:endParaRPr lang="en-US" dirty="0"/>
            </a:p>
          </p:txBody>
        </p:sp>
        <p:sp>
          <p:nvSpPr>
            <p:cNvPr id="60" name="Dreptunghi 59">
              <a:extLst>
                <a:ext uri="{FF2B5EF4-FFF2-40B4-BE49-F238E27FC236}">
                  <a16:creationId xmlns:a16="http://schemas.microsoft.com/office/drawing/2014/main" id="{10A60013-1896-4F2C-89A0-514F37A19257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0.5</a:t>
              </a:r>
              <a:endParaRPr lang="en-US" sz="1400" dirty="0"/>
            </a:p>
          </p:txBody>
        </p:sp>
      </p:grpSp>
      <p:cxnSp>
        <p:nvCxnSpPr>
          <p:cNvPr id="4" name="Conector: cotit 3">
            <a:extLst>
              <a:ext uri="{FF2B5EF4-FFF2-40B4-BE49-F238E27FC236}">
                <a16:creationId xmlns:a16="http://schemas.microsoft.com/office/drawing/2014/main" id="{C792109A-F7E3-4652-AEC4-616CBC972A93}"/>
              </a:ext>
            </a:extLst>
          </p:cNvPr>
          <p:cNvCxnSpPr>
            <a:stCxn id="51" idx="0"/>
            <a:endCxn id="41" idx="2"/>
          </p:cNvCxnSpPr>
          <p:nvPr/>
        </p:nvCxnSpPr>
        <p:spPr>
          <a:xfrm rot="5400000" flipH="1" flipV="1">
            <a:off x="6715985" y="2861660"/>
            <a:ext cx="483104" cy="2146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otit 31">
            <a:extLst>
              <a:ext uri="{FF2B5EF4-FFF2-40B4-BE49-F238E27FC236}">
                <a16:creationId xmlns:a16="http://schemas.microsoft.com/office/drawing/2014/main" id="{FA060C90-8128-4233-AEA4-D2D2B28938AF}"/>
              </a:ext>
            </a:extLst>
          </p:cNvPr>
          <p:cNvCxnSpPr>
            <a:cxnSpLocks/>
            <a:stCxn id="56" idx="0"/>
            <a:endCxn id="41" idx="2"/>
          </p:cNvCxnSpPr>
          <p:nvPr/>
        </p:nvCxnSpPr>
        <p:spPr>
          <a:xfrm rot="16200000" flipV="1">
            <a:off x="7788184" y="3936208"/>
            <a:ext cx="485963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otit 34">
            <a:extLst>
              <a:ext uri="{FF2B5EF4-FFF2-40B4-BE49-F238E27FC236}">
                <a16:creationId xmlns:a16="http://schemas.microsoft.com/office/drawing/2014/main" id="{558E8567-7AC8-4391-876E-68563ECB9C6B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rot="16200000" flipV="1">
            <a:off x="8896646" y="2827745"/>
            <a:ext cx="483104" cy="2214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067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BF2430-E2C4-4F2C-84B4-0236ECE0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r>
              <a:rPr lang="ro-RO" dirty="0"/>
              <a:t> – „STRATEGY” Pattern</a:t>
            </a:r>
            <a:endParaRPr lang="en-US" dirty="0"/>
          </a:p>
        </p:txBody>
      </p:sp>
      <p:sp>
        <p:nvSpPr>
          <p:cNvPr id="38" name="Dreptunghi 37">
            <a:extLst>
              <a:ext uri="{FF2B5EF4-FFF2-40B4-BE49-F238E27FC236}">
                <a16:creationId xmlns:a16="http://schemas.microsoft.com/office/drawing/2014/main" id="{1139B889-B386-4289-94F5-16AAADBC477F}"/>
              </a:ext>
            </a:extLst>
          </p:cNvPr>
          <p:cNvSpPr/>
          <p:nvPr/>
        </p:nvSpPr>
        <p:spPr>
          <a:xfrm>
            <a:off x="738001" y="2084832"/>
            <a:ext cx="10715998" cy="4522445"/>
          </a:xfrm>
          <a:prstGeom prst="rect">
            <a:avLst/>
          </a:prstGeom>
          <a:solidFill>
            <a:schemeClr val="bg2">
              <a:alpha val="38039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upare 38">
            <a:extLst>
              <a:ext uri="{FF2B5EF4-FFF2-40B4-BE49-F238E27FC236}">
                <a16:creationId xmlns:a16="http://schemas.microsoft.com/office/drawing/2014/main" id="{E4191104-5A0E-4A1E-B9BF-4FDEC398BE28}"/>
              </a:ext>
            </a:extLst>
          </p:cNvPr>
          <p:cNvGrpSpPr/>
          <p:nvPr/>
        </p:nvGrpSpPr>
        <p:grpSpPr>
          <a:xfrm>
            <a:off x="6740996" y="2685896"/>
            <a:ext cx="2591556" cy="825910"/>
            <a:chOff x="1170039" y="2359742"/>
            <a:chExt cx="1317522" cy="825910"/>
          </a:xfrm>
        </p:grpSpPr>
        <p:sp>
          <p:nvSpPr>
            <p:cNvPr id="40" name="Dreptunghi 39">
              <a:extLst>
                <a:ext uri="{FF2B5EF4-FFF2-40B4-BE49-F238E27FC236}">
                  <a16:creationId xmlns:a16="http://schemas.microsoft.com/office/drawing/2014/main" id="{BF8C7C2D-6868-485A-959D-6119A20E732A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ITicketStrategy</a:t>
              </a:r>
              <a:endParaRPr lang="en-US" dirty="0"/>
            </a:p>
          </p:txBody>
        </p:sp>
        <p:sp>
          <p:nvSpPr>
            <p:cNvPr id="41" name="Dreptunghi 40">
              <a:extLst>
                <a:ext uri="{FF2B5EF4-FFF2-40B4-BE49-F238E27FC236}">
                  <a16:creationId xmlns:a16="http://schemas.microsoft.com/office/drawing/2014/main" id="{302FC8F5-9F03-4FCD-BB03-BC46223D584C}"/>
                </a:ext>
              </a:extLst>
            </p:cNvPr>
            <p:cNvSpPr/>
            <p:nvPr/>
          </p:nvSpPr>
          <p:spPr>
            <a:xfrm>
              <a:off x="1170039" y="2772697"/>
              <a:ext cx="1317522" cy="41295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{get}</a:t>
              </a:r>
              <a:endParaRPr lang="en-US" sz="1400" dirty="0"/>
            </a:p>
          </p:txBody>
        </p:sp>
      </p:grpSp>
      <p:grpSp>
        <p:nvGrpSpPr>
          <p:cNvPr id="42" name="Grupare 41">
            <a:extLst>
              <a:ext uri="{FF2B5EF4-FFF2-40B4-BE49-F238E27FC236}">
                <a16:creationId xmlns:a16="http://schemas.microsoft.com/office/drawing/2014/main" id="{52D2AA91-A9EA-416E-881F-9D9A7960E780}"/>
              </a:ext>
            </a:extLst>
          </p:cNvPr>
          <p:cNvGrpSpPr/>
          <p:nvPr/>
        </p:nvGrpSpPr>
        <p:grpSpPr>
          <a:xfrm>
            <a:off x="1451830" y="2481345"/>
            <a:ext cx="2030361" cy="1889909"/>
            <a:chOff x="2856270" y="2359742"/>
            <a:chExt cx="2030361" cy="1889909"/>
          </a:xfrm>
        </p:grpSpPr>
        <p:sp>
          <p:nvSpPr>
            <p:cNvPr id="43" name="Dreptunghi 42">
              <a:extLst>
                <a:ext uri="{FF2B5EF4-FFF2-40B4-BE49-F238E27FC236}">
                  <a16:creationId xmlns:a16="http://schemas.microsoft.com/office/drawing/2014/main" id="{E8193C1C-22B0-4267-BD81-5051FDED836E}"/>
                </a:ext>
              </a:extLst>
            </p:cNvPr>
            <p:cNvSpPr/>
            <p:nvPr/>
          </p:nvSpPr>
          <p:spPr>
            <a:xfrm>
              <a:off x="2856270" y="2359742"/>
              <a:ext cx="2030361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Museum</a:t>
              </a:r>
              <a:endParaRPr lang="en-US" dirty="0"/>
            </a:p>
          </p:txBody>
        </p:sp>
        <p:sp>
          <p:nvSpPr>
            <p:cNvPr id="44" name="Dreptunghi 43">
              <a:extLst>
                <a:ext uri="{FF2B5EF4-FFF2-40B4-BE49-F238E27FC236}">
                  <a16:creationId xmlns:a16="http://schemas.microsoft.com/office/drawing/2014/main" id="{634225A9-E0B6-448D-9B53-648868FC9D50}"/>
                </a:ext>
              </a:extLst>
            </p:cNvPr>
            <p:cNvSpPr/>
            <p:nvPr/>
          </p:nvSpPr>
          <p:spPr>
            <a:xfrm>
              <a:off x="2856270" y="2772697"/>
              <a:ext cx="2030361" cy="14769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/>
                <a:t>_</a:t>
              </a:r>
              <a:r>
                <a:rPr lang="ro-RO" sz="1400" dirty="0" err="1"/>
                <a:t>visitors</a:t>
              </a:r>
              <a:endParaRPr lang="ro-RO" sz="1400" dirty="0"/>
            </a:p>
            <a:p>
              <a:r>
                <a:rPr lang="ro-RO" sz="1400" dirty="0"/>
                <a:t>_</a:t>
              </a:r>
              <a:r>
                <a:rPr lang="ro-RO" sz="1400" dirty="0" err="1"/>
                <a:t>FullTicketPrice</a:t>
              </a:r>
              <a:endParaRPr lang="ro-RO" sz="1400" dirty="0"/>
            </a:p>
            <a:p>
              <a:endParaRPr lang="ro-RO" sz="1400" dirty="0"/>
            </a:p>
            <a:p>
              <a:r>
                <a:rPr lang="en-US" sz="1400" dirty="0" err="1"/>
                <a:t>IncomeFromTickets</a:t>
              </a:r>
              <a:r>
                <a:rPr lang="en-US" sz="1400" dirty="0"/>
                <a:t> </a:t>
              </a:r>
              <a:endParaRPr lang="ro-RO" sz="1400" dirty="0"/>
            </a:p>
            <a:p>
              <a:endParaRPr lang="ro-RO" sz="1400" dirty="0"/>
            </a:p>
            <a:p>
              <a:r>
                <a:rPr lang="ro-RO" sz="1400" dirty="0" err="1"/>
                <a:t>Visit</a:t>
              </a:r>
              <a:r>
                <a:rPr lang="ro-RO" sz="1400" dirty="0"/>
                <a:t>(</a:t>
              </a:r>
              <a:r>
                <a:rPr lang="ro-RO" sz="1400" dirty="0" err="1"/>
                <a:t>person</a:t>
              </a:r>
              <a:r>
                <a:rPr lang="ro-RO" sz="1400" dirty="0"/>
                <a:t>)</a:t>
              </a:r>
            </a:p>
          </p:txBody>
        </p:sp>
      </p:grpSp>
      <p:cxnSp>
        <p:nvCxnSpPr>
          <p:cNvPr id="45" name="Conector: cotit 44">
            <a:extLst>
              <a:ext uri="{FF2B5EF4-FFF2-40B4-BE49-F238E27FC236}">
                <a16:creationId xmlns:a16="http://schemas.microsoft.com/office/drawing/2014/main" id="{F24CE3F9-5911-43AD-B6EB-AC5BD177A205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 flipV="1">
            <a:off x="3482191" y="3353799"/>
            <a:ext cx="633743" cy="278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Bulă de gânduri: nor 48">
            <a:extLst>
              <a:ext uri="{FF2B5EF4-FFF2-40B4-BE49-F238E27FC236}">
                <a16:creationId xmlns:a16="http://schemas.microsoft.com/office/drawing/2014/main" id="{7FDD9AB6-8D40-474F-A859-55B6059AA8CF}"/>
              </a:ext>
            </a:extLst>
          </p:cNvPr>
          <p:cNvSpPr/>
          <p:nvPr/>
        </p:nvSpPr>
        <p:spPr>
          <a:xfrm>
            <a:off x="1857773" y="5002498"/>
            <a:ext cx="3178965" cy="1558162"/>
          </a:xfrm>
          <a:prstGeom prst="cloudCallout">
            <a:avLst>
              <a:gd name="adj1" fmla="val -30891"/>
              <a:gd name="adj2" fmla="val -102517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Just </a:t>
            </a:r>
            <a:r>
              <a:rPr lang="ro-RO" dirty="0" err="1"/>
              <a:t>multiplies</a:t>
            </a:r>
            <a:r>
              <a:rPr lang="ro-RO" dirty="0"/>
              <a:t> </a:t>
            </a:r>
            <a:r>
              <a:rPr lang="ro-RO" dirty="0" err="1"/>
              <a:t>ticket</a:t>
            </a:r>
            <a:r>
              <a:rPr lang="ro-RO" dirty="0"/>
              <a:t> price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person’s</a:t>
            </a:r>
            <a:r>
              <a:rPr lang="ro-RO" dirty="0"/>
              <a:t> </a:t>
            </a:r>
            <a:r>
              <a:rPr lang="ro-RO" dirty="0" err="1"/>
              <a:t>strategy</a:t>
            </a:r>
            <a:r>
              <a:rPr lang="ro-RO" dirty="0"/>
              <a:t> </a:t>
            </a:r>
            <a:r>
              <a:rPr lang="ro-RO" dirty="0" err="1"/>
              <a:t>multiplier</a:t>
            </a:r>
            <a:endParaRPr lang="en-US" dirty="0"/>
          </a:p>
        </p:txBody>
      </p:sp>
      <p:grpSp>
        <p:nvGrpSpPr>
          <p:cNvPr id="50" name="Grupare 49">
            <a:extLst>
              <a:ext uri="{FF2B5EF4-FFF2-40B4-BE49-F238E27FC236}">
                <a16:creationId xmlns:a16="http://schemas.microsoft.com/office/drawing/2014/main" id="{6BDC1D29-BB68-4F82-B682-669718129B39}"/>
              </a:ext>
            </a:extLst>
          </p:cNvPr>
          <p:cNvGrpSpPr/>
          <p:nvPr/>
        </p:nvGrpSpPr>
        <p:grpSpPr>
          <a:xfrm>
            <a:off x="4658979" y="4176585"/>
            <a:ext cx="2190488" cy="825912"/>
            <a:chOff x="1170039" y="2359742"/>
            <a:chExt cx="1317522" cy="825912"/>
          </a:xfrm>
        </p:grpSpPr>
        <p:sp>
          <p:nvSpPr>
            <p:cNvPr id="51" name="Dreptunghi 50">
              <a:extLst>
                <a:ext uri="{FF2B5EF4-FFF2-40B4-BE49-F238E27FC236}">
                  <a16:creationId xmlns:a16="http://schemas.microsoft.com/office/drawing/2014/main" id="{039EE31F-E886-45ED-B87E-ADDC613BB210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ChildTicketStrategy</a:t>
              </a:r>
              <a:endParaRPr lang="en-US" dirty="0"/>
            </a:p>
          </p:txBody>
        </p:sp>
        <p:sp>
          <p:nvSpPr>
            <p:cNvPr id="52" name="Dreptunghi 51">
              <a:extLst>
                <a:ext uri="{FF2B5EF4-FFF2-40B4-BE49-F238E27FC236}">
                  <a16:creationId xmlns:a16="http://schemas.microsoft.com/office/drawing/2014/main" id="{E04D5C2B-0782-4AB1-ACB1-835751EDA1F6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0</a:t>
              </a:r>
              <a:endParaRPr lang="en-US" sz="1400" dirty="0"/>
            </a:p>
          </p:txBody>
        </p:sp>
      </p:grpSp>
      <p:grpSp>
        <p:nvGrpSpPr>
          <p:cNvPr id="55" name="Grupare 54">
            <a:extLst>
              <a:ext uri="{FF2B5EF4-FFF2-40B4-BE49-F238E27FC236}">
                <a16:creationId xmlns:a16="http://schemas.microsoft.com/office/drawing/2014/main" id="{E7917740-0409-4C8E-ADDF-257E6B621EDB}"/>
              </a:ext>
            </a:extLst>
          </p:cNvPr>
          <p:cNvGrpSpPr/>
          <p:nvPr/>
        </p:nvGrpSpPr>
        <p:grpSpPr>
          <a:xfrm>
            <a:off x="6974676" y="4179444"/>
            <a:ext cx="2147255" cy="825912"/>
            <a:chOff x="1170039" y="2359742"/>
            <a:chExt cx="1317522" cy="825912"/>
          </a:xfrm>
        </p:grpSpPr>
        <p:sp>
          <p:nvSpPr>
            <p:cNvPr id="56" name="Dreptunghi 55">
              <a:extLst>
                <a:ext uri="{FF2B5EF4-FFF2-40B4-BE49-F238E27FC236}">
                  <a16:creationId xmlns:a16="http://schemas.microsoft.com/office/drawing/2014/main" id="{FCB43DB6-82C7-4B89-84EC-4032D1EEE172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AdultTicketStrategy</a:t>
              </a:r>
              <a:endParaRPr lang="en-US" dirty="0"/>
            </a:p>
          </p:txBody>
        </p:sp>
        <p:sp>
          <p:nvSpPr>
            <p:cNvPr id="57" name="Dreptunghi 56">
              <a:extLst>
                <a:ext uri="{FF2B5EF4-FFF2-40B4-BE49-F238E27FC236}">
                  <a16:creationId xmlns:a16="http://schemas.microsoft.com/office/drawing/2014/main" id="{F4EDB3C4-D060-4BEA-99F9-A7BE38C600DC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1</a:t>
              </a:r>
              <a:endParaRPr lang="en-US" sz="1400" dirty="0"/>
            </a:p>
          </p:txBody>
        </p:sp>
      </p:grpSp>
      <p:grpSp>
        <p:nvGrpSpPr>
          <p:cNvPr id="58" name="Grupare 57">
            <a:extLst>
              <a:ext uri="{FF2B5EF4-FFF2-40B4-BE49-F238E27FC236}">
                <a16:creationId xmlns:a16="http://schemas.microsoft.com/office/drawing/2014/main" id="{EAFB26EE-4184-455B-8714-907D5A2A8118}"/>
              </a:ext>
            </a:extLst>
          </p:cNvPr>
          <p:cNvGrpSpPr/>
          <p:nvPr/>
        </p:nvGrpSpPr>
        <p:grpSpPr>
          <a:xfrm>
            <a:off x="9213371" y="4176585"/>
            <a:ext cx="2064229" cy="825912"/>
            <a:chOff x="1170039" y="2359742"/>
            <a:chExt cx="1317522" cy="825912"/>
          </a:xfrm>
        </p:grpSpPr>
        <p:sp>
          <p:nvSpPr>
            <p:cNvPr id="59" name="Dreptunghi 58">
              <a:extLst>
                <a:ext uri="{FF2B5EF4-FFF2-40B4-BE49-F238E27FC236}">
                  <a16:creationId xmlns:a16="http://schemas.microsoft.com/office/drawing/2014/main" id="{D3382817-4999-4E7C-9AB6-279C971DBA94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SeniorTicketStrategy</a:t>
              </a:r>
              <a:endParaRPr lang="en-US" dirty="0"/>
            </a:p>
          </p:txBody>
        </p:sp>
        <p:sp>
          <p:nvSpPr>
            <p:cNvPr id="60" name="Dreptunghi 59">
              <a:extLst>
                <a:ext uri="{FF2B5EF4-FFF2-40B4-BE49-F238E27FC236}">
                  <a16:creationId xmlns:a16="http://schemas.microsoft.com/office/drawing/2014/main" id="{10A60013-1896-4F2C-89A0-514F37A19257}"/>
                </a:ext>
              </a:extLst>
            </p:cNvPr>
            <p:cNvSpPr/>
            <p:nvPr/>
          </p:nvSpPr>
          <p:spPr>
            <a:xfrm>
              <a:off x="1170039" y="2772698"/>
              <a:ext cx="1317522" cy="41295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 err="1"/>
                <a:t>TicketPriceMultiplier</a:t>
              </a:r>
              <a:r>
                <a:rPr lang="ro-RO" sz="1400" dirty="0"/>
                <a:t> = 0.5</a:t>
              </a:r>
              <a:endParaRPr lang="en-US" sz="1400" dirty="0"/>
            </a:p>
          </p:txBody>
        </p:sp>
      </p:grpSp>
      <p:cxnSp>
        <p:nvCxnSpPr>
          <p:cNvPr id="4" name="Conector: cotit 3">
            <a:extLst>
              <a:ext uri="{FF2B5EF4-FFF2-40B4-BE49-F238E27FC236}">
                <a16:creationId xmlns:a16="http://schemas.microsoft.com/office/drawing/2014/main" id="{C792109A-F7E3-4652-AEC4-616CBC972A93}"/>
              </a:ext>
            </a:extLst>
          </p:cNvPr>
          <p:cNvCxnSpPr>
            <a:cxnSpLocks/>
            <a:stCxn id="51" idx="0"/>
            <a:endCxn id="41" idx="2"/>
          </p:cNvCxnSpPr>
          <p:nvPr/>
        </p:nvCxnSpPr>
        <p:spPr>
          <a:xfrm rot="5400000" flipH="1" flipV="1">
            <a:off x="6563109" y="2702921"/>
            <a:ext cx="664779" cy="2282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cotit 31">
            <a:extLst>
              <a:ext uri="{FF2B5EF4-FFF2-40B4-BE49-F238E27FC236}">
                <a16:creationId xmlns:a16="http://schemas.microsoft.com/office/drawing/2014/main" id="{FA060C90-8128-4233-AEA4-D2D2B28938AF}"/>
              </a:ext>
            </a:extLst>
          </p:cNvPr>
          <p:cNvCxnSpPr>
            <a:cxnSpLocks/>
            <a:stCxn id="56" idx="0"/>
            <a:endCxn id="41" idx="2"/>
          </p:cNvCxnSpPr>
          <p:nvPr/>
        </p:nvCxnSpPr>
        <p:spPr>
          <a:xfrm rot="16200000" flipV="1">
            <a:off x="7708720" y="3839860"/>
            <a:ext cx="667638" cy="1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cotit 34">
            <a:extLst>
              <a:ext uri="{FF2B5EF4-FFF2-40B4-BE49-F238E27FC236}">
                <a16:creationId xmlns:a16="http://schemas.microsoft.com/office/drawing/2014/main" id="{558E8567-7AC8-4391-876E-68563ECB9C6B}"/>
              </a:ext>
            </a:extLst>
          </p:cNvPr>
          <p:cNvCxnSpPr>
            <a:cxnSpLocks/>
            <a:stCxn id="59" idx="0"/>
            <a:endCxn id="41" idx="2"/>
          </p:cNvCxnSpPr>
          <p:nvPr/>
        </p:nvCxnSpPr>
        <p:spPr>
          <a:xfrm rot="16200000" flipV="1">
            <a:off x="8808741" y="2739840"/>
            <a:ext cx="664779" cy="2208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are 24">
            <a:extLst>
              <a:ext uri="{FF2B5EF4-FFF2-40B4-BE49-F238E27FC236}">
                <a16:creationId xmlns:a16="http://schemas.microsoft.com/office/drawing/2014/main" id="{621B10BA-BD36-41C7-B0CC-FFA643B13809}"/>
              </a:ext>
            </a:extLst>
          </p:cNvPr>
          <p:cNvGrpSpPr/>
          <p:nvPr/>
        </p:nvGrpSpPr>
        <p:grpSpPr>
          <a:xfrm>
            <a:off x="4115934" y="2464594"/>
            <a:ext cx="1356100" cy="1365454"/>
            <a:chOff x="1170039" y="2359742"/>
            <a:chExt cx="1317522" cy="1365454"/>
          </a:xfrm>
        </p:grpSpPr>
        <p:sp>
          <p:nvSpPr>
            <p:cNvPr id="26" name="Dreptunghi 25">
              <a:extLst>
                <a:ext uri="{FF2B5EF4-FFF2-40B4-BE49-F238E27FC236}">
                  <a16:creationId xmlns:a16="http://schemas.microsoft.com/office/drawing/2014/main" id="{5E75E19D-7710-4433-93FB-1795B40E666E}"/>
                </a:ext>
              </a:extLst>
            </p:cNvPr>
            <p:cNvSpPr/>
            <p:nvPr/>
          </p:nvSpPr>
          <p:spPr>
            <a:xfrm>
              <a:off x="1170039" y="2359742"/>
              <a:ext cx="1317522" cy="412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dirty="0" err="1"/>
                <a:t>Person</a:t>
              </a:r>
              <a:endParaRPr lang="en-US" dirty="0"/>
            </a:p>
          </p:txBody>
        </p:sp>
        <p:sp>
          <p:nvSpPr>
            <p:cNvPr id="27" name="Dreptunghi 26">
              <a:extLst>
                <a:ext uri="{FF2B5EF4-FFF2-40B4-BE49-F238E27FC236}">
                  <a16:creationId xmlns:a16="http://schemas.microsoft.com/office/drawing/2014/main" id="{671977F0-1064-465E-AB0B-2DE091BF6916}"/>
                </a:ext>
              </a:extLst>
            </p:cNvPr>
            <p:cNvSpPr/>
            <p:nvPr/>
          </p:nvSpPr>
          <p:spPr>
            <a:xfrm>
              <a:off x="1170039" y="2772697"/>
              <a:ext cx="1317522" cy="9524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o-RO" sz="1400" dirty="0" err="1"/>
                <a:t>Name</a:t>
              </a:r>
              <a:endParaRPr lang="ro-RO" sz="1400" dirty="0"/>
            </a:p>
            <a:p>
              <a:r>
                <a:rPr lang="ro-RO" sz="1400" dirty="0" err="1"/>
                <a:t>Age</a:t>
              </a:r>
              <a:endParaRPr lang="ro-RO" sz="1400" dirty="0"/>
            </a:p>
            <a:p>
              <a:r>
                <a:rPr lang="en-US" sz="1400" dirty="0"/>
                <a:t>Ticket</a:t>
              </a:r>
              <a:r>
                <a:rPr lang="ro-RO" sz="1400" dirty="0" err="1"/>
                <a:t>Strategy</a:t>
              </a:r>
              <a:endParaRPr lang="en-US" sz="1400" dirty="0"/>
            </a:p>
          </p:txBody>
        </p:sp>
      </p:grp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1CC53EF1-E6FA-45F9-96B0-9B4869E5F4FD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 flipV="1">
            <a:off x="5472034" y="2892374"/>
            <a:ext cx="1268962" cy="4614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58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062335-5AB7-402E-8ACD-703347C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TO USE OR NOT TO USE </a:t>
            </a:r>
            <a:r>
              <a:rPr lang="en-US" dirty="0"/>
              <a:t>Open/Closed Principle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51F071B-B98A-42DE-8F6F-06900255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o-RO" dirty="0" err="1"/>
              <a:t>Advantages</a:t>
            </a:r>
            <a:r>
              <a:rPr lang="ro-RO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Less likely to introduce bugs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need to recompile and deploy code that is already compiled and deployed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Simpler code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Usually uses if / switch cases, making it more difficult to follow and test</a:t>
            </a:r>
            <a:endParaRPr lang="ro-RO" dirty="0"/>
          </a:p>
          <a:p>
            <a:pPr lvl="2"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ro-RO" dirty="0" err="1"/>
              <a:t>Disadvantages</a:t>
            </a:r>
            <a:r>
              <a:rPr lang="ro-RO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Abstractions</a:t>
            </a:r>
            <a:r>
              <a:rPr lang="ro-RO" dirty="0"/>
              <a:t> </a:t>
            </a:r>
            <a:r>
              <a:rPr lang="ro-RO" dirty="0" err="1"/>
              <a:t>add</a:t>
            </a:r>
            <a:r>
              <a:rPr lang="ro-RO" dirty="0"/>
              <a:t> </a:t>
            </a:r>
            <a:r>
              <a:rPr lang="ro-RO" dirty="0" err="1"/>
              <a:t>complexity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Too</a:t>
            </a:r>
            <a:r>
              <a:rPr lang="ro-RO" dirty="0"/>
              <a:t> </a:t>
            </a:r>
            <a:r>
              <a:rPr lang="ro-RO" dirty="0" err="1"/>
              <a:t>many</a:t>
            </a:r>
            <a:r>
              <a:rPr lang="ro-RO" dirty="0"/>
              <a:t> </a:t>
            </a:r>
            <a:r>
              <a:rPr lang="ro-RO" dirty="0" err="1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B2C2-C199-4617-A8AF-35C5DC53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Single </a:t>
            </a:r>
            <a:r>
              <a:rPr lang="fr-FR" dirty="0" err="1">
                <a:cs typeface="Calibri Light"/>
              </a:rPr>
              <a:t>Responsability</a:t>
            </a:r>
            <a:r>
              <a:rPr lang="fr-FR" dirty="0">
                <a:cs typeface="Calibri Light"/>
              </a:rPr>
              <a:t> </a:t>
            </a:r>
            <a:r>
              <a:rPr lang="fr-FR" dirty="0" err="1">
                <a:cs typeface="Calibri Light"/>
              </a:rPr>
              <a:t>Principle</a:t>
            </a:r>
            <a:endParaRPr lang="fr-FR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0E20-9398-437B-B204-532EC4E5B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Every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object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have a single </a:t>
            </a:r>
            <a:r>
              <a:rPr lang="fr-FR" dirty="0" err="1">
                <a:cs typeface="Calibri"/>
              </a:rPr>
              <a:t>responsability</a:t>
            </a:r>
            <a:r>
              <a:rPr lang="fr-FR" dirty="0">
                <a:cs typeface="Calibri"/>
              </a:rPr>
              <a:t> and </a:t>
            </a:r>
            <a:r>
              <a:rPr lang="fr-FR" dirty="0" err="1">
                <a:cs typeface="Calibri"/>
              </a:rPr>
              <a:t>that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responsability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be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entirely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encapsulated</a:t>
            </a:r>
            <a:r>
              <a:rPr lang="fr-FR" dirty="0">
                <a:cs typeface="Calibri"/>
              </a:rPr>
              <a:t> by the class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There </a:t>
            </a:r>
            <a:r>
              <a:rPr lang="fr-FR" dirty="0" err="1">
                <a:cs typeface="Calibri"/>
              </a:rPr>
              <a:t>should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never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be</a:t>
            </a:r>
            <a:r>
              <a:rPr lang="fr-FR" dirty="0">
                <a:cs typeface="Calibri"/>
              </a:rPr>
              <a:t> more </a:t>
            </a:r>
            <a:r>
              <a:rPr lang="fr-FR" dirty="0" err="1">
                <a:cs typeface="Calibri"/>
              </a:rPr>
              <a:t>than</a:t>
            </a:r>
            <a:r>
              <a:rPr lang="fr-FR" dirty="0">
                <a:cs typeface="Calibri"/>
              </a:rPr>
              <a:t> one </a:t>
            </a:r>
            <a:r>
              <a:rPr lang="fr-FR" dirty="0" err="1">
                <a:cs typeface="Calibri"/>
              </a:rPr>
              <a:t>reason</a:t>
            </a:r>
            <a:r>
              <a:rPr lang="fr-FR" dirty="0">
                <a:cs typeface="Calibri"/>
              </a:rPr>
              <a:t> for a class to change </a:t>
            </a:r>
          </a:p>
          <a:p>
            <a:pPr marL="0" indent="0" algn="r">
              <a:buNone/>
            </a:pPr>
            <a:r>
              <a:rPr lang="fr-FR" dirty="0">
                <a:cs typeface="Calibri"/>
              </a:rPr>
              <a:t>(Robert C. Martin – </a:t>
            </a:r>
            <a:r>
              <a:rPr lang="fr-FR" dirty="0" err="1">
                <a:cs typeface="Calibri"/>
              </a:rPr>
              <a:t>Uncle</a:t>
            </a:r>
            <a:r>
              <a:rPr lang="fr-FR" dirty="0">
                <a:cs typeface="Calibri"/>
              </a:rPr>
              <a:t> Bob)</a:t>
            </a:r>
          </a:p>
          <a:p>
            <a:pPr marL="0" indent="0" algn="r">
              <a:buNone/>
            </a:pPr>
            <a:endParaRPr lang="fr-FR" dirty="0">
              <a:cs typeface="Calibri"/>
            </a:endParaRPr>
          </a:p>
          <a:p>
            <a:pPr marL="0" indent="0" algn="r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5DB4-C1A5-4390-A8D1-26C7F5F7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Cohesion</a:t>
            </a:r>
            <a:r>
              <a:rPr lang="fr-FR" dirty="0">
                <a:cs typeface="Calibri Light"/>
              </a:rPr>
              <a:t> &amp; COUPLING</a:t>
            </a:r>
            <a:endParaRPr lang="fr-FR" dirty="0" err="1"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74CC9-BEF9-4A9B-8DBB-0086A175F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F0B6-E603-4C58-8290-C33D4D982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897120" cy="3341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W Cen MT"/>
                <a:cs typeface="Calibri"/>
              </a:rPr>
              <a:t>- </a:t>
            </a:r>
            <a:r>
              <a:rPr lang="fr-FR" dirty="0">
                <a:latin typeface="TW Cen MT"/>
                <a:ea typeface="+mn-lt"/>
                <a:cs typeface="+mn-lt"/>
              </a:rPr>
              <a:t>The </a:t>
            </a:r>
            <a:r>
              <a:rPr lang="fr-FR" dirty="0" err="1">
                <a:latin typeface="TW Cen MT"/>
                <a:ea typeface="+mn-lt"/>
                <a:cs typeface="+mn-lt"/>
              </a:rPr>
              <a:t>degree</a:t>
            </a:r>
            <a:r>
              <a:rPr lang="fr-FR" dirty="0">
                <a:latin typeface="TW Cen MT"/>
                <a:ea typeface="+mn-lt"/>
                <a:cs typeface="+mn-lt"/>
              </a:rPr>
              <a:t> to </a:t>
            </a:r>
            <a:r>
              <a:rPr lang="fr-FR" dirty="0" err="1">
                <a:latin typeface="TW Cen MT"/>
                <a:ea typeface="+mn-lt"/>
                <a:cs typeface="+mn-lt"/>
              </a:rPr>
              <a:t>which</a:t>
            </a:r>
            <a:r>
              <a:rPr lang="fr-FR" dirty="0">
                <a:latin typeface="TW Cen MT"/>
                <a:ea typeface="+mn-lt"/>
                <a:cs typeface="+mn-lt"/>
              </a:rPr>
              <a:t> a part of a code base </a:t>
            </a:r>
            <a:r>
              <a:rPr lang="fr-FR" dirty="0" err="1">
                <a:latin typeface="TW Cen MT"/>
                <a:ea typeface="+mn-lt"/>
                <a:cs typeface="+mn-lt"/>
              </a:rPr>
              <a:t>forms</a:t>
            </a:r>
            <a:r>
              <a:rPr lang="fr-FR" dirty="0">
                <a:latin typeface="TW Cen MT"/>
                <a:ea typeface="+mn-lt"/>
                <a:cs typeface="+mn-lt"/>
              </a:rPr>
              <a:t> a </a:t>
            </a:r>
            <a:r>
              <a:rPr lang="fr-FR" dirty="0" err="1">
                <a:latin typeface="TW Cen MT"/>
                <a:ea typeface="+mn-lt"/>
                <a:cs typeface="+mn-lt"/>
              </a:rPr>
              <a:t>logically</a:t>
            </a:r>
            <a:r>
              <a:rPr lang="fr-FR" dirty="0">
                <a:latin typeface="TW Cen MT"/>
                <a:ea typeface="+mn-lt"/>
                <a:cs typeface="+mn-lt"/>
              </a:rPr>
              <a:t> single, </a:t>
            </a:r>
            <a:r>
              <a:rPr lang="fr-FR" dirty="0" err="1">
                <a:latin typeface="TW Cen MT"/>
                <a:ea typeface="+mn-lt"/>
                <a:cs typeface="+mn-lt"/>
              </a:rPr>
              <a:t>atomic</a:t>
            </a:r>
            <a:r>
              <a:rPr lang="fr-FR" dirty="0">
                <a:latin typeface="TW Cen MT"/>
                <a:ea typeface="+mn-lt"/>
                <a:cs typeface="+mn-lt"/>
              </a:rPr>
              <a:t> unit</a:t>
            </a:r>
            <a:endParaRPr lang="fr-FR" dirty="0">
              <a:latin typeface="TW Cen MT"/>
              <a:cs typeface="Calibri"/>
            </a:endParaRPr>
          </a:p>
          <a:p>
            <a:endParaRPr lang="fr-FR" dirty="0">
              <a:latin typeface="TW Cen MT"/>
              <a:cs typeface="Calibri"/>
            </a:endParaRPr>
          </a:p>
          <a:p>
            <a:r>
              <a:rPr lang="fr-FR" dirty="0">
                <a:latin typeface="TW Cen MT"/>
                <a:cs typeface="Calibri"/>
              </a:rPr>
              <a:t>High </a:t>
            </a:r>
            <a:r>
              <a:rPr lang="fr-FR" dirty="0" err="1">
                <a:latin typeface="TW Cen MT"/>
                <a:cs typeface="Calibri"/>
              </a:rPr>
              <a:t>cohesion</a:t>
            </a:r>
            <a:r>
              <a:rPr lang="fr-FR" dirty="0">
                <a:latin typeface="TW Cen MT"/>
                <a:cs typeface="Calibri"/>
              </a:rPr>
              <a:t> = </a:t>
            </a:r>
            <a:r>
              <a:rPr lang="fr-FR" b="1" dirty="0" err="1">
                <a:latin typeface="TW Cen MT"/>
                <a:cs typeface="Calibri"/>
              </a:rPr>
              <a:t>keeping</a:t>
            </a:r>
            <a:r>
              <a:rPr lang="fr-FR" b="1" dirty="0">
                <a:latin typeface="TW Cen MT"/>
                <a:cs typeface="Calibri"/>
              </a:rPr>
              <a:t> parts of a code base </a:t>
            </a:r>
            <a:r>
              <a:rPr lang="fr-FR" b="1" dirty="0" err="1">
                <a:latin typeface="TW Cen MT"/>
                <a:cs typeface="Calibri"/>
              </a:rPr>
              <a:t>that</a:t>
            </a:r>
            <a:r>
              <a:rPr lang="fr-FR" b="1" dirty="0">
                <a:latin typeface="TW Cen MT"/>
                <a:cs typeface="Calibri"/>
              </a:rPr>
              <a:t> are </a:t>
            </a:r>
            <a:r>
              <a:rPr lang="fr-FR" b="1" dirty="0" err="1">
                <a:latin typeface="TW Cen MT"/>
                <a:cs typeface="Calibri"/>
              </a:rPr>
              <a:t>related</a:t>
            </a:r>
            <a:r>
              <a:rPr lang="fr-FR" b="1" dirty="0">
                <a:latin typeface="TW Cen MT"/>
                <a:cs typeface="Calibri"/>
              </a:rPr>
              <a:t> to </a:t>
            </a:r>
            <a:r>
              <a:rPr lang="fr-FR" b="1" dirty="0" err="1">
                <a:latin typeface="TW Cen MT"/>
                <a:cs typeface="Calibri"/>
              </a:rPr>
              <a:t>each</a:t>
            </a:r>
            <a:r>
              <a:rPr lang="fr-FR" b="1" dirty="0">
                <a:latin typeface="TW Cen MT"/>
                <a:cs typeface="Calibri"/>
              </a:rPr>
              <a:t> </a:t>
            </a:r>
            <a:r>
              <a:rPr lang="fr-FR" b="1" dirty="0" err="1">
                <a:latin typeface="TW Cen MT"/>
                <a:cs typeface="Calibri"/>
              </a:rPr>
              <a:t>other</a:t>
            </a:r>
            <a:r>
              <a:rPr lang="fr-FR" b="1" dirty="0">
                <a:latin typeface="TW Cen MT"/>
                <a:cs typeface="Calibri"/>
              </a:rPr>
              <a:t> in a single place</a:t>
            </a:r>
            <a:r>
              <a:rPr lang="fr-FR" dirty="0">
                <a:latin typeface="TW Cen MT"/>
                <a:cs typeface="Calibri"/>
              </a:rPr>
              <a:t>. 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33AE47-1F25-4F21-B0CE-4B7665448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2488" y="2179636"/>
            <a:ext cx="4653280" cy="822960"/>
          </a:xfrm>
        </p:spPr>
        <p:txBody>
          <a:bodyPr/>
          <a:lstStyle/>
          <a:p>
            <a:r>
              <a:rPr lang="fr-FR" dirty="0" err="1"/>
              <a:t>Coupling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D74CF-D922-4791-80E0-51616A17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3608" y="2967788"/>
            <a:ext cx="4978400" cy="3341572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- The </a:t>
            </a:r>
            <a:r>
              <a:rPr lang="fr-FR" dirty="0" err="1">
                <a:ea typeface="+mn-lt"/>
                <a:cs typeface="+mn-lt"/>
              </a:rPr>
              <a:t>degree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a single unit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independent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others</a:t>
            </a:r>
          </a:p>
          <a:p>
            <a:pPr marL="0" indent="0"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latin typeface="TW Cen MT"/>
              </a:rPr>
              <a:t>Low </a:t>
            </a:r>
            <a:r>
              <a:rPr lang="fr-FR" dirty="0" err="1">
                <a:latin typeface="TW Cen MT"/>
              </a:rPr>
              <a:t>coupling</a:t>
            </a:r>
            <a:r>
              <a:rPr lang="fr-FR" dirty="0">
                <a:latin typeface="TW Cen MT"/>
              </a:rPr>
              <a:t> = </a:t>
            </a:r>
            <a:r>
              <a:rPr lang="fr-FR" b="1" dirty="0" err="1">
                <a:latin typeface="TW Cen MT"/>
              </a:rPr>
              <a:t>separating</a:t>
            </a:r>
            <a:r>
              <a:rPr lang="fr-FR" b="1" dirty="0">
                <a:latin typeface="TW Cen MT"/>
              </a:rPr>
              <a:t> </a:t>
            </a:r>
            <a:r>
              <a:rPr lang="fr-FR" b="1" dirty="0" err="1">
                <a:latin typeface="TW Cen MT"/>
              </a:rPr>
              <a:t>unrelated</a:t>
            </a:r>
            <a:r>
              <a:rPr lang="fr-FR" b="1" dirty="0">
                <a:latin typeface="TW Cen MT"/>
              </a:rPr>
              <a:t> parts of the code base as </a:t>
            </a:r>
            <a:r>
              <a:rPr lang="fr-FR" b="1" dirty="0" err="1">
                <a:latin typeface="TW Cen MT"/>
              </a:rPr>
              <a:t>much</a:t>
            </a:r>
            <a:r>
              <a:rPr lang="fr-FR" b="1" dirty="0">
                <a:latin typeface="TW Cen MT"/>
              </a:rPr>
              <a:t> as possible</a:t>
            </a:r>
            <a:endParaRPr lang="fr-FR" dirty="0">
              <a:ea typeface="+mn-lt"/>
              <a:cs typeface="+mn-lt"/>
            </a:endParaRPr>
          </a:p>
        </p:txBody>
      </p:sp>
      <p:cxnSp>
        <p:nvCxnSpPr>
          <p:cNvPr id="9" name="Conector drept 8">
            <a:extLst>
              <a:ext uri="{FF2B5EF4-FFF2-40B4-BE49-F238E27FC236}">
                <a16:creationId xmlns:a16="http://schemas.microsoft.com/office/drawing/2014/main" id="{6283D1D0-99E1-467F-A9BC-BCEFD459A051}"/>
              </a:ext>
            </a:extLst>
          </p:cNvPr>
          <p:cNvCxnSpPr>
            <a:stCxn id="2" idx="2"/>
          </p:cNvCxnSpPr>
          <p:nvPr/>
        </p:nvCxnSpPr>
        <p:spPr>
          <a:xfrm>
            <a:off x="5884164" y="2084832"/>
            <a:ext cx="37084" cy="380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7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4D37-DF39-414F-BCCB-ABE3F5E6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COHESION &amp; COUPLING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F546B-897B-4878-9154-8E0AEC0CBEC2}"/>
              </a:ext>
            </a:extLst>
          </p:cNvPr>
          <p:cNvSpPr/>
          <p:nvPr/>
        </p:nvSpPr>
        <p:spPr>
          <a:xfrm>
            <a:off x="5808692" y="3760652"/>
            <a:ext cx="2970694" cy="191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6" descr="Une image contenant personne&#10;&#10;Description générée avec un niveau de confiance très élevé">
            <a:extLst>
              <a:ext uri="{FF2B5EF4-FFF2-40B4-BE49-F238E27FC236}">
                <a16:creationId xmlns:a16="http://schemas.microsoft.com/office/drawing/2014/main" id="{AB7784C9-48FC-470B-8395-DCEDF7A2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351" y="3860137"/>
            <a:ext cx="1758164" cy="1711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33139-5186-40E0-9C43-AB3BE161D5AC}"/>
              </a:ext>
            </a:extLst>
          </p:cNvPr>
          <p:cNvSpPr txBox="1"/>
          <p:nvPr/>
        </p:nvSpPr>
        <p:spPr>
          <a:xfrm>
            <a:off x="7707535" y="4525772"/>
            <a:ext cx="944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Ideal</a:t>
            </a:r>
            <a:endParaRPr lang="fr-FR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176702DF-EA27-436E-91C8-F5332759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493" y="1948016"/>
            <a:ext cx="1693545" cy="1716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66ED47-8694-401F-95B4-854616C2E7F3}"/>
              </a:ext>
            </a:extLst>
          </p:cNvPr>
          <p:cNvSpPr/>
          <p:nvPr/>
        </p:nvSpPr>
        <p:spPr>
          <a:xfrm>
            <a:off x="5808692" y="1850131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1BFD2C-CF65-4908-9239-DF5345E0A6EE}"/>
              </a:ext>
            </a:extLst>
          </p:cNvPr>
          <p:cNvSpPr/>
          <p:nvPr/>
        </p:nvSpPr>
        <p:spPr>
          <a:xfrm>
            <a:off x="2837996" y="3760652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47B13B-69CB-4E1C-AC8A-F54B5D1D1B5B}"/>
              </a:ext>
            </a:extLst>
          </p:cNvPr>
          <p:cNvSpPr/>
          <p:nvPr/>
        </p:nvSpPr>
        <p:spPr>
          <a:xfrm>
            <a:off x="2837996" y="1850130"/>
            <a:ext cx="2970694" cy="19105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C885B-AC15-4704-96F9-EA99E624003B}"/>
              </a:ext>
            </a:extLst>
          </p:cNvPr>
          <p:cNvSpPr txBox="1"/>
          <p:nvPr/>
        </p:nvSpPr>
        <p:spPr>
          <a:xfrm>
            <a:off x="4500720" y="4525772"/>
            <a:ext cx="12472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Destructive</a:t>
            </a:r>
          </a:p>
          <a:p>
            <a:pPr algn="ctr"/>
            <a:r>
              <a:rPr lang="fr-FR" dirty="0" err="1"/>
              <a:t>Decoupling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7E151-81F6-49CC-A701-F032A0AEBE57}"/>
              </a:ext>
            </a:extLst>
          </p:cNvPr>
          <p:cNvSpPr txBox="1"/>
          <p:nvPr/>
        </p:nvSpPr>
        <p:spPr>
          <a:xfrm>
            <a:off x="4555937" y="2261858"/>
            <a:ext cx="12472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/>
              <a:t>Pooly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boundaries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026247-BB34-42F7-8217-B6C9F7214AF4}"/>
              </a:ext>
            </a:extLst>
          </p:cNvPr>
          <p:cNvSpPr txBox="1"/>
          <p:nvPr/>
        </p:nvSpPr>
        <p:spPr>
          <a:xfrm>
            <a:off x="7762752" y="2537945"/>
            <a:ext cx="9448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 err="1"/>
              <a:t>God</a:t>
            </a:r>
            <a:r>
              <a:rPr lang="fr-FR" dirty="0"/>
              <a:t>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BB3CBB-7910-44A9-AFF6-347620A0235B}"/>
              </a:ext>
            </a:extLst>
          </p:cNvPr>
          <p:cNvSpPr txBox="1"/>
          <p:nvPr/>
        </p:nvSpPr>
        <p:spPr>
          <a:xfrm>
            <a:off x="98578" y="2670467"/>
            <a:ext cx="40260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High </a:t>
            </a:r>
            <a:r>
              <a:rPr lang="fr-FR" dirty="0" err="1"/>
              <a:t>Coupling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DCC1C9-919C-46D8-A939-6B733525EF11}"/>
              </a:ext>
            </a:extLst>
          </p:cNvPr>
          <p:cNvSpPr txBox="1"/>
          <p:nvPr/>
        </p:nvSpPr>
        <p:spPr>
          <a:xfrm>
            <a:off x="407795" y="4614119"/>
            <a:ext cx="3407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Low </a:t>
            </a:r>
            <a:r>
              <a:rPr lang="fr-FR" dirty="0" err="1"/>
              <a:t>Coupling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C774CC-092E-4E82-AD20-9E83642B0623}"/>
              </a:ext>
            </a:extLst>
          </p:cNvPr>
          <p:cNvSpPr txBox="1"/>
          <p:nvPr/>
        </p:nvSpPr>
        <p:spPr>
          <a:xfrm>
            <a:off x="6073099" y="5784727"/>
            <a:ext cx="2435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High </a:t>
            </a:r>
            <a:r>
              <a:rPr lang="fr-FR" dirty="0" err="1"/>
              <a:t>Cohesion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5696E-F9A4-465E-B9A0-CBA1A37A4070}"/>
              </a:ext>
            </a:extLst>
          </p:cNvPr>
          <p:cNvSpPr txBox="1"/>
          <p:nvPr/>
        </p:nvSpPr>
        <p:spPr>
          <a:xfrm>
            <a:off x="3135534" y="5784727"/>
            <a:ext cx="21927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Low </a:t>
            </a:r>
            <a:r>
              <a:rPr lang="fr-FR" dirty="0" err="1"/>
              <a:t>Cohesion</a:t>
            </a:r>
          </a:p>
        </p:txBody>
      </p:sp>
      <p:pic>
        <p:nvPicPr>
          <p:cNvPr id="26" name="Picture 26" descr="Une image contenant personne&#10;&#10;Description générée avec un niveau de confiance très élevé">
            <a:extLst>
              <a:ext uri="{FF2B5EF4-FFF2-40B4-BE49-F238E27FC236}">
                <a16:creationId xmlns:a16="http://schemas.microsoft.com/office/drawing/2014/main" id="{C2BA3013-EAFE-469C-AFE6-FC47593D9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209" y="2033207"/>
            <a:ext cx="1582060" cy="1630439"/>
          </a:xfrm>
          <a:prstGeom prst="rect">
            <a:avLst/>
          </a:prstGeom>
        </p:spPr>
      </p:pic>
      <p:pic>
        <p:nvPicPr>
          <p:cNvPr id="28" name="Picture 28" descr="Une image contenant petit, ordinateur, assis, table&#10;&#10;Description générée avec un niveau de confiance très élevé">
            <a:extLst>
              <a:ext uri="{FF2B5EF4-FFF2-40B4-BE49-F238E27FC236}">
                <a16:creationId xmlns:a16="http://schemas.microsoft.com/office/drawing/2014/main" id="{0067328C-96F4-48FF-A13B-783C89E7F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590" y="3907970"/>
            <a:ext cx="1533678" cy="1509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D238D86-9F2B-4391-AD09-DBF4C0A579B4}"/>
              </a:ext>
            </a:extLst>
          </p:cNvPr>
          <p:cNvSpPr txBox="1"/>
          <p:nvPr/>
        </p:nvSpPr>
        <p:spPr>
          <a:xfrm>
            <a:off x="1640115" y="6006495"/>
            <a:ext cx="9673770" cy="7704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endParaRPr lang="fr-FR" dirty="0">
              <a:ea typeface="+mn-lt"/>
              <a:cs typeface="+mn-lt"/>
            </a:endParaRPr>
          </a:p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fr-FR" dirty="0">
                <a:latin typeface="TW Cen MT"/>
                <a:hlinkClick r:id="rId6"/>
              </a:rPr>
              <a:t>Source: https://enterprisecraftsmanship.com/2015/09/02/cohesion-coupling-difference/</a:t>
            </a:r>
            <a:endParaRPr lang="fr-FR" dirty="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77186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F3BB34A6-31BD-4BBB-A8C8-C3E81A71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3">
            <a:extLst>
              <a:ext uri="{FF2B5EF4-FFF2-40B4-BE49-F238E27FC236}">
                <a16:creationId xmlns:a16="http://schemas.microsoft.com/office/drawing/2014/main" id="{B7426A78-E821-49C9-8ECF-812AD2B3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j-lt"/>
                <a:cs typeface="+mj-lt"/>
              </a:rPr>
              <a:t>Students Sample</a:t>
            </a:r>
            <a:endParaRPr lang="en-US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u 8">
            <a:extLst>
              <a:ext uri="{FF2B5EF4-FFF2-40B4-BE49-F238E27FC236}">
                <a16:creationId xmlns:a16="http://schemas.microsoft.com/office/drawing/2014/main" id="{0AD1C50B-E306-479D-8F6C-370240FE0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524" y="4460708"/>
            <a:ext cx="6280299" cy="175317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Single Responsibility Principle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B9983F61-BE73-430C-9F07-DA2813F9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35143"/>
            <a:ext cx="3993942" cy="4768886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6FF4E9B4-BE85-45F4-8672-47D51F14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5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F73922-B162-4C99-9A36-D11CF636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</a:t>
            </a:r>
            <a:r>
              <a:rPr lang="en-US" dirty="0" err="1"/>
              <a:t>Responsabilities</a:t>
            </a:r>
            <a:r>
              <a:rPr lang="en-US" dirty="0"/>
              <a:t> for University?</a:t>
            </a:r>
          </a:p>
        </p:txBody>
      </p:sp>
      <p:grpSp>
        <p:nvGrpSpPr>
          <p:cNvPr id="17" name="Grupare 16">
            <a:extLst>
              <a:ext uri="{FF2B5EF4-FFF2-40B4-BE49-F238E27FC236}">
                <a16:creationId xmlns:a16="http://schemas.microsoft.com/office/drawing/2014/main" id="{CFF1B184-5861-4808-9A2B-ECD4CC43D6A3}"/>
              </a:ext>
            </a:extLst>
          </p:cNvPr>
          <p:cNvGrpSpPr/>
          <p:nvPr/>
        </p:nvGrpSpPr>
        <p:grpSpPr>
          <a:xfrm>
            <a:off x="2620652" y="2818614"/>
            <a:ext cx="7466029" cy="2337849"/>
            <a:chOff x="2620652" y="2818614"/>
            <a:chExt cx="7466029" cy="2337849"/>
          </a:xfrm>
        </p:grpSpPr>
        <p:sp>
          <p:nvSpPr>
            <p:cNvPr id="4" name="Dreptunghi: colțuri rotunjite 3">
              <a:extLst>
                <a:ext uri="{FF2B5EF4-FFF2-40B4-BE49-F238E27FC236}">
                  <a16:creationId xmlns:a16="http://schemas.microsoft.com/office/drawing/2014/main" id="{B8C5AAB4-6445-4C72-A716-D64FCD9ADA0E}"/>
                </a:ext>
              </a:extLst>
            </p:cNvPr>
            <p:cNvSpPr/>
            <p:nvPr/>
          </p:nvSpPr>
          <p:spPr>
            <a:xfrm>
              <a:off x="2620652" y="3572759"/>
              <a:ext cx="1555423" cy="6975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University</a:t>
              </a:r>
            </a:p>
          </p:txBody>
        </p:sp>
        <p:sp>
          <p:nvSpPr>
            <p:cNvPr id="5" name="Dreptunghi 4">
              <a:extLst>
                <a:ext uri="{FF2B5EF4-FFF2-40B4-BE49-F238E27FC236}">
                  <a16:creationId xmlns:a16="http://schemas.microsoft.com/office/drawing/2014/main" id="{27BE370A-25BB-4838-9F14-049DF436399D}"/>
                </a:ext>
              </a:extLst>
            </p:cNvPr>
            <p:cNvSpPr/>
            <p:nvPr/>
          </p:nvSpPr>
          <p:spPr>
            <a:xfrm>
              <a:off x="6193411" y="281861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Manages admitted student list</a:t>
              </a:r>
            </a:p>
          </p:txBody>
        </p:sp>
        <p:sp>
          <p:nvSpPr>
            <p:cNvPr id="6" name="Dreptunghi 5">
              <a:extLst>
                <a:ext uri="{FF2B5EF4-FFF2-40B4-BE49-F238E27FC236}">
                  <a16:creationId xmlns:a16="http://schemas.microsoft.com/office/drawing/2014/main" id="{F3E8F936-AE40-4BDE-A705-75BFE289CDC0}"/>
                </a:ext>
              </a:extLst>
            </p:cNvPr>
            <p:cNvSpPr/>
            <p:nvPr/>
          </p:nvSpPr>
          <p:spPr>
            <a:xfrm>
              <a:off x="6193411" y="346906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Writes to disk</a:t>
              </a:r>
            </a:p>
          </p:txBody>
        </p:sp>
        <p:sp>
          <p:nvSpPr>
            <p:cNvPr id="7" name="Dreptunghi 6">
              <a:extLst>
                <a:ext uri="{FF2B5EF4-FFF2-40B4-BE49-F238E27FC236}">
                  <a16:creationId xmlns:a16="http://schemas.microsoft.com/office/drawing/2014/main" id="{2932E708-D7D2-4349-9268-B7F4ED5E3DF2}"/>
                </a:ext>
              </a:extLst>
            </p:cNvPr>
            <p:cNvSpPr/>
            <p:nvPr/>
          </p:nvSpPr>
          <p:spPr>
            <a:xfrm>
              <a:off x="6193411" y="411951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Reads from disk</a:t>
              </a:r>
            </a:p>
          </p:txBody>
        </p:sp>
        <p:sp>
          <p:nvSpPr>
            <p:cNvPr id="8" name="Dreptunghi 7">
              <a:extLst>
                <a:ext uri="{FF2B5EF4-FFF2-40B4-BE49-F238E27FC236}">
                  <a16:creationId xmlns:a16="http://schemas.microsoft.com/office/drawing/2014/main" id="{EC814A00-C1DE-4F92-B9D2-EECB7F970077}"/>
                </a:ext>
              </a:extLst>
            </p:cNvPr>
            <p:cNvSpPr/>
            <p:nvPr/>
          </p:nvSpPr>
          <p:spPr>
            <a:xfrm>
              <a:off x="6193411" y="4769964"/>
              <a:ext cx="3893270" cy="3864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Computes statistics</a:t>
              </a:r>
            </a:p>
          </p:txBody>
        </p:sp>
        <p:cxnSp>
          <p:nvCxnSpPr>
            <p:cNvPr id="10" name="Conector drept cu săgeată 9">
              <a:extLst>
                <a:ext uri="{FF2B5EF4-FFF2-40B4-BE49-F238E27FC236}">
                  <a16:creationId xmlns:a16="http://schemas.microsoft.com/office/drawing/2014/main" id="{CAD528FF-C1F8-4275-B02C-847482B850B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4176075" y="3011864"/>
              <a:ext cx="2017336" cy="909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rept cu săgeată 11">
              <a:extLst>
                <a:ext uri="{FF2B5EF4-FFF2-40B4-BE49-F238E27FC236}">
                  <a16:creationId xmlns:a16="http://schemas.microsoft.com/office/drawing/2014/main" id="{8466FEBE-AED7-41C7-9439-EDCA8FA3A554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176075" y="3662314"/>
              <a:ext cx="2017336" cy="259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cu săgeată 13">
              <a:extLst>
                <a:ext uri="{FF2B5EF4-FFF2-40B4-BE49-F238E27FC236}">
                  <a16:creationId xmlns:a16="http://schemas.microsoft.com/office/drawing/2014/main" id="{4AC29F1E-0D7E-42BF-B0F8-8E7D55AFFF38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4176075" y="3921551"/>
              <a:ext cx="2017336" cy="391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>
              <a:extLst>
                <a:ext uri="{FF2B5EF4-FFF2-40B4-BE49-F238E27FC236}">
                  <a16:creationId xmlns:a16="http://schemas.microsoft.com/office/drawing/2014/main" id="{2E3BC20D-B15B-48E6-848D-654B9A1BB8BF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4176075" y="3921551"/>
              <a:ext cx="2017336" cy="1041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420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ă">
  <a:themeElements>
    <a:clrScheme name="Albastr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ntegrală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1171</Words>
  <Application>Microsoft Office PowerPoint</Application>
  <PresentationFormat>Ecran lat</PresentationFormat>
  <Paragraphs>303</Paragraphs>
  <Slides>46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46</vt:i4>
      </vt:variant>
    </vt:vector>
  </HeadingPairs>
  <TitlesOfParts>
    <vt:vector size="53" baseType="lpstr">
      <vt:lpstr>Arial</vt:lpstr>
      <vt:lpstr>Tw Cen MT</vt:lpstr>
      <vt:lpstr>Tw Cen MT</vt:lpstr>
      <vt:lpstr>Tw Cen MT Condensed</vt:lpstr>
      <vt:lpstr>Wingdings</vt:lpstr>
      <vt:lpstr>Wingdings 3</vt:lpstr>
      <vt:lpstr>Integrală</vt:lpstr>
      <vt:lpstr>SOLID Principles</vt:lpstr>
      <vt:lpstr>Demystifying the Acronym</vt:lpstr>
      <vt:lpstr>Single Responsability PrinciplE</vt:lpstr>
      <vt:lpstr>How many responsabilities for an object?</vt:lpstr>
      <vt:lpstr>Single Responsability Principle</vt:lpstr>
      <vt:lpstr>Cohesion &amp; COUPLING</vt:lpstr>
      <vt:lpstr>COHESION &amp; COUPLING</vt:lpstr>
      <vt:lpstr>  Students Sample</vt:lpstr>
      <vt:lpstr>How many Responsabilities for University?</vt:lpstr>
      <vt:lpstr>  Orders Sample</vt:lpstr>
      <vt:lpstr>ORDERS SAMPLE</vt:lpstr>
      <vt:lpstr>DEPENDENCY INJECTION PRINCIPLE</vt:lpstr>
      <vt:lpstr>DEPENDENCY INJECTION PRINCIPLE</vt:lpstr>
      <vt:lpstr>What are dependencies?</vt:lpstr>
      <vt:lpstr>Class Dependencies</vt:lpstr>
      <vt:lpstr>  Datetime Sample</vt:lpstr>
      <vt:lpstr>How do we inject dependencies?</vt:lpstr>
      <vt:lpstr>Constructor Injection</vt:lpstr>
      <vt:lpstr>Property (Setter) Injection</vt:lpstr>
      <vt:lpstr>Parameter Injection</vt:lpstr>
      <vt:lpstr>Where to instantiate?</vt:lpstr>
      <vt:lpstr>IOC Containers</vt:lpstr>
      <vt:lpstr>Interface segregation principle</vt:lpstr>
      <vt:lpstr>I just needed a USB input plug...</vt:lpstr>
      <vt:lpstr>Interface Segregation Principle</vt:lpstr>
      <vt:lpstr>  vehicles Sample</vt:lpstr>
      <vt:lpstr>Liskov’s Substitution principle</vt:lpstr>
      <vt:lpstr>WHO IS Liskov?</vt:lpstr>
      <vt:lpstr>Liskov’s Substitution Principle</vt:lpstr>
      <vt:lpstr>Liskov’s Substitution Principle</vt:lpstr>
      <vt:lpstr>  Square Sample</vt:lpstr>
      <vt:lpstr>OTHER EXAMPLES – Is “S” a “T”?</vt:lpstr>
      <vt:lpstr>OTHER EXAMPLES – Can an ostrich fly?</vt:lpstr>
      <vt:lpstr>  ARMY Sample</vt:lpstr>
      <vt:lpstr>Class Hierarchy (begin)</vt:lpstr>
      <vt:lpstr>Class Hierarchy (end)</vt:lpstr>
      <vt:lpstr>Covariance and contravariance</vt:lpstr>
      <vt:lpstr>Open / Closed principle</vt:lpstr>
      <vt:lpstr>Open / Closed Principle</vt:lpstr>
      <vt:lpstr>Open/Closed principle</vt:lpstr>
      <vt:lpstr>  MUSEUM Sample</vt:lpstr>
      <vt:lpstr>Why it isn’t Open/Closed?</vt:lpstr>
      <vt:lpstr>HOW TO APPLY OPEN/CLOSED PRINCIPLE?</vt:lpstr>
      <vt:lpstr>Inheritance – „Template MethoD” Pattern</vt:lpstr>
      <vt:lpstr>composition – „STRATEGY” Pattern</vt:lpstr>
      <vt:lpstr>TO USE OR NOT TO USE Open/Closed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Nadia Simona COMANICI</dc:creator>
  <cp:lastModifiedBy>Nadia-Simona Comanici</cp:lastModifiedBy>
  <cp:revision>1</cp:revision>
  <dcterms:created xsi:type="dcterms:W3CDTF">2019-07-29T08:36:05Z</dcterms:created>
  <dcterms:modified xsi:type="dcterms:W3CDTF">2019-08-06T07:05:05Z</dcterms:modified>
</cp:coreProperties>
</file>