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303" r:id="rId3"/>
    <p:sldId id="289" r:id="rId4"/>
    <p:sldId id="455" r:id="rId5"/>
    <p:sldId id="456" r:id="rId6"/>
    <p:sldId id="457" r:id="rId7"/>
    <p:sldId id="459" r:id="rId8"/>
    <p:sldId id="458" r:id="rId9"/>
    <p:sldId id="460" r:id="rId10"/>
    <p:sldId id="461" r:id="rId11"/>
    <p:sldId id="462" r:id="rId12"/>
    <p:sldId id="463" r:id="rId13"/>
    <p:sldId id="464" r:id="rId14"/>
    <p:sldId id="454" r:id="rId15"/>
    <p:sldId id="466" r:id="rId16"/>
    <p:sldId id="467" r:id="rId17"/>
    <p:sldId id="468" r:id="rId18"/>
    <p:sldId id="469" r:id="rId19"/>
    <p:sldId id="470" r:id="rId20"/>
    <p:sldId id="471" r:id="rId21"/>
    <p:sldId id="472" r:id="rId22"/>
    <p:sldId id="473" r:id="rId23"/>
    <p:sldId id="474" r:id="rId24"/>
    <p:sldId id="475" r:id="rId25"/>
    <p:sldId id="476" r:id="rId26"/>
    <p:sldId id="465" r:id="rId27"/>
    <p:sldId id="30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E5"/>
    <a:srgbClr val="F2D698"/>
    <a:srgbClr val="37782F"/>
    <a:srgbClr val="FF9900"/>
    <a:srgbClr val="175401"/>
    <a:srgbClr val="0B8A05"/>
    <a:srgbClr val="467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0" autoAdjust="0"/>
    <p:restoredTop sz="94660"/>
  </p:normalViewPr>
  <p:slideViewPr>
    <p:cSldViewPr snapToGrid="0" showGuides="1">
      <p:cViewPr varScale="1">
        <p:scale>
          <a:sx n="63" d="100"/>
          <a:sy n="63" d="100"/>
        </p:scale>
        <p:origin x="46" y="9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3B8EDEFE-C213-4C26-BAA2-868519E8A72D}" type="datetimeFigureOut">
              <a:rPr lang="zh-CN" altLang="en-US" smtClean="0"/>
              <a:pPr/>
              <a:t>2021/11/30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40CC0301-2A46-4D64-A75C-3F7F73DF043A}" type="slidenum">
              <a:rPr lang="zh-CN" altLang="en-US" smtClean="0"/>
              <a:pPr/>
              <a:t>‹#›</a:t>
            </a:fld>
            <a:endParaRPr lang="zh-CN" altLang="en-US" dirty="0"/>
          </a:p>
        </p:txBody>
      </p:sp>
    </p:spTree>
    <p:extLst>
      <p:ext uri="{BB962C8B-B14F-4D97-AF65-F5344CB8AC3E}">
        <p14:creationId xmlns:p14="http://schemas.microsoft.com/office/powerpoint/2010/main" val="13261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CC0301-2A46-4D64-A75C-3F7F73DF043A}" type="slidenum">
              <a:rPr lang="zh-CN" altLang="en-US" smtClean="0"/>
              <a:t>1</a:t>
            </a:fld>
            <a:endParaRPr lang="zh-CN" altLang="en-US"/>
          </a:p>
        </p:txBody>
      </p:sp>
    </p:spTree>
    <p:extLst>
      <p:ext uri="{BB962C8B-B14F-4D97-AF65-F5344CB8AC3E}">
        <p14:creationId xmlns:p14="http://schemas.microsoft.com/office/powerpoint/2010/main" val="117145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CC0301-2A46-4D64-A75C-3F7F73DF043A}" type="slidenum">
              <a:rPr lang="zh-CN" altLang="en-US" smtClean="0"/>
              <a:t>2</a:t>
            </a:fld>
            <a:endParaRPr lang="zh-CN" altLang="en-US"/>
          </a:p>
        </p:txBody>
      </p:sp>
    </p:spTree>
    <p:extLst>
      <p:ext uri="{BB962C8B-B14F-4D97-AF65-F5344CB8AC3E}">
        <p14:creationId xmlns:p14="http://schemas.microsoft.com/office/powerpoint/2010/main" val="267366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CC0301-2A46-4D64-A75C-3F7F73DF043A}" type="slidenum">
              <a:rPr lang="zh-CN" altLang="en-US" smtClean="0"/>
              <a:t>3</a:t>
            </a:fld>
            <a:endParaRPr lang="zh-CN" altLang="en-US"/>
          </a:p>
        </p:txBody>
      </p:sp>
    </p:spTree>
    <p:extLst>
      <p:ext uri="{BB962C8B-B14F-4D97-AF65-F5344CB8AC3E}">
        <p14:creationId xmlns:p14="http://schemas.microsoft.com/office/powerpoint/2010/main" val="206390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CC0301-2A46-4D64-A75C-3F7F73DF043A}" type="slidenum">
              <a:rPr lang="zh-CN" altLang="en-US" smtClean="0"/>
              <a:t>27</a:t>
            </a:fld>
            <a:endParaRPr lang="zh-CN" altLang="en-US"/>
          </a:p>
        </p:txBody>
      </p:sp>
    </p:spTree>
    <p:extLst>
      <p:ext uri="{BB962C8B-B14F-4D97-AF65-F5344CB8AC3E}">
        <p14:creationId xmlns:p14="http://schemas.microsoft.com/office/powerpoint/2010/main" val="334267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2DDEECB-B24A-490A-B798-B270040648D5}" type="datetime1">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413656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68ABB5-5D64-4AD8-B2F6-F23226E519DC}" type="datetime1">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321390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7563F2-B858-4D17-A352-4BDFE75A7C39}" type="datetime1">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115259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D84646-866F-4C43-9640-7FEF27687E2B}" type="datetime1">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307122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94936E7-E6A9-406D-956B-4B90561ED7CB}" type="datetime1">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313424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84716B-E672-4DD4-8D08-95E713C30A9E}" type="datetime1">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10221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A07BB2E-D974-42B2-B3DA-14AD1BB94BFA}" type="datetime1">
              <a:rPr lang="zh-CN" altLang="en-US" smtClean="0"/>
              <a:t>2021/11/30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85372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4A4D4B-122B-455C-95FD-FAB3FADEC748}" type="datetime1">
              <a:rPr lang="zh-CN" altLang="en-US" smtClean="0"/>
              <a:t>2021/11/30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232614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A1AB80-A3BD-4DCA-92EC-286BD595B560}" type="datetime1">
              <a:rPr lang="zh-CN" altLang="en-US" smtClean="0"/>
              <a:t>2021/11/30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345539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446AAC2-340D-4B99-84C6-3CCA4C293C9D}" type="datetime1">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200906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93FCA0-6DEF-497A-B588-4E4B03B0322C}" type="datetime1">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1FB49-8F50-4EC8-B317-B14C271E80F4}" type="slidenum">
              <a:rPr lang="zh-CN" altLang="en-US" smtClean="0"/>
              <a:t>‹#›</a:t>
            </a:fld>
            <a:endParaRPr lang="zh-CN" altLang="en-US"/>
          </a:p>
        </p:txBody>
      </p:sp>
    </p:spTree>
    <p:extLst>
      <p:ext uri="{BB962C8B-B14F-4D97-AF65-F5344CB8AC3E}">
        <p14:creationId xmlns:p14="http://schemas.microsoft.com/office/powerpoint/2010/main" val="177795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KaiTi" panose="02010609060101010101" pitchFamily="49" charset="-122"/>
                <a:ea typeface="KaiTi" panose="02010609060101010101" pitchFamily="49" charset="-122"/>
              </a:defRPr>
            </a:lvl1pPr>
          </a:lstStyle>
          <a:p>
            <a:fld id="{41F34DAB-7246-4B8A-A86E-B028CA6FAA53}" type="datetime1">
              <a:rPr lang="zh-CN" altLang="en-US" smtClean="0"/>
              <a:pPr/>
              <a:t>2021/11/30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KaiTi" panose="02010609060101010101" pitchFamily="49" charset="-122"/>
                <a:ea typeface="KaiTi" panose="02010609060101010101" pitchFamily="49"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KaiTi" panose="02010609060101010101" pitchFamily="49" charset="-122"/>
                <a:ea typeface="KaiTi" panose="02010609060101010101" pitchFamily="49" charset="-122"/>
              </a:defRPr>
            </a:lvl1pPr>
          </a:lstStyle>
          <a:p>
            <a:fld id="{F461FB49-8F50-4EC8-B317-B14C271E80F4}" type="slidenum">
              <a:rPr lang="zh-CN" altLang="en-US" smtClean="0"/>
              <a:pPr/>
              <a:t>‹#›</a:t>
            </a:fld>
            <a:endParaRPr lang="zh-CN" altLang="en-US" dirty="0"/>
          </a:p>
        </p:txBody>
      </p:sp>
      <p:sp>
        <p:nvSpPr>
          <p:cNvPr id="7" name="矩形 6"/>
          <p:cNvSpPr/>
          <p:nvPr userDrawn="1"/>
        </p:nvSpPr>
        <p:spPr>
          <a:xfrm>
            <a:off x="0" y="337755"/>
            <a:ext cx="377590" cy="604813"/>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68779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hf hdr="0" ftr="0" dt="0"/>
  <p:txStyles>
    <p:titleStyle>
      <a:lvl1pPr algn="l" defTabSz="914400" rtl="0" eaLnBrk="1" latinLnBrk="0" hangingPunct="1">
        <a:lnSpc>
          <a:spcPct val="90000"/>
        </a:lnSpc>
        <a:spcBef>
          <a:spcPct val="0"/>
        </a:spcBef>
        <a:buNone/>
        <a:defRPr sz="4400" kern="1200">
          <a:solidFill>
            <a:schemeClr val="tx1"/>
          </a:solidFill>
          <a:latin typeface="KaiTi" panose="02010609060101010101" pitchFamily="49" charset="-122"/>
          <a:ea typeface="KaiTi"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aiTi" panose="02010609060101010101" pitchFamily="49" charset="-122"/>
          <a:ea typeface="KaiTi"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aiTi" panose="02010609060101010101" pitchFamily="49" charset="-122"/>
          <a:ea typeface="KaiTi"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aiTi" panose="02010609060101010101" pitchFamily="49" charset="-122"/>
          <a:ea typeface="KaiTi"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aiTi" panose="02010609060101010101" pitchFamily="49" charset="-122"/>
          <a:ea typeface="KaiTi"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aiTi" panose="02010609060101010101" pitchFamily="49" charset="-122"/>
          <a:ea typeface="KaiTi"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56" t="22656" r="156" b="20247"/>
          <a:stretch/>
        </p:blipFill>
        <p:spPr>
          <a:xfrm>
            <a:off x="-14514" y="0"/>
            <a:ext cx="12206514" cy="6961239"/>
          </a:xfrm>
          <a:prstGeom prst="rect">
            <a:avLst/>
          </a:prstGeom>
        </p:spPr>
      </p:pic>
      <p:sp>
        <p:nvSpPr>
          <p:cNvPr id="17" name="流程图: 联系 16"/>
          <p:cNvSpPr/>
          <p:nvPr/>
        </p:nvSpPr>
        <p:spPr>
          <a:xfrm>
            <a:off x="3571911" y="684512"/>
            <a:ext cx="5048178" cy="5048178"/>
          </a:xfrm>
          <a:prstGeom prst="flowChartConnector">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Ti" panose="02010609060101010101" pitchFamily="49" charset="-122"/>
              <a:ea typeface="KaiTi" panose="02010609060101010101" pitchFamily="49" charset="-122"/>
            </a:endParaRPr>
          </a:p>
        </p:txBody>
      </p:sp>
      <p:sp>
        <p:nvSpPr>
          <p:cNvPr id="5" name="矩形 4"/>
          <p:cNvSpPr/>
          <p:nvPr/>
        </p:nvSpPr>
        <p:spPr>
          <a:xfrm>
            <a:off x="4344338" y="2608255"/>
            <a:ext cx="3503330" cy="1015663"/>
          </a:xfrm>
          <a:prstGeom prst="rect">
            <a:avLst/>
          </a:prstGeom>
        </p:spPr>
        <p:txBody>
          <a:bodyPr wrap="none">
            <a:spAutoFit/>
          </a:bodyPr>
          <a:lstStyle/>
          <a:p>
            <a:pPr algn="ctr"/>
            <a:r>
              <a:rPr lang="en-US" altLang="zh-CN" sz="6000" b="1" i="1" u="sng" dirty="0">
                <a:latin typeface="Calibri" panose="020F0502020204030204" pitchFamily="34" charset="0"/>
                <a:ea typeface="华光隶变_CNKI" panose="02000500000000000000" pitchFamily="2" charset="-122"/>
                <a:cs typeface="Calibri" panose="020F0502020204030204" pitchFamily="34" charset="0"/>
              </a:rPr>
              <a:t>Economics</a:t>
            </a:r>
            <a:endParaRPr lang="zh-CN" altLang="en-US" sz="6000" b="1" i="1" u="sng" dirty="0">
              <a:latin typeface="Calibri" panose="020F0502020204030204" pitchFamily="34" charset="0"/>
              <a:ea typeface="华光隶变_CNKI" panose="02000500000000000000" pitchFamily="2" charset="-122"/>
              <a:cs typeface="Calibri" panose="020F0502020204030204" pitchFamily="34" charset="0"/>
            </a:endParaRPr>
          </a:p>
        </p:txBody>
      </p:sp>
      <p:grpSp>
        <p:nvGrpSpPr>
          <p:cNvPr id="7" name="组合 6"/>
          <p:cNvGrpSpPr/>
          <p:nvPr/>
        </p:nvGrpSpPr>
        <p:grpSpPr>
          <a:xfrm>
            <a:off x="3496235" y="3877645"/>
            <a:ext cx="5133635" cy="850831"/>
            <a:chOff x="4529580" y="2676818"/>
            <a:chExt cx="3495528" cy="608530"/>
          </a:xfrm>
          <a:solidFill>
            <a:schemeClr val="bg1"/>
          </a:solidFill>
        </p:grpSpPr>
        <p:sp>
          <p:nvSpPr>
            <p:cNvPr id="8" name="矩形 7"/>
            <p:cNvSpPr/>
            <p:nvPr/>
          </p:nvSpPr>
          <p:spPr>
            <a:xfrm>
              <a:off x="4634560" y="2676818"/>
              <a:ext cx="3331090" cy="608530"/>
            </a:xfrm>
            <a:prstGeom prst="rect">
              <a:avLst/>
            </a:prstGeom>
            <a:solidFill>
              <a:srgbClr val="467E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28" u="sng" dirty="0">
                <a:solidFill>
                  <a:schemeClr val="bg1"/>
                </a:solidFill>
                <a:latin typeface="KaiTi" panose="02010609060101010101" pitchFamily="49" charset="-122"/>
                <a:ea typeface="KaiTi" panose="02010609060101010101" pitchFamily="49" charset="-122"/>
              </a:endParaRPr>
            </a:p>
          </p:txBody>
        </p:sp>
        <p:sp>
          <p:nvSpPr>
            <p:cNvPr id="9" name="Text Box 7"/>
            <p:cNvSpPr txBox="1">
              <a:spLocks noChangeArrowheads="1"/>
            </p:cNvSpPr>
            <p:nvPr/>
          </p:nvSpPr>
          <p:spPr bwMode="auto">
            <a:xfrm>
              <a:off x="4529580" y="2751804"/>
              <a:ext cx="3495528" cy="465019"/>
            </a:xfrm>
            <a:prstGeom prst="rect">
              <a:avLst/>
            </a:prstGeom>
            <a:noFill/>
            <a:ln w="9525">
              <a:noFill/>
              <a:miter lim="800000"/>
              <a:headEnd/>
              <a:tailEnd/>
            </a:ln>
          </p:spPr>
          <p:txBody>
            <a:bodyPr wrap="square" lIns="34290" tIns="17145" rIns="34290" bIns="17145">
              <a:spAutoFit/>
            </a:bodyPr>
            <a:lstStyle/>
            <a:p>
              <a:pPr algn="ctr" defTabSz="816174"/>
              <a:r>
                <a:rPr lang="zh-CN" altLang="en-US" sz="2000" b="1" spc="300" dirty="0">
                  <a:solidFill>
                    <a:schemeClr val="bg1"/>
                  </a:solidFill>
                  <a:latin typeface="KaiTi" panose="02010609060101010101" pitchFamily="49" charset="-122"/>
                  <a:ea typeface="KaiTi" panose="02010609060101010101" pitchFamily="49" charset="-122"/>
                  <a:cs typeface="Calibri" panose="020F0502020204030204" pitchFamily="34" charset="0"/>
                </a:rPr>
                <a:t>南京大学工程管理学院</a:t>
              </a:r>
              <a:endParaRPr lang="en-US" altLang="zh-CN" sz="2000" b="1" spc="300" dirty="0">
                <a:solidFill>
                  <a:schemeClr val="bg1"/>
                </a:solidFill>
                <a:latin typeface="KaiTi" panose="02010609060101010101" pitchFamily="49" charset="-122"/>
                <a:ea typeface="KaiTi" panose="02010609060101010101" pitchFamily="49" charset="-122"/>
                <a:cs typeface="Calibri" panose="020F0502020204030204" pitchFamily="34" charset="0"/>
              </a:endParaRPr>
            </a:p>
            <a:p>
              <a:pPr algn="ctr" defTabSz="816174"/>
              <a:r>
                <a:rPr lang="zh-CN" altLang="en-US" sz="2000" b="1" spc="300" dirty="0">
                  <a:solidFill>
                    <a:schemeClr val="bg1"/>
                  </a:solidFill>
                  <a:latin typeface="KaiTi" panose="02010609060101010101" pitchFamily="49" charset="-122"/>
                  <a:ea typeface="KaiTi" panose="02010609060101010101" pitchFamily="49" charset="-122"/>
                  <a:cs typeface="Calibri" panose="020F0502020204030204" pitchFamily="34" charset="0"/>
                </a:rPr>
                <a:t>赵雪舟</a:t>
              </a:r>
            </a:p>
          </p:txBody>
        </p:sp>
      </p:grpSp>
      <p:sp>
        <p:nvSpPr>
          <p:cNvPr id="18" name="矩形 17"/>
          <p:cNvSpPr/>
          <p:nvPr/>
        </p:nvSpPr>
        <p:spPr>
          <a:xfrm>
            <a:off x="4064797" y="1633506"/>
            <a:ext cx="4047904" cy="830997"/>
          </a:xfrm>
          <a:prstGeom prst="rect">
            <a:avLst/>
          </a:prstGeom>
        </p:spPr>
        <p:txBody>
          <a:bodyPr wrap="none">
            <a:spAutoFit/>
          </a:bodyPr>
          <a:lstStyle/>
          <a:p>
            <a:pPr algn="ctr"/>
            <a:r>
              <a:rPr lang="zh-CN" altLang="en-US" sz="2400" b="1" i="0" spc="600" dirty="0">
                <a:solidFill>
                  <a:srgbClr val="2B2B2B"/>
                </a:solidFill>
                <a:effectLst/>
                <a:latin typeface="KaiTi" panose="02010609060101010101" pitchFamily="49" charset="-122"/>
                <a:ea typeface="KaiTi" panose="02010609060101010101" pitchFamily="49" charset="-122"/>
                <a:cs typeface="Calibri" panose="020F0502020204030204" pitchFamily="34" charset="0"/>
              </a:rPr>
              <a:t>南京大学</a:t>
            </a:r>
            <a:endParaRPr lang="en-US" altLang="zh-CN" sz="2400" b="1" i="0" spc="600" dirty="0">
              <a:solidFill>
                <a:srgbClr val="2B2B2B"/>
              </a:solidFill>
              <a:effectLst/>
              <a:latin typeface="KaiTi" panose="02010609060101010101" pitchFamily="49" charset="-122"/>
              <a:ea typeface="KaiTi" panose="02010609060101010101" pitchFamily="49" charset="-122"/>
              <a:cs typeface="Calibri" panose="020F0502020204030204" pitchFamily="34" charset="0"/>
            </a:endParaRPr>
          </a:p>
          <a:p>
            <a:pPr algn="ctr"/>
            <a:r>
              <a:rPr lang="zh-CN" altLang="en-US" sz="2400" b="1" i="0" spc="600" dirty="0">
                <a:solidFill>
                  <a:srgbClr val="2B2B2B"/>
                </a:solidFill>
                <a:effectLst/>
                <a:latin typeface="KaiTi" panose="02010609060101010101" pitchFamily="49" charset="-122"/>
                <a:ea typeface="KaiTi" panose="02010609060101010101" pitchFamily="49" charset="-122"/>
                <a:cs typeface="Calibri" panose="020F0502020204030204" pitchFamily="34" charset="0"/>
              </a:rPr>
              <a:t>计算机金融工程实验班</a:t>
            </a:r>
            <a:endParaRPr lang="zh-CN" altLang="en-US" sz="2400" b="1" spc="600" dirty="0">
              <a:latin typeface="KaiTi" panose="02010609060101010101" pitchFamily="49" charset="-122"/>
              <a:ea typeface="KaiTi" panose="02010609060101010101" pitchFamily="49" charset="-122"/>
              <a:cs typeface="Calibri" panose="020F0502020204030204" pitchFamily="34" charset="0"/>
            </a:endParaRPr>
          </a:p>
        </p:txBody>
      </p:sp>
      <p:sp>
        <p:nvSpPr>
          <p:cNvPr id="13" name="矩形 12">
            <a:extLst>
              <a:ext uri="{FF2B5EF4-FFF2-40B4-BE49-F238E27FC236}">
                <a16:creationId xmlns:a16="http://schemas.microsoft.com/office/drawing/2014/main" id="{BD0FBAB0-7E9A-45DE-A6A7-61B39041A9D2}"/>
              </a:ext>
            </a:extLst>
          </p:cNvPr>
          <p:cNvSpPr/>
          <p:nvPr/>
        </p:nvSpPr>
        <p:spPr>
          <a:xfrm>
            <a:off x="5394527" y="4939930"/>
            <a:ext cx="1402948" cy="338554"/>
          </a:xfrm>
          <a:prstGeom prst="rect">
            <a:avLst/>
          </a:prstGeom>
        </p:spPr>
        <p:txBody>
          <a:bodyPr wrap="none">
            <a:spAutoFit/>
          </a:bodyPr>
          <a:lstStyle/>
          <a:p>
            <a:pPr algn="ctr"/>
            <a:r>
              <a:rPr lang="en-US" altLang="zh-CN" sz="1600" b="1" i="0" spc="600" dirty="0">
                <a:solidFill>
                  <a:srgbClr val="2B2B2B"/>
                </a:solidFill>
                <a:effectLst/>
                <a:latin typeface="Calibri" panose="020F0502020204030204" pitchFamily="34" charset="0"/>
                <a:ea typeface="KaiTi" panose="02010609060101010101" pitchFamily="49" charset="-122"/>
                <a:cs typeface="Calibri" panose="020F0502020204030204" pitchFamily="34" charset="0"/>
              </a:rPr>
              <a:t>2021.12</a:t>
            </a:r>
            <a:endParaRPr lang="zh-CN" altLang="en-US" sz="1600" b="1" spc="600" dirty="0">
              <a:latin typeface="Calibri" panose="020F0502020204030204" pitchFamily="34" charset="0"/>
              <a:ea typeface="KaiTi"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7900571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nodeType="afterEffect">
                                  <p:stCondLst>
                                    <p:cond delay="0"/>
                                  </p:stCondLst>
                                  <p:iterate type="lt">
                                    <p:tmPct val="10000"/>
                                  </p:iterate>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9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If firms are making profit in short run</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New firms - incentive to enter the market</a:t>
            </a:r>
          </a:p>
          <a:p>
            <a:pPr lvl="1"/>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Increase number of products</a:t>
            </a:r>
          </a:p>
          <a:p>
            <a:pPr lvl="1"/>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Reduces demand faced by each firm</a:t>
            </a:r>
          </a:p>
          <a:p>
            <a:pPr lvl="2"/>
            <a:r>
              <a:rPr lang="en-US" altLang="zh-CN" sz="2400" dirty="0">
                <a:latin typeface="Calibri" panose="020F0502020204030204" pitchFamily="34" charset="0"/>
                <a:cs typeface="Calibri" panose="020F0502020204030204" pitchFamily="34" charset="0"/>
              </a:rPr>
              <a:t>Demand curve shifts left</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Each firm’s profit declines until: </a:t>
            </a:r>
            <a:r>
              <a:rPr lang="en-US" altLang="zh-CN" sz="2800" dirty="0">
                <a:solidFill>
                  <a:srgbClr val="FF0000"/>
                </a:solidFill>
                <a:latin typeface="Calibri" panose="020F0502020204030204" pitchFamily="34" charset="0"/>
                <a:cs typeface="Calibri" panose="020F0502020204030204" pitchFamily="34" charset="0"/>
              </a:rPr>
              <a:t>zero economic profit</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10</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041893"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Long Run Equilibrium</a:t>
            </a:r>
          </a:p>
        </p:txBody>
      </p:sp>
    </p:spTree>
    <p:extLst>
      <p:ext uri="{BB962C8B-B14F-4D97-AF65-F5344CB8AC3E}">
        <p14:creationId xmlns:p14="http://schemas.microsoft.com/office/powerpoint/2010/main" val="384703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0"/>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11</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9751067"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A Monopolistic Competitor in the Long Run</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grpSp>
        <p:nvGrpSpPr>
          <p:cNvPr id="9" name="Group 4">
            <a:extLst>
              <a:ext uri="{FF2B5EF4-FFF2-40B4-BE49-F238E27FC236}">
                <a16:creationId xmlns:a16="http://schemas.microsoft.com/office/drawing/2014/main" id="{F9642213-3837-4976-B20B-9B6193BBA00D}"/>
              </a:ext>
            </a:extLst>
          </p:cNvPr>
          <p:cNvGrpSpPr>
            <a:grpSpLocks/>
          </p:cNvGrpSpPr>
          <p:nvPr/>
        </p:nvGrpSpPr>
        <p:grpSpPr bwMode="auto">
          <a:xfrm>
            <a:off x="2620205" y="1190059"/>
            <a:ext cx="5941230" cy="3481388"/>
            <a:chOff x="1244308" y="1173682"/>
            <a:chExt cx="5938756" cy="3482236"/>
          </a:xfrm>
        </p:grpSpPr>
        <p:sp>
          <p:nvSpPr>
            <p:cNvPr id="10" name="Rectangle 6">
              <a:extLst>
                <a:ext uri="{FF2B5EF4-FFF2-40B4-BE49-F238E27FC236}">
                  <a16:creationId xmlns:a16="http://schemas.microsoft.com/office/drawing/2014/main" id="{BF35B2A6-6279-4294-A323-3EEB0844D19C}"/>
                </a:ext>
              </a:extLst>
            </p:cNvPr>
            <p:cNvSpPr/>
            <p:nvPr/>
          </p:nvSpPr>
          <p:spPr>
            <a:xfrm>
              <a:off x="1829069" y="1294361"/>
              <a:ext cx="5353995" cy="3348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bg1"/>
                </a:solidFill>
                <a:latin typeface="Calibri" panose="020F0502020204030204" pitchFamily="34" charset="0"/>
                <a:cs typeface="Calibri" panose="020F0502020204030204" pitchFamily="34" charset="0"/>
              </a:endParaRPr>
            </a:p>
          </p:txBody>
        </p:sp>
        <p:grpSp>
          <p:nvGrpSpPr>
            <p:cNvPr id="11" name="Group 16">
              <a:extLst>
                <a:ext uri="{FF2B5EF4-FFF2-40B4-BE49-F238E27FC236}">
                  <a16:creationId xmlns:a16="http://schemas.microsoft.com/office/drawing/2014/main" id="{9149C6CA-0584-4B19-84C5-E52F5DF9F6A6}"/>
                </a:ext>
              </a:extLst>
            </p:cNvPr>
            <p:cNvGrpSpPr>
              <a:grpSpLocks/>
            </p:cNvGrpSpPr>
            <p:nvPr/>
          </p:nvGrpSpPr>
          <p:grpSpPr bwMode="auto">
            <a:xfrm>
              <a:off x="1244308" y="1173682"/>
              <a:ext cx="597992" cy="3482236"/>
              <a:chOff x="1244308" y="1173682"/>
              <a:chExt cx="597992" cy="3482236"/>
            </a:xfrm>
          </p:grpSpPr>
          <p:cxnSp>
            <p:nvCxnSpPr>
              <p:cNvPr id="12" name="Straight Connector 8">
                <a:extLst>
                  <a:ext uri="{FF2B5EF4-FFF2-40B4-BE49-F238E27FC236}">
                    <a16:creationId xmlns:a16="http://schemas.microsoft.com/office/drawing/2014/main" id="{EF3BBA53-5F43-435D-B040-36D824066239}"/>
                  </a:ext>
                </a:extLst>
              </p:cNvPr>
              <p:cNvCxnSpPr/>
              <p:nvPr/>
            </p:nvCxnSpPr>
            <p:spPr>
              <a:xfrm rot="16200000" flipH="1">
                <a:off x="123691" y="2963234"/>
                <a:ext cx="3374260" cy="1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8">
                <a:extLst>
                  <a:ext uri="{FF2B5EF4-FFF2-40B4-BE49-F238E27FC236}">
                    <a16:creationId xmlns:a16="http://schemas.microsoft.com/office/drawing/2014/main" id="{A58D2C74-EA73-494C-8636-20EC42825BCA}"/>
                  </a:ext>
                </a:extLst>
              </p:cNvPr>
              <p:cNvSpPr txBox="1">
                <a:spLocks noChangeArrowheads="1"/>
              </p:cNvSpPr>
              <p:nvPr/>
            </p:nvSpPr>
            <p:spPr bwMode="auto">
              <a:xfrm>
                <a:off x="1244308" y="1173682"/>
                <a:ext cx="597992" cy="33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p>
            </p:txBody>
          </p:sp>
        </p:grpSp>
      </p:grpSp>
      <p:sp>
        <p:nvSpPr>
          <p:cNvPr id="14" name="TextBox 10">
            <a:extLst>
              <a:ext uri="{FF2B5EF4-FFF2-40B4-BE49-F238E27FC236}">
                <a16:creationId xmlns:a16="http://schemas.microsoft.com/office/drawing/2014/main" id="{9EDCFCBA-A40A-41B0-AD45-273AA2C10F50}"/>
              </a:ext>
            </a:extLst>
          </p:cNvPr>
          <p:cNvSpPr txBox="1">
            <a:spLocks noChangeArrowheads="1"/>
          </p:cNvSpPr>
          <p:nvPr/>
        </p:nvSpPr>
        <p:spPr bwMode="auto">
          <a:xfrm>
            <a:off x="838199" y="5227072"/>
            <a:ext cx="106158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In a monopolistically competitive market, if firms are making profit, new firms enter, and the demand curves for the incumbent firms shift to the left. Similarly, if firms are making losses, some of the firms in the market exit, and the demand curves of the remaining firms shift to the right. Because of these shifts in demand, monopolistically competitive firms eventually find themselves in the long-run equilibrium shown here. In this long-run equilibrium, price equals average total cost, and each firm earns zero profit.</a:t>
            </a:r>
          </a:p>
        </p:txBody>
      </p:sp>
      <p:grpSp>
        <p:nvGrpSpPr>
          <p:cNvPr id="15" name="Group 10">
            <a:extLst>
              <a:ext uri="{FF2B5EF4-FFF2-40B4-BE49-F238E27FC236}">
                <a16:creationId xmlns:a16="http://schemas.microsoft.com/office/drawing/2014/main" id="{BE5C5767-E93D-431A-9202-D5ACA2AB2AAE}"/>
              </a:ext>
            </a:extLst>
          </p:cNvPr>
          <p:cNvGrpSpPr>
            <a:grpSpLocks/>
          </p:cNvGrpSpPr>
          <p:nvPr/>
        </p:nvGrpSpPr>
        <p:grpSpPr bwMode="auto">
          <a:xfrm>
            <a:off x="3049635" y="4669860"/>
            <a:ext cx="5586837" cy="372908"/>
            <a:chOff x="1672441" y="4654468"/>
            <a:chExt cx="5584811" cy="372737"/>
          </a:xfrm>
        </p:grpSpPr>
        <p:cxnSp>
          <p:nvCxnSpPr>
            <p:cNvPr id="16" name="Straight Connector 12">
              <a:extLst>
                <a:ext uri="{FF2B5EF4-FFF2-40B4-BE49-F238E27FC236}">
                  <a16:creationId xmlns:a16="http://schemas.microsoft.com/office/drawing/2014/main" id="{8C14DA21-FF79-4875-A426-E7FE77947D56}"/>
                </a:ext>
              </a:extLst>
            </p:cNvPr>
            <p:cNvCxnSpPr/>
            <p:nvPr/>
          </p:nvCxnSpPr>
          <p:spPr>
            <a:xfrm>
              <a:off x="1816852" y="4654468"/>
              <a:ext cx="53177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2">
              <a:extLst>
                <a:ext uri="{FF2B5EF4-FFF2-40B4-BE49-F238E27FC236}">
                  <a16:creationId xmlns:a16="http://schemas.microsoft.com/office/drawing/2014/main" id="{D2B662C4-BD6E-48C6-9984-066944ECA13D}"/>
                </a:ext>
              </a:extLst>
            </p:cNvPr>
            <p:cNvSpPr txBox="1">
              <a:spLocks noChangeArrowheads="1"/>
            </p:cNvSpPr>
            <p:nvPr/>
          </p:nvSpPr>
          <p:spPr bwMode="auto">
            <a:xfrm>
              <a:off x="6300606" y="4688806"/>
              <a:ext cx="956646" cy="33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 </a:t>
              </a:r>
            </a:p>
          </p:txBody>
        </p:sp>
        <p:sp>
          <p:nvSpPr>
            <p:cNvPr id="18" name="TextBox 13">
              <a:extLst>
                <a:ext uri="{FF2B5EF4-FFF2-40B4-BE49-F238E27FC236}">
                  <a16:creationId xmlns:a16="http://schemas.microsoft.com/office/drawing/2014/main" id="{A732559D-335F-4ADE-ABC8-F970C5EF4841}"/>
                </a:ext>
              </a:extLst>
            </p:cNvPr>
            <p:cNvSpPr txBox="1">
              <a:spLocks noChangeArrowheads="1"/>
            </p:cNvSpPr>
            <p:nvPr/>
          </p:nvSpPr>
          <p:spPr bwMode="auto">
            <a:xfrm>
              <a:off x="1672441" y="4665028"/>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0</a:t>
              </a:r>
            </a:p>
          </p:txBody>
        </p:sp>
      </p:grpSp>
      <p:grpSp>
        <p:nvGrpSpPr>
          <p:cNvPr id="19" name="Group 19">
            <a:extLst>
              <a:ext uri="{FF2B5EF4-FFF2-40B4-BE49-F238E27FC236}">
                <a16:creationId xmlns:a16="http://schemas.microsoft.com/office/drawing/2014/main" id="{2B95552A-A73A-4CB6-82DA-F0733C3197C6}"/>
              </a:ext>
            </a:extLst>
          </p:cNvPr>
          <p:cNvGrpSpPr>
            <a:grpSpLocks/>
          </p:cNvGrpSpPr>
          <p:nvPr/>
        </p:nvGrpSpPr>
        <p:grpSpPr bwMode="auto">
          <a:xfrm>
            <a:off x="3443335" y="1467872"/>
            <a:ext cx="3692255" cy="2738437"/>
            <a:chOff x="1058890" y="955978"/>
            <a:chExt cx="3692774" cy="2739225"/>
          </a:xfrm>
        </p:grpSpPr>
        <p:cxnSp>
          <p:nvCxnSpPr>
            <p:cNvPr id="20" name="Straight Connector 16">
              <a:extLst>
                <a:ext uri="{FF2B5EF4-FFF2-40B4-BE49-F238E27FC236}">
                  <a16:creationId xmlns:a16="http://schemas.microsoft.com/office/drawing/2014/main" id="{BC51BDA7-172C-4E2C-8387-5C3EB7EAA4CD}"/>
                </a:ext>
              </a:extLst>
            </p:cNvPr>
            <p:cNvCxnSpPr/>
            <p:nvPr/>
          </p:nvCxnSpPr>
          <p:spPr>
            <a:xfrm flipV="1">
              <a:off x="1058890" y="1345027"/>
              <a:ext cx="3372324" cy="235017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18">
              <a:extLst>
                <a:ext uri="{FF2B5EF4-FFF2-40B4-BE49-F238E27FC236}">
                  <a16:creationId xmlns:a16="http://schemas.microsoft.com/office/drawing/2014/main" id="{1CBAB6E0-4766-4675-B04B-662BB618CA5F}"/>
                </a:ext>
              </a:extLst>
            </p:cNvPr>
            <p:cNvSpPr txBox="1">
              <a:spLocks noChangeArrowheads="1"/>
            </p:cNvSpPr>
            <p:nvPr/>
          </p:nvSpPr>
          <p:spPr bwMode="auto">
            <a:xfrm>
              <a:off x="4283200" y="955978"/>
              <a:ext cx="468464" cy="33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MC</a:t>
              </a:r>
            </a:p>
          </p:txBody>
        </p:sp>
      </p:grpSp>
      <p:grpSp>
        <p:nvGrpSpPr>
          <p:cNvPr id="22" name="Group 14">
            <a:extLst>
              <a:ext uri="{FF2B5EF4-FFF2-40B4-BE49-F238E27FC236}">
                <a16:creationId xmlns:a16="http://schemas.microsoft.com/office/drawing/2014/main" id="{B792E7BB-C722-4EB6-8F4F-0D137046FF37}"/>
              </a:ext>
            </a:extLst>
          </p:cNvPr>
          <p:cNvGrpSpPr>
            <a:grpSpLocks/>
          </p:cNvGrpSpPr>
          <p:nvPr/>
        </p:nvGrpSpPr>
        <p:grpSpPr bwMode="auto">
          <a:xfrm>
            <a:off x="3679873" y="1388497"/>
            <a:ext cx="4788408" cy="2125662"/>
            <a:chOff x="1893909" y="1849106"/>
            <a:chExt cx="5576120" cy="2123680"/>
          </a:xfrm>
        </p:grpSpPr>
        <p:sp>
          <p:nvSpPr>
            <p:cNvPr id="23" name="Freeform 19">
              <a:extLst>
                <a:ext uri="{FF2B5EF4-FFF2-40B4-BE49-F238E27FC236}">
                  <a16:creationId xmlns:a16="http://schemas.microsoft.com/office/drawing/2014/main" id="{A4CAC6FC-1750-4B86-9D5F-1FBA84D7AEBB}"/>
                </a:ext>
              </a:extLst>
            </p:cNvPr>
            <p:cNvSpPr/>
            <p:nvPr/>
          </p:nvSpPr>
          <p:spPr>
            <a:xfrm>
              <a:off x="1893909" y="1888756"/>
              <a:ext cx="4965474" cy="2084030"/>
            </a:xfrm>
            <a:custGeom>
              <a:avLst/>
              <a:gdLst>
                <a:gd name="connsiteX0" fmla="*/ 0 w 4488873"/>
                <a:gd name="connsiteY0" fmla="*/ 0 h 1021278"/>
                <a:gd name="connsiteX1" fmla="*/ 4488873 w 4488873"/>
                <a:gd name="connsiteY1" fmla="*/ 1021278 h 1021278"/>
                <a:gd name="connsiteX0" fmla="*/ 0 w 4488873"/>
                <a:gd name="connsiteY0" fmla="*/ 0 h 1717964"/>
                <a:gd name="connsiteX1" fmla="*/ 4488873 w 4488873"/>
                <a:gd name="connsiteY1" fmla="*/ 1021278 h 1717964"/>
                <a:gd name="connsiteX0" fmla="*/ 0 w 4488873"/>
                <a:gd name="connsiteY0" fmla="*/ 0 h 1785258"/>
                <a:gd name="connsiteX1" fmla="*/ 4488873 w 4488873"/>
                <a:gd name="connsiteY1" fmla="*/ 1021278 h 1785258"/>
                <a:gd name="connsiteX0" fmla="*/ 0 w 4987636"/>
                <a:gd name="connsiteY0" fmla="*/ 0 h 1717964"/>
                <a:gd name="connsiteX1" fmla="*/ 4987636 w 4987636"/>
                <a:gd name="connsiteY1" fmla="*/ 665018 h 1717964"/>
                <a:gd name="connsiteX0" fmla="*/ 0 w 4987636"/>
                <a:gd name="connsiteY0" fmla="*/ 0 h 1868385"/>
                <a:gd name="connsiteX1" fmla="*/ 4987636 w 4987636"/>
                <a:gd name="connsiteY1" fmla="*/ 665018 h 1868385"/>
                <a:gd name="connsiteX0" fmla="*/ 0 w 4987636"/>
                <a:gd name="connsiteY0" fmla="*/ 0 h 1868385"/>
                <a:gd name="connsiteX1" fmla="*/ 4987636 w 4987636"/>
                <a:gd name="connsiteY1" fmla="*/ 665018 h 1868385"/>
                <a:gd name="connsiteX0" fmla="*/ 0 w 4987636"/>
                <a:gd name="connsiteY0" fmla="*/ 0 h 1717964"/>
                <a:gd name="connsiteX1" fmla="*/ 4987636 w 4987636"/>
                <a:gd name="connsiteY1" fmla="*/ 665018 h 1717964"/>
                <a:gd name="connsiteX0" fmla="*/ 0 w 4987636"/>
                <a:gd name="connsiteY0" fmla="*/ 0 h 1785258"/>
                <a:gd name="connsiteX1" fmla="*/ 4987636 w 4987636"/>
                <a:gd name="connsiteY1" fmla="*/ 665018 h 1785258"/>
                <a:gd name="connsiteX0" fmla="*/ 0 w 6037450"/>
                <a:gd name="connsiteY0" fmla="*/ 45818 h 1763783"/>
                <a:gd name="connsiteX1" fmla="*/ 6037450 w 6037450"/>
                <a:gd name="connsiteY1" fmla="*/ 0 h 1763783"/>
                <a:gd name="connsiteX0" fmla="*/ 0 w 6037450"/>
                <a:gd name="connsiteY0" fmla="*/ 45818 h 1763782"/>
                <a:gd name="connsiteX1" fmla="*/ 6037450 w 6037450"/>
                <a:gd name="connsiteY1" fmla="*/ 0 h 1763782"/>
                <a:gd name="connsiteX0" fmla="*/ 0 w 5520069"/>
                <a:gd name="connsiteY0" fmla="*/ 0 h 1717964"/>
                <a:gd name="connsiteX1" fmla="*/ 5520069 w 5520069"/>
                <a:gd name="connsiteY1" fmla="*/ 317163 h 1717964"/>
                <a:gd name="connsiteX0" fmla="*/ 0 w 5520069"/>
                <a:gd name="connsiteY0" fmla="*/ 0 h 1717964"/>
                <a:gd name="connsiteX1" fmla="*/ 5520069 w 5520069"/>
                <a:gd name="connsiteY1" fmla="*/ 317163 h 1717964"/>
                <a:gd name="connsiteX0" fmla="*/ 0 w 6627607"/>
                <a:gd name="connsiteY0" fmla="*/ 710938 h 2428902"/>
                <a:gd name="connsiteX1" fmla="*/ 6627607 w 6627607"/>
                <a:gd name="connsiteY1" fmla="*/ 0 h 2428902"/>
                <a:gd name="connsiteX0" fmla="*/ 0 w 6627607"/>
                <a:gd name="connsiteY0" fmla="*/ 710938 h 2428902"/>
                <a:gd name="connsiteX1" fmla="*/ 6627607 w 6627607"/>
                <a:gd name="connsiteY1" fmla="*/ 0 h 2428902"/>
                <a:gd name="connsiteX0" fmla="*/ 0 w 6627607"/>
                <a:gd name="connsiteY0" fmla="*/ 710938 h 2655689"/>
                <a:gd name="connsiteX1" fmla="*/ 6627607 w 6627607"/>
                <a:gd name="connsiteY1" fmla="*/ 0 h 2655689"/>
              </a:gdLst>
              <a:ahLst/>
              <a:cxnLst>
                <a:cxn ang="0">
                  <a:pos x="connsiteX0" y="connsiteY0"/>
                </a:cxn>
                <a:cxn ang="0">
                  <a:pos x="connsiteX1" y="connsiteY1"/>
                </a:cxn>
              </a:cxnLst>
              <a:rect l="l" t="t" r="r" b="b"/>
              <a:pathLst>
                <a:path w="6627607" h="2655689">
                  <a:moveTo>
                    <a:pt x="0" y="710938"/>
                  </a:moveTo>
                  <a:cubicBezTo>
                    <a:pt x="2006189" y="2655689"/>
                    <a:pt x="4870312" y="1709852"/>
                    <a:pt x="6627607" y="0"/>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24" name="TextBox 29">
              <a:extLst>
                <a:ext uri="{FF2B5EF4-FFF2-40B4-BE49-F238E27FC236}">
                  <a16:creationId xmlns:a16="http://schemas.microsoft.com/office/drawing/2014/main" id="{DD673BC3-37F2-4EC3-96EC-CDFAC507CC4E}"/>
                </a:ext>
              </a:extLst>
            </p:cNvPr>
            <p:cNvSpPr txBox="1">
              <a:spLocks noChangeArrowheads="1"/>
            </p:cNvSpPr>
            <p:nvPr/>
          </p:nvSpPr>
          <p:spPr bwMode="auto">
            <a:xfrm>
              <a:off x="6897772" y="1849106"/>
              <a:ext cx="572257" cy="3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ATC</a:t>
              </a:r>
            </a:p>
          </p:txBody>
        </p:sp>
      </p:grpSp>
      <p:grpSp>
        <p:nvGrpSpPr>
          <p:cNvPr id="25" name="Group 43">
            <a:extLst>
              <a:ext uri="{FF2B5EF4-FFF2-40B4-BE49-F238E27FC236}">
                <a16:creationId xmlns:a16="http://schemas.microsoft.com/office/drawing/2014/main" id="{E51930B2-8F79-46BA-B7E7-CF70946B2B61}"/>
              </a:ext>
            </a:extLst>
          </p:cNvPr>
          <p:cNvGrpSpPr>
            <a:grpSpLocks/>
          </p:cNvGrpSpPr>
          <p:nvPr/>
        </p:nvGrpSpPr>
        <p:grpSpPr bwMode="auto">
          <a:xfrm>
            <a:off x="3546523" y="2615634"/>
            <a:ext cx="1691040" cy="2651096"/>
            <a:chOff x="2299914" y="2814059"/>
            <a:chExt cx="1692741" cy="2651547"/>
          </a:xfrm>
        </p:grpSpPr>
        <p:sp>
          <p:nvSpPr>
            <p:cNvPr id="26" name="TextBox 44">
              <a:extLst>
                <a:ext uri="{FF2B5EF4-FFF2-40B4-BE49-F238E27FC236}">
                  <a16:creationId xmlns:a16="http://schemas.microsoft.com/office/drawing/2014/main" id="{D0FB87D4-75D0-4987-B153-91C01E4AAE80}"/>
                </a:ext>
              </a:extLst>
            </p:cNvPr>
            <p:cNvSpPr txBox="1">
              <a:spLocks noChangeArrowheads="1"/>
            </p:cNvSpPr>
            <p:nvPr/>
          </p:nvSpPr>
          <p:spPr bwMode="auto">
            <a:xfrm>
              <a:off x="2299914" y="4880732"/>
              <a:ext cx="1692741" cy="58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Profit- maximizing</a:t>
              </a:r>
            </a:p>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quantity</a:t>
              </a:r>
            </a:p>
          </p:txBody>
        </p:sp>
        <p:cxnSp>
          <p:nvCxnSpPr>
            <p:cNvPr id="27" name="Straight Connector 23">
              <a:extLst>
                <a:ext uri="{FF2B5EF4-FFF2-40B4-BE49-F238E27FC236}">
                  <a16:creationId xmlns:a16="http://schemas.microsoft.com/office/drawing/2014/main" id="{44CD954F-DE09-4F5C-BF20-1EB1008B5750}"/>
                </a:ext>
              </a:extLst>
            </p:cNvPr>
            <p:cNvCxnSpPr/>
            <p:nvPr/>
          </p:nvCxnSpPr>
          <p:spPr>
            <a:xfrm rot="16200000" flipH="1">
              <a:off x="2181580" y="3827054"/>
              <a:ext cx="2032345" cy="635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31">
            <a:extLst>
              <a:ext uri="{FF2B5EF4-FFF2-40B4-BE49-F238E27FC236}">
                <a16:creationId xmlns:a16="http://schemas.microsoft.com/office/drawing/2014/main" id="{21DA8E8D-9354-4962-A26C-BC1AA33024D7}"/>
              </a:ext>
            </a:extLst>
          </p:cNvPr>
          <p:cNvGrpSpPr>
            <a:grpSpLocks/>
          </p:cNvGrpSpPr>
          <p:nvPr/>
        </p:nvGrpSpPr>
        <p:grpSpPr bwMode="auto">
          <a:xfrm>
            <a:off x="3430634" y="2175897"/>
            <a:ext cx="1831709" cy="2358824"/>
            <a:chOff x="2293141" y="1704125"/>
            <a:chExt cx="1832020" cy="2357064"/>
          </a:xfrm>
        </p:grpSpPr>
        <p:cxnSp>
          <p:nvCxnSpPr>
            <p:cNvPr id="29" name="Straight Connector 25">
              <a:extLst>
                <a:ext uri="{FF2B5EF4-FFF2-40B4-BE49-F238E27FC236}">
                  <a16:creationId xmlns:a16="http://schemas.microsoft.com/office/drawing/2014/main" id="{08B26CD7-90B2-4ADD-B989-A49413A240C0}"/>
                </a:ext>
              </a:extLst>
            </p:cNvPr>
            <p:cNvCxnSpPr/>
            <p:nvPr/>
          </p:nvCxnSpPr>
          <p:spPr>
            <a:xfrm rot="16200000" flipH="1">
              <a:off x="2051121" y="1946145"/>
              <a:ext cx="1981308" cy="14972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81">
              <a:extLst>
                <a:ext uri="{FF2B5EF4-FFF2-40B4-BE49-F238E27FC236}">
                  <a16:creationId xmlns:a16="http://schemas.microsoft.com/office/drawing/2014/main" id="{469D7E30-C716-4DD4-B4A2-42CCA5624EA3}"/>
                </a:ext>
              </a:extLst>
            </p:cNvPr>
            <p:cNvSpPr txBox="1">
              <a:spLocks noChangeArrowheads="1"/>
            </p:cNvSpPr>
            <p:nvPr/>
          </p:nvSpPr>
          <p:spPr bwMode="auto">
            <a:xfrm>
              <a:off x="3653477" y="3722888"/>
              <a:ext cx="471684" cy="33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MR</a:t>
              </a:r>
            </a:p>
          </p:txBody>
        </p:sp>
      </p:grpSp>
      <p:grpSp>
        <p:nvGrpSpPr>
          <p:cNvPr id="31" name="Group 31">
            <a:extLst>
              <a:ext uri="{FF2B5EF4-FFF2-40B4-BE49-F238E27FC236}">
                <a16:creationId xmlns:a16="http://schemas.microsoft.com/office/drawing/2014/main" id="{BFED10F6-02A9-4161-B2C9-9D10E266858B}"/>
              </a:ext>
            </a:extLst>
          </p:cNvPr>
          <p:cNvGrpSpPr>
            <a:grpSpLocks/>
          </p:cNvGrpSpPr>
          <p:nvPr/>
        </p:nvGrpSpPr>
        <p:grpSpPr bwMode="auto">
          <a:xfrm>
            <a:off x="3383010" y="2093347"/>
            <a:ext cx="4376073" cy="2289099"/>
            <a:chOff x="1435910" y="1963280"/>
            <a:chExt cx="4378231" cy="2288010"/>
          </a:xfrm>
        </p:grpSpPr>
        <p:cxnSp>
          <p:nvCxnSpPr>
            <p:cNvPr id="32" name="Straight Connector 28">
              <a:extLst>
                <a:ext uri="{FF2B5EF4-FFF2-40B4-BE49-F238E27FC236}">
                  <a16:creationId xmlns:a16="http://schemas.microsoft.com/office/drawing/2014/main" id="{8F2ED942-B831-4818-A7E5-EEE386817692}"/>
                </a:ext>
              </a:extLst>
            </p:cNvPr>
            <p:cNvCxnSpPr/>
            <p:nvPr/>
          </p:nvCxnSpPr>
          <p:spPr>
            <a:xfrm>
              <a:off x="1435910" y="1963280"/>
              <a:ext cx="3741994" cy="1923135"/>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33" name="TextBox 81">
              <a:extLst>
                <a:ext uri="{FF2B5EF4-FFF2-40B4-BE49-F238E27FC236}">
                  <a16:creationId xmlns:a16="http://schemas.microsoft.com/office/drawing/2014/main" id="{A4231B19-9231-408B-9823-C50EBAAE25BF}"/>
                </a:ext>
              </a:extLst>
            </p:cNvPr>
            <p:cNvSpPr txBox="1">
              <a:spLocks noChangeArrowheads="1"/>
            </p:cNvSpPr>
            <p:nvPr/>
          </p:nvSpPr>
          <p:spPr bwMode="auto">
            <a:xfrm>
              <a:off x="4877204" y="3912897"/>
              <a:ext cx="936937" cy="33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Demand </a:t>
              </a:r>
            </a:p>
          </p:txBody>
        </p:sp>
      </p:grpSp>
      <p:grpSp>
        <p:nvGrpSpPr>
          <p:cNvPr id="34" name="Group 40">
            <a:extLst>
              <a:ext uri="{FF2B5EF4-FFF2-40B4-BE49-F238E27FC236}">
                <a16:creationId xmlns:a16="http://schemas.microsoft.com/office/drawing/2014/main" id="{672360E7-B1E1-4D58-AE51-C8CB0CDBF7AB}"/>
              </a:ext>
            </a:extLst>
          </p:cNvPr>
          <p:cNvGrpSpPr>
            <a:grpSpLocks/>
          </p:cNvGrpSpPr>
          <p:nvPr/>
        </p:nvGrpSpPr>
        <p:grpSpPr bwMode="auto">
          <a:xfrm>
            <a:off x="1941560" y="2412431"/>
            <a:ext cx="2509838" cy="338554"/>
            <a:chOff x="558370" y="2972787"/>
            <a:chExt cx="2509609" cy="336638"/>
          </a:xfrm>
        </p:grpSpPr>
        <p:cxnSp>
          <p:nvCxnSpPr>
            <p:cNvPr id="35" name="Straight Connector 31">
              <a:extLst>
                <a:ext uri="{FF2B5EF4-FFF2-40B4-BE49-F238E27FC236}">
                  <a16:creationId xmlns:a16="http://schemas.microsoft.com/office/drawing/2014/main" id="{624F9343-23D1-4154-BF16-2F645771781F}"/>
                </a:ext>
              </a:extLst>
            </p:cNvPr>
            <p:cNvCxnSpPr/>
            <p:nvPr/>
          </p:nvCxnSpPr>
          <p:spPr>
            <a:xfrm>
              <a:off x="1831429" y="3171680"/>
              <a:ext cx="1236550" cy="3157"/>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6" name="TextBox 42">
              <a:extLst>
                <a:ext uri="{FF2B5EF4-FFF2-40B4-BE49-F238E27FC236}">
                  <a16:creationId xmlns:a16="http://schemas.microsoft.com/office/drawing/2014/main" id="{1272A47E-066B-45BA-A6BF-6564DEEEA2BF}"/>
                </a:ext>
              </a:extLst>
            </p:cNvPr>
            <p:cNvSpPr txBox="1">
              <a:spLocks noChangeArrowheads="1"/>
            </p:cNvSpPr>
            <p:nvPr/>
          </p:nvSpPr>
          <p:spPr bwMode="auto">
            <a:xfrm>
              <a:off x="558370" y="2972787"/>
              <a:ext cx="1100458" cy="3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 = ATC</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37" name="Freeform 183">
            <a:extLst>
              <a:ext uri="{FF2B5EF4-FFF2-40B4-BE49-F238E27FC236}">
                <a16:creationId xmlns:a16="http://schemas.microsoft.com/office/drawing/2014/main" id="{E825EE48-66D9-4E0B-BC8B-3D206624CF2E}"/>
              </a:ext>
            </a:extLst>
          </p:cNvPr>
          <p:cNvSpPr>
            <a:spLocks/>
          </p:cNvSpPr>
          <p:nvPr/>
        </p:nvSpPr>
        <p:spPr bwMode="auto">
          <a:xfrm>
            <a:off x="4376785" y="3452247"/>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sp>
        <p:nvSpPr>
          <p:cNvPr id="38" name="Freeform 183">
            <a:extLst>
              <a:ext uri="{FF2B5EF4-FFF2-40B4-BE49-F238E27FC236}">
                <a16:creationId xmlns:a16="http://schemas.microsoft.com/office/drawing/2014/main" id="{1541294C-4B5E-40D0-9E8E-CD70B40C8A07}"/>
              </a:ext>
            </a:extLst>
          </p:cNvPr>
          <p:cNvSpPr>
            <a:spLocks/>
          </p:cNvSpPr>
          <p:nvPr/>
        </p:nvSpPr>
        <p:spPr bwMode="auto">
          <a:xfrm>
            <a:off x="4376785" y="2571184"/>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628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1000"/>
                                        <p:tgtEl>
                                          <p:spTgt spid="31"/>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1000"/>
                                        <p:tgtEl>
                                          <p:spTgt spid="28"/>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1000"/>
                                        <p:tgtEl>
                                          <p:spTgt spid="22"/>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000"/>
                                        <p:tgtEl>
                                          <p:spTgt spid="19"/>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5000"/>
                            </p:stCondLst>
                            <p:childTnLst>
                              <p:par>
                                <p:cTn id="32" presetID="22"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1000"/>
                                        <p:tgtEl>
                                          <p:spTgt spid="25"/>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1000"/>
                                        <p:tgtEl>
                                          <p:spTgt spid="34"/>
                                        </p:tgtEl>
                                      </p:cBhvr>
                                    </p:animEffect>
                                  </p:childTnLst>
                                </p:cTn>
                              </p:par>
                            </p:childTnLst>
                          </p:cTn>
                        </p:par>
                        <p:par>
                          <p:cTn id="43" fill="hold">
                            <p:stCondLst>
                              <p:cond delay="75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Zero economic profit</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Demand curve</a:t>
            </a:r>
          </a:p>
          <a:p>
            <a:pPr lvl="2"/>
            <a:r>
              <a:rPr lang="en-US" altLang="zh-CN" sz="2400" dirty="0">
                <a:latin typeface="Calibri" panose="020F0502020204030204" pitchFamily="34" charset="0"/>
                <a:cs typeface="Calibri" panose="020F0502020204030204" pitchFamily="34" charset="0"/>
              </a:rPr>
              <a:t>Tangent to average total cost curve</a:t>
            </a:r>
          </a:p>
          <a:p>
            <a:pPr lvl="2"/>
            <a:r>
              <a:rPr lang="en-US" altLang="zh-CN" sz="2400" dirty="0">
                <a:latin typeface="Calibri" panose="020F0502020204030204" pitchFamily="34" charset="0"/>
                <a:cs typeface="Calibri" panose="020F0502020204030204" pitchFamily="34" charset="0"/>
              </a:rPr>
              <a:t>At quantity where marginal revenue = marginal cost</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solidFill>
                  <a:srgbClr val="FF0000"/>
                </a:solidFill>
                <a:latin typeface="Calibri" panose="020F0502020204030204" pitchFamily="34" charset="0"/>
                <a:cs typeface="Calibri" panose="020F0502020204030204" pitchFamily="34" charset="0"/>
              </a:rPr>
              <a:t>Price = average total cost</a:t>
            </a:r>
          </a:p>
          <a:p>
            <a:pPr lvl="1"/>
            <a:endParaRPr lang="en-US" altLang="zh-CN" sz="1000" dirty="0">
              <a:solidFill>
                <a:srgbClr val="FF0000"/>
              </a:solidFill>
              <a:latin typeface="Calibri" panose="020F0502020204030204" pitchFamily="34" charset="0"/>
              <a:cs typeface="Calibri" panose="020F0502020204030204" pitchFamily="34" charset="0"/>
            </a:endParaRPr>
          </a:p>
          <a:p>
            <a:pPr lvl="1"/>
            <a:r>
              <a:rPr lang="en-US" altLang="zh-CN" sz="2800" dirty="0">
                <a:solidFill>
                  <a:srgbClr val="FF0000"/>
                </a:solidFill>
                <a:latin typeface="Calibri" panose="020F0502020204030204" pitchFamily="34" charset="0"/>
                <a:cs typeface="Calibri" panose="020F0502020204030204" pitchFamily="34" charset="0"/>
              </a:rPr>
              <a:t>Price exceeds marginal cost</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12</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041893"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Long Run Equilibrium</a:t>
            </a:r>
          </a:p>
        </p:txBody>
      </p:sp>
    </p:spTree>
    <p:extLst>
      <p:ext uri="{BB962C8B-B14F-4D97-AF65-F5344CB8AC3E}">
        <p14:creationId xmlns:p14="http://schemas.microsoft.com/office/powerpoint/2010/main" val="60009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Monopolistic versus perfect competition</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Monopolistic competition</a:t>
            </a:r>
          </a:p>
          <a:p>
            <a:pPr lvl="2"/>
            <a:r>
              <a:rPr lang="en-US" altLang="zh-CN" sz="2400" dirty="0">
                <a:latin typeface="Calibri" panose="020F0502020204030204" pitchFamily="34" charset="0"/>
                <a:cs typeface="Calibri" panose="020F0502020204030204" pitchFamily="34" charset="0"/>
              </a:rPr>
              <a:t>Quantity: not at minimum ATC</a:t>
            </a:r>
          </a:p>
          <a:p>
            <a:pPr lvl="3"/>
            <a:r>
              <a:rPr lang="en-US" altLang="zh-CN" sz="2200" dirty="0">
                <a:latin typeface="Calibri" panose="020F0502020204030204" pitchFamily="34" charset="0"/>
                <a:cs typeface="Calibri" panose="020F0502020204030204" pitchFamily="34" charset="0"/>
              </a:rPr>
              <a:t>Excess capacity</a:t>
            </a:r>
          </a:p>
          <a:p>
            <a:pPr lvl="2"/>
            <a:r>
              <a:rPr lang="en-US" altLang="zh-CN" sz="2400" dirty="0">
                <a:latin typeface="Calibri" panose="020F0502020204030204" pitchFamily="34" charset="0"/>
                <a:cs typeface="Calibri" panose="020F0502020204030204" pitchFamily="34" charset="0"/>
              </a:rPr>
              <a:t>P &gt; MC, </a:t>
            </a:r>
            <a:r>
              <a:rPr lang="en-US" altLang="zh-CN" sz="2400" dirty="0">
                <a:solidFill>
                  <a:srgbClr val="FF0000"/>
                </a:solidFill>
                <a:latin typeface="Calibri" panose="020F0502020204030204" pitchFamily="34" charset="0"/>
                <a:cs typeface="Calibri" panose="020F0502020204030204" pitchFamily="34" charset="0"/>
              </a:rPr>
              <a:t>markup</a:t>
            </a:r>
            <a:r>
              <a:rPr lang="en-US" altLang="zh-CN" sz="2400" dirty="0">
                <a:latin typeface="Calibri" panose="020F0502020204030204" pitchFamily="34" charset="0"/>
                <a:cs typeface="Calibri" panose="020F0502020204030204" pitchFamily="34" charset="0"/>
              </a:rPr>
              <a:t> over marginal cost</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Perfect competition</a:t>
            </a:r>
          </a:p>
          <a:p>
            <a:pPr lvl="2"/>
            <a:r>
              <a:rPr lang="en-US" altLang="zh-CN" sz="2400" dirty="0">
                <a:latin typeface="Calibri" panose="020F0502020204030204" pitchFamily="34" charset="0"/>
                <a:cs typeface="Calibri" panose="020F0502020204030204" pitchFamily="34" charset="0"/>
              </a:rPr>
              <a:t>Quantity: at minimum ATC</a:t>
            </a:r>
          </a:p>
          <a:p>
            <a:pPr lvl="3"/>
            <a:r>
              <a:rPr lang="en-US" altLang="zh-CN" sz="2200" dirty="0">
                <a:latin typeface="Calibri" panose="020F0502020204030204" pitchFamily="34" charset="0"/>
                <a:cs typeface="Calibri" panose="020F0502020204030204" pitchFamily="34" charset="0"/>
              </a:rPr>
              <a:t>Efficient scale</a:t>
            </a:r>
          </a:p>
          <a:p>
            <a:pPr lvl="2"/>
            <a:r>
              <a:rPr lang="en-US" altLang="zh-CN" sz="2400" dirty="0">
                <a:latin typeface="Calibri" panose="020F0502020204030204" pitchFamily="34" charset="0"/>
                <a:cs typeface="Calibri" panose="020F0502020204030204" pitchFamily="34" charset="0"/>
              </a:rPr>
              <a:t>P = MC </a:t>
            </a:r>
          </a:p>
          <a:p>
            <a:endParaRPr lang="en-US" altLang="zh-CN" sz="3200" dirty="0">
              <a:latin typeface="Calibri" panose="020F0502020204030204" pitchFamily="34" charset="0"/>
              <a:cs typeface="Calibri" panose="020F0502020204030204" pitchFamily="34" charset="0"/>
            </a:endParaRP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13</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041893"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Long Run Equilibrium</a:t>
            </a:r>
          </a:p>
        </p:txBody>
      </p:sp>
    </p:spTree>
    <p:extLst>
      <p:ext uri="{BB962C8B-B14F-4D97-AF65-F5344CB8AC3E}">
        <p14:creationId xmlns:p14="http://schemas.microsoft.com/office/powerpoint/2010/main" val="192094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10686"/>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14</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9191940"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Monopolistic versus Perfect Competition</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grpSp>
        <p:nvGrpSpPr>
          <p:cNvPr id="10" name="Group 4">
            <a:extLst>
              <a:ext uri="{FF2B5EF4-FFF2-40B4-BE49-F238E27FC236}">
                <a16:creationId xmlns:a16="http://schemas.microsoft.com/office/drawing/2014/main" id="{E2F02B1B-6E7B-4072-A80B-BA8321D642FC}"/>
              </a:ext>
            </a:extLst>
          </p:cNvPr>
          <p:cNvGrpSpPr>
            <a:grpSpLocks/>
          </p:cNvGrpSpPr>
          <p:nvPr/>
        </p:nvGrpSpPr>
        <p:grpSpPr bwMode="auto">
          <a:xfrm>
            <a:off x="1290678" y="1603411"/>
            <a:ext cx="4131853" cy="3146425"/>
            <a:chOff x="1248840" y="1509328"/>
            <a:chExt cx="4130277" cy="3146592"/>
          </a:xfrm>
        </p:grpSpPr>
        <p:sp>
          <p:nvSpPr>
            <p:cNvPr id="11" name="Rectangle 6">
              <a:extLst>
                <a:ext uri="{FF2B5EF4-FFF2-40B4-BE49-F238E27FC236}">
                  <a16:creationId xmlns:a16="http://schemas.microsoft.com/office/drawing/2014/main" id="{7A0F10ED-91CD-4DE0-ABB9-E1D8D0F366BA}"/>
                </a:ext>
              </a:extLst>
            </p:cNvPr>
            <p:cNvSpPr/>
            <p:nvPr/>
          </p:nvSpPr>
          <p:spPr>
            <a:xfrm>
              <a:off x="1829234" y="1637922"/>
              <a:ext cx="3549883" cy="3005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bg1"/>
                </a:solidFill>
                <a:latin typeface="Calibri" panose="020F0502020204030204" pitchFamily="34" charset="0"/>
                <a:cs typeface="Calibri" panose="020F0502020204030204" pitchFamily="34" charset="0"/>
              </a:endParaRPr>
            </a:p>
          </p:txBody>
        </p:sp>
        <p:grpSp>
          <p:nvGrpSpPr>
            <p:cNvPr id="12" name="Group 16">
              <a:extLst>
                <a:ext uri="{FF2B5EF4-FFF2-40B4-BE49-F238E27FC236}">
                  <a16:creationId xmlns:a16="http://schemas.microsoft.com/office/drawing/2014/main" id="{CB22941F-8A84-423B-9535-F30B3EC08005}"/>
                </a:ext>
              </a:extLst>
            </p:cNvPr>
            <p:cNvGrpSpPr>
              <a:grpSpLocks/>
            </p:cNvGrpSpPr>
            <p:nvPr/>
          </p:nvGrpSpPr>
          <p:grpSpPr bwMode="auto">
            <a:xfrm>
              <a:off x="1248840" y="1509328"/>
              <a:ext cx="598013" cy="3146592"/>
              <a:chOff x="1248840" y="1509328"/>
              <a:chExt cx="598013" cy="3146592"/>
            </a:xfrm>
          </p:grpSpPr>
          <p:cxnSp>
            <p:nvCxnSpPr>
              <p:cNvPr id="13" name="Straight Connector 8">
                <a:extLst>
                  <a:ext uri="{FF2B5EF4-FFF2-40B4-BE49-F238E27FC236}">
                    <a16:creationId xmlns:a16="http://schemas.microsoft.com/office/drawing/2014/main" id="{84055B6B-8835-462E-833C-A47DD9A4B54E}"/>
                  </a:ext>
                </a:extLst>
              </p:cNvPr>
              <p:cNvCxnSpPr/>
              <p:nvPr/>
            </p:nvCxnSpPr>
            <p:spPr>
              <a:xfrm rot="5400000">
                <a:off x="290077" y="3129458"/>
                <a:ext cx="30529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BBCF7415-9F13-40C7-84A3-AFAD3736774B}"/>
                  </a:ext>
                </a:extLst>
              </p:cNvPr>
              <p:cNvSpPr txBox="1">
                <a:spLocks noChangeArrowheads="1"/>
              </p:cNvSpPr>
              <p:nvPr/>
            </p:nvSpPr>
            <p:spPr bwMode="auto">
              <a:xfrm>
                <a:off x="1248840" y="1509328"/>
                <a:ext cx="598013" cy="3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p>
            </p:txBody>
          </p:sp>
        </p:grpSp>
      </p:grpSp>
      <p:sp>
        <p:nvSpPr>
          <p:cNvPr id="15" name="TextBox 10">
            <a:extLst>
              <a:ext uri="{FF2B5EF4-FFF2-40B4-BE49-F238E27FC236}">
                <a16:creationId xmlns:a16="http://schemas.microsoft.com/office/drawing/2014/main" id="{A047F92C-BE18-4AB4-903B-5234C084A396}"/>
              </a:ext>
            </a:extLst>
          </p:cNvPr>
          <p:cNvSpPr txBox="1">
            <a:spLocks noChangeArrowheads="1"/>
          </p:cNvSpPr>
          <p:nvPr/>
        </p:nvSpPr>
        <p:spPr bwMode="auto">
          <a:xfrm>
            <a:off x="635267" y="5541999"/>
            <a:ext cx="108621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500" dirty="0">
                <a:solidFill>
                  <a:schemeClr val="bg1"/>
                </a:solidFill>
                <a:latin typeface="Calibri" panose="020F0502020204030204" pitchFamily="34" charset="0"/>
                <a:ea typeface="宋体" panose="02010600030101010101" pitchFamily="2" charset="-122"/>
                <a:cs typeface="Calibri" panose="020F0502020204030204" pitchFamily="34" charset="0"/>
              </a:rPr>
              <a:t>Panel (a) shows the long-run equilibrium in a monopolistically competitive market, and panel (b) shows the long-run equilibrium in a perfectly competitive market. Two differences are notable. (1) The perfectly competitive firm produces at the efficient scale, where average total cost is minimized. By contrast, the monopolistically competitive firm produces at less than the efficient scale. (2) Price equals marginal cost under perfect competition, but price is above marginal cost under monopolistic competition.</a:t>
            </a:r>
          </a:p>
        </p:txBody>
      </p:sp>
      <p:grpSp>
        <p:nvGrpSpPr>
          <p:cNvPr id="16" name="Group 10">
            <a:extLst>
              <a:ext uri="{FF2B5EF4-FFF2-40B4-BE49-F238E27FC236}">
                <a16:creationId xmlns:a16="http://schemas.microsoft.com/office/drawing/2014/main" id="{B9CDA435-7D56-4490-9248-9FE1C9FAF4D5}"/>
              </a:ext>
            </a:extLst>
          </p:cNvPr>
          <p:cNvGrpSpPr>
            <a:grpSpLocks/>
          </p:cNvGrpSpPr>
          <p:nvPr/>
        </p:nvGrpSpPr>
        <p:grpSpPr bwMode="auto">
          <a:xfrm>
            <a:off x="1709369" y="4737133"/>
            <a:ext cx="3867892" cy="372008"/>
            <a:chOff x="1665218" y="4643337"/>
            <a:chExt cx="3867340" cy="373209"/>
          </a:xfrm>
        </p:grpSpPr>
        <p:cxnSp>
          <p:nvCxnSpPr>
            <p:cNvPr id="17" name="Straight Connector 12">
              <a:extLst>
                <a:ext uri="{FF2B5EF4-FFF2-40B4-BE49-F238E27FC236}">
                  <a16:creationId xmlns:a16="http://schemas.microsoft.com/office/drawing/2014/main" id="{21D0979B-39D8-4368-8A18-7FDCE7E74288}"/>
                </a:ext>
              </a:extLst>
            </p:cNvPr>
            <p:cNvCxnSpPr/>
            <p:nvPr/>
          </p:nvCxnSpPr>
          <p:spPr>
            <a:xfrm flipV="1">
              <a:off x="1817596" y="4643337"/>
              <a:ext cx="3561842" cy="11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2">
              <a:extLst>
                <a:ext uri="{FF2B5EF4-FFF2-40B4-BE49-F238E27FC236}">
                  <a16:creationId xmlns:a16="http://schemas.microsoft.com/office/drawing/2014/main" id="{56DCDC60-9298-4189-A779-95BB67545943}"/>
                </a:ext>
              </a:extLst>
            </p:cNvPr>
            <p:cNvSpPr txBox="1">
              <a:spLocks noChangeArrowheads="1"/>
            </p:cNvSpPr>
            <p:nvPr/>
          </p:nvSpPr>
          <p:spPr bwMode="auto">
            <a:xfrm>
              <a:off x="4575702" y="4676899"/>
              <a:ext cx="956856" cy="33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 </a:t>
              </a:r>
            </a:p>
          </p:txBody>
        </p:sp>
        <p:sp>
          <p:nvSpPr>
            <p:cNvPr id="19" name="TextBox 13">
              <a:extLst>
                <a:ext uri="{FF2B5EF4-FFF2-40B4-BE49-F238E27FC236}">
                  <a16:creationId xmlns:a16="http://schemas.microsoft.com/office/drawing/2014/main" id="{0C59FE14-272F-48F1-AAED-B6F50CF1183E}"/>
                </a:ext>
              </a:extLst>
            </p:cNvPr>
            <p:cNvSpPr txBox="1">
              <a:spLocks noChangeArrowheads="1"/>
            </p:cNvSpPr>
            <p:nvPr/>
          </p:nvSpPr>
          <p:spPr bwMode="auto">
            <a:xfrm>
              <a:off x="1665218" y="4665026"/>
              <a:ext cx="298450" cy="33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0</a:t>
              </a:r>
            </a:p>
          </p:txBody>
        </p:sp>
      </p:grpSp>
      <p:sp>
        <p:nvSpPr>
          <p:cNvPr id="20" name="TextBox 15">
            <a:extLst>
              <a:ext uri="{FF2B5EF4-FFF2-40B4-BE49-F238E27FC236}">
                <a16:creationId xmlns:a16="http://schemas.microsoft.com/office/drawing/2014/main" id="{53F249C5-57FD-4C9C-8DAE-AB471DAE658D}"/>
              </a:ext>
            </a:extLst>
          </p:cNvPr>
          <p:cNvSpPr txBox="1">
            <a:spLocks noChangeArrowheads="1"/>
          </p:cNvSpPr>
          <p:nvPr/>
        </p:nvSpPr>
        <p:spPr bwMode="auto">
          <a:xfrm>
            <a:off x="1706413" y="1195423"/>
            <a:ext cx="3954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800" dirty="0">
                <a:solidFill>
                  <a:schemeClr val="bg1"/>
                </a:solidFill>
                <a:latin typeface="Calibri" panose="020F0502020204030204" pitchFamily="34" charset="0"/>
                <a:ea typeface="宋体" panose="02010600030101010101" pitchFamily="2" charset="-122"/>
                <a:cs typeface="Calibri" panose="020F0502020204030204" pitchFamily="34" charset="0"/>
              </a:rPr>
              <a:t>(a) Monopolistically Competitive Firm</a:t>
            </a:r>
          </a:p>
        </p:txBody>
      </p:sp>
      <p:grpSp>
        <p:nvGrpSpPr>
          <p:cNvPr id="21" name="Group 20">
            <a:extLst>
              <a:ext uri="{FF2B5EF4-FFF2-40B4-BE49-F238E27FC236}">
                <a16:creationId xmlns:a16="http://schemas.microsoft.com/office/drawing/2014/main" id="{DB2C9A8B-CD56-45F2-A0AF-C6BF4DED4F2F}"/>
              </a:ext>
            </a:extLst>
          </p:cNvPr>
          <p:cNvGrpSpPr>
            <a:grpSpLocks/>
          </p:cNvGrpSpPr>
          <p:nvPr/>
        </p:nvGrpSpPr>
        <p:grpSpPr bwMode="auto">
          <a:xfrm>
            <a:off x="2109419" y="1881224"/>
            <a:ext cx="3114236" cy="2382837"/>
            <a:chOff x="1058890" y="1312255"/>
            <a:chExt cx="3114387" cy="2382949"/>
          </a:xfrm>
        </p:grpSpPr>
        <p:cxnSp>
          <p:nvCxnSpPr>
            <p:cNvPr id="22" name="Straight Connector 17">
              <a:extLst>
                <a:ext uri="{FF2B5EF4-FFF2-40B4-BE49-F238E27FC236}">
                  <a16:creationId xmlns:a16="http://schemas.microsoft.com/office/drawing/2014/main" id="{AE6A5218-FAF1-4CF3-837D-996B0FF2D93A}"/>
                </a:ext>
              </a:extLst>
            </p:cNvPr>
            <p:cNvCxnSpPr/>
            <p:nvPr/>
          </p:nvCxnSpPr>
          <p:spPr>
            <a:xfrm flipV="1">
              <a:off x="1058890" y="1675809"/>
              <a:ext cx="2884627" cy="20193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18">
              <a:extLst>
                <a:ext uri="{FF2B5EF4-FFF2-40B4-BE49-F238E27FC236}">
                  <a16:creationId xmlns:a16="http://schemas.microsoft.com/office/drawing/2014/main" id="{C24EAF52-7A67-4E5C-B7D0-70D7C22D2271}"/>
                </a:ext>
              </a:extLst>
            </p:cNvPr>
            <p:cNvSpPr txBox="1">
              <a:spLocks noChangeArrowheads="1"/>
            </p:cNvSpPr>
            <p:nvPr/>
          </p:nvSpPr>
          <p:spPr bwMode="auto">
            <a:xfrm>
              <a:off x="3704856" y="1312255"/>
              <a:ext cx="468421" cy="33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MC</a:t>
              </a:r>
            </a:p>
          </p:txBody>
        </p:sp>
      </p:grpSp>
      <p:grpSp>
        <p:nvGrpSpPr>
          <p:cNvPr id="24" name="Group 14">
            <a:extLst>
              <a:ext uri="{FF2B5EF4-FFF2-40B4-BE49-F238E27FC236}">
                <a16:creationId xmlns:a16="http://schemas.microsoft.com/office/drawing/2014/main" id="{9F17F67B-84B4-4A1F-9CA6-C0736AE9A75F}"/>
              </a:ext>
            </a:extLst>
          </p:cNvPr>
          <p:cNvGrpSpPr>
            <a:grpSpLocks/>
          </p:cNvGrpSpPr>
          <p:nvPr/>
        </p:nvGrpSpPr>
        <p:grpSpPr bwMode="auto">
          <a:xfrm>
            <a:off x="2926981" y="2186024"/>
            <a:ext cx="2489767" cy="1076325"/>
            <a:chOff x="2142839" y="2458350"/>
            <a:chExt cx="2899149" cy="1075347"/>
          </a:xfrm>
        </p:grpSpPr>
        <p:sp>
          <p:nvSpPr>
            <p:cNvPr id="25" name="Freeform 20">
              <a:extLst>
                <a:ext uri="{FF2B5EF4-FFF2-40B4-BE49-F238E27FC236}">
                  <a16:creationId xmlns:a16="http://schemas.microsoft.com/office/drawing/2014/main" id="{7FD7D943-4835-4364-B6FE-4C6E4F0F0022}"/>
                </a:ext>
              </a:extLst>
            </p:cNvPr>
            <p:cNvSpPr/>
            <p:nvPr/>
          </p:nvSpPr>
          <p:spPr>
            <a:xfrm>
              <a:off x="2142839" y="2458350"/>
              <a:ext cx="2656332" cy="1075347"/>
            </a:xfrm>
            <a:custGeom>
              <a:avLst/>
              <a:gdLst>
                <a:gd name="connsiteX0" fmla="*/ 0 w 4488873"/>
                <a:gd name="connsiteY0" fmla="*/ 0 h 1021278"/>
                <a:gd name="connsiteX1" fmla="*/ 4488873 w 4488873"/>
                <a:gd name="connsiteY1" fmla="*/ 1021278 h 1021278"/>
                <a:gd name="connsiteX0" fmla="*/ 0 w 4488873"/>
                <a:gd name="connsiteY0" fmla="*/ 0 h 1717964"/>
                <a:gd name="connsiteX1" fmla="*/ 4488873 w 4488873"/>
                <a:gd name="connsiteY1" fmla="*/ 1021278 h 1717964"/>
                <a:gd name="connsiteX0" fmla="*/ 0 w 4488873"/>
                <a:gd name="connsiteY0" fmla="*/ 0 h 1785258"/>
                <a:gd name="connsiteX1" fmla="*/ 4488873 w 4488873"/>
                <a:gd name="connsiteY1" fmla="*/ 1021278 h 1785258"/>
                <a:gd name="connsiteX0" fmla="*/ 0 w 4987636"/>
                <a:gd name="connsiteY0" fmla="*/ 0 h 1717964"/>
                <a:gd name="connsiteX1" fmla="*/ 4987636 w 4987636"/>
                <a:gd name="connsiteY1" fmla="*/ 665018 h 1717964"/>
                <a:gd name="connsiteX0" fmla="*/ 0 w 4987636"/>
                <a:gd name="connsiteY0" fmla="*/ 0 h 1868385"/>
                <a:gd name="connsiteX1" fmla="*/ 4987636 w 4987636"/>
                <a:gd name="connsiteY1" fmla="*/ 665018 h 1868385"/>
                <a:gd name="connsiteX0" fmla="*/ 0 w 4987636"/>
                <a:gd name="connsiteY0" fmla="*/ 0 h 1868385"/>
                <a:gd name="connsiteX1" fmla="*/ 4987636 w 4987636"/>
                <a:gd name="connsiteY1" fmla="*/ 665018 h 1868385"/>
                <a:gd name="connsiteX0" fmla="*/ 0 w 4987636"/>
                <a:gd name="connsiteY0" fmla="*/ 0 h 1717964"/>
                <a:gd name="connsiteX1" fmla="*/ 4987636 w 4987636"/>
                <a:gd name="connsiteY1" fmla="*/ 665018 h 1717964"/>
                <a:gd name="connsiteX0" fmla="*/ 0 w 4987636"/>
                <a:gd name="connsiteY0" fmla="*/ 0 h 1785258"/>
                <a:gd name="connsiteX1" fmla="*/ 4987636 w 4987636"/>
                <a:gd name="connsiteY1" fmla="*/ 665018 h 1785258"/>
                <a:gd name="connsiteX0" fmla="*/ 0 w 6037450"/>
                <a:gd name="connsiteY0" fmla="*/ 45818 h 1763783"/>
                <a:gd name="connsiteX1" fmla="*/ 6037450 w 6037450"/>
                <a:gd name="connsiteY1" fmla="*/ 0 h 1763783"/>
                <a:gd name="connsiteX0" fmla="*/ 0 w 6037450"/>
                <a:gd name="connsiteY0" fmla="*/ 45818 h 1763782"/>
                <a:gd name="connsiteX1" fmla="*/ 6037450 w 6037450"/>
                <a:gd name="connsiteY1" fmla="*/ 0 h 1763782"/>
                <a:gd name="connsiteX0" fmla="*/ 0 w 5520069"/>
                <a:gd name="connsiteY0" fmla="*/ 0 h 1717964"/>
                <a:gd name="connsiteX1" fmla="*/ 5520069 w 5520069"/>
                <a:gd name="connsiteY1" fmla="*/ 317163 h 1717964"/>
                <a:gd name="connsiteX0" fmla="*/ 0 w 5520069"/>
                <a:gd name="connsiteY0" fmla="*/ 0 h 1717964"/>
                <a:gd name="connsiteX1" fmla="*/ 5520069 w 5520069"/>
                <a:gd name="connsiteY1" fmla="*/ 317163 h 1717964"/>
              </a:gdLst>
              <a:ahLst/>
              <a:cxnLst>
                <a:cxn ang="0">
                  <a:pos x="connsiteX0" y="connsiteY0"/>
                </a:cxn>
                <a:cxn ang="0">
                  <a:pos x="connsiteX1" y="connsiteY1"/>
                </a:cxn>
              </a:cxnLst>
              <a:rect l="l" t="t" r="r" b="b"/>
              <a:pathLst>
                <a:path w="5520069" h="1717964">
                  <a:moveTo>
                    <a:pt x="0" y="0"/>
                  </a:moveTo>
                  <a:cubicBezTo>
                    <a:pt x="1009402" y="1717964"/>
                    <a:pt x="3873527" y="1331534"/>
                    <a:pt x="5520069" y="317163"/>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26" name="TextBox 29">
              <a:extLst>
                <a:ext uri="{FF2B5EF4-FFF2-40B4-BE49-F238E27FC236}">
                  <a16:creationId xmlns:a16="http://schemas.microsoft.com/office/drawing/2014/main" id="{7B2133B8-7BA3-4319-9064-38114F0848B0}"/>
                </a:ext>
              </a:extLst>
            </p:cNvPr>
            <p:cNvSpPr txBox="1">
              <a:spLocks noChangeArrowheads="1"/>
            </p:cNvSpPr>
            <p:nvPr/>
          </p:nvSpPr>
          <p:spPr bwMode="auto">
            <a:xfrm>
              <a:off x="4469769" y="2762883"/>
              <a:ext cx="572219" cy="338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ATC</a:t>
              </a:r>
            </a:p>
          </p:txBody>
        </p:sp>
      </p:grpSp>
      <p:grpSp>
        <p:nvGrpSpPr>
          <p:cNvPr id="27" name="Group 43">
            <a:extLst>
              <a:ext uri="{FF2B5EF4-FFF2-40B4-BE49-F238E27FC236}">
                <a16:creationId xmlns:a16="http://schemas.microsoft.com/office/drawing/2014/main" id="{38A71ACA-7AA7-4BC0-B0F3-DBD342A39FA0}"/>
              </a:ext>
            </a:extLst>
          </p:cNvPr>
          <p:cNvGrpSpPr>
            <a:grpSpLocks/>
          </p:cNvGrpSpPr>
          <p:nvPr/>
        </p:nvGrpSpPr>
        <p:grpSpPr bwMode="auto">
          <a:xfrm>
            <a:off x="2657106" y="2694023"/>
            <a:ext cx="981231" cy="2651030"/>
            <a:chOff x="2625926" y="2814058"/>
            <a:chExt cx="980848" cy="2651567"/>
          </a:xfrm>
        </p:grpSpPr>
        <p:sp>
          <p:nvSpPr>
            <p:cNvPr id="28" name="TextBox 44">
              <a:extLst>
                <a:ext uri="{FF2B5EF4-FFF2-40B4-BE49-F238E27FC236}">
                  <a16:creationId xmlns:a16="http://schemas.microsoft.com/office/drawing/2014/main" id="{E8AD3468-FAFF-496D-BF0D-2AC3E362D9C8}"/>
                </a:ext>
              </a:extLst>
            </p:cNvPr>
            <p:cNvSpPr txBox="1">
              <a:spLocks noChangeArrowheads="1"/>
            </p:cNvSpPr>
            <p:nvPr/>
          </p:nvSpPr>
          <p:spPr bwMode="auto">
            <a:xfrm>
              <a:off x="2625926" y="4880732"/>
              <a:ext cx="980848" cy="58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Quantity</a:t>
              </a:r>
            </a:p>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produced</a:t>
              </a:r>
            </a:p>
          </p:txBody>
        </p:sp>
        <p:cxnSp>
          <p:nvCxnSpPr>
            <p:cNvPr id="29" name="Straight Connector 24">
              <a:extLst>
                <a:ext uri="{FF2B5EF4-FFF2-40B4-BE49-F238E27FC236}">
                  <a16:creationId xmlns:a16="http://schemas.microsoft.com/office/drawing/2014/main" id="{C5A3800A-5E8B-4105-BCE4-B0FA6C5DF018}"/>
                </a:ext>
              </a:extLst>
            </p:cNvPr>
            <p:cNvCxnSpPr/>
            <p:nvPr/>
          </p:nvCxnSpPr>
          <p:spPr>
            <a:xfrm rot="16200000" flipH="1">
              <a:off x="2182584" y="3827090"/>
              <a:ext cx="2032412" cy="634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Group 40">
            <a:extLst>
              <a:ext uri="{FF2B5EF4-FFF2-40B4-BE49-F238E27FC236}">
                <a16:creationId xmlns:a16="http://schemas.microsoft.com/office/drawing/2014/main" id="{6C02C88C-5017-4FC4-B34B-3CF20BE64161}"/>
              </a:ext>
            </a:extLst>
          </p:cNvPr>
          <p:cNvGrpSpPr>
            <a:grpSpLocks/>
          </p:cNvGrpSpPr>
          <p:nvPr/>
        </p:nvGrpSpPr>
        <p:grpSpPr bwMode="auto">
          <a:xfrm>
            <a:off x="1364881" y="3330609"/>
            <a:ext cx="1893888" cy="338554"/>
            <a:chOff x="1333762" y="3020603"/>
            <a:chExt cx="1893086" cy="337586"/>
          </a:xfrm>
        </p:grpSpPr>
        <p:cxnSp>
          <p:nvCxnSpPr>
            <p:cNvPr id="31" name="Straight Connector 26">
              <a:extLst>
                <a:ext uri="{FF2B5EF4-FFF2-40B4-BE49-F238E27FC236}">
                  <a16:creationId xmlns:a16="http://schemas.microsoft.com/office/drawing/2014/main" id="{B9CABD05-7BB3-4F65-9DA1-7ACA6C57172B}"/>
                </a:ext>
              </a:extLst>
            </p:cNvPr>
            <p:cNvCxnSpPr/>
            <p:nvPr/>
          </p:nvCxnSpPr>
          <p:spPr>
            <a:xfrm>
              <a:off x="1816158" y="3174150"/>
              <a:ext cx="1410690" cy="633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 name="TextBox 42">
              <a:extLst>
                <a:ext uri="{FF2B5EF4-FFF2-40B4-BE49-F238E27FC236}">
                  <a16:creationId xmlns:a16="http://schemas.microsoft.com/office/drawing/2014/main" id="{FD248C19-12BD-422F-B3E6-2E9B0AB60ADA}"/>
                </a:ext>
              </a:extLst>
            </p:cNvPr>
            <p:cNvSpPr txBox="1">
              <a:spLocks noChangeArrowheads="1"/>
            </p:cNvSpPr>
            <p:nvPr/>
          </p:nvSpPr>
          <p:spPr bwMode="auto">
            <a:xfrm>
              <a:off x="1333762" y="3020603"/>
              <a:ext cx="468200" cy="33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MC</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33" name="TextBox 28">
            <a:extLst>
              <a:ext uri="{FF2B5EF4-FFF2-40B4-BE49-F238E27FC236}">
                <a16:creationId xmlns:a16="http://schemas.microsoft.com/office/drawing/2014/main" id="{98066904-999C-4FCE-8A23-27F6EDA67E22}"/>
              </a:ext>
            </a:extLst>
          </p:cNvPr>
          <p:cNvSpPr txBox="1">
            <a:spLocks noChangeArrowheads="1"/>
          </p:cNvSpPr>
          <p:nvPr/>
        </p:nvSpPr>
        <p:spPr bwMode="auto">
          <a:xfrm>
            <a:off x="6245076" y="1204948"/>
            <a:ext cx="359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800">
                <a:solidFill>
                  <a:schemeClr val="bg1"/>
                </a:solidFill>
                <a:latin typeface="Calibri" panose="020F0502020204030204" pitchFamily="34" charset="0"/>
                <a:ea typeface="宋体" panose="02010600030101010101" pitchFamily="2" charset="-122"/>
                <a:cs typeface="Calibri" panose="020F0502020204030204" pitchFamily="34" charset="0"/>
              </a:rPr>
              <a:t>(b) Perfectly Competitive Firm</a:t>
            </a:r>
          </a:p>
        </p:txBody>
      </p:sp>
      <p:grpSp>
        <p:nvGrpSpPr>
          <p:cNvPr id="34" name="Group 31">
            <a:extLst>
              <a:ext uri="{FF2B5EF4-FFF2-40B4-BE49-F238E27FC236}">
                <a16:creationId xmlns:a16="http://schemas.microsoft.com/office/drawing/2014/main" id="{03745B3A-C8F3-4113-8944-BF6B00255662}"/>
              </a:ext>
            </a:extLst>
          </p:cNvPr>
          <p:cNvGrpSpPr>
            <a:grpSpLocks/>
          </p:cNvGrpSpPr>
          <p:nvPr/>
        </p:nvGrpSpPr>
        <p:grpSpPr bwMode="auto">
          <a:xfrm>
            <a:off x="2311032" y="2068549"/>
            <a:ext cx="1739469" cy="2573210"/>
            <a:chOff x="2506952" y="1537982"/>
            <a:chExt cx="1740800" cy="2570583"/>
          </a:xfrm>
        </p:grpSpPr>
        <p:cxnSp>
          <p:nvCxnSpPr>
            <p:cNvPr id="35" name="Straight Connector 30">
              <a:extLst>
                <a:ext uri="{FF2B5EF4-FFF2-40B4-BE49-F238E27FC236}">
                  <a16:creationId xmlns:a16="http://schemas.microsoft.com/office/drawing/2014/main" id="{D171E55E-2D39-4AA4-9273-1D8C0D5E6660}"/>
                </a:ext>
              </a:extLst>
            </p:cNvPr>
            <p:cNvCxnSpPr/>
            <p:nvPr/>
          </p:nvCxnSpPr>
          <p:spPr>
            <a:xfrm rot="16200000" flipH="1">
              <a:off x="2115730" y="1929204"/>
              <a:ext cx="2220231" cy="14377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TextBox 81">
              <a:extLst>
                <a:ext uri="{FF2B5EF4-FFF2-40B4-BE49-F238E27FC236}">
                  <a16:creationId xmlns:a16="http://schemas.microsoft.com/office/drawing/2014/main" id="{51C395CC-AB2E-4ED5-81C2-C5F2DC68880F}"/>
                </a:ext>
              </a:extLst>
            </p:cNvPr>
            <p:cNvSpPr txBox="1">
              <a:spLocks noChangeArrowheads="1"/>
            </p:cNvSpPr>
            <p:nvPr/>
          </p:nvSpPr>
          <p:spPr bwMode="auto">
            <a:xfrm>
              <a:off x="3775787" y="3770357"/>
              <a:ext cx="471965" cy="33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MR</a:t>
              </a:r>
            </a:p>
          </p:txBody>
        </p:sp>
      </p:grpSp>
      <p:grpSp>
        <p:nvGrpSpPr>
          <p:cNvPr id="37" name="Group 31">
            <a:extLst>
              <a:ext uri="{FF2B5EF4-FFF2-40B4-BE49-F238E27FC236}">
                <a16:creationId xmlns:a16="http://schemas.microsoft.com/office/drawing/2014/main" id="{7BFD8606-68C9-4BFF-9AC1-E2E27A4447AD}"/>
              </a:ext>
            </a:extLst>
          </p:cNvPr>
          <p:cNvGrpSpPr>
            <a:grpSpLocks/>
          </p:cNvGrpSpPr>
          <p:nvPr/>
        </p:nvGrpSpPr>
        <p:grpSpPr bwMode="auto">
          <a:xfrm>
            <a:off x="2322144" y="1901861"/>
            <a:ext cx="2768998" cy="2265436"/>
            <a:chOff x="1709153" y="1713981"/>
            <a:chExt cx="2768466" cy="2264252"/>
          </a:xfrm>
        </p:grpSpPr>
        <p:cxnSp>
          <p:nvCxnSpPr>
            <p:cNvPr id="38" name="Straight Connector 33">
              <a:extLst>
                <a:ext uri="{FF2B5EF4-FFF2-40B4-BE49-F238E27FC236}">
                  <a16:creationId xmlns:a16="http://schemas.microsoft.com/office/drawing/2014/main" id="{B7FDA158-25FC-4A88-B245-F8852665B92A}"/>
                </a:ext>
              </a:extLst>
            </p:cNvPr>
            <p:cNvCxnSpPr/>
            <p:nvPr/>
          </p:nvCxnSpPr>
          <p:spPr>
            <a:xfrm>
              <a:off x="1709153" y="1713981"/>
              <a:ext cx="2115731" cy="1827844"/>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39" name="TextBox 81">
              <a:extLst>
                <a:ext uri="{FF2B5EF4-FFF2-40B4-BE49-F238E27FC236}">
                  <a16:creationId xmlns:a16="http://schemas.microsoft.com/office/drawing/2014/main" id="{88294C87-FA23-47F6-9846-4E5CF7B7DE6B}"/>
                </a:ext>
              </a:extLst>
            </p:cNvPr>
            <p:cNvSpPr txBox="1">
              <a:spLocks noChangeArrowheads="1"/>
            </p:cNvSpPr>
            <p:nvPr/>
          </p:nvSpPr>
          <p:spPr bwMode="auto">
            <a:xfrm>
              <a:off x="3541324" y="3639856"/>
              <a:ext cx="936295" cy="3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Demand </a:t>
              </a:r>
            </a:p>
          </p:txBody>
        </p:sp>
      </p:grpSp>
      <p:grpSp>
        <p:nvGrpSpPr>
          <p:cNvPr id="40" name="Group 40">
            <a:extLst>
              <a:ext uri="{FF2B5EF4-FFF2-40B4-BE49-F238E27FC236}">
                <a16:creationId xmlns:a16="http://schemas.microsoft.com/office/drawing/2014/main" id="{665EA47F-F11B-43D0-9988-8A9719E7D7F4}"/>
              </a:ext>
            </a:extLst>
          </p:cNvPr>
          <p:cNvGrpSpPr>
            <a:grpSpLocks/>
          </p:cNvGrpSpPr>
          <p:nvPr/>
        </p:nvGrpSpPr>
        <p:grpSpPr bwMode="auto">
          <a:xfrm>
            <a:off x="1268044" y="2538451"/>
            <a:ext cx="1992312" cy="338554"/>
            <a:chOff x="1218023" y="3019961"/>
            <a:chExt cx="1992016" cy="336421"/>
          </a:xfrm>
        </p:grpSpPr>
        <p:cxnSp>
          <p:nvCxnSpPr>
            <p:cNvPr id="41" name="Straight Connector 36">
              <a:extLst>
                <a:ext uri="{FF2B5EF4-FFF2-40B4-BE49-F238E27FC236}">
                  <a16:creationId xmlns:a16="http://schemas.microsoft.com/office/drawing/2014/main" id="{A76BE287-4E6D-48E9-8E5D-2FD8064A9A90}"/>
                </a:ext>
              </a:extLst>
            </p:cNvPr>
            <p:cNvCxnSpPr/>
            <p:nvPr/>
          </p:nvCxnSpPr>
          <p:spPr>
            <a:xfrm>
              <a:off x="1830707" y="3171401"/>
              <a:ext cx="1379332" cy="315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TextBox 42">
              <a:extLst>
                <a:ext uri="{FF2B5EF4-FFF2-40B4-BE49-F238E27FC236}">
                  <a16:creationId xmlns:a16="http://schemas.microsoft.com/office/drawing/2014/main" id="{4A78FB93-8029-4640-8F1B-B3F21F71A230}"/>
                </a:ext>
              </a:extLst>
            </p:cNvPr>
            <p:cNvSpPr txBox="1">
              <a:spLocks noChangeArrowheads="1"/>
            </p:cNvSpPr>
            <p:nvPr/>
          </p:nvSpPr>
          <p:spPr bwMode="auto">
            <a:xfrm>
              <a:off x="1218023" y="3019961"/>
              <a:ext cx="598152" cy="33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43" name="Freeform 183">
            <a:extLst>
              <a:ext uri="{FF2B5EF4-FFF2-40B4-BE49-F238E27FC236}">
                <a16:creationId xmlns:a16="http://schemas.microsoft.com/office/drawing/2014/main" id="{3053D8A0-F815-408A-BE3C-0044767ADD1B}"/>
              </a:ext>
            </a:extLst>
          </p:cNvPr>
          <p:cNvSpPr>
            <a:spLocks/>
          </p:cNvSpPr>
          <p:nvPr/>
        </p:nvSpPr>
        <p:spPr bwMode="auto">
          <a:xfrm>
            <a:off x="3149231" y="340204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grpSp>
        <p:nvGrpSpPr>
          <p:cNvPr id="44" name="Group 94">
            <a:extLst>
              <a:ext uri="{FF2B5EF4-FFF2-40B4-BE49-F238E27FC236}">
                <a16:creationId xmlns:a16="http://schemas.microsoft.com/office/drawing/2014/main" id="{17B63F1F-33A6-4DF8-990A-7E2A309929EA}"/>
              </a:ext>
            </a:extLst>
          </p:cNvPr>
          <p:cNvGrpSpPr>
            <a:grpSpLocks/>
          </p:cNvGrpSpPr>
          <p:nvPr/>
        </p:nvGrpSpPr>
        <p:grpSpPr bwMode="auto">
          <a:xfrm>
            <a:off x="5635752" y="1628811"/>
            <a:ext cx="4396879" cy="3119437"/>
            <a:chOff x="1284435" y="1536223"/>
            <a:chExt cx="4396605" cy="3119697"/>
          </a:xfrm>
        </p:grpSpPr>
        <p:sp>
          <p:nvSpPr>
            <p:cNvPr id="45" name="Rectangle 40">
              <a:extLst>
                <a:ext uri="{FF2B5EF4-FFF2-40B4-BE49-F238E27FC236}">
                  <a16:creationId xmlns:a16="http://schemas.microsoft.com/office/drawing/2014/main" id="{974E87B6-1C03-43B6-BFF9-CAA0D0F1558B}"/>
                </a:ext>
              </a:extLst>
            </p:cNvPr>
            <p:cNvSpPr/>
            <p:nvPr/>
          </p:nvSpPr>
          <p:spPr>
            <a:xfrm>
              <a:off x="1830005" y="1637831"/>
              <a:ext cx="3851035" cy="3005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bg1"/>
                </a:solidFill>
                <a:latin typeface="Calibri" panose="020F0502020204030204" pitchFamily="34" charset="0"/>
                <a:cs typeface="Calibri" panose="020F0502020204030204" pitchFamily="34" charset="0"/>
              </a:endParaRPr>
            </a:p>
          </p:txBody>
        </p:sp>
        <p:grpSp>
          <p:nvGrpSpPr>
            <p:cNvPr id="46" name="Group 16">
              <a:extLst>
                <a:ext uri="{FF2B5EF4-FFF2-40B4-BE49-F238E27FC236}">
                  <a16:creationId xmlns:a16="http://schemas.microsoft.com/office/drawing/2014/main" id="{ACD97AB5-51E3-4DA0-8FA5-457D6D96B95A}"/>
                </a:ext>
              </a:extLst>
            </p:cNvPr>
            <p:cNvGrpSpPr>
              <a:grpSpLocks/>
            </p:cNvGrpSpPr>
            <p:nvPr/>
          </p:nvGrpSpPr>
          <p:grpSpPr bwMode="auto">
            <a:xfrm>
              <a:off x="1284435" y="1536223"/>
              <a:ext cx="598203" cy="3119697"/>
              <a:chOff x="1284435" y="1536223"/>
              <a:chExt cx="598203" cy="3119697"/>
            </a:xfrm>
          </p:grpSpPr>
          <p:cxnSp>
            <p:nvCxnSpPr>
              <p:cNvPr id="47" name="Straight Connector 42">
                <a:extLst>
                  <a:ext uri="{FF2B5EF4-FFF2-40B4-BE49-F238E27FC236}">
                    <a16:creationId xmlns:a16="http://schemas.microsoft.com/office/drawing/2014/main" id="{AD7B1651-1C3A-47B1-AF65-81CCEBB27E87}"/>
                  </a:ext>
                </a:extLst>
              </p:cNvPr>
              <p:cNvCxnSpPr/>
              <p:nvPr/>
            </p:nvCxnSpPr>
            <p:spPr>
              <a:xfrm rot="5400000">
                <a:off x="290797" y="3129412"/>
                <a:ext cx="30530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98">
                <a:extLst>
                  <a:ext uri="{FF2B5EF4-FFF2-40B4-BE49-F238E27FC236}">
                    <a16:creationId xmlns:a16="http://schemas.microsoft.com/office/drawing/2014/main" id="{B108D533-92C7-4467-ABC9-B988928CE6BB}"/>
                  </a:ext>
                </a:extLst>
              </p:cNvPr>
              <p:cNvSpPr txBox="1">
                <a:spLocks noChangeArrowheads="1"/>
              </p:cNvSpPr>
              <p:nvPr/>
            </p:nvSpPr>
            <p:spPr bwMode="auto">
              <a:xfrm>
                <a:off x="1284435" y="1536223"/>
                <a:ext cx="598203" cy="3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p>
            </p:txBody>
          </p:sp>
        </p:grpSp>
      </p:grpSp>
      <p:grpSp>
        <p:nvGrpSpPr>
          <p:cNvPr id="49" name="Group 99">
            <a:extLst>
              <a:ext uri="{FF2B5EF4-FFF2-40B4-BE49-F238E27FC236}">
                <a16:creationId xmlns:a16="http://schemas.microsoft.com/office/drawing/2014/main" id="{7663DDB9-53EB-4560-901B-E8F05C4BF176}"/>
              </a:ext>
            </a:extLst>
          </p:cNvPr>
          <p:cNvGrpSpPr>
            <a:grpSpLocks/>
          </p:cNvGrpSpPr>
          <p:nvPr/>
        </p:nvGrpSpPr>
        <p:grpSpPr bwMode="auto">
          <a:xfrm>
            <a:off x="6017844" y="4724442"/>
            <a:ext cx="4179017" cy="381528"/>
            <a:chOff x="1665245" y="4633980"/>
            <a:chExt cx="4179241" cy="381136"/>
          </a:xfrm>
        </p:grpSpPr>
        <p:cxnSp>
          <p:nvCxnSpPr>
            <p:cNvPr id="50" name="Straight Connector 45">
              <a:extLst>
                <a:ext uri="{FF2B5EF4-FFF2-40B4-BE49-F238E27FC236}">
                  <a16:creationId xmlns:a16="http://schemas.microsoft.com/office/drawing/2014/main" id="{6409BAFF-ABD1-425C-9E21-374598C969DD}"/>
                </a:ext>
              </a:extLst>
            </p:cNvPr>
            <p:cNvCxnSpPr/>
            <p:nvPr/>
          </p:nvCxnSpPr>
          <p:spPr>
            <a:xfrm flipV="1">
              <a:off x="1817653" y="4633980"/>
              <a:ext cx="3778453" cy="206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101">
              <a:extLst>
                <a:ext uri="{FF2B5EF4-FFF2-40B4-BE49-F238E27FC236}">
                  <a16:creationId xmlns:a16="http://schemas.microsoft.com/office/drawing/2014/main" id="{5FB03E6D-1D63-4F4C-A33A-DFB22F5D38F1}"/>
                </a:ext>
              </a:extLst>
            </p:cNvPr>
            <p:cNvSpPr txBox="1">
              <a:spLocks noChangeArrowheads="1"/>
            </p:cNvSpPr>
            <p:nvPr/>
          </p:nvSpPr>
          <p:spPr bwMode="auto">
            <a:xfrm>
              <a:off x="4887442" y="4676909"/>
              <a:ext cx="957044" cy="33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 </a:t>
              </a:r>
            </a:p>
          </p:txBody>
        </p:sp>
        <p:sp>
          <p:nvSpPr>
            <p:cNvPr id="52" name="TextBox 102">
              <a:extLst>
                <a:ext uri="{FF2B5EF4-FFF2-40B4-BE49-F238E27FC236}">
                  <a16:creationId xmlns:a16="http://schemas.microsoft.com/office/drawing/2014/main" id="{1D3A0944-BECF-4606-AD35-17FC91E4F183}"/>
                </a:ext>
              </a:extLst>
            </p:cNvPr>
            <p:cNvSpPr txBox="1">
              <a:spLocks noChangeArrowheads="1"/>
            </p:cNvSpPr>
            <p:nvPr/>
          </p:nvSpPr>
          <p:spPr bwMode="auto">
            <a:xfrm>
              <a:off x="1665245" y="4665033"/>
              <a:ext cx="298517" cy="33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0</a:t>
              </a:r>
            </a:p>
          </p:txBody>
        </p:sp>
      </p:grpSp>
      <p:sp>
        <p:nvSpPr>
          <p:cNvPr id="53" name="Freeform 183">
            <a:extLst>
              <a:ext uri="{FF2B5EF4-FFF2-40B4-BE49-F238E27FC236}">
                <a16:creationId xmlns:a16="http://schemas.microsoft.com/office/drawing/2014/main" id="{2CF6185D-B4A6-453A-A50E-3D7D6FA6D42B}"/>
              </a:ext>
            </a:extLst>
          </p:cNvPr>
          <p:cNvSpPr>
            <a:spLocks/>
          </p:cNvSpPr>
          <p:nvPr/>
        </p:nvSpPr>
        <p:spPr bwMode="auto">
          <a:xfrm>
            <a:off x="3158756" y="2616236"/>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grpSp>
        <p:nvGrpSpPr>
          <p:cNvPr id="54" name="Group 43">
            <a:extLst>
              <a:ext uri="{FF2B5EF4-FFF2-40B4-BE49-F238E27FC236}">
                <a16:creationId xmlns:a16="http://schemas.microsoft.com/office/drawing/2014/main" id="{30575AEF-A13E-462C-AE07-B9D8A72FFEAC}"/>
              </a:ext>
            </a:extLst>
          </p:cNvPr>
          <p:cNvGrpSpPr>
            <a:grpSpLocks/>
          </p:cNvGrpSpPr>
          <p:nvPr/>
        </p:nvGrpSpPr>
        <p:grpSpPr bwMode="auto">
          <a:xfrm>
            <a:off x="3590556" y="2943261"/>
            <a:ext cx="858825" cy="2400172"/>
            <a:chOff x="2753536" y="3065418"/>
            <a:chExt cx="860192" cy="2400065"/>
          </a:xfrm>
        </p:grpSpPr>
        <p:sp>
          <p:nvSpPr>
            <p:cNvPr id="55" name="TextBox 44">
              <a:extLst>
                <a:ext uri="{FF2B5EF4-FFF2-40B4-BE49-F238E27FC236}">
                  <a16:creationId xmlns:a16="http://schemas.microsoft.com/office/drawing/2014/main" id="{C8F21063-0BEE-42AD-88E6-37B010FEADF4}"/>
                </a:ext>
              </a:extLst>
            </p:cNvPr>
            <p:cNvSpPr txBox="1">
              <a:spLocks noChangeArrowheads="1"/>
            </p:cNvSpPr>
            <p:nvPr/>
          </p:nvSpPr>
          <p:spPr bwMode="auto">
            <a:xfrm>
              <a:off x="2753536" y="4880734"/>
              <a:ext cx="860192" cy="5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Efficient</a:t>
              </a:r>
            </a:p>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scale</a:t>
              </a:r>
            </a:p>
          </p:txBody>
        </p:sp>
        <p:cxnSp>
          <p:nvCxnSpPr>
            <p:cNvPr id="56" name="Straight Connector 51">
              <a:extLst>
                <a:ext uri="{FF2B5EF4-FFF2-40B4-BE49-F238E27FC236}">
                  <a16:creationId xmlns:a16="http://schemas.microsoft.com/office/drawing/2014/main" id="{AA2F0F8E-DDB5-40D2-8E19-1535A2D7C7CC}"/>
                </a:ext>
              </a:extLst>
            </p:cNvPr>
            <p:cNvCxnSpPr/>
            <p:nvPr/>
          </p:nvCxnSpPr>
          <p:spPr>
            <a:xfrm rot="16200000" flipH="1">
              <a:off x="2297066" y="3954376"/>
              <a:ext cx="1781096" cy="318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57" name="Freeform 183">
            <a:extLst>
              <a:ext uri="{FF2B5EF4-FFF2-40B4-BE49-F238E27FC236}">
                <a16:creationId xmlns:a16="http://schemas.microsoft.com/office/drawing/2014/main" id="{CBC3C5D5-F040-4177-9EF4-70C42D1AB2B6}"/>
              </a:ext>
            </a:extLst>
          </p:cNvPr>
          <p:cNvSpPr>
            <a:spLocks/>
          </p:cNvSpPr>
          <p:nvPr/>
        </p:nvSpPr>
        <p:spPr bwMode="auto">
          <a:xfrm>
            <a:off x="3952506" y="2840074"/>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grpSp>
        <p:nvGrpSpPr>
          <p:cNvPr id="58" name="Group 96">
            <a:extLst>
              <a:ext uri="{FF2B5EF4-FFF2-40B4-BE49-F238E27FC236}">
                <a16:creationId xmlns:a16="http://schemas.microsoft.com/office/drawing/2014/main" id="{9C0A2ED9-A136-4DDC-A996-6248BF87335D}"/>
              </a:ext>
            </a:extLst>
          </p:cNvPr>
          <p:cNvGrpSpPr>
            <a:grpSpLocks/>
          </p:cNvGrpSpPr>
          <p:nvPr/>
        </p:nvGrpSpPr>
        <p:grpSpPr bwMode="auto">
          <a:xfrm>
            <a:off x="1868119" y="2676561"/>
            <a:ext cx="1049337" cy="784225"/>
            <a:chOff x="629762" y="2651755"/>
            <a:chExt cx="1047988" cy="783772"/>
          </a:xfrm>
        </p:grpSpPr>
        <p:sp>
          <p:nvSpPr>
            <p:cNvPr id="59" name="Right Brace 54">
              <a:extLst>
                <a:ext uri="{FF2B5EF4-FFF2-40B4-BE49-F238E27FC236}">
                  <a16:creationId xmlns:a16="http://schemas.microsoft.com/office/drawing/2014/main" id="{64B43BB0-6054-49DB-B1C3-4DBE5ACADB4C}"/>
                </a:ext>
              </a:extLst>
            </p:cNvPr>
            <p:cNvSpPr/>
            <p:nvPr/>
          </p:nvSpPr>
          <p:spPr>
            <a:xfrm>
              <a:off x="629762" y="2651755"/>
              <a:ext cx="223549" cy="783772"/>
            </a:xfrm>
            <a:prstGeom prst="rightBrace">
              <a:avLst>
                <a:gd name="adj1" fmla="val 401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60" name="TextBox 42">
              <a:extLst>
                <a:ext uri="{FF2B5EF4-FFF2-40B4-BE49-F238E27FC236}">
                  <a16:creationId xmlns:a16="http://schemas.microsoft.com/office/drawing/2014/main" id="{5FBC3104-37A9-4C95-8E52-908EEF9B5E3C}"/>
                </a:ext>
              </a:extLst>
            </p:cNvPr>
            <p:cNvSpPr txBox="1">
              <a:spLocks noChangeArrowheads="1"/>
            </p:cNvSpPr>
            <p:nvPr/>
          </p:nvSpPr>
          <p:spPr bwMode="auto">
            <a:xfrm>
              <a:off x="828912" y="3077382"/>
              <a:ext cx="848838" cy="322978"/>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500">
                  <a:latin typeface="Calibri" panose="020F0502020204030204" pitchFamily="34" charset="0"/>
                  <a:ea typeface="宋体" panose="02010600030101010101" pitchFamily="2" charset="-122"/>
                  <a:cs typeface="Calibri" panose="020F0502020204030204" pitchFamily="34" charset="0"/>
                </a:rPr>
                <a:t>Markup</a:t>
              </a:r>
              <a:endParaRPr lang="en-US" altLang="zh-CN" sz="1500" baseline="-25000">
                <a:latin typeface="Calibri" panose="020F0502020204030204" pitchFamily="34" charset="0"/>
                <a:ea typeface="宋体" panose="02010600030101010101" pitchFamily="2" charset="-122"/>
                <a:cs typeface="Calibri" panose="020F0502020204030204" pitchFamily="34" charset="0"/>
              </a:endParaRPr>
            </a:p>
          </p:txBody>
        </p:sp>
      </p:grpSp>
      <p:grpSp>
        <p:nvGrpSpPr>
          <p:cNvPr id="61" name="Group 101">
            <a:extLst>
              <a:ext uri="{FF2B5EF4-FFF2-40B4-BE49-F238E27FC236}">
                <a16:creationId xmlns:a16="http://schemas.microsoft.com/office/drawing/2014/main" id="{F19A6B05-C020-4FDA-B714-AB0B73F7B742}"/>
              </a:ext>
            </a:extLst>
          </p:cNvPr>
          <p:cNvGrpSpPr>
            <a:grpSpLocks/>
          </p:cNvGrpSpPr>
          <p:nvPr/>
        </p:nvGrpSpPr>
        <p:grpSpPr bwMode="auto">
          <a:xfrm>
            <a:off x="6429006" y="1890749"/>
            <a:ext cx="3114236" cy="2382837"/>
            <a:chOff x="1058890" y="1312255"/>
            <a:chExt cx="3114387" cy="2382949"/>
          </a:xfrm>
        </p:grpSpPr>
        <p:cxnSp>
          <p:nvCxnSpPr>
            <p:cNvPr id="62" name="Straight Connector 57">
              <a:extLst>
                <a:ext uri="{FF2B5EF4-FFF2-40B4-BE49-F238E27FC236}">
                  <a16:creationId xmlns:a16="http://schemas.microsoft.com/office/drawing/2014/main" id="{D09E4BB2-DE4D-4179-A94F-8B44466CC8E5}"/>
                </a:ext>
              </a:extLst>
            </p:cNvPr>
            <p:cNvCxnSpPr/>
            <p:nvPr/>
          </p:nvCxnSpPr>
          <p:spPr>
            <a:xfrm flipV="1">
              <a:off x="1058890" y="1675809"/>
              <a:ext cx="2884628" cy="20193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TextBox 18">
              <a:extLst>
                <a:ext uri="{FF2B5EF4-FFF2-40B4-BE49-F238E27FC236}">
                  <a16:creationId xmlns:a16="http://schemas.microsoft.com/office/drawing/2014/main" id="{D8820E38-908F-4A10-B732-74A3910A22D8}"/>
                </a:ext>
              </a:extLst>
            </p:cNvPr>
            <p:cNvSpPr txBox="1">
              <a:spLocks noChangeArrowheads="1"/>
            </p:cNvSpPr>
            <p:nvPr/>
          </p:nvSpPr>
          <p:spPr bwMode="auto">
            <a:xfrm>
              <a:off x="3704856" y="1312255"/>
              <a:ext cx="468421" cy="33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MC</a:t>
              </a:r>
            </a:p>
          </p:txBody>
        </p:sp>
      </p:grpSp>
      <p:grpSp>
        <p:nvGrpSpPr>
          <p:cNvPr id="64" name="Group 14">
            <a:extLst>
              <a:ext uri="{FF2B5EF4-FFF2-40B4-BE49-F238E27FC236}">
                <a16:creationId xmlns:a16="http://schemas.microsoft.com/office/drawing/2014/main" id="{C582D8C6-37BE-4B53-8C87-D90F47DA2692}"/>
              </a:ext>
            </a:extLst>
          </p:cNvPr>
          <p:cNvGrpSpPr>
            <a:grpSpLocks/>
          </p:cNvGrpSpPr>
          <p:nvPr/>
        </p:nvGrpSpPr>
        <p:grpSpPr bwMode="auto">
          <a:xfrm>
            <a:off x="7248156" y="2093949"/>
            <a:ext cx="2721293" cy="1179512"/>
            <a:chOff x="2142839" y="2356282"/>
            <a:chExt cx="3168594" cy="1177415"/>
          </a:xfrm>
        </p:grpSpPr>
        <p:sp>
          <p:nvSpPr>
            <p:cNvPr id="65" name="Freeform 60">
              <a:extLst>
                <a:ext uri="{FF2B5EF4-FFF2-40B4-BE49-F238E27FC236}">
                  <a16:creationId xmlns:a16="http://schemas.microsoft.com/office/drawing/2014/main" id="{BF712CE5-E838-473D-9C73-35A68CDEAF03}"/>
                </a:ext>
              </a:extLst>
            </p:cNvPr>
            <p:cNvSpPr/>
            <p:nvPr/>
          </p:nvSpPr>
          <p:spPr>
            <a:xfrm>
              <a:off x="2142839" y="2457701"/>
              <a:ext cx="2658054" cy="1075996"/>
            </a:xfrm>
            <a:custGeom>
              <a:avLst/>
              <a:gdLst>
                <a:gd name="connsiteX0" fmla="*/ 0 w 4488873"/>
                <a:gd name="connsiteY0" fmla="*/ 0 h 1021278"/>
                <a:gd name="connsiteX1" fmla="*/ 4488873 w 4488873"/>
                <a:gd name="connsiteY1" fmla="*/ 1021278 h 1021278"/>
                <a:gd name="connsiteX0" fmla="*/ 0 w 4488873"/>
                <a:gd name="connsiteY0" fmla="*/ 0 h 1717964"/>
                <a:gd name="connsiteX1" fmla="*/ 4488873 w 4488873"/>
                <a:gd name="connsiteY1" fmla="*/ 1021278 h 1717964"/>
                <a:gd name="connsiteX0" fmla="*/ 0 w 4488873"/>
                <a:gd name="connsiteY0" fmla="*/ 0 h 1785258"/>
                <a:gd name="connsiteX1" fmla="*/ 4488873 w 4488873"/>
                <a:gd name="connsiteY1" fmla="*/ 1021278 h 1785258"/>
                <a:gd name="connsiteX0" fmla="*/ 0 w 4987636"/>
                <a:gd name="connsiteY0" fmla="*/ 0 h 1717964"/>
                <a:gd name="connsiteX1" fmla="*/ 4987636 w 4987636"/>
                <a:gd name="connsiteY1" fmla="*/ 665018 h 1717964"/>
                <a:gd name="connsiteX0" fmla="*/ 0 w 4987636"/>
                <a:gd name="connsiteY0" fmla="*/ 0 h 1868385"/>
                <a:gd name="connsiteX1" fmla="*/ 4987636 w 4987636"/>
                <a:gd name="connsiteY1" fmla="*/ 665018 h 1868385"/>
                <a:gd name="connsiteX0" fmla="*/ 0 w 4987636"/>
                <a:gd name="connsiteY0" fmla="*/ 0 h 1868385"/>
                <a:gd name="connsiteX1" fmla="*/ 4987636 w 4987636"/>
                <a:gd name="connsiteY1" fmla="*/ 665018 h 1868385"/>
                <a:gd name="connsiteX0" fmla="*/ 0 w 4987636"/>
                <a:gd name="connsiteY0" fmla="*/ 0 h 1717964"/>
                <a:gd name="connsiteX1" fmla="*/ 4987636 w 4987636"/>
                <a:gd name="connsiteY1" fmla="*/ 665018 h 1717964"/>
                <a:gd name="connsiteX0" fmla="*/ 0 w 4987636"/>
                <a:gd name="connsiteY0" fmla="*/ 0 h 1785258"/>
                <a:gd name="connsiteX1" fmla="*/ 4987636 w 4987636"/>
                <a:gd name="connsiteY1" fmla="*/ 665018 h 1785258"/>
                <a:gd name="connsiteX0" fmla="*/ 0 w 6037450"/>
                <a:gd name="connsiteY0" fmla="*/ 45818 h 1763783"/>
                <a:gd name="connsiteX1" fmla="*/ 6037450 w 6037450"/>
                <a:gd name="connsiteY1" fmla="*/ 0 h 1763783"/>
                <a:gd name="connsiteX0" fmla="*/ 0 w 6037450"/>
                <a:gd name="connsiteY0" fmla="*/ 45818 h 1763782"/>
                <a:gd name="connsiteX1" fmla="*/ 6037450 w 6037450"/>
                <a:gd name="connsiteY1" fmla="*/ 0 h 1763782"/>
                <a:gd name="connsiteX0" fmla="*/ 0 w 5520069"/>
                <a:gd name="connsiteY0" fmla="*/ 0 h 1717964"/>
                <a:gd name="connsiteX1" fmla="*/ 5520069 w 5520069"/>
                <a:gd name="connsiteY1" fmla="*/ 317163 h 1717964"/>
                <a:gd name="connsiteX0" fmla="*/ 0 w 5520069"/>
                <a:gd name="connsiteY0" fmla="*/ 0 h 1717964"/>
                <a:gd name="connsiteX1" fmla="*/ 5520069 w 5520069"/>
                <a:gd name="connsiteY1" fmla="*/ 317163 h 1717964"/>
              </a:gdLst>
              <a:ahLst/>
              <a:cxnLst>
                <a:cxn ang="0">
                  <a:pos x="connsiteX0" y="connsiteY0"/>
                </a:cxn>
                <a:cxn ang="0">
                  <a:pos x="connsiteX1" y="connsiteY1"/>
                </a:cxn>
              </a:cxnLst>
              <a:rect l="l" t="t" r="r" b="b"/>
              <a:pathLst>
                <a:path w="5520069" h="1717964">
                  <a:moveTo>
                    <a:pt x="0" y="0"/>
                  </a:moveTo>
                  <a:cubicBezTo>
                    <a:pt x="1009402" y="1717964"/>
                    <a:pt x="3873527" y="1331534"/>
                    <a:pt x="5520069" y="317163"/>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66" name="TextBox 29">
              <a:extLst>
                <a:ext uri="{FF2B5EF4-FFF2-40B4-BE49-F238E27FC236}">
                  <a16:creationId xmlns:a16="http://schemas.microsoft.com/office/drawing/2014/main" id="{8E27EDC4-8549-45C3-8BDB-0F0D2DCEADFD}"/>
                </a:ext>
              </a:extLst>
            </p:cNvPr>
            <p:cNvSpPr txBox="1">
              <a:spLocks noChangeArrowheads="1"/>
            </p:cNvSpPr>
            <p:nvPr/>
          </p:nvSpPr>
          <p:spPr bwMode="auto">
            <a:xfrm>
              <a:off x="4739241" y="2356282"/>
              <a:ext cx="572192" cy="33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ATC</a:t>
              </a:r>
            </a:p>
          </p:txBody>
        </p:sp>
      </p:grpSp>
      <p:grpSp>
        <p:nvGrpSpPr>
          <p:cNvPr id="67" name="Group 43">
            <a:extLst>
              <a:ext uri="{FF2B5EF4-FFF2-40B4-BE49-F238E27FC236}">
                <a16:creationId xmlns:a16="http://schemas.microsoft.com/office/drawing/2014/main" id="{82877552-2F51-4AEE-B168-247EFF7D3876}"/>
              </a:ext>
            </a:extLst>
          </p:cNvPr>
          <p:cNvGrpSpPr>
            <a:grpSpLocks/>
          </p:cNvGrpSpPr>
          <p:nvPr/>
        </p:nvGrpSpPr>
        <p:grpSpPr bwMode="auto">
          <a:xfrm>
            <a:off x="7264031" y="2979774"/>
            <a:ext cx="1800045" cy="2376366"/>
            <a:chOff x="2164403" y="3089091"/>
            <a:chExt cx="1801783" cy="2376430"/>
          </a:xfrm>
        </p:grpSpPr>
        <p:sp>
          <p:nvSpPr>
            <p:cNvPr id="68" name="TextBox 44">
              <a:extLst>
                <a:ext uri="{FF2B5EF4-FFF2-40B4-BE49-F238E27FC236}">
                  <a16:creationId xmlns:a16="http://schemas.microsoft.com/office/drawing/2014/main" id="{8E8482EC-93BB-4FA7-896F-B35323554E22}"/>
                </a:ext>
              </a:extLst>
            </p:cNvPr>
            <p:cNvSpPr txBox="1">
              <a:spLocks noChangeArrowheads="1"/>
            </p:cNvSpPr>
            <p:nvPr/>
          </p:nvSpPr>
          <p:spPr bwMode="auto">
            <a:xfrm>
              <a:off x="2164403" y="4880730"/>
              <a:ext cx="1801783" cy="58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 produced </a:t>
              </a:r>
            </a:p>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 Efficient scale</a:t>
              </a:r>
            </a:p>
          </p:txBody>
        </p:sp>
        <p:cxnSp>
          <p:nvCxnSpPr>
            <p:cNvPr id="69" name="Straight Connector 64">
              <a:extLst>
                <a:ext uri="{FF2B5EF4-FFF2-40B4-BE49-F238E27FC236}">
                  <a16:creationId xmlns:a16="http://schemas.microsoft.com/office/drawing/2014/main" id="{B71E7BAA-486C-4EF7-8EBA-4C3AFD732547}"/>
                </a:ext>
              </a:extLst>
            </p:cNvPr>
            <p:cNvCxnSpPr/>
            <p:nvPr/>
          </p:nvCxnSpPr>
          <p:spPr>
            <a:xfrm rot="5400000">
              <a:off x="2327309" y="3963823"/>
              <a:ext cx="1757410" cy="794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0" name="Group 120">
            <a:extLst>
              <a:ext uri="{FF2B5EF4-FFF2-40B4-BE49-F238E27FC236}">
                <a16:creationId xmlns:a16="http://schemas.microsoft.com/office/drawing/2014/main" id="{4ABAC2F7-B13C-45CB-A913-1D0939A58AC0}"/>
              </a:ext>
            </a:extLst>
          </p:cNvPr>
          <p:cNvGrpSpPr>
            <a:grpSpLocks/>
          </p:cNvGrpSpPr>
          <p:nvPr/>
        </p:nvGrpSpPr>
        <p:grpSpPr bwMode="auto">
          <a:xfrm>
            <a:off x="5484444" y="2809909"/>
            <a:ext cx="4529415" cy="737926"/>
            <a:chOff x="4515672" y="2764095"/>
            <a:chExt cx="4528400" cy="736427"/>
          </a:xfrm>
        </p:grpSpPr>
        <p:grpSp>
          <p:nvGrpSpPr>
            <p:cNvPr id="71" name="Group 31">
              <a:extLst>
                <a:ext uri="{FF2B5EF4-FFF2-40B4-BE49-F238E27FC236}">
                  <a16:creationId xmlns:a16="http://schemas.microsoft.com/office/drawing/2014/main" id="{E9768BD3-9113-4FD2-801E-B87235763CA0}"/>
                </a:ext>
              </a:extLst>
            </p:cNvPr>
            <p:cNvGrpSpPr>
              <a:grpSpLocks/>
            </p:cNvGrpSpPr>
            <p:nvPr/>
          </p:nvGrpSpPr>
          <p:grpSpPr bwMode="auto">
            <a:xfrm>
              <a:off x="5225125" y="2916935"/>
              <a:ext cx="3818947" cy="583587"/>
              <a:chOff x="2081661" y="2914335"/>
              <a:chExt cx="3819934" cy="583587"/>
            </a:xfrm>
          </p:grpSpPr>
          <p:cxnSp>
            <p:nvCxnSpPr>
              <p:cNvPr id="73" name="Straight Connector 68">
                <a:extLst>
                  <a:ext uri="{FF2B5EF4-FFF2-40B4-BE49-F238E27FC236}">
                    <a16:creationId xmlns:a16="http://schemas.microsoft.com/office/drawing/2014/main" id="{CDE0B099-391B-498E-A6A8-B064DAE25B8E}"/>
                  </a:ext>
                </a:extLst>
              </p:cNvPr>
              <p:cNvCxnSpPr/>
              <p:nvPr/>
            </p:nvCxnSpPr>
            <p:spPr>
              <a:xfrm flipV="1">
                <a:off x="2081661" y="2915169"/>
                <a:ext cx="349262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TextBox 81">
                <a:extLst>
                  <a:ext uri="{FF2B5EF4-FFF2-40B4-BE49-F238E27FC236}">
                    <a16:creationId xmlns:a16="http://schemas.microsoft.com/office/drawing/2014/main" id="{D5C27770-54BC-4591-B314-86DF30DE811C}"/>
                  </a:ext>
                </a:extLst>
              </p:cNvPr>
              <p:cNvSpPr txBox="1">
                <a:spLocks noChangeArrowheads="1"/>
              </p:cNvSpPr>
              <p:nvPr/>
            </p:nvSpPr>
            <p:spPr bwMode="auto">
              <a:xfrm>
                <a:off x="4397670" y="2914335"/>
                <a:ext cx="1503925" cy="58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P=MR </a:t>
                </a:r>
              </a:p>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(demand curve)</a:t>
                </a:r>
              </a:p>
            </p:txBody>
          </p:sp>
        </p:grpSp>
        <p:sp>
          <p:nvSpPr>
            <p:cNvPr id="72" name="TextBox 81">
              <a:extLst>
                <a:ext uri="{FF2B5EF4-FFF2-40B4-BE49-F238E27FC236}">
                  <a16:creationId xmlns:a16="http://schemas.microsoft.com/office/drawing/2014/main" id="{2A0FE1C7-36E2-47C2-A2BE-D526ED82C127}"/>
                </a:ext>
              </a:extLst>
            </p:cNvPr>
            <p:cNvSpPr txBox="1">
              <a:spLocks noChangeArrowheads="1"/>
            </p:cNvSpPr>
            <p:nvPr/>
          </p:nvSpPr>
          <p:spPr bwMode="auto">
            <a:xfrm>
              <a:off x="4515672" y="2764095"/>
              <a:ext cx="676636" cy="3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P=MC</a:t>
              </a:r>
            </a:p>
          </p:txBody>
        </p:sp>
      </p:grpSp>
      <p:sp>
        <p:nvSpPr>
          <p:cNvPr id="75" name="Freeform 183">
            <a:extLst>
              <a:ext uri="{FF2B5EF4-FFF2-40B4-BE49-F238E27FC236}">
                <a16:creationId xmlns:a16="http://schemas.microsoft.com/office/drawing/2014/main" id="{3B6A899D-0C9B-4648-B319-BBEE3FC02DC0}"/>
              </a:ext>
            </a:extLst>
          </p:cNvPr>
          <p:cNvSpPr>
            <a:spLocks/>
          </p:cNvSpPr>
          <p:nvPr/>
        </p:nvSpPr>
        <p:spPr bwMode="auto">
          <a:xfrm>
            <a:off x="8229231" y="2871824"/>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grpSp>
        <p:nvGrpSpPr>
          <p:cNvPr id="76" name="Group 127">
            <a:extLst>
              <a:ext uri="{FF2B5EF4-FFF2-40B4-BE49-F238E27FC236}">
                <a16:creationId xmlns:a16="http://schemas.microsoft.com/office/drawing/2014/main" id="{89DC95F7-9085-47C1-9662-7B65999F9354}"/>
              </a:ext>
            </a:extLst>
          </p:cNvPr>
          <p:cNvGrpSpPr>
            <a:grpSpLocks/>
          </p:cNvGrpSpPr>
          <p:nvPr/>
        </p:nvGrpSpPr>
        <p:grpSpPr bwMode="auto">
          <a:xfrm>
            <a:off x="3230193" y="5164847"/>
            <a:ext cx="2631592" cy="338554"/>
            <a:chOff x="1961786" y="4968805"/>
            <a:chExt cx="2631595" cy="338951"/>
          </a:xfrm>
        </p:grpSpPr>
        <p:grpSp>
          <p:nvGrpSpPr>
            <p:cNvPr id="77" name="Group 98">
              <a:extLst>
                <a:ext uri="{FF2B5EF4-FFF2-40B4-BE49-F238E27FC236}">
                  <a16:creationId xmlns:a16="http://schemas.microsoft.com/office/drawing/2014/main" id="{15921670-EB36-455C-A5EE-303F2CA8B0EF}"/>
                </a:ext>
              </a:extLst>
            </p:cNvPr>
            <p:cNvGrpSpPr>
              <a:grpSpLocks/>
            </p:cNvGrpSpPr>
            <p:nvPr/>
          </p:nvGrpSpPr>
          <p:grpSpPr bwMode="auto">
            <a:xfrm>
              <a:off x="1961786" y="4968805"/>
              <a:ext cx="2631595" cy="338951"/>
              <a:chOff x="350001" y="2704289"/>
              <a:chExt cx="2631595" cy="338951"/>
            </a:xfrm>
          </p:grpSpPr>
          <p:sp>
            <p:nvSpPr>
              <p:cNvPr id="79" name="Right Brace 74">
                <a:extLst>
                  <a:ext uri="{FF2B5EF4-FFF2-40B4-BE49-F238E27FC236}">
                    <a16:creationId xmlns:a16="http://schemas.microsoft.com/office/drawing/2014/main" id="{8D9F5437-7E90-4CB5-89A7-498911BD9262}"/>
                  </a:ext>
                </a:extLst>
              </p:cNvPr>
              <p:cNvSpPr/>
              <p:nvPr/>
            </p:nvSpPr>
            <p:spPr>
              <a:xfrm rot="5400000">
                <a:off x="630062" y="2467524"/>
                <a:ext cx="224103" cy="784226"/>
              </a:xfrm>
              <a:prstGeom prst="rightBrace">
                <a:avLst>
                  <a:gd name="adj1" fmla="val 40167"/>
                  <a:gd name="adj2"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80" name="TextBox 42">
                <a:extLst>
                  <a:ext uri="{FF2B5EF4-FFF2-40B4-BE49-F238E27FC236}">
                    <a16:creationId xmlns:a16="http://schemas.microsoft.com/office/drawing/2014/main" id="{7C3DE427-4573-4AAD-AA3F-30059CFAEDC6}"/>
                  </a:ext>
                </a:extLst>
              </p:cNvPr>
              <p:cNvSpPr txBox="1">
                <a:spLocks noChangeArrowheads="1"/>
              </p:cNvSpPr>
              <p:nvPr/>
            </p:nvSpPr>
            <p:spPr bwMode="auto">
              <a:xfrm>
                <a:off x="1503693" y="2704289"/>
                <a:ext cx="1477903" cy="338951"/>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600" dirty="0">
                    <a:latin typeface="Calibri" panose="020F0502020204030204" pitchFamily="34" charset="0"/>
                    <a:ea typeface="宋体" panose="02010600030101010101" pitchFamily="2" charset="-122"/>
                    <a:cs typeface="Calibri" panose="020F0502020204030204" pitchFamily="34" charset="0"/>
                  </a:rPr>
                  <a:t>Excess capacity</a:t>
                </a:r>
                <a:endParaRPr lang="en-US" altLang="zh-CN" sz="1600" baseline="-25000" dirty="0">
                  <a:latin typeface="Calibri" panose="020F0502020204030204" pitchFamily="34" charset="0"/>
                  <a:ea typeface="宋体" panose="02010600030101010101" pitchFamily="2" charset="-122"/>
                  <a:cs typeface="Calibri" panose="020F0502020204030204" pitchFamily="34" charset="0"/>
                </a:endParaRPr>
              </a:p>
            </p:txBody>
          </p:sp>
        </p:grpSp>
        <p:cxnSp>
          <p:nvCxnSpPr>
            <p:cNvPr id="78" name="Straight Connector 73">
              <a:extLst>
                <a:ext uri="{FF2B5EF4-FFF2-40B4-BE49-F238E27FC236}">
                  <a16:creationId xmlns:a16="http://schemas.microsoft.com/office/drawing/2014/main" id="{1D7E8785-9A5E-4B99-867C-DEC4B89D4236}"/>
                </a:ext>
              </a:extLst>
            </p:cNvPr>
            <p:cNvCxnSpPr/>
            <p:nvPr/>
          </p:nvCxnSpPr>
          <p:spPr>
            <a:xfrm flipV="1">
              <a:off x="2366597" y="5220515"/>
              <a:ext cx="749301" cy="206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976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2" presetClass="entr" presetSubtype="4"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1000"/>
                                        <p:tgtEl>
                                          <p:spTgt spid="3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1000"/>
                                        <p:tgtEl>
                                          <p:spTgt spid="34"/>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1000"/>
                                        <p:tgtEl>
                                          <p:spTgt spid="24"/>
                                        </p:tgtEl>
                                      </p:cBhvr>
                                    </p:animEffect>
                                  </p:childTnLst>
                                </p:cTn>
                              </p:par>
                            </p:childTnLst>
                          </p:cTn>
                        </p:par>
                        <p:par>
                          <p:cTn id="27" fill="hold">
                            <p:stCondLst>
                              <p:cond delay="40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1000"/>
                                        <p:tgtEl>
                                          <p:spTgt spid="21"/>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par>
                          <p:cTn id="35" fill="hold">
                            <p:stCondLst>
                              <p:cond delay="5500"/>
                            </p:stCondLst>
                            <p:childTnLst>
                              <p:par>
                                <p:cTn id="36" presetID="22" presetClass="entr" presetSubtype="1"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up)">
                                      <p:cBhvr>
                                        <p:cTn id="38" dur="1000"/>
                                        <p:tgtEl>
                                          <p:spTgt spid="27"/>
                                        </p:tgtEl>
                                      </p:cBhvr>
                                    </p:animEffect>
                                  </p:childTnLst>
                                </p:cTn>
                              </p:par>
                            </p:childTnLst>
                          </p:cTn>
                        </p:par>
                        <p:par>
                          <p:cTn id="39" fill="hold">
                            <p:stCondLst>
                              <p:cond delay="6500"/>
                            </p:stCondLst>
                            <p:childTnLst>
                              <p:par>
                                <p:cTn id="40" presetID="22" presetClass="entr" presetSubtype="8"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1000"/>
                                        <p:tgtEl>
                                          <p:spTgt spid="40"/>
                                        </p:tgtEl>
                                      </p:cBhvr>
                                    </p:animEffect>
                                  </p:childTnLst>
                                </p:cTn>
                              </p:par>
                            </p:childTnLst>
                          </p:cTn>
                        </p:par>
                        <p:par>
                          <p:cTn id="47" fill="hold">
                            <p:stCondLst>
                              <p:cond delay="8000"/>
                            </p:stCondLst>
                            <p:childTnLst>
                              <p:par>
                                <p:cTn id="48" presetID="22" presetClass="entr" presetSubtype="8"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par>
                          <p:cTn id="51" fill="hold">
                            <p:stCondLst>
                              <p:cond delay="8500"/>
                            </p:stCondLst>
                            <p:childTnLst>
                              <p:par>
                                <p:cTn id="52" presetID="22" presetClass="entr" presetSubtype="8" fill="hold"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par>
                                <p:cTn id="55" presetID="22" presetClass="entr" presetSubtype="4"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par>
                          <p:cTn id="58" fill="hold">
                            <p:stCondLst>
                              <p:cond delay="9000"/>
                            </p:stCondLst>
                            <p:childTnLst>
                              <p:par>
                                <p:cTn id="59" presetID="22" presetClass="entr" presetSubtype="8" fill="hold"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wipe(left)">
                                      <p:cBhvr>
                                        <p:cTn id="61" dur="1000"/>
                                        <p:tgtEl>
                                          <p:spTgt spid="64"/>
                                        </p:tgtEl>
                                      </p:cBhvr>
                                    </p:animEffect>
                                  </p:childTnLst>
                                </p:cTn>
                              </p:par>
                            </p:childTnLst>
                          </p:cTn>
                        </p:par>
                        <p:par>
                          <p:cTn id="62" fill="hold">
                            <p:stCondLst>
                              <p:cond delay="10000"/>
                            </p:stCondLst>
                            <p:childTnLst>
                              <p:par>
                                <p:cTn id="63" presetID="22" presetClass="entr" presetSubtype="8" fill="hold" nodeType="after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left)">
                                      <p:cBhvr>
                                        <p:cTn id="65" dur="1000"/>
                                        <p:tgtEl>
                                          <p:spTgt spid="61"/>
                                        </p:tgtEl>
                                      </p:cBhvr>
                                    </p:animEffect>
                                  </p:childTnLst>
                                </p:cTn>
                              </p:par>
                            </p:childTnLst>
                          </p:cTn>
                        </p:par>
                        <p:par>
                          <p:cTn id="66" fill="hold">
                            <p:stCondLst>
                              <p:cond delay="11000"/>
                            </p:stCondLst>
                            <p:childTnLst>
                              <p:par>
                                <p:cTn id="67" presetID="22" presetClass="entr" presetSubtype="8" fill="hold"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1000"/>
                                        <p:tgtEl>
                                          <p:spTgt spid="70"/>
                                        </p:tgtEl>
                                      </p:cBhvr>
                                    </p:animEffect>
                                  </p:childTnLst>
                                </p:cTn>
                              </p:par>
                            </p:childTnLst>
                          </p:cTn>
                        </p:par>
                        <p:par>
                          <p:cTn id="70" fill="hold">
                            <p:stCondLst>
                              <p:cond delay="12000"/>
                            </p:stCondLst>
                            <p:childTnLst>
                              <p:par>
                                <p:cTn id="71" presetID="22" presetClass="entr" presetSubtype="8" fill="hold" grpId="0" nodeType="after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wipe(left)">
                                      <p:cBhvr>
                                        <p:cTn id="73" dur="500"/>
                                        <p:tgtEl>
                                          <p:spTgt spid="75"/>
                                        </p:tgtEl>
                                      </p:cBhvr>
                                    </p:animEffect>
                                  </p:childTnLst>
                                </p:cTn>
                              </p:par>
                            </p:childTnLst>
                          </p:cTn>
                        </p:par>
                        <p:par>
                          <p:cTn id="74" fill="hold">
                            <p:stCondLst>
                              <p:cond delay="12500"/>
                            </p:stCondLst>
                            <p:childTnLst>
                              <p:par>
                                <p:cTn id="75" presetID="22" presetClass="entr" presetSubtype="1" fill="hold" nodeType="after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up)">
                                      <p:cBhvr>
                                        <p:cTn id="77" dur="1000"/>
                                        <p:tgtEl>
                                          <p:spTgt spid="67"/>
                                        </p:tgtEl>
                                      </p:cBhvr>
                                    </p:animEffect>
                                  </p:childTnLst>
                                </p:cTn>
                              </p:par>
                            </p:childTnLst>
                          </p:cTn>
                        </p:par>
                        <p:par>
                          <p:cTn id="78" fill="hold">
                            <p:stCondLst>
                              <p:cond delay="13500"/>
                            </p:stCondLst>
                            <p:childTnLst>
                              <p:par>
                                <p:cTn id="79" presetID="22" presetClass="entr" presetSubtype="8" fill="hold"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1000"/>
                                        <p:tgtEl>
                                          <p:spTgt spid="30"/>
                                        </p:tgtEl>
                                      </p:cBhvr>
                                    </p:animEffect>
                                  </p:childTnLst>
                                </p:cTn>
                              </p:par>
                            </p:childTnLst>
                          </p:cTn>
                        </p:par>
                        <p:par>
                          <p:cTn id="82" fill="hold">
                            <p:stCondLst>
                              <p:cond delay="14500"/>
                            </p:stCondLst>
                            <p:childTnLst>
                              <p:par>
                                <p:cTn id="83" presetID="22" presetClass="entr" presetSubtype="8" fill="hold"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left)">
                                      <p:cBhvr>
                                        <p:cTn id="85" dur="500"/>
                                        <p:tgtEl>
                                          <p:spTgt spid="58"/>
                                        </p:tgtEl>
                                      </p:cBhvr>
                                    </p:animEffect>
                                  </p:childTnLst>
                                </p:cTn>
                              </p:par>
                            </p:childTnLst>
                          </p:cTn>
                        </p:par>
                        <p:par>
                          <p:cTn id="86" fill="hold">
                            <p:stCondLst>
                              <p:cond delay="15000"/>
                            </p:stCondLst>
                            <p:childTnLst>
                              <p:par>
                                <p:cTn id="87" presetID="22" presetClass="entr" presetSubtype="8" fill="hold" grpId="0" nodeType="after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wipe(left)">
                                      <p:cBhvr>
                                        <p:cTn id="89" dur="500"/>
                                        <p:tgtEl>
                                          <p:spTgt spid="57"/>
                                        </p:tgtEl>
                                      </p:cBhvr>
                                    </p:animEffect>
                                  </p:childTnLst>
                                </p:cTn>
                              </p:par>
                            </p:childTnLst>
                          </p:cTn>
                        </p:par>
                        <p:par>
                          <p:cTn id="90" fill="hold">
                            <p:stCondLst>
                              <p:cond delay="15500"/>
                            </p:stCondLst>
                            <p:childTnLst>
                              <p:par>
                                <p:cTn id="91" presetID="22" presetClass="entr" presetSubtype="1" fill="hold"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up)">
                                      <p:cBhvr>
                                        <p:cTn id="93" dur="1000"/>
                                        <p:tgtEl>
                                          <p:spTgt spid="54"/>
                                        </p:tgtEl>
                                      </p:cBhvr>
                                    </p:animEffect>
                                  </p:childTnLst>
                                </p:cTn>
                              </p:par>
                            </p:childTnLst>
                          </p:cTn>
                        </p:par>
                        <p:par>
                          <p:cTn id="94" fill="hold">
                            <p:stCondLst>
                              <p:cond delay="16500"/>
                            </p:stCondLst>
                            <p:childTnLst>
                              <p:par>
                                <p:cTn id="95" presetID="22" presetClass="entr" presetSubtype="8" fill="hold" nodeType="after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wipe(left)">
                                      <p:cBhvr>
                                        <p:cTn id="97" dur="500"/>
                                        <p:tgtEl>
                                          <p:spTgt spid="76"/>
                                        </p:tgtEl>
                                      </p:cBhvr>
                                    </p:animEffect>
                                  </p:childTnLst>
                                </p:cTn>
                              </p:par>
                            </p:childTnLst>
                          </p:cTn>
                        </p:par>
                        <p:par>
                          <p:cTn id="98" fill="hold">
                            <p:stCondLst>
                              <p:cond delay="17000"/>
                            </p:stCondLst>
                            <p:childTnLst>
                              <p:par>
                                <p:cTn id="99" presetID="22" presetClass="entr" presetSubtype="8" fill="hold" grpId="0" nodeType="after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wipe(left)">
                                      <p:cBhvr>
                                        <p:cTn id="10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33" grpId="0"/>
      <p:bldP spid="43" grpId="0" animBg="1"/>
      <p:bldP spid="53" grpId="0" animBg="1"/>
      <p:bldP spid="57"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Sources of inefficiency</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Markup of price over marginal cost</a:t>
            </a:r>
          </a:p>
          <a:p>
            <a:pPr lvl="2"/>
            <a:r>
              <a:rPr lang="en-US" altLang="zh-CN" sz="2400" dirty="0">
                <a:latin typeface="Calibri" panose="020F0502020204030204" pitchFamily="34" charset="0"/>
                <a:cs typeface="Calibri" panose="020F0502020204030204" pitchFamily="34" charset="0"/>
              </a:rPr>
              <a:t>Deadweight loss of monopoly pricing</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Too much or too little entry</a:t>
            </a:r>
          </a:p>
          <a:p>
            <a:pPr lvl="2"/>
            <a:r>
              <a:rPr lang="en-US" altLang="zh-CN" sz="2400" dirty="0">
                <a:latin typeface="Calibri" panose="020F0502020204030204" pitchFamily="34" charset="0"/>
                <a:cs typeface="Calibri" panose="020F0502020204030204" pitchFamily="34" charset="0"/>
              </a:rPr>
              <a:t>Product-variety externality</a:t>
            </a:r>
          </a:p>
          <a:p>
            <a:pPr lvl="3"/>
            <a:r>
              <a:rPr lang="en-US" altLang="zh-CN" sz="2200" dirty="0">
                <a:latin typeface="Calibri" panose="020F0502020204030204" pitchFamily="34" charset="0"/>
                <a:cs typeface="Calibri" panose="020F0502020204030204" pitchFamily="34" charset="0"/>
              </a:rPr>
              <a:t>Positive externality on consumers</a:t>
            </a:r>
          </a:p>
          <a:p>
            <a:pPr lvl="2"/>
            <a:r>
              <a:rPr lang="en-US" altLang="zh-CN" sz="2400" dirty="0">
                <a:latin typeface="Calibri" panose="020F0502020204030204" pitchFamily="34" charset="0"/>
                <a:cs typeface="Calibri" panose="020F0502020204030204" pitchFamily="34" charset="0"/>
              </a:rPr>
              <a:t>Business-stealing externality</a:t>
            </a:r>
          </a:p>
          <a:p>
            <a:pPr lvl="3"/>
            <a:r>
              <a:rPr lang="en-US" altLang="zh-CN" sz="2200" dirty="0">
                <a:latin typeface="Calibri" panose="020F0502020204030204" pitchFamily="34" charset="0"/>
                <a:cs typeface="Calibri" panose="020F0502020204030204" pitchFamily="34" charset="0"/>
              </a:rPr>
              <a:t>Negative externality on producers</a:t>
            </a:r>
          </a:p>
          <a:p>
            <a:endParaRPr lang="en-US" altLang="zh-CN" sz="3200" dirty="0">
              <a:latin typeface="Calibri" panose="020F0502020204030204" pitchFamily="34" charset="0"/>
              <a:cs typeface="Calibri" panose="020F0502020204030204" pitchFamily="34" charset="0"/>
            </a:endParaRP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15</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4263283"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Welfare of Society</a:t>
            </a:r>
          </a:p>
        </p:txBody>
      </p:sp>
    </p:spTree>
    <p:extLst>
      <p:ext uri="{BB962C8B-B14F-4D97-AF65-F5344CB8AC3E}">
        <p14:creationId xmlns:p14="http://schemas.microsoft.com/office/powerpoint/2010/main" val="45177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Incentive to advertise</a:t>
            </a:r>
          </a:p>
          <a:p>
            <a:pPr lvl="1"/>
            <a:r>
              <a:rPr lang="en-US" altLang="zh-CN" sz="2800" dirty="0">
                <a:latin typeface="Calibri" panose="020F0502020204030204" pitchFamily="34" charset="0"/>
                <a:cs typeface="Calibri" panose="020F0502020204030204" pitchFamily="34" charset="0"/>
              </a:rPr>
              <a:t>When firms sell differentiated products and charge prices above marginal cost</a:t>
            </a:r>
          </a:p>
          <a:p>
            <a:pPr lvl="1"/>
            <a:r>
              <a:rPr lang="en-US" altLang="zh-CN" sz="2800" dirty="0">
                <a:latin typeface="Calibri" panose="020F0502020204030204" pitchFamily="34" charset="0"/>
                <a:cs typeface="Calibri" panose="020F0502020204030204" pitchFamily="34" charset="0"/>
              </a:rPr>
              <a:t>Advertise to attract more buyers</a:t>
            </a:r>
          </a:p>
          <a:p>
            <a:pPr lvl="1"/>
            <a:endParaRPr lang="en-US" altLang="zh-CN" sz="1000" dirty="0">
              <a:latin typeface="Calibri" panose="020F0502020204030204" pitchFamily="34" charset="0"/>
              <a:cs typeface="Calibri" panose="020F0502020204030204" pitchFamily="34" charset="0"/>
            </a:endParaRPr>
          </a:p>
          <a:p>
            <a:r>
              <a:rPr lang="en-US" altLang="zh-CN" sz="3200" dirty="0">
                <a:solidFill>
                  <a:srgbClr val="0070C0"/>
                </a:solidFill>
                <a:latin typeface="Calibri" panose="020F0502020204030204" pitchFamily="34" charset="0"/>
                <a:cs typeface="Calibri" panose="020F0502020204030204" pitchFamily="34" charset="0"/>
              </a:rPr>
              <a:t>Advertising spending</a:t>
            </a:r>
          </a:p>
          <a:p>
            <a:pPr lvl="1"/>
            <a:r>
              <a:rPr lang="en-US" altLang="zh-CN" sz="2800" dirty="0">
                <a:latin typeface="Calibri" panose="020F0502020204030204" pitchFamily="34" charset="0"/>
                <a:cs typeface="Calibri" panose="020F0502020204030204" pitchFamily="34" charset="0"/>
              </a:rPr>
              <a:t>Highly differentiated goods: 10-20% of revenue</a:t>
            </a:r>
          </a:p>
          <a:p>
            <a:pPr lvl="1"/>
            <a:r>
              <a:rPr lang="en-US" altLang="zh-CN" sz="2800" dirty="0">
                <a:latin typeface="Calibri" panose="020F0502020204030204" pitchFamily="34" charset="0"/>
                <a:cs typeface="Calibri" panose="020F0502020204030204" pitchFamily="34" charset="0"/>
              </a:rPr>
              <a:t>Industrial products: Little advertising</a:t>
            </a:r>
          </a:p>
          <a:p>
            <a:pPr lvl="1"/>
            <a:r>
              <a:rPr lang="en-US" altLang="zh-CN" sz="2800" dirty="0">
                <a:latin typeface="Calibri" panose="020F0502020204030204" pitchFamily="34" charset="0"/>
                <a:cs typeface="Calibri" panose="020F0502020204030204" pitchFamily="34" charset="0"/>
              </a:rPr>
              <a:t>Homogenous products: No advertising</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16</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spTree>
    <p:extLst>
      <p:ext uri="{BB962C8B-B14F-4D97-AF65-F5344CB8AC3E}">
        <p14:creationId xmlns:p14="http://schemas.microsoft.com/office/powerpoint/2010/main" val="123923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Debate over advertising</a:t>
            </a:r>
          </a:p>
          <a:p>
            <a:pPr lvl="1"/>
            <a:r>
              <a:rPr lang="en-US" altLang="zh-CN" sz="2800" dirty="0">
                <a:latin typeface="Calibri" panose="020F0502020204030204" pitchFamily="34" charset="0"/>
                <a:cs typeface="Calibri" panose="020F0502020204030204" pitchFamily="34" charset="0"/>
              </a:rPr>
              <a:t>Wasting resources?</a:t>
            </a:r>
          </a:p>
          <a:p>
            <a:pPr lvl="1"/>
            <a:r>
              <a:rPr lang="en-US" altLang="zh-CN" sz="2800" dirty="0">
                <a:latin typeface="Calibri" panose="020F0502020204030204" pitchFamily="34" charset="0"/>
                <a:cs typeface="Calibri" panose="020F0502020204030204" pitchFamily="34" charset="0"/>
              </a:rPr>
              <a:t>Valuable purpose? </a:t>
            </a:r>
          </a:p>
          <a:p>
            <a:pPr lvl="1"/>
            <a:endParaRPr lang="en-US" altLang="zh-CN" sz="10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The critique of advertising</a:t>
            </a:r>
          </a:p>
          <a:p>
            <a:pPr lvl="1"/>
            <a:r>
              <a:rPr lang="en-US" altLang="zh-CN" sz="2800" dirty="0">
                <a:latin typeface="Calibri" panose="020F0502020204030204" pitchFamily="34" charset="0"/>
                <a:cs typeface="Calibri" panose="020F0502020204030204" pitchFamily="34" charset="0"/>
              </a:rPr>
              <a:t>Firms advertise to manipulate people’s tastes</a:t>
            </a:r>
          </a:p>
          <a:p>
            <a:pPr lvl="2"/>
            <a:r>
              <a:rPr lang="en-US" altLang="zh-CN" sz="2400" dirty="0">
                <a:latin typeface="Calibri" panose="020F0502020204030204" pitchFamily="34" charset="0"/>
                <a:cs typeface="Calibri" panose="020F0502020204030204" pitchFamily="34" charset="0"/>
              </a:rPr>
              <a:t>Psychological rather than informational</a:t>
            </a:r>
          </a:p>
          <a:p>
            <a:pPr lvl="2"/>
            <a:r>
              <a:rPr lang="en-US" altLang="zh-CN" sz="2400" dirty="0">
                <a:latin typeface="Calibri" panose="020F0502020204030204" pitchFamily="34" charset="0"/>
                <a:cs typeface="Calibri" panose="020F0502020204030204" pitchFamily="34" charset="0"/>
              </a:rPr>
              <a:t>Creates a desire that otherwise might not exist</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17</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spTree>
    <p:extLst>
      <p:ext uri="{BB962C8B-B14F-4D97-AF65-F5344CB8AC3E}">
        <p14:creationId xmlns:p14="http://schemas.microsoft.com/office/powerpoint/2010/main" val="174006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The critique of advertising</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Impedes competition</a:t>
            </a:r>
          </a:p>
          <a:p>
            <a:pPr lvl="1"/>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Increase perception of product differentiation</a:t>
            </a:r>
          </a:p>
          <a:p>
            <a:pPr lvl="2"/>
            <a:r>
              <a:rPr lang="en-US" altLang="zh-CN" sz="2400" dirty="0">
                <a:latin typeface="Calibri" panose="020F0502020204030204" pitchFamily="34" charset="0"/>
                <a:cs typeface="Calibri" panose="020F0502020204030204" pitchFamily="34" charset="0"/>
              </a:rPr>
              <a:t>Foster brand loyalty</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Makes buyers less concerned with price differences among similar goods</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18</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spTree>
    <p:extLst>
      <p:ext uri="{BB962C8B-B14F-4D97-AF65-F5344CB8AC3E}">
        <p14:creationId xmlns:p14="http://schemas.microsoft.com/office/powerpoint/2010/main" val="319746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The defense of advertising</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Provide information to customers</a:t>
            </a:r>
          </a:p>
          <a:p>
            <a:pPr lvl="2"/>
            <a:r>
              <a:rPr lang="en-US" altLang="zh-CN" sz="2400" dirty="0">
                <a:latin typeface="Calibri" panose="020F0502020204030204" pitchFamily="34" charset="0"/>
                <a:cs typeface="Calibri" panose="020F0502020204030204" pitchFamily="34" charset="0"/>
              </a:rPr>
              <a:t>Customers - make better choices</a:t>
            </a:r>
          </a:p>
          <a:p>
            <a:pPr lvl="2"/>
            <a:r>
              <a:rPr lang="en-US" altLang="zh-CN" sz="2400" dirty="0">
                <a:latin typeface="Calibri" panose="020F0502020204030204" pitchFamily="34" charset="0"/>
                <a:cs typeface="Calibri" panose="020F0502020204030204" pitchFamily="34" charset="0"/>
              </a:rPr>
              <a:t>Enhances the ability of markets to allocate resources efficiently</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Fosters competition</a:t>
            </a:r>
          </a:p>
          <a:p>
            <a:pPr lvl="2"/>
            <a:r>
              <a:rPr lang="en-US" altLang="zh-CN" sz="2400" dirty="0">
                <a:latin typeface="Calibri" panose="020F0502020204030204" pitchFamily="34" charset="0"/>
                <a:cs typeface="Calibri" panose="020F0502020204030204" pitchFamily="34" charset="0"/>
              </a:rPr>
              <a:t>Customers - take advantage of price differences</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Allows new firms to enter more easily</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19</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spTree>
    <p:extLst>
      <p:ext uri="{BB962C8B-B14F-4D97-AF65-F5344CB8AC3E}">
        <p14:creationId xmlns:p14="http://schemas.microsoft.com/office/powerpoint/2010/main" val="68214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22655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Ti" panose="02010609060101010101" pitchFamily="49" charset="-122"/>
              <a:ea typeface="KaiTi" panose="02010609060101010101" pitchFamily="49" charset="-122"/>
            </a:endParaRPr>
          </a:p>
        </p:txBody>
      </p:sp>
      <p:sp>
        <p:nvSpPr>
          <p:cNvPr id="5" name="Freeform 98"/>
          <p:cNvSpPr/>
          <p:nvPr/>
        </p:nvSpPr>
        <p:spPr bwMode="auto">
          <a:xfrm>
            <a:off x="831273" y="3071343"/>
            <a:ext cx="10664740" cy="638500"/>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altLang="zh-CN" sz="4000" b="1" i="1" u="sng" spc="600" dirty="0">
                <a:solidFill>
                  <a:schemeClr val="tx1"/>
                </a:solidFill>
                <a:latin typeface="Calibri" panose="020F0502020204030204" pitchFamily="34" charset="0"/>
                <a:ea typeface="华光隶变_CNKI" panose="02000500000000000000" pitchFamily="2" charset="-122"/>
                <a:cs typeface="Calibri" panose="020F0502020204030204" pitchFamily="34" charset="0"/>
              </a:rPr>
              <a:t>Lecture 11</a:t>
            </a:r>
          </a:p>
          <a:p>
            <a:pPr algn="ctr" defTabSz="711040">
              <a:lnSpc>
                <a:spcPct val="90000"/>
              </a:lnSpc>
              <a:spcAft>
                <a:spcPct val="35000"/>
              </a:spcAft>
              <a:defRPr/>
            </a:pPr>
            <a:r>
              <a:rPr lang="en-US" altLang="zh-CN" sz="4000" b="1" i="1" u="sng" spc="600" dirty="0">
                <a:solidFill>
                  <a:schemeClr val="tx1"/>
                </a:solidFill>
                <a:latin typeface="Calibri" panose="020F0502020204030204" pitchFamily="34" charset="0"/>
                <a:ea typeface="华光隶变_CNKI" panose="02000500000000000000" pitchFamily="2" charset="-122"/>
                <a:cs typeface="Calibri" panose="020F0502020204030204" pitchFamily="34" charset="0"/>
              </a:rPr>
              <a:t>Market Structure (C)</a:t>
            </a:r>
          </a:p>
        </p:txBody>
      </p:sp>
      <p:grpSp>
        <p:nvGrpSpPr>
          <p:cNvPr id="7" name="组合 6"/>
          <p:cNvGrpSpPr/>
          <p:nvPr/>
        </p:nvGrpSpPr>
        <p:grpSpPr>
          <a:xfrm>
            <a:off x="5202852" y="969425"/>
            <a:ext cx="1817828" cy="1820819"/>
            <a:chOff x="5430298" y="1915885"/>
            <a:chExt cx="1284378" cy="1286491"/>
          </a:xfrm>
        </p:grpSpPr>
        <p:grpSp>
          <p:nvGrpSpPr>
            <p:cNvPr id="8" name="Group 2"/>
            <p:cNvGrpSpPr>
              <a:grpSpLocks/>
            </p:cNvGrpSpPr>
            <p:nvPr/>
          </p:nvGrpSpPr>
          <p:grpSpPr bwMode="auto">
            <a:xfrm>
              <a:off x="5430298" y="1915885"/>
              <a:ext cx="1284378" cy="1286491"/>
              <a:chOff x="2953255" y="4744273"/>
              <a:chExt cx="966131" cy="966131"/>
            </a:xfrm>
          </p:grpSpPr>
          <p:sp>
            <p:nvSpPr>
              <p:cNvPr id="18" name="Oval 86"/>
              <p:cNvSpPr/>
              <p:nvPr/>
            </p:nvSpPr>
            <p:spPr bwMode="auto">
              <a:xfrm>
                <a:off x="3014433" y="4805350"/>
                <a:ext cx="852515" cy="852702"/>
              </a:xfrm>
              <a:prstGeom prst="ellipse">
                <a:avLst/>
              </a:prstGeom>
              <a:solidFill>
                <a:srgbClr val="37782F"/>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KaiTi" panose="02010609060101010101" pitchFamily="49" charset="-122"/>
                  <a:ea typeface="KaiTi" panose="02010609060101010101" pitchFamily="49" charset="-122"/>
                </a:endParaRPr>
              </a:p>
            </p:txBody>
          </p:sp>
          <p:sp>
            <p:nvSpPr>
              <p:cNvPr id="19" name="Oval 87"/>
              <p:cNvSpPr/>
              <p:nvPr/>
            </p:nvSpPr>
            <p:spPr bwMode="auto">
              <a:xfrm>
                <a:off x="2953255" y="4744273"/>
                <a:ext cx="966131" cy="966131"/>
              </a:xfrm>
              <a:prstGeom prst="ellipse">
                <a:avLst/>
              </a:prstGeom>
              <a:noFill/>
              <a:ln w="3175" cmpd="sng">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KaiTi" panose="02010609060101010101" pitchFamily="49" charset="-122"/>
                  <a:ea typeface="KaiTi" panose="02010609060101010101" pitchFamily="49" charset="-122"/>
                </a:endParaRPr>
              </a:p>
            </p:txBody>
          </p:sp>
        </p:grpSp>
        <p:grpSp>
          <p:nvGrpSpPr>
            <p:cNvPr id="9" name="Group 7"/>
            <p:cNvGrpSpPr>
              <a:grpSpLocks/>
            </p:cNvGrpSpPr>
            <p:nvPr/>
          </p:nvGrpSpPr>
          <p:grpSpPr bwMode="auto">
            <a:xfrm>
              <a:off x="5790174" y="2245115"/>
              <a:ext cx="564255" cy="702114"/>
              <a:chOff x="5886450" y="690562"/>
              <a:chExt cx="396875" cy="493712"/>
            </a:xfrm>
            <a:solidFill>
              <a:schemeClr val="bg1"/>
            </a:solidFill>
          </p:grpSpPr>
          <p:sp>
            <p:nvSpPr>
              <p:cNvPr id="10" name="Freeform 54"/>
              <p:cNvSpPr>
                <a:spLocks noChangeArrowheads="1"/>
              </p:cNvSpPr>
              <p:nvPr/>
            </p:nvSpPr>
            <p:spPr bwMode="auto">
              <a:xfrm>
                <a:off x="6021388" y="1009649"/>
                <a:ext cx="160337" cy="174625"/>
              </a:xfrm>
              <a:custGeom>
                <a:avLst/>
                <a:gdLst>
                  <a:gd name="T0" fmla="*/ 92 w 444"/>
                  <a:gd name="T1" fmla="*/ 0 h 485"/>
                  <a:gd name="T2" fmla="*/ 0 w 444"/>
                  <a:gd name="T3" fmla="*/ 0 h 485"/>
                  <a:gd name="T4" fmla="*/ 0 w 444"/>
                  <a:gd name="T5" fmla="*/ 484 h 485"/>
                  <a:gd name="T6" fmla="*/ 100 w 444"/>
                  <a:gd name="T7" fmla="*/ 484 h 485"/>
                  <a:gd name="T8" fmla="*/ 100 w 444"/>
                  <a:gd name="T9" fmla="*/ 476 h 485"/>
                  <a:gd name="T10" fmla="*/ 443 w 444"/>
                  <a:gd name="T11" fmla="*/ 476 h 485"/>
                  <a:gd name="T12" fmla="*/ 443 w 444"/>
                  <a:gd name="T13" fmla="*/ 401 h 485"/>
                  <a:gd name="T14" fmla="*/ 92 w 444"/>
                  <a:gd name="T15" fmla="*/ 401 h 485"/>
                  <a:gd name="T16" fmla="*/ 92 w 444"/>
                  <a:gd name="T17" fmla="*/ 0 h 485"/>
                  <a:gd name="T18" fmla="*/ 92 w 444"/>
                  <a:gd name="T19" fmla="*/ 0 h 485"/>
                  <a:gd name="T20" fmla="*/ 92 w 444"/>
                  <a:gd name="T21"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85">
                    <a:moveTo>
                      <a:pt x="92" y="0"/>
                    </a:moveTo>
                    <a:lnTo>
                      <a:pt x="0" y="0"/>
                    </a:lnTo>
                    <a:lnTo>
                      <a:pt x="0" y="484"/>
                    </a:lnTo>
                    <a:lnTo>
                      <a:pt x="100" y="484"/>
                    </a:lnTo>
                    <a:lnTo>
                      <a:pt x="100" y="476"/>
                    </a:lnTo>
                    <a:lnTo>
                      <a:pt x="443" y="476"/>
                    </a:lnTo>
                    <a:lnTo>
                      <a:pt x="443" y="401"/>
                    </a:lnTo>
                    <a:lnTo>
                      <a:pt x="92" y="401"/>
                    </a:lnTo>
                    <a:lnTo>
                      <a:pt x="92" y="0"/>
                    </a:lnTo>
                    <a:close/>
                    <a:moveTo>
                      <a:pt x="92" y="0"/>
                    </a:moveTo>
                    <a:lnTo>
                      <a:pt x="92"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1" name="Freeform 55"/>
              <p:cNvSpPr>
                <a:spLocks noChangeArrowheads="1"/>
              </p:cNvSpPr>
              <p:nvPr/>
            </p:nvSpPr>
            <p:spPr bwMode="auto">
              <a:xfrm>
                <a:off x="6021388" y="1009649"/>
                <a:ext cx="160337" cy="174625"/>
              </a:xfrm>
              <a:custGeom>
                <a:avLst/>
                <a:gdLst>
                  <a:gd name="T0" fmla="*/ 92 w 444"/>
                  <a:gd name="T1" fmla="*/ 0 h 485"/>
                  <a:gd name="T2" fmla="*/ 0 w 444"/>
                  <a:gd name="T3" fmla="*/ 0 h 485"/>
                  <a:gd name="T4" fmla="*/ 0 w 444"/>
                  <a:gd name="T5" fmla="*/ 484 h 485"/>
                  <a:gd name="T6" fmla="*/ 100 w 444"/>
                  <a:gd name="T7" fmla="*/ 484 h 485"/>
                  <a:gd name="T8" fmla="*/ 100 w 444"/>
                  <a:gd name="T9" fmla="*/ 476 h 485"/>
                  <a:gd name="T10" fmla="*/ 443 w 444"/>
                  <a:gd name="T11" fmla="*/ 476 h 485"/>
                  <a:gd name="T12" fmla="*/ 443 w 444"/>
                  <a:gd name="T13" fmla="*/ 401 h 485"/>
                  <a:gd name="T14" fmla="*/ 92 w 444"/>
                  <a:gd name="T15" fmla="*/ 401 h 485"/>
                  <a:gd name="T16" fmla="*/ 92 w 444"/>
                  <a:gd name="T17"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485">
                    <a:moveTo>
                      <a:pt x="92" y="0"/>
                    </a:moveTo>
                    <a:lnTo>
                      <a:pt x="0" y="0"/>
                    </a:lnTo>
                    <a:lnTo>
                      <a:pt x="0" y="484"/>
                    </a:lnTo>
                    <a:lnTo>
                      <a:pt x="100" y="484"/>
                    </a:lnTo>
                    <a:lnTo>
                      <a:pt x="100" y="476"/>
                    </a:lnTo>
                    <a:lnTo>
                      <a:pt x="443" y="476"/>
                    </a:lnTo>
                    <a:lnTo>
                      <a:pt x="443" y="401"/>
                    </a:lnTo>
                    <a:lnTo>
                      <a:pt x="92" y="401"/>
                    </a:lnTo>
                    <a:lnTo>
                      <a:pt x="92"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2" name="Freeform 56"/>
              <p:cNvSpPr>
                <a:spLocks noChangeArrowheads="1"/>
              </p:cNvSpPr>
              <p:nvPr/>
            </p:nvSpPr>
            <p:spPr bwMode="auto">
              <a:xfrm>
                <a:off x="6054725" y="10096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3" name="Freeform 57"/>
              <p:cNvSpPr>
                <a:spLocks noChangeArrowheads="1"/>
              </p:cNvSpPr>
              <p:nvPr/>
            </p:nvSpPr>
            <p:spPr bwMode="auto">
              <a:xfrm>
                <a:off x="5954713" y="708024"/>
                <a:ext cx="77787" cy="77788"/>
              </a:xfrm>
              <a:custGeom>
                <a:avLst/>
                <a:gdLst>
                  <a:gd name="T0" fmla="*/ 217 w 218"/>
                  <a:gd name="T1" fmla="*/ 108 h 218"/>
                  <a:gd name="T2" fmla="*/ 109 w 218"/>
                  <a:gd name="T3" fmla="*/ 217 h 218"/>
                  <a:gd name="T4" fmla="*/ 0 w 218"/>
                  <a:gd name="T5" fmla="*/ 108 h 218"/>
                  <a:gd name="T6" fmla="*/ 109 w 218"/>
                  <a:gd name="T7" fmla="*/ 0 h 218"/>
                  <a:gd name="T8" fmla="*/ 217 w 218"/>
                  <a:gd name="T9" fmla="*/ 108 h 218"/>
                  <a:gd name="T10" fmla="*/ 217 w 218"/>
                  <a:gd name="T11" fmla="*/ 108 h 218"/>
                  <a:gd name="T12" fmla="*/ 217 w 218"/>
                  <a:gd name="T13" fmla="*/ 108 h 218"/>
                </a:gdLst>
                <a:ahLst/>
                <a:cxnLst>
                  <a:cxn ang="0">
                    <a:pos x="T0" y="T1"/>
                  </a:cxn>
                  <a:cxn ang="0">
                    <a:pos x="T2" y="T3"/>
                  </a:cxn>
                  <a:cxn ang="0">
                    <a:pos x="T4" y="T5"/>
                  </a:cxn>
                  <a:cxn ang="0">
                    <a:pos x="T6" y="T7"/>
                  </a:cxn>
                  <a:cxn ang="0">
                    <a:pos x="T8" y="T9"/>
                  </a:cxn>
                  <a:cxn ang="0">
                    <a:pos x="T10" y="T11"/>
                  </a:cxn>
                  <a:cxn ang="0">
                    <a:pos x="T12" y="T13"/>
                  </a:cxn>
                </a:cxnLst>
                <a:rect l="0" t="0" r="r" b="b"/>
                <a:pathLst>
                  <a:path w="218" h="218">
                    <a:moveTo>
                      <a:pt x="217" y="108"/>
                    </a:moveTo>
                    <a:cubicBezTo>
                      <a:pt x="217" y="167"/>
                      <a:pt x="167" y="217"/>
                      <a:pt x="109" y="217"/>
                    </a:cubicBezTo>
                    <a:cubicBezTo>
                      <a:pt x="50" y="217"/>
                      <a:pt x="0" y="167"/>
                      <a:pt x="0" y="108"/>
                    </a:cubicBezTo>
                    <a:cubicBezTo>
                      <a:pt x="0" y="50"/>
                      <a:pt x="50" y="0"/>
                      <a:pt x="109" y="0"/>
                    </a:cubicBezTo>
                    <a:cubicBezTo>
                      <a:pt x="167" y="0"/>
                      <a:pt x="217" y="50"/>
                      <a:pt x="217" y="108"/>
                    </a:cubicBezTo>
                    <a:close/>
                    <a:moveTo>
                      <a:pt x="217" y="108"/>
                    </a:moveTo>
                    <a:lnTo>
                      <a:pt x="217" y="108"/>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4" name="Freeform 58"/>
              <p:cNvSpPr>
                <a:spLocks noChangeArrowheads="1"/>
              </p:cNvSpPr>
              <p:nvPr/>
            </p:nvSpPr>
            <p:spPr bwMode="auto">
              <a:xfrm>
                <a:off x="6054725" y="811212"/>
                <a:ext cx="76200" cy="33337"/>
              </a:xfrm>
              <a:custGeom>
                <a:avLst/>
                <a:gdLst>
                  <a:gd name="T0" fmla="*/ 0 w 210"/>
                  <a:gd name="T1" fmla="*/ 0 h 93"/>
                  <a:gd name="T2" fmla="*/ 8 w 210"/>
                  <a:gd name="T3" fmla="*/ 33 h 93"/>
                  <a:gd name="T4" fmla="*/ 167 w 210"/>
                  <a:gd name="T5" fmla="*/ 92 h 93"/>
                  <a:gd name="T6" fmla="*/ 209 w 210"/>
                  <a:gd name="T7" fmla="*/ 83 h 93"/>
                  <a:gd name="T8" fmla="*/ 175 w 210"/>
                  <a:gd name="T9" fmla="*/ 58 h 93"/>
                  <a:gd name="T10" fmla="*/ 0 w 210"/>
                  <a:gd name="T11" fmla="*/ 0 h 93"/>
                  <a:gd name="T12" fmla="*/ 0 w 210"/>
                  <a:gd name="T13" fmla="*/ 0 h 93"/>
                  <a:gd name="T14" fmla="*/ 0 w 210"/>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93">
                    <a:moveTo>
                      <a:pt x="0" y="0"/>
                    </a:moveTo>
                    <a:lnTo>
                      <a:pt x="8" y="33"/>
                    </a:lnTo>
                    <a:lnTo>
                      <a:pt x="167" y="92"/>
                    </a:lnTo>
                    <a:lnTo>
                      <a:pt x="209" y="83"/>
                    </a:lnTo>
                    <a:lnTo>
                      <a:pt x="175" y="58"/>
                    </a:lnTo>
                    <a:lnTo>
                      <a:pt x="0" y="0"/>
                    </a:lnTo>
                    <a:close/>
                    <a:moveTo>
                      <a:pt x="0" y="0"/>
                    </a:moveTo>
                    <a:lnTo>
                      <a:pt x="0"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5" name="Freeform 59"/>
              <p:cNvSpPr>
                <a:spLocks noChangeArrowheads="1"/>
              </p:cNvSpPr>
              <p:nvPr/>
            </p:nvSpPr>
            <p:spPr bwMode="auto">
              <a:xfrm>
                <a:off x="6054725" y="811212"/>
                <a:ext cx="76200" cy="33337"/>
              </a:xfrm>
              <a:custGeom>
                <a:avLst/>
                <a:gdLst>
                  <a:gd name="T0" fmla="*/ 0 w 210"/>
                  <a:gd name="T1" fmla="*/ 0 h 93"/>
                  <a:gd name="T2" fmla="*/ 8 w 210"/>
                  <a:gd name="T3" fmla="*/ 33 h 93"/>
                  <a:gd name="T4" fmla="*/ 167 w 210"/>
                  <a:gd name="T5" fmla="*/ 92 h 93"/>
                  <a:gd name="T6" fmla="*/ 209 w 210"/>
                  <a:gd name="T7" fmla="*/ 83 h 93"/>
                  <a:gd name="T8" fmla="*/ 175 w 210"/>
                  <a:gd name="T9" fmla="*/ 58 h 93"/>
                  <a:gd name="T10" fmla="*/ 0 w 210"/>
                  <a:gd name="T11" fmla="*/ 0 h 93"/>
                </a:gdLst>
                <a:ahLst/>
                <a:cxnLst>
                  <a:cxn ang="0">
                    <a:pos x="T0" y="T1"/>
                  </a:cxn>
                  <a:cxn ang="0">
                    <a:pos x="T2" y="T3"/>
                  </a:cxn>
                  <a:cxn ang="0">
                    <a:pos x="T4" y="T5"/>
                  </a:cxn>
                  <a:cxn ang="0">
                    <a:pos x="T6" y="T7"/>
                  </a:cxn>
                  <a:cxn ang="0">
                    <a:pos x="T8" y="T9"/>
                  </a:cxn>
                  <a:cxn ang="0">
                    <a:pos x="T10" y="T11"/>
                  </a:cxn>
                </a:cxnLst>
                <a:rect l="0" t="0" r="r" b="b"/>
                <a:pathLst>
                  <a:path w="210" h="93">
                    <a:moveTo>
                      <a:pt x="0" y="0"/>
                    </a:moveTo>
                    <a:lnTo>
                      <a:pt x="8" y="33"/>
                    </a:lnTo>
                    <a:lnTo>
                      <a:pt x="167" y="92"/>
                    </a:lnTo>
                    <a:lnTo>
                      <a:pt x="209" y="83"/>
                    </a:lnTo>
                    <a:lnTo>
                      <a:pt x="175" y="58"/>
                    </a:ln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6" name="Freeform 60"/>
              <p:cNvSpPr>
                <a:spLocks noChangeArrowheads="1"/>
              </p:cNvSpPr>
              <p:nvPr/>
            </p:nvSpPr>
            <p:spPr bwMode="auto">
              <a:xfrm>
                <a:off x="6054725" y="811212"/>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sp>
            <p:nvSpPr>
              <p:cNvPr id="17" name="Freeform 61"/>
              <p:cNvSpPr>
                <a:spLocks noChangeArrowheads="1"/>
              </p:cNvSpPr>
              <p:nvPr/>
            </p:nvSpPr>
            <p:spPr bwMode="auto">
              <a:xfrm>
                <a:off x="5886450" y="690562"/>
                <a:ext cx="396875" cy="325437"/>
              </a:xfrm>
              <a:custGeom>
                <a:avLst/>
                <a:gdLst>
                  <a:gd name="T0" fmla="*/ 877 w 1104"/>
                  <a:gd name="T1" fmla="*/ 0 h 904"/>
                  <a:gd name="T2" fmla="*/ 877 w 1104"/>
                  <a:gd name="T3" fmla="*/ 84 h 904"/>
                  <a:gd name="T4" fmla="*/ 836 w 1104"/>
                  <a:gd name="T5" fmla="*/ 84 h 904"/>
                  <a:gd name="T6" fmla="*/ 836 w 1104"/>
                  <a:gd name="T7" fmla="*/ 117 h 904"/>
                  <a:gd name="T8" fmla="*/ 794 w 1104"/>
                  <a:gd name="T9" fmla="*/ 117 h 904"/>
                  <a:gd name="T10" fmla="*/ 476 w 1104"/>
                  <a:gd name="T11" fmla="*/ 243 h 904"/>
                  <a:gd name="T12" fmla="*/ 468 w 1104"/>
                  <a:gd name="T13" fmla="*/ 243 h 904"/>
                  <a:gd name="T14" fmla="*/ 359 w 1104"/>
                  <a:gd name="T15" fmla="*/ 368 h 904"/>
                  <a:gd name="T16" fmla="*/ 417 w 1104"/>
                  <a:gd name="T17" fmla="*/ 619 h 904"/>
                  <a:gd name="T18" fmla="*/ 66 w 1104"/>
                  <a:gd name="T19" fmla="*/ 761 h 904"/>
                  <a:gd name="T20" fmla="*/ 100 w 1104"/>
                  <a:gd name="T21" fmla="*/ 878 h 904"/>
                  <a:gd name="T22" fmla="*/ 509 w 1104"/>
                  <a:gd name="T23" fmla="*/ 711 h 904"/>
                  <a:gd name="T24" fmla="*/ 635 w 1104"/>
                  <a:gd name="T25" fmla="*/ 845 h 904"/>
                  <a:gd name="T26" fmla="*/ 735 w 1104"/>
                  <a:gd name="T27" fmla="*/ 836 h 904"/>
                  <a:gd name="T28" fmla="*/ 844 w 1104"/>
                  <a:gd name="T29" fmla="*/ 644 h 904"/>
                  <a:gd name="T30" fmla="*/ 727 w 1104"/>
                  <a:gd name="T31" fmla="*/ 611 h 904"/>
                  <a:gd name="T32" fmla="*/ 668 w 1104"/>
                  <a:gd name="T33" fmla="*/ 711 h 904"/>
                  <a:gd name="T34" fmla="*/ 610 w 1104"/>
                  <a:gd name="T35" fmla="*/ 644 h 904"/>
                  <a:gd name="T36" fmla="*/ 610 w 1104"/>
                  <a:gd name="T37" fmla="*/ 611 h 904"/>
                  <a:gd name="T38" fmla="*/ 744 w 1104"/>
                  <a:gd name="T39" fmla="*/ 502 h 904"/>
                  <a:gd name="T40" fmla="*/ 685 w 1104"/>
                  <a:gd name="T41" fmla="*/ 435 h 904"/>
                  <a:gd name="T42" fmla="*/ 643 w 1104"/>
                  <a:gd name="T43" fmla="*/ 443 h 904"/>
                  <a:gd name="T44" fmla="*/ 484 w 1104"/>
                  <a:gd name="T45" fmla="*/ 385 h 904"/>
                  <a:gd name="T46" fmla="*/ 526 w 1104"/>
                  <a:gd name="T47" fmla="*/ 477 h 904"/>
                  <a:gd name="T48" fmla="*/ 434 w 1104"/>
                  <a:gd name="T49" fmla="*/ 468 h 904"/>
                  <a:gd name="T50" fmla="*/ 426 w 1104"/>
                  <a:gd name="T51" fmla="*/ 310 h 904"/>
                  <a:gd name="T52" fmla="*/ 443 w 1104"/>
                  <a:gd name="T53" fmla="*/ 318 h 904"/>
                  <a:gd name="T54" fmla="*/ 468 w 1104"/>
                  <a:gd name="T55" fmla="*/ 326 h 904"/>
                  <a:gd name="T56" fmla="*/ 476 w 1104"/>
                  <a:gd name="T57" fmla="*/ 326 h 904"/>
                  <a:gd name="T58" fmla="*/ 660 w 1104"/>
                  <a:gd name="T59" fmla="*/ 376 h 904"/>
                  <a:gd name="T60" fmla="*/ 602 w 1104"/>
                  <a:gd name="T61" fmla="*/ 285 h 904"/>
                  <a:gd name="T62" fmla="*/ 836 w 1104"/>
                  <a:gd name="T63" fmla="*/ 193 h 904"/>
                  <a:gd name="T64" fmla="*/ 836 w 1104"/>
                  <a:gd name="T65" fmla="*/ 218 h 904"/>
                  <a:gd name="T66" fmla="*/ 877 w 1104"/>
                  <a:gd name="T67" fmla="*/ 218 h 904"/>
                  <a:gd name="T68" fmla="*/ 877 w 1104"/>
                  <a:gd name="T69" fmla="*/ 301 h 904"/>
                  <a:gd name="T70" fmla="*/ 1103 w 1104"/>
                  <a:gd name="T71" fmla="*/ 301 h 904"/>
                  <a:gd name="T72" fmla="*/ 1103 w 1104"/>
                  <a:gd name="T73" fmla="*/ 0 h 904"/>
                  <a:gd name="T74" fmla="*/ 877 w 1104"/>
                  <a:gd name="T75" fmla="*/ 0 h 904"/>
                  <a:gd name="T76" fmla="*/ 877 w 1104"/>
                  <a:gd name="T77" fmla="*/ 193 h 904"/>
                  <a:gd name="T78" fmla="*/ 860 w 1104"/>
                  <a:gd name="T79" fmla="*/ 193 h 904"/>
                  <a:gd name="T80" fmla="*/ 860 w 1104"/>
                  <a:gd name="T81" fmla="*/ 176 h 904"/>
                  <a:gd name="T82" fmla="*/ 860 w 1104"/>
                  <a:gd name="T83" fmla="*/ 142 h 904"/>
                  <a:gd name="T84" fmla="*/ 860 w 1104"/>
                  <a:gd name="T85" fmla="*/ 109 h 904"/>
                  <a:gd name="T86" fmla="*/ 877 w 1104"/>
                  <a:gd name="T87" fmla="*/ 109 h 904"/>
                  <a:gd name="T88" fmla="*/ 877 w 1104"/>
                  <a:gd name="T89" fmla="*/ 193 h 904"/>
                  <a:gd name="T90" fmla="*/ 877 w 1104"/>
                  <a:gd name="T91" fmla="*/ 193 h 904"/>
                  <a:gd name="T92" fmla="*/ 877 w 1104"/>
                  <a:gd name="T93" fmla="*/ 193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4" h="904">
                    <a:moveTo>
                      <a:pt x="877" y="0"/>
                    </a:moveTo>
                    <a:cubicBezTo>
                      <a:pt x="877" y="84"/>
                      <a:pt x="877" y="84"/>
                      <a:pt x="877" y="84"/>
                    </a:cubicBezTo>
                    <a:cubicBezTo>
                      <a:pt x="836" y="84"/>
                      <a:pt x="836" y="84"/>
                      <a:pt x="836" y="84"/>
                    </a:cubicBezTo>
                    <a:cubicBezTo>
                      <a:pt x="836" y="117"/>
                      <a:pt x="836" y="117"/>
                      <a:pt x="836" y="117"/>
                    </a:cubicBezTo>
                    <a:cubicBezTo>
                      <a:pt x="819" y="109"/>
                      <a:pt x="810" y="109"/>
                      <a:pt x="794" y="117"/>
                    </a:cubicBezTo>
                    <a:cubicBezTo>
                      <a:pt x="685" y="159"/>
                      <a:pt x="585" y="201"/>
                      <a:pt x="476" y="243"/>
                    </a:cubicBezTo>
                    <a:cubicBezTo>
                      <a:pt x="468" y="243"/>
                      <a:pt x="468" y="243"/>
                      <a:pt x="468" y="243"/>
                    </a:cubicBezTo>
                    <a:cubicBezTo>
                      <a:pt x="409" y="243"/>
                      <a:pt x="342" y="293"/>
                      <a:pt x="359" y="368"/>
                    </a:cubicBezTo>
                    <a:cubicBezTo>
                      <a:pt x="376" y="452"/>
                      <a:pt x="401" y="535"/>
                      <a:pt x="417" y="619"/>
                    </a:cubicBezTo>
                    <a:cubicBezTo>
                      <a:pt x="301" y="669"/>
                      <a:pt x="183" y="719"/>
                      <a:pt x="66" y="761"/>
                    </a:cubicBezTo>
                    <a:cubicBezTo>
                      <a:pt x="0" y="786"/>
                      <a:pt x="33" y="903"/>
                      <a:pt x="100" y="878"/>
                    </a:cubicBezTo>
                    <a:cubicBezTo>
                      <a:pt x="234" y="820"/>
                      <a:pt x="376" y="769"/>
                      <a:pt x="509" y="711"/>
                    </a:cubicBezTo>
                    <a:cubicBezTo>
                      <a:pt x="543" y="761"/>
                      <a:pt x="593" y="803"/>
                      <a:pt x="635" y="845"/>
                    </a:cubicBezTo>
                    <a:cubicBezTo>
                      <a:pt x="668" y="870"/>
                      <a:pt x="710" y="870"/>
                      <a:pt x="735" y="836"/>
                    </a:cubicBezTo>
                    <a:cubicBezTo>
                      <a:pt x="777" y="769"/>
                      <a:pt x="819" y="711"/>
                      <a:pt x="844" y="644"/>
                    </a:cubicBezTo>
                    <a:cubicBezTo>
                      <a:pt x="869" y="569"/>
                      <a:pt x="752" y="535"/>
                      <a:pt x="727" y="611"/>
                    </a:cubicBezTo>
                    <a:cubicBezTo>
                      <a:pt x="710" y="644"/>
                      <a:pt x="694" y="677"/>
                      <a:pt x="668" y="711"/>
                    </a:cubicBezTo>
                    <a:cubicBezTo>
                      <a:pt x="652" y="694"/>
                      <a:pt x="627" y="669"/>
                      <a:pt x="610" y="644"/>
                    </a:cubicBezTo>
                    <a:cubicBezTo>
                      <a:pt x="610" y="636"/>
                      <a:pt x="610" y="619"/>
                      <a:pt x="610" y="611"/>
                    </a:cubicBezTo>
                    <a:cubicBezTo>
                      <a:pt x="744" y="502"/>
                      <a:pt x="744" y="502"/>
                      <a:pt x="744" y="502"/>
                    </a:cubicBezTo>
                    <a:cubicBezTo>
                      <a:pt x="685" y="435"/>
                      <a:pt x="685" y="435"/>
                      <a:pt x="685" y="435"/>
                    </a:cubicBezTo>
                    <a:cubicBezTo>
                      <a:pt x="643" y="443"/>
                      <a:pt x="643" y="443"/>
                      <a:pt x="643" y="443"/>
                    </a:cubicBezTo>
                    <a:cubicBezTo>
                      <a:pt x="484" y="385"/>
                      <a:pt x="484" y="385"/>
                      <a:pt x="484" y="385"/>
                    </a:cubicBezTo>
                    <a:cubicBezTo>
                      <a:pt x="526" y="477"/>
                      <a:pt x="526" y="477"/>
                      <a:pt x="526" y="477"/>
                    </a:cubicBezTo>
                    <a:cubicBezTo>
                      <a:pt x="434" y="468"/>
                      <a:pt x="434" y="468"/>
                      <a:pt x="434" y="468"/>
                    </a:cubicBezTo>
                    <a:cubicBezTo>
                      <a:pt x="434" y="468"/>
                      <a:pt x="367" y="293"/>
                      <a:pt x="426" y="310"/>
                    </a:cubicBezTo>
                    <a:cubicBezTo>
                      <a:pt x="434" y="310"/>
                      <a:pt x="443" y="310"/>
                      <a:pt x="443" y="318"/>
                    </a:cubicBezTo>
                    <a:cubicBezTo>
                      <a:pt x="468" y="326"/>
                      <a:pt x="468" y="326"/>
                      <a:pt x="468" y="326"/>
                    </a:cubicBezTo>
                    <a:lnTo>
                      <a:pt x="476" y="326"/>
                    </a:lnTo>
                    <a:cubicBezTo>
                      <a:pt x="660" y="376"/>
                      <a:pt x="660" y="376"/>
                      <a:pt x="660" y="376"/>
                    </a:cubicBezTo>
                    <a:cubicBezTo>
                      <a:pt x="602" y="285"/>
                      <a:pt x="602" y="285"/>
                      <a:pt x="602" y="285"/>
                    </a:cubicBezTo>
                    <a:cubicBezTo>
                      <a:pt x="677" y="260"/>
                      <a:pt x="760" y="226"/>
                      <a:pt x="836" y="193"/>
                    </a:cubicBezTo>
                    <a:cubicBezTo>
                      <a:pt x="836" y="218"/>
                      <a:pt x="836" y="218"/>
                      <a:pt x="836" y="218"/>
                    </a:cubicBezTo>
                    <a:cubicBezTo>
                      <a:pt x="877" y="218"/>
                      <a:pt x="877" y="218"/>
                      <a:pt x="877" y="218"/>
                    </a:cubicBezTo>
                    <a:cubicBezTo>
                      <a:pt x="877" y="301"/>
                      <a:pt x="877" y="301"/>
                      <a:pt x="877" y="301"/>
                    </a:cubicBezTo>
                    <a:cubicBezTo>
                      <a:pt x="1103" y="301"/>
                      <a:pt x="1103" y="301"/>
                      <a:pt x="1103" y="301"/>
                    </a:cubicBezTo>
                    <a:cubicBezTo>
                      <a:pt x="1103" y="0"/>
                      <a:pt x="1103" y="0"/>
                      <a:pt x="1103" y="0"/>
                    </a:cubicBezTo>
                    <a:lnTo>
                      <a:pt x="877" y="0"/>
                    </a:lnTo>
                    <a:close/>
                    <a:moveTo>
                      <a:pt x="877" y="193"/>
                    </a:moveTo>
                    <a:cubicBezTo>
                      <a:pt x="860" y="193"/>
                      <a:pt x="860" y="193"/>
                      <a:pt x="860" y="193"/>
                    </a:cubicBezTo>
                    <a:cubicBezTo>
                      <a:pt x="860" y="176"/>
                      <a:pt x="860" y="176"/>
                      <a:pt x="860" y="176"/>
                    </a:cubicBezTo>
                    <a:cubicBezTo>
                      <a:pt x="860" y="167"/>
                      <a:pt x="860" y="151"/>
                      <a:pt x="860" y="142"/>
                    </a:cubicBezTo>
                    <a:cubicBezTo>
                      <a:pt x="860" y="109"/>
                      <a:pt x="860" y="109"/>
                      <a:pt x="860" y="109"/>
                    </a:cubicBezTo>
                    <a:cubicBezTo>
                      <a:pt x="877" y="109"/>
                      <a:pt x="877" y="109"/>
                      <a:pt x="877" y="109"/>
                    </a:cubicBezTo>
                    <a:lnTo>
                      <a:pt x="877" y="193"/>
                    </a:lnTo>
                    <a:close/>
                    <a:moveTo>
                      <a:pt x="877" y="193"/>
                    </a:moveTo>
                    <a:lnTo>
                      <a:pt x="877" y="19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sz="900" dirty="0">
                  <a:latin typeface="KaiTi" panose="02010609060101010101" pitchFamily="49" charset="-122"/>
                  <a:ea typeface="SimSun" charset="0"/>
                </a:endParaRPr>
              </a:p>
            </p:txBody>
          </p:sp>
        </p:grpSp>
      </p:grpSp>
      <p:sp>
        <p:nvSpPr>
          <p:cNvPr id="25" name="矩形 24"/>
          <p:cNvSpPr/>
          <p:nvPr/>
        </p:nvSpPr>
        <p:spPr>
          <a:xfrm>
            <a:off x="-1649" y="5117227"/>
            <a:ext cx="12226554" cy="1745565"/>
          </a:xfrm>
          <a:prstGeom prst="rect">
            <a:avLst/>
          </a:prstGeom>
          <a:solidFill>
            <a:srgbClr val="0B8A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Ti" panose="02010609060101010101" pitchFamily="49" charset="-122"/>
              <a:ea typeface="KaiTi" panose="02010609060101010101" pitchFamily="49" charset="-122"/>
            </a:endParaRPr>
          </a:p>
        </p:txBody>
      </p:sp>
      <p:sp>
        <p:nvSpPr>
          <p:cNvPr id="2" name="灯片编号占位符 1">
            <a:extLst>
              <a:ext uri="{FF2B5EF4-FFF2-40B4-BE49-F238E27FC236}">
                <a16:creationId xmlns:a16="http://schemas.microsoft.com/office/drawing/2014/main" id="{C3E32DB6-801D-46D0-84C7-5F226387D0F0}"/>
              </a:ext>
            </a:extLst>
          </p:cNvPr>
          <p:cNvSpPr>
            <a:spLocks noGrp="1"/>
          </p:cNvSpPr>
          <p:nvPr>
            <p:ph type="sldNum" sz="quarter" idx="12"/>
          </p:nvPr>
        </p:nvSpPr>
        <p:spPr/>
        <p:txBody>
          <a:bodyPr/>
          <a:lstStyle/>
          <a:p>
            <a:fld id="{F461FB49-8F50-4EC8-B317-B14C271E80F4}" type="slidenum">
              <a:rPr lang="zh-CN" altLang="en-US" smtClean="0">
                <a:solidFill>
                  <a:schemeClr val="bg1"/>
                </a:solidFill>
              </a:rPr>
              <a:t>2</a:t>
            </a:fld>
            <a:endParaRPr lang="zh-CN" altLang="en-US" dirty="0">
              <a:solidFill>
                <a:schemeClr val="bg1"/>
              </a:solidFill>
            </a:endParaRPr>
          </a:p>
        </p:txBody>
      </p:sp>
    </p:spTree>
    <p:extLst>
      <p:ext uri="{BB962C8B-B14F-4D97-AF65-F5344CB8AC3E}">
        <p14:creationId xmlns:p14="http://schemas.microsoft.com/office/powerpoint/2010/main" val="156882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0"/>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20</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8916993"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Advertising and the price of eyeglasses</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sp>
        <p:nvSpPr>
          <p:cNvPr id="9" name="内容占位符 2">
            <a:extLst>
              <a:ext uri="{FF2B5EF4-FFF2-40B4-BE49-F238E27FC236}">
                <a16:creationId xmlns:a16="http://schemas.microsoft.com/office/drawing/2014/main" id="{57CACCEB-AF8E-451B-9C1D-A8F41368B0DC}"/>
              </a:ext>
            </a:extLst>
          </p:cNvPr>
          <p:cNvSpPr>
            <a:spLocks noGrp="1"/>
          </p:cNvSpPr>
          <p:nvPr>
            <p:ph idx="1"/>
          </p:nvPr>
        </p:nvSpPr>
        <p:spPr>
          <a:xfrm>
            <a:off x="838200" y="1554969"/>
            <a:ext cx="10515600" cy="4621994"/>
          </a:xfrm>
        </p:spPr>
        <p:txBody>
          <a:bodyPr>
            <a:normAutofit/>
          </a:bodyPr>
          <a:lstStyle/>
          <a:p>
            <a:r>
              <a:rPr lang="en-US" altLang="zh-CN" sz="3200" dirty="0">
                <a:solidFill>
                  <a:schemeClr val="bg1"/>
                </a:solidFill>
                <a:latin typeface="Calibri" panose="020F0502020204030204" pitchFamily="34" charset="0"/>
                <a:cs typeface="Calibri" panose="020F0502020204030204" pitchFamily="34" charset="0"/>
              </a:rPr>
              <a:t>What effect does advertising have on the price of a good?</a:t>
            </a:r>
          </a:p>
          <a:p>
            <a:endParaRPr lang="en-US" altLang="zh-CN" sz="1000" dirty="0">
              <a:solidFill>
                <a:schemeClr val="bg1"/>
              </a:solidFill>
              <a:latin typeface="Calibri" panose="020F0502020204030204" pitchFamily="34" charset="0"/>
              <a:cs typeface="Calibri" panose="020F0502020204030204" pitchFamily="34" charset="0"/>
            </a:endParaRPr>
          </a:p>
          <a:p>
            <a:pPr lvl="1"/>
            <a:r>
              <a:rPr lang="en-US" altLang="zh-CN" sz="2800" dirty="0">
                <a:solidFill>
                  <a:schemeClr val="bg1"/>
                </a:solidFill>
                <a:latin typeface="Calibri" panose="020F0502020204030204" pitchFamily="34" charset="0"/>
                <a:cs typeface="Calibri" panose="020F0502020204030204" pitchFamily="34" charset="0"/>
              </a:rPr>
              <a:t>Consumers – view products as being more different than they otherwise would</a:t>
            </a:r>
          </a:p>
          <a:p>
            <a:pPr lvl="2"/>
            <a:r>
              <a:rPr lang="en-US" altLang="zh-CN" sz="2400" dirty="0">
                <a:solidFill>
                  <a:schemeClr val="bg1"/>
                </a:solidFill>
                <a:latin typeface="Calibri" panose="020F0502020204030204" pitchFamily="34" charset="0"/>
                <a:cs typeface="Calibri" panose="020F0502020204030204" pitchFamily="34" charset="0"/>
              </a:rPr>
              <a:t>Markets less competitive</a:t>
            </a:r>
          </a:p>
          <a:p>
            <a:pPr lvl="2"/>
            <a:r>
              <a:rPr lang="en-US" altLang="zh-CN" sz="2400" dirty="0">
                <a:solidFill>
                  <a:schemeClr val="bg1"/>
                </a:solidFill>
                <a:latin typeface="Calibri" panose="020F0502020204030204" pitchFamily="34" charset="0"/>
                <a:cs typeface="Calibri" panose="020F0502020204030204" pitchFamily="34" charset="0"/>
              </a:rPr>
              <a:t>Firms’ demand curves less elastic</a:t>
            </a:r>
          </a:p>
          <a:p>
            <a:pPr lvl="2"/>
            <a:r>
              <a:rPr lang="en-US" altLang="zh-CN" sz="2400" dirty="0">
                <a:solidFill>
                  <a:schemeClr val="bg1"/>
                </a:solidFill>
                <a:latin typeface="Calibri" panose="020F0502020204030204" pitchFamily="34" charset="0"/>
                <a:cs typeface="Calibri" panose="020F0502020204030204" pitchFamily="34" charset="0"/>
              </a:rPr>
              <a:t>Higher prices</a:t>
            </a:r>
          </a:p>
          <a:p>
            <a:endParaRPr lang="en-US" altLang="zh-C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23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0"/>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21</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8916993"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Advertising and the price of eyeglasses</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sp>
        <p:nvSpPr>
          <p:cNvPr id="9" name="内容占位符 2">
            <a:extLst>
              <a:ext uri="{FF2B5EF4-FFF2-40B4-BE49-F238E27FC236}">
                <a16:creationId xmlns:a16="http://schemas.microsoft.com/office/drawing/2014/main" id="{57CACCEB-AF8E-451B-9C1D-A8F41368B0DC}"/>
              </a:ext>
            </a:extLst>
          </p:cNvPr>
          <p:cNvSpPr>
            <a:spLocks noGrp="1"/>
          </p:cNvSpPr>
          <p:nvPr>
            <p:ph idx="1"/>
          </p:nvPr>
        </p:nvSpPr>
        <p:spPr>
          <a:xfrm>
            <a:off x="838200" y="1554969"/>
            <a:ext cx="10515600" cy="4621994"/>
          </a:xfrm>
        </p:spPr>
        <p:txBody>
          <a:bodyPr>
            <a:normAutofit/>
          </a:bodyPr>
          <a:lstStyle/>
          <a:p>
            <a:r>
              <a:rPr lang="en-US" altLang="zh-CN" sz="3200" dirty="0">
                <a:solidFill>
                  <a:schemeClr val="bg1"/>
                </a:solidFill>
                <a:latin typeface="Calibri" panose="020F0502020204030204" pitchFamily="34" charset="0"/>
                <a:cs typeface="Calibri" panose="020F0502020204030204" pitchFamily="34" charset="0"/>
              </a:rPr>
              <a:t>What effect does advertising have on the price of a good?</a:t>
            </a:r>
          </a:p>
          <a:p>
            <a:endParaRPr lang="en-US" altLang="zh-CN" sz="1000" dirty="0">
              <a:solidFill>
                <a:schemeClr val="bg1"/>
              </a:solidFill>
              <a:latin typeface="Calibri" panose="020F0502020204030204" pitchFamily="34" charset="0"/>
              <a:cs typeface="Calibri" panose="020F0502020204030204" pitchFamily="34" charset="0"/>
            </a:endParaRPr>
          </a:p>
          <a:p>
            <a:pPr lvl="1"/>
            <a:r>
              <a:rPr lang="en-US" altLang="zh-CN" sz="2800" dirty="0">
                <a:solidFill>
                  <a:schemeClr val="bg1"/>
                </a:solidFill>
                <a:latin typeface="Calibri" panose="020F0502020204030204" pitchFamily="34" charset="0"/>
                <a:cs typeface="Calibri" panose="020F0502020204030204" pitchFamily="34" charset="0"/>
              </a:rPr>
              <a:t>Consumers – easier to find firms with the best prices</a:t>
            </a:r>
          </a:p>
          <a:p>
            <a:pPr lvl="2"/>
            <a:r>
              <a:rPr lang="en-US" altLang="zh-CN" sz="2400" dirty="0">
                <a:solidFill>
                  <a:schemeClr val="bg1"/>
                </a:solidFill>
                <a:latin typeface="Calibri" panose="020F0502020204030204" pitchFamily="34" charset="0"/>
                <a:cs typeface="Calibri" panose="020F0502020204030204" pitchFamily="34" charset="0"/>
              </a:rPr>
              <a:t>Markets – more competitive</a:t>
            </a:r>
          </a:p>
          <a:p>
            <a:pPr lvl="2"/>
            <a:r>
              <a:rPr lang="en-US" altLang="zh-CN" sz="2400" dirty="0">
                <a:solidFill>
                  <a:schemeClr val="bg1"/>
                </a:solidFill>
                <a:latin typeface="Calibri" panose="020F0502020204030204" pitchFamily="34" charset="0"/>
                <a:cs typeface="Calibri" panose="020F0502020204030204" pitchFamily="34" charset="0"/>
              </a:rPr>
              <a:t>Firms’ demand curves more elastic</a:t>
            </a:r>
          </a:p>
          <a:p>
            <a:pPr lvl="2"/>
            <a:r>
              <a:rPr lang="en-US" altLang="zh-CN" sz="2400" dirty="0">
                <a:solidFill>
                  <a:schemeClr val="bg1"/>
                </a:solidFill>
                <a:latin typeface="Calibri" panose="020F0502020204030204" pitchFamily="34" charset="0"/>
                <a:cs typeface="Calibri" panose="020F0502020204030204" pitchFamily="34" charset="0"/>
              </a:rPr>
              <a:t>Lower prices</a:t>
            </a:r>
          </a:p>
          <a:p>
            <a:endParaRPr lang="en-US" altLang="zh-CN"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89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0"/>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22</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8916993"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Advertising and the price of eyeglasses</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sp>
        <p:nvSpPr>
          <p:cNvPr id="9" name="内容占位符 2">
            <a:extLst>
              <a:ext uri="{FF2B5EF4-FFF2-40B4-BE49-F238E27FC236}">
                <a16:creationId xmlns:a16="http://schemas.microsoft.com/office/drawing/2014/main" id="{57CACCEB-AF8E-451B-9C1D-A8F41368B0DC}"/>
              </a:ext>
            </a:extLst>
          </p:cNvPr>
          <p:cNvSpPr>
            <a:spLocks noGrp="1"/>
          </p:cNvSpPr>
          <p:nvPr>
            <p:ph idx="1"/>
          </p:nvPr>
        </p:nvSpPr>
        <p:spPr>
          <a:xfrm>
            <a:off x="838200" y="1554969"/>
            <a:ext cx="10515600" cy="4621994"/>
          </a:xfrm>
        </p:spPr>
        <p:txBody>
          <a:bodyPr>
            <a:normAutofit/>
          </a:bodyPr>
          <a:lstStyle/>
          <a:p>
            <a:r>
              <a:rPr lang="en-US" altLang="zh-CN" sz="3200" dirty="0">
                <a:solidFill>
                  <a:schemeClr val="bg1"/>
                </a:solidFill>
                <a:latin typeface="Calibri" panose="020F0502020204030204" pitchFamily="34" charset="0"/>
                <a:cs typeface="Calibri" panose="020F0502020204030204" pitchFamily="34" charset="0"/>
              </a:rPr>
              <a:t>1972, economist Lee Benham</a:t>
            </a:r>
          </a:p>
          <a:p>
            <a:r>
              <a:rPr lang="en-US" altLang="zh-CN" sz="3200" dirty="0">
                <a:solidFill>
                  <a:schemeClr val="bg1"/>
                </a:solidFill>
                <a:latin typeface="Calibri" panose="020F0502020204030204" pitchFamily="34" charset="0"/>
                <a:cs typeface="Calibri" panose="020F0502020204030204" pitchFamily="34" charset="0"/>
              </a:rPr>
              <a:t>States that prohibited advertising</a:t>
            </a:r>
          </a:p>
          <a:p>
            <a:pPr lvl="1"/>
            <a:r>
              <a:rPr lang="en-US" altLang="zh-CN" sz="2800" dirty="0">
                <a:solidFill>
                  <a:schemeClr val="bg1"/>
                </a:solidFill>
                <a:latin typeface="Calibri" panose="020F0502020204030204" pitchFamily="34" charset="0"/>
                <a:cs typeface="Calibri" panose="020F0502020204030204" pitchFamily="34" charset="0"/>
              </a:rPr>
              <a:t>Average price = $33 ($248 in 2012 dollars)</a:t>
            </a:r>
          </a:p>
          <a:p>
            <a:r>
              <a:rPr lang="en-US" altLang="zh-CN" sz="3200" dirty="0">
                <a:solidFill>
                  <a:schemeClr val="bg1"/>
                </a:solidFill>
                <a:latin typeface="Calibri" panose="020F0502020204030204" pitchFamily="34" charset="0"/>
                <a:cs typeface="Calibri" panose="020F0502020204030204" pitchFamily="34" charset="0"/>
              </a:rPr>
              <a:t>States that did not restrict advertising</a:t>
            </a:r>
          </a:p>
          <a:p>
            <a:pPr lvl="1"/>
            <a:r>
              <a:rPr lang="en-US" altLang="zh-CN" sz="2800" dirty="0">
                <a:solidFill>
                  <a:schemeClr val="bg1"/>
                </a:solidFill>
                <a:latin typeface="Calibri" panose="020F0502020204030204" pitchFamily="34" charset="0"/>
                <a:cs typeface="Calibri" panose="020F0502020204030204" pitchFamily="34" charset="0"/>
              </a:rPr>
              <a:t>Average price = $26 ($196 in 2012 dollars)</a:t>
            </a:r>
          </a:p>
          <a:p>
            <a:r>
              <a:rPr lang="en-US" altLang="zh-CN" sz="3200" dirty="0">
                <a:solidFill>
                  <a:schemeClr val="bg1"/>
                </a:solidFill>
                <a:latin typeface="Calibri" panose="020F0502020204030204" pitchFamily="34" charset="0"/>
                <a:cs typeface="Calibri" panose="020F0502020204030204" pitchFamily="34" charset="0"/>
              </a:rPr>
              <a:t>Advertising</a:t>
            </a:r>
          </a:p>
          <a:p>
            <a:pPr lvl="1"/>
            <a:r>
              <a:rPr lang="en-US" altLang="zh-CN" sz="2800" dirty="0">
                <a:solidFill>
                  <a:schemeClr val="bg1"/>
                </a:solidFill>
                <a:latin typeface="Calibri" panose="020F0502020204030204" pitchFamily="34" charset="0"/>
                <a:cs typeface="Calibri" panose="020F0502020204030204" pitchFamily="34" charset="0"/>
              </a:rPr>
              <a:t>Reduced average prices </a:t>
            </a:r>
          </a:p>
          <a:p>
            <a:pPr lvl="1"/>
            <a:r>
              <a:rPr lang="en-US" altLang="zh-CN" sz="2800" dirty="0">
                <a:solidFill>
                  <a:schemeClr val="bg1"/>
                </a:solidFill>
                <a:latin typeface="Calibri" panose="020F0502020204030204" pitchFamily="34" charset="0"/>
                <a:cs typeface="Calibri" panose="020F0502020204030204" pitchFamily="34" charset="0"/>
              </a:rPr>
              <a:t>Fosters competition </a:t>
            </a:r>
            <a:endParaRPr lang="en-US" altLang="zh-C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371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Advertising as a signal of quality </a:t>
            </a:r>
          </a:p>
          <a:p>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Little apparent information</a:t>
            </a:r>
          </a:p>
          <a:p>
            <a:pPr lvl="1"/>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Real information offered – a signal</a:t>
            </a:r>
          </a:p>
          <a:p>
            <a:pPr lvl="2"/>
            <a:r>
              <a:rPr lang="en-US" altLang="zh-CN" sz="2400" dirty="0">
                <a:latin typeface="Calibri" panose="020F0502020204030204" pitchFamily="34" charset="0"/>
                <a:cs typeface="Calibri" panose="020F0502020204030204" pitchFamily="34" charset="0"/>
              </a:rPr>
              <a:t>Willingness to spend large amount of money </a:t>
            </a:r>
          </a:p>
          <a:p>
            <a:pPr lvl="2"/>
            <a:r>
              <a:rPr lang="en-US" altLang="zh-CN" sz="2400" dirty="0">
                <a:latin typeface="Calibri" panose="020F0502020204030204" pitchFamily="34" charset="0"/>
                <a:cs typeface="Calibri" panose="020F0502020204030204" pitchFamily="34" charset="0"/>
              </a:rPr>
              <a:t>= signal about quality of the product</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Content of advertising = irrelevant</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23</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sp>
        <p:nvSpPr>
          <p:cNvPr id="5" name="TextBox 1">
            <a:extLst>
              <a:ext uri="{FF2B5EF4-FFF2-40B4-BE49-F238E27FC236}">
                <a16:creationId xmlns:a16="http://schemas.microsoft.com/office/drawing/2014/main" id="{187732CB-7E2C-45DF-B045-8857A7620CD1}"/>
              </a:ext>
            </a:extLst>
          </p:cNvPr>
          <p:cNvSpPr txBox="1">
            <a:spLocks noChangeArrowheads="1"/>
          </p:cNvSpPr>
          <p:nvPr/>
        </p:nvSpPr>
        <p:spPr bwMode="auto">
          <a:xfrm>
            <a:off x="1361475" y="5159375"/>
            <a:ext cx="66119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2400" i="1" dirty="0">
                <a:solidFill>
                  <a:srgbClr val="002060"/>
                </a:solidFill>
                <a:ea typeface="宋体" panose="02010600030101010101" pitchFamily="2" charset="-122"/>
              </a:rPr>
              <a:t>Is it rational for consumers to be impressed that Wang </a:t>
            </a:r>
            <a:r>
              <a:rPr lang="en-US" altLang="zh-CN" sz="2400" i="1" dirty="0" err="1">
                <a:solidFill>
                  <a:srgbClr val="002060"/>
                </a:solidFill>
                <a:ea typeface="宋体" panose="02010600030101010101" pitchFamily="2" charset="-122"/>
              </a:rPr>
              <a:t>Yibo</a:t>
            </a:r>
            <a:r>
              <a:rPr lang="en-US" altLang="zh-CN" sz="2400" i="1" dirty="0">
                <a:solidFill>
                  <a:srgbClr val="002060"/>
                </a:solidFill>
                <a:ea typeface="宋体" panose="02010600030101010101" pitchFamily="2" charset="-122"/>
              </a:rPr>
              <a:t> is endorsing this product?</a:t>
            </a:r>
            <a:endParaRPr lang="en-US" altLang="zh-CN" sz="2400" dirty="0">
              <a:solidFill>
                <a:srgbClr val="002060"/>
              </a:solidFill>
              <a:ea typeface="宋体" panose="02010600030101010101" pitchFamily="2" charset="-122"/>
            </a:endParaRPr>
          </a:p>
        </p:txBody>
      </p:sp>
      <p:pic>
        <p:nvPicPr>
          <p:cNvPr id="1026" name="Picture 2" descr="https://gimg2.baidu.com/image_search/src=http%3A%2F%2Fi0.hdslb.com%2Fbfs%2Farticle%2Fb122d22cdc7b06242f7edfc54a74189fbf96a6b1.jpg&amp;refer=http%3A%2F%2Fi0.hdslb.com&amp;app=2002&amp;size=f9999,10000&amp;q=a80&amp;n=0&amp;g=0n&amp;fmt=jpeg?sec=1640940925&amp;t=4f94d5e2b0b31d98e66827e0df64a6e7">
            <a:extLst>
              <a:ext uri="{FF2B5EF4-FFF2-40B4-BE49-F238E27FC236}">
                <a16:creationId xmlns:a16="http://schemas.microsoft.com/office/drawing/2014/main" id="{35A3C039-F442-49C0-8509-4052FA8814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0487" y="1331011"/>
            <a:ext cx="3111143" cy="465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0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Brand names</a:t>
            </a:r>
          </a:p>
          <a:p>
            <a:pPr lvl="1"/>
            <a:r>
              <a:rPr lang="en-US" altLang="zh-CN" sz="2800" dirty="0">
                <a:latin typeface="Calibri" panose="020F0502020204030204" pitchFamily="34" charset="0"/>
                <a:cs typeface="Calibri" panose="020F0502020204030204" pitchFamily="34" charset="0"/>
              </a:rPr>
              <a:t>Spend more on advertising and charge higher prices than generic substitutes</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24</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pic>
        <p:nvPicPr>
          <p:cNvPr id="8" name="Picture 7">
            <a:extLst>
              <a:ext uri="{FF2B5EF4-FFF2-40B4-BE49-F238E27FC236}">
                <a16:creationId xmlns:a16="http://schemas.microsoft.com/office/drawing/2014/main" id="{92DC3BEE-E5BD-49B8-B485-974CA451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562" y="2732881"/>
            <a:ext cx="48387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72132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Critics of brand names</a:t>
            </a:r>
          </a:p>
          <a:p>
            <a:pPr lvl="1"/>
            <a:r>
              <a:rPr lang="en-US" altLang="zh-CN" sz="2800" dirty="0">
                <a:latin typeface="Calibri" panose="020F0502020204030204" pitchFamily="34" charset="0"/>
                <a:cs typeface="Calibri" panose="020F0502020204030204" pitchFamily="34" charset="0"/>
              </a:rPr>
              <a:t>Products – not differentiated</a:t>
            </a:r>
          </a:p>
          <a:p>
            <a:pPr lvl="1"/>
            <a:r>
              <a:rPr lang="en-US" altLang="zh-CN" sz="2800" dirty="0">
                <a:latin typeface="Calibri" panose="020F0502020204030204" pitchFamily="34" charset="0"/>
                <a:cs typeface="Calibri" panose="020F0502020204030204" pitchFamily="34" charset="0"/>
              </a:rPr>
              <a:t>Irrationality: consumers are willing to pay more for brand names</a:t>
            </a:r>
          </a:p>
          <a:p>
            <a:pPr lvl="1"/>
            <a:endParaRPr lang="en-US" altLang="zh-CN" sz="10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Defenders of brand names</a:t>
            </a:r>
          </a:p>
          <a:p>
            <a:pPr lvl="1"/>
            <a:r>
              <a:rPr lang="en-US" altLang="zh-CN" sz="2800" dirty="0">
                <a:latin typeface="Calibri" panose="020F0502020204030204" pitchFamily="34" charset="0"/>
                <a:cs typeface="Calibri" panose="020F0502020204030204" pitchFamily="34" charset="0"/>
              </a:rPr>
              <a:t>Consumers – information about quality</a:t>
            </a:r>
          </a:p>
          <a:p>
            <a:pPr lvl="1"/>
            <a:r>
              <a:rPr lang="en-US" altLang="zh-CN" sz="2800" dirty="0">
                <a:latin typeface="Calibri" panose="020F0502020204030204" pitchFamily="34" charset="0"/>
                <a:cs typeface="Calibri" panose="020F0502020204030204" pitchFamily="34" charset="0"/>
              </a:rPr>
              <a:t>Firms – incentive to maintain high quality</a:t>
            </a:r>
          </a:p>
          <a:p>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25</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2735044"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Advertising</a:t>
            </a:r>
          </a:p>
        </p:txBody>
      </p:sp>
    </p:spTree>
    <p:extLst>
      <p:ext uri="{BB962C8B-B14F-4D97-AF65-F5344CB8AC3E}">
        <p14:creationId xmlns:p14="http://schemas.microsoft.com/office/powerpoint/2010/main" val="406060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0"/>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26</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9982797" cy="1169551"/>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Monopolistic Competition: </a:t>
            </a:r>
          </a:p>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Between Perfect Competition and Monopoly</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pic>
        <p:nvPicPr>
          <p:cNvPr id="9" name="Picture 2">
            <a:extLst>
              <a:ext uri="{FF2B5EF4-FFF2-40B4-BE49-F238E27FC236}">
                <a16:creationId xmlns:a16="http://schemas.microsoft.com/office/drawing/2014/main" id="{9773660D-95DF-482F-8CD0-7FEF0A36B7E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94687" y="1872323"/>
            <a:ext cx="5237178" cy="448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756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rotWithShape="1">
          <a:blip r:embed="rId4">
            <a:extLst>
              <a:ext uri="{28A0092B-C50C-407E-A947-70E740481C1C}">
                <a14:useLocalDpi xmlns:a14="http://schemas.microsoft.com/office/drawing/2010/main" val="0"/>
              </a:ext>
            </a:extLst>
          </a:blip>
          <a:srcRect l="-156" t="22656" r="156" b="20247"/>
          <a:stretch/>
        </p:blipFill>
        <p:spPr>
          <a:xfrm>
            <a:off x="-14514" y="0"/>
            <a:ext cx="12206514" cy="6961239"/>
          </a:xfrm>
          <a:prstGeom prst="rect">
            <a:avLst/>
          </a:prstGeom>
        </p:spPr>
      </p:pic>
      <p:sp>
        <p:nvSpPr>
          <p:cNvPr id="7" name="TextBox 5"/>
          <p:cNvSpPr txBox="1"/>
          <p:nvPr/>
        </p:nvSpPr>
        <p:spPr>
          <a:xfrm>
            <a:off x="2050811" y="3189815"/>
            <a:ext cx="8090377" cy="992590"/>
          </a:xfrm>
          <a:prstGeom prst="rect">
            <a:avLst/>
          </a:prstGeom>
          <a:noFill/>
        </p:spPr>
        <p:txBody>
          <a:bodyPr wrap="square" lIns="68589" tIns="34295" rIns="68589" bIns="34295" rtlCol="0">
            <a:spAutoFit/>
          </a:bodyPr>
          <a:lstStyle/>
          <a:p>
            <a:pPr algn="ctr"/>
            <a:r>
              <a:rPr lang="en-US" altLang="zh-CN" sz="6000" b="1" i="1" spc="6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Thanks</a:t>
            </a:r>
          </a:p>
        </p:txBody>
      </p:sp>
    </p:spTree>
    <p:extLst>
      <p:ext uri="{BB962C8B-B14F-4D97-AF65-F5344CB8AC3E}">
        <p14:creationId xmlns:p14="http://schemas.microsoft.com/office/powerpoint/2010/main" val="33156609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685" y="391783"/>
            <a:ext cx="1843773"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Agenda</a:t>
            </a:r>
            <a:endParaRPr lang="en-CA" altLang="zh-CN" sz="3500" b="1" i="1" u="sng" spc="300" dirty="0">
              <a:latin typeface="Calibri" panose="020F0502020204030204" pitchFamily="34" charset="0"/>
              <a:ea typeface="华光隶变_CNKI" panose="02000500000000000000" pitchFamily="2" charset="-122"/>
              <a:cs typeface="Calibri" panose="020F0502020204030204" pitchFamily="34" charset="0"/>
            </a:endParaRPr>
          </a:p>
        </p:txBody>
      </p:sp>
      <p:sp>
        <p:nvSpPr>
          <p:cNvPr id="11" name="Freeform 263"/>
          <p:cNvSpPr>
            <a:spLocks/>
          </p:cNvSpPr>
          <p:nvPr/>
        </p:nvSpPr>
        <p:spPr bwMode="auto">
          <a:xfrm>
            <a:off x="6448587" y="1603342"/>
            <a:ext cx="1999144" cy="2421103"/>
          </a:xfrm>
          <a:custGeom>
            <a:avLst/>
            <a:gdLst>
              <a:gd name="T0" fmla="*/ 4 w 1092"/>
              <a:gd name="T1" fmla="*/ 0 h 1319"/>
              <a:gd name="T2" fmla="*/ 124 w 1092"/>
              <a:gd name="T3" fmla="*/ 13 h 1319"/>
              <a:gd name="T4" fmla="*/ 238 w 1092"/>
              <a:gd name="T5" fmla="*/ 37 h 1319"/>
              <a:gd name="T6" fmla="*/ 348 w 1092"/>
              <a:gd name="T7" fmla="*/ 72 h 1319"/>
              <a:gd name="T8" fmla="*/ 454 w 1092"/>
              <a:gd name="T9" fmla="*/ 119 h 1319"/>
              <a:gd name="T10" fmla="*/ 554 w 1092"/>
              <a:gd name="T11" fmla="*/ 174 h 1319"/>
              <a:gd name="T12" fmla="*/ 646 w 1092"/>
              <a:gd name="T13" fmla="*/ 241 h 1319"/>
              <a:gd name="T14" fmla="*/ 732 w 1092"/>
              <a:gd name="T15" fmla="*/ 314 h 1319"/>
              <a:gd name="T16" fmla="*/ 811 w 1092"/>
              <a:gd name="T17" fmla="*/ 396 h 1319"/>
              <a:gd name="T18" fmla="*/ 880 w 1092"/>
              <a:gd name="T19" fmla="*/ 487 h 1319"/>
              <a:gd name="T20" fmla="*/ 941 w 1092"/>
              <a:gd name="T21" fmla="*/ 583 h 1319"/>
              <a:gd name="T22" fmla="*/ 994 w 1092"/>
              <a:gd name="T23" fmla="*/ 685 h 1319"/>
              <a:gd name="T24" fmla="*/ 1035 w 1092"/>
              <a:gd name="T25" fmla="*/ 791 h 1319"/>
              <a:gd name="T26" fmla="*/ 1064 w 1092"/>
              <a:gd name="T27" fmla="*/ 905 h 1319"/>
              <a:gd name="T28" fmla="*/ 1084 w 1092"/>
              <a:gd name="T29" fmla="*/ 1021 h 1319"/>
              <a:gd name="T30" fmla="*/ 1092 w 1092"/>
              <a:gd name="T31" fmla="*/ 1142 h 1319"/>
              <a:gd name="T32" fmla="*/ 768 w 1092"/>
              <a:gd name="T33" fmla="*/ 1319 h 1319"/>
              <a:gd name="T34" fmla="*/ 442 w 1092"/>
              <a:gd name="T35" fmla="*/ 1142 h 1319"/>
              <a:gd name="T36" fmla="*/ 436 w 1092"/>
              <a:gd name="T37" fmla="*/ 1068 h 1319"/>
              <a:gd name="T38" fmla="*/ 418 w 1092"/>
              <a:gd name="T39" fmla="*/ 995 h 1319"/>
              <a:gd name="T40" fmla="*/ 391 w 1092"/>
              <a:gd name="T41" fmla="*/ 930 h 1319"/>
              <a:gd name="T42" fmla="*/ 355 w 1092"/>
              <a:gd name="T43" fmla="*/ 868 h 1319"/>
              <a:gd name="T44" fmla="*/ 312 w 1092"/>
              <a:gd name="T45" fmla="*/ 813 h 1319"/>
              <a:gd name="T46" fmla="*/ 261 w 1092"/>
              <a:gd name="T47" fmla="*/ 764 h 1319"/>
              <a:gd name="T48" fmla="*/ 204 w 1092"/>
              <a:gd name="T49" fmla="*/ 722 h 1319"/>
              <a:gd name="T50" fmla="*/ 141 w 1092"/>
              <a:gd name="T51" fmla="*/ 689 h 1319"/>
              <a:gd name="T52" fmla="*/ 73 w 1092"/>
              <a:gd name="T53" fmla="*/ 665 h 1319"/>
              <a:gd name="T54" fmla="*/ 0 w 1092"/>
              <a:gd name="T55" fmla="*/ 652 h 1319"/>
              <a:gd name="T56" fmla="*/ 181 w 1092"/>
              <a:gd name="T57" fmla="*/ 320 h 1319"/>
              <a:gd name="T58" fmla="*/ 4 w 1092"/>
              <a:gd name="T59" fmla="*/ 0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2" h="1319">
                <a:moveTo>
                  <a:pt x="4" y="0"/>
                </a:moveTo>
                <a:lnTo>
                  <a:pt x="124" y="13"/>
                </a:lnTo>
                <a:lnTo>
                  <a:pt x="238" y="37"/>
                </a:lnTo>
                <a:lnTo>
                  <a:pt x="348" y="72"/>
                </a:lnTo>
                <a:lnTo>
                  <a:pt x="454" y="119"/>
                </a:lnTo>
                <a:lnTo>
                  <a:pt x="554" y="174"/>
                </a:lnTo>
                <a:lnTo>
                  <a:pt x="646" y="241"/>
                </a:lnTo>
                <a:lnTo>
                  <a:pt x="732" y="314"/>
                </a:lnTo>
                <a:lnTo>
                  <a:pt x="811" y="396"/>
                </a:lnTo>
                <a:lnTo>
                  <a:pt x="880" y="487"/>
                </a:lnTo>
                <a:lnTo>
                  <a:pt x="941" y="583"/>
                </a:lnTo>
                <a:lnTo>
                  <a:pt x="994" y="685"/>
                </a:lnTo>
                <a:lnTo>
                  <a:pt x="1035" y="791"/>
                </a:lnTo>
                <a:lnTo>
                  <a:pt x="1064" y="905"/>
                </a:lnTo>
                <a:lnTo>
                  <a:pt x="1084" y="1021"/>
                </a:lnTo>
                <a:lnTo>
                  <a:pt x="1092" y="1142"/>
                </a:lnTo>
                <a:lnTo>
                  <a:pt x="768" y="1319"/>
                </a:lnTo>
                <a:lnTo>
                  <a:pt x="442" y="1142"/>
                </a:lnTo>
                <a:lnTo>
                  <a:pt x="436" y="1068"/>
                </a:lnTo>
                <a:lnTo>
                  <a:pt x="418" y="995"/>
                </a:lnTo>
                <a:lnTo>
                  <a:pt x="391" y="930"/>
                </a:lnTo>
                <a:lnTo>
                  <a:pt x="355" y="868"/>
                </a:lnTo>
                <a:lnTo>
                  <a:pt x="312" y="813"/>
                </a:lnTo>
                <a:lnTo>
                  <a:pt x="261" y="764"/>
                </a:lnTo>
                <a:lnTo>
                  <a:pt x="204" y="722"/>
                </a:lnTo>
                <a:lnTo>
                  <a:pt x="141" y="689"/>
                </a:lnTo>
                <a:lnTo>
                  <a:pt x="73" y="665"/>
                </a:lnTo>
                <a:lnTo>
                  <a:pt x="0" y="652"/>
                </a:lnTo>
                <a:lnTo>
                  <a:pt x="181" y="320"/>
                </a:lnTo>
                <a:lnTo>
                  <a:pt x="4" y="0"/>
                </a:lnTo>
                <a:close/>
              </a:path>
            </a:pathLst>
          </a:custGeom>
          <a:solidFill>
            <a:schemeClr val="accent1"/>
          </a:solidFill>
          <a:ln w="0">
            <a:noFill/>
            <a:prstDash val="solid"/>
            <a:round/>
            <a:headEnd/>
            <a:tailEnd/>
          </a:ln>
        </p:spPr>
        <p:txBody>
          <a:bodyPr vert="horz" wrap="square" lIns="121912" tIns="60956" rIns="121912" bIns="60956" numCol="1" anchor="t" anchorCtr="0" compatLnSpc="1">
            <a:prstTxWarp prst="textNoShape">
              <a:avLst/>
            </a:prstTxWarp>
          </a:bodyPr>
          <a:lstStyle/>
          <a:p>
            <a:endParaRPr lang="es-SV" sz="900">
              <a:latin typeface="华光隶变_CNKI" panose="02000500000000000000" pitchFamily="2" charset="-122"/>
              <a:ea typeface="华光隶变_CNKI" panose="02000500000000000000" pitchFamily="2" charset="-122"/>
            </a:endParaRPr>
          </a:p>
        </p:txBody>
      </p:sp>
      <p:sp>
        <p:nvSpPr>
          <p:cNvPr id="12" name="Freeform 264"/>
          <p:cNvSpPr>
            <a:spLocks/>
          </p:cNvSpPr>
          <p:nvPr/>
        </p:nvSpPr>
        <p:spPr bwMode="auto">
          <a:xfrm>
            <a:off x="4222019" y="1599673"/>
            <a:ext cx="2420980" cy="1999246"/>
          </a:xfrm>
          <a:custGeom>
            <a:avLst/>
            <a:gdLst>
              <a:gd name="T0" fmla="*/ 1143 w 1320"/>
              <a:gd name="T1" fmla="*/ 0 h 1090"/>
              <a:gd name="T2" fmla="*/ 1320 w 1320"/>
              <a:gd name="T3" fmla="*/ 322 h 1090"/>
              <a:gd name="T4" fmla="*/ 1141 w 1320"/>
              <a:gd name="T5" fmla="*/ 650 h 1090"/>
              <a:gd name="T6" fmla="*/ 1067 w 1320"/>
              <a:gd name="T7" fmla="*/ 656 h 1090"/>
              <a:gd name="T8" fmla="*/ 996 w 1320"/>
              <a:gd name="T9" fmla="*/ 673 h 1090"/>
              <a:gd name="T10" fmla="*/ 929 w 1320"/>
              <a:gd name="T11" fmla="*/ 699 h 1090"/>
              <a:gd name="T12" fmla="*/ 868 w 1320"/>
              <a:gd name="T13" fmla="*/ 736 h 1090"/>
              <a:gd name="T14" fmla="*/ 813 w 1320"/>
              <a:gd name="T15" fmla="*/ 779 h 1090"/>
              <a:gd name="T16" fmla="*/ 764 w 1320"/>
              <a:gd name="T17" fmla="*/ 830 h 1090"/>
              <a:gd name="T18" fmla="*/ 723 w 1320"/>
              <a:gd name="T19" fmla="*/ 887 h 1090"/>
              <a:gd name="T20" fmla="*/ 690 w 1320"/>
              <a:gd name="T21" fmla="*/ 950 h 1090"/>
              <a:gd name="T22" fmla="*/ 666 w 1320"/>
              <a:gd name="T23" fmla="*/ 1019 h 1090"/>
              <a:gd name="T24" fmla="*/ 650 w 1320"/>
              <a:gd name="T25" fmla="*/ 1090 h 1090"/>
              <a:gd name="T26" fmla="*/ 321 w 1320"/>
              <a:gd name="T27" fmla="*/ 911 h 1090"/>
              <a:gd name="T28" fmla="*/ 0 w 1320"/>
              <a:gd name="T29" fmla="*/ 1088 h 1090"/>
              <a:gd name="T30" fmla="*/ 12 w 1320"/>
              <a:gd name="T31" fmla="*/ 968 h 1090"/>
              <a:gd name="T32" fmla="*/ 38 w 1320"/>
              <a:gd name="T33" fmla="*/ 852 h 1090"/>
              <a:gd name="T34" fmla="*/ 73 w 1320"/>
              <a:gd name="T35" fmla="*/ 742 h 1090"/>
              <a:gd name="T36" fmla="*/ 120 w 1320"/>
              <a:gd name="T37" fmla="*/ 638 h 1090"/>
              <a:gd name="T38" fmla="*/ 175 w 1320"/>
              <a:gd name="T39" fmla="*/ 538 h 1090"/>
              <a:gd name="T40" fmla="*/ 242 w 1320"/>
              <a:gd name="T41" fmla="*/ 445 h 1090"/>
              <a:gd name="T42" fmla="*/ 315 w 1320"/>
              <a:gd name="T43" fmla="*/ 359 h 1090"/>
              <a:gd name="T44" fmla="*/ 397 w 1320"/>
              <a:gd name="T45" fmla="*/ 280 h 1090"/>
              <a:gd name="T46" fmla="*/ 485 w 1320"/>
              <a:gd name="T47" fmla="*/ 210 h 1090"/>
              <a:gd name="T48" fmla="*/ 582 w 1320"/>
              <a:gd name="T49" fmla="*/ 149 h 1090"/>
              <a:gd name="T50" fmla="*/ 684 w 1320"/>
              <a:gd name="T51" fmla="*/ 98 h 1090"/>
              <a:gd name="T52" fmla="*/ 792 w 1320"/>
              <a:gd name="T53" fmla="*/ 57 h 1090"/>
              <a:gd name="T54" fmla="*/ 906 w 1320"/>
              <a:gd name="T55" fmla="*/ 27 h 1090"/>
              <a:gd name="T56" fmla="*/ 1022 w 1320"/>
              <a:gd name="T57" fmla="*/ 8 h 1090"/>
              <a:gd name="T58" fmla="*/ 1143 w 1320"/>
              <a:gd name="T5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1090">
                <a:moveTo>
                  <a:pt x="1143" y="0"/>
                </a:moveTo>
                <a:lnTo>
                  <a:pt x="1320" y="322"/>
                </a:lnTo>
                <a:lnTo>
                  <a:pt x="1141" y="650"/>
                </a:lnTo>
                <a:lnTo>
                  <a:pt x="1067" y="656"/>
                </a:lnTo>
                <a:lnTo>
                  <a:pt x="996" y="673"/>
                </a:lnTo>
                <a:lnTo>
                  <a:pt x="929" y="699"/>
                </a:lnTo>
                <a:lnTo>
                  <a:pt x="868" y="736"/>
                </a:lnTo>
                <a:lnTo>
                  <a:pt x="813" y="779"/>
                </a:lnTo>
                <a:lnTo>
                  <a:pt x="764" y="830"/>
                </a:lnTo>
                <a:lnTo>
                  <a:pt x="723" y="887"/>
                </a:lnTo>
                <a:lnTo>
                  <a:pt x="690" y="950"/>
                </a:lnTo>
                <a:lnTo>
                  <a:pt x="666" y="1019"/>
                </a:lnTo>
                <a:lnTo>
                  <a:pt x="650" y="1090"/>
                </a:lnTo>
                <a:lnTo>
                  <a:pt x="321" y="911"/>
                </a:lnTo>
                <a:lnTo>
                  <a:pt x="0" y="1088"/>
                </a:lnTo>
                <a:lnTo>
                  <a:pt x="12" y="968"/>
                </a:lnTo>
                <a:lnTo>
                  <a:pt x="38" y="852"/>
                </a:lnTo>
                <a:lnTo>
                  <a:pt x="73" y="742"/>
                </a:lnTo>
                <a:lnTo>
                  <a:pt x="120" y="638"/>
                </a:lnTo>
                <a:lnTo>
                  <a:pt x="175" y="538"/>
                </a:lnTo>
                <a:lnTo>
                  <a:pt x="242" y="445"/>
                </a:lnTo>
                <a:lnTo>
                  <a:pt x="315" y="359"/>
                </a:lnTo>
                <a:lnTo>
                  <a:pt x="397" y="280"/>
                </a:lnTo>
                <a:lnTo>
                  <a:pt x="485" y="210"/>
                </a:lnTo>
                <a:lnTo>
                  <a:pt x="582" y="149"/>
                </a:lnTo>
                <a:lnTo>
                  <a:pt x="684" y="98"/>
                </a:lnTo>
                <a:lnTo>
                  <a:pt x="792" y="57"/>
                </a:lnTo>
                <a:lnTo>
                  <a:pt x="906" y="27"/>
                </a:lnTo>
                <a:lnTo>
                  <a:pt x="1022" y="8"/>
                </a:lnTo>
                <a:lnTo>
                  <a:pt x="1143" y="0"/>
                </a:lnTo>
                <a:close/>
              </a:path>
            </a:pathLst>
          </a:custGeom>
          <a:solidFill>
            <a:schemeClr val="accent4"/>
          </a:solidFill>
          <a:ln w="0">
            <a:noFill/>
            <a:prstDash val="solid"/>
            <a:round/>
            <a:headEnd/>
            <a:tailEnd/>
          </a:ln>
        </p:spPr>
        <p:txBody>
          <a:bodyPr vert="horz" wrap="square" lIns="121912" tIns="60956" rIns="121912" bIns="60956" numCol="1" anchor="t" anchorCtr="0" compatLnSpc="1">
            <a:prstTxWarp prst="textNoShape">
              <a:avLst/>
            </a:prstTxWarp>
          </a:bodyPr>
          <a:lstStyle/>
          <a:p>
            <a:endParaRPr lang="es-SV" sz="900">
              <a:latin typeface="华光隶变_CNKI" panose="02000500000000000000" pitchFamily="2" charset="-122"/>
              <a:ea typeface="华光隶变_CNKI" panose="02000500000000000000" pitchFamily="2" charset="-122"/>
            </a:endParaRPr>
          </a:p>
        </p:txBody>
      </p:sp>
      <p:sp>
        <p:nvSpPr>
          <p:cNvPr id="13" name="Freeform 265"/>
          <p:cNvSpPr>
            <a:spLocks/>
          </p:cNvSpPr>
          <p:nvPr/>
        </p:nvSpPr>
        <p:spPr bwMode="auto">
          <a:xfrm>
            <a:off x="6026751" y="3830021"/>
            <a:ext cx="2417314" cy="1999246"/>
          </a:xfrm>
          <a:custGeom>
            <a:avLst/>
            <a:gdLst>
              <a:gd name="T0" fmla="*/ 668 w 1320"/>
              <a:gd name="T1" fmla="*/ 0 h 1090"/>
              <a:gd name="T2" fmla="*/ 1000 w 1320"/>
              <a:gd name="T3" fmla="*/ 179 h 1090"/>
              <a:gd name="T4" fmla="*/ 1320 w 1320"/>
              <a:gd name="T5" fmla="*/ 2 h 1090"/>
              <a:gd name="T6" fmla="*/ 1306 w 1320"/>
              <a:gd name="T7" fmla="*/ 122 h 1090"/>
              <a:gd name="T8" fmla="*/ 1283 w 1320"/>
              <a:gd name="T9" fmla="*/ 236 h 1090"/>
              <a:gd name="T10" fmla="*/ 1245 w 1320"/>
              <a:gd name="T11" fmla="*/ 348 h 1090"/>
              <a:gd name="T12" fmla="*/ 1200 w 1320"/>
              <a:gd name="T13" fmla="*/ 452 h 1090"/>
              <a:gd name="T14" fmla="*/ 1143 w 1320"/>
              <a:gd name="T15" fmla="*/ 552 h 1090"/>
              <a:gd name="T16" fmla="*/ 1078 w 1320"/>
              <a:gd name="T17" fmla="*/ 644 h 1090"/>
              <a:gd name="T18" fmla="*/ 1004 w 1320"/>
              <a:gd name="T19" fmla="*/ 731 h 1090"/>
              <a:gd name="T20" fmla="*/ 923 w 1320"/>
              <a:gd name="T21" fmla="*/ 809 h 1090"/>
              <a:gd name="T22" fmla="*/ 833 w 1320"/>
              <a:gd name="T23" fmla="*/ 878 h 1090"/>
              <a:gd name="T24" fmla="*/ 737 w 1320"/>
              <a:gd name="T25" fmla="*/ 941 h 1090"/>
              <a:gd name="T26" fmla="*/ 635 w 1320"/>
              <a:gd name="T27" fmla="*/ 992 h 1090"/>
              <a:gd name="T28" fmla="*/ 527 w 1320"/>
              <a:gd name="T29" fmla="*/ 1033 h 1090"/>
              <a:gd name="T30" fmla="*/ 415 w 1320"/>
              <a:gd name="T31" fmla="*/ 1063 h 1090"/>
              <a:gd name="T32" fmla="*/ 297 w 1320"/>
              <a:gd name="T33" fmla="*/ 1082 h 1090"/>
              <a:gd name="T34" fmla="*/ 177 w 1320"/>
              <a:gd name="T35" fmla="*/ 1090 h 1090"/>
              <a:gd name="T36" fmla="*/ 0 w 1320"/>
              <a:gd name="T37" fmla="*/ 768 h 1090"/>
              <a:gd name="T38" fmla="*/ 177 w 1320"/>
              <a:gd name="T39" fmla="*/ 440 h 1090"/>
              <a:gd name="T40" fmla="*/ 252 w 1320"/>
              <a:gd name="T41" fmla="*/ 434 h 1090"/>
              <a:gd name="T42" fmla="*/ 322 w 1320"/>
              <a:gd name="T43" fmla="*/ 416 h 1090"/>
              <a:gd name="T44" fmla="*/ 389 w 1320"/>
              <a:gd name="T45" fmla="*/ 389 h 1090"/>
              <a:gd name="T46" fmla="*/ 450 w 1320"/>
              <a:gd name="T47" fmla="*/ 354 h 1090"/>
              <a:gd name="T48" fmla="*/ 507 w 1320"/>
              <a:gd name="T49" fmla="*/ 310 h 1090"/>
              <a:gd name="T50" fmla="*/ 556 w 1320"/>
              <a:gd name="T51" fmla="*/ 259 h 1090"/>
              <a:gd name="T52" fmla="*/ 597 w 1320"/>
              <a:gd name="T53" fmla="*/ 202 h 1090"/>
              <a:gd name="T54" fmla="*/ 631 w 1320"/>
              <a:gd name="T55" fmla="*/ 140 h 1090"/>
              <a:gd name="T56" fmla="*/ 654 w 1320"/>
              <a:gd name="T57" fmla="*/ 71 h 1090"/>
              <a:gd name="T58" fmla="*/ 668 w 1320"/>
              <a:gd name="T59"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1090">
                <a:moveTo>
                  <a:pt x="668" y="0"/>
                </a:moveTo>
                <a:lnTo>
                  <a:pt x="1000" y="179"/>
                </a:lnTo>
                <a:lnTo>
                  <a:pt x="1320" y="2"/>
                </a:lnTo>
                <a:lnTo>
                  <a:pt x="1306" y="122"/>
                </a:lnTo>
                <a:lnTo>
                  <a:pt x="1283" y="236"/>
                </a:lnTo>
                <a:lnTo>
                  <a:pt x="1245" y="348"/>
                </a:lnTo>
                <a:lnTo>
                  <a:pt x="1200" y="452"/>
                </a:lnTo>
                <a:lnTo>
                  <a:pt x="1143" y="552"/>
                </a:lnTo>
                <a:lnTo>
                  <a:pt x="1078" y="644"/>
                </a:lnTo>
                <a:lnTo>
                  <a:pt x="1004" y="731"/>
                </a:lnTo>
                <a:lnTo>
                  <a:pt x="923" y="809"/>
                </a:lnTo>
                <a:lnTo>
                  <a:pt x="833" y="878"/>
                </a:lnTo>
                <a:lnTo>
                  <a:pt x="737" y="941"/>
                </a:lnTo>
                <a:lnTo>
                  <a:pt x="635" y="992"/>
                </a:lnTo>
                <a:lnTo>
                  <a:pt x="527" y="1033"/>
                </a:lnTo>
                <a:lnTo>
                  <a:pt x="415" y="1063"/>
                </a:lnTo>
                <a:lnTo>
                  <a:pt x="297" y="1082"/>
                </a:lnTo>
                <a:lnTo>
                  <a:pt x="177" y="1090"/>
                </a:lnTo>
                <a:lnTo>
                  <a:pt x="0" y="768"/>
                </a:lnTo>
                <a:lnTo>
                  <a:pt x="177" y="440"/>
                </a:lnTo>
                <a:lnTo>
                  <a:pt x="252" y="434"/>
                </a:lnTo>
                <a:lnTo>
                  <a:pt x="322" y="416"/>
                </a:lnTo>
                <a:lnTo>
                  <a:pt x="389" y="389"/>
                </a:lnTo>
                <a:lnTo>
                  <a:pt x="450" y="354"/>
                </a:lnTo>
                <a:lnTo>
                  <a:pt x="507" y="310"/>
                </a:lnTo>
                <a:lnTo>
                  <a:pt x="556" y="259"/>
                </a:lnTo>
                <a:lnTo>
                  <a:pt x="597" y="202"/>
                </a:lnTo>
                <a:lnTo>
                  <a:pt x="631" y="140"/>
                </a:lnTo>
                <a:lnTo>
                  <a:pt x="654" y="71"/>
                </a:lnTo>
                <a:lnTo>
                  <a:pt x="668" y="0"/>
                </a:lnTo>
                <a:close/>
              </a:path>
            </a:pathLst>
          </a:custGeom>
          <a:solidFill>
            <a:schemeClr val="accent2"/>
          </a:solidFill>
          <a:ln w="0">
            <a:noFill/>
            <a:prstDash val="solid"/>
            <a:round/>
            <a:headEnd/>
            <a:tailEnd/>
          </a:ln>
        </p:spPr>
        <p:txBody>
          <a:bodyPr vert="horz" wrap="square" lIns="121912" tIns="60956" rIns="121912" bIns="60956" numCol="1" anchor="t" anchorCtr="0" compatLnSpc="1">
            <a:prstTxWarp prst="textNoShape">
              <a:avLst/>
            </a:prstTxWarp>
          </a:bodyPr>
          <a:lstStyle/>
          <a:p>
            <a:endParaRPr lang="es-SV" sz="900">
              <a:latin typeface="华光隶变_CNKI" panose="02000500000000000000" pitchFamily="2" charset="-122"/>
              <a:ea typeface="华光隶变_CNKI" panose="02000500000000000000" pitchFamily="2" charset="-122"/>
            </a:endParaRPr>
          </a:p>
        </p:txBody>
      </p:sp>
      <p:sp>
        <p:nvSpPr>
          <p:cNvPr id="14" name="Freeform 266"/>
          <p:cNvSpPr>
            <a:spLocks/>
          </p:cNvSpPr>
          <p:nvPr/>
        </p:nvSpPr>
        <p:spPr bwMode="auto">
          <a:xfrm>
            <a:off x="4222019" y="3404495"/>
            <a:ext cx="1999144" cy="2421103"/>
          </a:xfrm>
          <a:custGeom>
            <a:avLst/>
            <a:gdLst>
              <a:gd name="T0" fmla="*/ 323 w 1090"/>
              <a:gd name="T1" fmla="*/ 0 h 1320"/>
              <a:gd name="T2" fmla="*/ 648 w 1090"/>
              <a:gd name="T3" fmla="*/ 177 h 1320"/>
              <a:gd name="T4" fmla="*/ 656 w 1090"/>
              <a:gd name="T5" fmla="*/ 252 h 1320"/>
              <a:gd name="T6" fmla="*/ 674 w 1090"/>
              <a:gd name="T7" fmla="*/ 323 h 1320"/>
              <a:gd name="T8" fmla="*/ 700 w 1090"/>
              <a:gd name="T9" fmla="*/ 389 h 1320"/>
              <a:gd name="T10" fmla="*/ 735 w 1090"/>
              <a:gd name="T11" fmla="*/ 452 h 1320"/>
              <a:gd name="T12" fmla="*/ 780 w 1090"/>
              <a:gd name="T13" fmla="*/ 507 h 1320"/>
              <a:gd name="T14" fmla="*/ 831 w 1090"/>
              <a:gd name="T15" fmla="*/ 556 h 1320"/>
              <a:gd name="T16" fmla="*/ 888 w 1090"/>
              <a:gd name="T17" fmla="*/ 597 h 1320"/>
              <a:gd name="T18" fmla="*/ 951 w 1090"/>
              <a:gd name="T19" fmla="*/ 631 h 1320"/>
              <a:gd name="T20" fmla="*/ 1020 w 1090"/>
              <a:gd name="T21" fmla="*/ 654 h 1320"/>
              <a:gd name="T22" fmla="*/ 1090 w 1090"/>
              <a:gd name="T23" fmla="*/ 668 h 1320"/>
              <a:gd name="T24" fmla="*/ 912 w 1090"/>
              <a:gd name="T25" fmla="*/ 1000 h 1320"/>
              <a:gd name="T26" fmla="*/ 1086 w 1090"/>
              <a:gd name="T27" fmla="*/ 1320 h 1320"/>
              <a:gd name="T28" fmla="*/ 969 w 1090"/>
              <a:gd name="T29" fmla="*/ 1306 h 1320"/>
              <a:gd name="T30" fmla="*/ 853 w 1090"/>
              <a:gd name="T31" fmla="*/ 1283 h 1320"/>
              <a:gd name="T32" fmla="*/ 743 w 1090"/>
              <a:gd name="T33" fmla="*/ 1247 h 1320"/>
              <a:gd name="T34" fmla="*/ 639 w 1090"/>
              <a:gd name="T35" fmla="*/ 1200 h 1320"/>
              <a:gd name="T36" fmla="*/ 539 w 1090"/>
              <a:gd name="T37" fmla="*/ 1143 h 1320"/>
              <a:gd name="T38" fmla="*/ 446 w 1090"/>
              <a:gd name="T39" fmla="*/ 1079 h 1320"/>
              <a:gd name="T40" fmla="*/ 360 w 1090"/>
              <a:gd name="T41" fmla="*/ 1006 h 1320"/>
              <a:gd name="T42" fmla="*/ 281 w 1090"/>
              <a:gd name="T43" fmla="*/ 923 h 1320"/>
              <a:gd name="T44" fmla="*/ 211 w 1090"/>
              <a:gd name="T45" fmla="*/ 833 h 1320"/>
              <a:gd name="T46" fmla="*/ 150 w 1090"/>
              <a:gd name="T47" fmla="*/ 737 h 1320"/>
              <a:gd name="T48" fmla="*/ 99 w 1090"/>
              <a:gd name="T49" fmla="*/ 635 h 1320"/>
              <a:gd name="T50" fmla="*/ 57 w 1090"/>
              <a:gd name="T51" fmla="*/ 527 h 1320"/>
              <a:gd name="T52" fmla="*/ 26 w 1090"/>
              <a:gd name="T53" fmla="*/ 415 h 1320"/>
              <a:gd name="T54" fmla="*/ 8 w 1090"/>
              <a:gd name="T55" fmla="*/ 299 h 1320"/>
              <a:gd name="T56" fmla="*/ 0 w 1090"/>
              <a:gd name="T57" fmla="*/ 177 h 1320"/>
              <a:gd name="T58" fmla="*/ 323 w 1090"/>
              <a:gd name="T59" fmla="*/ 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0" h="1320">
                <a:moveTo>
                  <a:pt x="323" y="0"/>
                </a:moveTo>
                <a:lnTo>
                  <a:pt x="648" y="177"/>
                </a:lnTo>
                <a:lnTo>
                  <a:pt x="656" y="252"/>
                </a:lnTo>
                <a:lnTo>
                  <a:pt x="674" y="323"/>
                </a:lnTo>
                <a:lnTo>
                  <a:pt x="700" y="389"/>
                </a:lnTo>
                <a:lnTo>
                  <a:pt x="735" y="452"/>
                </a:lnTo>
                <a:lnTo>
                  <a:pt x="780" y="507"/>
                </a:lnTo>
                <a:lnTo>
                  <a:pt x="831" y="556"/>
                </a:lnTo>
                <a:lnTo>
                  <a:pt x="888" y="597"/>
                </a:lnTo>
                <a:lnTo>
                  <a:pt x="951" y="631"/>
                </a:lnTo>
                <a:lnTo>
                  <a:pt x="1020" y="654"/>
                </a:lnTo>
                <a:lnTo>
                  <a:pt x="1090" y="668"/>
                </a:lnTo>
                <a:lnTo>
                  <a:pt x="912" y="1000"/>
                </a:lnTo>
                <a:lnTo>
                  <a:pt x="1086" y="1320"/>
                </a:lnTo>
                <a:lnTo>
                  <a:pt x="969" y="1306"/>
                </a:lnTo>
                <a:lnTo>
                  <a:pt x="853" y="1283"/>
                </a:lnTo>
                <a:lnTo>
                  <a:pt x="743" y="1247"/>
                </a:lnTo>
                <a:lnTo>
                  <a:pt x="639" y="1200"/>
                </a:lnTo>
                <a:lnTo>
                  <a:pt x="539" y="1143"/>
                </a:lnTo>
                <a:lnTo>
                  <a:pt x="446" y="1079"/>
                </a:lnTo>
                <a:lnTo>
                  <a:pt x="360" y="1006"/>
                </a:lnTo>
                <a:lnTo>
                  <a:pt x="281" y="923"/>
                </a:lnTo>
                <a:lnTo>
                  <a:pt x="211" y="833"/>
                </a:lnTo>
                <a:lnTo>
                  <a:pt x="150" y="737"/>
                </a:lnTo>
                <a:lnTo>
                  <a:pt x="99" y="635"/>
                </a:lnTo>
                <a:lnTo>
                  <a:pt x="57" y="527"/>
                </a:lnTo>
                <a:lnTo>
                  <a:pt x="26" y="415"/>
                </a:lnTo>
                <a:lnTo>
                  <a:pt x="8" y="299"/>
                </a:lnTo>
                <a:lnTo>
                  <a:pt x="0" y="177"/>
                </a:lnTo>
                <a:lnTo>
                  <a:pt x="323" y="0"/>
                </a:lnTo>
                <a:close/>
              </a:path>
            </a:pathLst>
          </a:custGeom>
          <a:solidFill>
            <a:schemeClr val="accent3"/>
          </a:solidFill>
          <a:ln w="0">
            <a:noFill/>
            <a:prstDash val="solid"/>
            <a:round/>
            <a:headEnd/>
            <a:tailEnd/>
          </a:ln>
        </p:spPr>
        <p:txBody>
          <a:bodyPr vert="horz" wrap="square" lIns="121912" tIns="60956" rIns="121912" bIns="60956" numCol="1" anchor="t" anchorCtr="0" compatLnSpc="1">
            <a:prstTxWarp prst="textNoShape">
              <a:avLst/>
            </a:prstTxWarp>
          </a:bodyPr>
          <a:lstStyle/>
          <a:p>
            <a:endParaRPr lang="es-SV" sz="900">
              <a:latin typeface="华光隶变_CNKI" panose="02000500000000000000" pitchFamily="2" charset="-122"/>
              <a:ea typeface="华光隶变_CNKI" panose="02000500000000000000" pitchFamily="2" charset="-122"/>
            </a:endParaRPr>
          </a:p>
        </p:txBody>
      </p:sp>
      <p:sp>
        <p:nvSpPr>
          <p:cNvPr id="15" name="4 Elipse"/>
          <p:cNvSpPr>
            <a:spLocks noChangeAspect="1"/>
          </p:cNvSpPr>
          <p:nvPr/>
        </p:nvSpPr>
        <p:spPr bwMode="auto">
          <a:xfrm>
            <a:off x="7021036" y="2280127"/>
            <a:ext cx="502401" cy="502403"/>
          </a:xfrm>
          <a:prstGeom prst="ellipse">
            <a:avLst/>
          </a:prstGeom>
          <a:noFill/>
          <a:ln w="12700" cap="flat" cmpd="sng" algn="ctr">
            <a:solidFill>
              <a:schemeClr val="tx1"/>
            </a:solidFill>
            <a:prstDash val="solid"/>
            <a:miter lim="800000"/>
          </a:ln>
          <a:effectLst/>
          <a:extLst/>
        </p:spPr>
        <p:txBody>
          <a:bodyPr lIns="0" tIns="0" rIns="0" bIns="0" rtlCol="0" anchor="ctr"/>
          <a:lstStyle/>
          <a:p>
            <a:pPr algn="ctr" defTabSz="456912">
              <a:defRPr/>
            </a:pPr>
            <a:r>
              <a:rPr lang="es-MX" sz="1850" b="1" kern="0" dirty="0">
                <a:latin typeface="Calibri" panose="020F0502020204030204" pitchFamily="34" charset="0"/>
                <a:ea typeface="华光隶变_CNKI" panose="02000500000000000000" pitchFamily="2" charset="-122"/>
                <a:cs typeface="Calibri" panose="020F0502020204030204" pitchFamily="34" charset="0"/>
              </a:rPr>
              <a:t>01</a:t>
            </a:r>
            <a:endParaRPr lang="es-SV" sz="1850" b="1" kern="0" dirty="0">
              <a:latin typeface="Calibri" panose="020F0502020204030204" pitchFamily="34" charset="0"/>
              <a:ea typeface="华光隶变_CNKI" panose="02000500000000000000" pitchFamily="2" charset="-122"/>
              <a:cs typeface="Calibri" panose="020F0502020204030204" pitchFamily="34" charset="0"/>
            </a:endParaRPr>
          </a:p>
        </p:txBody>
      </p:sp>
      <p:sp>
        <p:nvSpPr>
          <p:cNvPr id="17" name="4 Elipse"/>
          <p:cNvSpPr>
            <a:spLocks noChangeAspect="1"/>
          </p:cNvSpPr>
          <p:nvPr/>
        </p:nvSpPr>
        <p:spPr bwMode="auto">
          <a:xfrm>
            <a:off x="6488059" y="4887365"/>
            <a:ext cx="502401" cy="502403"/>
          </a:xfrm>
          <a:prstGeom prst="ellipse">
            <a:avLst/>
          </a:prstGeom>
          <a:noFill/>
          <a:ln w="12700" cap="flat" cmpd="sng" algn="ctr">
            <a:solidFill>
              <a:schemeClr val="tx1"/>
            </a:solidFill>
            <a:prstDash val="solid"/>
            <a:miter lim="800000"/>
          </a:ln>
          <a:effectLst/>
          <a:extLst/>
        </p:spPr>
        <p:txBody>
          <a:bodyPr lIns="0" tIns="0" rIns="0" bIns="0" rtlCol="0" anchor="ctr"/>
          <a:lstStyle/>
          <a:p>
            <a:pPr algn="ctr" defTabSz="456912">
              <a:defRPr/>
            </a:pPr>
            <a:r>
              <a:rPr lang="es-MX" sz="1850" b="1" kern="0" dirty="0">
                <a:latin typeface="Calibri" panose="020F0502020204030204" pitchFamily="34" charset="0"/>
                <a:ea typeface="华光隶变_CNKI" panose="02000500000000000000" pitchFamily="2" charset="-122"/>
                <a:cs typeface="Calibri" panose="020F0502020204030204" pitchFamily="34" charset="0"/>
              </a:rPr>
              <a:t>02</a:t>
            </a:r>
            <a:endParaRPr lang="es-SV" sz="1850" b="1" kern="0" dirty="0">
              <a:latin typeface="Calibri" panose="020F0502020204030204" pitchFamily="34" charset="0"/>
              <a:ea typeface="华光隶变_CNKI" panose="02000500000000000000" pitchFamily="2" charset="-122"/>
              <a:cs typeface="Calibri" panose="020F0502020204030204" pitchFamily="34" charset="0"/>
            </a:endParaRPr>
          </a:p>
        </p:txBody>
      </p:sp>
      <p:sp>
        <p:nvSpPr>
          <p:cNvPr id="19" name="4 Elipse"/>
          <p:cNvSpPr>
            <a:spLocks noChangeAspect="1"/>
          </p:cNvSpPr>
          <p:nvPr/>
        </p:nvSpPr>
        <p:spPr bwMode="auto">
          <a:xfrm>
            <a:off x="4651991" y="3784038"/>
            <a:ext cx="502401" cy="502403"/>
          </a:xfrm>
          <a:prstGeom prst="ellipse">
            <a:avLst/>
          </a:prstGeom>
          <a:noFill/>
          <a:ln w="12700" cap="flat" cmpd="sng" algn="ctr">
            <a:solidFill>
              <a:schemeClr val="bg1"/>
            </a:solidFill>
            <a:prstDash val="solid"/>
            <a:miter lim="800000"/>
          </a:ln>
          <a:effectLst/>
          <a:extLst/>
        </p:spPr>
        <p:txBody>
          <a:bodyPr lIns="0" tIns="0" rIns="0" bIns="0" rtlCol="0" anchor="ctr"/>
          <a:lstStyle/>
          <a:p>
            <a:pPr algn="ctr" defTabSz="456912">
              <a:defRPr/>
            </a:pPr>
            <a:r>
              <a:rPr lang="es-MX" sz="1850" b="1" kern="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03</a:t>
            </a:r>
            <a:endParaRPr lang="es-SV" sz="1850" b="1" kern="0" dirty="0">
              <a:solidFill>
                <a:schemeClr val="bg1"/>
              </a:solidFill>
              <a:latin typeface="Calibri" panose="020F0502020204030204" pitchFamily="34" charset="0"/>
              <a:ea typeface="华光隶变_CNKI" panose="02000500000000000000" pitchFamily="2" charset="-122"/>
              <a:cs typeface="Calibri" panose="020F0502020204030204" pitchFamily="34" charset="0"/>
            </a:endParaRPr>
          </a:p>
        </p:txBody>
      </p:sp>
      <p:sp>
        <p:nvSpPr>
          <p:cNvPr id="21" name="4 Elipse"/>
          <p:cNvSpPr>
            <a:spLocks noChangeAspect="1"/>
          </p:cNvSpPr>
          <p:nvPr/>
        </p:nvSpPr>
        <p:spPr bwMode="auto">
          <a:xfrm>
            <a:off x="5591261" y="1999680"/>
            <a:ext cx="502401" cy="502403"/>
          </a:xfrm>
          <a:prstGeom prst="ellipse">
            <a:avLst/>
          </a:prstGeom>
          <a:noFill/>
          <a:ln w="12700" cap="flat" cmpd="sng" algn="ctr">
            <a:solidFill>
              <a:schemeClr val="bg1"/>
            </a:solidFill>
            <a:prstDash val="solid"/>
            <a:miter lim="800000"/>
          </a:ln>
          <a:effectLst/>
          <a:extLst/>
        </p:spPr>
        <p:txBody>
          <a:bodyPr lIns="0" tIns="0" rIns="0" bIns="0" rtlCol="0" anchor="ctr"/>
          <a:lstStyle/>
          <a:p>
            <a:pPr algn="ctr" defTabSz="456912">
              <a:defRPr/>
            </a:pPr>
            <a:r>
              <a:rPr lang="es-MX" sz="1850" b="1" kern="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04</a:t>
            </a:r>
            <a:endParaRPr lang="es-SV" sz="1850" b="1" kern="0" dirty="0">
              <a:solidFill>
                <a:schemeClr val="bg1"/>
              </a:solidFill>
              <a:latin typeface="Calibri" panose="020F0502020204030204" pitchFamily="34" charset="0"/>
              <a:ea typeface="华光隶变_CNKI" panose="02000500000000000000" pitchFamily="2" charset="-122"/>
              <a:cs typeface="Calibri" panose="020F0502020204030204" pitchFamily="34" charset="0"/>
            </a:endParaRPr>
          </a:p>
        </p:txBody>
      </p:sp>
      <p:sp>
        <p:nvSpPr>
          <p:cNvPr id="23" name="Rectángulo 2288"/>
          <p:cNvSpPr/>
          <p:nvPr/>
        </p:nvSpPr>
        <p:spPr>
          <a:xfrm>
            <a:off x="7305576" y="2890017"/>
            <a:ext cx="4543125" cy="467812"/>
          </a:xfrm>
          <a:prstGeom prst="rect">
            <a:avLst/>
          </a:prstGeom>
        </p:spPr>
        <p:txBody>
          <a:bodyPr wrap="square" lIns="121912" tIns="60956" rIns="121912" bIns="60956">
            <a:spAutoFit/>
          </a:bodyPr>
          <a:lstStyle/>
          <a:p>
            <a:pPr defTabSz="905839">
              <a:lnSpc>
                <a:spcPct val="120000"/>
              </a:lnSpc>
            </a:pPr>
            <a:r>
              <a:rPr lang="en-US" altLang="zh-CN" sz="2000" b="1" spc="300" noProof="1">
                <a:latin typeface="Calibri" panose="020F0502020204030204" pitchFamily="34" charset="0"/>
                <a:ea typeface="华光隶变_CNKI" panose="02000500000000000000" pitchFamily="2" charset="-122"/>
                <a:cs typeface="Calibri" panose="020F0502020204030204" pitchFamily="34" charset="0"/>
              </a:rPr>
              <a:t>Competitive Markets</a:t>
            </a:r>
          </a:p>
        </p:txBody>
      </p:sp>
      <p:sp>
        <p:nvSpPr>
          <p:cNvPr id="24" name="Rectángulo 2290"/>
          <p:cNvSpPr/>
          <p:nvPr/>
        </p:nvSpPr>
        <p:spPr>
          <a:xfrm>
            <a:off x="6897796" y="4493860"/>
            <a:ext cx="4257884" cy="467812"/>
          </a:xfrm>
          <a:prstGeom prst="rect">
            <a:avLst/>
          </a:prstGeom>
        </p:spPr>
        <p:txBody>
          <a:bodyPr wrap="square" lIns="121912" tIns="60956" rIns="121912" bIns="60956">
            <a:spAutoFit/>
          </a:bodyPr>
          <a:lstStyle/>
          <a:p>
            <a:pPr defTabSz="905839">
              <a:lnSpc>
                <a:spcPct val="120000"/>
              </a:lnSpc>
            </a:pPr>
            <a:r>
              <a:rPr lang="en-US" altLang="zh-CN" sz="2000" b="1" spc="300" noProof="1">
                <a:latin typeface="Calibri" panose="020F0502020204030204" pitchFamily="34" charset="0"/>
                <a:ea typeface="华光隶变_CNKI" panose="02000500000000000000" pitchFamily="2" charset="-122"/>
                <a:cs typeface="Calibri" panose="020F0502020204030204" pitchFamily="34" charset="0"/>
              </a:rPr>
              <a:t>Monopoly</a:t>
            </a:r>
          </a:p>
        </p:txBody>
      </p:sp>
      <p:sp>
        <p:nvSpPr>
          <p:cNvPr id="25" name="Rectángulo 2292"/>
          <p:cNvSpPr/>
          <p:nvPr/>
        </p:nvSpPr>
        <p:spPr>
          <a:xfrm>
            <a:off x="2064623" y="4463812"/>
            <a:ext cx="3907850" cy="467812"/>
          </a:xfrm>
          <a:prstGeom prst="rect">
            <a:avLst/>
          </a:prstGeom>
        </p:spPr>
        <p:txBody>
          <a:bodyPr wrap="square" lIns="121912" tIns="60956" rIns="121912" bIns="60956">
            <a:spAutoFit/>
          </a:bodyPr>
          <a:lstStyle/>
          <a:p>
            <a:pPr defTabSz="905839">
              <a:lnSpc>
                <a:spcPct val="120000"/>
              </a:lnSpc>
            </a:pPr>
            <a:r>
              <a:rPr lang="en-US" altLang="zh-CN" sz="2000" b="1" spc="300" noProof="1">
                <a:latin typeface="Calibri" panose="020F0502020204030204" pitchFamily="34" charset="0"/>
                <a:ea typeface="华光隶变_CNKI" panose="02000500000000000000" pitchFamily="2" charset="-122"/>
                <a:cs typeface="Calibri" panose="020F0502020204030204" pitchFamily="34" charset="0"/>
              </a:rPr>
              <a:t>Monopolistic competitive </a:t>
            </a:r>
            <a:endParaRPr lang="en-US" altLang="zh-CN" sz="2000" b="1" spc="300" noProof="1">
              <a:solidFill>
                <a:schemeClr val="bg1"/>
              </a:solidFill>
              <a:latin typeface="Calibri" panose="020F0502020204030204" pitchFamily="34" charset="0"/>
              <a:ea typeface="华光隶变_CNKI" panose="02000500000000000000" pitchFamily="2" charset="-122"/>
              <a:cs typeface="Calibri" panose="020F0502020204030204" pitchFamily="34" charset="0"/>
            </a:endParaRPr>
          </a:p>
        </p:txBody>
      </p:sp>
      <p:sp>
        <p:nvSpPr>
          <p:cNvPr id="26" name="Rectángulo 2294"/>
          <p:cNvSpPr/>
          <p:nvPr/>
        </p:nvSpPr>
        <p:spPr>
          <a:xfrm>
            <a:off x="3980042" y="2397927"/>
            <a:ext cx="2127700" cy="467812"/>
          </a:xfrm>
          <a:prstGeom prst="rect">
            <a:avLst/>
          </a:prstGeom>
        </p:spPr>
        <p:txBody>
          <a:bodyPr wrap="square" lIns="121912" tIns="60956" rIns="121912" bIns="60956">
            <a:spAutoFit/>
          </a:bodyPr>
          <a:lstStyle/>
          <a:p>
            <a:pPr defTabSz="905839">
              <a:lnSpc>
                <a:spcPct val="120000"/>
              </a:lnSpc>
            </a:pPr>
            <a:r>
              <a:rPr lang="en-US" altLang="zh-CN" sz="2000" b="1" spc="300" noProof="1">
                <a:latin typeface="Calibri" panose="020F0502020204030204" pitchFamily="34" charset="0"/>
                <a:ea typeface="华光隶变_CNKI" panose="02000500000000000000" pitchFamily="2" charset="-122"/>
                <a:cs typeface="Calibri" panose="020F0502020204030204" pitchFamily="34" charset="0"/>
              </a:rPr>
              <a:t>Oli</a:t>
            </a:r>
            <a:r>
              <a:rPr lang="en-US" altLang="zh-CN" sz="2000" b="1" spc="300" noProof="1">
                <a:solidFill>
                  <a:schemeClr val="bg1"/>
                </a:solidFill>
                <a:latin typeface="Calibri" panose="020F0502020204030204" pitchFamily="34" charset="0"/>
                <a:ea typeface="华光隶变_CNKI" panose="02000500000000000000" pitchFamily="2" charset="-122"/>
                <a:cs typeface="Calibri" panose="020F0502020204030204" pitchFamily="34" charset="0"/>
              </a:rPr>
              <a:t>gopoly</a:t>
            </a:r>
            <a:endParaRPr lang="en-US" altLang="zh-CN" sz="2000" b="1" spc="300" noProof="1">
              <a:solidFill>
                <a:schemeClr val="bg2">
                  <a:lumMod val="75000"/>
                </a:schemeClr>
              </a:solidFill>
              <a:latin typeface="Calibri" panose="020F0502020204030204" pitchFamily="34" charset="0"/>
              <a:ea typeface="华光隶变_CNKI" panose="02000500000000000000" pitchFamily="2" charset="-122"/>
              <a:cs typeface="Calibri" panose="020F0502020204030204" pitchFamily="34" charset="0"/>
            </a:endParaRPr>
          </a:p>
        </p:txBody>
      </p:sp>
      <p:sp>
        <p:nvSpPr>
          <p:cNvPr id="2" name="灯片编号占位符 1">
            <a:extLst>
              <a:ext uri="{FF2B5EF4-FFF2-40B4-BE49-F238E27FC236}">
                <a16:creationId xmlns:a16="http://schemas.microsoft.com/office/drawing/2014/main" id="{074349C3-0FF3-4CCC-B661-1AD4EAD2C88E}"/>
              </a:ext>
            </a:extLst>
          </p:cNvPr>
          <p:cNvSpPr>
            <a:spLocks noGrp="1"/>
          </p:cNvSpPr>
          <p:nvPr>
            <p:ph type="sldNum" sz="quarter" idx="12"/>
          </p:nvPr>
        </p:nvSpPr>
        <p:spPr/>
        <p:txBody>
          <a:bodyPr/>
          <a:lstStyle/>
          <a:p>
            <a:fld id="{F461FB49-8F50-4EC8-B317-B14C271E80F4}" type="slidenum">
              <a:rPr lang="zh-CN" altLang="en-US" smtClean="0"/>
              <a:t>3</a:t>
            </a:fld>
            <a:endParaRPr lang="zh-CN" altLang="en-US"/>
          </a:p>
        </p:txBody>
      </p:sp>
    </p:spTree>
    <p:extLst>
      <p:ext uri="{BB962C8B-B14F-4D97-AF65-F5344CB8AC3E}">
        <p14:creationId xmlns:p14="http://schemas.microsoft.com/office/powerpoint/2010/main" val="238048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75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75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75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75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75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P spid="19" grpId="0" animBg="1"/>
      <p:bldP spid="21" grpId="0" animBg="1"/>
      <p:bldP spid="23" grpId="0"/>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solidFill>
                  <a:srgbClr val="FF0000"/>
                </a:solidFill>
                <a:latin typeface="Calibri" panose="020F0502020204030204" pitchFamily="34" charset="0"/>
                <a:cs typeface="Calibri" panose="020F0502020204030204" pitchFamily="34" charset="0"/>
              </a:rPr>
              <a:t>Imperfect competition</a:t>
            </a:r>
          </a:p>
          <a:p>
            <a:pPr lvl="1"/>
            <a:r>
              <a:rPr lang="en-US" altLang="zh-CN" sz="2800" dirty="0">
                <a:latin typeface="Calibri" panose="020F0502020204030204" pitchFamily="34" charset="0"/>
                <a:cs typeface="Calibri" panose="020F0502020204030204" pitchFamily="34" charset="0"/>
              </a:rPr>
              <a:t>Between perfect competition and monopoly</a:t>
            </a:r>
          </a:p>
          <a:p>
            <a:pPr lvl="1"/>
            <a:r>
              <a:rPr lang="en-US" altLang="zh-CN" sz="2800" dirty="0">
                <a:latin typeface="Calibri" panose="020F0502020204030204" pitchFamily="34" charset="0"/>
                <a:cs typeface="Calibri" panose="020F0502020204030204" pitchFamily="34" charset="0"/>
              </a:rPr>
              <a:t>Oligopoly</a:t>
            </a:r>
          </a:p>
          <a:p>
            <a:pPr lvl="1"/>
            <a:r>
              <a:rPr lang="en-US" altLang="zh-CN" sz="2800" dirty="0">
                <a:latin typeface="Calibri" panose="020F0502020204030204" pitchFamily="34" charset="0"/>
                <a:cs typeface="Calibri" panose="020F0502020204030204" pitchFamily="34" charset="0"/>
              </a:rPr>
              <a:t>Monopolistic competition</a:t>
            </a:r>
          </a:p>
          <a:p>
            <a:endParaRPr lang="en-US" altLang="zh-CN" sz="10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Oligopoly</a:t>
            </a:r>
          </a:p>
          <a:p>
            <a:pPr lvl="1"/>
            <a:r>
              <a:rPr lang="en-US" altLang="zh-CN" sz="2800" dirty="0">
                <a:latin typeface="Calibri" panose="020F0502020204030204" pitchFamily="34" charset="0"/>
                <a:cs typeface="Calibri" panose="020F0502020204030204" pitchFamily="34" charset="0"/>
              </a:rPr>
              <a:t>Few sellers</a:t>
            </a:r>
          </a:p>
          <a:p>
            <a:pPr lvl="1"/>
            <a:r>
              <a:rPr lang="en-US" altLang="zh-CN" sz="2800" dirty="0">
                <a:latin typeface="Calibri" panose="020F0502020204030204" pitchFamily="34" charset="0"/>
                <a:cs typeface="Calibri" panose="020F0502020204030204" pitchFamily="34" charset="0"/>
              </a:rPr>
              <a:t>Offer similar or identical products</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4</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923096"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Monopolistic Competition</a:t>
            </a:r>
          </a:p>
        </p:txBody>
      </p:sp>
    </p:spTree>
    <p:extLst>
      <p:ext uri="{BB962C8B-B14F-4D97-AF65-F5344CB8AC3E}">
        <p14:creationId xmlns:p14="http://schemas.microsoft.com/office/powerpoint/2010/main" val="393058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Concentration ratio</a:t>
            </a:r>
          </a:p>
          <a:p>
            <a:pPr lvl="1"/>
            <a:r>
              <a:rPr lang="en-US" altLang="zh-CN" sz="2800" dirty="0">
                <a:latin typeface="Calibri" panose="020F0502020204030204" pitchFamily="34" charset="0"/>
                <a:cs typeface="Calibri" panose="020F0502020204030204" pitchFamily="34" charset="0"/>
              </a:rPr>
              <a:t>Percentage of total output in the market supplied by </a:t>
            </a:r>
            <a:r>
              <a:rPr lang="en-US" altLang="zh-CN" sz="2800" dirty="0">
                <a:solidFill>
                  <a:srgbClr val="FF0000"/>
                </a:solidFill>
                <a:latin typeface="Calibri" panose="020F0502020204030204" pitchFamily="34" charset="0"/>
                <a:cs typeface="Calibri" panose="020F0502020204030204" pitchFamily="34" charset="0"/>
              </a:rPr>
              <a:t>the four largest </a:t>
            </a:r>
            <a:r>
              <a:rPr lang="en-US" altLang="zh-CN" sz="2800" dirty="0">
                <a:latin typeface="Calibri" panose="020F0502020204030204" pitchFamily="34" charset="0"/>
                <a:cs typeface="Calibri" panose="020F0502020204030204" pitchFamily="34" charset="0"/>
              </a:rPr>
              <a:t>firms</a:t>
            </a:r>
          </a:p>
          <a:p>
            <a:endParaRPr lang="en-US" altLang="zh-CN" sz="1000" dirty="0">
              <a:latin typeface="Calibri" panose="020F0502020204030204" pitchFamily="34" charset="0"/>
              <a:cs typeface="Calibri" panose="020F0502020204030204" pitchFamily="34" charset="0"/>
            </a:endParaRPr>
          </a:p>
          <a:p>
            <a:r>
              <a:rPr lang="en-US" altLang="zh-CN" sz="3200" dirty="0">
                <a:latin typeface="Calibri" panose="020F0502020204030204" pitchFamily="34" charset="0"/>
                <a:cs typeface="Calibri" panose="020F0502020204030204" pitchFamily="34" charset="0"/>
              </a:rPr>
              <a:t>Highly-concentrated industries</a:t>
            </a:r>
          </a:p>
          <a:p>
            <a:pPr lvl="1"/>
            <a:r>
              <a:rPr lang="en-US" altLang="zh-CN" sz="2800" dirty="0">
                <a:latin typeface="Calibri" panose="020F0502020204030204" pitchFamily="34" charset="0"/>
                <a:cs typeface="Calibri" panose="020F0502020204030204" pitchFamily="34" charset="0"/>
              </a:rPr>
              <a:t>Electric lamp bulbs (75%)</a:t>
            </a:r>
          </a:p>
          <a:p>
            <a:pPr lvl="1"/>
            <a:r>
              <a:rPr lang="en-US" altLang="zh-CN" sz="2800" dirty="0">
                <a:latin typeface="Calibri" panose="020F0502020204030204" pitchFamily="34" charset="0"/>
                <a:cs typeface="Calibri" panose="020F0502020204030204" pitchFamily="34" charset="0"/>
              </a:rPr>
              <a:t>Breakfast cereal (80%)</a:t>
            </a:r>
          </a:p>
          <a:p>
            <a:pPr lvl="1"/>
            <a:r>
              <a:rPr lang="en-US" altLang="zh-CN" sz="2800" dirty="0">
                <a:latin typeface="Calibri" panose="020F0502020204030204" pitchFamily="34" charset="0"/>
                <a:cs typeface="Calibri" panose="020F0502020204030204" pitchFamily="34" charset="0"/>
              </a:rPr>
              <a:t>Aircraft manufacturing (81%)</a:t>
            </a:r>
          </a:p>
          <a:p>
            <a:pPr lvl="1"/>
            <a:r>
              <a:rPr lang="en-US" altLang="zh-CN" sz="2800" dirty="0">
                <a:latin typeface="Calibri" panose="020F0502020204030204" pitchFamily="34" charset="0"/>
                <a:cs typeface="Calibri" panose="020F0502020204030204" pitchFamily="34" charset="0"/>
              </a:rPr>
              <a:t>Household laundry equipment (98%)</a:t>
            </a:r>
          </a:p>
          <a:p>
            <a:pPr lvl="1"/>
            <a:r>
              <a:rPr lang="en-US" altLang="zh-CN" sz="2800" dirty="0">
                <a:latin typeface="Calibri" panose="020F0502020204030204" pitchFamily="34" charset="0"/>
                <a:cs typeface="Calibri" panose="020F0502020204030204" pitchFamily="34" charset="0"/>
              </a:rPr>
              <a:t>Cigarettes (98%)</a:t>
            </a:r>
          </a:p>
          <a:p>
            <a:pPr lvl="1"/>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5</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923096"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Monopolistic Competition</a:t>
            </a:r>
          </a:p>
        </p:txBody>
      </p:sp>
    </p:spTree>
    <p:extLst>
      <p:ext uri="{BB962C8B-B14F-4D97-AF65-F5344CB8AC3E}">
        <p14:creationId xmlns:p14="http://schemas.microsoft.com/office/powerpoint/2010/main" val="203135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Monopolistic competition</a:t>
            </a:r>
          </a:p>
          <a:p>
            <a:endParaRPr lang="en-US" altLang="zh-CN" sz="1000" dirty="0">
              <a:latin typeface="Calibri" panose="020F0502020204030204" pitchFamily="34" charset="0"/>
              <a:cs typeface="Calibri" panose="020F0502020204030204" pitchFamily="34" charset="0"/>
            </a:endParaRPr>
          </a:p>
          <a:p>
            <a:pPr lvl="1"/>
            <a:r>
              <a:rPr lang="en-US" altLang="zh-CN" sz="2800" dirty="0">
                <a:solidFill>
                  <a:srgbClr val="FF0000"/>
                </a:solidFill>
                <a:latin typeface="Calibri" panose="020F0502020204030204" pitchFamily="34" charset="0"/>
                <a:cs typeface="Calibri" panose="020F0502020204030204" pitchFamily="34" charset="0"/>
              </a:rPr>
              <a:t>Many </a:t>
            </a:r>
            <a:r>
              <a:rPr lang="en-US" altLang="zh-CN" sz="2800" dirty="0">
                <a:latin typeface="Calibri" panose="020F0502020204030204" pitchFamily="34" charset="0"/>
                <a:cs typeface="Calibri" panose="020F0502020204030204" pitchFamily="34" charset="0"/>
              </a:rPr>
              <a:t>sellers</a:t>
            </a:r>
          </a:p>
          <a:p>
            <a:pPr lvl="1"/>
            <a:endParaRPr lang="en-US" altLang="zh-CN" sz="1000" dirty="0">
              <a:latin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cs typeface="Calibri" panose="020F0502020204030204" pitchFamily="34" charset="0"/>
              </a:rPr>
              <a:t>Product differentiation</a:t>
            </a:r>
          </a:p>
          <a:p>
            <a:pPr lvl="2"/>
            <a:r>
              <a:rPr lang="en-US" altLang="zh-CN" sz="2400" dirty="0">
                <a:solidFill>
                  <a:srgbClr val="FF0000"/>
                </a:solidFill>
                <a:latin typeface="Calibri" panose="020F0502020204030204" pitchFamily="34" charset="0"/>
                <a:cs typeface="Calibri" panose="020F0502020204030204" pitchFamily="34" charset="0"/>
              </a:rPr>
              <a:t>Not</a:t>
            </a:r>
            <a:r>
              <a:rPr lang="en-US" altLang="zh-CN" sz="2400" dirty="0">
                <a:latin typeface="Calibri" panose="020F0502020204030204" pitchFamily="34" charset="0"/>
                <a:cs typeface="Calibri" panose="020F0502020204030204" pitchFamily="34" charset="0"/>
              </a:rPr>
              <a:t> price takers</a:t>
            </a:r>
          </a:p>
          <a:p>
            <a:pPr lvl="2"/>
            <a:r>
              <a:rPr lang="en-US" altLang="zh-CN" sz="2400" dirty="0">
                <a:solidFill>
                  <a:srgbClr val="FF0000"/>
                </a:solidFill>
                <a:latin typeface="Calibri" panose="020F0502020204030204" pitchFamily="34" charset="0"/>
                <a:cs typeface="Calibri" panose="020F0502020204030204" pitchFamily="34" charset="0"/>
              </a:rPr>
              <a:t>Downward</a:t>
            </a:r>
            <a:r>
              <a:rPr lang="en-US" altLang="zh-CN" sz="2400" dirty="0">
                <a:latin typeface="Calibri" panose="020F0502020204030204" pitchFamily="34" charset="0"/>
                <a:cs typeface="Calibri" panose="020F0502020204030204" pitchFamily="34" charset="0"/>
              </a:rPr>
              <a:t> sloping demand curve</a:t>
            </a:r>
          </a:p>
          <a:p>
            <a:pPr lvl="2"/>
            <a:endParaRPr lang="en-US" altLang="zh-CN" sz="1000" dirty="0">
              <a:latin typeface="Calibri" panose="020F0502020204030204" pitchFamily="34" charset="0"/>
              <a:cs typeface="Calibri" panose="020F0502020204030204" pitchFamily="34" charset="0"/>
            </a:endParaRPr>
          </a:p>
          <a:p>
            <a:pPr lvl="1"/>
            <a:r>
              <a:rPr lang="en-US" altLang="zh-CN" sz="2800" dirty="0">
                <a:solidFill>
                  <a:srgbClr val="FF0000"/>
                </a:solidFill>
                <a:latin typeface="Calibri" panose="020F0502020204030204" pitchFamily="34" charset="0"/>
                <a:cs typeface="Calibri" panose="020F0502020204030204" pitchFamily="34" charset="0"/>
              </a:rPr>
              <a:t>Free </a:t>
            </a:r>
            <a:r>
              <a:rPr lang="en-US" altLang="zh-CN" sz="2800" dirty="0">
                <a:latin typeface="Calibri" panose="020F0502020204030204" pitchFamily="34" charset="0"/>
                <a:cs typeface="Calibri" panose="020F0502020204030204" pitchFamily="34" charset="0"/>
              </a:rPr>
              <a:t>entry and exit</a:t>
            </a:r>
          </a:p>
          <a:p>
            <a:pPr lvl="2"/>
            <a:r>
              <a:rPr lang="en-US" altLang="zh-CN" sz="2400" dirty="0">
                <a:solidFill>
                  <a:srgbClr val="FF0000"/>
                </a:solidFill>
                <a:latin typeface="Calibri" panose="020F0502020204030204" pitchFamily="34" charset="0"/>
                <a:cs typeface="Calibri" panose="020F0502020204030204" pitchFamily="34" charset="0"/>
              </a:rPr>
              <a:t>Zero</a:t>
            </a:r>
            <a:r>
              <a:rPr lang="en-US" altLang="zh-CN" sz="2400" dirty="0">
                <a:latin typeface="Calibri" panose="020F0502020204030204" pitchFamily="34" charset="0"/>
                <a:cs typeface="Calibri" panose="020F0502020204030204" pitchFamily="34" charset="0"/>
              </a:rPr>
              <a:t> economic profit in the long run</a:t>
            </a:r>
          </a:p>
          <a:p>
            <a:pPr lvl="1"/>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6</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923096"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Monopolistic Competition</a:t>
            </a:r>
          </a:p>
        </p:txBody>
      </p:sp>
    </p:spTree>
    <p:extLst>
      <p:ext uri="{BB962C8B-B14F-4D97-AF65-F5344CB8AC3E}">
        <p14:creationId xmlns:p14="http://schemas.microsoft.com/office/powerpoint/2010/main" val="312355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0"/>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7</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8030403"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The Four Types of Market Structure</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pic>
        <p:nvPicPr>
          <p:cNvPr id="9" name="Picture 2">
            <a:extLst>
              <a:ext uri="{FF2B5EF4-FFF2-40B4-BE49-F238E27FC236}">
                <a16:creationId xmlns:a16="http://schemas.microsoft.com/office/drawing/2014/main" id="{994D3C6A-B474-44D4-8265-EE683ED4F58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802697" y="1459598"/>
            <a:ext cx="6586606" cy="442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Box 6">
            <a:extLst>
              <a:ext uri="{FF2B5EF4-FFF2-40B4-BE49-F238E27FC236}">
                <a16:creationId xmlns:a16="http://schemas.microsoft.com/office/drawing/2014/main" id="{E8071C64-D69D-4E26-A6EF-B9CD44F18722}"/>
              </a:ext>
            </a:extLst>
          </p:cNvPr>
          <p:cNvSpPr txBox="1">
            <a:spLocks noChangeArrowheads="1"/>
          </p:cNvSpPr>
          <p:nvPr/>
        </p:nvSpPr>
        <p:spPr bwMode="auto">
          <a:xfrm>
            <a:off x="683389" y="6042247"/>
            <a:ext cx="1085729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Economists who study industrial organization divide markets into four types—monopoly, oligopoly, monopolistic competition, and perfect competition.</a:t>
            </a:r>
          </a:p>
        </p:txBody>
      </p:sp>
      <p:sp>
        <p:nvSpPr>
          <p:cNvPr id="2" name="矩形 1">
            <a:extLst>
              <a:ext uri="{FF2B5EF4-FFF2-40B4-BE49-F238E27FC236}">
                <a16:creationId xmlns:a16="http://schemas.microsoft.com/office/drawing/2014/main" id="{284C3819-A043-46FF-8096-37A92B869E2B}"/>
              </a:ext>
            </a:extLst>
          </p:cNvPr>
          <p:cNvSpPr/>
          <p:nvPr/>
        </p:nvSpPr>
        <p:spPr>
          <a:xfrm>
            <a:off x="3243714" y="4701941"/>
            <a:ext cx="871086" cy="226194"/>
          </a:xfrm>
          <a:prstGeom prst="rect">
            <a:avLst/>
          </a:prstGeom>
          <a:solidFill>
            <a:srgbClr val="FFF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EE5"/>
                </a:solidFill>
              </a:ln>
              <a:solidFill>
                <a:srgbClr val="FFFEE5"/>
              </a:solidFill>
            </a:endParaRPr>
          </a:p>
        </p:txBody>
      </p:sp>
      <p:sp>
        <p:nvSpPr>
          <p:cNvPr id="11" name="矩形 10">
            <a:extLst>
              <a:ext uri="{FF2B5EF4-FFF2-40B4-BE49-F238E27FC236}">
                <a16:creationId xmlns:a16="http://schemas.microsoft.com/office/drawing/2014/main" id="{C2443BB6-4E6F-4E70-BB1B-3CEC6E46AFD1}"/>
              </a:ext>
            </a:extLst>
          </p:cNvPr>
          <p:cNvSpPr/>
          <p:nvPr/>
        </p:nvSpPr>
        <p:spPr>
          <a:xfrm>
            <a:off x="4854342" y="4738835"/>
            <a:ext cx="871086" cy="226194"/>
          </a:xfrm>
          <a:prstGeom prst="rect">
            <a:avLst/>
          </a:prstGeom>
          <a:solidFill>
            <a:srgbClr val="FFF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EFAA634-2E67-4537-B1A1-C22FC9BB6483}"/>
              </a:ext>
            </a:extLst>
          </p:cNvPr>
          <p:cNvSpPr/>
          <p:nvPr/>
        </p:nvSpPr>
        <p:spPr>
          <a:xfrm>
            <a:off x="6464974" y="4717978"/>
            <a:ext cx="871086" cy="226194"/>
          </a:xfrm>
          <a:prstGeom prst="rect">
            <a:avLst/>
          </a:prstGeom>
          <a:solidFill>
            <a:srgbClr val="FFF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4779D6D-C67D-4FBA-8E8D-37DE89E3A5B4}"/>
              </a:ext>
            </a:extLst>
          </p:cNvPr>
          <p:cNvSpPr/>
          <p:nvPr/>
        </p:nvSpPr>
        <p:spPr>
          <a:xfrm>
            <a:off x="8022658" y="4730808"/>
            <a:ext cx="871086" cy="226194"/>
          </a:xfrm>
          <a:prstGeom prst="rect">
            <a:avLst/>
          </a:prstGeom>
          <a:solidFill>
            <a:srgbClr val="FFF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774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82FDB4-C26E-4187-A3E3-4C515060F994}"/>
              </a:ext>
            </a:extLst>
          </p:cNvPr>
          <p:cNvSpPr>
            <a:spLocks noGrp="1"/>
          </p:cNvSpPr>
          <p:nvPr>
            <p:ph idx="1"/>
          </p:nvPr>
        </p:nvSpPr>
        <p:spPr>
          <a:xfrm>
            <a:off x="838200" y="1554969"/>
            <a:ext cx="10515600" cy="4621994"/>
          </a:xfrm>
        </p:spPr>
        <p:txBody>
          <a:bodyPr>
            <a:normAutofit/>
          </a:bodyPr>
          <a:lstStyle/>
          <a:p>
            <a:r>
              <a:rPr lang="en-US" altLang="zh-CN" sz="3200" dirty="0">
                <a:latin typeface="Calibri" panose="020F0502020204030204" pitchFamily="34" charset="0"/>
                <a:cs typeface="Calibri" panose="020F0502020204030204" pitchFamily="34" charset="0"/>
              </a:rPr>
              <a:t>Profit maximization</a:t>
            </a:r>
          </a:p>
          <a:p>
            <a:r>
              <a:rPr lang="en-US" altLang="zh-CN" sz="3200" dirty="0">
                <a:latin typeface="Calibri" panose="020F0502020204030204" pitchFamily="34" charset="0"/>
                <a:cs typeface="Calibri" panose="020F0502020204030204" pitchFamily="34" charset="0"/>
              </a:rPr>
              <a:t>Produce the quantity </a:t>
            </a:r>
          </a:p>
          <a:p>
            <a:pPr marL="0" indent="0">
              <a:buNone/>
            </a:pPr>
            <a:r>
              <a:rPr lang="en-US" altLang="zh-CN" sz="3200" dirty="0">
                <a:latin typeface="Calibri" panose="020F0502020204030204" pitchFamily="34" charset="0"/>
                <a:cs typeface="Calibri" panose="020F0502020204030204" pitchFamily="34" charset="0"/>
              </a:rPr>
              <a:t>                   where </a:t>
            </a:r>
            <a:r>
              <a:rPr lang="en-US" altLang="zh-CN" sz="3200" dirty="0">
                <a:solidFill>
                  <a:srgbClr val="FF0000"/>
                </a:solidFill>
                <a:latin typeface="Calibri" panose="020F0502020204030204" pitchFamily="34" charset="0"/>
                <a:cs typeface="Calibri" panose="020F0502020204030204" pitchFamily="34" charset="0"/>
              </a:rPr>
              <a:t>marginal revenue = marginal cost</a:t>
            </a:r>
          </a:p>
          <a:p>
            <a:r>
              <a:rPr lang="en-US" altLang="zh-CN" sz="3200" dirty="0">
                <a:latin typeface="Calibri" panose="020F0502020204030204" pitchFamily="34" charset="0"/>
                <a:cs typeface="Calibri" panose="020F0502020204030204" pitchFamily="34" charset="0"/>
              </a:rPr>
              <a:t>Price: on the demand curve</a:t>
            </a:r>
          </a:p>
          <a:p>
            <a:r>
              <a:rPr lang="en-US" altLang="zh-CN" sz="3200" dirty="0">
                <a:latin typeface="Calibri" panose="020F0502020204030204" pitchFamily="34" charset="0"/>
                <a:cs typeface="Calibri" panose="020F0502020204030204" pitchFamily="34" charset="0"/>
              </a:rPr>
              <a:t>If</a:t>
            </a:r>
            <a:r>
              <a:rPr lang="en-US" altLang="zh-CN" sz="3200" dirty="0">
                <a:solidFill>
                  <a:srgbClr val="FF0000"/>
                </a:solidFill>
                <a:latin typeface="Calibri" panose="020F0502020204030204" pitchFamily="34" charset="0"/>
                <a:cs typeface="Calibri" panose="020F0502020204030204" pitchFamily="34" charset="0"/>
              </a:rPr>
              <a:t> P &gt; ATC: profit</a:t>
            </a:r>
          </a:p>
          <a:p>
            <a:r>
              <a:rPr lang="en-US" altLang="zh-CN" sz="3200" dirty="0">
                <a:latin typeface="Calibri" panose="020F0502020204030204" pitchFamily="34" charset="0"/>
                <a:cs typeface="Calibri" panose="020F0502020204030204" pitchFamily="34" charset="0"/>
              </a:rPr>
              <a:t>If</a:t>
            </a:r>
            <a:r>
              <a:rPr lang="en-US" altLang="zh-CN" sz="3200" dirty="0">
                <a:solidFill>
                  <a:srgbClr val="FF0000"/>
                </a:solidFill>
                <a:latin typeface="Calibri" panose="020F0502020204030204" pitchFamily="34" charset="0"/>
                <a:cs typeface="Calibri" panose="020F0502020204030204" pitchFamily="34" charset="0"/>
              </a:rPr>
              <a:t> P &lt; ATC: loss</a:t>
            </a:r>
          </a:p>
          <a:p>
            <a:r>
              <a:rPr lang="en-US" altLang="zh-CN" sz="3200" dirty="0">
                <a:latin typeface="Calibri" panose="020F0502020204030204" pitchFamily="34" charset="0"/>
                <a:cs typeface="Calibri" panose="020F0502020204030204" pitchFamily="34" charset="0"/>
              </a:rPr>
              <a:t>Similar to monopoly </a:t>
            </a:r>
            <a:endParaRPr lang="en-US" altLang="zh-CN" sz="2800"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t>8</a:t>
            </a:fld>
            <a:endParaRPr lang="zh-CN" altLang="en-US"/>
          </a:p>
        </p:txBody>
      </p:sp>
      <p:sp>
        <p:nvSpPr>
          <p:cNvPr id="7" name="矩形 6">
            <a:extLst>
              <a:ext uri="{FF2B5EF4-FFF2-40B4-BE49-F238E27FC236}">
                <a16:creationId xmlns:a16="http://schemas.microsoft.com/office/drawing/2014/main" id="{4198B591-DCFF-45D2-93A8-5C2B0C8FD44F}"/>
              </a:ext>
            </a:extLst>
          </p:cNvPr>
          <p:cNvSpPr/>
          <p:nvPr/>
        </p:nvSpPr>
        <p:spPr>
          <a:xfrm>
            <a:off x="550685" y="362907"/>
            <a:ext cx="5041893" cy="630942"/>
          </a:xfrm>
          <a:prstGeom prst="rect">
            <a:avLst/>
          </a:prstGeom>
        </p:spPr>
        <p:txBody>
          <a:bodyPr wrap="none">
            <a:spAutoFit/>
          </a:bodyPr>
          <a:lstStyle/>
          <a:p>
            <a:pPr defTabSz="1088205"/>
            <a:r>
              <a:rPr lang="en-US" altLang="zh-CN" sz="3500" b="1" i="1" u="sng" spc="300" dirty="0">
                <a:latin typeface="Calibri" panose="020F0502020204030204" pitchFamily="34" charset="0"/>
                <a:ea typeface="华光隶变_CNKI" panose="02000500000000000000" pitchFamily="2" charset="-122"/>
                <a:cs typeface="Calibri" panose="020F0502020204030204" pitchFamily="34" charset="0"/>
              </a:rPr>
              <a:t>Short Run Equilibrium</a:t>
            </a:r>
          </a:p>
        </p:txBody>
      </p:sp>
    </p:spTree>
    <p:extLst>
      <p:ext uri="{BB962C8B-B14F-4D97-AF65-F5344CB8AC3E}">
        <p14:creationId xmlns:p14="http://schemas.microsoft.com/office/powerpoint/2010/main" val="82373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B3E23B0-7BDB-42E2-BE78-09752938D5ED}"/>
              </a:ext>
            </a:extLst>
          </p:cNvPr>
          <p:cNvSpPr/>
          <p:nvPr/>
        </p:nvSpPr>
        <p:spPr>
          <a:xfrm>
            <a:off x="0" y="-4792"/>
            <a:ext cx="12226553" cy="6862792"/>
          </a:xfrm>
          <a:prstGeom prst="rect">
            <a:avLst/>
          </a:prstGeom>
          <a:solidFill>
            <a:srgbClr val="17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bg1"/>
                </a:solidFill>
                <a:latin typeface="Calibri" panose="020F0502020204030204" pitchFamily="34" charset="0"/>
                <a:cs typeface="Calibri" panose="020F0502020204030204" pitchFamily="34" charset="0"/>
              </a:rPr>
              <a:t> </a:t>
            </a:r>
          </a:p>
        </p:txBody>
      </p:sp>
      <p:sp>
        <p:nvSpPr>
          <p:cNvPr id="4" name="灯片编号占位符 3">
            <a:extLst>
              <a:ext uri="{FF2B5EF4-FFF2-40B4-BE49-F238E27FC236}">
                <a16:creationId xmlns:a16="http://schemas.microsoft.com/office/drawing/2014/main" id="{356FCDD3-4B5B-4DCB-A0F2-E0DDB120FD1E}"/>
              </a:ext>
            </a:extLst>
          </p:cNvPr>
          <p:cNvSpPr>
            <a:spLocks noGrp="1"/>
          </p:cNvSpPr>
          <p:nvPr>
            <p:ph type="sldNum" sz="quarter" idx="12"/>
          </p:nvPr>
        </p:nvSpPr>
        <p:spPr/>
        <p:txBody>
          <a:bodyPr/>
          <a:lstStyle/>
          <a:p>
            <a:fld id="{F461FB49-8F50-4EC8-B317-B14C271E80F4}" type="slidenum">
              <a:rPr lang="zh-CN" altLang="en-US" smtClean="0">
                <a:solidFill>
                  <a:schemeClr val="bg1"/>
                </a:solidFill>
                <a:latin typeface="Calibri" panose="020F0502020204030204" pitchFamily="34" charset="0"/>
                <a:cs typeface="Calibri" panose="020F0502020204030204" pitchFamily="34" charset="0"/>
              </a:rPr>
              <a:t>9</a:t>
            </a:fld>
            <a:endParaRPr lang="zh-CN" altLang="en-US">
              <a:solidFill>
                <a:schemeClr val="bg1"/>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198B591-DCFF-45D2-93A8-5C2B0C8FD44F}"/>
              </a:ext>
            </a:extLst>
          </p:cNvPr>
          <p:cNvSpPr/>
          <p:nvPr/>
        </p:nvSpPr>
        <p:spPr>
          <a:xfrm>
            <a:off x="550685" y="391783"/>
            <a:ext cx="9650078" cy="630942"/>
          </a:xfrm>
          <a:prstGeom prst="rect">
            <a:avLst/>
          </a:prstGeom>
        </p:spPr>
        <p:txBody>
          <a:bodyPr wrap="none">
            <a:spAutoFit/>
          </a:bodyPr>
          <a:lstStyle/>
          <a:p>
            <a:pPr defTabSz="1088205"/>
            <a:r>
              <a:rPr lang="en-US" altLang="zh-CN" sz="3500" b="1" i="1" u="sng" spc="300" dirty="0">
                <a:solidFill>
                  <a:schemeClr val="bg1"/>
                </a:solidFill>
                <a:latin typeface="Calibri" panose="020F0502020204030204" pitchFamily="34" charset="0"/>
                <a:ea typeface="华光隶变_CNKI" panose="02000500000000000000" pitchFamily="2" charset="-122"/>
                <a:cs typeface="Calibri" panose="020F0502020204030204" pitchFamily="34" charset="0"/>
              </a:rPr>
              <a:t>Monopolistic Competitors in the Short Run</a:t>
            </a:r>
          </a:p>
        </p:txBody>
      </p:sp>
      <p:sp>
        <p:nvSpPr>
          <p:cNvPr id="6" name="矩形 5">
            <a:extLst>
              <a:ext uri="{FF2B5EF4-FFF2-40B4-BE49-F238E27FC236}">
                <a16:creationId xmlns:a16="http://schemas.microsoft.com/office/drawing/2014/main" id="{9FCD34FF-35D5-479D-91A9-F7C4E3C76B5C}"/>
              </a:ext>
            </a:extLst>
          </p:cNvPr>
          <p:cNvSpPr/>
          <p:nvPr/>
        </p:nvSpPr>
        <p:spPr>
          <a:xfrm>
            <a:off x="-9781" y="347179"/>
            <a:ext cx="361849" cy="591670"/>
          </a:xfrm>
          <a:prstGeom prst="rect">
            <a:avLst/>
          </a:prstGeom>
          <a:solidFill>
            <a:schemeClr val="bg1"/>
          </a:solidFill>
          <a:ln>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grpSp>
        <p:nvGrpSpPr>
          <p:cNvPr id="9" name="Group 4">
            <a:extLst>
              <a:ext uri="{FF2B5EF4-FFF2-40B4-BE49-F238E27FC236}">
                <a16:creationId xmlns:a16="http://schemas.microsoft.com/office/drawing/2014/main" id="{9239D15A-1512-4122-837C-F67ADD7C3B8C}"/>
              </a:ext>
            </a:extLst>
          </p:cNvPr>
          <p:cNvGrpSpPr>
            <a:grpSpLocks/>
          </p:cNvGrpSpPr>
          <p:nvPr/>
        </p:nvGrpSpPr>
        <p:grpSpPr bwMode="auto">
          <a:xfrm>
            <a:off x="1487348" y="1458048"/>
            <a:ext cx="3917519" cy="3351212"/>
            <a:chOff x="1462483" y="1305010"/>
            <a:chExt cx="3916634" cy="3350910"/>
          </a:xfrm>
        </p:grpSpPr>
        <p:sp>
          <p:nvSpPr>
            <p:cNvPr id="10" name="Rectangle 6">
              <a:extLst>
                <a:ext uri="{FF2B5EF4-FFF2-40B4-BE49-F238E27FC236}">
                  <a16:creationId xmlns:a16="http://schemas.microsoft.com/office/drawing/2014/main" id="{00B714EE-7E9C-4284-A772-9AC2AE300E2A}"/>
                </a:ext>
              </a:extLst>
            </p:cNvPr>
            <p:cNvSpPr/>
            <p:nvPr/>
          </p:nvSpPr>
          <p:spPr>
            <a:xfrm>
              <a:off x="1828681" y="1638355"/>
              <a:ext cx="3550436" cy="30048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bg1"/>
                </a:solidFill>
                <a:latin typeface="Calibri" panose="020F0502020204030204" pitchFamily="34" charset="0"/>
                <a:cs typeface="Calibri" panose="020F0502020204030204" pitchFamily="34" charset="0"/>
              </a:endParaRPr>
            </a:p>
          </p:txBody>
        </p:sp>
        <p:grpSp>
          <p:nvGrpSpPr>
            <p:cNvPr id="11" name="Group 16">
              <a:extLst>
                <a:ext uri="{FF2B5EF4-FFF2-40B4-BE49-F238E27FC236}">
                  <a16:creationId xmlns:a16="http://schemas.microsoft.com/office/drawing/2014/main" id="{3C3E1EC6-ED73-4D47-B290-7CE77998EA41}"/>
                </a:ext>
              </a:extLst>
            </p:cNvPr>
            <p:cNvGrpSpPr>
              <a:grpSpLocks/>
            </p:cNvGrpSpPr>
            <p:nvPr/>
          </p:nvGrpSpPr>
          <p:grpSpPr bwMode="auto">
            <a:xfrm>
              <a:off x="1462483" y="1305010"/>
              <a:ext cx="598106" cy="3350910"/>
              <a:chOff x="1462483" y="1305010"/>
              <a:chExt cx="598106" cy="3350910"/>
            </a:xfrm>
          </p:grpSpPr>
          <p:cxnSp>
            <p:nvCxnSpPr>
              <p:cNvPr id="12" name="Straight Connector 8">
                <a:extLst>
                  <a:ext uri="{FF2B5EF4-FFF2-40B4-BE49-F238E27FC236}">
                    <a16:creationId xmlns:a16="http://schemas.microsoft.com/office/drawing/2014/main" id="{F15B521D-CBCC-4CC7-9073-FD3F5DB46CE6}"/>
                  </a:ext>
                </a:extLst>
              </p:cNvPr>
              <p:cNvCxnSpPr/>
              <p:nvPr/>
            </p:nvCxnSpPr>
            <p:spPr>
              <a:xfrm rot="5400000">
                <a:off x="289741" y="3129677"/>
                <a:ext cx="30524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8">
                <a:extLst>
                  <a:ext uri="{FF2B5EF4-FFF2-40B4-BE49-F238E27FC236}">
                    <a16:creationId xmlns:a16="http://schemas.microsoft.com/office/drawing/2014/main" id="{A5D0DFF9-DFAE-49D0-9878-037B111912DB}"/>
                  </a:ext>
                </a:extLst>
              </p:cNvPr>
              <p:cNvSpPr txBox="1">
                <a:spLocks noChangeArrowheads="1"/>
              </p:cNvSpPr>
              <p:nvPr/>
            </p:nvSpPr>
            <p:spPr bwMode="auto">
              <a:xfrm>
                <a:off x="1462483" y="1305010"/>
                <a:ext cx="598106" cy="33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p>
            </p:txBody>
          </p:sp>
        </p:grpSp>
      </p:grpSp>
      <p:sp>
        <p:nvSpPr>
          <p:cNvPr id="14" name="TextBox 10">
            <a:extLst>
              <a:ext uri="{FF2B5EF4-FFF2-40B4-BE49-F238E27FC236}">
                <a16:creationId xmlns:a16="http://schemas.microsoft.com/office/drawing/2014/main" id="{03CEA156-4B55-471C-8583-A89F9EE31700}"/>
              </a:ext>
            </a:extLst>
          </p:cNvPr>
          <p:cNvSpPr txBox="1">
            <a:spLocks noChangeArrowheads="1"/>
          </p:cNvSpPr>
          <p:nvPr/>
        </p:nvSpPr>
        <p:spPr bwMode="auto">
          <a:xfrm>
            <a:off x="770021" y="5596660"/>
            <a:ext cx="108524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Monopolistic competitors, like monopolists, maximize profit by producing the quantity at which marginal revenue equals marginal cost. The firm in panel (a) makes a profit because, at this quantity, price is above average total cost. The firm in panel (b) makes losses because, at this quantity, price is less than average total cost.</a:t>
            </a:r>
          </a:p>
        </p:txBody>
      </p:sp>
      <p:grpSp>
        <p:nvGrpSpPr>
          <p:cNvPr id="15" name="Group 10">
            <a:extLst>
              <a:ext uri="{FF2B5EF4-FFF2-40B4-BE49-F238E27FC236}">
                <a16:creationId xmlns:a16="http://schemas.microsoft.com/office/drawing/2014/main" id="{9C7E3D78-B7A6-4BD7-8788-5FB6081A1DCF}"/>
              </a:ext>
            </a:extLst>
          </p:cNvPr>
          <p:cNvGrpSpPr>
            <a:grpSpLocks/>
          </p:cNvGrpSpPr>
          <p:nvPr/>
        </p:nvGrpSpPr>
        <p:grpSpPr bwMode="auto">
          <a:xfrm>
            <a:off x="1698054" y="4796557"/>
            <a:ext cx="3706814" cy="372010"/>
            <a:chOff x="1672466" y="4643337"/>
            <a:chExt cx="3706084" cy="373249"/>
          </a:xfrm>
        </p:grpSpPr>
        <p:cxnSp>
          <p:nvCxnSpPr>
            <p:cNvPr id="16" name="Straight Connector 12">
              <a:extLst>
                <a:ext uri="{FF2B5EF4-FFF2-40B4-BE49-F238E27FC236}">
                  <a16:creationId xmlns:a16="http://schemas.microsoft.com/office/drawing/2014/main" id="{5632E007-485C-4D42-A784-209E95DF17E6}"/>
                </a:ext>
              </a:extLst>
            </p:cNvPr>
            <p:cNvCxnSpPr/>
            <p:nvPr/>
          </p:nvCxnSpPr>
          <p:spPr>
            <a:xfrm flipV="1">
              <a:off x="1816901" y="4643337"/>
              <a:ext cx="3561649" cy="111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2">
              <a:extLst>
                <a:ext uri="{FF2B5EF4-FFF2-40B4-BE49-F238E27FC236}">
                  <a16:creationId xmlns:a16="http://schemas.microsoft.com/office/drawing/2014/main" id="{2422929C-811D-40E6-8472-75C90C2E9A01}"/>
                </a:ext>
              </a:extLst>
            </p:cNvPr>
            <p:cNvSpPr txBox="1">
              <a:spLocks noChangeArrowheads="1"/>
            </p:cNvSpPr>
            <p:nvPr/>
          </p:nvSpPr>
          <p:spPr bwMode="auto">
            <a:xfrm>
              <a:off x="4417740" y="4676905"/>
              <a:ext cx="956805" cy="33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 </a:t>
              </a:r>
            </a:p>
          </p:txBody>
        </p:sp>
        <p:sp>
          <p:nvSpPr>
            <p:cNvPr id="18" name="TextBox 13">
              <a:extLst>
                <a:ext uri="{FF2B5EF4-FFF2-40B4-BE49-F238E27FC236}">
                  <a16:creationId xmlns:a16="http://schemas.microsoft.com/office/drawing/2014/main" id="{DCB10A4D-6EA4-42E4-8584-E27305D44D5C}"/>
                </a:ext>
              </a:extLst>
            </p:cNvPr>
            <p:cNvSpPr txBox="1">
              <a:spLocks noChangeArrowheads="1"/>
            </p:cNvSpPr>
            <p:nvPr/>
          </p:nvSpPr>
          <p:spPr bwMode="auto">
            <a:xfrm>
              <a:off x="1672466" y="4665028"/>
              <a:ext cx="298429" cy="339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0</a:t>
              </a:r>
            </a:p>
          </p:txBody>
        </p:sp>
      </p:grpSp>
      <p:sp>
        <p:nvSpPr>
          <p:cNvPr id="19" name="TextBox 15">
            <a:extLst>
              <a:ext uri="{FF2B5EF4-FFF2-40B4-BE49-F238E27FC236}">
                <a16:creationId xmlns:a16="http://schemas.microsoft.com/office/drawing/2014/main" id="{F99550C5-E6D3-4343-8A63-937A4DA0D628}"/>
              </a:ext>
            </a:extLst>
          </p:cNvPr>
          <p:cNvSpPr txBox="1">
            <a:spLocks noChangeArrowheads="1"/>
          </p:cNvSpPr>
          <p:nvPr/>
        </p:nvSpPr>
        <p:spPr bwMode="auto">
          <a:xfrm>
            <a:off x="1991742" y="1104035"/>
            <a:ext cx="2747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800">
                <a:solidFill>
                  <a:schemeClr val="bg1"/>
                </a:solidFill>
                <a:latin typeface="Calibri" panose="020F0502020204030204" pitchFamily="34" charset="0"/>
                <a:ea typeface="宋体" panose="02010600030101010101" pitchFamily="2" charset="-122"/>
                <a:cs typeface="Calibri" panose="020F0502020204030204" pitchFamily="34" charset="0"/>
              </a:rPr>
              <a:t>(a) Firm makes profit</a:t>
            </a:r>
          </a:p>
        </p:txBody>
      </p:sp>
      <p:grpSp>
        <p:nvGrpSpPr>
          <p:cNvPr id="20" name="Group 53">
            <a:extLst>
              <a:ext uri="{FF2B5EF4-FFF2-40B4-BE49-F238E27FC236}">
                <a16:creationId xmlns:a16="http://schemas.microsoft.com/office/drawing/2014/main" id="{65F3B84F-5C6C-4049-A9C6-0E49790736E8}"/>
              </a:ext>
            </a:extLst>
          </p:cNvPr>
          <p:cNvGrpSpPr>
            <a:grpSpLocks/>
          </p:cNvGrpSpPr>
          <p:nvPr/>
        </p:nvGrpSpPr>
        <p:grpSpPr bwMode="auto">
          <a:xfrm>
            <a:off x="1867917" y="2764560"/>
            <a:ext cx="1368425" cy="954088"/>
            <a:chOff x="653692" y="3038376"/>
            <a:chExt cx="1368117" cy="953808"/>
          </a:xfrm>
        </p:grpSpPr>
        <p:grpSp>
          <p:nvGrpSpPr>
            <p:cNvPr id="21" name="Group 21">
              <a:extLst>
                <a:ext uri="{FF2B5EF4-FFF2-40B4-BE49-F238E27FC236}">
                  <a16:creationId xmlns:a16="http://schemas.microsoft.com/office/drawing/2014/main" id="{47F4E32A-9452-461E-8660-89E98D2BCB62}"/>
                </a:ext>
              </a:extLst>
            </p:cNvPr>
            <p:cNvGrpSpPr>
              <a:grpSpLocks/>
            </p:cNvGrpSpPr>
            <p:nvPr/>
          </p:nvGrpSpPr>
          <p:grpSpPr bwMode="auto">
            <a:xfrm>
              <a:off x="802137" y="3420146"/>
              <a:ext cx="700643" cy="572038"/>
              <a:chOff x="1479012" y="3420146"/>
              <a:chExt cx="700643" cy="572038"/>
            </a:xfrm>
          </p:grpSpPr>
          <p:sp>
            <p:nvSpPr>
              <p:cNvPr id="23" name="TextBox 22">
                <a:extLst>
                  <a:ext uri="{FF2B5EF4-FFF2-40B4-BE49-F238E27FC236}">
                    <a16:creationId xmlns:a16="http://schemas.microsoft.com/office/drawing/2014/main" id="{2EDEDDEA-C6CD-42D4-BDD0-6839C70D0C56}"/>
                  </a:ext>
                </a:extLst>
              </p:cNvPr>
              <p:cNvSpPr txBox="1">
                <a:spLocks noChangeArrowheads="1"/>
              </p:cNvSpPr>
              <p:nvPr/>
            </p:nvSpPr>
            <p:spPr bwMode="auto">
              <a:xfrm>
                <a:off x="1479012" y="3653430"/>
                <a:ext cx="700643" cy="338754"/>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Profit </a:t>
                </a:r>
              </a:p>
            </p:txBody>
          </p:sp>
          <p:cxnSp>
            <p:nvCxnSpPr>
              <p:cNvPr id="24" name="Straight Connector 20">
                <a:extLst>
                  <a:ext uri="{FF2B5EF4-FFF2-40B4-BE49-F238E27FC236}">
                    <a16:creationId xmlns:a16="http://schemas.microsoft.com/office/drawing/2014/main" id="{A9A7B42D-8EB9-43C0-A9BA-388587E69371}"/>
                  </a:ext>
                </a:extLst>
              </p:cNvPr>
              <p:cNvCxnSpPr/>
              <p:nvPr/>
            </p:nvCxnSpPr>
            <p:spPr>
              <a:xfrm rot="5400000">
                <a:off x="1677367" y="3547020"/>
                <a:ext cx="266622" cy="14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18">
              <a:extLst>
                <a:ext uri="{FF2B5EF4-FFF2-40B4-BE49-F238E27FC236}">
                  <a16:creationId xmlns:a16="http://schemas.microsoft.com/office/drawing/2014/main" id="{C0118B6C-3DFC-46FA-9CB9-A94FB54BE03C}"/>
                </a:ext>
              </a:extLst>
            </p:cNvPr>
            <p:cNvSpPr/>
            <p:nvPr/>
          </p:nvSpPr>
          <p:spPr>
            <a:xfrm>
              <a:off x="653692" y="3038376"/>
              <a:ext cx="1368117" cy="404694"/>
            </a:xfrm>
            <a:prstGeom prst="rect">
              <a:avLst/>
            </a:prstGeom>
            <a:solidFill>
              <a:srgbClr val="FFAFAF"/>
            </a:solidFill>
            <a:ln>
              <a:solidFill>
                <a:srgbClr val="FFAF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a:solidFill>
                  <a:schemeClr val="tx1"/>
                </a:solidFill>
                <a:latin typeface="Calibri" panose="020F0502020204030204" pitchFamily="34" charset="0"/>
                <a:cs typeface="Calibri" panose="020F0502020204030204" pitchFamily="34" charset="0"/>
              </a:endParaRPr>
            </a:p>
          </p:txBody>
        </p:sp>
      </p:grpSp>
      <p:grpSp>
        <p:nvGrpSpPr>
          <p:cNvPr id="25" name="Group 20">
            <a:extLst>
              <a:ext uri="{FF2B5EF4-FFF2-40B4-BE49-F238E27FC236}">
                <a16:creationId xmlns:a16="http://schemas.microsoft.com/office/drawing/2014/main" id="{A52FBB20-2798-4092-ACD2-69F6D5F6955D}"/>
              </a:ext>
            </a:extLst>
          </p:cNvPr>
          <p:cNvGrpSpPr>
            <a:grpSpLocks/>
          </p:cNvGrpSpPr>
          <p:nvPr/>
        </p:nvGrpSpPr>
        <p:grpSpPr bwMode="auto">
          <a:xfrm>
            <a:off x="2091754" y="1961285"/>
            <a:ext cx="3133397" cy="2382838"/>
            <a:chOff x="1058890" y="1312255"/>
            <a:chExt cx="3134471" cy="2382949"/>
          </a:xfrm>
        </p:grpSpPr>
        <p:cxnSp>
          <p:nvCxnSpPr>
            <p:cNvPr id="26" name="Straight Connector 22">
              <a:extLst>
                <a:ext uri="{FF2B5EF4-FFF2-40B4-BE49-F238E27FC236}">
                  <a16:creationId xmlns:a16="http://schemas.microsoft.com/office/drawing/2014/main" id="{A2F7463E-7C43-4C91-8B19-722EE5853EE8}"/>
                </a:ext>
              </a:extLst>
            </p:cNvPr>
            <p:cNvCxnSpPr/>
            <p:nvPr/>
          </p:nvCxnSpPr>
          <p:spPr>
            <a:xfrm flipV="1">
              <a:off x="1058890" y="1675810"/>
              <a:ext cx="2885477" cy="201939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18">
              <a:extLst>
                <a:ext uri="{FF2B5EF4-FFF2-40B4-BE49-F238E27FC236}">
                  <a16:creationId xmlns:a16="http://schemas.microsoft.com/office/drawing/2014/main" id="{3E1DAFDB-21BC-4A94-AB94-10105A2A9162}"/>
                </a:ext>
              </a:extLst>
            </p:cNvPr>
            <p:cNvSpPr txBox="1">
              <a:spLocks noChangeArrowheads="1"/>
            </p:cNvSpPr>
            <p:nvPr/>
          </p:nvSpPr>
          <p:spPr bwMode="auto">
            <a:xfrm>
              <a:off x="3724802" y="1312255"/>
              <a:ext cx="468559" cy="33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MC</a:t>
              </a:r>
            </a:p>
          </p:txBody>
        </p:sp>
      </p:grpSp>
      <p:grpSp>
        <p:nvGrpSpPr>
          <p:cNvPr id="28" name="Group 14">
            <a:extLst>
              <a:ext uri="{FF2B5EF4-FFF2-40B4-BE49-F238E27FC236}">
                <a16:creationId xmlns:a16="http://schemas.microsoft.com/office/drawing/2014/main" id="{A5391B20-906F-4DB7-B502-43C2C6717488}"/>
              </a:ext>
            </a:extLst>
          </p:cNvPr>
          <p:cNvGrpSpPr>
            <a:grpSpLocks/>
          </p:cNvGrpSpPr>
          <p:nvPr/>
        </p:nvGrpSpPr>
        <p:grpSpPr bwMode="auto">
          <a:xfrm>
            <a:off x="2577529" y="2337523"/>
            <a:ext cx="2734146" cy="1349375"/>
            <a:chOff x="1893909" y="2446318"/>
            <a:chExt cx="3183578" cy="1348458"/>
          </a:xfrm>
        </p:grpSpPr>
        <p:sp>
          <p:nvSpPr>
            <p:cNvPr id="29" name="Freeform 25">
              <a:extLst>
                <a:ext uri="{FF2B5EF4-FFF2-40B4-BE49-F238E27FC236}">
                  <a16:creationId xmlns:a16="http://schemas.microsoft.com/office/drawing/2014/main" id="{5A6A3426-CD85-4748-84FF-0AC2A7A7D92B}"/>
                </a:ext>
              </a:extLst>
            </p:cNvPr>
            <p:cNvSpPr/>
            <p:nvPr/>
          </p:nvSpPr>
          <p:spPr>
            <a:xfrm>
              <a:off x="1893909" y="2446318"/>
              <a:ext cx="2656222" cy="1348458"/>
            </a:xfrm>
            <a:custGeom>
              <a:avLst/>
              <a:gdLst>
                <a:gd name="connsiteX0" fmla="*/ 0 w 4488873"/>
                <a:gd name="connsiteY0" fmla="*/ 0 h 1021278"/>
                <a:gd name="connsiteX1" fmla="*/ 4488873 w 4488873"/>
                <a:gd name="connsiteY1" fmla="*/ 1021278 h 1021278"/>
                <a:gd name="connsiteX0" fmla="*/ 0 w 4488873"/>
                <a:gd name="connsiteY0" fmla="*/ 0 h 1717964"/>
                <a:gd name="connsiteX1" fmla="*/ 4488873 w 4488873"/>
                <a:gd name="connsiteY1" fmla="*/ 1021278 h 1717964"/>
                <a:gd name="connsiteX0" fmla="*/ 0 w 4488873"/>
                <a:gd name="connsiteY0" fmla="*/ 0 h 1785258"/>
                <a:gd name="connsiteX1" fmla="*/ 4488873 w 4488873"/>
                <a:gd name="connsiteY1" fmla="*/ 1021278 h 1785258"/>
                <a:gd name="connsiteX0" fmla="*/ 0 w 4987636"/>
                <a:gd name="connsiteY0" fmla="*/ 0 h 1717964"/>
                <a:gd name="connsiteX1" fmla="*/ 4987636 w 4987636"/>
                <a:gd name="connsiteY1" fmla="*/ 665018 h 1717964"/>
                <a:gd name="connsiteX0" fmla="*/ 0 w 4987636"/>
                <a:gd name="connsiteY0" fmla="*/ 0 h 1868385"/>
                <a:gd name="connsiteX1" fmla="*/ 4987636 w 4987636"/>
                <a:gd name="connsiteY1" fmla="*/ 665018 h 1868385"/>
                <a:gd name="connsiteX0" fmla="*/ 0 w 4987636"/>
                <a:gd name="connsiteY0" fmla="*/ 0 h 1868385"/>
                <a:gd name="connsiteX1" fmla="*/ 4987636 w 4987636"/>
                <a:gd name="connsiteY1" fmla="*/ 665018 h 1868385"/>
                <a:gd name="connsiteX0" fmla="*/ 0 w 4987636"/>
                <a:gd name="connsiteY0" fmla="*/ 0 h 1717964"/>
                <a:gd name="connsiteX1" fmla="*/ 4987636 w 4987636"/>
                <a:gd name="connsiteY1" fmla="*/ 665018 h 1717964"/>
                <a:gd name="connsiteX0" fmla="*/ 0 w 4987636"/>
                <a:gd name="connsiteY0" fmla="*/ 0 h 1785258"/>
                <a:gd name="connsiteX1" fmla="*/ 4987636 w 4987636"/>
                <a:gd name="connsiteY1" fmla="*/ 665018 h 1785258"/>
                <a:gd name="connsiteX0" fmla="*/ 0 w 6037450"/>
                <a:gd name="connsiteY0" fmla="*/ 45818 h 1763783"/>
                <a:gd name="connsiteX1" fmla="*/ 6037450 w 6037450"/>
                <a:gd name="connsiteY1" fmla="*/ 0 h 1763783"/>
                <a:gd name="connsiteX0" fmla="*/ 0 w 6037450"/>
                <a:gd name="connsiteY0" fmla="*/ 45818 h 1763782"/>
                <a:gd name="connsiteX1" fmla="*/ 6037450 w 6037450"/>
                <a:gd name="connsiteY1" fmla="*/ 0 h 1763782"/>
                <a:gd name="connsiteX0" fmla="*/ 0 w 5520069"/>
                <a:gd name="connsiteY0" fmla="*/ 0 h 1717964"/>
                <a:gd name="connsiteX1" fmla="*/ 5520069 w 5520069"/>
                <a:gd name="connsiteY1" fmla="*/ 317163 h 1717964"/>
                <a:gd name="connsiteX0" fmla="*/ 0 w 5520069"/>
                <a:gd name="connsiteY0" fmla="*/ 0 h 1717964"/>
                <a:gd name="connsiteX1" fmla="*/ 5520069 w 5520069"/>
                <a:gd name="connsiteY1" fmla="*/ 317163 h 1717964"/>
              </a:gdLst>
              <a:ahLst/>
              <a:cxnLst>
                <a:cxn ang="0">
                  <a:pos x="connsiteX0" y="connsiteY0"/>
                </a:cxn>
                <a:cxn ang="0">
                  <a:pos x="connsiteX1" y="connsiteY1"/>
                </a:cxn>
              </a:cxnLst>
              <a:rect l="l" t="t" r="r" b="b"/>
              <a:pathLst>
                <a:path w="5520069" h="1717964">
                  <a:moveTo>
                    <a:pt x="0" y="0"/>
                  </a:moveTo>
                  <a:cubicBezTo>
                    <a:pt x="1009402" y="1717964"/>
                    <a:pt x="3873527" y="1331534"/>
                    <a:pt x="5520069" y="317163"/>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5185AE52-9BB7-4A5F-A7B8-BB67C384EC45}"/>
                </a:ext>
              </a:extLst>
            </p:cNvPr>
            <p:cNvSpPr txBox="1">
              <a:spLocks noChangeArrowheads="1"/>
            </p:cNvSpPr>
            <p:nvPr/>
          </p:nvSpPr>
          <p:spPr bwMode="auto">
            <a:xfrm>
              <a:off x="4505292" y="2549273"/>
              <a:ext cx="572195" cy="33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ATC</a:t>
              </a:r>
            </a:p>
          </p:txBody>
        </p:sp>
      </p:grpSp>
      <p:grpSp>
        <p:nvGrpSpPr>
          <p:cNvPr id="31" name="Group 43">
            <a:extLst>
              <a:ext uri="{FF2B5EF4-FFF2-40B4-BE49-F238E27FC236}">
                <a16:creationId xmlns:a16="http://schemas.microsoft.com/office/drawing/2014/main" id="{D78EFA0D-B5FB-4E73-9740-815BA66B5138}"/>
              </a:ext>
            </a:extLst>
          </p:cNvPr>
          <p:cNvGrpSpPr>
            <a:grpSpLocks/>
          </p:cNvGrpSpPr>
          <p:nvPr/>
        </p:nvGrpSpPr>
        <p:grpSpPr bwMode="auto">
          <a:xfrm>
            <a:off x="2371154" y="2753448"/>
            <a:ext cx="1644553" cy="2651085"/>
            <a:chOff x="2322451" y="2814059"/>
            <a:chExt cx="1645327" cy="2651551"/>
          </a:xfrm>
        </p:grpSpPr>
        <p:sp>
          <p:nvSpPr>
            <p:cNvPr id="32" name="TextBox 44">
              <a:extLst>
                <a:ext uri="{FF2B5EF4-FFF2-40B4-BE49-F238E27FC236}">
                  <a16:creationId xmlns:a16="http://schemas.microsoft.com/office/drawing/2014/main" id="{4D623C4C-0ABD-4D0F-B9F9-F3C0F2623BA9}"/>
                </a:ext>
              </a:extLst>
            </p:cNvPr>
            <p:cNvSpPr txBox="1">
              <a:spLocks noChangeArrowheads="1"/>
            </p:cNvSpPr>
            <p:nvPr/>
          </p:nvSpPr>
          <p:spPr bwMode="auto">
            <a:xfrm>
              <a:off x="2322451" y="4880732"/>
              <a:ext cx="1645327" cy="58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Profit-maximizing</a:t>
              </a:r>
            </a:p>
            <a:p>
              <a:pPr eaLnBrk="1" hangingPunct="1">
                <a:buFontTx/>
                <a:buNone/>
              </a:pPr>
              <a:r>
                <a:rPr lang="en-US" altLang="zh-CN" sz="1600" dirty="0">
                  <a:solidFill>
                    <a:schemeClr val="bg1"/>
                  </a:solidFill>
                  <a:latin typeface="Calibri" panose="020F0502020204030204" pitchFamily="34" charset="0"/>
                  <a:ea typeface="宋体" panose="02010600030101010101" pitchFamily="2" charset="-122"/>
                  <a:cs typeface="Calibri" panose="020F0502020204030204" pitchFamily="34" charset="0"/>
                </a:rPr>
                <a:t>quantity</a:t>
              </a:r>
            </a:p>
          </p:txBody>
        </p:sp>
        <p:cxnSp>
          <p:nvCxnSpPr>
            <p:cNvPr id="33" name="Straight Connector 29">
              <a:extLst>
                <a:ext uri="{FF2B5EF4-FFF2-40B4-BE49-F238E27FC236}">
                  <a16:creationId xmlns:a16="http://schemas.microsoft.com/office/drawing/2014/main" id="{D6DB05D5-8395-4A6A-83E3-2917FEC1CE19}"/>
                </a:ext>
              </a:extLst>
            </p:cNvPr>
            <p:cNvCxnSpPr/>
            <p:nvPr/>
          </p:nvCxnSpPr>
          <p:spPr>
            <a:xfrm rot="16200000" flipH="1">
              <a:off x="2181397" y="3827061"/>
              <a:ext cx="2032357" cy="635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27156A67-57FA-4B39-9B7E-4D0B541F2E86}"/>
              </a:ext>
            </a:extLst>
          </p:cNvPr>
          <p:cNvSpPr txBox="1">
            <a:spLocks noChangeArrowheads="1"/>
          </p:cNvSpPr>
          <p:nvPr/>
        </p:nvSpPr>
        <p:spPr bwMode="auto">
          <a:xfrm>
            <a:off x="6757417" y="1113560"/>
            <a:ext cx="2432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800">
                <a:solidFill>
                  <a:schemeClr val="bg1"/>
                </a:solidFill>
                <a:latin typeface="Calibri" panose="020F0502020204030204" pitchFamily="34" charset="0"/>
                <a:ea typeface="宋体" panose="02010600030101010101" pitchFamily="2" charset="-122"/>
                <a:cs typeface="Calibri" panose="020F0502020204030204" pitchFamily="34" charset="0"/>
              </a:rPr>
              <a:t>(b) Firm makes losses</a:t>
            </a:r>
          </a:p>
        </p:txBody>
      </p:sp>
      <p:grpSp>
        <p:nvGrpSpPr>
          <p:cNvPr id="35" name="Group 31">
            <a:extLst>
              <a:ext uri="{FF2B5EF4-FFF2-40B4-BE49-F238E27FC236}">
                <a16:creationId xmlns:a16="http://schemas.microsoft.com/office/drawing/2014/main" id="{9E6AAA6B-5C27-4C82-9DA3-2517A4613733}"/>
              </a:ext>
            </a:extLst>
          </p:cNvPr>
          <p:cNvGrpSpPr>
            <a:grpSpLocks/>
          </p:cNvGrpSpPr>
          <p:nvPr/>
        </p:nvGrpSpPr>
        <p:grpSpPr bwMode="auto">
          <a:xfrm>
            <a:off x="2079053" y="2313711"/>
            <a:ext cx="2377776" cy="2287561"/>
            <a:chOff x="2293139" y="1704128"/>
            <a:chExt cx="2378435" cy="2285857"/>
          </a:xfrm>
        </p:grpSpPr>
        <p:cxnSp>
          <p:nvCxnSpPr>
            <p:cNvPr id="36" name="Straight Connector 35">
              <a:extLst>
                <a:ext uri="{FF2B5EF4-FFF2-40B4-BE49-F238E27FC236}">
                  <a16:creationId xmlns:a16="http://schemas.microsoft.com/office/drawing/2014/main" id="{AE4B1735-67F8-41A7-A827-A5691C45C93B}"/>
                </a:ext>
              </a:extLst>
            </p:cNvPr>
            <p:cNvCxnSpPr/>
            <p:nvPr/>
          </p:nvCxnSpPr>
          <p:spPr>
            <a:xfrm rot="16200000" flipH="1">
              <a:off x="2270328" y="1726939"/>
              <a:ext cx="1970206" cy="192458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81">
              <a:extLst>
                <a:ext uri="{FF2B5EF4-FFF2-40B4-BE49-F238E27FC236}">
                  <a16:creationId xmlns:a16="http://schemas.microsoft.com/office/drawing/2014/main" id="{F56F82C9-0348-41D7-9D10-08BEA9AE55DD}"/>
                </a:ext>
              </a:extLst>
            </p:cNvPr>
            <p:cNvSpPr txBox="1">
              <a:spLocks noChangeArrowheads="1"/>
            </p:cNvSpPr>
            <p:nvPr/>
          </p:nvSpPr>
          <p:spPr bwMode="auto">
            <a:xfrm>
              <a:off x="4199839" y="3651683"/>
              <a:ext cx="471735" cy="33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MR</a:t>
              </a:r>
            </a:p>
          </p:txBody>
        </p:sp>
      </p:grpSp>
      <p:grpSp>
        <p:nvGrpSpPr>
          <p:cNvPr id="38" name="Group 31">
            <a:extLst>
              <a:ext uri="{FF2B5EF4-FFF2-40B4-BE49-F238E27FC236}">
                <a16:creationId xmlns:a16="http://schemas.microsoft.com/office/drawing/2014/main" id="{2610FE68-2972-4876-B1C0-C794CD1332F0}"/>
              </a:ext>
            </a:extLst>
          </p:cNvPr>
          <p:cNvGrpSpPr>
            <a:grpSpLocks/>
          </p:cNvGrpSpPr>
          <p:nvPr/>
        </p:nvGrpSpPr>
        <p:grpSpPr bwMode="auto">
          <a:xfrm>
            <a:off x="2031429" y="2231160"/>
            <a:ext cx="3307579" cy="1552569"/>
            <a:chOff x="1435910" y="1963280"/>
            <a:chExt cx="3308929" cy="1552027"/>
          </a:xfrm>
        </p:grpSpPr>
        <p:cxnSp>
          <p:nvCxnSpPr>
            <p:cNvPr id="39" name="Straight Connector 38">
              <a:extLst>
                <a:ext uri="{FF2B5EF4-FFF2-40B4-BE49-F238E27FC236}">
                  <a16:creationId xmlns:a16="http://schemas.microsoft.com/office/drawing/2014/main" id="{3FCBEA33-BF34-4C6F-940C-5E216D8E34B0}"/>
                </a:ext>
              </a:extLst>
            </p:cNvPr>
            <p:cNvCxnSpPr/>
            <p:nvPr/>
          </p:nvCxnSpPr>
          <p:spPr>
            <a:xfrm>
              <a:off x="1435910" y="1963280"/>
              <a:ext cx="2791964" cy="1223536"/>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0" name="TextBox 81">
              <a:extLst>
                <a:ext uri="{FF2B5EF4-FFF2-40B4-BE49-F238E27FC236}">
                  <a16:creationId xmlns:a16="http://schemas.microsoft.com/office/drawing/2014/main" id="{E792E9CF-B2ED-497C-8C1D-AB7FB1EC01B7}"/>
                </a:ext>
              </a:extLst>
            </p:cNvPr>
            <p:cNvSpPr txBox="1">
              <a:spLocks noChangeArrowheads="1"/>
            </p:cNvSpPr>
            <p:nvPr/>
          </p:nvSpPr>
          <p:spPr bwMode="auto">
            <a:xfrm>
              <a:off x="3807982" y="3176871"/>
              <a:ext cx="936857" cy="33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Demand </a:t>
              </a:r>
            </a:p>
          </p:txBody>
        </p:sp>
      </p:grpSp>
      <p:grpSp>
        <p:nvGrpSpPr>
          <p:cNvPr id="41" name="Group 40">
            <a:extLst>
              <a:ext uri="{FF2B5EF4-FFF2-40B4-BE49-F238E27FC236}">
                <a16:creationId xmlns:a16="http://schemas.microsoft.com/office/drawing/2014/main" id="{17D07FC7-2B68-431E-BF7F-35B25DAE3AB9}"/>
              </a:ext>
            </a:extLst>
          </p:cNvPr>
          <p:cNvGrpSpPr>
            <a:grpSpLocks/>
          </p:cNvGrpSpPr>
          <p:nvPr/>
        </p:nvGrpSpPr>
        <p:grpSpPr bwMode="auto">
          <a:xfrm>
            <a:off x="1231329" y="2550245"/>
            <a:ext cx="2011363" cy="338554"/>
            <a:chOff x="1199423" y="2972787"/>
            <a:chExt cx="2010616" cy="336639"/>
          </a:xfrm>
        </p:grpSpPr>
        <p:cxnSp>
          <p:nvCxnSpPr>
            <p:cNvPr id="42" name="Straight Connector 41">
              <a:extLst>
                <a:ext uri="{FF2B5EF4-FFF2-40B4-BE49-F238E27FC236}">
                  <a16:creationId xmlns:a16="http://schemas.microsoft.com/office/drawing/2014/main" id="{20D8114D-0EFC-4B0A-B284-250AF6346766}"/>
                </a:ext>
              </a:extLst>
            </p:cNvPr>
            <p:cNvCxnSpPr/>
            <p:nvPr/>
          </p:nvCxnSpPr>
          <p:spPr>
            <a:xfrm>
              <a:off x="1831013" y="3171680"/>
              <a:ext cx="1379026" cy="3157"/>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2549F5-D058-4349-89C7-7D8F56A91676}"/>
                </a:ext>
              </a:extLst>
            </p:cNvPr>
            <p:cNvSpPr txBox="1">
              <a:spLocks noChangeArrowheads="1"/>
            </p:cNvSpPr>
            <p:nvPr/>
          </p:nvSpPr>
          <p:spPr bwMode="auto">
            <a:xfrm>
              <a:off x="1199423" y="2972787"/>
              <a:ext cx="598019" cy="33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44" name="Freeform 183">
            <a:extLst>
              <a:ext uri="{FF2B5EF4-FFF2-40B4-BE49-F238E27FC236}">
                <a16:creationId xmlns:a16="http://schemas.microsoft.com/office/drawing/2014/main" id="{F0315809-EED3-45DA-B014-6BC4B074D31B}"/>
              </a:ext>
            </a:extLst>
          </p:cNvPr>
          <p:cNvSpPr>
            <a:spLocks/>
          </p:cNvSpPr>
          <p:nvPr/>
        </p:nvSpPr>
        <p:spPr bwMode="auto">
          <a:xfrm>
            <a:off x="3179192" y="3458298"/>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grpSp>
        <p:nvGrpSpPr>
          <p:cNvPr id="45" name="Group 94">
            <a:extLst>
              <a:ext uri="{FF2B5EF4-FFF2-40B4-BE49-F238E27FC236}">
                <a16:creationId xmlns:a16="http://schemas.microsoft.com/office/drawing/2014/main" id="{9E82E6C4-55F2-4BEE-98C9-62A4898314CA}"/>
              </a:ext>
            </a:extLst>
          </p:cNvPr>
          <p:cNvGrpSpPr>
            <a:grpSpLocks/>
          </p:cNvGrpSpPr>
          <p:nvPr/>
        </p:nvGrpSpPr>
        <p:grpSpPr bwMode="auto">
          <a:xfrm>
            <a:off x="5832444" y="1469160"/>
            <a:ext cx="4217448" cy="3338512"/>
            <a:chOff x="1489733" y="1318658"/>
            <a:chExt cx="4217394" cy="3337261"/>
          </a:xfrm>
        </p:grpSpPr>
        <p:sp>
          <p:nvSpPr>
            <p:cNvPr id="46" name="Rectangle 45">
              <a:extLst>
                <a:ext uri="{FF2B5EF4-FFF2-40B4-BE49-F238E27FC236}">
                  <a16:creationId xmlns:a16="http://schemas.microsoft.com/office/drawing/2014/main" id="{DDDCA435-2BFA-4F81-B1FC-6088B236E721}"/>
                </a:ext>
              </a:extLst>
            </p:cNvPr>
            <p:cNvSpPr/>
            <p:nvPr/>
          </p:nvSpPr>
          <p:spPr>
            <a:xfrm>
              <a:off x="1828914" y="1637626"/>
              <a:ext cx="3878213" cy="30055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bg1"/>
                </a:solidFill>
                <a:latin typeface="Calibri" panose="020F0502020204030204" pitchFamily="34" charset="0"/>
                <a:cs typeface="Calibri" panose="020F0502020204030204" pitchFamily="34" charset="0"/>
              </a:endParaRPr>
            </a:p>
          </p:txBody>
        </p:sp>
        <p:grpSp>
          <p:nvGrpSpPr>
            <p:cNvPr id="47" name="Group 16">
              <a:extLst>
                <a:ext uri="{FF2B5EF4-FFF2-40B4-BE49-F238E27FC236}">
                  <a16:creationId xmlns:a16="http://schemas.microsoft.com/office/drawing/2014/main" id="{C27D640D-611B-40D2-9408-50BF3AA1286D}"/>
                </a:ext>
              </a:extLst>
            </p:cNvPr>
            <p:cNvGrpSpPr>
              <a:grpSpLocks/>
            </p:cNvGrpSpPr>
            <p:nvPr/>
          </p:nvGrpSpPr>
          <p:grpSpPr bwMode="auto">
            <a:xfrm>
              <a:off x="1489733" y="1318658"/>
              <a:ext cx="598234" cy="3337261"/>
              <a:chOff x="1489733" y="1318658"/>
              <a:chExt cx="598234" cy="3337261"/>
            </a:xfrm>
          </p:grpSpPr>
          <p:cxnSp>
            <p:nvCxnSpPr>
              <p:cNvPr id="48" name="Straight Connector 47">
                <a:extLst>
                  <a:ext uri="{FF2B5EF4-FFF2-40B4-BE49-F238E27FC236}">
                    <a16:creationId xmlns:a16="http://schemas.microsoft.com/office/drawing/2014/main" id="{6DFE9407-F7A9-4E51-A996-CC16B800661F}"/>
                  </a:ext>
                </a:extLst>
              </p:cNvPr>
              <p:cNvCxnSpPr/>
              <p:nvPr/>
            </p:nvCxnSpPr>
            <p:spPr>
              <a:xfrm rot="5400000">
                <a:off x="289612" y="3129317"/>
                <a:ext cx="30532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98">
                <a:extLst>
                  <a:ext uri="{FF2B5EF4-FFF2-40B4-BE49-F238E27FC236}">
                    <a16:creationId xmlns:a16="http://schemas.microsoft.com/office/drawing/2014/main" id="{66254018-02D5-40D9-BE9A-CFE3088CADE9}"/>
                  </a:ext>
                </a:extLst>
              </p:cNvPr>
              <p:cNvSpPr txBox="1">
                <a:spLocks noChangeArrowheads="1"/>
              </p:cNvSpPr>
              <p:nvPr/>
            </p:nvSpPr>
            <p:spPr bwMode="auto">
              <a:xfrm>
                <a:off x="1489733" y="1318658"/>
                <a:ext cx="598234" cy="33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p>
            </p:txBody>
          </p:sp>
        </p:grpSp>
      </p:grpSp>
      <p:grpSp>
        <p:nvGrpSpPr>
          <p:cNvPr id="50" name="Group 99">
            <a:extLst>
              <a:ext uri="{FF2B5EF4-FFF2-40B4-BE49-F238E27FC236}">
                <a16:creationId xmlns:a16="http://schemas.microsoft.com/office/drawing/2014/main" id="{8AF28488-410D-4E7C-AB22-5EBEAC337E2D}"/>
              </a:ext>
            </a:extLst>
          </p:cNvPr>
          <p:cNvGrpSpPr>
            <a:grpSpLocks/>
          </p:cNvGrpSpPr>
          <p:nvPr/>
        </p:nvGrpSpPr>
        <p:grpSpPr bwMode="auto">
          <a:xfrm>
            <a:off x="6016054" y="4788623"/>
            <a:ext cx="4041775" cy="365125"/>
            <a:chOff x="1672403" y="4639322"/>
            <a:chExt cx="4042142" cy="363405"/>
          </a:xfrm>
        </p:grpSpPr>
        <p:cxnSp>
          <p:nvCxnSpPr>
            <p:cNvPr id="51" name="Straight Connector 50">
              <a:extLst>
                <a:ext uri="{FF2B5EF4-FFF2-40B4-BE49-F238E27FC236}">
                  <a16:creationId xmlns:a16="http://schemas.microsoft.com/office/drawing/2014/main" id="{737F1888-2846-462A-B426-D8B7E8C6A514}"/>
                </a:ext>
              </a:extLst>
            </p:cNvPr>
            <p:cNvCxnSpPr/>
            <p:nvPr/>
          </p:nvCxnSpPr>
          <p:spPr>
            <a:xfrm flipV="1">
              <a:off x="1816879" y="4639322"/>
              <a:ext cx="3897666" cy="1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101">
              <a:extLst>
                <a:ext uri="{FF2B5EF4-FFF2-40B4-BE49-F238E27FC236}">
                  <a16:creationId xmlns:a16="http://schemas.microsoft.com/office/drawing/2014/main" id="{3308AE30-ABAA-4084-94B4-2576FBFB38B8}"/>
                </a:ext>
              </a:extLst>
            </p:cNvPr>
            <p:cNvSpPr txBox="1">
              <a:spLocks noChangeArrowheads="1"/>
            </p:cNvSpPr>
            <p:nvPr/>
          </p:nvSpPr>
          <p:spPr bwMode="auto">
            <a:xfrm>
              <a:off x="4691917" y="4658675"/>
              <a:ext cx="957080" cy="33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 </a:t>
              </a:r>
            </a:p>
          </p:txBody>
        </p:sp>
        <p:sp>
          <p:nvSpPr>
            <p:cNvPr id="53" name="TextBox 102">
              <a:extLst>
                <a:ext uri="{FF2B5EF4-FFF2-40B4-BE49-F238E27FC236}">
                  <a16:creationId xmlns:a16="http://schemas.microsoft.com/office/drawing/2014/main" id="{39091817-1137-4569-86B8-DF958D2A855B}"/>
                </a:ext>
              </a:extLst>
            </p:cNvPr>
            <p:cNvSpPr txBox="1">
              <a:spLocks noChangeArrowheads="1"/>
            </p:cNvSpPr>
            <p:nvPr/>
          </p:nvSpPr>
          <p:spPr bwMode="auto">
            <a:xfrm>
              <a:off x="1672403" y="4665026"/>
              <a:ext cx="298555" cy="33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0</a:t>
              </a:r>
            </a:p>
          </p:txBody>
        </p:sp>
      </p:grpSp>
      <p:grpSp>
        <p:nvGrpSpPr>
          <p:cNvPr id="54" name="Group 53">
            <a:extLst>
              <a:ext uri="{FF2B5EF4-FFF2-40B4-BE49-F238E27FC236}">
                <a16:creationId xmlns:a16="http://schemas.microsoft.com/office/drawing/2014/main" id="{46AEF919-D231-4E21-A163-645C7AB9C415}"/>
              </a:ext>
            </a:extLst>
          </p:cNvPr>
          <p:cNvGrpSpPr>
            <a:grpSpLocks/>
          </p:cNvGrpSpPr>
          <p:nvPr/>
        </p:nvGrpSpPr>
        <p:grpSpPr bwMode="auto">
          <a:xfrm>
            <a:off x="6182742" y="2670898"/>
            <a:ext cx="1058862" cy="1128712"/>
            <a:chOff x="651318" y="2944408"/>
            <a:chExt cx="1059639" cy="1131507"/>
          </a:xfrm>
        </p:grpSpPr>
        <p:grpSp>
          <p:nvGrpSpPr>
            <p:cNvPr id="55" name="Group 21">
              <a:extLst>
                <a:ext uri="{FF2B5EF4-FFF2-40B4-BE49-F238E27FC236}">
                  <a16:creationId xmlns:a16="http://schemas.microsoft.com/office/drawing/2014/main" id="{23EB81CD-63C8-4D59-A047-318227A7DAC3}"/>
                </a:ext>
              </a:extLst>
            </p:cNvPr>
            <p:cNvGrpSpPr>
              <a:grpSpLocks/>
            </p:cNvGrpSpPr>
            <p:nvPr/>
          </p:nvGrpSpPr>
          <p:grpSpPr bwMode="auto">
            <a:xfrm>
              <a:off x="659555" y="3361220"/>
              <a:ext cx="861356" cy="714695"/>
              <a:chOff x="1336430" y="3361220"/>
              <a:chExt cx="861356" cy="714695"/>
            </a:xfrm>
          </p:grpSpPr>
          <p:sp>
            <p:nvSpPr>
              <p:cNvPr id="57" name="TextBox 22">
                <a:extLst>
                  <a:ext uri="{FF2B5EF4-FFF2-40B4-BE49-F238E27FC236}">
                    <a16:creationId xmlns:a16="http://schemas.microsoft.com/office/drawing/2014/main" id="{67359F32-CF66-413F-AA49-C25409A6A1B7}"/>
                  </a:ext>
                </a:extLst>
              </p:cNvPr>
              <p:cNvSpPr txBox="1">
                <a:spLocks noChangeArrowheads="1"/>
              </p:cNvSpPr>
              <p:nvPr/>
            </p:nvSpPr>
            <p:spPr bwMode="auto">
              <a:xfrm>
                <a:off x="1336430" y="3736638"/>
                <a:ext cx="861356" cy="339277"/>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Losses</a:t>
                </a:r>
              </a:p>
            </p:txBody>
          </p:sp>
          <p:cxnSp>
            <p:nvCxnSpPr>
              <p:cNvPr id="58" name="Straight Connector 57">
                <a:extLst>
                  <a:ext uri="{FF2B5EF4-FFF2-40B4-BE49-F238E27FC236}">
                    <a16:creationId xmlns:a16="http://schemas.microsoft.com/office/drawing/2014/main" id="{D3B15681-0D50-4C98-A21D-A759D37BCC6A}"/>
                  </a:ext>
                </a:extLst>
              </p:cNvPr>
              <p:cNvCxnSpPr/>
              <p:nvPr/>
            </p:nvCxnSpPr>
            <p:spPr>
              <a:xfrm rot="5400000">
                <a:off x="1358862" y="3510213"/>
                <a:ext cx="356480" cy="58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C4A2A3A2-7342-42B0-B96E-1F9B662BDAFD}"/>
                </a:ext>
              </a:extLst>
            </p:cNvPr>
            <p:cNvSpPr/>
            <p:nvPr/>
          </p:nvSpPr>
          <p:spPr>
            <a:xfrm>
              <a:off x="651318" y="2944408"/>
              <a:ext cx="1059639" cy="444009"/>
            </a:xfrm>
            <a:prstGeom prst="rect">
              <a:avLst/>
            </a:prstGeom>
            <a:solidFill>
              <a:srgbClr val="FF9999"/>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a:solidFill>
                  <a:schemeClr val="tx1"/>
                </a:solidFill>
                <a:latin typeface="Calibri" panose="020F0502020204030204" pitchFamily="34" charset="0"/>
                <a:cs typeface="Calibri" panose="020F0502020204030204" pitchFamily="34" charset="0"/>
              </a:endParaRPr>
            </a:p>
          </p:txBody>
        </p:sp>
      </p:grpSp>
      <p:grpSp>
        <p:nvGrpSpPr>
          <p:cNvPr id="59" name="Group 108">
            <a:extLst>
              <a:ext uri="{FF2B5EF4-FFF2-40B4-BE49-F238E27FC236}">
                <a16:creationId xmlns:a16="http://schemas.microsoft.com/office/drawing/2014/main" id="{0FC7333D-FADB-44A4-A982-745A243D5066}"/>
              </a:ext>
            </a:extLst>
          </p:cNvPr>
          <p:cNvGrpSpPr>
            <a:grpSpLocks/>
          </p:cNvGrpSpPr>
          <p:nvPr/>
        </p:nvGrpSpPr>
        <p:grpSpPr bwMode="auto">
          <a:xfrm>
            <a:off x="6409754" y="1994623"/>
            <a:ext cx="3038150" cy="2347912"/>
            <a:chOff x="1058890" y="1347887"/>
            <a:chExt cx="3039481" cy="2347317"/>
          </a:xfrm>
        </p:grpSpPr>
        <p:cxnSp>
          <p:nvCxnSpPr>
            <p:cNvPr id="60" name="Straight Connector 59">
              <a:extLst>
                <a:ext uri="{FF2B5EF4-FFF2-40B4-BE49-F238E27FC236}">
                  <a16:creationId xmlns:a16="http://schemas.microsoft.com/office/drawing/2014/main" id="{67B0E847-F7AF-4024-87EB-B9B9F0DAEBD1}"/>
                </a:ext>
              </a:extLst>
            </p:cNvPr>
            <p:cNvCxnSpPr/>
            <p:nvPr/>
          </p:nvCxnSpPr>
          <p:spPr>
            <a:xfrm flipV="1">
              <a:off x="1058890" y="1676416"/>
              <a:ext cx="2885751" cy="20187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TextBox 18">
              <a:extLst>
                <a:ext uri="{FF2B5EF4-FFF2-40B4-BE49-F238E27FC236}">
                  <a16:creationId xmlns:a16="http://schemas.microsoft.com/office/drawing/2014/main" id="{36FF0C22-1D5D-4FE6-B60D-7A6D0A0EF500}"/>
                </a:ext>
              </a:extLst>
            </p:cNvPr>
            <p:cNvSpPr txBox="1">
              <a:spLocks noChangeArrowheads="1"/>
            </p:cNvSpPr>
            <p:nvPr/>
          </p:nvSpPr>
          <p:spPr bwMode="auto">
            <a:xfrm>
              <a:off x="3629768" y="1347887"/>
              <a:ext cx="468603" cy="3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MC</a:t>
              </a:r>
            </a:p>
          </p:txBody>
        </p:sp>
      </p:grpSp>
      <p:grpSp>
        <p:nvGrpSpPr>
          <p:cNvPr id="62" name="Group 14">
            <a:extLst>
              <a:ext uri="{FF2B5EF4-FFF2-40B4-BE49-F238E27FC236}">
                <a16:creationId xmlns:a16="http://schemas.microsoft.com/office/drawing/2014/main" id="{627C0600-F05F-45BC-B788-1AC49FDC5846}"/>
              </a:ext>
            </a:extLst>
          </p:cNvPr>
          <p:cNvGrpSpPr>
            <a:grpSpLocks/>
          </p:cNvGrpSpPr>
          <p:nvPr/>
        </p:nvGrpSpPr>
        <p:grpSpPr bwMode="auto">
          <a:xfrm>
            <a:off x="6895529" y="1927948"/>
            <a:ext cx="3162794" cy="1530350"/>
            <a:chOff x="1893909" y="2038811"/>
            <a:chExt cx="3683886" cy="1530411"/>
          </a:xfrm>
        </p:grpSpPr>
        <p:sp>
          <p:nvSpPr>
            <p:cNvPr id="63" name="Freeform 62">
              <a:extLst>
                <a:ext uri="{FF2B5EF4-FFF2-40B4-BE49-F238E27FC236}">
                  <a16:creationId xmlns:a16="http://schemas.microsoft.com/office/drawing/2014/main" id="{85DD2D3F-541B-4D13-9A18-F77CE8195844}"/>
                </a:ext>
              </a:extLst>
            </p:cNvPr>
            <p:cNvSpPr/>
            <p:nvPr/>
          </p:nvSpPr>
          <p:spPr>
            <a:xfrm>
              <a:off x="1893909" y="2351560"/>
              <a:ext cx="3474368" cy="1217662"/>
            </a:xfrm>
            <a:custGeom>
              <a:avLst/>
              <a:gdLst>
                <a:gd name="connsiteX0" fmla="*/ 0 w 4488873"/>
                <a:gd name="connsiteY0" fmla="*/ 0 h 1021278"/>
                <a:gd name="connsiteX1" fmla="*/ 4488873 w 4488873"/>
                <a:gd name="connsiteY1" fmla="*/ 1021278 h 1021278"/>
                <a:gd name="connsiteX0" fmla="*/ 0 w 4488873"/>
                <a:gd name="connsiteY0" fmla="*/ 0 h 1717964"/>
                <a:gd name="connsiteX1" fmla="*/ 4488873 w 4488873"/>
                <a:gd name="connsiteY1" fmla="*/ 1021278 h 1717964"/>
                <a:gd name="connsiteX0" fmla="*/ 0 w 4488873"/>
                <a:gd name="connsiteY0" fmla="*/ 0 h 1785258"/>
                <a:gd name="connsiteX1" fmla="*/ 4488873 w 4488873"/>
                <a:gd name="connsiteY1" fmla="*/ 1021278 h 1785258"/>
                <a:gd name="connsiteX0" fmla="*/ 0 w 4987636"/>
                <a:gd name="connsiteY0" fmla="*/ 0 h 1717964"/>
                <a:gd name="connsiteX1" fmla="*/ 4987636 w 4987636"/>
                <a:gd name="connsiteY1" fmla="*/ 665018 h 1717964"/>
                <a:gd name="connsiteX0" fmla="*/ 0 w 4987636"/>
                <a:gd name="connsiteY0" fmla="*/ 0 h 1868385"/>
                <a:gd name="connsiteX1" fmla="*/ 4987636 w 4987636"/>
                <a:gd name="connsiteY1" fmla="*/ 665018 h 1868385"/>
                <a:gd name="connsiteX0" fmla="*/ 0 w 4987636"/>
                <a:gd name="connsiteY0" fmla="*/ 0 h 1868385"/>
                <a:gd name="connsiteX1" fmla="*/ 4987636 w 4987636"/>
                <a:gd name="connsiteY1" fmla="*/ 665018 h 1868385"/>
                <a:gd name="connsiteX0" fmla="*/ 0 w 4987636"/>
                <a:gd name="connsiteY0" fmla="*/ 0 h 1717964"/>
                <a:gd name="connsiteX1" fmla="*/ 4987636 w 4987636"/>
                <a:gd name="connsiteY1" fmla="*/ 665018 h 1717964"/>
                <a:gd name="connsiteX0" fmla="*/ 0 w 4987636"/>
                <a:gd name="connsiteY0" fmla="*/ 0 h 1785258"/>
                <a:gd name="connsiteX1" fmla="*/ 4987636 w 4987636"/>
                <a:gd name="connsiteY1" fmla="*/ 665018 h 1785258"/>
                <a:gd name="connsiteX0" fmla="*/ 0 w 6037450"/>
                <a:gd name="connsiteY0" fmla="*/ 45818 h 1763783"/>
                <a:gd name="connsiteX1" fmla="*/ 6037450 w 6037450"/>
                <a:gd name="connsiteY1" fmla="*/ 0 h 1763783"/>
                <a:gd name="connsiteX0" fmla="*/ 0 w 6037450"/>
                <a:gd name="connsiteY0" fmla="*/ 45818 h 1763782"/>
                <a:gd name="connsiteX1" fmla="*/ 6037450 w 6037450"/>
                <a:gd name="connsiteY1" fmla="*/ 0 h 1763782"/>
                <a:gd name="connsiteX0" fmla="*/ 0 w 5520069"/>
                <a:gd name="connsiteY0" fmla="*/ 0 h 1717964"/>
                <a:gd name="connsiteX1" fmla="*/ 5520069 w 5520069"/>
                <a:gd name="connsiteY1" fmla="*/ 317163 h 1717964"/>
                <a:gd name="connsiteX0" fmla="*/ 0 w 5520069"/>
                <a:gd name="connsiteY0" fmla="*/ 0 h 1717964"/>
                <a:gd name="connsiteX1" fmla="*/ 5520069 w 5520069"/>
                <a:gd name="connsiteY1" fmla="*/ 317163 h 1717964"/>
                <a:gd name="connsiteX0" fmla="*/ 0 w 6103142"/>
                <a:gd name="connsiteY0" fmla="*/ 121437 h 1839401"/>
                <a:gd name="connsiteX1" fmla="*/ 6103142 w 6103142"/>
                <a:gd name="connsiteY1" fmla="*/ 0 h 1839401"/>
                <a:gd name="connsiteX0" fmla="*/ 0 w 6103142"/>
                <a:gd name="connsiteY0" fmla="*/ 121437 h 1552042"/>
                <a:gd name="connsiteX1" fmla="*/ 6103142 w 6103142"/>
                <a:gd name="connsiteY1" fmla="*/ 0 h 1552042"/>
              </a:gdLst>
              <a:ahLst/>
              <a:cxnLst>
                <a:cxn ang="0">
                  <a:pos x="connsiteX0" y="connsiteY0"/>
                </a:cxn>
                <a:cxn ang="0">
                  <a:pos x="connsiteX1" y="connsiteY1"/>
                </a:cxn>
              </a:cxnLst>
              <a:rect l="l" t="t" r="r" b="b"/>
              <a:pathLst>
                <a:path w="6103142" h="1552042">
                  <a:moveTo>
                    <a:pt x="0" y="121437"/>
                  </a:moveTo>
                  <a:cubicBezTo>
                    <a:pt x="2054074" y="1552042"/>
                    <a:pt x="4456600" y="1014371"/>
                    <a:pt x="6103142" y="0"/>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600">
                <a:latin typeface="Calibri" panose="020F0502020204030204" pitchFamily="34" charset="0"/>
                <a:cs typeface="Calibri" panose="020F0502020204030204" pitchFamily="34" charset="0"/>
              </a:endParaRPr>
            </a:p>
          </p:txBody>
        </p:sp>
        <p:sp>
          <p:nvSpPr>
            <p:cNvPr id="64" name="TextBox 29">
              <a:extLst>
                <a:ext uri="{FF2B5EF4-FFF2-40B4-BE49-F238E27FC236}">
                  <a16:creationId xmlns:a16="http://schemas.microsoft.com/office/drawing/2014/main" id="{6CBB57D8-5FCF-4DAB-8B95-B80C8896DA52}"/>
                </a:ext>
              </a:extLst>
            </p:cNvPr>
            <p:cNvSpPr txBox="1">
              <a:spLocks noChangeArrowheads="1"/>
            </p:cNvSpPr>
            <p:nvPr/>
          </p:nvSpPr>
          <p:spPr bwMode="auto">
            <a:xfrm>
              <a:off x="5005414" y="2038811"/>
              <a:ext cx="572381" cy="33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ATC</a:t>
              </a:r>
            </a:p>
          </p:txBody>
        </p:sp>
      </p:grpSp>
      <p:grpSp>
        <p:nvGrpSpPr>
          <p:cNvPr id="65" name="Group 43">
            <a:extLst>
              <a:ext uri="{FF2B5EF4-FFF2-40B4-BE49-F238E27FC236}">
                <a16:creationId xmlns:a16="http://schemas.microsoft.com/office/drawing/2014/main" id="{485D347B-974E-4B11-8B62-BE49A8E333BD}"/>
              </a:ext>
            </a:extLst>
          </p:cNvPr>
          <p:cNvGrpSpPr>
            <a:grpSpLocks/>
          </p:cNvGrpSpPr>
          <p:nvPr/>
        </p:nvGrpSpPr>
        <p:grpSpPr bwMode="auto">
          <a:xfrm>
            <a:off x="6431979" y="2639148"/>
            <a:ext cx="1508746" cy="2759075"/>
            <a:chOff x="2374418" y="2701364"/>
            <a:chExt cx="1509302" cy="2759703"/>
          </a:xfrm>
        </p:grpSpPr>
        <p:sp>
          <p:nvSpPr>
            <p:cNvPr id="66" name="TextBox 44">
              <a:extLst>
                <a:ext uri="{FF2B5EF4-FFF2-40B4-BE49-F238E27FC236}">
                  <a16:creationId xmlns:a16="http://schemas.microsoft.com/office/drawing/2014/main" id="{F8A58EFE-4CF5-48A8-BF9F-B083F6485FF3}"/>
                </a:ext>
              </a:extLst>
            </p:cNvPr>
            <p:cNvSpPr txBox="1">
              <a:spLocks noChangeArrowheads="1"/>
            </p:cNvSpPr>
            <p:nvPr/>
          </p:nvSpPr>
          <p:spPr bwMode="auto">
            <a:xfrm>
              <a:off x="2374418" y="4876159"/>
              <a:ext cx="1509302" cy="58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Loss-minimizing</a:t>
              </a:r>
            </a:p>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quantity</a:t>
              </a:r>
            </a:p>
          </p:txBody>
        </p:sp>
        <p:cxnSp>
          <p:nvCxnSpPr>
            <p:cNvPr id="67" name="Straight Connector 66">
              <a:extLst>
                <a:ext uri="{FF2B5EF4-FFF2-40B4-BE49-F238E27FC236}">
                  <a16:creationId xmlns:a16="http://schemas.microsoft.com/office/drawing/2014/main" id="{C5F50AA9-EC93-4577-81AF-E4BCEABB06CB}"/>
                </a:ext>
              </a:extLst>
            </p:cNvPr>
            <p:cNvCxnSpPr/>
            <p:nvPr/>
          </p:nvCxnSpPr>
          <p:spPr>
            <a:xfrm rot="16200000" flipH="1">
              <a:off x="2122064" y="3768406"/>
              <a:ext cx="2145200" cy="1111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8" name="Group 40">
            <a:extLst>
              <a:ext uri="{FF2B5EF4-FFF2-40B4-BE49-F238E27FC236}">
                <a16:creationId xmlns:a16="http://schemas.microsoft.com/office/drawing/2014/main" id="{D03859B6-4758-4949-9601-642167302872}"/>
              </a:ext>
            </a:extLst>
          </p:cNvPr>
          <p:cNvGrpSpPr>
            <a:grpSpLocks/>
          </p:cNvGrpSpPr>
          <p:nvPr/>
        </p:nvGrpSpPr>
        <p:grpSpPr bwMode="auto">
          <a:xfrm>
            <a:off x="5601717" y="2462936"/>
            <a:ext cx="1644650" cy="338554"/>
            <a:chOff x="1270510" y="2972788"/>
            <a:chExt cx="1645488" cy="337802"/>
          </a:xfrm>
        </p:grpSpPr>
        <p:cxnSp>
          <p:nvCxnSpPr>
            <p:cNvPr id="69" name="Straight Connector 68">
              <a:extLst>
                <a:ext uri="{FF2B5EF4-FFF2-40B4-BE49-F238E27FC236}">
                  <a16:creationId xmlns:a16="http://schemas.microsoft.com/office/drawing/2014/main" id="{205B809C-A083-4E16-AC5A-38167B43749D}"/>
                </a:ext>
              </a:extLst>
            </p:cNvPr>
            <p:cNvCxnSpPr/>
            <p:nvPr/>
          </p:nvCxnSpPr>
          <p:spPr>
            <a:xfrm flipV="1">
              <a:off x="1831183" y="3169201"/>
              <a:ext cx="1084815" cy="3168"/>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0" name="TextBox 42">
              <a:extLst>
                <a:ext uri="{FF2B5EF4-FFF2-40B4-BE49-F238E27FC236}">
                  <a16:creationId xmlns:a16="http://schemas.microsoft.com/office/drawing/2014/main" id="{2385CA3C-7E71-4EB7-91AC-D8FAAC32535A}"/>
                </a:ext>
              </a:extLst>
            </p:cNvPr>
            <p:cNvSpPr txBox="1">
              <a:spLocks noChangeArrowheads="1"/>
            </p:cNvSpPr>
            <p:nvPr/>
          </p:nvSpPr>
          <p:spPr bwMode="auto">
            <a:xfrm>
              <a:off x="1270510" y="2972788"/>
              <a:ext cx="491667" cy="33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ATC</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grpSp>
        <p:nvGrpSpPr>
          <p:cNvPr id="71" name="Group 31">
            <a:extLst>
              <a:ext uri="{FF2B5EF4-FFF2-40B4-BE49-F238E27FC236}">
                <a16:creationId xmlns:a16="http://schemas.microsoft.com/office/drawing/2014/main" id="{37C8D05F-0B79-4A03-85B6-E78E441B1BBE}"/>
              </a:ext>
            </a:extLst>
          </p:cNvPr>
          <p:cNvGrpSpPr>
            <a:grpSpLocks/>
          </p:cNvGrpSpPr>
          <p:nvPr/>
        </p:nvGrpSpPr>
        <p:grpSpPr bwMode="auto">
          <a:xfrm>
            <a:off x="6277991" y="2585174"/>
            <a:ext cx="1868156" cy="2203445"/>
            <a:chOff x="2293141" y="1704126"/>
            <a:chExt cx="1867609" cy="2202913"/>
          </a:xfrm>
        </p:grpSpPr>
        <p:cxnSp>
          <p:nvCxnSpPr>
            <p:cNvPr id="72" name="Straight Connector 71">
              <a:extLst>
                <a:ext uri="{FF2B5EF4-FFF2-40B4-BE49-F238E27FC236}">
                  <a16:creationId xmlns:a16="http://schemas.microsoft.com/office/drawing/2014/main" id="{AB713B37-78BD-4F3A-9EC5-FF8AA339D571}"/>
                </a:ext>
              </a:extLst>
            </p:cNvPr>
            <p:cNvCxnSpPr/>
            <p:nvPr/>
          </p:nvCxnSpPr>
          <p:spPr>
            <a:xfrm rot="16200000" flipH="1">
              <a:off x="2145500" y="1851767"/>
              <a:ext cx="1829945" cy="153466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TextBox 81">
              <a:extLst>
                <a:ext uri="{FF2B5EF4-FFF2-40B4-BE49-F238E27FC236}">
                  <a16:creationId xmlns:a16="http://schemas.microsoft.com/office/drawing/2014/main" id="{07F8DAE7-240B-4601-806E-9F9F305F6EE2}"/>
                </a:ext>
              </a:extLst>
            </p:cNvPr>
            <p:cNvSpPr txBox="1">
              <a:spLocks noChangeArrowheads="1"/>
            </p:cNvSpPr>
            <p:nvPr/>
          </p:nvSpPr>
          <p:spPr bwMode="auto">
            <a:xfrm>
              <a:off x="3689284" y="3568567"/>
              <a:ext cx="471466" cy="33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MR</a:t>
              </a:r>
            </a:p>
          </p:txBody>
        </p:sp>
      </p:grpSp>
      <p:grpSp>
        <p:nvGrpSpPr>
          <p:cNvPr id="74" name="Group 31">
            <a:extLst>
              <a:ext uri="{FF2B5EF4-FFF2-40B4-BE49-F238E27FC236}">
                <a16:creationId xmlns:a16="http://schemas.microsoft.com/office/drawing/2014/main" id="{0E959443-1E81-4A87-9231-B33F4E16775E}"/>
              </a:ext>
            </a:extLst>
          </p:cNvPr>
          <p:cNvGrpSpPr>
            <a:grpSpLocks/>
          </p:cNvGrpSpPr>
          <p:nvPr/>
        </p:nvGrpSpPr>
        <p:grpSpPr bwMode="auto">
          <a:xfrm>
            <a:off x="6312917" y="2561360"/>
            <a:ext cx="3058334" cy="1766863"/>
            <a:chOff x="1519069" y="2022642"/>
            <a:chExt cx="3059426" cy="1765608"/>
          </a:xfrm>
        </p:grpSpPr>
        <p:cxnSp>
          <p:nvCxnSpPr>
            <p:cNvPr id="75" name="Straight Connector 74">
              <a:extLst>
                <a:ext uri="{FF2B5EF4-FFF2-40B4-BE49-F238E27FC236}">
                  <a16:creationId xmlns:a16="http://schemas.microsoft.com/office/drawing/2014/main" id="{4E82A2E9-3FEE-48CF-A30C-E52D9F64EFF1}"/>
                </a:ext>
              </a:extLst>
            </p:cNvPr>
            <p:cNvCxnSpPr/>
            <p:nvPr/>
          </p:nvCxnSpPr>
          <p:spPr>
            <a:xfrm>
              <a:off x="1519069" y="2022642"/>
              <a:ext cx="2448799" cy="1426149"/>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76" name="TextBox 81">
              <a:extLst>
                <a:ext uri="{FF2B5EF4-FFF2-40B4-BE49-F238E27FC236}">
                  <a16:creationId xmlns:a16="http://schemas.microsoft.com/office/drawing/2014/main" id="{A0D2564C-142C-4603-8077-3DAF9F78F5B5}"/>
                </a:ext>
              </a:extLst>
            </p:cNvPr>
            <p:cNvSpPr txBox="1">
              <a:spLocks noChangeArrowheads="1"/>
            </p:cNvSpPr>
            <p:nvPr/>
          </p:nvSpPr>
          <p:spPr bwMode="auto">
            <a:xfrm>
              <a:off x="3641686" y="3449936"/>
              <a:ext cx="936809" cy="33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Demand </a:t>
              </a:r>
            </a:p>
          </p:txBody>
        </p:sp>
      </p:grpSp>
      <p:grpSp>
        <p:nvGrpSpPr>
          <p:cNvPr id="77" name="Group 40">
            <a:extLst>
              <a:ext uri="{FF2B5EF4-FFF2-40B4-BE49-F238E27FC236}">
                <a16:creationId xmlns:a16="http://schemas.microsoft.com/office/drawing/2014/main" id="{6DB77B87-37AA-4BF5-BA92-38142F86F4B7}"/>
              </a:ext>
            </a:extLst>
          </p:cNvPr>
          <p:cNvGrpSpPr>
            <a:grpSpLocks/>
          </p:cNvGrpSpPr>
          <p:nvPr/>
        </p:nvGrpSpPr>
        <p:grpSpPr bwMode="auto">
          <a:xfrm>
            <a:off x="5549329" y="2915369"/>
            <a:ext cx="1697038" cy="338554"/>
            <a:chOff x="1199279" y="2972787"/>
            <a:chExt cx="1697295" cy="338219"/>
          </a:xfrm>
        </p:grpSpPr>
        <p:cxnSp>
          <p:nvCxnSpPr>
            <p:cNvPr id="78" name="Straight Connector 77">
              <a:extLst>
                <a:ext uri="{FF2B5EF4-FFF2-40B4-BE49-F238E27FC236}">
                  <a16:creationId xmlns:a16="http://schemas.microsoft.com/office/drawing/2014/main" id="{CFA3876B-066A-4520-912F-9D6300748FAF}"/>
                </a:ext>
              </a:extLst>
            </p:cNvPr>
            <p:cNvCxnSpPr/>
            <p:nvPr/>
          </p:nvCxnSpPr>
          <p:spPr>
            <a:xfrm flipV="1">
              <a:off x="1831200" y="3171027"/>
              <a:ext cx="1065374" cy="158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9" name="TextBox 42">
              <a:extLst>
                <a:ext uri="{FF2B5EF4-FFF2-40B4-BE49-F238E27FC236}">
                  <a16:creationId xmlns:a16="http://schemas.microsoft.com/office/drawing/2014/main" id="{8D240C23-8C0B-4DEA-B812-B2833856492B}"/>
                </a:ext>
              </a:extLst>
            </p:cNvPr>
            <p:cNvSpPr txBox="1">
              <a:spLocks noChangeArrowheads="1"/>
            </p:cNvSpPr>
            <p:nvPr/>
          </p:nvSpPr>
          <p:spPr bwMode="auto">
            <a:xfrm>
              <a:off x="1199279" y="2972787"/>
              <a:ext cx="598332" cy="33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Price</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80" name="Freeform 183">
            <a:extLst>
              <a:ext uri="{FF2B5EF4-FFF2-40B4-BE49-F238E27FC236}">
                <a16:creationId xmlns:a16="http://schemas.microsoft.com/office/drawing/2014/main" id="{E2F75547-600A-4384-BDB3-3D80C84400FB}"/>
              </a:ext>
            </a:extLst>
          </p:cNvPr>
          <p:cNvSpPr>
            <a:spLocks/>
          </p:cNvSpPr>
          <p:nvPr/>
        </p:nvSpPr>
        <p:spPr bwMode="auto">
          <a:xfrm>
            <a:off x="7176517" y="3699598"/>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alibri" panose="020F0502020204030204" pitchFamily="34" charset="0"/>
              <a:cs typeface="Calibri" panose="020F0502020204030204" pitchFamily="34" charset="0"/>
            </a:endParaRPr>
          </a:p>
        </p:txBody>
      </p:sp>
      <p:grpSp>
        <p:nvGrpSpPr>
          <p:cNvPr id="81" name="Group 40">
            <a:extLst>
              <a:ext uri="{FF2B5EF4-FFF2-40B4-BE49-F238E27FC236}">
                <a16:creationId xmlns:a16="http://schemas.microsoft.com/office/drawing/2014/main" id="{1B4AEAC7-4F88-44AA-A371-85F0F476C38E}"/>
              </a:ext>
            </a:extLst>
          </p:cNvPr>
          <p:cNvGrpSpPr>
            <a:grpSpLocks/>
          </p:cNvGrpSpPr>
          <p:nvPr/>
        </p:nvGrpSpPr>
        <p:grpSpPr bwMode="auto">
          <a:xfrm>
            <a:off x="1283717" y="2986811"/>
            <a:ext cx="1957387" cy="338554"/>
            <a:chOff x="1270808" y="2972788"/>
            <a:chExt cx="1956040" cy="337802"/>
          </a:xfrm>
        </p:grpSpPr>
        <p:cxnSp>
          <p:nvCxnSpPr>
            <p:cNvPr id="82" name="Straight Connector 31">
              <a:extLst>
                <a:ext uri="{FF2B5EF4-FFF2-40B4-BE49-F238E27FC236}">
                  <a16:creationId xmlns:a16="http://schemas.microsoft.com/office/drawing/2014/main" id="{17F4EAC0-C4A1-44C9-BDE7-EE26512D1360}"/>
                </a:ext>
              </a:extLst>
            </p:cNvPr>
            <p:cNvCxnSpPr/>
            <p:nvPr/>
          </p:nvCxnSpPr>
          <p:spPr>
            <a:xfrm flipV="1">
              <a:off x="1830809" y="3164449"/>
              <a:ext cx="1396039" cy="4751"/>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3" name="TextBox 42">
              <a:extLst>
                <a:ext uri="{FF2B5EF4-FFF2-40B4-BE49-F238E27FC236}">
                  <a16:creationId xmlns:a16="http://schemas.microsoft.com/office/drawing/2014/main" id="{54362C0E-E880-496A-998B-314D7A63A23A}"/>
                </a:ext>
              </a:extLst>
            </p:cNvPr>
            <p:cNvSpPr txBox="1">
              <a:spLocks noChangeArrowheads="1"/>
            </p:cNvSpPr>
            <p:nvPr/>
          </p:nvSpPr>
          <p:spPr bwMode="auto">
            <a:xfrm>
              <a:off x="1270808" y="2972788"/>
              <a:ext cx="491079" cy="33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buFontTx/>
                <a:buNone/>
              </a:pPr>
              <a:r>
                <a:rPr lang="en-US" altLang="zh-CN" sz="1600">
                  <a:solidFill>
                    <a:schemeClr val="bg1"/>
                  </a:solidFill>
                  <a:latin typeface="Calibri" panose="020F0502020204030204" pitchFamily="34" charset="0"/>
                  <a:ea typeface="宋体" panose="02010600030101010101" pitchFamily="2" charset="-122"/>
                  <a:cs typeface="Calibri" panose="020F0502020204030204" pitchFamily="34" charset="0"/>
                </a:rPr>
                <a:t>ATC</a:t>
              </a:r>
              <a:endParaRPr lang="en-US" altLang="zh-CN" sz="1600" baseline="-25000">
                <a:solidFill>
                  <a:schemeClr val="bg1"/>
                </a:solidFill>
                <a:latin typeface="Calibri" panose="020F0502020204030204" pitchFamily="34" charset="0"/>
                <a:ea typeface="宋体" panose="02010600030101010101" pitchFamily="2" charset="-122"/>
                <a:cs typeface="Calibri" panose="020F0502020204030204" pitchFamily="34" charset="0"/>
              </a:endParaRPr>
            </a:p>
          </p:txBody>
        </p:sp>
      </p:grpSp>
    </p:spTree>
    <p:extLst>
      <p:ext uri="{BB962C8B-B14F-4D97-AF65-F5344CB8AC3E}">
        <p14:creationId xmlns:p14="http://schemas.microsoft.com/office/powerpoint/2010/main" val="4803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4"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1000"/>
                                        <p:tgtEl>
                                          <p:spTgt spid="3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1000"/>
                                        <p:tgtEl>
                                          <p:spTgt spid="35"/>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1000"/>
                                        <p:tgtEl>
                                          <p:spTgt spid="28"/>
                                        </p:tgtEl>
                                      </p:cBhvr>
                                    </p:animEffect>
                                  </p:childTnLst>
                                </p:cTn>
                              </p:par>
                            </p:childTnLst>
                          </p:cTn>
                        </p:par>
                        <p:par>
                          <p:cTn id="27" fill="hold">
                            <p:stCondLst>
                              <p:cond delay="4000"/>
                            </p:stCondLst>
                            <p:childTnLst>
                              <p:par>
                                <p:cTn id="28" presetID="2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1000"/>
                                        <p:tgtEl>
                                          <p:spTgt spid="25"/>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5500"/>
                            </p:stCondLst>
                            <p:childTnLst>
                              <p:par>
                                <p:cTn id="36" presetID="22" presetClass="entr" presetSubtype="1"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1000"/>
                                        <p:tgtEl>
                                          <p:spTgt spid="31"/>
                                        </p:tgtEl>
                                      </p:cBhvr>
                                    </p:animEffect>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1000"/>
                                        <p:tgtEl>
                                          <p:spTgt spid="41"/>
                                        </p:tgtEl>
                                      </p:cBhvr>
                                    </p:animEffect>
                                  </p:childTnLst>
                                </p:cTn>
                              </p:par>
                            </p:childTnLst>
                          </p:cTn>
                        </p:par>
                        <p:par>
                          <p:cTn id="43" fill="hold">
                            <p:stCondLst>
                              <p:cond delay="7500"/>
                            </p:stCondLst>
                            <p:childTnLst>
                              <p:par>
                                <p:cTn id="44" presetID="22" presetClass="entr" presetSubtype="8" fill="hold"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left)">
                                      <p:cBhvr>
                                        <p:cTn id="46" dur="1000"/>
                                        <p:tgtEl>
                                          <p:spTgt spid="81"/>
                                        </p:tgtEl>
                                      </p:cBhvr>
                                    </p:animEffect>
                                  </p:childTnLst>
                                </p:cTn>
                              </p:par>
                            </p:childTnLst>
                          </p:cTn>
                        </p:par>
                        <p:par>
                          <p:cTn id="47" fill="hold">
                            <p:stCondLst>
                              <p:cond delay="8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9000"/>
                            </p:stCondLst>
                            <p:childTnLst>
                              <p:par>
                                <p:cTn id="52" presetID="22" presetClass="entr" presetSubtype="8" fill="hold" grpId="0" nodeType="afterEffect">
                                  <p:stCondLst>
                                    <p:cond delay="100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childTnLst>
                          </p:cTn>
                        </p:par>
                        <p:par>
                          <p:cTn id="55" fill="hold">
                            <p:stCondLst>
                              <p:cond delay="10500"/>
                            </p:stCondLst>
                            <p:childTnLst>
                              <p:par>
                                <p:cTn id="56" presetID="22" presetClass="entr" presetSubtype="8"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par>
                                <p:cTn id="59" presetID="22" presetClass="entr" presetSubtype="4"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childTnLst>
                          </p:cTn>
                        </p:par>
                        <p:par>
                          <p:cTn id="62" fill="hold">
                            <p:stCondLst>
                              <p:cond delay="11000"/>
                            </p:stCondLst>
                            <p:childTnLst>
                              <p:par>
                                <p:cTn id="63" presetID="22" presetClass="entr" presetSubtype="8"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left)">
                                      <p:cBhvr>
                                        <p:cTn id="65" dur="1000"/>
                                        <p:tgtEl>
                                          <p:spTgt spid="74"/>
                                        </p:tgtEl>
                                      </p:cBhvr>
                                    </p:animEffect>
                                  </p:childTnLst>
                                </p:cTn>
                              </p:par>
                            </p:childTnLst>
                          </p:cTn>
                        </p:par>
                        <p:par>
                          <p:cTn id="66" fill="hold">
                            <p:stCondLst>
                              <p:cond delay="12000"/>
                            </p:stCondLst>
                            <p:childTnLst>
                              <p:par>
                                <p:cTn id="67" presetID="22" presetClass="entr" presetSubtype="8" fill="hold" nodeType="after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wipe(left)">
                                      <p:cBhvr>
                                        <p:cTn id="69" dur="1000"/>
                                        <p:tgtEl>
                                          <p:spTgt spid="71"/>
                                        </p:tgtEl>
                                      </p:cBhvr>
                                    </p:animEffect>
                                  </p:childTnLst>
                                </p:cTn>
                              </p:par>
                            </p:childTnLst>
                          </p:cTn>
                        </p:par>
                        <p:par>
                          <p:cTn id="70" fill="hold">
                            <p:stCondLst>
                              <p:cond delay="13000"/>
                            </p:stCondLst>
                            <p:childTnLst>
                              <p:par>
                                <p:cTn id="71" presetID="22" presetClass="entr" presetSubtype="8" fill="hold"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1000"/>
                                        <p:tgtEl>
                                          <p:spTgt spid="62"/>
                                        </p:tgtEl>
                                      </p:cBhvr>
                                    </p:animEffect>
                                  </p:childTnLst>
                                </p:cTn>
                              </p:par>
                            </p:childTnLst>
                          </p:cTn>
                        </p:par>
                        <p:par>
                          <p:cTn id="74" fill="hold">
                            <p:stCondLst>
                              <p:cond delay="14000"/>
                            </p:stCondLst>
                            <p:childTnLst>
                              <p:par>
                                <p:cTn id="75" presetID="22" presetClass="entr" presetSubtype="8" fill="hold" nodeType="after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childTnLst>
                          </p:cTn>
                        </p:par>
                        <p:par>
                          <p:cTn id="78" fill="hold">
                            <p:stCondLst>
                              <p:cond delay="15000"/>
                            </p:stCondLst>
                            <p:childTnLst>
                              <p:par>
                                <p:cTn id="79" presetID="22" presetClass="entr" presetSubtype="8"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wipe(left)">
                                      <p:cBhvr>
                                        <p:cTn id="81" dur="500"/>
                                        <p:tgtEl>
                                          <p:spTgt spid="80"/>
                                        </p:tgtEl>
                                      </p:cBhvr>
                                    </p:animEffect>
                                  </p:childTnLst>
                                </p:cTn>
                              </p:par>
                            </p:childTnLst>
                          </p:cTn>
                        </p:par>
                        <p:par>
                          <p:cTn id="82" fill="hold">
                            <p:stCondLst>
                              <p:cond delay="15500"/>
                            </p:stCondLst>
                            <p:childTnLst>
                              <p:par>
                                <p:cTn id="83" presetID="22" presetClass="entr" presetSubtype="1" fill="hold" nodeType="after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wipe(up)">
                                      <p:cBhvr>
                                        <p:cTn id="85" dur="1000"/>
                                        <p:tgtEl>
                                          <p:spTgt spid="65"/>
                                        </p:tgtEl>
                                      </p:cBhvr>
                                    </p:animEffect>
                                  </p:childTnLst>
                                </p:cTn>
                              </p:par>
                            </p:childTnLst>
                          </p:cTn>
                        </p:par>
                        <p:par>
                          <p:cTn id="86" fill="hold">
                            <p:stCondLst>
                              <p:cond delay="16500"/>
                            </p:stCondLst>
                            <p:childTnLst>
                              <p:par>
                                <p:cTn id="87" presetID="22" presetClass="entr" presetSubtype="8" fill="hold" nodeType="after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left)">
                                      <p:cBhvr>
                                        <p:cTn id="89" dur="1000"/>
                                        <p:tgtEl>
                                          <p:spTgt spid="77"/>
                                        </p:tgtEl>
                                      </p:cBhvr>
                                    </p:animEffect>
                                  </p:childTnLst>
                                </p:cTn>
                              </p:par>
                            </p:childTnLst>
                          </p:cTn>
                        </p:par>
                        <p:par>
                          <p:cTn id="90" fill="hold">
                            <p:stCondLst>
                              <p:cond delay="17500"/>
                            </p:stCondLst>
                            <p:childTnLst>
                              <p:par>
                                <p:cTn id="91" presetID="22" presetClass="entr" presetSubtype="8" fill="hold" nodeType="after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1000"/>
                                        <p:tgtEl>
                                          <p:spTgt spid="68"/>
                                        </p:tgtEl>
                                      </p:cBhvr>
                                    </p:animEffect>
                                  </p:childTnLst>
                                </p:cTn>
                              </p:par>
                            </p:childTnLst>
                          </p:cTn>
                        </p:par>
                        <p:par>
                          <p:cTn id="94" fill="hold">
                            <p:stCondLst>
                              <p:cond delay="18500"/>
                            </p:stCondLst>
                            <p:childTnLst>
                              <p:par>
                                <p:cTn id="95" presetID="22" presetClass="entr" presetSubtype="8" fill="hold" nodeType="after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left)">
                                      <p:cBhvr>
                                        <p:cTn id="97" dur="500"/>
                                        <p:tgtEl>
                                          <p:spTgt spid="54"/>
                                        </p:tgtEl>
                                      </p:cBhvr>
                                    </p:animEffect>
                                  </p:childTnLst>
                                </p:cTn>
                              </p:par>
                            </p:childTnLst>
                          </p:cTn>
                        </p:par>
                        <p:par>
                          <p:cTn id="98" fill="hold">
                            <p:stCondLst>
                              <p:cond delay="19000"/>
                            </p:stCondLst>
                            <p:childTnLst>
                              <p:par>
                                <p:cTn id="99" presetID="22" presetClass="entr" presetSubtype="8" fill="hold" grpId="0" nodeType="after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wipe(left)">
                                      <p:cBhvr>
                                        <p:cTn id="10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34" grpId="0"/>
      <p:bldP spid="44" grpId="0" animBg="1"/>
      <p:bldP spid="8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蓝色01">
      <a:dk1>
        <a:srgbClr val="000000"/>
      </a:dk1>
      <a:lt1>
        <a:srgbClr val="FFFFFF"/>
      </a:lt1>
      <a:dk2>
        <a:srgbClr val="778495"/>
      </a:dk2>
      <a:lt2>
        <a:srgbClr val="F0F0F0"/>
      </a:lt2>
      <a:accent1>
        <a:srgbClr val="B2D78B"/>
      </a:accent1>
      <a:accent2>
        <a:srgbClr val="7FBC40"/>
      </a:accent2>
      <a:accent3>
        <a:srgbClr val="4AA03F"/>
      </a:accent3>
      <a:accent4>
        <a:srgbClr val="37782F"/>
      </a:accent4>
      <a:accent5>
        <a:srgbClr val="15884A"/>
      </a:accent5>
      <a:accent6>
        <a:srgbClr val="7A9156"/>
      </a:accent6>
      <a:hlink>
        <a:srgbClr val="B2D78B"/>
      </a:hlink>
      <a:folHlink>
        <a:srgbClr val="BFBFBF"/>
      </a:folHlink>
    </a:clrScheme>
    <a:fontScheme name="自定义 4">
      <a:majorFont>
        <a:latin typeface="微软雅黑"/>
        <a:ea typeface="微软雅黑"/>
        <a:cs typeface=""/>
      </a:majorFont>
      <a:minorFont>
        <a:latin typeface="微软雅黑"/>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B2D78B"/>
    </a:accent1>
    <a:accent2>
      <a:srgbClr val="7FBC40"/>
    </a:accent2>
    <a:accent3>
      <a:srgbClr val="4AA03F"/>
    </a:accent3>
    <a:accent4>
      <a:srgbClr val="37782F"/>
    </a:accent4>
    <a:accent5>
      <a:srgbClr val="15884A"/>
    </a:accent5>
    <a:accent6>
      <a:srgbClr val="7A9156"/>
    </a:accent6>
    <a:hlink>
      <a:srgbClr val="B2D78B"/>
    </a:hlink>
    <a:folHlink>
      <a:srgbClr val="BFBFBF"/>
    </a:folHlink>
  </a:clrScheme>
</a:themeOverride>
</file>

<file path=ppt/theme/themeOverride2.xml><?xml version="1.0" encoding="utf-8"?>
<a:themeOverride xmlns:a="http://schemas.openxmlformats.org/drawingml/2006/main">
  <a:clrScheme name="蓝色01">
    <a:dk1>
      <a:srgbClr val="000000"/>
    </a:dk1>
    <a:lt1>
      <a:srgbClr val="FFFFFF"/>
    </a:lt1>
    <a:dk2>
      <a:srgbClr val="778495"/>
    </a:dk2>
    <a:lt2>
      <a:srgbClr val="F0F0F0"/>
    </a:lt2>
    <a:accent1>
      <a:srgbClr val="B2D78B"/>
    </a:accent1>
    <a:accent2>
      <a:srgbClr val="7FBC40"/>
    </a:accent2>
    <a:accent3>
      <a:srgbClr val="4AA03F"/>
    </a:accent3>
    <a:accent4>
      <a:srgbClr val="37782F"/>
    </a:accent4>
    <a:accent5>
      <a:srgbClr val="15884A"/>
    </a:accent5>
    <a:accent6>
      <a:srgbClr val="7A9156"/>
    </a:accent6>
    <a:hlink>
      <a:srgbClr val="B2D78B"/>
    </a:hlink>
    <a:folHlink>
      <a:srgbClr val="BFBFBF"/>
    </a:folHlink>
  </a:clrScheme>
</a:themeOverride>
</file>

<file path=ppt/theme/themeOverride3.xml><?xml version="1.0" encoding="utf-8"?>
<a:themeOverride xmlns:a="http://schemas.openxmlformats.org/drawingml/2006/main">
  <a:clrScheme name="蓝色01">
    <a:dk1>
      <a:srgbClr val="000000"/>
    </a:dk1>
    <a:lt1>
      <a:srgbClr val="FFFFFF"/>
    </a:lt1>
    <a:dk2>
      <a:srgbClr val="778495"/>
    </a:dk2>
    <a:lt2>
      <a:srgbClr val="F0F0F0"/>
    </a:lt2>
    <a:accent1>
      <a:srgbClr val="B2D78B"/>
    </a:accent1>
    <a:accent2>
      <a:srgbClr val="7FBC40"/>
    </a:accent2>
    <a:accent3>
      <a:srgbClr val="4AA03F"/>
    </a:accent3>
    <a:accent4>
      <a:srgbClr val="37782F"/>
    </a:accent4>
    <a:accent5>
      <a:srgbClr val="15884A"/>
    </a:accent5>
    <a:accent6>
      <a:srgbClr val="7A9156"/>
    </a:accent6>
    <a:hlink>
      <a:srgbClr val="B2D7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10093</TotalTime>
  <Words>1109</Words>
  <Application>Microsoft Office PowerPoint</Application>
  <PresentationFormat>宽屏</PresentationFormat>
  <Paragraphs>293</Paragraphs>
  <Slides>27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KaiTi</vt:lpstr>
      <vt:lpstr>华光隶变_CNKI</vt:lpstr>
      <vt:lpstr>宋体</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zhao xuezhou</cp:lastModifiedBy>
  <cp:revision>267</cp:revision>
  <dcterms:created xsi:type="dcterms:W3CDTF">2017-06-02T13:40:06Z</dcterms:created>
  <dcterms:modified xsi:type="dcterms:W3CDTF">2021-12-01T09:03:52Z</dcterms:modified>
</cp:coreProperties>
</file>