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87" r:id="rId3"/>
    <p:sldId id="262" r:id="rId4"/>
    <p:sldId id="315" r:id="rId5"/>
    <p:sldId id="316" r:id="rId6"/>
    <p:sldId id="328" r:id="rId7"/>
    <p:sldId id="317" r:id="rId8"/>
    <p:sldId id="260" r:id="rId9"/>
    <p:sldId id="320" r:id="rId10"/>
    <p:sldId id="269" r:id="rId11"/>
    <p:sldId id="272" r:id="rId12"/>
    <p:sldId id="325" r:id="rId13"/>
    <p:sldId id="277" r:id="rId14"/>
    <p:sldId id="321" r:id="rId15"/>
    <p:sldId id="322" r:id="rId16"/>
    <p:sldId id="319" r:id="rId17"/>
    <p:sldId id="327" r:id="rId18"/>
    <p:sldId id="279" r:id="rId19"/>
    <p:sldId id="326" r:id="rId20"/>
    <p:sldId id="280" r:id="rId21"/>
    <p:sldId id="28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希瑞" initials="黄希瑞" lastIdx="1" clrIdx="0">
    <p:extLst>
      <p:ext uri="{19B8F6BF-5375-455C-9EA6-DF929625EA0E}">
        <p15:presenceInfo xmlns:p15="http://schemas.microsoft.com/office/powerpoint/2012/main" userId="黄希瑞"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2D2C"/>
    <a:srgbClr val="E0B07E"/>
    <a:srgbClr val="090D0E"/>
    <a:srgbClr val="111516"/>
    <a:srgbClr val="232524"/>
    <a:srgbClr val="212226"/>
    <a:srgbClr val="2A2A2A"/>
    <a:srgbClr val="2C2C2C"/>
    <a:srgbClr val="282828"/>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042F3-9095-4925-96B8-6F5426ED980F}" v="110" dt="2019-10-17T04:51:11.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6" autoAdjust="0"/>
    <p:restoredTop sz="95096" autoAdjust="0"/>
  </p:normalViewPr>
  <p:slideViewPr>
    <p:cSldViewPr snapToGrid="0">
      <p:cViewPr varScale="1">
        <p:scale>
          <a:sx n="84" d="100"/>
          <a:sy n="84" d="100"/>
        </p:scale>
        <p:origin x="304" y="76"/>
      </p:cViewPr>
      <p:guideLst/>
    </p:cSldViewPr>
  </p:slideViewPr>
  <p:notesTextViewPr>
    <p:cViewPr>
      <p:scale>
        <a:sx n="1" d="1"/>
        <a:sy n="1" d="1"/>
      </p:scale>
      <p:origin x="0" y="0"/>
    </p:cViewPr>
  </p:notesTextViewPr>
  <p:sorterViewPr>
    <p:cViewPr>
      <p:scale>
        <a:sx n="180" d="100"/>
        <a:sy n="180" d="100"/>
      </p:scale>
      <p:origin x="0" y="-21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黄 希瑞" userId="7721f2a7f1cef26d" providerId="LiveId" clId="{693042F3-9095-4925-96B8-6F5426ED980F}"/>
    <pc:docChg chg="undo custSel mod addSld delSld modSld">
      <pc:chgData name="黄 希瑞" userId="7721f2a7f1cef26d" providerId="LiveId" clId="{693042F3-9095-4925-96B8-6F5426ED980F}" dt="2019-10-17T04:51:11.022" v="823"/>
      <pc:docMkLst>
        <pc:docMk/>
      </pc:docMkLst>
      <pc:sldChg chg="modSp">
        <pc:chgData name="黄 希瑞" userId="7721f2a7f1cef26d" providerId="LiveId" clId="{693042F3-9095-4925-96B8-6F5426ED980F}" dt="2019-10-17T04:05:19.984" v="321"/>
        <pc:sldMkLst>
          <pc:docMk/>
          <pc:sldMk cId="0" sldId="262"/>
        </pc:sldMkLst>
        <pc:spChg chg="mod">
          <ac:chgData name="黄 希瑞" userId="7721f2a7f1cef26d" providerId="LiveId" clId="{693042F3-9095-4925-96B8-6F5426ED980F}" dt="2019-10-17T04:05:19.984" v="321"/>
          <ac:spMkLst>
            <pc:docMk/>
            <pc:sldMk cId="0" sldId="262"/>
            <ac:spMk id="17" creationId="{00000000-0000-0000-0000-000000000000}"/>
          </ac:spMkLst>
        </pc:spChg>
      </pc:sldChg>
      <pc:sldChg chg="modSp">
        <pc:chgData name="黄 希瑞" userId="7721f2a7f1cef26d" providerId="LiveId" clId="{693042F3-9095-4925-96B8-6F5426ED980F}" dt="2019-10-16T15:52:24.243" v="9" actId="2"/>
        <pc:sldMkLst>
          <pc:docMk/>
          <pc:sldMk cId="0" sldId="315"/>
        </pc:sldMkLst>
        <pc:spChg chg="mod">
          <ac:chgData name="黄 希瑞" userId="7721f2a7f1cef26d" providerId="LiveId" clId="{693042F3-9095-4925-96B8-6F5426ED980F}" dt="2019-10-16T15:52:24.243" v="9" actId="2"/>
          <ac:spMkLst>
            <pc:docMk/>
            <pc:sldMk cId="0" sldId="315"/>
            <ac:spMk id="21" creationId="{00000000-0000-0000-0000-000000000000}"/>
          </ac:spMkLst>
        </pc:spChg>
      </pc:sldChg>
      <pc:sldChg chg="modSp">
        <pc:chgData name="黄 希瑞" userId="7721f2a7f1cef26d" providerId="LiveId" clId="{693042F3-9095-4925-96B8-6F5426ED980F}" dt="2019-10-16T15:52:43.471" v="23"/>
        <pc:sldMkLst>
          <pc:docMk/>
          <pc:sldMk cId="0" sldId="316"/>
        </pc:sldMkLst>
        <pc:spChg chg="mod">
          <ac:chgData name="黄 希瑞" userId="7721f2a7f1cef26d" providerId="LiveId" clId="{693042F3-9095-4925-96B8-6F5426ED980F}" dt="2019-10-16T15:52:43.471" v="23"/>
          <ac:spMkLst>
            <pc:docMk/>
            <pc:sldMk cId="0" sldId="316"/>
            <ac:spMk id="7" creationId="{00000000-0000-0000-0000-000000000000}"/>
          </ac:spMkLst>
        </pc:spChg>
      </pc:sldChg>
      <pc:sldChg chg="modSp">
        <pc:chgData name="黄 希瑞" userId="7721f2a7f1cef26d" providerId="LiveId" clId="{693042F3-9095-4925-96B8-6F5426ED980F}" dt="2019-10-16T16:07:54.549" v="310"/>
        <pc:sldMkLst>
          <pc:docMk/>
          <pc:sldMk cId="1473485013" sldId="321"/>
        </pc:sldMkLst>
        <pc:spChg chg="mod">
          <ac:chgData name="黄 希瑞" userId="7721f2a7f1cef26d" providerId="LiveId" clId="{693042F3-9095-4925-96B8-6F5426ED980F}" dt="2019-10-16T16:07:54.549" v="310"/>
          <ac:spMkLst>
            <pc:docMk/>
            <pc:sldMk cId="1473485013" sldId="321"/>
            <ac:spMk id="3" creationId="{6DAC0180-F7DB-446C-9194-262D902B4BB8}"/>
          </ac:spMkLst>
        </pc:spChg>
      </pc:sldChg>
      <pc:sldChg chg="addSp delSp modSp delAnim modAnim addCm delCm">
        <pc:chgData name="黄 希瑞" userId="7721f2a7f1cef26d" providerId="LiveId" clId="{693042F3-9095-4925-96B8-6F5426ED980F}" dt="2019-10-17T04:48:45.454" v="721" actId="27614"/>
        <pc:sldMkLst>
          <pc:docMk/>
          <pc:sldMk cId="354619094" sldId="322"/>
        </pc:sldMkLst>
        <pc:spChg chg="mod">
          <ac:chgData name="黄 希瑞" userId="7721f2a7f1cef26d" providerId="LiveId" clId="{693042F3-9095-4925-96B8-6F5426ED980F}" dt="2019-10-17T04:24:58.908" v="615" actId="14100"/>
          <ac:spMkLst>
            <pc:docMk/>
            <pc:sldMk cId="354619094" sldId="322"/>
            <ac:spMk id="2" creationId="{1C799556-7B6E-40F4-81F0-B0DCB4345745}"/>
          </ac:spMkLst>
        </pc:spChg>
        <pc:spChg chg="del mod">
          <ac:chgData name="黄 希瑞" userId="7721f2a7f1cef26d" providerId="LiveId" clId="{693042F3-9095-4925-96B8-6F5426ED980F}" dt="2019-10-17T04:21:56.219" v="471" actId="931"/>
          <ac:spMkLst>
            <pc:docMk/>
            <pc:sldMk cId="354619094" sldId="322"/>
            <ac:spMk id="3" creationId="{29B99D7D-1F48-4E28-BDCD-851BE2074593}"/>
          </ac:spMkLst>
        </pc:spChg>
        <pc:spChg chg="add mod">
          <ac:chgData name="黄 希瑞" userId="7721f2a7f1cef26d" providerId="LiveId" clId="{693042F3-9095-4925-96B8-6F5426ED980F}" dt="2019-10-17T04:43:16.171" v="711"/>
          <ac:spMkLst>
            <pc:docMk/>
            <pc:sldMk cId="354619094" sldId="322"/>
            <ac:spMk id="6" creationId="{D1DB7DF9-3AF8-49B6-8748-0EE1A7C88C09}"/>
          </ac:spMkLst>
        </pc:spChg>
        <pc:spChg chg="add del mod">
          <ac:chgData name="黄 希瑞" userId="7721f2a7f1cef26d" providerId="LiveId" clId="{693042F3-9095-4925-96B8-6F5426ED980F}" dt="2019-10-17T04:47:26.597" v="713" actId="931"/>
          <ac:spMkLst>
            <pc:docMk/>
            <pc:sldMk cId="354619094" sldId="322"/>
            <ac:spMk id="8" creationId="{6F4A80E0-70CF-4568-B818-2AA7394DBA4E}"/>
          </ac:spMkLst>
        </pc:spChg>
        <pc:spChg chg="add del mod">
          <ac:chgData name="黄 希瑞" userId="7721f2a7f1cef26d" providerId="LiveId" clId="{693042F3-9095-4925-96B8-6F5426ED980F}" dt="2019-10-17T04:47:58.274" v="716" actId="931"/>
          <ac:spMkLst>
            <pc:docMk/>
            <pc:sldMk cId="354619094" sldId="322"/>
            <ac:spMk id="12" creationId="{3B23A66E-9FB4-4D84-B084-231D0CA357AB}"/>
          </ac:spMkLst>
        </pc:spChg>
        <pc:spChg chg="add del mod">
          <ac:chgData name="黄 希瑞" userId="7721f2a7f1cef26d" providerId="LiveId" clId="{693042F3-9095-4925-96B8-6F5426ED980F}" dt="2019-10-17T04:48:44.163" v="720" actId="931"/>
          <ac:spMkLst>
            <pc:docMk/>
            <pc:sldMk cId="354619094" sldId="322"/>
            <ac:spMk id="16" creationId="{B0780B6C-E3A1-42E0-949A-36A49C6D1954}"/>
          </ac:spMkLst>
        </pc:spChg>
        <pc:picChg chg="add del mod">
          <ac:chgData name="黄 希瑞" userId="7721f2a7f1cef26d" providerId="LiveId" clId="{693042F3-9095-4925-96B8-6F5426ED980F}" dt="2019-10-17T04:47:22.424" v="712" actId="478"/>
          <ac:picMkLst>
            <pc:docMk/>
            <pc:sldMk cId="354619094" sldId="322"/>
            <ac:picMk id="5" creationId="{ED8009AC-08B9-4073-A9CC-6F39505D979E}"/>
          </ac:picMkLst>
        </pc:picChg>
        <pc:picChg chg="add del mod">
          <ac:chgData name="黄 希瑞" userId="7721f2a7f1cef26d" providerId="LiveId" clId="{693042F3-9095-4925-96B8-6F5426ED980F}" dt="2019-10-17T04:47:53.825" v="715" actId="478"/>
          <ac:picMkLst>
            <pc:docMk/>
            <pc:sldMk cId="354619094" sldId="322"/>
            <ac:picMk id="10" creationId="{093D2C9B-565B-4F37-A737-2B41FE4A5051}"/>
          </ac:picMkLst>
        </pc:picChg>
        <pc:picChg chg="add del mod">
          <ac:chgData name="黄 希瑞" userId="7721f2a7f1cef26d" providerId="LiveId" clId="{693042F3-9095-4925-96B8-6F5426ED980F}" dt="2019-10-17T04:48:04.243" v="719" actId="478"/>
          <ac:picMkLst>
            <pc:docMk/>
            <pc:sldMk cId="354619094" sldId="322"/>
            <ac:picMk id="14" creationId="{917FE235-2149-49FF-8B8A-932C377663B5}"/>
          </ac:picMkLst>
        </pc:picChg>
        <pc:picChg chg="add mod">
          <ac:chgData name="黄 希瑞" userId="7721f2a7f1cef26d" providerId="LiveId" clId="{693042F3-9095-4925-96B8-6F5426ED980F}" dt="2019-10-17T04:48:45.454" v="721" actId="27614"/>
          <ac:picMkLst>
            <pc:docMk/>
            <pc:sldMk cId="354619094" sldId="322"/>
            <ac:picMk id="18" creationId="{B52B6BC2-72A4-496C-9F39-10A3CF8799A8}"/>
          </ac:picMkLst>
        </pc:picChg>
      </pc:sldChg>
      <pc:sldChg chg="del">
        <pc:chgData name="黄 希瑞" userId="7721f2a7f1cef26d" providerId="LiveId" clId="{693042F3-9095-4925-96B8-6F5426ED980F}" dt="2019-10-17T04:20:01.639" v="341" actId="2696"/>
        <pc:sldMkLst>
          <pc:docMk/>
          <pc:sldMk cId="1635786927" sldId="323"/>
        </pc:sldMkLst>
      </pc:sldChg>
      <pc:sldChg chg="del">
        <pc:chgData name="黄 希瑞" userId="7721f2a7f1cef26d" providerId="LiveId" clId="{693042F3-9095-4925-96B8-6F5426ED980F}" dt="2019-10-17T04:28:02.654" v="616" actId="2696"/>
        <pc:sldMkLst>
          <pc:docMk/>
          <pc:sldMk cId="2234828623" sldId="324"/>
        </pc:sldMkLst>
      </pc:sldChg>
      <pc:sldChg chg="delSp modSp">
        <pc:chgData name="黄 希瑞" userId="7721f2a7f1cef26d" providerId="LiveId" clId="{693042F3-9095-4925-96B8-6F5426ED980F}" dt="2019-10-17T04:51:11.022" v="823"/>
        <pc:sldMkLst>
          <pc:docMk/>
          <pc:sldMk cId="1684532898" sldId="327"/>
        </pc:sldMkLst>
        <pc:spChg chg="del">
          <ac:chgData name="黄 希瑞" userId="7721f2a7f1cef26d" providerId="LiveId" clId="{693042F3-9095-4925-96B8-6F5426ED980F}" dt="2019-10-17T04:49:55.145" v="722" actId="478"/>
          <ac:spMkLst>
            <pc:docMk/>
            <pc:sldMk cId="1684532898" sldId="327"/>
            <ac:spMk id="2" creationId="{4C3FF4AA-BE68-4440-93F1-8A904F1AA3A9}"/>
          </ac:spMkLst>
        </pc:spChg>
        <pc:spChg chg="mod">
          <ac:chgData name="黄 希瑞" userId="7721f2a7f1cef26d" providerId="LiveId" clId="{693042F3-9095-4925-96B8-6F5426ED980F}" dt="2019-10-17T04:51:11.022" v="823"/>
          <ac:spMkLst>
            <pc:docMk/>
            <pc:sldMk cId="1684532898" sldId="327"/>
            <ac:spMk id="3" creationId="{D8B7A90E-3EA5-4F63-9EBE-2BEA52D7DDDF}"/>
          </ac:spMkLst>
        </pc:spChg>
      </pc:sldChg>
      <pc:sldChg chg="addSp delSp modSp add mod setBg setClrOvrMap">
        <pc:chgData name="黄 希瑞" userId="7721f2a7f1cef26d" providerId="LiveId" clId="{693042F3-9095-4925-96B8-6F5426ED980F}" dt="2019-10-17T04:16:57.209" v="340" actId="478"/>
        <pc:sldMkLst>
          <pc:docMk/>
          <pc:sldMk cId="1749948334" sldId="328"/>
        </pc:sldMkLst>
        <pc:spChg chg="del mod ord">
          <ac:chgData name="黄 希瑞" userId="7721f2a7f1cef26d" providerId="LiveId" clId="{693042F3-9095-4925-96B8-6F5426ED980F}" dt="2019-10-17T04:16:57.209" v="340" actId="478"/>
          <ac:spMkLst>
            <pc:docMk/>
            <pc:sldMk cId="1749948334" sldId="328"/>
            <ac:spMk id="2" creationId="{50397F5D-BBCB-42C6-A839-5AE69C555AB5}"/>
          </ac:spMkLst>
        </pc:spChg>
        <pc:spChg chg="del">
          <ac:chgData name="黄 希瑞" userId="7721f2a7f1cef26d" providerId="LiveId" clId="{693042F3-9095-4925-96B8-6F5426ED980F}" dt="2019-10-17T04:14:54" v="323"/>
          <ac:spMkLst>
            <pc:docMk/>
            <pc:sldMk cId="1749948334" sldId="328"/>
            <ac:spMk id="3" creationId="{70608F4F-9ACE-4157-BF03-D0C2BD6CAE0F}"/>
          </ac:spMkLst>
        </pc:spChg>
        <pc:spChg chg="add del">
          <ac:chgData name="黄 希瑞" userId="7721f2a7f1cef26d" providerId="LiveId" clId="{693042F3-9095-4925-96B8-6F5426ED980F}" dt="2019-10-17T04:15:54.653" v="327" actId="26606"/>
          <ac:spMkLst>
            <pc:docMk/>
            <pc:sldMk cId="1749948334" sldId="328"/>
            <ac:spMk id="73" creationId="{823AC064-BC96-4F32-8AE1-B2FD38754823}"/>
          </ac:spMkLst>
        </pc:spChg>
        <pc:spChg chg="add del">
          <ac:chgData name="黄 希瑞" userId="7721f2a7f1cef26d" providerId="LiveId" clId="{693042F3-9095-4925-96B8-6F5426ED980F}" dt="2019-10-17T04:16:37.902" v="338" actId="26606"/>
          <ac:spMkLst>
            <pc:docMk/>
            <pc:sldMk cId="1749948334" sldId="328"/>
            <ac:spMk id="82" creationId="{557ADA24-F07F-4AF3-A108-8B0538C1BB87}"/>
          </ac:spMkLst>
        </pc:spChg>
        <pc:spChg chg="add del">
          <ac:chgData name="黄 希瑞" userId="7721f2a7f1cef26d" providerId="LiveId" clId="{693042F3-9095-4925-96B8-6F5426ED980F}" dt="2019-10-17T04:15:58.642" v="329" actId="26606"/>
          <ac:spMkLst>
            <pc:docMk/>
            <pc:sldMk cId="1749948334" sldId="328"/>
            <ac:spMk id="1030" creationId="{89AC137A-F7D0-43CC-A46F-113F475E4806}"/>
          </ac:spMkLst>
        </pc:spChg>
        <pc:spChg chg="add del">
          <ac:chgData name="黄 希瑞" userId="7721f2a7f1cef26d" providerId="LiveId" clId="{693042F3-9095-4925-96B8-6F5426ED980F}" dt="2019-10-17T04:15:58.642" v="329" actId="26606"/>
          <ac:spMkLst>
            <pc:docMk/>
            <pc:sldMk cId="1749948334" sldId="328"/>
            <ac:spMk id="1032" creationId="{FD30BD5A-33F5-47AE-89AC-7F42216572CF}"/>
          </ac:spMkLst>
        </pc:spChg>
        <pc:spChg chg="add del">
          <ac:chgData name="黄 希瑞" userId="7721f2a7f1cef26d" providerId="LiveId" clId="{693042F3-9095-4925-96B8-6F5426ED980F}" dt="2019-10-17T04:16:00.134" v="331" actId="26606"/>
          <ac:spMkLst>
            <pc:docMk/>
            <pc:sldMk cId="1749948334" sldId="328"/>
            <ac:spMk id="1034" creationId="{7EB6695E-BED5-4DA3-8C9B-AD301AEF4776}"/>
          </ac:spMkLst>
        </pc:spChg>
        <pc:spChg chg="add del">
          <ac:chgData name="黄 希瑞" userId="7721f2a7f1cef26d" providerId="LiveId" clId="{693042F3-9095-4925-96B8-6F5426ED980F}" dt="2019-10-17T04:16:00.134" v="331" actId="26606"/>
          <ac:spMkLst>
            <pc:docMk/>
            <pc:sldMk cId="1749948334" sldId="328"/>
            <ac:spMk id="1035" creationId="{AD67958E-548B-46EC-BD58-11C48DA5372B}"/>
          </ac:spMkLst>
        </pc:spChg>
        <pc:spChg chg="add del">
          <ac:chgData name="黄 希瑞" userId="7721f2a7f1cef26d" providerId="LiveId" clId="{693042F3-9095-4925-96B8-6F5426ED980F}" dt="2019-10-17T04:16:37.927" v="339" actId="26606"/>
          <ac:spMkLst>
            <pc:docMk/>
            <pc:sldMk cId="1749948334" sldId="328"/>
            <ac:spMk id="1037" creationId="{89AC137A-F7D0-43CC-A46F-113F475E4806}"/>
          </ac:spMkLst>
        </pc:spChg>
        <pc:spChg chg="add del">
          <ac:chgData name="黄 希瑞" userId="7721f2a7f1cef26d" providerId="LiveId" clId="{693042F3-9095-4925-96B8-6F5426ED980F}" dt="2019-10-17T04:16:10.467" v="333" actId="478"/>
          <ac:spMkLst>
            <pc:docMk/>
            <pc:sldMk cId="1749948334" sldId="328"/>
            <ac:spMk id="1038" creationId="{FD30BD5A-33F5-47AE-89AC-7F42216572CF}"/>
          </ac:spMkLst>
        </pc:spChg>
        <pc:spChg chg="add">
          <ac:chgData name="黄 希瑞" userId="7721f2a7f1cef26d" providerId="LiveId" clId="{693042F3-9095-4925-96B8-6F5426ED980F}" dt="2019-10-17T04:16:37.927" v="339" actId="26606"/>
          <ac:spMkLst>
            <pc:docMk/>
            <pc:sldMk cId="1749948334" sldId="328"/>
            <ac:spMk id="1039" creationId="{BCC55ACC-A2F6-403C-A3A4-D59B3734D45F}"/>
          </ac:spMkLst>
        </pc:spChg>
        <pc:picChg chg="add mod">
          <ac:chgData name="黄 希瑞" userId="7721f2a7f1cef26d" providerId="LiveId" clId="{693042F3-9095-4925-96B8-6F5426ED980F}" dt="2019-10-17T04:16:37.927" v="339" actId="26606"/>
          <ac:picMkLst>
            <pc:docMk/>
            <pc:sldMk cId="1749948334" sldId="328"/>
            <ac:picMk id="1026" creationId="{D893A74C-2773-40B1-9EA6-333A15F9BF0F}"/>
          </ac:picMkLst>
        </pc:picChg>
        <pc:picChg chg="add del mod ord">
          <ac:chgData name="黄 希瑞" userId="7721f2a7f1cef26d" providerId="LiveId" clId="{693042F3-9095-4925-96B8-6F5426ED980F}" dt="2019-10-17T04:16:37.927" v="339" actId="26606"/>
          <ac:picMkLst>
            <pc:docMk/>
            <pc:sldMk cId="1749948334" sldId="328"/>
            <ac:picMk id="1028" creationId="{D3F5C0F9-EA41-4B0E-B820-608DF9113D9E}"/>
          </ac:picMkLst>
        </pc:picChg>
        <pc:cxnChg chg="add del">
          <ac:chgData name="黄 希瑞" userId="7721f2a7f1cef26d" providerId="LiveId" clId="{693042F3-9095-4925-96B8-6F5426ED980F}" dt="2019-10-17T04:15:54.653" v="327" actId="26606"/>
          <ac:cxnSpMkLst>
            <pc:docMk/>
            <pc:sldMk cId="1749948334" sldId="328"/>
            <ac:cxnSpMk id="75" creationId="{7E7C77BC-7138-40B1-A15B-20F57A494629}"/>
          </ac:cxnSpMkLst>
        </pc:cxnChg>
        <pc:cxnChg chg="add del">
          <ac:chgData name="黄 希瑞" userId="7721f2a7f1cef26d" providerId="LiveId" clId="{693042F3-9095-4925-96B8-6F5426ED980F}" dt="2019-10-17T04:15:54.653" v="327" actId="26606"/>
          <ac:cxnSpMkLst>
            <pc:docMk/>
            <pc:sldMk cId="1749948334" sldId="328"/>
            <ac:cxnSpMk id="77" creationId="{DB146403-F3D6-484B-B2ED-97F9565D037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8A081-C101-4C04-8A93-B45037D41F20}" type="datetimeFigureOut">
              <a:rPr lang="zh-CN" altLang="en-US" smtClean="0"/>
              <a:t>2019/10/17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A4311-4766-49D6-999F-2921BF181D7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5A4311-4766-49D6-999F-2921BF181D74}" type="slidenum">
              <a:rPr lang="zh-CN" altLang="en-US" smtClean="0"/>
              <a:t>9</a:t>
            </a:fld>
            <a:endParaRPr lang="zh-CN" altLang="en-US"/>
          </a:p>
        </p:txBody>
      </p:sp>
    </p:spTree>
    <p:extLst>
      <p:ext uri="{BB962C8B-B14F-4D97-AF65-F5344CB8AC3E}">
        <p14:creationId xmlns:p14="http://schemas.microsoft.com/office/powerpoint/2010/main" val="4871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0E55ADC-9086-44BD-AF55-998EF314F627}" type="datetimeFigureOut">
              <a:rPr lang="zh-CN" altLang="en-US" smtClean="0"/>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3FD362-844A-417A-8105-2707644DD9E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55ADC-9086-44BD-AF55-998EF314F627}" type="datetimeFigureOut">
              <a:rPr lang="zh-CN" altLang="en-US" smtClean="0"/>
              <a:t>2019/10/17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FD362-844A-417A-8105-2707644DD9E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Nural_Regressio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9357360" y="5695158"/>
            <a:ext cx="244601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16499" y="5385507"/>
            <a:ext cx="581405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333029" y="1227369"/>
            <a:ext cx="5724644" cy="1292662"/>
          </a:xfrm>
          <a:prstGeom prst="rect">
            <a:avLst/>
          </a:prstGeom>
          <a:noFill/>
        </p:spPr>
        <p:txBody>
          <a:bodyPr wrap="none" rtlCol="0">
            <a:spAutoFit/>
          </a:bodyPr>
          <a:lstStyle/>
          <a:p>
            <a:r>
              <a:rPr lang="zh-CN" altLang="en-US" sz="5400" dirty="0">
                <a:solidFill>
                  <a:srgbClr val="E0B07E"/>
                </a:solidFill>
                <a:latin typeface="Segoe UI" panose="020B0502040204020203" pitchFamily="34" charset="0"/>
                <a:cs typeface="Segoe UI" panose="020B0502040204020203" pitchFamily="34" charset="0"/>
              </a:rPr>
              <a:t>人工智能编程语言</a:t>
            </a:r>
            <a:endParaRPr lang="en-US" altLang="zh-CN" sz="5400" dirty="0">
              <a:solidFill>
                <a:srgbClr val="E0B07E"/>
              </a:solidFill>
              <a:latin typeface="Segoe UI" panose="020B0502040204020203" pitchFamily="34" charset="0"/>
              <a:cs typeface="Segoe UI" panose="020B0502040204020203" pitchFamily="34" charset="0"/>
            </a:endParaRPr>
          </a:p>
          <a:p>
            <a:r>
              <a:rPr lang="en-US" altLang="zh-CN" sz="2400" dirty="0">
                <a:solidFill>
                  <a:srgbClr val="E0B07E"/>
                </a:solidFill>
                <a:latin typeface="Segoe UI" panose="020B0502040204020203" pitchFamily="34" charset="0"/>
                <a:cs typeface="Segoe UI" panose="020B0502040204020203" pitchFamily="34" charset="0"/>
              </a:rPr>
              <a:t>Programming Language in AI</a:t>
            </a:r>
            <a:endParaRPr lang="zh-CN" altLang="en-US" sz="2400" dirty="0">
              <a:solidFill>
                <a:srgbClr val="E0B07E"/>
              </a:solidFill>
              <a:latin typeface="Segoe UI" panose="020B0502040204020203" pitchFamily="34" charset="0"/>
              <a:cs typeface="Segoe UI" panose="020B0502040204020203" pitchFamily="34" charset="0"/>
            </a:endParaRPr>
          </a:p>
        </p:txBody>
      </p:sp>
      <p:grpSp>
        <p:nvGrpSpPr>
          <p:cNvPr id="2" name="组合 1"/>
          <p:cNvGrpSpPr/>
          <p:nvPr/>
        </p:nvGrpSpPr>
        <p:grpSpPr>
          <a:xfrm>
            <a:off x="2307307" y="4888464"/>
            <a:ext cx="5484107" cy="752080"/>
            <a:chOff x="-1563859" y="4170116"/>
            <a:chExt cx="5484107" cy="752080"/>
          </a:xfrm>
        </p:grpSpPr>
        <p:sp>
          <p:nvSpPr>
            <p:cNvPr id="7" name="矩形 6"/>
            <p:cNvSpPr/>
            <p:nvPr/>
          </p:nvSpPr>
          <p:spPr>
            <a:xfrm>
              <a:off x="2198452" y="4552546"/>
              <a:ext cx="1721796" cy="369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563859" y="4170116"/>
              <a:ext cx="5084774" cy="523220"/>
            </a:xfrm>
            <a:prstGeom prst="rect">
              <a:avLst/>
            </a:prstGeom>
            <a:noFill/>
            <a:ln>
              <a:noFill/>
            </a:ln>
          </p:spPr>
          <p:txBody>
            <a:bodyPr wrap="square" rtlCol="0">
              <a:spAutoFit/>
            </a:bodyPr>
            <a:lstStyle/>
            <a:p>
              <a:r>
                <a:rPr lang="zh-CN" altLang="en-US" sz="2800" dirty="0">
                  <a:solidFill>
                    <a:schemeClr val="bg1">
                      <a:lumMod val="85000"/>
                    </a:schemeClr>
                  </a:solidFill>
                </a:rPr>
                <a:t>陈晓煌</a:t>
              </a:r>
              <a:r>
                <a:rPr lang="en-US" altLang="zh-CN" sz="2800" dirty="0">
                  <a:solidFill>
                    <a:schemeClr val="bg1">
                      <a:lumMod val="85000"/>
                    </a:schemeClr>
                  </a:solidFill>
                </a:rPr>
                <a:t> </a:t>
              </a:r>
              <a:r>
                <a:rPr lang="zh-CN" altLang="en-US" sz="2800" dirty="0">
                  <a:solidFill>
                    <a:schemeClr val="bg1">
                      <a:lumMod val="85000"/>
                    </a:schemeClr>
                  </a:solidFill>
                </a:rPr>
                <a:t>黄希瑞 </a:t>
              </a:r>
              <a:r>
                <a:rPr lang="en-US" altLang="zh-CN" sz="2800" dirty="0">
                  <a:solidFill>
                    <a:schemeClr val="bg1">
                      <a:lumMod val="85000"/>
                    </a:schemeClr>
                  </a:solidFill>
                </a:rPr>
                <a:t> </a:t>
              </a:r>
              <a:r>
                <a:rPr lang="zh-CN" altLang="en-US" sz="2800" dirty="0">
                  <a:solidFill>
                    <a:schemeClr val="bg1">
                      <a:lumMod val="85000"/>
                    </a:schemeClr>
                  </a:solidFill>
                </a:rPr>
                <a:t>蔡嶷 周磊</a:t>
              </a:r>
            </a:p>
          </p:txBody>
        </p:sp>
      </p:grpSp>
      <p:cxnSp>
        <p:nvCxnSpPr>
          <p:cNvPr id="23" name="直接连接符 22"/>
          <p:cNvCxnSpPr/>
          <p:nvPr/>
        </p:nvCxnSpPr>
        <p:spPr>
          <a:xfrm>
            <a:off x="1673157" y="1227369"/>
            <a:ext cx="0" cy="401584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7756203" y="5264686"/>
            <a:ext cx="729206" cy="241642"/>
          </a:xfrm>
          <a:prstGeom prst="parallelogram">
            <a:avLst>
              <a:gd name="adj" fmla="val 69728"/>
            </a:avLst>
          </a:prstGeom>
          <a:solidFill>
            <a:srgbClr val="E0B07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10796644" y="5628247"/>
            <a:ext cx="403840" cy="133823"/>
          </a:xfrm>
          <a:prstGeom prst="parallelogram">
            <a:avLst>
              <a:gd name="adj" fmla="val 69728"/>
            </a:avLst>
          </a:prstGeom>
          <a:solidFill>
            <a:schemeClr val="bg1">
              <a:lumMod val="50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9638103" y="4999585"/>
            <a:ext cx="593917" cy="196810"/>
          </a:xfrm>
          <a:prstGeom prst="parallelogram">
            <a:avLst>
              <a:gd name="adj" fmla="val 69728"/>
            </a:avLst>
          </a:prstGeom>
          <a:solidFill>
            <a:schemeClr val="bg1">
              <a:lumMod val="65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a:off x="11468046" y="4888464"/>
            <a:ext cx="335332" cy="111121"/>
          </a:xfrm>
          <a:prstGeom prst="parallelogram">
            <a:avLst>
              <a:gd name="adj" fmla="val 69728"/>
            </a:avLst>
          </a:prstGeom>
          <a:solidFill>
            <a:srgbClr val="E0B07E">
              <a:alpha val="43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1000"/>
                                        <p:tgtEl>
                                          <p:spTgt spid="23"/>
                                        </p:tgtEl>
                                      </p:cBhvr>
                                    </p:animEffect>
                                  </p:childTnLst>
                                </p:cTn>
                              </p:par>
                              <p:par>
                                <p:cTn id="8" presetID="22" presetClass="entr" presetSubtype="8" fill="hold" grpId="0" nodeType="withEffect">
                                  <p:stCondLst>
                                    <p:cond delay="75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wipe(left)">
                                      <p:cBhvr>
                                        <p:cTn id="10" dur="2000"/>
                                        <p:tgtEl>
                                          <p:spTgt spid="5"/>
                                        </p:tgtEl>
                                      </p:cBhvr>
                                    </p:animEffect>
                                  </p:childTnLst>
                                </p:cTn>
                              </p:par>
                              <p:par>
                                <p:cTn id="11" presetID="16" presetClass="entr" presetSubtype="26" fill="hold" nodeType="withEffect">
                                  <p:stCondLst>
                                    <p:cond delay="3000"/>
                                  </p:stCondLst>
                                  <p:childTnLst>
                                    <p:set>
                                      <p:cBhvr>
                                        <p:cTn id="12" dur="1" fill="hold">
                                          <p:stCondLst>
                                            <p:cond delay="0"/>
                                          </p:stCondLst>
                                        </p:cTn>
                                        <p:tgtEl>
                                          <p:spTgt spid="2"/>
                                        </p:tgtEl>
                                        <p:attrNameLst>
                                          <p:attrName>style.visibility</p:attrName>
                                        </p:attrNameLst>
                                      </p:cBhvr>
                                      <p:to>
                                        <p:strVal val="visible"/>
                                      </p:to>
                                    </p:set>
                                    <p:animEffect transition="in" filter="barn(inHorizontal)">
                                      <p:cBhvr>
                                        <p:cTn id="13" dur="2000"/>
                                        <p:tgtEl>
                                          <p:spTgt spid="2"/>
                                        </p:tgtEl>
                                      </p:cBhvr>
                                    </p:animEffect>
                                  </p:childTnLst>
                                </p:cTn>
                              </p:par>
                              <p:par>
                                <p:cTn id="14" presetID="22" presetClass="entr" presetSubtype="2" fill="hold" nodeType="withEffect">
                                  <p:stCondLst>
                                    <p:cond delay="250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1000"/>
                                        <p:tgtEl>
                                          <p:spTgt spid="22"/>
                                        </p:tgtEl>
                                      </p:cBhvr>
                                    </p:animEffect>
                                  </p:childTnLst>
                                </p:cTn>
                              </p:par>
                              <p:par>
                                <p:cTn id="17" presetID="2" presetClass="entr" presetSubtype="2" decel="100000" fill="hold" grpId="0" nodeType="withEffect">
                                  <p:stCondLst>
                                    <p:cond delay="3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000" fill="hold"/>
                                        <p:tgtEl>
                                          <p:spTgt spid="10"/>
                                        </p:tgtEl>
                                        <p:attrNameLst>
                                          <p:attrName>ppt_x</p:attrName>
                                        </p:attrNameLst>
                                      </p:cBhvr>
                                      <p:tavLst>
                                        <p:tav tm="0">
                                          <p:val>
                                            <p:strVal val="1+#ppt_w/2"/>
                                          </p:val>
                                        </p:tav>
                                        <p:tav tm="100000">
                                          <p:val>
                                            <p:strVal val="#ppt_x"/>
                                          </p:val>
                                        </p:tav>
                                      </p:tavLst>
                                    </p:anim>
                                    <p:anim calcmode="lin" valueType="num">
                                      <p:cBhvr additive="base">
                                        <p:cTn id="20" dur="2000" fill="hold"/>
                                        <p:tgtEl>
                                          <p:spTgt spid="10"/>
                                        </p:tgtEl>
                                        <p:attrNameLst>
                                          <p:attrName>ppt_y</p:attrName>
                                        </p:attrNameLst>
                                      </p:cBhvr>
                                      <p:tavLst>
                                        <p:tav tm="0">
                                          <p:val>
                                            <p:strVal val="#ppt_y"/>
                                          </p:val>
                                        </p:tav>
                                        <p:tav tm="100000">
                                          <p:val>
                                            <p:strVal val="#ppt_y"/>
                                          </p:val>
                                        </p:tav>
                                      </p:tavLst>
                                    </p:anim>
                                  </p:childTnLst>
                                </p:cTn>
                              </p:par>
                              <p:par>
                                <p:cTn id="21" presetID="63" presetClass="path" presetSubtype="0" accel="50000" decel="50000" fill="hold" grpId="1" nodeType="withEffect">
                                  <p:stCondLst>
                                    <p:cond delay="5000"/>
                                  </p:stCondLst>
                                  <p:childTnLst>
                                    <p:animMotion origin="layout" path="M 4.375E-6 4.81481E-6 L 0.05651 4.81481E-6 " pathEditMode="relative" rAng="0" ptsTypes="AA">
                                      <p:cBhvr>
                                        <p:cTn id="22" dur="2000" fill="hold"/>
                                        <p:tgtEl>
                                          <p:spTgt spid="10"/>
                                        </p:tgtEl>
                                        <p:attrNameLst>
                                          <p:attrName>ppt_x</p:attrName>
                                          <p:attrName>ppt_y</p:attrName>
                                        </p:attrNameLst>
                                      </p:cBhvr>
                                      <p:rCtr x="2826" y="0"/>
                                    </p:animMotion>
                                  </p:childTnLst>
                                </p:cTn>
                              </p:par>
                              <p:par>
                                <p:cTn id="23" presetID="22" presetClass="entr" presetSubtype="2" fill="hold" nodeType="withEffect">
                                  <p:stCondLst>
                                    <p:cond delay="325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1000"/>
                                        <p:tgtEl>
                                          <p:spTgt spid="24"/>
                                        </p:tgtEl>
                                      </p:cBhvr>
                                    </p:animEffect>
                                  </p:childTnLst>
                                </p:cTn>
                              </p:par>
                              <p:par>
                                <p:cTn id="26" presetID="2" presetClass="entr" presetSubtype="2" decel="100000" fill="hold" grpId="0" nodeType="withEffect">
                                  <p:stCondLst>
                                    <p:cond delay="3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2000" fill="hold"/>
                                        <p:tgtEl>
                                          <p:spTgt spid="11"/>
                                        </p:tgtEl>
                                        <p:attrNameLst>
                                          <p:attrName>ppt_x</p:attrName>
                                        </p:attrNameLst>
                                      </p:cBhvr>
                                      <p:tavLst>
                                        <p:tav tm="0">
                                          <p:val>
                                            <p:strVal val="1+#ppt_w/2"/>
                                          </p:val>
                                        </p:tav>
                                        <p:tav tm="100000">
                                          <p:val>
                                            <p:strVal val="#ppt_x"/>
                                          </p:val>
                                        </p:tav>
                                      </p:tavLst>
                                    </p:anim>
                                    <p:anim calcmode="lin" valueType="num">
                                      <p:cBhvr additive="base">
                                        <p:cTn id="29" dur="2000" fill="hold"/>
                                        <p:tgtEl>
                                          <p:spTgt spid="11"/>
                                        </p:tgtEl>
                                        <p:attrNameLst>
                                          <p:attrName>ppt_y</p:attrName>
                                        </p:attrNameLst>
                                      </p:cBhvr>
                                      <p:tavLst>
                                        <p:tav tm="0">
                                          <p:val>
                                            <p:strVal val="#ppt_y"/>
                                          </p:val>
                                        </p:tav>
                                        <p:tav tm="100000">
                                          <p:val>
                                            <p:strVal val="#ppt_y"/>
                                          </p:val>
                                        </p:tav>
                                      </p:tavLst>
                                    </p:anim>
                                  </p:childTnLst>
                                </p:cTn>
                              </p:par>
                              <p:par>
                                <p:cTn id="30" presetID="63" presetClass="path" presetSubtype="0" accel="50000" decel="50000" fill="hold" grpId="1" nodeType="withEffect">
                                  <p:stCondLst>
                                    <p:cond delay="5750"/>
                                  </p:stCondLst>
                                  <p:childTnLst>
                                    <p:animMotion origin="layout" path="M 4.375E-6 4.81481E-6 L 0.05651 4.81481E-6 " pathEditMode="relative" rAng="0" ptsTypes="AA">
                                      <p:cBhvr>
                                        <p:cTn id="31" dur="2000" fill="hold"/>
                                        <p:tgtEl>
                                          <p:spTgt spid="11"/>
                                        </p:tgtEl>
                                        <p:attrNameLst>
                                          <p:attrName>ppt_x</p:attrName>
                                          <p:attrName>ppt_y</p:attrName>
                                        </p:attrNameLst>
                                      </p:cBhvr>
                                      <p:rCtr x="2826" y="0"/>
                                    </p:animMotion>
                                  </p:childTnLst>
                                </p:cTn>
                              </p:par>
                              <p:par>
                                <p:cTn id="32" presetID="2" presetClass="entr" presetSubtype="2" decel="100000" fill="hold" grpId="0" nodeType="withEffect">
                                  <p:stCondLst>
                                    <p:cond delay="37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2000" fill="hold"/>
                                        <p:tgtEl>
                                          <p:spTgt spid="12"/>
                                        </p:tgtEl>
                                        <p:attrNameLst>
                                          <p:attrName>ppt_x</p:attrName>
                                        </p:attrNameLst>
                                      </p:cBhvr>
                                      <p:tavLst>
                                        <p:tav tm="0">
                                          <p:val>
                                            <p:strVal val="1+#ppt_w/2"/>
                                          </p:val>
                                        </p:tav>
                                        <p:tav tm="100000">
                                          <p:val>
                                            <p:strVal val="#ppt_x"/>
                                          </p:val>
                                        </p:tav>
                                      </p:tavLst>
                                    </p:anim>
                                    <p:anim calcmode="lin" valueType="num">
                                      <p:cBhvr additive="base">
                                        <p:cTn id="35" dur="2000" fill="hold"/>
                                        <p:tgtEl>
                                          <p:spTgt spid="12"/>
                                        </p:tgtEl>
                                        <p:attrNameLst>
                                          <p:attrName>ppt_y</p:attrName>
                                        </p:attrNameLst>
                                      </p:cBhvr>
                                      <p:tavLst>
                                        <p:tav tm="0">
                                          <p:val>
                                            <p:strVal val="#ppt_y"/>
                                          </p:val>
                                        </p:tav>
                                        <p:tav tm="100000">
                                          <p:val>
                                            <p:strVal val="#ppt_y"/>
                                          </p:val>
                                        </p:tav>
                                      </p:tavLst>
                                    </p:anim>
                                  </p:childTnLst>
                                </p:cTn>
                              </p:par>
                              <p:par>
                                <p:cTn id="36" presetID="63" presetClass="path" presetSubtype="0" accel="50000" decel="50000" fill="hold" grpId="1" nodeType="withEffect">
                                  <p:stCondLst>
                                    <p:cond delay="6000"/>
                                  </p:stCondLst>
                                  <p:childTnLst>
                                    <p:animMotion origin="layout" path="M 4.375E-6 4.81481E-6 L 0.05651 4.81481E-6 " pathEditMode="relative" rAng="0" ptsTypes="AA">
                                      <p:cBhvr>
                                        <p:cTn id="37" dur="2000" fill="hold"/>
                                        <p:tgtEl>
                                          <p:spTgt spid="12"/>
                                        </p:tgtEl>
                                        <p:attrNameLst>
                                          <p:attrName>ppt_x</p:attrName>
                                          <p:attrName>ppt_y</p:attrName>
                                        </p:attrNameLst>
                                      </p:cBhvr>
                                      <p:rCtr x="2826" y="0"/>
                                    </p:animMotion>
                                  </p:childTnLst>
                                </p:cTn>
                              </p:par>
                              <p:par>
                                <p:cTn id="38" presetID="2" presetClass="entr" presetSubtype="2" decel="100000" fill="hold" grpId="0" nodeType="withEffect">
                                  <p:stCondLst>
                                    <p:cond delay="375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2000" fill="hold"/>
                                        <p:tgtEl>
                                          <p:spTgt spid="28"/>
                                        </p:tgtEl>
                                        <p:attrNameLst>
                                          <p:attrName>ppt_x</p:attrName>
                                        </p:attrNameLst>
                                      </p:cBhvr>
                                      <p:tavLst>
                                        <p:tav tm="0">
                                          <p:val>
                                            <p:strVal val="1+#ppt_w/2"/>
                                          </p:val>
                                        </p:tav>
                                        <p:tav tm="100000">
                                          <p:val>
                                            <p:strVal val="#ppt_x"/>
                                          </p:val>
                                        </p:tav>
                                      </p:tavLst>
                                    </p:anim>
                                    <p:anim calcmode="lin" valueType="num">
                                      <p:cBhvr additive="base">
                                        <p:cTn id="41" dur="2000" fill="hold"/>
                                        <p:tgtEl>
                                          <p:spTgt spid="28"/>
                                        </p:tgtEl>
                                        <p:attrNameLst>
                                          <p:attrName>ppt_y</p:attrName>
                                        </p:attrNameLst>
                                      </p:cBhvr>
                                      <p:tavLst>
                                        <p:tav tm="0">
                                          <p:val>
                                            <p:strVal val="#ppt_y"/>
                                          </p:val>
                                        </p:tav>
                                        <p:tav tm="100000">
                                          <p:val>
                                            <p:strVal val="#ppt_y"/>
                                          </p:val>
                                        </p:tav>
                                      </p:tavLst>
                                    </p:anim>
                                  </p:childTnLst>
                                </p:cTn>
                              </p:par>
                              <p:par>
                                <p:cTn id="42" presetID="63" presetClass="path" presetSubtype="0" accel="50000" decel="50000" fill="hold" grpId="1" nodeType="withEffect">
                                  <p:stCondLst>
                                    <p:cond delay="5750"/>
                                  </p:stCondLst>
                                  <p:childTnLst>
                                    <p:animMotion origin="layout" path="M 4.375E-6 4.81481E-6 L 0.05651 4.81481E-6 " pathEditMode="relative" rAng="0" ptsTypes="AA">
                                      <p:cBhvr>
                                        <p:cTn id="43" dur="2000" fill="hold"/>
                                        <p:tgtEl>
                                          <p:spTgt spid="28"/>
                                        </p:tgtEl>
                                        <p:attrNameLst>
                                          <p:attrName>ppt_x</p:attrName>
                                          <p:attrName>ppt_y</p:attrName>
                                        </p:attrNameLst>
                                      </p:cBhvr>
                                      <p:rCtr x="28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0" grpId="1" animBg="1"/>
      <p:bldP spid="11" grpId="0" animBg="1"/>
      <p:bldP spid="11" grpId="1" animBg="1"/>
      <p:bldP spid="12" grpId="0" animBg="1"/>
      <p:bldP spid="12" grpId="1" animBg="1"/>
      <p:bldP spid="28" grpId="0" animBg="1"/>
      <p:bldP spid="2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菱形 12"/>
          <p:cNvSpPr/>
          <p:nvPr/>
        </p:nvSpPr>
        <p:spPr>
          <a:xfrm>
            <a:off x="4993835" y="3338523"/>
            <a:ext cx="2141316" cy="954913"/>
          </a:xfrm>
          <a:prstGeom prst="diamond">
            <a:avLst/>
          </a:prstGeom>
          <a:solidFill>
            <a:srgbClr val="E0B07E">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993835" y="2813291"/>
            <a:ext cx="2141316" cy="954913"/>
          </a:xfrm>
          <a:prstGeom prst="diamond">
            <a:avLst/>
          </a:prstGeom>
          <a:solidFill>
            <a:schemeClr val="tx1">
              <a:lumMod val="65000"/>
              <a:lumOff val="3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a:off x="4993835" y="2213915"/>
            <a:ext cx="2141316" cy="954913"/>
          </a:xfrm>
          <a:prstGeom prst="diamond">
            <a:avLst/>
          </a:prstGeom>
          <a:solidFill>
            <a:srgbClr val="E0B07E">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54685" y="128270"/>
            <a:ext cx="3348355" cy="829945"/>
          </a:xfrm>
          <a:prstGeom prst="rect">
            <a:avLst/>
          </a:prstGeom>
          <a:noFill/>
        </p:spPr>
        <p:txBody>
          <a:bodyPr wrap="square" rtlCol="0">
            <a:spAutoFit/>
          </a:bodyPr>
          <a:lstStyle/>
          <a:p>
            <a:pPr algn="ctr"/>
            <a:r>
              <a:rPr lang="en-US" altLang="zh-CN" sz="2400" dirty="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sym typeface="+mn-ea"/>
              </a:rPr>
              <a:t>02 </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  </a:t>
            </a:r>
            <a:r>
              <a:rPr 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Machine Learning</a:t>
            </a:r>
            <a:endParaRPr 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endParaRPr>
          </a:p>
          <a:p>
            <a:pPr algn="ct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7" name="菱形 6"/>
          <p:cNvSpPr/>
          <p:nvPr/>
        </p:nvSpPr>
        <p:spPr>
          <a:xfrm>
            <a:off x="4993835" y="1645019"/>
            <a:ext cx="2141316" cy="954913"/>
          </a:xfrm>
          <a:prstGeom prst="diamond">
            <a:avLst/>
          </a:prstGeom>
          <a:solidFill>
            <a:schemeClr val="tx1">
              <a:lumMod val="50000"/>
              <a:lumOff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62090" y="1831340"/>
            <a:ext cx="96520" cy="96520"/>
          </a:xfrm>
          <a:prstGeom prst="ellipse">
            <a:avLst/>
          </a:prstGeom>
          <a:solidFill>
            <a:srgbClr val="09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779260" y="3091156"/>
            <a:ext cx="96520" cy="96520"/>
          </a:xfrm>
          <a:prstGeom prst="ellipse">
            <a:avLst/>
          </a:prstGeom>
          <a:solidFill>
            <a:srgbClr val="09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495760" y="1521452"/>
            <a:ext cx="2011680" cy="337185"/>
          </a:xfrm>
          <a:prstGeom prst="rect">
            <a:avLst/>
          </a:prstGeom>
        </p:spPr>
        <p:txBody>
          <a:bodyPr wrap="none">
            <a:spAutoFit/>
          </a:bodyPr>
          <a:lstStyle/>
          <a:p>
            <a:pPr algn="l"/>
            <a:r>
              <a:rPr lang="en-US" altLang="zh-CN" sz="16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基于学习策略的分类</a:t>
            </a:r>
          </a:p>
        </p:txBody>
      </p:sp>
      <p:sp>
        <p:nvSpPr>
          <p:cNvPr id="26" name="矩形 25"/>
          <p:cNvSpPr/>
          <p:nvPr/>
        </p:nvSpPr>
        <p:spPr>
          <a:xfrm>
            <a:off x="7495760" y="1902064"/>
            <a:ext cx="3771680" cy="829945"/>
          </a:xfrm>
          <a:prstGeom prst="rect">
            <a:avLst/>
          </a:prstGeom>
        </p:spPr>
        <p:txBody>
          <a:bodyPr wrap="square">
            <a:spAutoFit/>
          </a:bodyPr>
          <a:lstStyle/>
          <a:p>
            <a:pPr fontAlgn="auto">
              <a:lnSpc>
                <a:spcPct val="150000"/>
              </a:lnSpc>
            </a:pPr>
            <a:r>
              <a:rPr sz="1600" dirty="0">
                <a:solidFill>
                  <a:schemeClr val="bg1">
                    <a:lumMod val="75000"/>
                  </a:schemeClr>
                </a:solidFill>
                <a:latin typeface="Segoe UI" panose="020B0502040204020203" pitchFamily="34" charset="0"/>
                <a:cs typeface="Segoe UI" panose="020B0502040204020203" pitchFamily="34" charset="0"/>
              </a:rPr>
              <a:t>模拟人脑的机器学习</a:t>
            </a:r>
            <a:r>
              <a:rPr lang="zh-CN" sz="1600" dirty="0">
                <a:solidFill>
                  <a:schemeClr val="bg1">
                    <a:lumMod val="75000"/>
                  </a:schemeClr>
                </a:solidFill>
                <a:latin typeface="Segoe UI" panose="020B0502040204020203" pitchFamily="34" charset="0"/>
                <a:cs typeface="Segoe UI" panose="020B0502040204020203" pitchFamily="34" charset="0"/>
              </a:rPr>
              <a:t>、直接采用数学方法的机器学习。</a:t>
            </a:r>
          </a:p>
        </p:txBody>
      </p:sp>
      <p:sp>
        <p:nvSpPr>
          <p:cNvPr id="27" name="矩形 26"/>
          <p:cNvSpPr/>
          <p:nvPr/>
        </p:nvSpPr>
        <p:spPr>
          <a:xfrm>
            <a:off x="7495760" y="2766804"/>
            <a:ext cx="2011680" cy="337185"/>
          </a:xfrm>
          <a:prstGeom prst="rect">
            <a:avLst/>
          </a:prstGeom>
        </p:spPr>
        <p:txBody>
          <a:bodyPr wrap="none">
            <a:spAutoFit/>
          </a:bodyPr>
          <a:lstStyle/>
          <a:p>
            <a:pPr algn="l"/>
            <a:r>
              <a:rPr lang="en-US" altLang="zh-CN" sz="16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基于学习方式的分类</a:t>
            </a:r>
          </a:p>
        </p:txBody>
      </p:sp>
      <p:sp>
        <p:nvSpPr>
          <p:cNvPr id="28" name="矩形 27"/>
          <p:cNvSpPr/>
          <p:nvPr/>
        </p:nvSpPr>
        <p:spPr>
          <a:xfrm>
            <a:off x="7495760" y="3147416"/>
            <a:ext cx="3771680" cy="829945"/>
          </a:xfrm>
          <a:prstGeom prst="rect">
            <a:avLst/>
          </a:prstGeom>
        </p:spPr>
        <p:txBody>
          <a:bodyPr wrap="square">
            <a:spAutoFit/>
          </a:bodyPr>
          <a:lstStyle/>
          <a:p>
            <a:pPr fontAlgn="auto">
              <a:lnSpc>
                <a:spcPct val="150000"/>
              </a:lnSpc>
            </a:pPr>
            <a:r>
              <a:rPr sz="1600" dirty="0">
                <a:solidFill>
                  <a:schemeClr val="bg1">
                    <a:lumMod val="75000"/>
                  </a:schemeClr>
                </a:solidFill>
                <a:latin typeface="Segoe UI" panose="020B0502040204020203" pitchFamily="34" charset="0"/>
                <a:cs typeface="Segoe UI" panose="020B0502040204020203" pitchFamily="34" charset="0"/>
              </a:rPr>
              <a:t>监督学习(有导师学习)</a:t>
            </a:r>
            <a:r>
              <a:rPr lang="zh-CN" sz="1600" dirty="0">
                <a:solidFill>
                  <a:schemeClr val="bg1">
                    <a:lumMod val="75000"/>
                  </a:schemeClr>
                </a:solidFill>
                <a:latin typeface="Segoe UI" panose="020B0502040204020203" pitchFamily="34" charset="0"/>
                <a:cs typeface="Segoe UI" panose="020B0502040204020203" pitchFamily="34" charset="0"/>
              </a:rPr>
              <a:t>、无监督学习(无导师学习)、强化学习(增强学习)。</a:t>
            </a:r>
          </a:p>
        </p:txBody>
      </p:sp>
      <p:sp>
        <p:nvSpPr>
          <p:cNvPr id="32" name="椭圆 31"/>
          <p:cNvSpPr/>
          <p:nvPr/>
        </p:nvSpPr>
        <p:spPr>
          <a:xfrm>
            <a:off x="5234940" y="2765030"/>
            <a:ext cx="96520" cy="96520"/>
          </a:xfrm>
          <a:prstGeom prst="ellipse">
            <a:avLst/>
          </a:prstGeom>
          <a:solidFill>
            <a:srgbClr val="09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379720" y="3972916"/>
            <a:ext cx="96520" cy="96520"/>
          </a:xfrm>
          <a:prstGeom prst="ellipse">
            <a:avLst/>
          </a:prstGeom>
          <a:solidFill>
            <a:srgbClr val="09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55736" y="2427666"/>
            <a:ext cx="2011680" cy="337185"/>
          </a:xfrm>
          <a:prstGeom prst="rect">
            <a:avLst/>
          </a:prstGeom>
        </p:spPr>
        <p:txBody>
          <a:bodyPr wrap="none">
            <a:spAutoFit/>
          </a:bodyPr>
          <a:lstStyle/>
          <a:p>
            <a:pPr algn="l"/>
            <a:r>
              <a:rPr lang="en-US" altLang="zh-CN" sz="16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基于学习方法的分类</a:t>
            </a:r>
          </a:p>
        </p:txBody>
      </p:sp>
      <p:sp>
        <p:nvSpPr>
          <p:cNvPr id="35" name="矩形 34"/>
          <p:cNvSpPr/>
          <p:nvPr/>
        </p:nvSpPr>
        <p:spPr>
          <a:xfrm>
            <a:off x="978901" y="2909243"/>
            <a:ext cx="3771680" cy="829945"/>
          </a:xfrm>
          <a:prstGeom prst="rect">
            <a:avLst/>
          </a:prstGeom>
        </p:spPr>
        <p:txBody>
          <a:bodyPr wrap="square">
            <a:spAutoFit/>
          </a:bodyPr>
          <a:lstStyle/>
          <a:p>
            <a:pPr fontAlgn="auto">
              <a:lnSpc>
                <a:spcPct val="150000"/>
              </a:lnSpc>
            </a:pPr>
            <a:r>
              <a:rPr sz="1600" dirty="0">
                <a:solidFill>
                  <a:schemeClr val="bg1">
                    <a:lumMod val="75000"/>
                  </a:schemeClr>
                </a:solidFill>
                <a:latin typeface="Segoe UI" panose="020B0502040204020203" pitchFamily="34" charset="0"/>
                <a:cs typeface="Segoe UI" panose="020B0502040204020203" pitchFamily="34" charset="0"/>
              </a:rPr>
              <a:t>归纳学习</a:t>
            </a:r>
            <a:r>
              <a:rPr lang="zh-CN" sz="1600" dirty="0">
                <a:solidFill>
                  <a:schemeClr val="bg1">
                    <a:lumMod val="75000"/>
                  </a:schemeClr>
                </a:solidFill>
                <a:latin typeface="Segoe UI" panose="020B0502040204020203" pitchFamily="34" charset="0"/>
                <a:cs typeface="Segoe UI" panose="020B0502040204020203" pitchFamily="34" charset="0"/>
              </a:rPr>
              <a:t>、演绎学习、类比学习、分析学习。</a:t>
            </a:r>
          </a:p>
        </p:txBody>
      </p:sp>
      <p:sp>
        <p:nvSpPr>
          <p:cNvPr id="36" name="矩形 35"/>
          <p:cNvSpPr/>
          <p:nvPr/>
        </p:nvSpPr>
        <p:spPr>
          <a:xfrm>
            <a:off x="1974960" y="3682141"/>
            <a:ext cx="2011680" cy="337185"/>
          </a:xfrm>
          <a:prstGeom prst="rect">
            <a:avLst/>
          </a:prstGeom>
        </p:spPr>
        <p:txBody>
          <a:bodyPr wrap="none">
            <a:spAutoFit/>
          </a:bodyPr>
          <a:lstStyle/>
          <a:p>
            <a:pPr algn="l"/>
            <a:r>
              <a:rPr lang="zh-CN" altLang="en-US" sz="1600" dirty="0">
                <a:solidFill>
                  <a:srgbClr val="E0B07E"/>
                </a:solidFill>
              </a:rPr>
              <a:t>基于数据形式的分类</a:t>
            </a:r>
          </a:p>
        </p:txBody>
      </p:sp>
      <p:sp>
        <p:nvSpPr>
          <p:cNvPr id="37" name="矩形 36"/>
          <p:cNvSpPr/>
          <p:nvPr/>
        </p:nvSpPr>
        <p:spPr>
          <a:xfrm>
            <a:off x="1974960" y="4155463"/>
            <a:ext cx="3771680" cy="460375"/>
          </a:xfrm>
          <a:prstGeom prst="rect">
            <a:avLst/>
          </a:prstGeom>
        </p:spPr>
        <p:txBody>
          <a:bodyPr wrap="square">
            <a:spAutoFit/>
          </a:bodyPr>
          <a:lstStyle/>
          <a:p>
            <a:pPr fontAlgn="auto">
              <a:lnSpc>
                <a:spcPct val="150000"/>
              </a:lnSpc>
            </a:pPr>
            <a:r>
              <a:rPr lang="en-US" altLang="zh-CN" sz="1600" dirty="0">
                <a:solidFill>
                  <a:schemeClr val="bg1">
                    <a:lumMod val="75000"/>
                  </a:schemeClr>
                </a:solidFill>
                <a:latin typeface="Segoe UI" panose="020B0502040204020203" pitchFamily="34" charset="0"/>
                <a:cs typeface="Segoe UI" panose="020B0502040204020203" pitchFamily="34" charset="0"/>
              </a:rPr>
              <a:t>结构化学习</a:t>
            </a:r>
            <a:r>
              <a:rPr lang="zh-CN" altLang="en-US" sz="1600" dirty="0">
                <a:solidFill>
                  <a:schemeClr val="bg1">
                    <a:lumMod val="75000"/>
                  </a:schemeClr>
                </a:solidFill>
                <a:latin typeface="Segoe UI" panose="020B0502040204020203" pitchFamily="34" charset="0"/>
                <a:cs typeface="Segoe UI" panose="020B0502040204020203" pitchFamily="34" charset="0"/>
              </a:rPr>
              <a:t>、非结构化学习。</a:t>
            </a:r>
          </a:p>
        </p:txBody>
      </p:sp>
      <p:sp>
        <p:nvSpPr>
          <p:cNvPr id="38" name="矩形 37"/>
          <p:cNvSpPr/>
          <p:nvPr/>
        </p:nvSpPr>
        <p:spPr>
          <a:xfrm>
            <a:off x="7904480" y="5234595"/>
            <a:ext cx="2858473" cy="398780"/>
          </a:xfrm>
          <a:prstGeom prst="rect">
            <a:avLst/>
          </a:prstGeom>
        </p:spPr>
        <p:txBody>
          <a:bodyPr wrap="square">
            <a:spAutoFit/>
          </a:bodyPr>
          <a:lstStyle/>
          <a:p>
            <a:pPr algn="r"/>
            <a:r>
              <a:rPr lang="zh-CN" altLang="en-US" sz="2000" dirty="0">
                <a:solidFill>
                  <a:srgbClr val="E0B07E"/>
                </a:solidFill>
              </a:rPr>
              <a:t>机器学习的分类</a:t>
            </a:r>
            <a:endParaRPr lang="zh-CN" altLang="en-US" sz="2000" dirty="0">
              <a:solidFill>
                <a:srgbClr val="E0B07E"/>
              </a:solidFill>
              <a:latin typeface="Segoe UI" panose="020B0502040204020203" pitchFamily="34" charset="0"/>
              <a:ea typeface="Segoe UI Symbol" panose="020B0502040204020203" pitchFamily="34" charset="0"/>
              <a:cs typeface="Segoe UI" panose="020B0502040204020203" pitchFamily="34" charset="0"/>
            </a:endParaRPr>
          </a:p>
        </p:txBody>
      </p:sp>
      <p:cxnSp>
        <p:nvCxnSpPr>
          <p:cNvPr id="31" name="直接连接符 30"/>
          <p:cNvCxnSpPr/>
          <p:nvPr/>
        </p:nvCxnSpPr>
        <p:spPr>
          <a:xfrm>
            <a:off x="10921198" y="5112579"/>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658610" y="18796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875780" y="3123982"/>
            <a:ext cx="2207260"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332480" y="4020963"/>
            <a:ext cx="203788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202080" y="2801923"/>
            <a:ext cx="299891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44573" y="1689116"/>
            <a:ext cx="1933941" cy="2532448"/>
            <a:chOff x="5250180" y="1414796"/>
            <a:chExt cx="1933941" cy="2532448"/>
          </a:xfrm>
        </p:grpSpPr>
        <p:grpSp>
          <p:nvGrpSpPr>
            <p:cNvPr id="2" name="组合 1"/>
            <p:cNvGrpSpPr/>
            <p:nvPr/>
          </p:nvGrpSpPr>
          <p:grpSpPr>
            <a:xfrm>
              <a:off x="5250180" y="1414796"/>
              <a:ext cx="1717287" cy="154021"/>
              <a:chOff x="5250180" y="1414796"/>
              <a:chExt cx="1717287" cy="154021"/>
            </a:xfrm>
          </p:grpSpPr>
          <p:cxnSp>
            <p:nvCxnSpPr>
              <p:cNvPr id="34" name="直接连接符 33"/>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rot="18438729">
              <a:off x="6371313" y="1780502"/>
              <a:ext cx="1036332" cy="589282"/>
              <a:chOff x="4446771" y="2019138"/>
              <a:chExt cx="1036331" cy="589282"/>
            </a:xfrm>
          </p:grpSpPr>
          <p:cxnSp>
            <p:nvCxnSpPr>
              <p:cNvPr id="42" name="直接连接符 41"/>
              <p:cNvCxnSpPr/>
              <p:nvPr/>
            </p:nvCxnSpPr>
            <p:spPr>
              <a:xfrm flipV="1">
                <a:off x="444677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51041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574050"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637688"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701326"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flipH="1">
              <a:off x="5250180" y="2615246"/>
              <a:ext cx="1717287" cy="154021"/>
              <a:chOff x="5250180" y="1414796"/>
              <a:chExt cx="1717287" cy="154021"/>
            </a:xfrm>
          </p:grpSpPr>
          <p:cxnSp>
            <p:nvCxnSpPr>
              <p:cNvPr id="32" name="直接连接符 31"/>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rot="18438729">
              <a:off x="6371314" y="2911324"/>
              <a:ext cx="1036332" cy="589282"/>
              <a:chOff x="4446771" y="2019138"/>
              <a:chExt cx="1036331" cy="589282"/>
            </a:xfrm>
          </p:grpSpPr>
          <p:cxnSp>
            <p:nvCxnSpPr>
              <p:cNvPr id="50" name="直接连接符 49"/>
              <p:cNvCxnSpPr/>
              <p:nvPr/>
            </p:nvCxnSpPr>
            <p:spPr>
              <a:xfrm flipV="1">
                <a:off x="444677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51041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574050"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4637688"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4701326"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flipH="1">
              <a:off x="5250180" y="3793223"/>
              <a:ext cx="1717287" cy="154021"/>
              <a:chOff x="5250180" y="1414796"/>
              <a:chExt cx="1717287" cy="154021"/>
            </a:xfrm>
          </p:grpSpPr>
          <p:cxnSp>
            <p:nvCxnSpPr>
              <p:cNvPr id="56" name="直接连接符 55"/>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sp>
        <p:nvSpPr>
          <p:cNvPr id="61" name="文本框 60"/>
          <p:cNvSpPr txBox="1"/>
          <p:nvPr/>
        </p:nvSpPr>
        <p:spPr>
          <a:xfrm>
            <a:off x="5157625" y="4990582"/>
            <a:ext cx="1876751" cy="460375"/>
          </a:xfrm>
          <a:prstGeom prst="rect">
            <a:avLst/>
          </a:prstGeom>
          <a:noFill/>
        </p:spPr>
        <p:txBody>
          <a:bodyPr wrap="square" rtlCol="0">
            <a:spAutoFit/>
          </a:bodyPr>
          <a:lstStyle/>
          <a:p>
            <a:pPr algn="ct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Python</a:t>
            </a:r>
          </a:p>
        </p:txBody>
      </p:sp>
      <p:cxnSp>
        <p:nvCxnSpPr>
          <p:cNvPr id="63" name="直接连接符 62"/>
          <p:cNvCxnSpPr/>
          <p:nvPr/>
        </p:nvCxnSpPr>
        <p:spPr>
          <a:xfrm>
            <a:off x="50096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70F234-7D70-411F-9399-77D73519CAA2}"/>
              </a:ext>
            </a:extLst>
          </p:cNvPr>
          <p:cNvSpPr>
            <a:spLocks noGrp="1"/>
          </p:cNvSpPr>
          <p:nvPr>
            <p:ph idx="1"/>
          </p:nvPr>
        </p:nvSpPr>
        <p:spPr>
          <a:xfrm>
            <a:off x="838200" y="571500"/>
            <a:ext cx="10515600" cy="5915025"/>
          </a:xfrm>
        </p:spPr>
        <p:txBody>
          <a:bodyPr>
            <a:normAutofit fontScale="70000" lnSpcReduction="20000"/>
          </a:bodyPr>
          <a:lstStyle/>
          <a:p>
            <a:pPr>
              <a:lnSpc>
                <a:spcPct val="120000"/>
              </a:lnSpc>
            </a:pPr>
            <a:r>
              <a:rPr lang="en-US" altLang="zh-CN" sz="4000" dirty="0">
                <a:solidFill>
                  <a:schemeClr val="bg1"/>
                </a:solidFill>
                <a:latin typeface="Times New Roman" panose="02020603050405020304" pitchFamily="18" charset="0"/>
                <a:cs typeface="Times New Roman" panose="02020603050405020304" pitchFamily="18" charset="0"/>
              </a:rPr>
              <a:t>Pros :</a:t>
            </a:r>
          </a:p>
          <a:p>
            <a:pPr>
              <a:lnSpc>
                <a:spcPct val="120000"/>
              </a:lnSpc>
            </a:pPr>
            <a:r>
              <a:rPr lang="en-US" altLang="zh-CN" sz="3100" dirty="0">
                <a:solidFill>
                  <a:schemeClr val="bg1"/>
                </a:solidFill>
                <a:latin typeface="宋体" panose="02010600030101010101" pitchFamily="2" charset="-122"/>
                <a:ea typeface="宋体" panose="02010600030101010101" pitchFamily="2" charset="-122"/>
              </a:rPr>
              <a:t>1. </a:t>
            </a:r>
            <a:r>
              <a:rPr lang="zh-CN" altLang="en-US" sz="3100" dirty="0">
                <a:solidFill>
                  <a:schemeClr val="bg1"/>
                </a:solidFill>
                <a:latin typeface="宋体" panose="02010600030101010101" pitchFamily="2" charset="-122"/>
                <a:ea typeface="宋体" panose="02010600030101010101" pitchFamily="2" charset="-122"/>
              </a:rPr>
              <a:t>统计、机器学习、可视化、</a:t>
            </a:r>
            <a:r>
              <a:rPr lang="en-US" altLang="zh-CN" sz="3100" dirty="0">
                <a:solidFill>
                  <a:schemeClr val="bg1"/>
                </a:solidFill>
                <a:latin typeface="宋体" panose="02010600030101010101" pitchFamily="2" charset="-122"/>
                <a:ea typeface="宋体" panose="02010600030101010101" pitchFamily="2" charset="-122"/>
              </a:rPr>
              <a:t>web</a:t>
            </a:r>
            <a:r>
              <a:rPr lang="zh-CN" altLang="en-US" sz="3100" dirty="0">
                <a:solidFill>
                  <a:schemeClr val="bg1"/>
                </a:solidFill>
                <a:latin typeface="宋体" panose="02010600030101010101" pitchFamily="2" charset="-122"/>
                <a:ea typeface="宋体" panose="02010600030101010101" pitchFamily="2" charset="-122"/>
              </a:rPr>
              <a:t>开发等方面的高质量软件包数不胜数。无论你在哪个领域，</a:t>
            </a:r>
            <a:r>
              <a:rPr lang="en-US" altLang="zh-CN" sz="3100" dirty="0">
                <a:solidFill>
                  <a:schemeClr val="bg1"/>
                </a:solidFill>
                <a:latin typeface="宋体" panose="02010600030101010101" pitchFamily="2" charset="-122"/>
                <a:ea typeface="宋体" panose="02010600030101010101" pitchFamily="2" charset="-122"/>
              </a:rPr>
              <a:t>Python</a:t>
            </a:r>
            <a:r>
              <a:rPr lang="zh-CN" altLang="en-US" sz="3100" dirty="0">
                <a:solidFill>
                  <a:schemeClr val="bg1"/>
                </a:solidFill>
                <a:latin typeface="宋体" panose="02010600030101010101" pitchFamily="2" charset="-122"/>
                <a:ea typeface="宋体" panose="02010600030101010101" pitchFamily="2" charset="-122"/>
              </a:rPr>
              <a:t>肯定有答案。</a:t>
            </a:r>
            <a:endParaRPr lang="en-US" altLang="zh-CN" sz="3100" dirty="0">
              <a:solidFill>
                <a:schemeClr val="bg1"/>
              </a:solidFill>
              <a:latin typeface="宋体" panose="02010600030101010101" pitchFamily="2" charset="-122"/>
              <a:ea typeface="宋体" panose="02010600030101010101" pitchFamily="2" charset="-122"/>
            </a:endParaRPr>
          </a:p>
          <a:p>
            <a:pPr>
              <a:lnSpc>
                <a:spcPct val="120000"/>
              </a:lnSpc>
            </a:pPr>
            <a:r>
              <a:rPr lang="en-US" altLang="zh-CN" sz="3100" dirty="0">
                <a:solidFill>
                  <a:schemeClr val="bg1"/>
                </a:solidFill>
                <a:latin typeface="宋体" panose="02010600030101010101" pitchFamily="2" charset="-122"/>
                <a:ea typeface="宋体" panose="02010600030101010101" pitchFamily="2" charset="-122"/>
              </a:rPr>
              <a:t>2. </a:t>
            </a:r>
            <a:r>
              <a:rPr lang="zh-CN" altLang="en-US" sz="3100" dirty="0">
                <a:solidFill>
                  <a:schemeClr val="bg1"/>
                </a:solidFill>
                <a:latin typeface="宋体" panose="02010600030101010101" pitchFamily="2" charset="-122"/>
                <a:ea typeface="宋体" panose="02010600030101010101" pitchFamily="2" charset="-122"/>
              </a:rPr>
              <a:t>易学</a:t>
            </a:r>
            <a:endParaRPr lang="en-US" altLang="zh-CN" sz="3100" dirty="0">
              <a:solidFill>
                <a:schemeClr val="bg1"/>
              </a:solidFill>
              <a:latin typeface="宋体" panose="02010600030101010101" pitchFamily="2" charset="-122"/>
              <a:ea typeface="宋体" panose="02010600030101010101" pitchFamily="2" charset="-122"/>
            </a:endParaRPr>
          </a:p>
          <a:p>
            <a:pPr>
              <a:lnSpc>
                <a:spcPct val="120000"/>
              </a:lnSpc>
            </a:pPr>
            <a:r>
              <a:rPr lang="en-US" altLang="zh-CN" sz="3100" dirty="0">
                <a:solidFill>
                  <a:schemeClr val="bg1"/>
                </a:solidFill>
                <a:latin typeface="宋体" panose="02010600030101010101" pitchFamily="2" charset="-122"/>
                <a:ea typeface="宋体" panose="02010600030101010101" pitchFamily="2" charset="-122"/>
              </a:rPr>
              <a:t>3. </a:t>
            </a:r>
            <a:r>
              <a:rPr lang="zh-CN" altLang="en-US" sz="3100" dirty="0">
                <a:solidFill>
                  <a:schemeClr val="bg1"/>
                </a:solidFill>
                <a:latin typeface="宋体" panose="02010600030101010101" pitchFamily="2" charset="-122"/>
                <a:ea typeface="宋体" panose="02010600030101010101" pitchFamily="2" charset="-122"/>
              </a:rPr>
              <a:t>非常适合生产应用程序，易于部署、管理和跟踪。允许扩展。</a:t>
            </a:r>
            <a:endParaRPr lang="en-US" altLang="zh-CN" sz="3100" dirty="0">
              <a:solidFill>
                <a:schemeClr val="bg1"/>
              </a:solidFill>
              <a:latin typeface="宋体" panose="02010600030101010101" pitchFamily="2" charset="-122"/>
              <a:ea typeface="宋体" panose="02010600030101010101" pitchFamily="2" charset="-122"/>
            </a:endParaRPr>
          </a:p>
          <a:p>
            <a:pPr>
              <a:lnSpc>
                <a:spcPct val="120000"/>
              </a:lnSpc>
            </a:pPr>
            <a:endParaRPr lang="en-US" altLang="zh-CN" sz="3100" dirty="0">
              <a:solidFill>
                <a:schemeClr val="bg1"/>
              </a:solidFill>
              <a:latin typeface="宋体" panose="02010600030101010101" pitchFamily="2" charset="-122"/>
              <a:ea typeface="宋体" panose="02010600030101010101" pitchFamily="2" charset="-122"/>
            </a:endParaRPr>
          </a:p>
          <a:p>
            <a:pPr>
              <a:lnSpc>
                <a:spcPct val="120000"/>
              </a:lnSpc>
            </a:pPr>
            <a:r>
              <a:rPr lang="en-US" altLang="zh-CN" sz="40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Cons:</a:t>
            </a:r>
            <a:br>
              <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1.</a:t>
            </a:r>
            <a:r>
              <a:rPr lang="zh-CN" altLang="en-US"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高级语言，慢</a:t>
            </a:r>
            <a:endPar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a:lnSpc>
                <a:spcPct val="120000"/>
              </a:lnSpc>
            </a:pPr>
            <a:r>
              <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2. </a:t>
            </a:r>
            <a:r>
              <a:rPr lang="zh-CN" altLang="en-US"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a:t>
            </a:r>
            <a:r>
              <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python</a:t>
            </a:r>
            <a:r>
              <a:rPr lang="zh-CN" altLang="en-US"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是一种动态类型的语言，所以它需要更多的测试，而且错误只会在运行时出现。</a:t>
            </a:r>
            <a:endPar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a:lnSpc>
                <a:spcPct val="120000"/>
              </a:lnSpc>
            </a:pPr>
            <a:r>
              <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3. Python</a:t>
            </a:r>
            <a:r>
              <a:rPr lang="zh-CN" altLang="en-US"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对数据库访问有限制。与</a:t>
            </a:r>
            <a:r>
              <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JDBC</a:t>
            </a:r>
            <a:r>
              <a:rPr lang="zh-CN" altLang="en-US"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和</a:t>
            </a:r>
            <a:r>
              <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ODBC</a:t>
            </a:r>
            <a:r>
              <a:rPr lang="zh-CN" altLang="en-US"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相比，</a:t>
            </a:r>
            <a:r>
              <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Python</a:t>
            </a:r>
            <a:r>
              <a:rPr lang="zh-CN" altLang="en-US" sz="3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的数据库访问层是欠发达和原始的。同样，它也不能应用于需要复杂遗留数据的平稳交互的企业。</a:t>
            </a:r>
            <a:endParaRPr lang="en-US" altLang="zh-CN" sz="3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a:lnSpc>
                <a:spcPct val="120000"/>
              </a:lnSpc>
            </a:pPr>
            <a:r>
              <a:rPr lang="en-US" altLang="zh-CN" sz="3100" dirty="0">
                <a:latin typeface="宋体" panose="02010600030101010101" pitchFamily="2" charset="-122"/>
                <a:ea typeface="宋体" panose="02010600030101010101" pitchFamily="2" charset="-122"/>
              </a:rPr>
              <a:t>Python Cons :</a:t>
            </a:r>
            <a:endParaRPr lang="zh-CN" altLang="en-US" sz="31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9243197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173355"/>
            <a:ext cx="2513330" cy="460375"/>
          </a:xfrm>
          <a:prstGeom prst="rect">
            <a:avLst/>
          </a:prstGeom>
          <a:noFill/>
        </p:spPr>
        <p:txBody>
          <a:bodyPr wrap="square" rtlCol="0">
            <a:spAutoFit/>
          </a:bodyPr>
          <a:lstStyle/>
          <a:p>
            <a:pPr algn="ctr"/>
            <a:r>
              <a:rPr lang="en-US" altLang="zh-CN" sz="2400" dirty="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03 </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 Python </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7C0ED8DC-0315-4134-9BD4-EED01E4CB09C}"/>
              </a:ext>
            </a:extLst>
          </p:cNvPr>
          <p:cNvPicPr>
            <a:picLocks noChangeAspect="1"/>
          </p:cNvPicPr>
          <p:nvPr/>
        </p:nvPicPr>
        <p:blipFill>
          <a:blip r:embed="rId2"/>
          <a:stretch>
            <a:fillRect/>
          </a:stretch>
        </p:blipFill>
        <p:spPr>
          <a:xfrm>
            <a:off x="1889343" y="1009658"/>
            <a:ext cx="8413314" cy="5364101"/>
          </a:xfrm>
          <a:prstGeom prst="rect">
            <a:avLst/>
          </a:prstGeom>
        </p:spPr>
      </p:pic>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33982-87D0-432F-A95D-BA29843B7B52}"/>
              </a:ext>
            </a:extLst>
          </p:cNvPr>
          <p:cNvSpPr>
            <a:spLocks noGrp="1"/>
          </p:cNvSpPr>
          <p:nvPr>
            <p:ph type="title"/>
          </p:nvPr>
        </p:nvSpPr>
        <p:spPr>
          <a:xfrm>
            <a:off x="838200" y="500062"/>
            <a:ext cx="10515600" cy="1325563"/>
          </a:xfrm>
        </p:spPr>
        <p:txBody>
          <a:bodyPr/>
          <a:lstStyle/>
          <a:p>
            <a:pPr algn="ctr"/>
            <a:r>
              <a:rPr lang="en-US" altLang="zh-CN" b="1" dirty="0">
                <a:solidFill>
                  <a:schemeClr val="bg1"/>
                </a:solidFill>
                <a:latin typeface="宋体" panose="02010600030101010101" pitchFamily="2" charset="-122"/>
                <a:ea typeface="宋体" panose="02010600030101010101" pitchFamily="2" charset="-122"/>
              </a:rPr>
              <a:t>Torch</a:t>
            </a:r>
            <a:r>
              <a:rPr lang="zh-CN" altLang="zh-CN" b="1" dirty="0">
                <a:solidFill>
                  <a:schemeClr val="bg1"/>
                </a:solidFill>
                <a:latin typeface="宋体" panose="02010600030101010101" pitchFamily="2" charset="-122"/>
                <a:ea typeface="宋体" panose="02010600030101010101" pitchFamily="2" charset="-122"/>
              </a:rPr>
              <a:t>是什么？</a:t>
            </a:r>
            <a:br>
              <a:rPr lang="zh-CN" altLang="zh-CN" dirty="0"/>
            </a:br>
            <a:endParaRPr lang="zh-CN" altLang="en-US" dirty="0"/>
          </a:p>
        </p:txBody>
      </p:sp>
      <p:sp>
        <p:nvSpPr>
          <p:cNvPr id="3" name="内容占位符 2">
            <a:extLst>
              <a:ext uri="{FF2B5EF4-FFF2-40B4-BE49-F238E27FC236}">
                <a16:creationId xmlns:a16="http://schemas.microsoft.com/office/drawing/2014/main" id="{6DAC0180-F7DB-446C-9194-262D902B4BB8}"/>
              </a:ext>
            </a:extLst>
          </p:cNvPr>
          <p:cNvSpPr>
            <a:spLocks noGrp="1"/>
          </p:cNvSpPr>
          <p:nvPr>
            <p:ph idx="1"/>
          </p:nvPr>
        </p:nvSpPr>
        <p:spPr/>
        <p:txBody>
          <a:bodyPr/>
          <a:lstStyle/>
          <a:p>
            <a:r>
              <a:rPr lang="en-US" altLang="zh-CN" dirty="0">
                <a:solidFill>
                  <a:schemeClr val="bg1"/>
                </a:solidFill>
                <a:latin typeface="宋体" panose="02010600030101010101" pitchFamily="2" charset="-122"/>
                <a:ea typeface="宋体" panose="02010600030101010101" pitchFamily="2" charset="-122"/>
              </a:rPr>
              <a:t>  PyTorch</a:t>
            </a:r>
            <a:r>
              <a:rPr lang="zh-CN" altLang="en-US" dirty="0">
                <a:solidFill>
                  <a:schemeClr val="bg1"/>
                </a:solidFill>
                <a:latin typeface="宋体" panose="02010600030101010101" pitchFamily="2" charset="-122"/>
                <a:ea typeface="宋体" panose="02010600030101010101" pitchFamily="2" charset="-122"/>
              </a:rPr>
              <a:t>是一个基于</a:t>
            </a:r>
            <a:r>
              <a:rPr lang="en-US" altLang="zh-CN" dirty="0">
                <a:solidFill>
                  <a:schemeClr val="bg1"/>
                </a:solidFill>
                <a:latin typeface="宋体" panose="02010600030101010101" pitchFamily="2" charset="-122"/>
                <a:ea typeface="宋体" panose="02010600030101010101" pitchFamily="2" charset="-122"/>
              </a:rPr>
              <a:t>python</a:t>
            </a:r>
            <a:r>
              <a:rPr lang="zh-CN" altLang="en-US" dirty="0">
                <a:solidFill>
                  <a:schemeClr val="bg1"/>
                </a:solidFill>
                <a:latin typeface="宋体" panose="02010600030101010101" pitchFamily="2" charset="-122"/>
                <a:ea typeface="宋体" panose="02010600030101010101" pitchFamily="2" charset="-122"/>
              </a:rPr>
              <a:t>的科学计算包，主要针对两类人群：</a:t>
            </a:r>
            <a:endParaRPr lang="en-US" altLang="zh-CN" dirty="0">
              <a:solidFill>
                <a:schemeClr val="bg1"/>
              </a:solidFill>
              <a:latin typeface="宋体" panose="02010600030101010101" pitchFamily="2" charset="-122"/>
              <a:ea typeface="宋体" panose="02010600030101010101" pitchFamily="2" charset="-122"/>
            </a:endParaRPr>
          </a:p>
          <a:p>
            <a:pPr marL="0" indent="0">
              <a:buNone/>
            </a:pPr>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作为</a:t>
            </a:r>
            <a:r>
              <a:rPr lang="en-US" altLang="zh-CN" dirty="0">
                <a:solidFill>
                  <a:schemeClr val="bg1"/>
                </a:solidFill>
                <a:latin typeface="宋体" panose="02010600030101010101" pitchFamily="2" charset="-122"/>
                <a:ea typeface="宋体" panose="02010600030101010101" pitchFamily="2" charset="-122"/>
              </a:rPr>
              <a:t>NumPy</a:t>
            </a:r>
            <a:r>
              <a:rPr lang="zh-CN" altLang="en-US" dirty="0">
                <a:solidFill>
                  <a:schemeClr val="bg1"/>
                </a:solidFill>
                <a:latin typeface="宋体" panose="02010600030101010101" pitchFamily="2" charset="-122"/>
                <a:ea typeface="宋体" panose="02010600030101010101" pitchFamily="2" charset="-122"/>
              </a:rPr>
              <a:t>的替代品，可以利用</a:t>
            </a:r>
            <a:r>
              <a:rPr lang="en-US" altLang="zh-CN" dirty="0">
                <a:solidFill>
                  <a:schemeClr val="bg1"/>
                </a:solidFill>
                <a:latin typeface="宋体" panose="02010600030101010101" pitchFamily="2" charset="-122"/>
                <a:ea typeface="宋体" panose="02010600030101010101" pitchFamily="2" charset="-122"/>
              </a:rPr>
              <a:t>GPU</a:t>
            </a:r>
            <a:r>
              <a:rPr lang="zh-CN" altLang="en-US" dirty="0">
                <a:solidFill>
                  <a:schemeClr val="bg1"/>
                </a:solidFill>
                <a:latin typeface="宋体" panose="02010600030101010101" pitchFamily="2" charset="-122"/>
                <a:ea typeface="宋体" panose="02010600030101010101" pitchFamily="2" charset="-122"/>
              </a:rPr>
              <a:t>的性能进行计算</a:t>
            </a:r>
          </a:p>
          <a:p>
            <a:pPr marL="0" indent="0">
              <a:buNone/>
            </a:pPr>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作为一个高灵活性、速度快的深度学习平台</a:t>
            </a:r>
          </a:p>
          <a:p>
            <a:pPr marL="457200" lvl="1" indent="0">
              <a:buNone/>
            </a:pPr>
            <a:endParaRPr lang="en-US" altLang="zh-CN" dirty="0">
              <a:solidFill>
                <a:schemeClr val="bg1"/>
              </a:solidFill>
              <a:latin typeface="宋体" panose="02010600030101010101" pitchFamily="2" charset="-122"/>
              <a:ea typeface="宋体" panose="02010600030101010101" pitchFamily="2" charset="-122"/>
            </a:endParaRPr>
          </a:p>
          <a:p>
            <a:pPr marL="457200" lvl="1" indent="0">
              <a:buNone/>
            </a:pPr>
            <a:r>
              <a:rPr lang="en-US" altLang="zh-CN" sz="2000" dirty="0">
                <a:solidFill>
                  <a:schemeClr val="bg1"/>
                </a:solidFill>
                <a:latin typeface="宋体" panose="02010600030101010101" pitchFamily="2" charset="-122"/>
                <a:ea typeface="宋体" panose="02010600030101010101" pitchFamily="2" charset="-122"/>
              </a:rPr>
              <a:t>Torch</a:t>
            </a:r>
            <a:r>
              <a:rPr lang="zh-CN" altLang="en-US" sz="2000" dirty="0">
                <a:solidFill>
                  <a:schemeClr val="bg1"/>
                </a:solidFill>
                <a:latin typeface="宋体" panose="02010600030101010101" pitchFamily="2" charset="-122"/>
                <a:ea typeface="宋体" panose="02010600030101010101" pitchFamily="2" charset="-122"/>
              </a:rPr>
              <a:t>最初来自于</a:t>
            </a:r>
            <a:r>
              <a:rPr lang="en-US" altLang="zh-CN" sz="2000" dirty="0">
                <a:solidFill>
                  <a:schemeClr val="bg1"/>
                </a:solidFill>
                <a:latin typeface="宋体" panose="02010600030101010101" pitchFamily="2" charset="-122"/>
                <a:ea typeface="宋体" panose="02010600030101010101" pitchFamily="2" charset="-122"/>
              </a:rPr>
              <a:t>Lua</a:t>
            </a:r>
            <a:r>
              <a:rPr lang="zh-CN" altLang="en-US" sz="2000" dirty="0">
                <a:solidFill>
                  <a:schemeClr val="bg1"/>
                </a:solidFill>
                <a:latin typeface="宋体" panose="02010600030101010101" pitchFamily="2" charset="-122"/>
                <a:ea typeface="宋体" panose="02010600030101010101" pitchFamily="2" charset="-122"/>
              </a:rPr>
              <a:t>，而</a:t>
            </a:r>
            <a:r>
              <a:rPr lang="en-US" altLang="zh-CN" sz="2000" dirty="0">
                <a:solidFill>
                  <a:schemeClr val="bg1"/>
                </a:solidFill>
                <a:latin typeface="宋体" panose="02010600030101010101" pitchFamily="2" charset="-122"/>
                <a:ea typeface="宋体" panose="02010600030101010101" pitchFamily="2" charset="-122"/>
              </a:rPr>
              <a:t>Lua</a:t>
            </a:r>
            <a:r>
              <a:rPr lang="zh-CN" altLang="en-US" sz="2000" dirty="0">
                <a:solidFill>
                  <a:schemeClr val="bg1"/>
                </a:solidFill>
                <a:latin typeface="宋体" panose="02010600030101010101" pitchFamily="2" charset="-122"/>
                <a:ea typeface="宋体" panose="02010600030101010101" pitchFamily="2" charset="-122"/>
              </a:rPr>
              <a:t>的小众化使得</a:t>
            </a:r>
            <a:r>
              <a:rPr lang="en-US" altLang="zh-CN" sz="2000" dirty="0">
                <a:solidFill>
                  <a:schemeClr val="bg1"/>
                </a:solidFill>
                <a:latin typeface="宋体" panose="02010600030101010101" pitchFamily="2" charset="-122"/>
                <a:ea typeface="宋体" panose="02010600030101010101" pitchFamily="2" charset="-122"/>
              </a:rPr>
              <a:t>Torch</a:t>
            </a:r>
            <a:r>
              <a:rPr lang="zh-CN" altLang="en-US" sz="2000" dirty="0">
                <a:solidFill>
                  <a:schemeClr val="bg1"/>
                </a:solidFill>
                <a:latin typeface="宋体" panose="02010600030101010101" pitchFamily="2" charset="-122"/>
                <a:ea typeface="宋体" panose="02010600030101010101" pitchFamily="2" charset="-122"/>
              </a:rPr>
              <a:t>没有快速地崭露头角。感谢大佬将其移植到</a:t>
            </a:r>
            <a:r>
              <a:rPr lang="en-US" altLang="zh-CN" sz="2000" dirty="0">
                <a:solidFill>
                  <a:schemeClr val="bg1"/>
                </a:solidFill>
                <a:latin typeface="宋体" panose="02010600030101010101" pitchFamily="2" charset="-122"/>
                <a:ea typeface="宋体" panose="02010600030101010101" pitchFamily="2" charset="-122"/>
              </a:rPr>
              <a:t>Python</a:t>
            </a:r>
            <a:r>
              <a:rPr lang="zh-CN" altLang="en-US" sz="2000" dirty="0">
                <a:solidFill>
                  <a:schemeClr val="bg1"/>
                </a:solidFill>
                <a:latin typeface="宋体" panose="02010600030101010101" pitchFamily="2" charset="-122"/>
                <a:ea typeface="宋体" panose="02010600030101010101" pitchFamily="2" charset="-122"/>
              </a:rPr>
              <a:t>，让</a:t>
            </a:r>
            <a:r>
              <a:rPr lang="en-US" altLang="zh-CN" sz="2000" dirty="0">
                <a:solidFill>
                  <a:schemeClr val="bg1"/>
                </a:solidFill>
                <a:latin typeface="宋体" panose="02010600030101010101" pitchFamily="2" charset="-122"/>
                <a:ea typeface="宋体" panose="02010600030101010101" pitchFamily="2" charset="-122"/>
              </a:rPr>
              <a:t>Torch</a:t>
            </a:r>
            <a:r>
              <a:rPr lang="zh-CN" altLang="en-US" sz="2000" dirty="0">
                <a:solidFill>
                  <a:schemeClr val="bg1"/>
                </a:solidFill>
                <a:latin typeface="宋体" panose="02010600030101010101" pitchFamily="2" charset="-122"/>
                <a:ea typeface="宋体" panose="02010600030101010101" pitchFamily="2" charset="-122"/>
              </a:rPr>
              <a:t>通过</a:t>
            </a:r>
            <a:r>
              <a:rPr lang="en-US" altLang="zh-CN" sz="2000" dirty="0">
                <a:solidFill>
                  <a:schemeClr val="bg1"/>
                </a:solidFill>
                <a:latin typeface="宋体" panose="02010600030101010101" pitchFamily="2" charset="-122"/>
                <a:ea typeface="宋体" panose="02010600030101010101" pitchFamily="2" charset="-122"/>
              </a:rPr>
              <a:t>Python</a:t>
            </a:r>
            <a:r>
              <a:rPr lang="zh-CN" altLang="en-US" sz="2000" dirty="0">
                <a:solidFill>
                  <a:schemeClr val="bg1"/>
                </a:solidFill>
                <a:latin typeface="宋体" panose="02010600030101010101" pitchFamily="2" charset="-122"/>
                <a:ea typeface="宋体" panose="02010600030101010101" pitchFamily="2" charset="-122"/>
              </a:rPr>
              <a:t>大放光彩。</a:t>
            </a:r>
            <a:endParaRPr lang="en-US" altLang="zh-CN" sz="2000" dirty="0">
              <a:solidFill>
                <a:schemeClr val="bg1"/>
              </a:solidFill>
              <a:latin typeface="宋体" panose="02010600030101010101" pitchFamily="2" charset="-122"/>
              <a:ea typeface="宋体" panose="02010600030101010101" pitchFamily="2" charset="-122"/>
            </a:endParaRPr>
          </a:p>
          <a:p>
            <a:pPr lvl="1"/>
            <a:endParaRPr lang="en-US" altLang="zh-CN" sz="2000" dirty="0">
              <a:solidFill>
                <a:schemeClr val="bg1"/>
              </a:solidFill>
              <a:latin typeface="宋体" panose="02010600030101010101" pitchFamily="2" charset="-122"/>
              <a:ea typeface="宋体" panose="02010600030101010101" pitchFamily="2" charset="-122"/>
            </a:endParaRPr>
          </a:p>
          <a:p>
            <a:pPr lvl="1" algn="ctr"/>
            <a:r>
              <a:rPr lang="en-US" altLang="zh-CN" sz="2000" dirty="0">
                <a:solidFill>
                  <a:schemeClr val="bg1"/>
                </a:solidFill>
                <a:latin typeface="宋体" panose="02010600030101010101" pitchFamily="2" charset="-122"/>
                <a:ea typeface="宋体" panose="02010600030101010101" pitchFamily="2" charset="-122"/>
              </a:rPr>
              <a:t>Torch </a:t>
            </a:r>
            <a:r>
              <a:rPr lang="zh-CN" altLang="en-US" sz="2000" dirty="0">
                <a:solidFill>
                  <a:schemeClr val="bg1"/>
                </a:solidFill>
                <a:latin typeface="宋体" panose="02010600030101010101" pitchFamily="2" charset="-122"/>
                <a:ea typeface="宋体" panose="02010600030101010101" pitchFamily="2" charset="-122"/>
              </a:rPr>
              <a:t>得以闻名，源于 </a:t>
            </a:r>
            <a:r>
              <a:rPr lang="en-US" altLang="zh-CN" sz="2000" dirty="0">
                <a:solidFill>
                  <a:schemeClr val="bg1"/>
                </a:solidFill>
                <a:latin typeface="宋体" panose="02010600030101010101" pitchFamily="2" charset="-122"/>
                <a:ea typeface="宋体" panose="02010600030101010101" pitchFamily="2" charset="-122"/>
              </a:rPr>
              <a:t>Facebook </a:t>
            </a:r>
            <a:r>
              <a:rPr lang="zh-CN" altLang="en-US" sz="2000" dirty="0">
                <a:solidFill>
                  <a:schemeClr val="bg1"/>
                </a:solidFill>
                <a:latin typeface="宋体" panose="02010600030101010101" pitchFamily="2" charset="-122"/>
                <a:ea typeface="宋体" panose="02010600030101010101" pitchFamily="2" charset="-122"/>
              </a:rPr>
              <a:t>和 </a:t>
            </a:r>
            <a:r>
              <a:rPr lang="en-US" altLang="zh-CN" sz="2000" dirty="0">
                <a:solidFill>
                  <a:schemeClr val="bg1"/>
                </a:solidFill>
                <a:latin typeface="宋体" panose="02010600030101010101" pitchFamily="2" charset="-122"/>
                <a:ea typeface="宋体" panose="02010600030101010101" pitchFamily="2" charset="-122"/>
              </a:rPr>
              <a:t>Twitter </a:t>
            </a:r>
            <a:r>
              <a:rPr lang="zh-CN" altLang="en-US" sz="2000" dirty="0">
                <a:solidFill>
                  <a:schemeClr val="bg1"/>
                </a:solidFill>
                <a:latin typeface="宋体" panose="02010600030101010101" pitchFamily="2" charset="-122"/>
                <a:ea typeface="宋体" panose="02010600030101010101" pitchFamily="2" charset="-122"/>
              </a:rPr>
              <a:t>对它的使用。</a:t>
            </a:r>
          </a:p>
          <a:p>
            <a:endParaRPr lang="zh-CN" altLang="en-US" dirty="0">
              <a:solidFill>
                <a:schemeClr val="bg1"/>
              </a:solidFill>
            </a:endParaRPr>
          </a:p>
        </p:txBody>
      </p:sp>
    </p:spTree>
    <p:extLst>
      <p:ext uri="{BB962C8B-B14F-4D97-AF65-F5344CB8AC3E}">
        <p14:creationId xmlns:p14="http://schemas.microsoft.com/office/powerpoint/2010/main" val="147348501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9556-7B6E-40F4-81F0-B0DCB4345745}"/>
              </a:ext>
            </a:extLst>
          </p:cNvPr>
          <p:cNvSpPr>
            <a:spLocks noGrp="1"/>
          </p:cNvSpPr>
          <p:nvPr>
            <p:ph type="title"/>
          </p:nvPr>
        </p:nvSpPr>
        <p:spPr>
          <a:xfrm>
            <a:off x="838200" y="365125"/>
            <a:ext cx="10515600" cy="716915"/>
          </a:xfrm>
        </p:spPr>
        <p:txBody>
          <a:bodyPr/>
          <a:lstStyle/>
          <a:p>
            <a:pPr algn="ctr"/>
            <a:r>
              <a:rPr lang="zh-CN" altLang="en-US" dirty="0">
                <a:solidFill>
                  <a:schemeClr val="bg1">
                    <a:lumMod val="85000"/>
                  </a:schemeClr>
                </a:solidFill>
              </a:rPr>
              <a:t>神经网络：回归分析</a:t>
            </a:r>
          </a:p>
        </p:txBody>
      </p:sp>
      <p:sp>
        <p:nvSpPr>
          <p:cNvPr id="6" name="文本框 5">
            <a:hlinkClick r:id="rId2"/>
            <a:extLst>
              <a:ext uri="{FF2B5EF4-FFF2-40B4-BE49-F238E27FC236}">
                <a16:creationId xmlns:a16="http://schemas.microsoft.com/office/drawing/2014/main" id="{D1DB7DF9-3AF8-49B6-8748-0EE1A7C88C09}"/>
              </a:ext>
            </a:extLst>
          </p:cNvPr>
          <p:cNvSpPr txBox="1"/>
          <p:nvPr/>
        </p:nvSpPr>
        <p:spPr>
          <a:xfrm>
            <a:off x="4945380" y="1203960"/>
            <a:ext cx="2430780" cy="369332"/>
          </a:xfrm>
          <a:prstGeom prst="rect">
            <a:avLst/>
          </a:prstGeom>
          <a:noFill/>
        </p:spPr>
        <p:txBody>
          <a:bodyPr wrap="square" rtlCol="0">
            <a:spAutoFit/>
          </a:bodyPr>
          <a:lstStyle/>
          <a:p>
            <a:pPr algn="ctr"/>
            <a:r>
              <a:rPr lang="zh-CN" altLang="en-US" dirty="0">
                <a:solidFill>
                  <a:schemeClr val="bg1">
                    <a:lumMod val="85000"/>
                  </a:schemeClr>
                </a:solidFill>
              </a:rPr>
              <a:t>开源代码</a:t>
            </a:r>
          </a:p>
        </p:txBody>
      </p:sp>
      <p:pic>
        <p:nvPicPr>
          <p:cNvPr id="18" name="内容占位符 17" descr="手机屏幕的截图&#10;&#10;描述已自动生成">
            <a:extLst>
              <a:ext uri="{FF2B5EF4-FFF2-40B4-BE49-F238E27FC236}">
                <a16:creationId xmlns:a16="http://schemas.microsoft.com/office/drawing/2014/main" id="{B52B6BC2-72A4-496C-9F39-10A3CF8799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0720" y="1825625"/>
            <a:ext cx="9470559" cy="4351338"/>
          </a:xfrm>
        </p:spPr>
      </p:pic>
    </p:spTree>
    <p:extLst>
      <p:ext uri="{BB962C8B-B14F-4D97-AF65-F5344CB8AC3E}">
        <p14:creationId xmlns:p14="http://schemas.microsoft.com/office/powerpoint/2010/main" val="35461909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8EC991-D7AE-40C5-AF6F-120B1AE9D5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1656" y="873125"/>
            <a:ext cx="92248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01386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B7A90E-3EA5-4F63-9EBE-2BEA52D7DDDF}"/>
              </a:ext>
            </a:extLst>
          </p:cNvPr>
          <p:cNvSpPr>
            <a:spLocks noGrp="1"/>
          </p:cNvSpPr>
          <p:nvPr>
            <p:ph idx="1"/>
          </p:nvPr>
        </p:nvSpPr>
        <p:spPr/>
        <p:txBody>
          <a:bodyPr/>
          <a:lstStyle/>
          <a:p>
            <a:pPr>
              <a:lnSpc>
                <a:spcPct val="150000"/>
              </a:lnSpc>
            </a:pPr>
            <a:r>
              <a:rPr lang="en-US" altLang="zh-CN" b="1" dirty="0">
                <a:solidFill>
                  <a:schemeClr val="bg1"/>
                </a:solidFill>
                <a:latin typeface="宋体" panose="02010600030101010101" pitchFamily="2" charset="-122"/>
                <a:ea typeface="宋体" panose="02010600030101010101" pitchFamily="2" charset="-122"/>
              </a:rPr>
              <a:t> 	TensorFlow</a:t>
            </a:r>
            <a:r>
              <a:rPr lang="zh-CN" altLang="zh-CN" b="1" dirty="0">
                <a:solidFill>
                  <a:schemeClr val="bg1"/>
                </a:solidFill>
                <a:latin typeface="宋体" panose="02010600030101010101" pitchFamily="2" charset="-122"/>
                <a:ea typeface="宋体" panose="02010600030101010101" pitchFamily="2" charset="-122"/>
              </a:rPr>
              <a:t>是</a:t>
            </a:r>
            <a:r>
              <a:rPr lang="en-US" altLang="zh-CN" b="1" dirty="0">
                <a:solidFill>
                  <a:schemeClr val="bg1"/>
                </a:solidFill>
                <a:latin typeface="宋体" panose="02010600030101010101" pitchFamily="2" charset="-122"/>
                <a:ea typeface="宋体" panose="02010600030101010101" pitchFamily="2" charset="-122"/>
              </a:rPr>
              <a:t>Google</a:t>
            </a:r>
            <a:r>
              <a:rPr lang="zh-CN" altLang="zh-CN" b="1" dirty="0">
                <a:solidFill>
                  <a:schemeClr val="bg1"/>
                </a:solidFill>
                <a:latin typeface="宋体" panose="02010600030101010101" pitchFamily="2" charset="-122"/>
                <a:ea typeface="宋体" panose="02010600030101010101" pitchFamily="2" charset="-122"/>
              </a:rPr>
              <a:t>开发的</a:t>
            </a:r>
            <a:r>
              <a:rPr lang="zh-CN" altLang="en-US" b="1" dirty="0">
                <a:solidFill>
                  <a:schemeClr val="bg1"/>
                </a:solidFill>
                <a:latin typeface="宋体" panose="02010600030101010101" pitchFamily="2" charset="-122"/>
                <a:ea typeface="宋体" panose="02010600030101010101" pitchFamily="2" charset="-122"/>
              </a:rPr>
              <a:t>、</a:t>
            </a:r>
            <a:r>
              <a:rPr lang="zh-CN" altLang="zh-CN" b="1" dirty="0">
                <a:solidFill>
                  <a:schemeClr val="bg1"/>
                </a:solidFill>
                <a:latin typeface="宋体" panose="02010600030101010101" pitchFamily="2" charset="-122"/>
                <a:ea typeface="宋体" panose="02010600030101010101" pitchFamily="2" charset="-122"/>
              </a:rPr>
              <a:t>一</a:t>
            </a:r>
            <a:r>
              <a:rPr lang="zh-CN" altLang="en-US" b="1" dirty="0">
                <a:solidFill>
                  <a:schemeClr val="bg1"/>
                </a:solidFill>
                <a:latin typeface="宋体" panose="02010600030101010101" pitchFamily="2" charset="-122"/>
                <a:ea typeface="宋体" panose="02010600030101010101" pitchFamily="2" charset="-122"/>
              </a:rPr>
              <a:t>套用于开发</a:t>
            </a:r>
            <a:r>
              <a:rPr lang="zh-CN" altLang="zh-CN" b="1" dirty="0">
                <a:solidFill>
                  <a:schemeClr val="bg1"/>
                </a:solidFill>
                <a:latin typeface="宋体" panose="02010600030101010101" pitchFamily="2" charset="-122"/>
                <a:ea typeface="宋体" panose="02010600030101010101" pitchFamily="2" charset="-122"/>
              </a:rPr>
              <a:t>神经网络的</a:t>
            </a:r>
            <a:r>
              <a:rPr lang="zh-CN" altLang="en-US" b="1" dirty="0">
                <a:solidFill>
                  <a:schemeClr val="bg1"/>
                </a:solidFill>
                <a:latin typeface="宋体" panose="02010600030101010101" pitchFamily="2" charset="-122"/>
                <a:ea typeface="宋体" panose="02010600030101010101" pitchFamily="2" charset="-122"/>
              </a:rPr>
              <a:t>、第三方的</a:t>
            </a:r>
            <a:r>
              <a:rPr lang="en-US" altLang="zh-CN" b="1" dirty="0">
                <a:solidFill>
                  <a:schemeClr val="bg1"/>
                </a:solidFill>
                <a:latin typeface="宋体" panose="02010600030101010101" pitchFamily="2" charset="-122"/>
                <a:ea typeface="宋体" panose="02010600030101010101" pitchFamily="2" charset="-122"/>
              </a:rPr>
              <a:t>Python</a:t>
            </a:r>
            <a:r>
              <a:rPr lang="zh-CN" altLang="en-US" b="1" dirty="0">
                <a:solidFill>
                  <a:schemeClr val="bg1"/>
                </a:solidFill>
                <a:latin typeface="宋体" panose="02010600030101010101" pitchFamily="2" charset="-122"/>
                <a:ea typeface="宋体" panose="02010600030101010101" pitchFamily="2" charset="-122"/>
              </a:rPr>
              <a:t>拓展包</a:t>
            </a:r>
            <a:r>
              <a:rPr lang="en-US" altLang="zh-CN" b="1" dirty="0">
                <a:solidFill>
                  <a:schemeClr val="bg1"/>
                </a:solidFill>
                <a:latin typeface="宋体" panose="02010600030101010101" pitchFamily="2" charset="-122"/>
                <a:ea typeface="宋体" panose="02010600030101010101" pitchFamily="2" charset="-122"/>
              </a:rPr>
              <a:t>, </a:t>
            </a:r>
            <a:r>
              <a:rPr lang="zh-CN" altLang="zh-CN" b="1" dirty="0">
                <a:solidFill>
                  <a:schemeClr val="bg1"/>
                </a:solidFill>
                <a:latin typeface="宋体" panose="02010600030101010101" pitchFamily="2" charset="-122"/>
                <a:ea typeface="宋体" panose="02010600030101010101" pitchFamily="2" charset="-122"/>
              </a:rPr>
              <a:t>也是一个采用数据流图来进行数值计算的开源软件库</a:t>
            </a:r>
            <a:r>
              <a:rPr lang="zh-CN" altLang="en-US" b="1" dirty="0">
                <a:solidFill>
                  <a:schemeClr val="bg1"/>
                </a:solidFill>
                <a:latin typeface="宋体" panose="02010600030101010101" pitchFamily="2" charset="-122"/>
                <a:ea typeface="宋体" panose="02010600030101010101" pitchFamily="2" charset="-122"/>
              </a:rPr>
              <a:t>。</a:t>
            </a:r>
            <a:r>
              <a:rPr lang="zh-CN" altLang="zh-CN" b="1" dirty="0">
                <a:solidFill>
                  <a:schemeClr val="bg1"/>
                </a:solidFill>
                <a:latin typeface="宋体" panose="02010600030101010101" pitchFamily="2" charset="-122"/>
                <a:ea typeface="宋体" panose="02010600030101010101" pitchFamily="2" charset="-122"/>
              </a:rPr>
              <a:t>它擅长的任务就是训练深度神经网络</a:t>
            </a:r>
            <a:r>
              <a:rPr lang="zh-CN" altLang="en-US" b="1" dirty="0">
                <a:solidFill>
                  <a:schemeClr val="bg1"/>
                </a:solidFill>
                <a:latin typeface="宋体" panose="02010600030101010101" pitchFamily="2" charset="-122"/>
                <a:ea typeface="宋体" panose="02010600030101010101" pitchFamily="2" charset="-122"/>
              </a:rPr>
              <a:t>，</a:t>
            </a:r>
            <a:r>
              <a:rPr lang="zh-CN" altLang="zh-CN" b="1" dirty="0">
                <a:solidFill>
                  <a:schemeClr val="bg1"/>
                </a:solidFill>
                <a:latin typeface="宋体" panose="02010600030101010101" pitchFamily="2" charset="-122"/>
                <a:ea typeface="宋体" panose="02010600030101010101" pitchFamily="2" charset="-122"/>
              </a:rPr>
              <a:t>通过使用</a:t>
            </a:r>
            <a:r>
              <a:rPr lang="en-US" altLang="zh-CN" b="1" dirty="0">
                <a:solidFill>
                  <a:schemeClr val="bg1"/>
                </a:solidFill>
                <a:latin typeface="宋体" panose="02010600030101010101" pitchFamily="2" charset="-122"/>
                <a:ea typeface="宋体" panose="02010600030101010101" pitchFamily="2" charset="-122"/>
              </a:rPr>
              <a:t>TensorFlow</a:t>
            </a:r>
            <a:r>
              <a:rPr lang="zh-CN" altLang="zh-CN" b="1" dirty="0">
                <a:solidFill>
                  <a:schemeClr val="bg1"/>
                </a:solidFill>
                <a:latin typeface="宋体" panose="02010600030101010101" pitchFamily="2" charset="-122"/>
                <a:ea typeface="宋体" panose="02010600030101010101" pitchFamily="2" charset="-122"/>
              </a:rPr>
              <a:t>我们就可以快速的入门神经网络</a:t>
            </a:r>
            <a:r>
              <a:rPr lang="zh-CN" altLang="en-US" b="1" dirty="0">
                <a:solidFill>
                  <a:schemeClr val="bg1"/>
                </a:solidFill>
                <a:latin typeface="宋体" panose="02010600030101010101" pitchFamily="2" charset="-122"/>
                <a:ea typeface="宋体" panose="02010600030101010101" pitchFamily="2" charset="-122"/>
              </a:rPr>
              <a:t>。</a:t>
            </a:r>
            <a:endParaRPr lang="zh-CN" altLang="zh-CN" b="1" dirty="0">
              <a:solidFill>
                <a:schemeClr val="bg1"/>
              </a:solidFill>
              <a:latin typeface="宋体" panose="02010600030101010101" pitchFamily="2" charset="-122"/>
              <a:ea typeface="宋体" panose="02010600030101010101" pitchFamily="2" charset="-122"/>
            </a:endParaRPr>
          </a:p>
          <a:p>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8453289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p:cNvGrpSpPr/>
          <p:nvPr/>
        </p:nvGrpSpPr>
        <p:grpSpPr>
          <a:xfrm>
            <a:off x="4733827" y="1259465"/>
            <a:ext cx="1419892" cy="1756547"/>
            <a:chOff x="4790554" y="1315512"/>
            <a:chExt cx="1419892" cy="1756547"/>
          </a:xfrm>
        </p:grpSpPr>
        <p:cxnSp>
          <p:nvCxnSpPr>
            <p:cNvPr id="34" name="直接连接符 33"/>
            <p:cNvCxnSpPr/>
            <p:nvPr/>
          </p:nvCxnSpPr>
          <p:spPr>
            <a:xfrm flipH="1">
              <a:off x="4844402" y="1315512"/>
              <a:ext cx="1366044" cy="1756547"/>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816912" y="1364668"/>
              <a:ext cx="1306530" cy="168001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4818714" y="1382932"/>
              <a:ext cx="1241742" cy="159671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4799054" y="1431021"/>
              <a:ext cx="1175225" cy="151118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790554" y="1461831"/>
              <a:ext cx="1110986" cy="142857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a:xfrm flipV="1">
            <a:off x="5980813" y="1614196"/>
            <a:ext cx="15343" cy="289067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037428" y="1505999"/>
            <a:ext cx="14519" cy="273522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6100967" y="1397801"/>
            <a:ext cx="14389" cy="2710833"/>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6164529" y="1289608"/>
            <a:ext cx="14236" cy="2681866"/>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223823" y="1181413"/>
            <a:ext cx="14540" cy="273926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flipH="1" flipV="1">
            <a:off x="4781061" y="2881240"/>
            <a:ext cx="2580004" cy="154021"/>
            <a:chOff x="5250180" y="1414796"/>
            <a:chExt cx="1717287" cy="154021"/>
          </a:xfrm>
        </p:grpSpPr>
        <p:cxnSp>
          <p:nvCxnSpPr>
            <p:cNvPr id="32" name="直接连接符 31"/>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sp>
        <p:nvSpPr>
          <p:cNvPr id="61" name="文本框 60"/>
          <p:cNvSpPr txBox="1"/>
          <p:nvPr/>
        </p:nvSpPr>
        <p:spPr>
          <a:xfrm>
            <a:off x="5157625" y="4990582"/>
            <a:ext cx="1876751" cy="460375"/>
          </a:xfrm>
          <a:prstGeom prst="rect">
            <a:avLst/>
          </a:prstGeom>
          <a:noFill/>
        </p:spPr>
        <p:txBody>
          <a:bodyPr wrap="square" rtlCol="0">
            <a:spAutoFit/>
          </a:bodyPr>
          <a:lstStyle/>
          <a:p>
            <a:pPr algn="ctr"/>
            <a:r>
              <a:rPr lang="en-US" altLang="zh-CN" sz="2400" dirty="0">
                <a:solidFill>
                  <a:srgbClr val="E0B07E"/>
                </a:solidFill>
                <a:latin typeface="Segoe UI" panose="020B0502040204020203" pitchFamily="34" charset="0"/>
                <a:cs typeface="Segoe UI" panose="020B0502040204020203" pitchFamily="34" charset="0"/>
              </a:rPr>
              <a:t>R </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63" name="直接连接符 62"/>
          <p:cNvCxnSpPr/>
          <p:nvPr/>
        </p:nvCxnSpPr>
        <p:spPr>
          <a:xfrm>
            <a:off x="50096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E318C7C-54FA-47D8-A728-4CEC03D680F7}"/>
              </a:ext>
            </a:extLst>
          </p:cNvPr>
          <p:cNvSpPr>
            <a:spLocks noGrp="1"/>
          </p:cNvSpPr>
          <p:nvPr>
            <p:ph idx="1"/>
          </p:nvPr>
        </p:nvSpPr>
        <p:spPr>
          <a:xfrm>
            <a:off x="838200" y="542925"/>
            <a:ext cx="10515600" cy="5634038"/>
          </a:xfrm>
        </p:spPr>
        <p:txBody>
          <a:bodyPr>
            <a:normAutofit/>
          </a:bodyPr>
          <a:lstStyle/>
          <a:p>
            <a:pPr>
              <a:lnSpc>
                <a:spcPct val="100000"/>
              </a:lnSpc>
            </a:pPr>
            <a:r>
              <a:rPr lang="en-US" altLang="zh-CN" dirty="0">
                <a:solidFill>
                  <a:schemeClr val="bg1"/>
                </a:solidFill>
                <a:latin typeface="Times New Roman" panose="02020603050405020304" pitchFamily="18" charset="0"/>
                <a:cs typeface="Times New Roman" panose="02020603050405020304" pitchFamily="18" charset="0"/>
              </a:rPr>
              <a:t>Pros:</a:t>
            </a:r>
          </a:p>
          <a:p>
            <a:pPr>
              <a:lnSpc>
                <a:spcPct val="100000"/>
              </a:lnSpc>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作为一种解释语言，</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R</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不需要任何编译器就可以运行。主要用于各种领域的研发。</a:t>
            </a:r>
            <a:endPar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2.</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作为一种向量语言，所有的计算都是根据向量来完成的，这被认为是进行</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ML</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计算的一种优化方法</a:t>
            </a:r>
            <a:endPar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marL="0" indent="0">
              <a:lnSpc>
                <a:spcPct val="100000"/>
              </a:lnSpc>
              <a:buNone/>
            </a:pPr>
            <a:endPar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Cons:</a:t>
            </a:r>
          </a:p>
          <a:p>
            <a:pPr>
              <a:lnSpc>
                <a:spcPct val="100000"/>
              </a:lnSpc>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内存管理没有优化。那么处理</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GBs</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数据时，</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R</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可能会给你带来困难。</a:t>
            </a:r>
            <a:endPar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2.</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对于具体的</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ML</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计算，包的质量和数量都不是很理想。在某种程度上，这是好的，您需要手动实现算法，这将以更好的方式增加您的理解。</a:t>
            </a:r>
          </a:p>
        </p:txBody>
      </p:sp>
    </p:spTree>
    <p:extLst>
      <p:ext uri="{BB962C8B-B14F-4D97-AF65-F5344CB8AC3E}">
        <p14:creationId xmlns:p14="http://schemas.microsoft.com/office/powerpoint/2010/main" val="310452250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5206774" y="432040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881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5945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08993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12041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8137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22201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26265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5089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29313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193724"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5257363"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5321002"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5384641"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5448280"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76294" y="433564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45814" y="435088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115334" y="436612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084854" y="438136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054374" y="439660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023894" y="441184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993414" y="442708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962934" y="444232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932454" y="445756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901974" y="447280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871494" y="448804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245409" y="4990582"/>
            <a:ext cx="1701183" cy="460375"/>
          </a:xfrm>
          <a:prstGeom prst="rect">
            <a:avLst/>
          </a:prstGeom>
          <a:noFill/>
        </p:spPr>
        <p:txBody>
          <a:bodyPr wrap="square" rtlCol="0">
            <a:spAutoFit/>
          </a:bodyPr>
          <a:lstStyle/>
          <a:p>
            <a:pPr algn="ctr"/>
            <a:r>
              <a:rPr lang="en-US" altLang="zh-CN" sz="2400" dirty="0">
                <a:solidFill>
                  <a:srgbClr val="E0B07E"/>
                </a:solidFill>
                <a:latin typeface="Segoe UI" panose="020B0502040204020203" pitchFamily="34" charset="0"/>
                <a:cs typeface="Segoe UI" panose="020B0502040204020203" pitchFamily="34" charset="0"/>
              </a:rPr>
              <a:t>AI </a:t>
            </a:r>
            <a:r>
              <a:rPr lang="zh-CN" altLang="en-US" sz="2400" dirty="0">
                <a:solidFill>
                  <a:srgbClr val="E0B07E"/>
                </a:solidFill>
                <a:latin typeface="Segoe UI" panose="020B0502040204020203" pitchFamily="34" charset="0"/>
                <a:cs typeface="Segoe UI" panose="020B0502040204020203" pitchFamily="34" charset="0"/>
              </a:rPr>
              <a:t>定义</a:t>
            </a:r>
          </a:p>
        </p:txBody>
      </p:sp>
      <p:sp>
        <p:nvSpPr>
          <p:cNvPr id="62" name="矩形 61"/>
          <p:cNvSpPr/>
          <p:nvPr/>
        </p:nvSpPr>
        <p:spPr>
          <a:xfrm>
            <a:off x="2614308" y="5713969"/>
            <a:ext cx="6963384" cy="275590"/>
          </a:xfrm>
          <a:prstGeom prst="rect">
            <a:avLst/>
          </a:prstGeom>
        </p:spPr>
        <p:txBody>
          <a:bodyPr wrap="square">
            <a:spAutoFit/>
          </a:bodyPr>
          <a:lstStyle/>
          <a:p>
            <a:pPr algn="ctr"/>
            <a:endParaRPr lang="zh-CN" altLang="en-US" sz="1200" dirty="0">
              <a:solidFill>
                <a:schemeClr val="bg1">
                  <a:lumMod val="65000"/>
                </a:schemeClr>
              </a:solidFill>
              <a:latin typeface="Segoe UI" panose="020B0502040204020203" pitchFamily="34" charset="0"/>
              <a:cs typeface="Segoe UI" panose="020B0502040204020203" pitchFamily="34" charset="0"/>
            </a:endParaRPr>
          </a:p>
        </p:txBody>
      </p:sp>
      <p:cxnSp>
        <p:nvCxnSpPr>
          <p:cNvPr id="63" name="直接连接符 62"/>
          <p:cNvCxnSpPr/>
          <p:nvPr/>
        </p:nvCxnSpPr>
        <p:spPr>
          <a:xfrm>
            <a:off x="50858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2590" y="173355"/>
            <a:ext cx="2854325" cy="460375"/>
          </a:xfrm>
          <a:prstGeom prst="rect">
            <a:avLst/>
          </a:prstGeom>
          <a:noFill/>
        </p:spPr>
        <p:txBody>
          <a:bodyPr wrap="square" rtlCol="0">
            <a:spAutoFit/>
          </a:bodyPr>
          <a:lstStyle/>
          <a:p>
            <a:pPr algn="ctr"/>
            <a:r>
              <a:rPr lang="en-US" altLang="zh-CN" sz="2400" dirty="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04 </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  R</a:t>
            </a:r>
            <a:r>
              <a:rPr lang="zh-CN" alt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语言</a:t>
            </a:r>
          </a:p>
        </p:txBody>
      </p:sp>
      <p:cxnSp>
        <p:nvCxnSpPr>
          <p:cNvPr id="5" name="直接连接符 4"/>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988653" y="3732769"/>
            <a:ext cx="33129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53973" y="3732769"/>
            <a:ext cx="33129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0585995" y="2081530"/>
            <a:ext cx="0" cy="3302002"/>
          </a:xfrm>
          <a:prstGeom prst="line">
            <a:avLst/>
          </a:prstGeom>
          <a:ln>
            <a:gradFill flip="none" rotWithShape="1">
              <a:gsLst>
                <a:gs pos="38000">
                  <a:srgbClr val="E1E1E2">
                    <a:alpha val="55000"/>
                  </a:srgbClr>
                </a:gs>
                <a:gs pos="20000">
                  <a:schemeClr val="tx1">
                    <a:lumMod val="50000"/>
                    <a:lumOff val="50000"/>
                    <a:alpha val="68000"/>
                  </a:schemeClr>
                </a:gs>
                <a:gs pos="0">
                  <a:schemeClr val="accent1">
                    <a:lumMod val="5000"/>
                    <a:lumOff val="95000"/>
                  </a:schemeClr>
                </a:gs>
                <a:gs pos="85500">
                  <a:schemeClr val="tx1">
                    <a:lumMod val="65000"/>
                    <a:lumOff val="35000"/>
                    <a:alpha val="41000"/>
                  </a:schemeClr>
                </a:gs>
                <a:gs pos="71000">
                  <a:schemeClr val="bg1">
                    <a:lumMod val="75000"/>
                    <a:alpha val="33000"/>
                  </a:schemeClr>
                </a:gs>
                <a:gs pos="54000">
                  <a:schemeClr val="bg1">
                    <a:lumMod val="85000"/>
                    <a:alpha val="55000"/>
                  </a:schemeClr>
                </a:gs>
                <a:gs pos="0">
                  <a:srgbClr val="232524">
                    <a:alpha val="28000"/>
                  </a:srgbClr>
                </a:gs>
                <a:gs pos="99000">
                  <a:srgbClr val="2C2C2C">
                    <a:alpha val="43000"/>
                  </a:srgb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227364" y="2208591"/>
            <a:ext cx="1897380" cy="368300"/>
          </a:xfrm>
          <a:prstGeom prst="rect">
            <a:avLst/>
          </a:prstGeom>
        </p:spPr>
        <p:txBody>
          <a:bodyPr wrap="none">
            <a:spAutoFit/>
          </a:bodyPr>
          <a:lstStyle/>
          <a:p>
            <a:pPr algn="l"/>
            <a:r>
              <a:rPr lang="en-US" altLang="zh-CN" dirty="0">
                <a:solidFill>
                  <a:srgbClr val="E0B07E"/>
                </a:solidFill>
                <a:latin typeface="Segoe UI" panose="020B0502040204020203" pitchFamily="34" charset="0"/>
                <a:ea typeface="Segoe UI Symbol" panose="020B0502040204020203" pitchFamily="34" charset="0"/>
                <a:cs typeface="Segoe UI" panose="020B0502040204020203" pitchFamily="34" charset="0"/>
              </a:rPr>
              <a:t>01   R是自由软件</a:t>
            </a:r>
          </a:p>
        </p:txBody>
      </p:sp>
      <p:sp>
        <p:nvSpPr>
          <p:cNvPr id="19" name="矩形 18"/>
          <p:cNvSpPr/>
          <p:nvPr/>
        </p:nvSpPr>
        <p:spPr>
          <a:xfrm>
            <a:off x="1915579" y="2690919"/>
            <a:ext cx="3386014" cy="953135"/>
          </a:xfrm>
          <a:prstGeom prst="rect">
            <a:avLst/>
          </a:prstGeom>
        </p:spPr>
        <p:txBody>
          <a:bodyPr wrap="square">
            <a:spAutoFit/>
          </a:bodyPr>
          <a:lstStyle/>
          <a:p>
            <a:r>
              <a:rPr lang="zh-CN" altLang="en-US" sz="1400" dirty="0">
                <a:solidFill>
                  <a:schemeClr val="bg1">
                    <a:lumMod val="75000"/>
                  </a:schemeClr>
                </a:solidFill>
                <a:latin typeface="Segoe UI" panose="020B0502040204020203" pitchFamily="34" charset="0"/>
                <a:cs typeface="Segoe UI" panose="020B0502040204020203" pitchFamily="34" charset="0"/>
              </a:rPr>
              <a:t>这意味着它是完全免费,开放源代码的。可以在它的网站及其镜像中下载任何有关的安装程序、源代码、程序包及其源代码、文档资料。</a:t>
            </a:r>
          </a:p>
        </p:txBody>
      </p:sp>
      <p:sp>
        <p:nvSpPr>
          <p:cNvPr id="20" name="矩形 19"/>
          <p:cNvSpPr/>
          <p:nvPr/>
        </p:nvSpPr>
        <p:spPr>
          <a:xfrm>
            <a:off x="6453924" y="4062388"/>
            <a:ext cx="2583180" cy="368300"/>
          </a:xfrm>
          <a:prstGeom prst="rect">
            <a:avLst/>
          </a:prstGeom>
        </p:spPr>
        <p:txBody>
          <a:bodyPr wrap="none">
            <a:spAutoFit/>
          </a:bodyPr>
          <a:lstStyle/>
          <a:p>
            <a:pPr algn="l"/>
            <a:r>
              <a:rPr lang="en-US" altLang="zh-CN" dirty="0">
                <a:solidFill>
                  <a:srgbClr val="E0B07E"/>
                </a:solidFill>
                <a:latin typeface="Segoe UI" panose="020B0502040204020203" pitchFamily="34" charset="0"/>
                <a:ea typeface="Segoe UI Symbol" panose="020B0502040204020203" pitchFamily="34" charset="0"/>
                <a:cs typeface="Segoe UI" panose="020B0502040204020203" pitchFamily="34" charset="0"/>
              </a:rPr>
              <a:t>04   R具有很强的互动性</a:t>
            </a:r>
          </a:p>
        </p:txBody>
      </p:sp>
      <p:sp>
        <p:nvSpPr>
          <p:cNvPr id="21" name="矩形 20"/>
          <p:cNvSpPr/>
          <p:nvPr/>
        </p:nvSpPr>
        <p:spPr>
          <a:xfrm>
            <a:off x="6453924" y="4705371"/>
            <a:ext cx="3386014" cy="1383665"/>
          </a:xfrm>
          <a:prstGeom prst="rect">
            <a:avLst/>
          </a:prstGeom>
        </p:spPr>
        <p:txBody>
          <a:bodyPr wrap="square">
            <a:spAutoFit/>
          </a:bodyPr>
          <a:lstStyle/>
          <a:p>
            <a:r>
              <a:rPr lang="zh-CN" altLang="en-US" sz="1400" dirty="0">
                <a:solidFill>
                  <a:schemeClr val="bg1">
                    <a:lumMod val="75000"/>
                  </a:schemeClr>
                </a:solidFill>
                <a:latin typeface="Segoe UI" panose="020B0502040204020203" pitchFamily="34" charset="0"/>
                <a:cs typeface="Segoe UI" panose="020B0502040204020203" pitchFamily="34" charset="0"/>
              </a:rPr>
              <a:t>除了图形输出是在另外的窗口处，它的输入输出窗口都是在同一个窗口进行的，输入语法中如果出现错误会马上在窗口口中得到提示,对以前输入过的命令有记忆功能,可以随时再现、编辑修改以满足用户的需要。</a:t>
            </a:r>
          </a:p>
        </p:txBody>
      </p:sp>
      <p:sp>
        <p:nvSpPr>
          <p:cNvPr id="22" name="矩形 21"/>
          <p:cNvSpPr/>
          <p:nvPr/>
        </p:nvSpPr>
        <p:spPr>
          <a:xfrm>
            <a:off x="6453901" y="2208591"/>
            <a:ext cx="2874645" cy="368300"/>
          </a:xfrm>
          <a:prstGeom prst="rect">
            <a:avLst/>
          </a:prstGeom>
        </p:spPr>
        <p:txBody>
          <a:bodyPr wrap="none">
            <a:spAutoFit/>
          </a:bodyPr>
          <a:lstStyle/>
          <a:p>
            <a:pPr algn="l"/>
            <a:r>
              <a:rPr lang="en-US" altLang="zh-CN" dirty="0">
                <a:solidFill>
                  <a:srgbClr val="E0B07E"/>
                </a:solidFill>
                <a:latin typeface="Segoe UI" panose="020B0502040204020203" pitchFamily="34" charset="0"/>
                <a:ea typeface="Segoe UI Symbol" panose="020B0502040204020203" pitchFamily="34" charset="0"/>
                <a:cs typeface="Segoe UI" panose="020B0502040204020203" pitchFamily="34" charset="0"/>
              </a:rPr>
              <a:t>02    </a:t>
            </a:r>
            <a:r>
              <a:rPr lang="en-US" altLang="zh-CN"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R是一种可编程的语言</a:t>
            </a:r>
          </a:p>
        </p:txBody>
      </p:sp>
      <p:sp>
        <p:nvSpPr>
          <p:cNvPr id="23" name="矩形 22"/>
          <p:cNvSpPr/>
          <p:nvPr/>
        </p:nvSpPr>
        <p:spPr>
          <a:xfrm>
            <a:off x="6453901" y="2690919"/>
            <a:ext cx="3386014" cy="953135"/>
          </a:xfrm>
          <a:prstGeom prst="rect">
            <a:avLst/>
          </a:prstGeom>
        </p:spPr>
        <p:txBody>
          <a:bodyPr wrap="square">
            <a:spAutoFit/>
          </a:bodyPr>
          <a:lstStyle/>
          <a:p>
            <a:r>
              <a:rPr lang="zh-CN" altLang="en-US" sz="1400" dirty="0">
                <a:solidFill>
                  <a:schemeClr val="bg1">
                    <a:lumMod val="75000"/>
                  </a:schemeClr>
                </a:solidFill>
                <a:latin typeface="Segoe UI" panose="020B0502040204020203" pitchFamily="34" charset="0"/>
                <a:cs typeface="Segoe UI" panose="020B0502040204020203" pitchFamily="34" charset="0"/>
              </a:rPr>
              <a:t>作为一个开放的统计编程环境,语法通俗易懂,很容易学会和掌握语言的语法。而且学会之后,我们可以编制自己的函数来扩展现有的语言。</a:t>
            </a:r>
          </a:p>
        </p:txBody>
      </p:sp>
      <p:sp>
        <p:nvSpPr>
          <p:cNvPr id="26" name="矩形 25"/>
          <p:cNvSpPr/>
          <p:nvPr/>
        </p:nvSpPr>
        <p:spPr>
          <a:xfrm>
            <a:off x="2202263" y="4062156"/>
            <a:ext cx="2675255" cy="368300"/>
          </a:xfrm>
          <a:prstGeom prst="rect">
            <a:avLst/>
          </a:prstGeom>
        </p:spPr>
        <p:txBody>
          <a:bodyPr wrap="none">
            <a:spAutoFit/>
          </a:bodyPr>
          <a:lstStyle/>
          <a:p>
            <a:pPr algn="l"/>
            <a:r>
              <a:rPr lang="en-US" altLang="zh-CN" dirty="0">
                <a:solidFill>
                  <a:srgbClr val="E0B07E"/>
                </a:solidFill>
                <a:latin typeface="Segoe UI" panose="020B0502040204020203" pitchFamily="34" charset="0"/>
                <a:ea typeface="Segoe UI Symbol" panose="020B0502040204020203" pitchFamily="34" charset="0"/>
                <a:cs typeface="Segoe UI" panose="020B0502040204020203" pitchFamily="34" charset="0"/>
              </a:rPr>
              <a:t>03   保存在程序包里面的</a:t>
            </a:r>
          </a:p>
        </p:txBody>
      </p:sp>
      <p:sp>
        <p:nvSpPr>
          <p:cNvPr id="27" name="矩形 26"/>
          <p:cNvSpPr/>
          <p:nvPr/>
        </p:nvSpPr>
        <p:spPr>
          <a:xfrm>
            <a:off x="2039703" y="4861349"/>
            <a:ext cx="3386014" cy="521970"/>
          </a:xfrm>
          <a:prstGeom prst="rect">
            <a:avLst/>
          </a:prstGeom>
        </p:spPr>
        <p:txBody>
          <a:bodyPr wrap="square">
            <a:spAutoFit/>
          </a:bodyPr>
          <a:lstStyle/>
          <a:p>
            <a:r>
              <a:rPr lang="zh-CN" altLang="en-US" sz="1400" dirty="0">
                <a:solidFill>
                  <a:schemeClr val="bg1">
                    <a:lumMod val="75000"/>
                  </a:schemeClr>
                </a:solidFill>
                <a:latin typeface="Segoe UI" panose="020B0502040204020203" pitchFamily="34" charset="0"/>
                <a:cs typeface="Segoe UI" panose="020B0502040204020203" pitchFamily="34" charset="0"/>
              </a:rPr>
              <a:t>只有当一个包被载入时,它的内容才可以被访问</a:t>
            </a:r>
            <a:r>
              <a:rPr lang="zh-CN" altLang="en-US" sz="1200" dirty="0">
                <a:solidFill>
                  <a:schemeClr val="bg1">
                    <a:lumMod val="75000"/>
                  </a:schemeClr>
                </a:solidFill>
                <a:latin typeface="Segoe UI" panose="020B0502040204020203" pitchFamily="34" charset="0"/>
                <a:cs typeface="Segoe UI" panose="020B0502040204020203" pitchFamily="34" charset="0"/>
              </a:rPr>
              <a:t>。</a:t>
            </a:r>
          </a:p>
        </p:txBody>
      </p:sp>
      <p:cxnSp>
        <p:nvCxnSpPr>
          <p:cNvPr id="36" name="直接连接符 35"/>
          <p:cNvCxnSpPr/>
          <p:nvPr/>
        </p:nvCxnSpPr>
        <p:spPr>
          <a:xfrm flipV="1">
            <a:off x="5881280" y="2208530"/>
            <a:ext cx="0" cy="3302002"/>
          </a:xfrm>
          <a:prstGeom prst="line">
            <a:avLst/>
          </a:prstGeom>
          <a:ln>
            <a:gradFill flip="none" rotWithShape="1">
              <a:gsLst>
                <a:gs pos="38000">
                  <a:srgbClr val="E1E1E2">
                    <a:alpha val="55000"/>
                  </a:srgbClr>
                </a:gs>
                <a:gs pos="20000">
                  <a:schemeClr val="tx1">
                    <a:lumMod val="50000"/>
                    <a:lumOff val="50000"/>
                    <a:alpha val="68000"/>
                  </a:schemeClr>
                </a:gs>
                <a:gs pos="0">
                  <a:schemeClr val="accent1">
                    <a:lumMod val="5000"/>
                    <a:lumOff val="95000"/>
                  </a:schemeClr>
                </a:gs>
                <a:gs pos="85500">
                  <a:schemeClr val="tx1">
                    <a:lumMod val="65000"/>
                    <a:lumOff val="35000"/>
                    <a:alpha val="41000"/>
                  </a:schemeClr>
                </a:gs>
                <a:gs pos="71000">
                  <a:schemeClr val="bg1">
                    <a:lumMod val="75000"/>
                    <a:alpha val="33000"/>
                  </a:schemeClr>
                </a:gs>
                <a:gs pos="54000">
                  <a:schemeClr val="bg1">
                    <a:lumMod val="85000"/>
                    <a:alpha val="55000"/>
                  </a:schemeClr>
                </a:gs>
                <a:gs pos="0">
                  <a:srgbClr val="232524">
                    <a:alpha val="28000"/>
                  </a:srgbClr>
                </a:gs>
                <a:gs pos="99000">
                  <a:srgbClr val="2C2C2C">
                    <a:alpha val="43000"/>
                  </a:srgb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2419" y="1291651"/>
            <a:ext cx="4662805" cy="368300"/>
          </a:xfrm>
          <a:prstGeom prst="rect">
            <a:avLst/>
          </a:prstGeom>
        </p:spPr>
        <p:txBody>
          <a:bodyPr wrap="none">
            <a:spAutoFit/>
          </a:bodyPr>
          <a:lstStyle/>
          <a:p>
            <a:pPr algn="l"/>
            <a:r>
              <a:rPr lang="en-US" altLang="zh-CN" dirty="0">
                <a:solidFill>
                  <a:srgbClr val="E0B07E"/>
                </a:solidFill>
                <a:latin typeface="Segoe UI" panose="020B0502040204020203" pitchFamily="34" charset="0"/>
                <a:ea typeface="Segoe UI Symbol" panose="020B0502040204020203" pitchFamily="34" charset="0"/>
                <a:cs typeface="Segoe UI" panose="020B0502040204020203" pitchFamily="34" charset="0"/>
              </a:rPr>
              <a:t>相比于其他统计分析软件，R还有以下特点：</a:t>
            </a:r>
          </a:p>
        </p:txBody>
      </p:sp>
      <p:cxnSp>
        <p:nvCxnSpPr>
          <p:cNvPr id="3" name="直接连接符 2"/>
          <p:cNvCxnSpPr/>
          <p:nvPr/>
        </p:nvCxnSpPr>
        <p:spPr>
          <a:xfrm flipV="1">
            <a:off x="1488350" y="2208530"/>
            <a:ext cx="0" cy="3302002"/>
          </a:xfrm>
          <a:prstGeom prst="line">
            <a:avLst/>
          </a:prstGeom>
          <a:ln>
            <a:gradFill flip="none" rotWithShape="1">
              <a:gsLst>
                <a:gs pos="38000">
                  <a:srgbClr val="E1E1E2">
                    <a:alpha val="55000"/>
                  </a:srgbClr>
                </a:gs>
                <a:gs pos="20000">
                  <a:schemeClr val="tx1">
                    <a:lumMod val="50000"/>
                    <a:lumOff val="50000"/>
                    <a:alpha val="68000"/>
                  </a:schemeClr>
                </a:gs>
                <a:gs pos="0">
                  <a:schemeClr val="accent1">
                    <a:lumMod val="5000"/>
                    <a:lumOff val="95000"/>
                  </a:schemeClr>
                </a:gs>
                <a:gs pos="85500">
                  <a:schemeClr val="tx1">
                    <a:lumMod val="65000"/>
                    <a:lumOff val="35000"/>
                    <a:alpha val="41000"/>
                  </a:schemeClr>
                </a:gs>
                <a:gs pos="71000">
                  <a:schemeClr val="bg1">
                    <a:lumMod val="75000"/>
                    <a:alpha val="33000"/>
                  </a:schemeClr>
                </a:gs>
                <a:gs pos="54000">
                  <a:schemeClr val="bg1">
                    <a:lumMod val="85000"/>
                    <a:alpha val="55000"/>
                  </a:schemeClr>
                </a:gs>
                <a:gs pos="0">
                  <a:srgbClr val="232524">
                    <a:alpha val="28000"/>
                  </a:srgbClr>
                </a:gs>
                <a:gs pos="99000">
                  <a:srgbClr val="2C2C2C">
                    <a:alpha val="43000"/>
                  </a:srgb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01591" y="2368587"/>
            <a:ext cx="4588821" cy="1015663"/>
          </a:xfrm>
          <a:prstGeom prst="rect">
            <a:avLst/>
          </a:prstGeom>
          <a:noFill/>
        </p:spPr>
        <p:txBody>
          <a:bodyPr wrap="none" rtlCol="0">
            <a:spAutoFit/>
          </a:bodyPr>
          <a:lstStyle/>
          <a:p>
            <a:pPr algn="ctr"/>
            <a:r>
              <a:rPr lang="en-US" altLang="zh-CN" sz="6000" dirty="0">
                <a:solidFill>
                  <a:schemeClr val="bg1">
                    <a:lumMod val="85000"/>
                  </a:schemeClr>
                </a:solidFill>
                <a:latin typeface="Segoe UI" panose="020B0502040204020203" pitchFamily="34" charset="0"/>
                <a:cs typeface="Segoe UI" panose="020B0502040204020203" pitchFamily="34" charset="0"/>
              </a:rPr>
              <a:t>THANK  </a:t>
            </a:r>
            <a:r>
              <a:rPr lang="en-US" altLang="zh-CN" sz="6000" dirty="0">
                <a:solidFill>
                  <a:srgbClr val="E0B07E"/>
                </a:solidFill>
                <a:latin typeface="Segoe UI" panose="020B0502040204020203" pitchFamily="34" charset="0"/>
                <a:cs typeface="Segoe UI" panose="020B0502040204020203" pitchFamily="34" charset="0"/>
              </a:rPr>
              <a:t>YOU</a:t>
            </a:r>
            <a:endParaRPr lang="zh-CN" altLang="en-US" sz="60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p:nvPr/>
        </p:nvCxnSpPr>
        <p:spPr>
          <a:xfrm>
            <a:off x="4591291" y="3625387"/>
            <a:ext cx="300941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6040" y="3428912"/>
            <a:ext cx="581405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54685" y="172085"/>
            <a:ext cx="2315845" cy="460375"/>
          </a:xfrm>
          <a:prstGeom prst="rect">
            <a:avLst/>
          </a:prstGeom>
          <a:noFill/>
        </p:spPr>
        <p:txBody>
          <a:bodyPr wrap="square" rtlCol="0">
            <a:spAutoFit/>
          </a:bodyPr>
          <a:lstStyle/>
          <a:p>
            <a:pPr algn="ctr"/>
            <a:r>
              <a:rPr lang="en-US" altLang="zh-CN" sz="2400" dirty="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01 </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 AI </a:t>
            </a:r>
            <a:r>
              <a:rPr lang="zh-CN" alt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定义</a:t>
            </a:r>
          </a:p>
        </p:txBody>
      </p:sp>
      <p:sp>
        <p:nvSpPr>
          <p:cNvPr id="17" name="矩形 16"/>
          <p:cNvSpPr/>
          <p:nvPr/>
        </p:nvSpPr>
        <p:spPr>
          <a:xfrm>
            <a:off x="741045" y="939930"/>
            <a:ext cx="5072867" cy="2306955"/>
          </a:xfrm>
          <a:prstGeom prst="rect">
            <a:avLst/>
          </a:prstGeom>
        </p:spPr>
        <p:txBody>
          <a:bodyPr wrap="square">
            <a:spAutoFit/>
          </a:bodyPr>
          <a:lstStyle/>
          <a:p>
            <a:pPr indent="457200" algn="l" fontAlgn="auto">
              <a:lnSpc>
                <a:spcPct val="200000"/>
              </a:lnSpc>
              <a:extLst>
                <a:ext uri="{35155182-B16C-46BC-9424-99874614C6A1}">
                  <wpsdc:indentchars xmlns="" xmlns:wpsdc="http://www.wps.cn/officeDocument/2017/drawingmlCustomData" val="200" checksum="59296752"/>
                </a:ext>
              </a:extLst>
            </a:pPr>
            <a:r>
              <a:rPr lang="zh-CN" altLang="en-US" dirty="0">
                <a:solidFill>
                  <a:schemeClr val="bg1">
                    <a:lumMod val="65000"/>
                  </a:schemeClr>
                </a:solidFill>
                <a:latin typeface="Segoe UI" panose="020B0502040204020203" pitchFamily="34" charset="0"/>
                <a:cs typeface="Segoe UI" panose="020B0502040204020203" pitchFamily="34" charset="0"/>
              </a:rPr>
              <a:t>人工智能（Artificial Intelligence），英文缩写为AI。它是研究、开发用于模拟、延伸和扩展人类智能的理论、方法、技术及应用系统的一门新的技术科学。</a:t>
            </a:r>
          </a:p>
        </p:txBody>
      </p:sp>
      <p:sp>
        <p:nvSpPr>
          <p:cNvPr id="19" name="矩形 18"/>
          <p:cNvSpPr/>
          <p:nvPr/>
        </p:nvSpPr>
        <p:spPr>
          <a:xfrm>
            <a:off x="741045" y="3540146"/>
            <a:ext cx="5072867" cy="2861310"/>
          </a:xfrm>
          <a:prstGeom prst="rect">
            <a:avLst/>
          </a:prstGeom>
        </p:spPr>
        <p:txBody>
          <a:bodyPr wrap="square">
            <a:spAutoFit/>
          </a:bodyPr>
          <a:lstStyle/>
          <a:p>
            <a:pPr indent="355600" algn="l" fontAlgn="auto">
              <a:lnSpc>
                <a:spcPct val="200000"/>
              </a:lnSpc>
              <a:buClrTx/>
              <a:buSzTx/>
              <a:buFontTx/>
              <a:extLst>
                <a:ext uri="{35155182-B16C-46BC-9424-99874614C6A1}">
                  <wpsdc:indentchars xmlns="" xmlns:wpsdc="http://www.wps.cn/officeDocument/2017/drawingmlCustomData" val="200" checksum="3837665281"/>
                </a:ext>
              </a:extLst>
            </a:pPr>
            <a:r>
              <a:rPr lang="zh-CN" altLang="en-US" sz="1400" dirty="0">
                <a:solidFill>
                  <a:schemeClr val="bg1">
                    <a:lumMod val="65000"/>
                  </a:schemeClr>
                </a:solidFill>
                <a:latin typeface="Segoe UI" panose="020B0502040204020203" pitchFamily="34" charset="0"/>
                <a:cs typeface="Segoe UI" panose="020B0502040204020203" pitchFamily="34" charset="0"/>
              </a:rPr>
              <a:t> </a:t>
            </a:r>
            <a:r>
              <a:rPr lang="zh-CN" altLang="en-US" dirty="0">
                <a:solidFill>
                  <a:schemeClr val="bg1">
                    <a:lumMod val="65000"/>
                  </a:schemeClr>
                </a:solidFill>
                <a:latin typeface="Segoe UI" panose="020B0502040204020203" pitchFamily="34" charset="0"/>
                <a:cs typeface="Segoe UI" panose="020B0502040204020203" pitchFamily="34" charset="0"/>
              </a:rPr>
              <a:t> 人工智能是计算机科学的一个分支，它企图了解智能的实质，并生产出一种新的能以人类智能相似的方式做出反应的智能机器，该领域的研究包括机器人、语言识别、图像识别、自然语言处理和专家系统等。</a:t>
            </a:r>
          </a:p>
        </p:txBody>
      </p:sp>
      <p:cxnSp>
        <p:nvCxnSpPr>
          <p:cNvPr id="37" name="直接连接符 36"/>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904355" y="1558290"/>
            <a:ext cx="4144645" cy="427609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5320" y="261620"/>
            <a:ext cx="3837940" cy="460375"/>
          </a:xfrm>
          <a:prstGeom prst="rect">
            <a:avLst/>
          </a:prstGeom>
          <a:noFill/>
        </p:spPr>
        <p:txBody>
          <a:bodyPr wrap="square" rtlCol="0">
            <a:spAutoFit/>
          </a:bodyPr>
          <a:lstStyle/>
          <a:p>
            <a:pPr algn="ctr"/>
            <a:r>
              <a:rPr lang="en-US" altLang="zh-CN" sz="2400" dirty="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sym typeface="+mn-ea"/>
              </a:rPr>
              <a:t>01 </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 AI </a:t>
            </a:r>
            <a:r>
              <a:rPr lang="zh-CN" alt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定义</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a:t>
            </a:r>
            <a:r>
              <a:rPr lang="zh-CN" alt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发展历程</a:t>
            </a:r>
          </a:p>
        </p:txBody>
      </p:sp>
      <p:cxnSp>
        <p:nvCxnSpPr>
          <p:cNvPr id="5" name="直接连接符 4"/>
          <p:cNvCxnSpPr/>
          <p:nvPr/>
        </p:nvCxnSpPr>
        <p:spPr>
          <a:xfrm>
            <a:off x="314158" y="88669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1600" y="3719914"/>
            <a:ext cx="11948160"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563838" y="2320529"/>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135838" y="2320529"/>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61598" y="3719914"/>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82798" y="3719914"/>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695996" y="2295414"/>
            <a:ext cx="2608034" cy="1198880"/>
          </a:xfrm>
          <a:prstGeom prst="rect">
            <a:avLst/>
          </a:prstGeom>
        </p:spPr>
        <p:txBody>
          <a:bodyPr wrap="square">
            <a:spAutoFit/>
          </a:bodyPr>
          <a:lstStyle/>
          <a:p>
            <a:pPr fontAlgn="auto">
              <a:lnSpc>
                <a:spcPct val="150000"/>
              </a:lnSpc>
            </a:pPr>
            <a:r>
              <a:rPr lang="zh-CN" altLang="en-US" sz="1600" dirty="0">
                <a:solidFill>
                  <a:schemeClr val="bg1">
                    <a:lumMod val="75000"/>
                  </a:schemeClr>
                </a:solidFill>
                <a:latin typeface="Segoe UI" panose="020B0502040204020203" pitchFamily="34" charset="0"/>
                <a:cs typeface="Segoe UI" panose="020B0502040204020203" pitchFamily="34" charset="0"/>
              </a:rPr>
              <a:t>讨论人工智能的可能性，研究出了人脑的工作原理是神经元电脉冲工作</a:t>
            </a:r>
          </a:p>
        </p:txBody>
      </p:sp>
      <p:sp>
        <p:nvSpPr>
          <p:cNvPr id="17" name="矩形 16"/>
          <p:cNvSpPr/>
          <p:nvPr/>
        </p:nvSpPr>
        <p:spPr>
          <a:xfrm>
            <a:off x="6238875" y="1925955"/>
            <a:ext cx="2882900" cy="1568450"/>
          </a:xfrm>
          <a:prstGeom prst="rect">
            <a:avLst/>
          </a:prstGeom>
        </p:spPr>
        <p:txBody>
          <a:bodyPr wrap="square">
            <a:spAutoFit/>
          </a:bodyPr>
          <a:lstStyle/>
          <a:p>
            <a:pPr fontAlgn="auto">
              <a:lnSpc>
                <a:spcPct val="150000"/>
              </a:lnSpc>
            </a:pPr>
            <a:r>
              <a:rPr lang="en-US" altLang="zh-CN" sz="1600" dirty="0">
                <a:solidFill>
                  <a:schemeClr val="bg1">
                    <a:lumMod val="75000"/>
                  </a:schemeClr>
                </a:solidFill>
                <a:latin typeface="Segoe UI" panose="020B0502040204020203" pitchFamily="34" charset="0"/>
                <a:cs typeface="Segoe UI" panose="020B0502040204020203" pitchFamily="34" charset="0"/>
              </a:rPr>
              <a:t>达特茅斯会议，人工智能诞生。约翰麦卡锡创造了人工智能一词并且演示了卡内基梅隆大学首个人工智能程序</a:t>
            </a:r>
            <a:r>
              <a:rPr lang="zh-CN" altLang="en-US" sz="1600" dirty="0">
                <a:solidFill>
                  <a:schemeClr val="bg1">
                    <a:lumMod val="75000"/>
                  </a:schemeClr>
                </a:solidFill>
                <a:latin typeface="Segoe UI" panose="020B0502040204020203" pitchFamily="34" charset="0"/>
                <a:cs typeface="Segoe UI" panose="020B0502040204020203" pitchFamily="34" charset="0"/>
              </a:rPr>
              <a:t>。</a:t>
            </a:r>
          </a:p>
        </p:txBody>
      </p:sp>
      <p:sp>
        <p:nvSpPr>
          <p:cNvPr id="21" name="矩形 20"/>
          <p:cNvSpPr/>
          <p:nvPr/>
        </p:nvSpPr>
        <p:spPr>
          <a:xfrm>
            <a:off x="4100078" y="4601923"/>
            <a:ext cx="3276082" cy="1198880"/>
          </a:xfrm>
          <a:prstGeom prst="rect">
            <a:avLst/>
          </a:prstGeom>
        </p:spPr>
        <p:txBody>
          <a:bodyPr wrap="square">
            <a:spAutoFit/>
          </a:bodyPr>
          <a:lstStyle/>
          <a:p>
            <a:pPr fontAlgn="auto">
              <a:lnSpc>
                <a:spcPct val="150000"/>
              </a:lnSpc>
            </a:pPr>
            <a:r>
              <a:rPr lang="zh-CN" altLang="en-US" sz="1600" dirty="0">
                <a:solidFill>
                  <a:schemeClr val="bg1">
                    <a:lumMod val="75000"/>
                  </a:schemeClr>
                </a:solidFill>
                <a:latin typeface="Segoe UI" panose="020B0502040204020203" pitchFamily="34" charset="0"/>
                <a:cs typeface="Segoe UI" panose="020B0502040204020203" pitchFamily="34" charset="0"/>
              </a:rPr>
              <a:t>艾</a:t>
            </a:r>
            <a:r>
              <a:rPr lang="en-US" altLang="zh-CN" sz="1600" dirty="0">
                <a:solidFill>
                  <a:schemeClr val="bg1">
                    <a:lumMod val="75000"/>
                  </a:schemeClr>
                </a:solidFill>
                <a:latin typeface="Segoe UI" panose="020B0502040204020203" pitchFamily="34" charset="0"/>
                <a:cs typeface="Segoe UI" panose="020B0502040204020203" pitchFamily="34" charset="0"/>
              </a:rPr>
              <a:t>伦·图灵（Alan Turing）发表了一篇具有里程碑意义的论文，其中他预见了创造思考机器的可能性。</a:t>
            </a:r>
          </a:p>
        </p:txBody>
      </p:sp>
      <p:sp>
        <p:nvSpPr>
          <p:cNvPr id="23" name="矩形 22"/>
          <p:cNvSpPr/>
          <p:nvPr/>
        </p:nvSpPr>
        <p:spPr>
          <a:xfrm>
            <a:off x="8620476" y="4601923"/>
            <a:ext cx="3165124" cy="1938020"/>
          </a:xfrm>
          <a:prstGeom prst="rect">
            <a:avLst/>
          </a:prstGeom>
        </p:spPr>
        <p:txBody>
          <a:bodyPr wrap="square">
            <a:spAutoFit/>
          </a:bodyPr>
          <a:lstStyle/>
          <a:p>
            <a:pPr fontAlgn="auto">
              <a:lnSpc>
                <a:spcPct val="150000"/>
              </a:lnSpc>
            </a:pPr>
            <a:r>
              <a:rPr lang="en-US" altLang="zh-CN" sz="1600" dirty="0">
                <a:solidFill>
                  <a:schemeClr val="bg1">
                    <a:lumMod val="75000"/>
                  </a:schemeClr>
                </a:solidFill>
                <a:latin typeface="Segoe UI" panose="020B0502040204020203" pitchFamily="34" charset="0"/>
                <a:cs typeface="Segoe UI" panose="020B0502040204020203" pitchFamily="34" charset="0"/>
              </a:rPr>
              <a:t>推理研究，自然语言研究，日本，早稻田大学于1967年启动了WABOT项目，并于1972年完成了世界上第一个全尺寸智能人形机器人 WABOT-1 。</a:t>
            </a:r>
          </a:p>
        </p:txBody>
      </p:sp>
      <p:sp>
        <p:nvSpPr>
          <p:cNvPr id="24" name="矩形 23"/>
          <p:cNvSpPr/>
          <p:nvPr/>
        </p:nvSpPr>
        <p:spPr>
          <a:xfrm>
            <a:off x="1032318" y="3616960"/>
            <a:ext cx="1063040" cy="267682"/>
          </a:xfrm>
          <a:prstGeom prst="rect">
            <a:avLst/>
          </a:prstGeom>
          <a:solidFill>
            <a:schemeClr val="tx1">
              <a:lumMod val="65000"/>
              <a:lumOff val="35000"/>
            </a:schemeClr>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1940-1950</a:t>
            </a:r>
          </a:p>
        </p:txBody>
      </p:sp>
      <p:sp>
        <p:nvSpPr>
          <p:cNvPr id="25" name="矩形 24"/>
          <p:cNvSpPr/>
          <p:nvPr/>
        </p:nvSpPr>
        <p:spPr>
          <a:xfrm>
            <a:off x="3430078" y="3616960"/>
            <a:ext cx="1063040" cy="267682"/>
          </a:xfrm>
          <a:prstGeom prst="rect">
            <a:avLst/>
          </a:prstGeom>
          <a:solidFill>
            <a:srgbClr val="E0B07E"/>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1950-1956</a:t>
            </a:r>
          </a:p>
        </p:txBody>
      </p:sp>
      <p:sp>
        <p:nvSpPr>
          <p:cNvPr id="26" name="矩形 25"/>
          <p:cNvSpPr/>
          <p:nvPr/>
        </p:nvSpPr>
        <p:spPr>
          <a:xfrm>
            <a:off x="5599756" y="3616960"/>
            <a:ext cx="1063040" cy="267682"/>
          </a:xfrm>
          <a:prstGeom prst="rect">
            <a:avLst/>
          </a:prstGeom>
          <a:solidFill>
            <a:schemeClr val="tx1">
              <a:lumMod val="65000"/>
              <a:lumOff val="35000"/>
            </a:schemeClr>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1956</a:t>
            </a:r>
          </a:p>
        </p:txBody>
      </p:sp>
      <p:sp>
        <p:nvSpPr>
          <p:cNvPr id="27" name="矩形 26"/>
          <p:cNvSpPr/>
          <p:nvPr/>
        </p:nvSpPr>
        <p:spPr>
          <a:xfrm>
            <a:off x="7963031" y="3616960"/>
            <a:ext cx="1063040" cy="267682"/>
          </a:xfrm>
          <a:prstGeom prst="rect">
            <a:avLst/>
          </a:prstGeom>
          <a:solidFill>
            <a:srgbClr val="E0B07E"/>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1956-1974</a:t>
            </a: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5320" y="261620"/>
            <a:ext cx="3837940" cy="460375"/>
          </a:xfrm>
          <a:prstGeom prst="rect">
            <a:avLst/>
          </a:prstGeom>
          <a:noFill/>
        </p:spPr>
        <p:txBody>
          <a:bodyPr wrap="square" rtlCol="0">
            <a:spAutoFit/>
          </a:bodyPr>
          <a:lstStyle/>
          <a:p>
            <a:pPr algn="ctr"/>
            <a:r>
              <a:rPr lang="en-US" altLang="zh-CN" sz="2400" dirty="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sym typeface="+mn-ea"/>
              </a:rPr>
              <a:t>01 </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 AI </a:t>
            </a:r>
            <a:r>
              <a:rPr lang="zh-CN" alt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定义</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a:t>
            </a:r>
            <a:r>
              <a:rPr lang="zh-CN" alt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发展历程</a:t>
            </a:r>
          </a:p>
        </p:txBody>
      </p:sp>
      <p:cxnSp>
        <p:nvCxnSpPr>
          <p:cNvPr id="5" name="直接连接符 4"/>
          <p:cNvCxnSpPr/>
          <p:nvPr/>
        </p:nvCxnSpPr>
        <p:spPr>
          <a:xfrm>
            <a:off x="314158" y="88669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1600" y="3719914"/>
            <a:ext cx="11948160"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563838" y="2320529"/>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729438" y="2320529"/>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68533" y="3719914"/>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51303" y="3719914"/>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750606" y="2048399"/>
            <a:ext cx="2608034" cy="1568450"/>
          </a:xfrm>
          <a:prstGeom prst="rect">
            <a:avLst/>
          </a:prstGeom>
        </p:spPr>
        <p:txBody>
          <a:bodyPr wrap="square">
            <a:spAutoFit/>
          </a:bodyPr>
          <a:lstStyle/>
          <a:p>
            <a:pPr fontAlgn="auto">
              <a:lnSpc>
                <a:spcPct val="150000"/>
              </a:lnSpc>
            </a:pPr>
            <a:r>
              <a:rPr lang="zh-CN" altLang="en-US" sz="1600" dirty="0">
                <a:solidFill>
                  <a:schemeClr val="bg1">
                    <a:lumMod val="75000"/>
                  </a:schemeClr>
                </a:solidFill>
                <a:latin typeface="Segoe UI" panose="020B0502040204020203" pitchFamily="34" charset="0"/>
                <a:cs typeface="Segoe UI" panose="020B0502040204020203" pitchFamily="34" charset="0"/>
              </a:rPr>
              <a:t>由于当时的计算机技术限制，很多研究迟迟不能得到预期的成就，这时候AI处于研究低潮。</a:t>
            </a:r>
          </a:p>
        </p:txBody>
      </p:sp>
      <p:sp>
        <p:nvSpPr>
          <p:cNvPr id="17" name="矩形 16"/>
          <p:cNvSpPr/>
          <p:nvPr/>
        </p:nvSpPr>
        <p:spPr>
          <a:xfrm>
            <a:off x="5869940" y="2572385"/>
            <a:ext cx="2256790" cy="460375"/>
          </a:xfrm>
          <a:prstGeom prst="rect">
            <a:avLst/>
          </a:prstGeom>
        </p:spPr>
        <p:txBody>
          <a:bodyPr wrap="square">
            <a:spAutoFit/>
          </a:bodyPr>
          <a:lstStyle/>
          <a:p>
            <a:pPr fontAlgn="auto">
              <a:lnSpc>
                <a:spcPct val="150000"/>
              </a:lnSpc>
            </a:pPr>
            <a:r>
              <a:rPr sz="1600" dirty="0">
                <a:solidFill>
                  <a:schemeClr val="bg1">
                    <a:lumMod val="75000"/>
                  </a:schemeClr>
                </a:solidFill>
                <a:latin typeface="Segoe UI" panose="020B0502040204020203" pitchFamily="34" charset="0"/>
                <a:cs typeface="Segoe UI" panose="020B0502040204020203" pitchFamily="34" charset="0"/>
              </a:rPr>
              <a:t>第二次AI研究低潮。</a:t>
            </a:r>
          </a:p>
        </p:txBody>
      </p:sp>
      <p:sp>
        <p:nvSpPr>
          <p:cNvPr id="21" name="矩形 20"/>
          <p:cNvSpPr/>
          <p:nvPr/>
        </p:nvSpPr>
        <p:spPr>
          <a:xfrm>
            <a:off x="3759083" y="4601923"/>
            <a:ext cx="3276082" cy="1568450"/>
          </a:xfrm>
          <a:prstGeom prst="rect">
            <a:avLst/>
          </a:prstGeom>
        </p:spPr>
        <p:txBody>
          <a:bodyPr wrap="square">
            <a:spAutoFit/>
          </a:bodyPr>
          <a:lstStyle/>
          <a:p>
            <a:pPr fontAlgn="auto">
              <a:lnSpc>
                <a:spcPct val="150000"/>
              </a:lnSpc>
            </a:pPr>
            <a:r>
              <a:rPr lang="en-US" altLang="zh-CN" sz="1600" dirty="0">
                <a:solidFill>
                  <a:schemeClr val="bg1">
                    <a:lumMod val="75000"/>
                  </a:schemeClr>
                </a:solidFill>
                <a:latin typeface="Segoe UI" panose="020B0502040204020203" pitchFamily="34" charset="0"/>
                <a:cs typeface="Segoe UI" panose="020B0502040204020203" pitchFamily="34" charset="0"/>
              </a:rPr>
              <a:t>在20世纪80年代，世界各地的企业采用了一种称为“ 专家系统 ” 的人工智能程序，知识表达系统成为主流人工智能研究的焦点。</a:t>
            </a:r>
          </a:p>
        </p:txBody>
      </p:sp>
      <p:sp>
        <p:nvSpPr>
          <p:cNvPr id="23" name="矩形 22"/>
          <p:cNvSpPr/>
          <p:nvPr/>
        </p:nvSpPr>
        <p:spPr>
          <a:xfrm>
            <a:off x="8060406" y="4601923"/>
            <a:ext cx="3165124" cy="1938020"/>
          </a:xfrm>
          <a:prstGeom prst="rect">
            <a:avLst/>
          </a:prstGeom>
        </p:spPr>
        <p:txBody>
          <a:bodyPr wrap="square">
            <a:spAutoFit/>
          </a:bodyPr>
          <a:lstStyle/>
          <a:p>
            <a:pPr fontAlgn="auto">
              <a:lnSpc>
                <a:spcPct val="150000"/>
              </a:lnSpc>
            </a:pPr>
            <a:r>
              <a:rPr lang="en-US" altLang="zh-CN" sz="1600" dirty="0">
                <a:solidFill>
                  <a:schemeClr val="bg1">
                    <a:lumMod val="75000"/>
                  </a:schemeClr>
                </a:solidFill>
                <a:latin typeface="Segoe UI" panose="020B0502040204020203" pitchFamily="34" charset="0"/>
                <a:cs typeface="Segoe UI" panose="020B0502040204020203" pitchFamily="34" charset="0"/>
              </a:rPr>
              <a:t>出现了智能代理，它是感知周围环境，并采取最大限度提高成功的机会的系统。这个时期自然语言理解和翻译，数据挖掘，Web爬虫出现了较大的发展。</a:t>
            </a:r>
          </a:p>
        </p:txBody>
      </p:sp>
      <p:sp>
        <p:nvSpPr>
          <p:cNvPr id="24" name="矩形 23"/>
          <p:cNvSpPr/>
          <p:nvPr/>
        </p:nvSpPr>
        <p:spPr>
          <a:xfrm>
            <a:off x="1032318" y="3616960"/>
            <a:ext cx="1063040" cy="267682"/>
          </a:xfrm>
          <a:prstGeom prst="rect">
            <a:avLst/>
          </a:prstGeom>
          <a:solidFill>
            <a:schemeClr val="tx1">
              <a:lumMod val="65000"/>
              <a:lumOff val="35000"/>
            </a:schemeClr>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1974-1980</a:t>
            </a:r>
          </a:p>
        </p:txBody>
      </p:sp>
      <p:sp>
        <p:nvSpPr>
          <p:cNvPr id="25" name="矩形 24"/>
          <p:cNvSpPr/>
          <p:nvPr/>
        </p:nvSpPr>
        <p:spPr>
          <a:xfrm>
            <a:off x="3037013" y="3585845"/>
            <a:ext cx="1063040" cy="267682"/>
          </a:xfrm>
          <a:prstGeom prst="rect">
            <a:avLst/>
          </a:prstGeom>
          <a:solidFill>
            <a:srgbClr val="E0B07E"/>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1980-1987</a:t>
            </a:r>
          </a:p>
        </p:txBody>
      </p:sp>
      <p:sp>
        <p:nvSpPr>
          <p:cNvPr id="26" name="矩形 25"/>
          <p:cNvSpPr/>
          <p:nvPr/>
        </p:nvSpPr>
        <p:spPr>
          <a:xfrm>
            <a:off x="5197801" y="3585845"/>
            <a:ext cx="1063040" cy="267682"/>
          </a:xfrm>
          <a:prstGeom prst="rect">
            <a:avLst/>
          </a:prstGeom>
          <a:solidFill>
            <a:schemeClr val="tx1">
              <a:lumMod val="65000"/>
              <a:lumOff val="35000"/>
            </a:schemeClr>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1987-1993</a:t>
            </a:r>
          </a:p>
        </p:txBody>
      </p:sp>
      <p:sp>
        <p:nvSpPr>
          <p:cNvPr id="27" name="矩形 26"/>
          <p:cNvSpPr/>
          <p:nvPr/>
        </p:nvSpPr>
        <p:spPr>
          <a:xfrm>
            <a:off x="7420106" y="3616960"/>
            <a:ext cx="1063040" cy="267682"/>
          </a:xfrm>
          <a:prstGeom prst="rect">
            <a:avLst/>
          </a:prstGeom>
          <a:solidFill>
            <a:srgbClr val="E0B07E"/>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1993-2011 </a:t>
            </a:r>
          </a:p>
        </p:txBody>
      </p:sp>
      <p:sp>
        <p:nvSpPr>
          <p:cNvPr id="2" name="矩形 1"/>
          <p:cNvSpPr/>
          <p:nvPr/>
        </p:nvSpPr>
        <p:spPr>
          <a:xfrm>
            <a:off x="9329746" y="3616960"/>
            <a:ext cx="1063040" cy="267682"/>
          </a:xfrm>
          <a:prstGeom prst="rect">
            <a:avLst/>
          </a:prstGeom>
          <a:solidFill>
            <a:schemeClr val="tx1">
              <a:lumMod val="65000"/>
              <a:lumOff val="35000"/>
            </a:schemeClr>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2011</a:t>
            </a:r>
            <a:r>
              <a:rPr lang="zh-CN" altLang="en-US" sz="1400"/>
              <a:t>至今</a:t>
            </a:r>
            <a:endParaRPr lang="en-US" altLang="zh-CN" sz="1400" dirty="0"/>
          </a:p>
        </p:txBody>
      </p:sp>
      <p:cxnSp>
        <p:nvCxnSpPr>
          <p:cNvPr id="3" name="直接连接符 2"/>
          <p:cNvCxnSpPr/>
          <p:nvPr/>
        </p:nvCxnSpPr>
        <p:spPr>
          <a:xfrm flipV="1">
            <a:off x="9861383" y="2320529"/>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909175" y="2017395"/>
            <a:ext cx="2140585" cy="1156407"/>
          </a:xfrm>
          <a:prstGeom prst="rect">
            <a:avLst/>
          </a:prstGeom>
        </p:spPr>
        <p:txBody>
          <a:bodyPr wrap="square">
            <a:spAutoFit/>
          </a:bodyPr>
          <a:lstStyle/>
          <a:p>
            <a:pPr fontAlgn="auto">
              <a:lnSpc>
                <a:spcPct val="150000"/>
              </a:lnSpc>
            </a:pPr>
            <a:r>
              <a:rPr lang="zh-CN" altLang="en-US" sz="1600" dirty="0">
                <a:solidFill>
                  <a:schemeClr val="bg1">
                    <a:lumMod val="75000"/>
                  </a:schemeClr>
                </a:solidFill>
                <a:latin typeface="Segoe UI" panose="020B0502040204020203" pitchFamily="34" charset="0"/>
                <a:cs typeface="Segoe UI" panose="020B0502040204020203" pitchFamily="34" charset="0"/>
              </a:rPr>
              <a:t>第二次</a:t>
            </a:r>
            <a:r>
              <a:rPr lang="en-US" altLang="zh-CN" sz="1600" dirty="0">
                <a:solidFill>
                  <a:schemeClr val="bg1">
                    <a:lumMod val="75000"/>
                  </a:schemeClr>
                </a:solidFill>
                <a:latin typeface="Segoe UI" panose="020B0502040204020203" pitchFamily="34" charset="0"/>
                <a:cs typeface="Segoe UI" panose="020B0502040204020203" pitchFamily="34" charset="0"/>
              </a:rPr>
              <a:t>AI</a:t>
            </a:r>
            <a:r>
              <a:rPr lang="zh-CN" altLang="en-US" sz="1600" dirty="0">
                <a:solidFill>
                  <a:schemeClr val="bg1">
                    <a:lumMod val="75000"/>
                  </a:schemeClr>
                </a:solidFill>
                <a:latin typeface="Segoe UI" panose="020B0502040204020203" pitchFamily="34" charset="0"/>
                <a:cs typeface="Segoe UI" panose="020B0502040204020203" pitchFamily="34" charset="0"/>
              </a:rPr>
              <a:t>革命在深度学习，大数据和人工智能的发展迅速</a:t>
            </a:r>
            <a:r>
              <a:rPr sz="1600" dirty="0">
                <a:solidFill>
                  <a:schemeClr val="bg1">
                    <a:lumMod val="75000"/>
                  </a:schemeClr>
                </a:solidFill>
                <a:latin typeface="Segoe UI" panose="020B0502040204020203" pitchFamily="34" charset="0"/>
                <a:cs typeface="Segoe UI" panose="020B0502040204020203" pitchFamily="34" charset="0"/>
              </a:rPr>
              <a:t>。</a:t>
            </a: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æ¥çæºå¾å">
            <a:extLst>
              <a:ext uri="{FF2B5EF4-FFF2-40B4-BE49-F238E27FC236}">
                <a16:creationId xmlns:a16="http://schemas.microsoft.com/office/drawing/2014/main" id="{D3F5C0F9-EA41-4B0E-B820-608DF9113D9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30"/>
          <a:stretch/>
        </p:blipFill>
        <p:spPr bwMode="auto">
          <a:xfrm>
            <a:off x="-1" y="-28"/>
            <a:ext cx="12192000" cy="6855958"/>
          </a:xfrm>
          <a:prstGeom prst="rect">
            <a:avLst/>
          </a:prstGeom>
          <a:noFill/>
          <a:extLst>
            <a:ext uri="{909E8E84-426E-40DD-AFC4-6F175D3DCCD1}">
              <a14:hiddenFill xmlns:a14="http://schemas.microsoft.com/office/drawing/2010/main">
                <a:solidFill>
                  <a:srgbClr val="FFFFFF"/>
                </a:solidFill>
              </a14:hiddenFill>
            </a:ext>
          </a:extLst>
        </p:spPr>
      </p:pic>
      <p:sp>
        <p:nvSpPr>
          <p:cNvPr id="1039" name="Freeform: Shape 8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æ¥çæºå¾å">
            <a:extLst>
              <a:ext uri="{FF2B5EF4-FFF2-40B4-BE49-F238E27FC236}">
                <a16:creationId xmlns:a16="http://schemas.microsoft.com/office/drawing/2014/main" id="{D893A74C-2773-40B1-9EA6-333A15F9BF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18" b="-3"/>
          <a:stretch/>
        </p:blipFill>
        <p:spPr bwMode="auto">
          <a:xfrm>
            <a:off x="6021086" y="544802"/>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948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菱形 12"/>
          <p:cNvSpPr/>
          <p:nvPr/>
        </p:nvSpPr>
        <p:spPr>
          <a:xfrm>
            <a:off x="4993835" y="3338523"/>
            <a:ext cx="2141316" cy="954913"/>
          </a:xfrm>
          <a:prstGeom prst="diamond">
            <a:avLst/>
          </a:prstGeom>
          <a:solidFill>
            <a:srgbClr val="E0B07E">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993835" y="2813291"/>
            <a:ext cx="2141316" cy="954913"/>
          </a:xfrm>
          <a:prstGeom prst="diamond">
            <a:avLst/>
          </a:prstGeom>
          <a:solidFill>
            <a:schemeClr val="tx1">
              <a:lumMod val="65000"/>
              <a:lumOff val="3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a:off x="4993835" y="2213915"/>
            <a:ext cx="2141316" cy="954913"/>
          </a:xfrm>
          <a:prstGeom prst="diamond">
            <a:avLst/>
          </a:prstGeom>
          <a:solidFill>
            <a:srgbClr val="E0B07E">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54685" y="172085"/>
            <a:ext cx="1821815" cy="460375"/>
          </a:xfrm>
          <a:prstGeom prst="rect">
            <a:avLst/>
          </a:prstGeom>
          <a:noFill/>
        </p:spPr>
        <p:txBody>
          <a:bodyPr wrap="square" rtlCol="0">
            <a:spAutoFit/>
          </a:bodyPr>
          <a:lstStyle/>
          <a:p>
            <a:pPr algn="ctr"/>
            <a:r>
              <a:rPr lang="en-US" altLang="zh-CN" sz="2400" dirty="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sym typeface="+mn-ea"/>
              </a:rPr>
              <a:t>01 </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 AI </a:t>
            </a:r>
            <a:r>
              <a:rPr lang="zh-CN" alt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sym typeface="+mn-ea"/>
              </a:rPr>
              <a:t>定义</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7" name="菱形 6"/>
          <p:cNvSpPr/>
          <p:nvPr/>
        </p:nvSpPr>
        <p:spPr>
          <a:xfrm>
            <a:off x="4993835" y="1645019"/>
            <a:ext cx="2141316" cy="954913"/>
          </a:xfrm>
          <a:prstGeom prst="diamond">
            <a:avLst/>
          </a:prstGeom>
          <a:solidFill>
            <a:schemeClr val="tx1">
              <a:lumMod val="50000"/>
              <a:lumOff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62090" y="1831340"/>
            <a:ext cx="96520" cy="96520"/>
          </a:xfrm>
          <a:prstGeom prst="ellipse">
            <a:avLst/>
          </a:prstGeom>
          <a:solidFill>
            <a:srgbClr val="09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779260" y="3091156"/>
            <a:ext cx="96520" cy="96520"/>
          </a:xfrm>
          <a:prstGeom prst="ellipse">
            <a:avLst/>
          </a:prstGeom>
          <a:solidFill>
            <a:srgbClr val="09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495760" y="2766804"/>
            <a:ext cx="1402080" cy="337185"/>
          </a:xfrm>
          <a:prstGeom prst="rect">
            <a:avLst/>
          </a:prstGeom>
        </p:spPr>
        <p:txBody>
          <a:bodyPr wrap="none">
            <a:spAutoFit/>
          </a:bodyPr>
          <a:lstStyle/>
          <a:p>
            <a:pPr algn="l"/>
            <a:r>
              <a:rPr lang="zh-CN" altLang="en-US" sz="1600" dirty="0">
                <a:solidFill>
                  <a:srgbClr val="E0B07E"/>
                </a:solidFill>
              </a:rPr>
              <a:t>对经济的影响</a:t>
            </a:r>
          </a:p>
        </p:txBody>
      </p:sp>
      <p:sp>
        <p:nvSpPr>
          <p:cNvPr id="28" name="矩形 27"/>
          <p:cNvSpPr/>
          <p:nvPr/>
        </p:nvSpPr>
        <p:spPr>
          <a:xfrm>
            <a:off x="7495760" y="3147416"/>
            <a:ext cx="3771680" cy="737235"/>
          </a:xfrm>
          <a:prstGeom prst="rect">
            <a:avLst/>
          </a:prstGeom>
        </p:spPr>
        <p:txBody>
          <a:bodyPr wrap="square">
            <a:spAutoFit/>
          </a:bodyPr>
          <a:lstStyle/>
          <a:p>
            <a:pPr fontAlgn="auto">
              <a:lnSpc>
                <a:spcPct val="150000"/>
              </a:lnSpc>
            </a:pPr>
            <a:r>
              <a:rPr sz="1400" dirty="0">
                <a:solidFill>
                  <a:schemeClr val="bg1">
                    <a:lumMod val="75000"/>
                  </a:schemeClr>
                </a:solidFill>
                <a:latin typeface="Segoe UI" panose="020B0502040204020203" pitchFamily="34" charset="0"/>
                <a:cs typeface="Segoe UI" panose="020B0502040204020203" pitchFamily="34" charset="0"/>
              </a:rPr>
              <a:t>专家系统更深入各行各业，带来巨大的宏观效益。AI也促进了计算机工业网络工业的发展。</a:t>
            </a:r>
          </a:p>
        </p:txBody>
      </p:sp>
      <p:sp>
        <p:nvSpPr>
          <p:cNvPr id="32" name="椭圆 31"/>
          <p:cNvSpPr/>
          <p:nvPr/>
        </p:nvSpPr>
        <p:spPr>
          <a:xfrm>
            <a:off x="4993640" y="2643110"/>
            <a:ext cx="96520" cy="96520"/>
          </a:xfrm>
          <a:prstGeom prst="ellipse">
            <a:avLst/>
          </a:prstGeom>
          <a:solidFill>
            <a:srgbClr val="09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379720" y="3972916"/>
            <a:ext cx="96520" cy="96520"/>
          </a:xfrm>
          <a:prstGeom prst="ellipse">
            <a:avLst/>
          </a:prstGeom>
          <a:solidFill>
            <a:srgbClr val="09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3731" y="2263201"/>
            <a:ext cx="1808480" cy="337185"/>
          </a:xfrm>
          <a:prstGeom prst="rect">
            <a:avLst/>
          </a:prstGeom>
        </p:spPr>
        <p:txBody>
          <a:bodyPr wrap="none">
            <a:spAutoFit/>
          </a:bodyPr>
          <a:lstStyle/>
          <a:p>
            <a:pPr algn="l"/>
            <a:r>
              <a:rPr lang="en-US" altLang="zh-CN" sz="16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对自然科学的影响</a:t>
            </a:r>
          </a:p>
        </p:txBody>
      </p:sp>
      <p:sp>
        <p:nvSpPr>
          <p:cNvPr id="35" name="矩形 34"/>
          <p:cNvSpPr/>
          <p:nvPr/>
        </p:nvSpPr>
        <p:spPr>
          <a:xfrm>
            <a:off x="1066531" y="2739698"/>
            <a:ext cx="3771680" cy="1060450"/>
          </a:xfrm>
          <a:prstGeom prst="rect">
            <a:avLst/>
          </a:prstGeom>
        </p:spPr>
        <p:txBody>
          <a:bodyPr wrap="square">
            <a:spAutoFit/>
          </a:bodyPr>
          <a:lstStyle/>
          <a:p>
            <a:pPr fontAlgn="auto">
              <a:lnSpc>
                <a:spcPct val="150000"/>
              </a:lnSpc>
            </a:pPr>
            <a:r>
              <a:rPr sz="1400" dirty="0">
                <a:solidFill>
                  <a:schemeClr val="bg1">
                    <a:lumMod val="75000"/>
                  </a:schemeClr>
                </a:solidFill>
                <a:latin typeface="Segoe UI" panose="020B0502040204020203" pitchFamily="34" charset="0"/>
                <a:cs typeface="Segoe UI" panose="020B0502040204020203" pitchFamily="34" charset="0"/>
              </a:rPr>
              <a:t>在需要使用数学计算机工具解决问题的学科，AI带来的帮助不言而喻。更重要的是，AI反过来有助于人类最终认识自身智能的形成。</a:t>
            </a:r>
          </a:p>
        </p:txBody>
      </p:sp>
      <p:sp>
        <p:nvSpPr>
          <p:cNvPr id="36" name="矩形 35"/>
          <p:cNvSpPr/>
          <p:nvPr/>
        </p:nvSpPr>
        <p:spPr>
          <a:xfrm>
            <a:off x="1974960" y="3851686"/>
            <a:ext cx="1402080" cy="337185"/>
          </a:xfrm>
          <a:prstGeom prst="rect">
            <a:avLst/>
          </a:prstGeom>
        </p:spPr>
        <p:txBody>
          <a:bodyPr wrap="none">
            <a:spAutoFit/>
          </a:bodyPr>
          <a:lstStyle/>
          <a:p>
            <a:pPr algn="l"/>
            <a:r>
              <a:rPr lang="zh-CN" altLang="en-US" sz="1600" dirty="0">
                <a:solidFill>
                  <a:srgbClr val="E0B07E"/>
                </a:solidFill>
              </a:rPr>
              <a:t>对社会的影响</a:t>
            </a:r>
          </a:p>
        </p:txBody>
      </p:sp>
      <p:sp>
        <p:nvSpPr>
          <p:cNvPr id="37" name="矩形 36"/>
          <p:cNvSpPr/>
          <p:nvPr/>
        </p:nvSpPr>
        <p:spPr>
          <a:xfrm>
            <a:off x="1974960" y="4232298"/>
            <a:ext cx="3771680" cy="1383665"/>
          </a:xfrm>
          <a:prstGeom prst="rect">
            <a:avLst/>
          </a:prstGeom>
        </p:spPr>
        <p:txBody>
          <a:bodyPr wrap="square">
            <a:spAutoFit/>
          </a:bodyPr>
          <a:lstStyle/>
          <a:p>
            <a:pPr fontAlgn="auto">
              <a:lnSpc>
                <a:spcPct val="150000"/>
              </a:lnSpc>
            </a:pPr>
            <a:r>
              <a:rPr sz="1400" dirty="0">
                <a:solidFill>
                  <a:schemeClr val="bg1">
                    <a:lumMod val="75000"/>
                  </a:schemeClr>
                </a:solidFill>
                <a:latin typeface="Segoe UI" panose="020B0502040204020203" pitchFamily="34" charset="0"/>
                <a:cs typeface="Segoe UI" panose="020B0502040204020203" pitchFamily="34" charset="0"/>
              </a:rPr>
              <a:t>AI也为人类文化生活提供了新的模式。现有的游戏将逐步发展为更高智能的交互式文化娱乐手段，今天，游戏中的人工智能应用已经深入到各大游戏制造商的开发中。 </a:t>
            </a:r>
          </a:p>
        </p:txBody>
      </p:sp>
      <p:cxnSp>
        <p:nvCxnSpPr>
          <p:cNvPr id="42" name="直接连接符 41"/>
          <p:cNvCxnSpPr/>
          <p:nvPr/>
        </p:nvCxnSpPr>
        <p:spPr>
          <a:xfrm>
            <a:off x="6875780" y="3123982"/>
            <a:ext cx="2207260"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332480" y="4020963"/>
            <a:ext cx="203788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994435" y="2691433"/>
            <a:ext cx="299891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115780" y="788027"/>
            <a:ext cx="1960880" cy="398780"/>
          </a:xfrm>
          <a:prstGeom prst="rect">
            <a:avLst/>
          </a:prstGeom>
        </p:spPr>
        <p:txBody>
          <a:bodyPr wrap="none">
            <a:spAutoFit/>
          </a:bodyPr>
          <a:lstStyle/>
          <a:p>
            <a:r>
              <a:rPr lang="zh-CN" altLang="en-US" sz="2000" dirty="0">
                <a:solidFill>
                  <a:srgbClr val="E0B07E"/>
                </a:solidFill>
              </a:rPr>
              <a:t>人工智能的影响</a:t>
            </a: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50180" y="1414796"/>
            <a:ext cx="1717287" cy="154021"/>
            <a:chOff x="5250180" y="1414796"/>
            <a:chExt cx="1717287" cy="154021"/>
          </a:xfrm>
        </p:grpSpPr>
        <p:cxnSp>
          <p:nvCxnSpPr>
            <p:cNvPr id="34" name="直接连接符 33"/>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6791678" y="1612049"/>
            <a:ext cx="160519" cy="1323576"/>
            <a:chOff x="6791678" y="1612049"/>
            <a:chExt cx="160519" cy="1323576"/>
          </a:xfrm>
        </p:grpSpPr>
        <p:cxnSp>
          <p:nvCxnSpPr>
            <p:cNvPr id="32" name="直接连接符 31"/>
            <p:cNvCxnSpPr/>
            <p:nvPr/>
          </p:nvCxnSpPr>
          <p:spPr>
            <a:xfrm flipV="1">
              <a:off x="6791678" y="1763894"/>
              <a:ext cx="6219" cy="11717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830348" y="1713279"/>
              <a:ext cx="6124" cy="115370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6868836" y="1662665"/>
              <a:ext cx="6211" cy="1170156"/>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6907480" y="1612049"/>
              <a:ext cx="6142" cy="115720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6946355" y="1613701"/>
              <a:ext cx="5842" cy="110070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250180" y="2989596"/>
            <a:ext cx="1717287" cy="154021"/>
            <a:chOff x="5250180" y="1414796"/>
            <a:chExt cx="1717287" cy="154021"/>
          </a:xfrm>
        </p:grpSpPr>
        <p:cxnSp>
          <p:nvCxnSpPr>
            <p:cNvPr id="50" name="直接连接符 49"/>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flipV="1">
            <a:off x="5328285" y="4256354"/>
            <a:ext cx="1717287" cy="154021"/>
            <a:chOff x="5250180" y="1414796"/>
            <a:chExt cx="1717287" cy="154021"/>
          </a:xfrm>
        </p:grpSpPr>
        <p:cxnSp>
          <p:nvCxnSpPr>
            <p:cNvPr id="74" name="直接连接符 73"/>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flipH="1">
            <a:off x="5274556" y="3028101"/>
            <a:ext cx="160519" cy="1323576"/>
            <a:chOff x="6791678" y="1612049"/>
            <a:chExt cx="160519" cy="1323576"/>
          </a:xfrm>
        </p:grpSpPr>
        <p:cxnSp>
          <p:nvCxnSpPr>
            <p:cNvPr id="82" name="直接连接符 81"/>
            <p:cNvCxnSpPr/>
            <p:nvPr/>
          </p:nvCxnSpPr>
          <p:spPr>
            <a:xfrm flipV="1">
              <a:off x="6791678" y="1763894"/>
              <a:ext cx="6219" cy="11717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6830348" y="1713279"/>
              <a:ext cx="6124" cy="115370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6868836" y="1662665"/>
              <a:ext cx="6211" cy="1170156"/>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6907480" y="1612049"/>
              <a:ext cx="6142" cy="115720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946355" y="1613701"/>
              <a:ext cx="5842" cy="110070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sp>
        <p:nvSpPr>
          <p:cNvPr id="87" name="文本框 86"/>
          <p:cNvSpPr txBox="1"/>
          <p:nvPr/>
        </p:nvSpPr>
        <p:spPr>
          <a:xfrm>
            <a:off x="3857626" y="5014111"/>
            <a:ext cx="3847324" cy="830997"/>
          </a:xfrm>
          <a:prstGeom prst="rect">
            <a:avLst/>
          </a:prstGeom>
          <a:noFill/>
        </p:spPr>
        <p:txBody>
          <a:bodyPr wrap="square" rtlCol="0">
            <a:spAutoFit/>
          </a:bodyPr>
          <a:lstStyle/>
          <a:p>
            <a:pPr algn="ctr"/>
            <a:r>
              <a:rPr 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P</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rogramming Language</a:t>
            </a:r>
          </a:p>
          <a:p>
            <a:pPr algn="l"/>
            <a:endParaRPr 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endParaRPr>
          </a:p>
        </p:txBody>
      </p:sp>
      <p:cxnSp>
        <p:nvCxnSpPr>
          <p:cNvPr id="89" name="直接连接符 88"/>
          <p:cNvCxnSpPr/>
          <p:nvPr/>
        </p:nvCxnSpPr>
        <p:spPr>
          <a:xfrm>
            <a:off x="50858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a:extLst>
              <a:ext uri="{FF2B5EF4-FFF2-40B4-BE49-F238E27FC236}">
                <a16:creationId xmlns:a16="http://schemas.microsoft.com/office/drawing/2014/main" id="{83C77B1C-E718-421F-922A-19C4C5CF858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09749" y="558800"/>
            <a:ext cx="8486775" cy="5609410"/>
          </a:xfrm>
          <a:prstGeom prst="rect">
            <a:avLst/>
          </a:prstGeom>
          <a:noFill/>
          <a:ln>
            <a:noFill/>
          </a:ln>
        </p:spPr>
      </p:pic>
    </p:spTree>
    <p:extLst>
      <p:ext uri="{BB962C8B-B14F-4D97-AF65-F5344CB8AC3E}">
        <p14:creationId xmlns:p14="http://schemas.microsoft.com/office/powerpoint/2010/main" val="73287157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941</Words>
  <Application>Microsoft Office PowerPoint</Application>
  <PresentationFormat>宽屏</PresentationFormat>
  <Paragraphs>88</Paragraphs>
  <Slides>21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宋体</vt:lpstr>
      <vt:lpstr>Arial</vt:lpstr>
      <vt:lpstr>Calibri</vt:lpstr>
      <vt:lpstr>Segoe UI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Torch是什么？ </vt:lpstr>
      <vt:lpstr>神经网络：回归分析</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黄希瑞</dc:creator>
  <cp:lastModifiedBy>黄希瑞</cp:lastModifiedBy>
  <cp:revision>1</cp:revision>
  <dcterms:created xsi:type="dcterms:W3CDTF">2019-10-17T04:16:37Z</dcterms:created>
  <dcterms:modified xsi:type="dcterms:W3CDTF">2019-10-17T04:51:12Z</dcterms:modified>
</cp:coreProperties>
</file>