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5"/>
  </p:notesMasterIdLst>
  <p:handoutMasterIdLst>
    <p:handoutMasterId r:id="rId116"/>
  </p:handoutMasterIdLst>
  <p:sldIdLst>
    <p:sldId id="388" r:id="rId2"/>
    <p:sldId id="389" r:id="rId3"/>
    <p:sldId id="346" r:id="rId4"/>
    <p:sldId id="391" r:id="rId5"/>
    <p:sldId id="392" r:id="rId6"/>
    <p:sldId id="390" r:id="rId7"/>
    <p:sldId id="393" r:id="rId8"/>
    <p:sldId id="394" r:id="rId9"/>
    <p:sldId id="395" r:id="rId10"/>
    <p:sldId id="396" r:id="rId11"/>
    <p:sldId id="397" r:id="rId12"/>
    <p:sldId id="398" r:id="rId13"/>
    <p:sldId id="399" r:id="rId14"/>
    <p:sldId id="400" r:id="rId15"/>
    <p:sldId id="342" r:id="rId16"/>
    <p:sldId id="344" r:id="rId17"/>
    <p:sldId id="401" r:id="rId18"/>
    <p:sldId id="402" r:id="rId19"/>
    <p:sldId id="345" r:id="rId20"/>
    <p:sldId id="343" r:id="rId21"/>
    <p:sldId id="347" r:id="rId22"/>
    <p:sldId id="355" r:id="rId23"/>
    <p:sldId id="348" r:id="rId24"/>
    <p:sldId id="350" r:id="rId25"/>
    <p:sldId id="351" r:id="rId26"/>
    <p:sldId id="352" r:id="rId27"/>
    <p:sldId id="353" r:id="rId28"/>
    <p:sldId id="354" r:id="rId29"/>
    <p:sldId id="356" r:id="rId30"/>
    <p:sldId id="403" r:id="rId31"/>
    <p:sldId id="349" r:id="rId32"/>
    <p:sldId id="405" r:id="rId33"/>
    <p:sldId id="406" r:id="rId34"/>
    <p:sldId id="407" r:id="rId35"/>
    <p:sldId id="408" r:id="rId36"/>
    <p:sldId id="417" r:id="rId37"/>
    <p:sldId id="410" r:id="rId38"/>
    <p:sldId id="411" r:id="rId39"/>
    <p:sldId id="412" r:id="rId40"/>
    <p:sldId id="369" r:id="rId41"/>
    <p:sldId id="432" r:id="rId42"/>
    <p:sldId id="414" r:id="rId43"/>
    <p:sldId id="359" r:id="rId44"/>
    <p:sldId id="360" r:id="rId45"/>
    <p:sldId id="361" r:id="rId46"/>
    <p:sldId id="362" r:id="rId47"/>
    <p:sldId id="363" r:id="rId48"/>
    <p:sldId id="364" r:id="rId49"/>
    <p:sldId id="365" r:id="rId50"/>
    <p:sldId id="366" r:id="rId51"/>
    <p:sldId id="367" r:id="rId52"/>
    <p:sldId id="368" r:id="rId53"/>
    <p:sldId id="357" r:id="rId54"/>
    <p:sldId id="370" r:id="rId55"/>
    <p:sldId id="371" r:id="rId56"/>
    <p:sldId id="372" r:id="rId57"/>
    <p:sldId id="415" r:id="rId58"/>
    <p:sldId id="416" r:id="rId59"/>
    <p:sldId id="373" r:id="rId60"/>
    <p:sldId id="375" r:id="rId61"/>
    <p:sldId id="418" r:id="rId62"/>
    <p:sldId id="374" r:id="rId63"/>
    <p:sldId id="419" r:id="rId64"/>
    <p:sldId id="376" r:id="rId65"/>
    <p:sldId id="420" r:id="rId66"/>
    <p:sldId id="421" r:id="rId67"/>
    <p:sldId id="422" r:id="rId68"/>
    <p:sldId id="423" r:id="rId69"/>
    <p:sldId id="424" r:id="rId70"/>
    <p:sldId id="425" r:id="rId71"/>
    <p:sldId id="426" r:id="rId72"/>
    <p:sldId id="427" r:id="rId73"/>
    <p:sldId id="428" r:id="rId74"/>
    <p:sldId id="429" r:id="rId75"/>
    <p:sldId id="430" r:id="rId76"/>
    <p:sldId id="431" r:id="rId77"/>
    <p:sldId id="433" r:id="rId78"/>
    <p:sldId id="434" r:id="rId79"/>
    <p:sldId id="435" r:id="rId80"/>
    <p:sldId id="436" r:id="rId81"/>
    <p:sldId id="437" r:id="rId82"/>
    <p:sldId id="377" r:id="rId83"/>
    <p:sldId id="438" r:id="rId84"/>
    <p:sldId id="439" r:id="rId85"/>
    <p:sldId id="440" r:id="rId86"/>
    <p:sldId id="441" r:id="rId87"/>
    <p:sldId id="442" r:id="rId88"/>
    <p:sldId id="379" r:id="rId89"/>
    <p:sldId id="443" r:id="rId90"/>
    <p:sldId id="378" r:id="rId91"/>
    <p:sldId id="444" r:id="rId92"/>
    <p:sldId id="445" r:id="rId93"/>
    <p:sldId id="446" r:id="rId94"/>
    <p:sldId id="447" r:id="rId95"/>
    <p:sldId id="381" r:id="rId96"/>
    <p:sldId id="380" r:id="rId97"/>
    <p:sldId id="448" r:id="rId98"/>
    <p:sldId id="382" r:id="rId99"/>
    <p:sldId id="449" r:id="rId100"/>
    <p:sldId id="451" r:id="rId101"/>
    <p:sldId id="450" r:id="rId102"/>
    <p:sldId id="383" r:id="rId103"/>
    <p:sldId id="384" r:id="rId104"/>
    <p:sldId id="452" r:id="rId105"/>
    <p:sldId id="453" r:id="rId106"/>
    <p:sldId id="454" r:id="rId107"/>
    <p:sldId id="455" r:id="rId108"/>
    <p:sldId id="456" r:id="rId109"/>
    <p:sldId id="385" r:id="rId110"/>
    <p:sldId id="386" r:id="rId111"/>
    <p:sldId id="387" r:id="rId112"/>
    <p:sldId id="457" r:id="rId113"/>
    <p:sldId id="340" r:id="rId1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505"/>
    <a:srgbClr val="CC3399"/>
    <a:srgbClr val="D60093"/>
    <a:srgbClr val="EA0000"/>
    <a:srgbClr val="00FF00"/>
    <a:srgbClr val="00CC99"/>
    <a:srgbClr val="F2644C"/>
    <a:srgbClr val="0065B0"/>
    <a:srgbClr val="444444"/>
    <a:srgbClr val="0FCE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3" autoAdjust="0"/>
    <p:restoredTop sz="77698" autoAdjust="0"/>
  </p:normalViewPr>
  <p:slideViewPr>
    <p:cSldViewPr>
      <p:cViewPr varScale="1">
        <p:scale>
          <a:sx n="76" d="100"/>
          <a:sy n="76" d="100"/>
        </p:scale>
        <p:origin x="1056" y="54"/>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9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BABB2A-1528-4AAF-9A21-F4370666C7B2}" type="datetimeFigureOut">
              <a:rPr lang="en-JM" smtClean="0"/>
              <a:pPr/>
              <a:t>09/04/2020</a:t>
            </a:fld>
            <a:endParaRPr lang="en-JM"/>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38927C-AB49-450F-8967-4AD52E2DC3DA}" type="slidenum">
              <a:rPr lang="en-JM" smtClean="0"/>
              <a:pPr/>
              <a:t>‹#›</a:t>
            </a:fld>
            <a:endParaRPr lang="en-JM"/>
          </a:p>
        </p:txBody>
      </p:sp>
    </p:spTree>
    <p:extLst>
      <p:ext uri="{BB962C8B-B14F-4D97-AF65-F5344CB8AC3E}">
        <p14:creationId xmlns:p14="http://schemas.microsoft.com/office/powerpoint/2010/main" val="352751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90015-6979-4CAF-87BC-D33F74A1F261}" type="datetimeFigureOut">
              <a:rPr lang="en-JM" smtClean="0"/>
              <a:pPr/>
              <a:t>09/04/2020</a:t>
            </a:fld>
            <a:endParaRPr lang="en-JM"/>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A0D8-6577-48B2-BA77-88519BAFBFDA}" type="slidenum">
              <a:rPr lang="en-JM" smtClean="0"/>
              <a:pPr/>
              <a:t>‹#›</a:t>
            </a:fld>
            <a:endParaRPr lang="en-JM"/>
          </a:p>
        </p:txBody>
      </p:sp>
    </p:spTree>
    <p:extLst>
      <p:ext uri="{BB962C8B-B14F-4D97-AF65-F5344CB8AC3E}">
        <p14:creationId xmlns:p14="http://schemas.microsoft.com/office/powerpoint/2010/main" val="159120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92668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fld id="{23A6F076-F572-4532-A704-7DCBA9699E73}" type="slidenum">
              <a:rPr lang="en-US" altLang="zh-CN">
                <a:latin typeface="Times New Roman" panose="02020603050405020304" pitchFamily="18" charset="0"/>
                <a:ea typeface="宋体" panose="02010600030101010101" pitchFamily="2" charset="-122"/>
              </a:rPr>
              <a:pPr/>
              <a:t>63</a:t>
            </a:fld>
            <a:endParaRPr lang="en-US" altLang="zh-CN">
              <a:latin typeface="Times New Roman" panose="02020603050405020304" pitchFamily="18" charset="0"/>
              <a:ea typeface="宋体" panose="02010600030101010101" pitchFamily="2" charset="-122"/>
            </a:endParaRPr>
          </a:p>
        </p:txBody>
      </p:sp>
      <p:sp>
        <p:nvSpPr>
          <p:cNvPr id="77827" name="Rectangle 2"/>
          <p:cNvSpPr>
            <a:spLocks noGrp="1" noRot="1" noChangeAspect="1" noChangeArrowheads="1" noTextEdit="1"/>
          </p:cNvSpPr>
          <p:nvPr>
            <p:ph type="sldImg"/>
          </p:nvPr>
        </p:nvSpPr>
        <p:spPr>
          <a:xfrm>
            <a:off x="393700" y="692150"/>
            <a:ext cx="6070600" cy="34163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通常把发起交互的对象或角色放在左边，较下级对象或角色依次放在右边。然后，把这些对象发送和接收的消息沿时间顺序从上到下放置。这样，就向读者提供了控制流随时间推移的清晰的可视化轨迹。</a:t>
            </a:r>
          </a:p>
        </p:txBody>
      </p:sp>
    </p:spTree>
    <p:extLst>
      <p:ext uri="{BB962C8B-B14F-4D97-AF65-F5344CB8AC3E}">
        <p14:creationId xmlns:p14="http://schemas.microsoft.com/office/powerpoint/2010/main" val="2434451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393700" y="692150"/>
            <a:ext cx="6070600" cy="3416300"/>
          </a:xfrm>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供应商</a:t>
            </a:r>
            <a:r>
              <a:rPr lang="en-US" altLang="zh-CN" smtClean="0"/>
              <a:t>ID </a:t>
            </a:r>
            <a:endParaRPr lang="zh-CN" altLang="en-US" smtClean="0"/>
          </a:p>
        </p:txBody>
      </p:sp>
      <p:sp>
        <p:nvSpPr>
          <p:cNvPr id="79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fld id="{4BA90598-2128-4011-A4A9-138233365D7B}" type="slidenum">
              <a:rPr lang="en-US" altLang="zh-CN">
                <a:latin typeface="Times New Roman" panose="02020603050405020304" pitchFamily="18" charset="0"/>
                <a:ea typeface="宋体" panose="02010600030101010101" pitchFamily="2" charset="-122"/>
              </a:rPr>
              <a:pPr/>
              <a:t>81</a:t>
            </a:fld>
            <a:endParaRPr lang="en-US"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3929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UML 2.0</a:t>
            </a:r>
            <a:r>
              <a:rPr lang="zh-CN" altLang="en-US" b="1" dirty="0" smtClean="0"/>
              <a:t>而言，去除了“活动图是状态图的一种特例”这一规定</a:t>
            </a:r>
          </a:p>
          <a:p>
            <a:endParaRPr lang="zh-CN" altLang="en-US" dirty="0"/>
          </a:p>
        </p:txBody>
      </p:sp>
      <p:sp>
        <p:nvSpPr>
          <p:cNvPr id="4" name="灯片编号占位符 3"/>
          <p:cNvSpPr>
            <a:spLocks noGrp="1"/>
          </p:cNvSpPr>
          <p:nvPr>
            <p:ph type="sldNum" sz="quarter" idx="10"/>
          </p:nvPr>
        </p:nvSpPr>
        <p:spPr/>
        <p:txBody>
          <a:bodyPr/>
          <a:lstStyle/>
          <a:p>
            <a:fld id="{379CA0D8-6577-48B2-BA77-88519BAFBFDA}" type="slidenum">
              <a:rPr lang="en-JM" smtClean="0"/>
              <a:pPr/>
              <a:t>96</a:t>
            </a:fld>
            <a:endParaRPr lang="en-JM"/>
          </a:p>
        </p:txBody>
      </p:sp>
    </p:spTree>
    <p:extLst>
      <p:ext uri="{BB962C8B-B14F-4D97-AF65-F5344CB8AC3E}">
        <p14:creationId xmlns:p14="http://schemas.microsoft.com/office/powerpoint/2010/main" val="269210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t>113</a:t>
            </a:fld>
            <a:endParaRPr lang="zh-CN" altLang="en-US"/>
          </a:p>
        </p:txBody>
      </p:sp>
    </p:spTree>
    <p:extLst>
      <p:ext uri="{BB962C8B-B14F-4D97-AF65-F5344CB8AC3E}">
        <p14:creationId xmlns:p14="http://schemas.microsoft.com/office/powerpoint/2010/main" val="4119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4" name="矩形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41450" y="51198"/>
            <a:ext cx="7551738" cy="62031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74638" y="1032273"/>
            <a:ext cx="4248150" cy="353972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5188" y="1032273"/>
            <a:ext cx="4248150" cy="353972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4686300"/>
            <a:ext cx="2895600" cy="3429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1"/>
          </p:nvPr>
        </p:nvSpPr>
        <p:spPr>
          <a:xfrm>
            <a:off x="7239000" y="4948237"/>
            <a:ext cx="1905000" cy="195263"/>
          </a:xfrm>
        </p:spPr>
        <p:txBody>
          <a:bodyPr/>
          <a:lstStyle>
            <a:lvl1pPr>
              <a:defRPr/>
            </a:lvl1pPr>
          </a:lstStyle>
          <a:p>
            <a:fld id="{A466EC9F-A6FB-4FAD-979F-6A59D27B26F8}" type="slidenum">
              <a:rPr lang="en-US" altLang="zh-CN"/>
              <a:pPr/>
              <a:t>‹#›</a:t>
            </a:fld>
            <a:endParaRPr lang="en-US" altLang="zh-CN"/>
          </a:p>
        </p:txBody>
      </p:sp>
    </p:spTree>
    <p:extLst>
      <p:ext uri="{BB962C8B-B14F-4D97-AF65-F5344CB8AC3E}">
        <p14:creationId xmlns:p14="http://schemas.microsoft.com/office/powerpoint/2010/main" val="201320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457200" y="4822031"/>
            <a:ext cx="2133600" cy="219075"/>
          </a:xfrm>
          <a:prstGeom prst="rect">
            <a:avLst/>
          </a:prstGeom>
        </p:spPr>
        <p:txBody>
          <a:bodyPr/>
          <a:lstStyle>
            <a:lvl1pPr>
              <a:defRPr/>
            </a:lvl1pPr>
          </a:lstStyle>
          <a:p>
            <a:pPr>
              <a:defRPr/>
            </a:pPr>
            <a:fld id="{D167E283-4310-42E7-BF31-71636FB0CA95}" type="datetime1">
              <a:rPr lang="zh-CN" altLang="en-US"/>
              <a:pPr>
                <a:defRPr/>
              </a:pPr>
              <a:t>2020/4/9</a:t>
            </a:fld>
            <a:endParaRPr lang="zh-CN" altLang="en-US"/>
          </a:p>
        </p:txBody>
      </p:sp>
      <p:sp>
        <p:nvSpPr>
          <p:cNvPr id="6" name="页脚占位符 4"/>
          <p:cNvSpPr>
            <a:spLocks noGrp="1"/>
          </p:cNvSpPr>
          <p:nvPr>
            <p:ph type="ftr" sz="quarter" idx="11"/>
          </p:nvPr>
        </p:nvSpPr>
        <p:spPr>
          <a:xfrm>
            <a:off x="3124200" y="4822031"/>
            <a:ext cx="2895600" cy="219075"/>
          </a:xfrm>
          <a:prstGeom prst="rect">
            <a:avLst/>
          </a:prstGeom>
        </p:spPr>
        <p:txBody>
          <a:bodyPr/>
          <a:lstStyle>
            <a:lvl1pPr>
              <a:defRPr/>
            </a:lvl1pPr>
          </a:lstStyle>
          <a:p>
            <a:pPr>
              <a:defRPr/>
            </a:pPr>
            <a:r>
              <a:rPr lang="zh-CN" altLang="en-US"/>
              <a:t>国防科技大学计算机学院</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17316658-3C95-435F-807D-DC8473F0A91A}" type="slidenum">
              <a:rPr lang="zh-CN" altLang="en-US"/>
              <a:pPr>
                <a:defRPr/>
              </a:pPr>
              <a:t>‹#›</a:t>
            </a:fld>
            <a:endParaRPr lang="zh-CN" altLang="en-US"/>
          </a:p>
        </p:txBody>
      </p:sp>
    </p:spTree>
    <p:extLst>
      <p:ext uri="{BB962C8B-B14F-4D97-AF65-F5344CB8AC3E}">
        <p14:creationId xmlns:p14="http://schemas.microsoft.com/office/powerpoint/2010/main" val="327974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i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8" name="内容占位符 7"/>
          <p:cNvSpPr>
            <a:spLocks noGrp="1"/>
          </p:cNvSpPr>
          <p:nvPr>
            <p:ph sz="quarter" idx="13"/>
          </p:nvPr>
        </p:nvSpPr>
        <p:spPr>
          <a:xfrm>
            <a:off x="457200" y="1043658"/>
            <a:ext cx="8229600" cy="3661691"/>
          </a:xfrm>
          <a:prstGeom prst="rect">
            <a:avLst/>
          </a:prstGeom>
        </p:spPr>
        <p:txBody>
          <a:bodyPr/>
          <a:lstStyle>
            <a:lvl1pPr>
              <a:defRPr sz="2400"/>
            </a:lvl1pPr>
            <a:lvl2pPr>
              <a:defRPr sz="2000"/>
            </a:lvl2pPr>
            <a:lvl3pPr>
              <a:defRPr sz="1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354698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30" name="Picture Placeholder 29"/>
          <p:cNvSpPr>
            <a:spLocks noGrp="1"/>
          </p:cNvSpPr>
          <p:nvPr>
            <p:ph type="pic" sz="quarter" idx="13"/>
          </p:nvPr>
        </p:nvSpPr>
        <p:spPr>
          <a:xfrm>
            <a:off x="533400" y="1200150"/>
            <a:ext cx="1828800" cy="1518666"/>
          </a:xfrm>
          <a:prstGeom prst="rect">
            <a:avLst/>
          </a:prstGeom>
        </p:spPr>
        <p:txBody>
          <a:bodyPr>
            <a:normAutofit/>
          </a:bodyPr>
          <a:lstStyle>
            <a:lvl1pPr marL="0" indent="0" algn="ctr">
              <a:buFontTx/>
              <a:buNone/>
              <a:defRPr sz="1400"/>
            </a:lvl1pPr>
          </a:lstStyle>
          <a:p>
            <a:endParaRPr lang="en-JM" dirty="0"/>
          </a:p>
        </p:txBody>
      </p:sp>
      <p:sp>
        <p:nvSpPr>
          <p:cNvPr id="32" name="Picture Placeholder 29"/>
          <p:cNvSpPr>
            <a:spLocks noGrp="1"/>
          </p:cNvSpPr>
          <p:nvPr>
            <p:ph type="pic" sz="quarter" idx="14"/>
          </p:nvPr>
        </p:nvSpPr>
        <p:spPr>
          <a:xfrm>
            <a:off x="2590800" y="1200150"/>
            <a:ext cx="1828800" cy="1518666"/>
          </a:xfrm>
          <a:prstGeom prst="rect">
            <a:avLst/>
          </a:prstGeom>
        </p:spPr>
        <p:txBody>
          <a:bodyPr>
            <a:normAutofit/>
          </a:bodyPr>
          <a:lstStyle>
            <a:lvl1pPr marL="0" indent="0" algn="ctr">
              <a:buFontTx/>
              <a:buNone/>
              <a:defRPr sz="1400"/>
            </a:lvl1pPr>
          </a:lstStyle>
          <a:p>
            <a:endParaRPr lang="en-JM"/>
          </a:p>
        </p:txBody>
      </p:sp>
      <p:sp>
        <p:nvSpPr>
          <p:cNvPr id="34" name="Picture Placeholder 29"/>
          <p:cNvSpPr>
            <a:spLocks noGrp="1"/>
          </p:cNvSpPr>
          <p:nvPr>
            <p:ph type="pic" sz="quarter" idx="15"/>
          </p:nvPr>
        </p:nvSpPr>
        <p:spPr>
          <a:xfrm>
            <a:off x="4648200" y="1200150"/>
            <a:ext cx="1828800" cy="1518666"/>
          </a:xfrm>
          <a:prstGeom prst="rect">
            <a:avLst/>
          </a:prstGeom>
        </p:spPr>
        <p:txBody>
          <a:bodyPr>
            <a:normAutofit/>
          </a:bodyPr>
          <a:lstStyle>
            <a:lvl1pPr marL="0" indent="0" algn="ctr">
              <a:buFontTx/>
              <a:buNone/>
              <a:defRPr sz="1400"/>
            </a:lvl1pPr>
          </a:lstStyle>
          <a:p>
            <a:endParaRPr lang="en-JM"/>
          </a:p>
        </p:txBody>
      </p:sp>
      <p:sp>
        <p:nvSpPr>
          <p:cNvPr id="36" name="Picture Placeholder 29"/>
          <p:cNvSpPr>
            <a:spLocks noGrp="1"/>
          </p:cNvSpPr>
          <p:nvPr>
            <p:ph type="pic" sz="quarter" idx="16"/>
          </p:nvPr>
        </p:nvSpPr>
        <p:spPr>
          <a:xfrm>
            <a:off x="6705600" y="1200150"/>
            <a:ext cx="1828800" cy="1518666"/>
          </a:xfrm>
          <a:prstGeom prst="rect">
            <a:avLst/>
          </a:prstGeom>
        </p:spPr>
        <p:txBody>
          <a:bodyPr>
            <a:normAutofit/>
          </a:bodyPr>
          <a:lstStyle>
            <a:lvl1pPr marL="0" indent="0" algn="ctr">
              <a:buFontTx/>
              <a:buNone/>
              <a:defRPr sz="1400"/>
            </a:lvl1pPr>
          </a:lstStyle>
          <a:p>
            <a:endParaRPr lang="en-JM"/>
          </a:p>
        </p:txBody>
      </p:sp>
      <p:sp>
        <p:nvSpPr>
          <p:cNvPr id="39" name="Content Placeholder 37"/>
          <p:cNvSpPr>
            <a:spLocks noGrp="1"/>
          </p:cNvSpPr>
          <p:nvPr>
            <p:ph sz="quarter" idx="18"/>
          </p:nvPr>
        </p:nvSpPr>
        <p:spPr>
          <a:xfrm>
            <a:off x="25146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0" name="Content Placeholder 37"/>
          <p:cNvSpPr>
            <a:spLocks noGrp="1"/>
          </p:cNvSpPr>
          <p:nvPr>
            <p:ph sz="quarter" idx="19"/>
          </p:nvPr>
        </p:nvSpPr>
        <p:spPr>
          <a:xfrm>
            <a:off x="45720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1" name="Content Placeholder 37"/>
          <p:cNvSpPr>
            <a:spLocks noGrp="1"/>
          </p:cNvSpPr>
          <p:nvPr>
            <p:ph sz="quarter" idx="20"/>
          </p:nvPr>
        </p:nvSpPr>
        <p:spPr>
          <a:xfrm>
            <a:off x="66294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37" name="Content Placeholder 37"/>
          <p:cNvSpPr>
            <a:spLocks noGrp="1"/>
          </p:cNvSpPr>
          <p:nvPr>
            <p:ph sz="quarter" idx="21"/>
          </p:nvPr>
        </p:nvSpPr>
        <p:spPr>
          <a:xfrm>
            <a:off x="4572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25" name="Content Placeholder 37"/>
          <p:cNvSpPr>
            <a:spLocks noGrp="1"/>
          </p:cNvSpPr>
          <p:nvPr>
            <p:ph sz="quarter" idx="26"/>
          </p:nvPr>
        </p:nvSpPr>
        <p:spPr>
          <a:xfrm>
            <a:off x="25146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8" name="Content Placeholder 37"/>
          <p:cNvSpPr>
            <a:spLocks noGrp="1"/>
          </p:cNvSpPr>
          <p:nvPr>
            <p:ph sz="quarter" idx="27"/>
          </p:nvPr>
        </p:nvSpPr>
        <p:spPr>
          <a:xfrm>
            <a:off x="45720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9" name="Content Placeholder 37"/>
          <p:cNvSpPr>
            <a:spLocks noGrp="1"/>
          </p:cNvSpPr>
          <p:nvPr>
            <p:ph sz="quarter" idx="28"/>
          </p:nvPr>
        </p:nvSpPr>
        <p:spPr>
          <a:xfrm>
            <a:off x="66294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31" name="Content Placeholder 37"/>
          <p:cNvSpPr>
            <a:spLocks noGrp="1"/>
          </p:cNvSpPr>
          <p:nvPr>
            <p:ph sz="quarter" idx="29"/>
          </p:nvPr>
        </p:nvSpPr>
        <p:spPr>
          <a:xfrm>
            <a:off x="4572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46" name="Text Placeholder 42"/>
          <p:cNvSpPr>
            <a:spLocks noGrp="1"/>
          </p:cNvSpPr>
          <p:nvPr>
            <p:ph type="body" sz="quarter" idx="25"/>
          </p:nvPr>
        </p:nvSpPr>
        <p:spPr>
          <a:xfrm>
            <a:off x="5334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2" name="Text Placeholder 42"/>
          <p:cNvSpPr>
            <a:spLocks noGrp="1"/>
          </p:cNvSpPr>
          <p:nvPr>
            <p:ph type="body" sz="quarter" idx="30"/>
          </p:nvPr>
        </p:nvSpPr>
        <p:spPr>
          <a:xfrm>
            <a:off x="25908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7" name="Text Placeholder 42"/>
          <p:cNvSpPr>
            <a:spLocks noGrp="1"/>
          </p:cNvSpPr>
          <p:nvPr>
            <p:ph type="body" sz="quarter" idx="31"/>
          </p:nvPr>
        </p:nvSpPr>
        <p:spPr>
          <a:xfrm>
            <a:off x="46482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8" name="Text Placeholder 42"/>
          <p:cNvSpPr>
            <a:spLocks noGrp="1"/>
          </p:cNvSpPr>
          <p:nvPr>
            <p:ph type="body" sz="quarter" idx="32"/>
          </p:nvPr>
        </p:nvSpPr>
        <p:spPr>
          <a:xfrm>
            <a:off x="67056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0" name="Text Placeholder 9"/>
          <p:cNvSpPr>
            <a:spLocks noGrp="1"/>
          </p:cNvSpPr>
          <p:nvPr>
            <p:ph type="body" sz="quarter" idx="13"/>
          </p:nvPr>
        </p:nvSpPr>
        <p:spPr>
          <a:xfrm>
            <a:off x="457200" y="990600"/>
            <a:ext cx="8229600" cy="514350"/>
          </a:xfrm>
          <a:prstGeom prst="rect">
            <a:avLst/>
          </a:prstGeom>
        </p:spPr>
        <p:txBody>
          <a:bodyPr>
            <a:noAutofit/>
          </a:bodyPr>
          <a:lstStyle>
            <a:lvl1pPr>
              <a:buNone/>
              <a:defRPr sz="1200"/>
            </a:lvl1pPr>
            <a:lvl2pPr>
              <a:defRPr sz="1600"/>
            </a:lvl2pPr>
            <a:lvl3pPr>
              <a:defRPr sz="1600"/>
            </a:lvl3pPr>
            <a:lvl4pPr>
              <a:defRPr sz="1600"/>
            </a:lvl4pPr>
            <a:lvl5pPr>
              <a:defRPr sz="1600"/>
            </a:lvl5pPr>
          </a:lstStyle>
          <a:p>
            <a:pPr lvl="0"/>
            <a:endParaRPr lang="en-JM" dirty="0"/>
          </a:p>
        </p:txBody>
      </p:sp>
      <p:sp>
        <p:nvSpPr>
          <p:cNvPr id="12" name="Picture Placeholder 11"/>
          <p:cNvSpPr>
            <a:spLocks noGrp="1"/>
          </p:cNvSpPr>
          <p:nvPr>
            <p:ph type="pic" sz="quarter" idx="14"/>
          </p:nvPr>
        </p:nvSpPr>
        <p:spPr>
          <a:xfrm>
            <a:off x="533400" y="1790700"/>
            <a:ext cx="4419600" cy="2457450"/>
          </a:xfrm>
          <a:prstGeom prst="rect">
            <a:avLst/>
          </a:prstGeom>
          <a:ln w="38100">
            <a:solidFill>
              <a:schemeClr val="bg1"/>
            </a:solidFill>
            <a:miter lim="800000"/>
          </a:ln>
          <a:effectLst/>
        </p:spPr>
        <p:txBody>
          <a:bodyPr>
            <a:normAutofit/>
          </a:bodyPr>
          <a:lstStyle>
            <a:lvl1pPr>
              <a:defRPr sz="1400"/>
            </a:lvl1pPr>
          </a:lstStyle>
          <a:p>
            <a:endParaRPr lang="en-JM"/>
          </a:p>
        </p:txBody>
      </p:sp>
      <p:sp>
        <p:nvSpPr>
          <p:cNvPr id="16" name="Text Placeholder 13"/>
          <p:cNvSpPr>
            <a:spLocks noGrp="1"/>
          </p:cNvSpPr>
          <p:nvPr>
            <p:ph type="body" sz="quarter" idx="17"/>
          </p:nvPr>
        </p:nvSpPr>
        <p:spPr>
          <a:xfrm>
            <a:off x="5257800" y="37909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7" name="Text Placeholder 13"/>
          <p:cNvSpPr>
            <a:spLocks noGrp="1"/>
          </p:cNvSpPr>
          <p:nvPr>
            <p:ph type="body" sz="quarter" idx="18"/>
          </p:nvPr>
        </p:nvSpPr>
        <p:spPr>
          <a:xfrm>
            <a:off x="5257800" y="2419350"/>
            <a:ext cx="3429000" cy="1219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19"/>
          </p:nvPr>
        </p:nvSpPr>
        <p:spPr>
          <a:xfrm>
            <a:off x="5257800" y="1733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a:prstGeom prst="rect">
            <a:avLst/>
          </a:prstGeom>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10"/>
          <p:cNvSpPr>
            <a:spLocks noGrp="1"/>
          </p:cNvSpPr>
          <p:nvPr>
            <p:ph sz="quarter" idx="13"/>
          </p:nvPr>
        </p:nvSpPr>
        <p:spPr>
          <a:xfrm>
            <a:off x="304800" y="4019550"/>
            <a:ext cx="8534400" cy="533400"/>
          </a:xfrm>
          <a:prstGeom prst="rect">
            <a:avLst/>
          </a:prstGeom>
        </p:spPr>
        <p:txBody>
          <a:bodyPr>
            <a:normAutofit/>
          </a:bodyPr>
          <a:lstStyle>
            <a:lvl1pPr>
              <a:buClr>
                <a:srgbClr val="0FCED3"/>
              </a:buClr>
              <a:buFontTx/>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prstGeom prst="rect">
            <a:avLst/>
          </a:prstGeom>
          <a:effectLst/>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38"/>
          <p:cNvSpPr>
            <a:spLocks noGrp="1"/>
          </p:cNvSpPr>
          <p:nvPr>
            <p:ph sz="quarter" idx="37"/>
          </p:nvPr>
        </p:nvSpPr>
        <p:spPr>
          <a:xfrm>
            <a:off x="5410200" y="1498854"/>
            <a:ext cx="2971800" cy="310896"/>
          </a:xfrm>
          <a:prstGeom prst="rect">
            <a:avLst/>
          </a:prstGeom>
          <a:solidFill>
            <a:srgbClr val="0070C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0" name="Content Placeholder 38"/>
          <p:cNvSpPr>
            <a:spLocks noGrp="1"/>
          </p:cNvSpPr>
          <p:nvPr>
            <p:ph sz="quarter" idx="36"/>
          </p:nvPr>
        </p:nvSpPr>
        <p:spPr>
          <a:xfrm>
            <a:off x="5410200" y="1143000"/>
            <a:ext cx="2438400" cy="361950"/>
          </a:xfrm>
          <a:prstGeom prst="rect">
            <a:avLst/>
          </a:prstGeom>
          <a:solidFill>
            <a:schemeClr val="tx1">
              <a:lumMod val="85000"/>
              <a:lumOff val="15000"/>
            </a:schemeClr>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7" name="Text Placeholder 13"/>
          <p:cNvSpPr>
            <a:spLocks noGrp="1"/>
          </p:cNvSpPr>
          <p:nvPr>
            <p:ph type="body" sz="quarter" idx="19"/>
          </p:nvPr>
        </p:nvSpPr>
        <p:spPr>
          <a:xfrm>
            <a:off x="5410200" y="2114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41"/>
          </p:nvPr>
        </p:nvSpPr>
        <p:spPr>
          <a:xfrm>
            <a:off x="5410200" y="2724150"/>
            <a:ext cx="3429000" cy="11430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9" name="Text Placeholder 13"/>
          <p:cNvSpPr>
            <a:spLocks noGrp="1"/>
          </p:cNvSpPr>
          <p:nvPr>
            <p:ph type="body" sz="quarter" idx="42"/>
          </p:nvPr>
        </p:nvSpPr>
        <p:spPr>
          <a:xfrm>
            <a:off x="5410200" y="39433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301625" y="1428751"/>
            <a:ext cx="854075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01626" y="4683919"/>
            <a:ext cx="2289175" cy="357188"/>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4683919"/>
            <a:ext cx="2895600" cy="357188"/>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7863414-F646-4794-977F-C7BCC897756E}" type="slidenum">
              <a:rPr lang="en-US" altLang="zh-CN"/>
              <a:pPr/>
              <a:t>‹#›</a:t>
            </a:fld>
            <a:endParaRPr lang="en-US" altLang="zh-CN"/>
          </a:p>
        </p:txBody>
      </p:sp>
    </p:spTree>
    <p:extLst>
      <p:ext uri="{BB962C8B-B14F-4D97-AF65-F5344CB8AC3E}">
        <p14:creationId xmlns:p14="http://schemas.microsoft.com/office/powerpoint/2010/main" val="279409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01626" y="4683919"/>
            <a:ext cx="2289175" cy="357188"/>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4683919"/>
            <a:ext cx="2895600" cy="357188"/>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F07A83B-2D20-483F-A52B-B5259B6E12A9}" type="slidenum">
              <a:rPr lang="en-US" altLang="zh-CN"/>
              <a:pPr/>
              <a:t>‹#›</a:t>
            </a:fld>
            <a:endParaRPr lang="en-US" altLang="zh-CN"/>
          </a:p>
        </p:txBody>
      </p:sp>
    </p:spTree>
    <p:extLst>
      <p:ext uri="{BB962C8B-B14F-4D97-AF65-F5344CB8AC3E}">
        <p14:creationId xmlns:p14="http://schemas.microsoft.com/office/powerpoint/2010/main" val="293055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7620000" cy="422672"/>
          </a:xfrm>
          <a:prstGeom prst="rect">
            <a:avLst/>
          </a:prstGeom>
        </p:spPr>
        <p:txBody>
          <a:bodyPr vert="horz" lIns="91440" tIns="45720" rIns="91440" bIns="45720" rtlCol="0" anchor="ctr">
            <a:noAutofit/>
          </a:bodyPr>
          <a:lstStyle/>
          <a:p>
            <a:r>
              <a:rPr lang="en-US" dirty="0" smtClean="0"/>
              <a:t>Click to edit Master title style</a:t>
            </a:r>
            <a:endParaRPr lang="en-JM" dirty="0"/>
          </a:p>
        </p:txBody>
      </p:sp>
      <p:sp>
        <p:nvSpPr>
          <p:cNvPr id="6" name="Slide Number Placeholder 5"/>
          <p:cNvSpPr>
            <a:spLocks noGrp="1"/>
          </p:cNvSpPr>
          <p:nvPr>
            <p:ph type="sldNum" sz="quarter" idx="4"/>
          </p:nvPr>
        </p:nvSpPr>
        <p:spPr>
          <a:xfrm>
            <a:off x="8305800" y="285750"/>
            <a:ext cx="457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F5134D-7C6B-4A7B-B28B-A8C75F870448}" type="slidenum">
              <a:rPr lang="en-JM" smtClean="0"/>
              <a:pPr/>
              <a:t>‹#›</a:t>
            </a:fld>
            <a:endParaRPr lang="en-JM"/>
          </a:p>
        </p:txBody>
      </p:sp>
      <p:sp>
        <p:nvSpPr>
          <p:cNvPr id="8" name="Rectangle 7"/>
          <p:cNvSpPr/>
          <p:nvPr/>
        </p:nvSpPr>
        <p:spPr>
          <a:xfrm>
            <a:off x="0" y="419100"/>
            <a:ext cx="152400" cy="4000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800" dirty="0"/>
          </a:p>
        </p:txBody>
      </p:sp>
      <p:cxnSp>
        <p:nvCxnSpPr>
          <p:cNvPr id="16" name="Straight Connector 15"/>
          <p:cNvCxnSpPr/>
          <p:nvPr userDrawn="1"/>
        </p:nvCxnSpPr>
        <p:spPr bwMode="auto">
          <a:xfrm>
            <a:off x="0" y="60166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4" r:id="rId2"/>
    <p:sldLayoutId id="2147483673" r:id="rId3"/>
    <p:sldLayoutId id="2147483661" r:id="rId4"/>
    <p:sldLayoutId id="2147483669" r:id="rId5"/>
    <p:sldLayoutId id="2147483671" r:id="rId6"/>
    <p:sldLayoutId id="2147483672" r:id="rId7"/>
    <p:sldLayoutId id="2147483674" r:id="rId8"/>
    <p:sldLayoutId id="2147483675" r:id="rId9"/>
    <p:sldLayoutId id="2147483676" r:id="rId10"/>
    <p:sldLayoutId id="2147483677"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txStyles>
    <p:titleStyle>
      <a:lvl1pPr algn="l" defTabSz="914377" rtl="0" eaLnBrk="1" latinLnBrk="0" hangingPunct="1">
        <a:spcBef>
          <a:spcPct val="0"/>
        </a:spcBef>
        <a:buNone/>
        <a:defRPr sz="3600" kern="1200">
          <a:solidFill>
            <a:srgbClr val="0070C0"/>
          </a:solidFill>
          <a:latin typeface="Bebas Neue" pitchFamily="34" charset="0"/>
          <a:ea typeface="+mj-ea"/>
          <a:cs typeface="+mj-cs"/>
        </a:defRPr>
      </a:lvl1pPr>
    </p:titleStyle>
    <p:bodyStyle>
      <a:lvl1pPr marL="342891" indent="-342891"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1pPr>
      <a:lvl2pPr marL="742932" indent="-28574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2pPr>
      <a:lvl3pPr marL="1142971"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3pPr>
      <a:lvl4pPr marL="1600160"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4pPr>
      <a:lvl5pPr marL="2057349"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image" Target="../media/image52.emf"/><Relationship Id="rId4" Type="http://schemas.openxmlformats.org/officeDocument/2006/relationships/oleObject" Target="../embeddings/Microsoft_Visio_2003-2010___11.vsd"/></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13.vml"/><Relationship Id="rId5" Type="http://schemas.openxmlformats.org/officeDocument/2006/relationships/image" Target="../media/image53.emf"/><Relationship Id="rId4" Type="http://schemas.openxmlformats.org/officeDocument/2006/relationships/oleObject" Target="../embeddings/Microsoft_Visio_2003-2010___12.vsd"/></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1.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4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4.bin"/><Relationship Id="rId7" Type="http://schemas.openxmlformats.org/officeDocument/2006/relationships/oleObject" Target="../embeddings/Microsoft_Visio_2003-2010___2.vsd"/><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2.emf"/><Relationship Id="rId4" Type="http://schemas.openxmlformats.org/officeDocument/2006/relationships/oleObject" Target="../embeddings/Microsoft_Visio_2003-2010___1.vsd"/></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oleObject" Target="../embeddings/Microsoft_Visio_2003-2010___3.vsd"/></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Microsoft_Visio_2003-2010___4.vsd"/></Relationships>
</file>

<file path=ppt/slides/_rels/slide4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8.bin"/><Relationship Id="rId7" Type="http://schemas.openxmlformats.org/officeDocument/2006/relationships/oleObject" Target="../embeddings/Microsoft_Visio_2003-2010___6.vsd"/><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16.emf"/><Relationship Id="rId4" Type="http://schemas.openxmlformats.org/officeDocument/2006/relationships/oleObject" Target="../embeddings/Microsoft_Visio_2003-2010___5.vsd"/></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18.emf"/><Relationship Id="rId4" Type="http://schemas.openxmlformats.org/officeDocument/2006/relationships/oleObject" Target="../embeddings/Microsoft_Visio_2003-2010___7.vsd"/></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Microsoft_Visio_2003-2010___8.vsd"/></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22.emf"/><Relationship Id="rId4" Type="http://schemas.openxmlformats.org/officeDocument/2006/relationships/oleObject" Target="../embeddings/Microsoft_Visio_2003-2010___9.vsd"/></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image" Target="../media/image23.emf"/><Relationship Id="rId4" Type="http://schemas.openxmlformats.org/officeDocument/2006/relationships/oleObject" Target="../embeddings/Microsoft_Visio_2003-2010___10.vsd"/></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038350"/>
            <a:ext cx="7620000" cy="422672"/>
          </a:xfrm>
        </p:spPr>
        <p:txBody>
          <a:bodyPr/>
          <a:lstStyle/>
          <a:p>
            <a:pPr indent="266700" algn="just">
              <a:spcAft>
                <a:spcPts val="0"/>
              </a:spcAft>
            </a:pPr>
            <a:r>
              <a:rPr lang="zh-CN" altLang="zh-CN" kern="100" dirty="0">
                <a:latin typeface="Calibri"/>
                <a:ea typeface="宋体"/>
                <a:cs typeface="Times New Roman"/>
              </a:rPr>
              <a:t>第四部分 面向对象分析与设计</a:t>
            </a:r>
            <a:br>
              <a:rPr lang="zh-CN" altLang="zh-CN" kern="100" dirty="0">
                <a:latin typeface="Calibri"/>
                <a:ea typeface="宋体"/>
                <a:cs typeface="Times New Roman"/>
              </a:rPr>
            </a:b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Tree>
    <p:extLst>
      <p:ext uri="{BB962C8B-B14F-4D97-AF65-F5344CB8AC3E}">
        <p14:creationId xmlns:p14="http://schemas.microsoft.com/office/powerpoint/2010/main" val="1671697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a:t>
            </a:r>
            <a:r>
              <a:rPr lang="zh-CN" altLang="en-US" dirty="0"/>
              <a:t>　面向对象的基本概念</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t>(4</a:t>
            </a:r>
            <a:r>
              <a:rPr lang="en-US" altLang="zh-CN" dirty="0" smtClean="0"/>
              <a:t>) </a:t>
            </a:r>
            <a:r>
              <a:rPr lang="zh-CN" altLang="en-US" dirty="0" smtClean="0"/>
              <a:t>消息</a:t>
            </a:r>
            <a:r>
              <a:rPr lang="zh-CN" altLang="en-US" dirty="0"/>
              <a:t>。消息是指对象间相互联系和相互作用的方式。一个消息主要由</a:t>
            </a:r>
            <a:r>
              <a:rPr lang="en-US" altLang="zh-CN" dirty="0"/>
              <a:t>5</a:t>
            </a:r>
            <a:r>
              <a:rPr lang="zh-CN" altLang="en-US" dirty="0"/>
              <a:t>部分</a:t>
            </a:r>
            <a:r>
              <a:rPr lang="zh-CN" altLang="en-US" dirty="0" smtClean="0"/>
              <a:t>组成：发送</a:t>
            </a:r>
            <a:r>
              <a:rPr lang="zh-CN" altLang="en-US" dirty="0"/>
              <a:t>消息的对象、接收消息的对象、消息传递办法、消息内容、反馈</a:t>
            </a:r>
            <a:r>
              <a:rPr lang="zh-CN" altLang="en-US" dirty="0" smtClean="0"/>
              <a:t>。</a:t>
            </a:r>
            <a:endParaRPr lang="en-US" altLang="zh-CN" dirty="0" smtClean="0"/>
          </a:p>
          <a:p>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对象间只能通过发送</a:t>
            </a:r>
            <a:r>
              <a:rPr lang="zh-CN" altLang="en-US"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消息</a:t>
            </a: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进行联系，外界不能处理</a:t>
            </a:r>
            <a:r>
              <a:rPr lang="zh-CN" altLang="en-US"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对象</a:t>
            </a: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的内部数据，只能通过</a:t>
            </a:r>
            <a:r>
              <a:rPr lang="zh-CN" altLang="en-US"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消息</a:t>
            </a: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请求它进行处理（如果它提供相应消息的话）。</a:t>
            </a:r>
          </a:p>
          <a:p>
            <a:endParaRPr lang="zh-CN" altLang="en-US" dirty="0"/>
          </a:p>
        </p:txBody>
      </p:sp>
    </p:spTree>
    <p:extLst>
      <p:ext uri="{BB962C8B-B14F-4D97-AF65-F5344CB8AC3E}">
        <p14:creationId xmlns:p14="http://schemas.microsoft.com/office/powerpoint/2010/main" val="125439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ChangeArrowheads="1"/>
          </p:cNvSpPr>
          <p:nvPr>
            <p:ph type="title"/>
          </p:nvPr>
        </p:nvSpPr>
        <p:spPr>
          <a:xfrm>
            <a:off x="237425" y="209550"/>
            <a:ext cx="7620000" cy="422672"/>
          </a:xfrm>
        </p:spPr>
        <p:txBody>
          <a:bodyPr/>
          <a:lstStyle/>
          <a:p>
            <a:r>
              <a:rPr lang="zh-CN" altLang="en-US" b="0" dirty="0"/>
              <a:t>泳道 </a:t>
            </a:r>
            <a:r>
              <a:rPr lang="en-US" altLang="zh-CN" b="0" dirty="0"/>
              <a:t>(</a:t>
            </a:r>
            <a:r>
              <a:rPr lang="en-US" altLang="zh-CN" b="0" dirty="0" err="1"/>
              <a:t>Swimlane</a:t>
            </a:r>
            <a:r>
              <a:rPr lang="en-US" altLang="zh-CN" b="0" dirty="0"/>
              <a:t>)</a:t>
            </a:r>
          </a:p>
        </p:txBody>
      </p:sp>
      <p:sp>
        <p:nvSpPr>
          <p:cNvPr id="1201155" name="Rectangle 3"/>
          <p:cNvSpPr>
            <a:spLocks noGrp="1" noChangeArrowheads="1"/>
          </p:cNvSpPr>
          <p:nvPr>
            <p:ph type="body" idx="1"/>
          </p:nvPr>
        </p:nvSpPr>
        <p:spPr>
          <a:xfrm>
            <a:off x="381000" y="819150"/>
            <a:ext cx="8458200" cy="3915965"/>
          </a:xfrm>
        </p:spPr>
        <p:txBody>
          <a:bodyPr/>
          <a:lstStyle/>
          <a:p>
            <a:pPr>
              <a:lnSpc>
                <a:spcPct val="90000"/>
              </a:lnSpc>
              <a:buClr>
                <a:srgbClr val="FF0000"/>
              </a:buClr>
              <a:buFont typeface="Wingdings" panose="05000000000000000000" pitchFamily="2" charset="2"/>
              <a:buChar char="Ø"/>
            </a:pPr>
            <a:r>
              <a:rPr lang="zh-CN" altLang="en-US" sz="2400" dirty="0"/>
              <a:t>泳道进一步描述完成活动的对象，并聚合一组活动。</a:t>
            </a:r>
          </a:p>
          <a:p>
            <a:pPr>
              <a:lnSpc>
                <a:spcPct val="90000"/>
              </a:lnSpc>
              <a:buClr>
                <a:srgbClr val="FF0000"/>
              </a:buClr>
              <a:buFont typeface="Wingdings" panose="05000000000000000000" pitchFamily="2" charset="2"/>
              <a:buChar char="Ø"/>
            </a:pPr>
            <a:r>
              <a:rPr lang="zh-CN" altLang="en-US" sz="2400" dirty="0"/>
              <a:t>活动图是另一种描述交互的方式，描述采取何种动作，做什么（对象状态改变），何时发生（动作序列），以及在何处发生（泳道）。</a:t>
            </a:r>
          </a:p>
          <a:p>
            <a:pPr>
              <a:lnSpc>
                <a:spcPct val="90000"/>
              </a:lnSpc>
              <a:buClr>
                <a:srgbClr val="FF0000"/>
              </a:buClr>
              <a:buFont typeface="Wingdings" panose="05000000000000000000" pitchFamily="2" charset="2"/>
              <a:buChar char="Ø"/>
            </a:pPr>
            <a:r>
              <a:rPr lang="zh-CN" altLang="en-US" sz="2400" dirty="0"/>
              <a:t>泳道也是一种分组机制</a:t>
            </a:r>
            <a:r>
              <a:rPr lang="zh-CN" altLang="en-US" sz="2800" dirty="0"/>
              <a:t>。</a:t>
            </a:r>
          </a:p>
          <a:p>
            <a:pPr lvl="1">
              <a:lnSpc>
                <a:spcPct val="90000"/>
              </a:lnSpc>
            </a:pPr>
            <a:r>
              <a:rPr lang="zh-CN" altLang="en-US" sz="2400" dirty="0"/>
              <a:t>活动图中的区域划分，根据活动职责划分</a:t>
            </a:r>
          </a:p>
          <a:p>
            <a:pPr lvl="1">
              <a:lnSpc>
                <a:spcPct val="90000"/>
              </a:lnSpc>
            </a:pPr>
            <a:r>
              <a:rPr lang="zh-CN" altLang="en-US" sz="2400" dirty="0"/>
              <a:t>每个泳道代表一个责任区</a:t>
            </a:r>
          </a:p>
          <a:p>
            <a:pPr lvl="1">
              <a:lnSpc>
                <a:spcPct val="90000"/>
              </a:lnSpc>
            </a:pPr>
            <a:r>
              <a:rPr lang="zh-CN" altLang="en-US" sz="2400" dirty="0"/>
              <a:t>泳道和类不是一一对应</a:t>
            </a:r>
          </a:p>
          <a:p>
            <a:pPr lvl="2">
              <a:lnSpc>
                <a:spcPct val="90000"/>
              </a:lnSpc>
            </a:pPr>
            <a:r>
              <a:rPr lang="zh-CN" altLang="en-US" sz="1800" dirty="0"/>
              <a:t>泳道关心的是其所代表的职责</a:t>
            </a:r>
          </a:p>
          <a:p>
            <a:pPr lvl="2">
              <a:lnSpc>
                <a:spcPct val="90000"/>
              </a:lnSpc>
            </a:pPr>
            <a:r>
              <a:rPr lang="zh-CN" altLang="en-US" sz="1800" dirty="0"/>
              <a:t>一个泳道可能由</a:t>
            </a:r>
            <a:r>
              <a:rPr lang="en-US" altLang="zh-CN" sz="1800" dirty="0"/>
              <a:t>1</a:t>
            </a:r>
            <a:r>
              <a:rPr lang="zh-CN" altLang="en-US" sz="1800" dirty="0"/>
              <a:t>或</a:t>
            </a:r>
            <a:r>
              <a:rPr lang="en-US" altLang="zh-CN" sz="1800" dirty="0"/>
              <a:t>n</a:t>
            </a:r>
            <a:r>
              <a:rPr lang="zh-CN" altLang="en-US" sz="1800" dirty="0"/>
              <a:t>个类实现</a:t>
            </a:r>
          </a:p>
          <a:p>
            <a:pPr lvl="2">
              <a:lnSpc>
                <a:spcPct val="90000"/>
              </a:lnSpc>
            </a:pPr>
            <a:r>
              <a:rPr lang="zh-CN" altLang="en-US" sz="1800" dirty="0"/>
              <a:t>每个泳道都必须有一个唯一的名称。</a:t>
            </a:r>
          </a:p>
          <a:p>
            <a:pPr lvl="2">
              <a:lnSpc>
                <a:spcPct val="90000"/>
              </a:lnSpc>
            </a:pPr>
            <a:r>
              <a:rPr lang="zh-CN" altLang="en-US" sz="1800" dirty="0"/>
              <a:t>每个活动节点、分支必须只属于一个泳道。</a:t>
            </a:r>
          </a:p>
          <a:p>
            <a:pPr lvl="2">
              <a:lnSpc>
                <a:spcPct val="90000"/>
              </a:lnSpc>
            </a:pPr>
            <a:r>
              <a:rPr lang="zh-CN" altLang="en-US" sz="1800" dirty="0"/>
              <a:t>转换、分叉与汇合可以跨泳道。</a:t>
            </a:r>
          </a:p>
          <a:p>
            <a:pPr lvl="2">
              <a:lnSpc>
                <a:spcPct val="90000"/>
              </a:lnSpc>
            </a:pPr>
            <a:endParaRPr lang="zh-CN" altLang="en-US" sz="1500" dirty="0"/>
          </a:p>
          <a:p>
            <a:pPr>
              <a:lnSpc>
                <a:spcPct val="90000"/>
              </a:lnSpc>
              <a:buFontTx/>
              <a:buNone/>
            </a:pPr>
            <a:endParaRPr lang="en-US" altLang="zh-CN" sz="2100" dirty="0"/>
          </a:p>
        </p:txBody>
      </p:sp>
    </p:spTree>
    <p:extLst>
      <p:ext uri="{BB962C8B-B14F-4D97-AF65-F5344CB8AC3E}">
        <p14:creationId xmlns:p14="http://schemas.microsoft.com/office/powerpoint/2010/main" val="16859498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endParaRPr lang="en-US" altLang="zh-CN"/>
          </a:p>
        </p:txBody>
      </p:sp>
      <p:pic>
        <p:nvPicPr>
          <p:cNvPr id="5" name="图片 4"/>
          <p:cNvPicPr>
            <a:picLocks noChangeAspect="1"/>
          </p:cNvPicPr>
          <p:nvPr/>
        </p:nvPicPr>
        <p:blipFill>
          <a:blip r:embed="rId2"/>
          <a:stretch>
            <a:fillRect/>
          </a:stretch>
        </p:blipFill>
        <p:spPr>
          <a:xfrm>
            <a:off x="2361715" y="59249"/>
            <a:ext cx="4420569" cy="4814485"/>
          </a:xfrm>
          <a:prstGeom prst="rect">
            <a:avLst/>
          </a:prstGeom>
        </p:spPr>
      </p:pic>
    </p:spTree>
    <p:extLst>
      <p:ext uri="{BB962C8B-B14F-4D97-AF65-F5344CB8AC3E}">
        <p14:creationId xmlns:p14="http://schemas.microsoft.com/office/powerpoint/2010/main" val="8017465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zh-CN" dirty="0"/>
              <a:t>描述物理架构的机制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endParaRPr lang="en-US" altLang="zh-CN" dirty="0" smtClean="0"/>
          </a:p>
          <a:p>
            <a:pPr>
              <a:buClr>
                <a:srgbClr val="FF0000"/>
              </a:buClr>
              <a:buFont typeface="Wingdings" panose="05000000000000000000" pitchFamily="2" charset="2"/>
              <a:buChar char="p"/>
            </a:pPr>
            <a:r>
              <a:rPr lang="zh-CN" altLang="zh-CN" dirty="0" smtClean="0"/>
              <a:t>系统</a:t>
            </a:r>
            <a:r>
              <a:rPr lang="zh-CN" altLang="zh-CN" dirty="0"/>
              <a:t>架构分为</a:t>
            </a:r>
            <a:r>
              <a:rPr lang="zh-CN" altLang="zh-CN" dirty="0">
                <a:solidFill>
                  <a:srgbClr val="FF0000"/>
                </a:solidFill>
              </a:rPr>
              <a:t>逻辑架构</a:t>
            </a:r>
            <a:r>
              <a:rPr lang="zh-CN" altLang="zh-CN" dirty="0"/>
              <a:t>和</a:t>
            </a:r>
            <a:r>
              <a:rPr lang="zh-CN" altLang="zh-CN" dirty="0">
                <a:solidFill>
                  <a:srgbClr val="FF0000"/>
                </a:solidFill>
              </a:rPr>
              <a:t>物理架构</a:t>
            </a:r>
            <a:r>
              <a:rPr lang="zh-CN" altLang="zh-CN" dirty="0"/>
              <a:t>两大类</a:t>
            </a:r>
            <a:r>
              <a:rPr lang="zh-CN" altLang="zh-CN" dirty="0" smtClean="0"/>
              <a:t>。</a:t>
            </a:r>
            <a:endParaRPr lang="en-US" altLang="zh-CN" dirty="0" smtClean="0"/>
          </a:p>
          <a:p>
            <a:pPr>
              <a:buFont typeface="Wingdings" panose="05000000000000000000" pitchFamily="2" charset="2"/>
              <a:buChar char="Ø"/>
            </a:pPr>
            <a:r>
              <a:rPr lang="zh-CN" altLang="zh-CN" dirty="0" smtClean="0">
                <a:solidFill>
                  <a:srgbClr val="00B0F0"/>
                </a:solidFill>
              </a:rPr>
              <a:t>逻辑</a:t>
            </a:r>
            <a:r>
              <a:rPr lang="zh-CN" altLang="zh-CN" dirty="0">
                <a:solidFill>
                  <a:srgbClr val="00B0F0"/>
                </a:solidFill>
              </a:rPr>
              <a:t>架构</a:t>
            </a:r>
            <a:r>
              <a:rPr lang="zh-CN" altLang="zh-CN" dirty="0"/>
              <a:t>完整地描述系统的功能，把功能分配到系统的各个部分，详细说明它们是如何工作的</a:t>
            </a:r>
            <a:r>
              <a:rPr lang="zh-CN" altLang="zh-CN" dirty="0" smtClean="0"/>
              <a:t>。</a:t>
            </a:r>
            <a:endParaRPr lang="en-US" altLang="zh-CN" dirty="0" smtClean="0"/>
          </a:p>
          <a:p>
            <a:pPr marL="742941" lvl="1" indent="-342900"/>
            <a:r>
              <a:rPr lang="zh-CN" altLang="zh-CN" dirty="0"/>
              <a:t>在</a:t>
            </a:r>
            <a:r>
              <a:rPr lang="en-US" altLang="zh-CN" dirty="0"/>
              <a:t>UML</a:t>
            </a:r>
            <a:r>
              <a:rPr lang="zh-CN" altLang="zh-CN" dirty="0"/>
              <a:t>中，用于描述逻辑架构的图有：用例图、类图、对象图、状态图、活动图、协作图和顺序图；</a:t>
            </a:r>
            <a:endParaRPr lang="en-US" altLang="zh-CN" dirty="0" smtClean="0"/>
          </a:p>
          <a:p>
            <a:pPr>
              <a:buFont typeface="Wingdings" panose="05000000000000000000" pitchFamily="2" charset="2"/>
              <a:buChar char="Ø"/>
            </a:pPr>
            <a:r>
              <a:rPr lang="zh-CN" altLang="zh-CN" dirty="0" smtClean="0">
                <a:solidFill>
                  <a:srgbClr val="00B0F0"/>
                </a:solidFill>
              </a:rPr>
              <a:t>物理</a:t>
            </a:r>
            <a:r>
              <a:rPr lang="zh-CN" altLang="zh-CN" dirty="0">
                <a:solidFill>
                  <a:srgbClr val="00B0F0"/>
                </a:solidFill>
              </a:rPr>
              <a:t>架构</a:t>
            </a:r>
            <a:r>
              <a:rPr lang="zh-CN" altLang="zh-CN" dirty="0"/>
              <a:t>详细地描述系统的软件和硬件，描述软件和硬件的分解</a:t>
            </a:r>
            <a:r>
              <a:rPr lang="zh-CN" altLang="zh-CN" dirty="0" smtClean="0"/>
              <a:t>。</a:t>
            </a:r>
            <a:endParaRPr lang="en-US" altLang="zh-CN" dirty="0" smtClean="0"/>
          </a:p>
          <a:p>
            <a:pPr marL="742941" lvl="1" indent="-342900"/>
            <a:r>
              <a:rPr lang="zh-CN" altLang="zh-CN" dirty="0" smtClean="0"/>
              <a:t>用于</a:t>
            </a:r>
            <a:r>
              <a:rPr lang="zh-CN" altLang="zh-CN" dirty="0"/>
              <a:t>描述物理架构的图有：构件图、部署图</a:t>
            </a:r>
          </a:p>
          <a:p>
            <a:endParaRPr lang="zh-CN" altLang="en-US" dirty="0"/>
          </a:p>
        </p:txBody>
      </p:sp>
    </p:spTree>
    <p:extLst>
      <p:ext uri="{BB962C8B-B14F-4D97-AF65-F5344CB8AC3E}">
        <p14:creationId xmlns:p14="http://schemas.microsoft.com/office/powerpoint/2010/main" val="2485164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zh-CN" dirty="0"/>
              <a:t>描述物理架构的机制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6.5.1 </a:t>
            </a:r>
            <a:r>
              <a:rPr lang="zh-CN" altLang="en-US" dirty="0"/>
              <a:t>构件图</a:t>
            </a:r>
          </a:p>
          <a:p>
            <a:pPr marL="0" indent="0">
              <a:buNone/>
            </a:pPr>
            <a:endParaRPr lang="en-US" altLang="zh-CN" sz="2000" dirty="0" smtClean="0"/>
          </a:p>
          <a:p>
            <a:pPr marL="0" indent="0">
              <a:buNone/>
            </a:pPr>
            <a:r>
              <a:rPr lang="en-US" altLang="zh-CN" sz="2000" dirty="0"/>
              <a:t> </a:t>
            </a:r>
            <a:r>
              <a:rPr lang="en-US" altLang="zh-CN" sz="2000" dirty="0" smtClean="0"/>
              <a:t>      </a:t>
            </a:r>
            <a:r>
              <a:rPr lang="zh-CN" altLang="en-US" sz="2000" dirty="0" smtClean="0"/>
              <a:t>构件</a:t>
            </a:r>
            <a:r>
              <a:rPr lang="zh-CN" altLang="en-US" sz="2000" dirty="0"/>
              <a:t>图根据系统的代码构件显示系统代码的物理结构。其中的构件可以是源代码构件、二进制构件或者可执行构件。构件包含了其实现的一个或多个逻辑类信息，因此也就创建了从逻辑视图到构件视图的映射。根据构件视图中构件之间的关系，可以轻易地看出当某一个构件发生变化时，哪些构件会受到影响</a:t>
            </a:r>
            <a:r>
              <a:rPr lang="zh-CN" altLang="en-US" sz="2000" dirty="0" smtClean="0"/>
              <a:t>。</a:t>
            </a:r>
            <a:endParaRPr lang="zh-CN" altLang="en-US" sz="2000" dirty="0"/>
          </a:p>
        </p:txBody>
      </p:sp>
    </p:spTree>
    <p:extLst>
      <p:ext uri="{BB962C8B-B14F-4D97-AF65-F5344CB8AC3E}">
        <p14:creationId xmlns:p14="http://schemas.microsoft.com/office/powerpoint/2010/main" val="169156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3C2849E-6D80-4DEF-82F7-64CEC209EF9F}" type="slidenum">
              <a:rPr lang="en-US" altLang="zh-CN"/>
              <a:pPr/>
              <a:t>104</a:t>
            </a:fld>
            <a:r>
              <a:rPr lang="en-US" altLang="zh-CN"/>
              <a:t>/</a:t>
            </a:r>
          </a:p>
        </p:txBody>
      </p:sp>
      <p:sp>
        <p:nvSpPr>
          <p:cNvPr id="1290242" name="Rectangle 2"/>
          <p:cNvSpPr>
            <a:spLocks noGrp="1" noChangeArrowheads="1"/>
          </p:cNvSpPr>
          <p:nvPr>
            <p:ph type="title"/>
          </p:nvPr>
        </p:nvSpPr>
        <p:spPr>
          <a:xfrm>
            <a:off x="381000" y="318828"/>
            <a:ext cx="7620000" cy="422672"/>
          </a:xfrm>
        </p:spPr>
        <p:txBody>
          <a:bodyPr/>
          <a:lstStyle/>
          <a:p>
            <a:r>
              <a:rPr lang="en-US" altLang="zh-CN" dirty="0"/>
              <a:t>6.5 </a:t>
            </a:r>
            <a:r>
              <a:rPr lang="zh-CN" altLang="zh-CN" dirty="0"/>
              <a:t>描述物理架构的机制</a:t>
            </a:r>
            <a:endParaRPr lang="zh-CN" altLang="en-US" dirty="0"/>
          </a:p>
        </p:txBody>
      </p:sp>
      <p:sp>
        <p:nvSpPr>
          <p:cNvPr id="1290243" name="Rectangle 3"/>
          <p:cNvSpPr>
            <a:spLocks noGrp="1" noChangeArrowheads="1"/>
          </p:cNvSpPr>
          <p:nvPr>
            <p:ph type="body" idx="1"/>
          </p:nvPr>
        </p:nvSpPr>
        <p:spPr>
          <a:xfrm>
            <a:off x="381000" y="844154"/>
            <a:ext cx="8458199" cy="3539728"/>
          </a:xfrm>
        </p:spPr>
        <p:txBody>
          <a:bodyPr/>
          <a:lstStyle/>
          <a:p>
            <a:pPr marL="0" indent="0">
              <a:buNone/>
            </a:pPr>
            <a:r>
              <a:rPr lang="en-US" altLang="zh-CN" sz="2400" dirty="0"/>
              <a:t>6.5.1 </a:t>
            </a:r>
            <a:r>
              <a:rPr lang="zh-CN" altLang="en-US" sz="2400" dirty="0"/>
              <a:t>构件</a:t>
            </a:r>
            <a:r>
              <a:rPr lang="zh-CN" altLang="en-US" sz="2400" dirty="0" smtClean="0"/>
              <a:t>图</a:t>
            </a:r>
            <a:endParaRPr lang="en-US" altLang="zh-CN" sz="2400" dirty="0" smtClean="0"/>
          </a:p>
          <a:p>
            <a:r>
              <a:rPr lang="zh-CN" altLang="en-US" sz="2400" dirty="0" smtClean="0"/>
              <a:t>构件</a:t>
            </a:r>
            <a:r>
              <a:rPr lang="zh-CN" altLang="en-US" sz="2400" dirty="0"/>
              <a:t>是系统设计的一个模块化的部分，它隐藏了内部的实现，对外提供一组外部接口。在系统中满足相同接口的组件可以相互替换。</a:t>
            </a:r>
          </a:p>
          <a:p>
            <a:r>
              <a:rPr lang="zh-CN" altLang="en-US" sz="2400" dirty="0"/>
              <a:t>组件的表示方法：</a:t>
            </a:r>
          </a:p>
        </p:txBody>
      </p:sp>
      <p:pic>
        <p:nvPicPr>
          <p:cNvPr id="129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277" y="3010977"/>
            <a:ext cx="4769644" cy="2057400"/>
          </a:xfrm>
          <a:prstGeom prst="rect">
            <a:avLst/>
          </a:prstGeom>
          <a:noFill/>
          <a:ln>
            <a:noFill/>
          </a:ln>
          <a:effectLst/>
          <a:extLst>
            <a:ext uri="{909E8E84-426E-40DD-AFC4-6F175D3DCCD1}">
              <a14:hiddenFill xmlns:a14="http://schemas.microsoft.com/office/drawing/2010/main">
                <a:gradFill rotWithShape="0">
                  <a:gsLst>
                    <a:gs pos="0">
                      <a:srgbClr val="00FF00"/>
                    </a:gs>
                    <a:gs pos="100000">
                      <a:srgbClr val="00CCFF"/>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99190" dir="7788334" algn="ctr" rotWithShape="0">
                    <a:srgbClr val="000080">
                      <a:alpha val="80000"/>
                    </a:srgbClr>
                  </a:outerShdw>
                </a:effectLst>
              </a14:hiddenEffects>
            </a:ext>
          </a:extLst>
        </p:spPr>
      </p:pic>
    </p:spTree>
    <p:extLst>
      <p:ext uri="{BB962C8B-B14F-4D97-AF65-F5344CB8AC3E}">
        <p14:creationId xmlns:p14="http://schemas.microsoft.com/office/powerpoint/2010/main" val="333176033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title"/>
          </p:nvPr>
        </p:nvSpPr>
        <p:spPr>
          <a:xfrm>
            <a:off x="609600" y="247746"/>
            <a:ext cx="5829300" cy="586979"/>
          </a:xfrm>
        </p:spPr>
        <p:txBody>
          <a:bodyPr/>
          <a:lstStyle/>
          <a:p>
            <a:r>
              <a:rPr lang="zh-CN" altLang="en-US" b="0" dirty="0"/>
              <a:t>构件的分类</a:t>
            </a:r>
          </a:p>
        </p:txBody>
      </p:sp>
      <p:sp>
        <p:nvSpPr>
          <p:cNvPr id="1291267" name="Rectangle 3"/>
          <p:cNvSpPr>
            <a:spLocks noGrp="1" noChangeArrowheads="1"/>
          </p:cNvSpPr>
          <p:nvPr>
            <p:ph type="body" idx="1"/>
          </p:nvPr>
        </p:nvSpPr>
        <p:spPr>
          <a:xfrm>
            <a:off x="614819" y="874114"/>
            <a:ext cx="8077200" cy="4137422"/>
          </a:xfrm>
        </p:spPr>
        <p:txBody>
          <a:bodyPr/>
          <a:lstStyle/>
          <a:p>
            <a:pPr>
              <a:lnSpc>
                <a:spcPct val="150000"/>
              </a:lnSpc>
            </a:pPr>
            <a:r>
              <a:rPr lang="zh-CN" altLang="en-US" sz="2400" dirty="0"/>
              <a:t>一般说来，构件就是一个实际文件，可以有以下几种类型：</a:t>
            </a:r>
          </a:p>
          <a:p>
            <a:pPr lvl="1">
              <a:lnSpc>
                <a:spcPct val="150000"/>
              </a:lnSpc>
              <a:buFontTx/>
              <a:buNone/>
            </a:pPr>
            <a:r>
              <a:rPr lang="en-US" altLang="zh-CN" sz="2400" dirty="0"/>
              <a:t>(1) </a:t>
            </a:r>
            <a:r>
              <a:rPr lang="zh-CN" altLang="en-US" sz="2400" b="1" dirty="0">
                <a:solidFill>
                  <a:schemeClr val="accent2"/>
                </a:solidFill>
              </a:rPr>
              <a:t>部署构件</a:t>
            </a:r>
            <a:r>
              <a:rPr lang="en-US" altLang="zh-CN" sz="2400" dirty="0"/>
              <a:t>, </a:t>
            </a:r>
            <a:r>
              <a:rPr lang="zh-CN" altLang="en-US" sz="2400" dirty="0"/>
              <a:t>如</a:t>
            </a:r>
            <a:r>
              <a:rPr lang="en-US" altLang="zh-CN" sz="2400" dirty="0" err="1"/>
              <a:t>dll</a:t>
            </a:r>
            <a:r>
              <a:rPr lang="en-US" altLang="zh-CN" sz="2400" dirty="0"/>
              <a:t>, exe, COM+, CORBA, EJB</a:t>
            </a:r>
            <a:r>
              <a:rPr lang="zh-CN" altLang="en-US" sz="2400" dirty="0"/>
              <a:t>等模型中的对象，动态</a:t>
            </a:r>
            <a:r>
              <a:rPr lang="en-US" altLang="zh-CN" sz="2400" dirty="0"/>
              <a:t>Web</a:t>
            </a:r>
            <a:r>
              <a:rPr lang="zh-CN" altLang="en-US" sz="2400" dirty="0"/>
              <a:t>页，数据库表等。</a:t>
            </a:r>
          </a:p>
          <a:p>
            <a:pPr lvl="1">
              <a:lnSpc>
                <a:spcPct val="150000"/>
              </a:lnSpc>
              <a:buFontTx/>
              <a:buNone/>
            </a:pPr>
            <a:r>
              <a:rPr lang="en-US" altLang="zh-CN" sz="2400" dirty="0"/>
              <a:t>(2) </a:t>
            </a:r>
            <a:r>
              <a:rPr lang="zh-CN" altLang="en-US" sz="2400" b="1" dirty="0">
                <a:solidFill>
                  <a:schemeClr val="accent2"/>
                </a:solidFill>
              </a:rPr>
              <a:t>工作产品构件</a:t>
            </a:r>
            <a:r>
              <a:rPr lang="zh-CN" altLang="en-US" sz="2400" dirty="0"/>
              <a:t>，如源代码文件，数据文件等，这些构件可以用来产生部署构件。</a:t>
            </a:r>
          </a:p>
          <a:p>
            <a:pPr lvl="1">
              <a:lnSpc>
                <a:spcPct val="150000"/>
              </a:lnSpc>
              <a:buFontTx/>
              <a:buNone/>
            </a:pPr>
            <a:r>
              <a:rPr lang="en-US" altLang="zh-CN" sz="2400" dirty="0"/>
              <a:t>(3) </a:t>
            </a:r>
            <a:r>
              <a:rPr lang="zh-CN" altLang="en-US" sz="2400" b="1" dirty="0">
                <a:solidFill>
                  <a:schemeClr val="accent2"/>
                </a:solidFill>
              </a:rPr>
              <a:t>执行构件</a:t>
            </a:r>
            <a:r>
              <a:rPr lang="zh-CN" altLang="en-US" sz="2400" dirty="0"/>
              <a:t>，系统执行后得到的构件。</a:t>
            </a:r>
          </a:p>
        </p:txBody>
      </p:sp>
    </p:spTree>
    <p:extLst>
      <p:ext uri="{BB962C8B-B14F-4D97-AF65-F5344CB8AC3E}">
        <p14:creationId xmlns:p14="http://schemas.microsoft.com/office/powerpoint/2010/main" val="37935382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474BE082-8193-4A52-829A-C1E30287C1C6}" type="slidenum">
              <a:rPr lang="en-US" altLang="zh-CN"/>
              <a:pPr/>
              <a:t>106</a:t>
            </a:fld>
            <a:r>
              <a:rPr lang="en-US" altLang="zh-CN"/>
              <a:t>/</a:t>
            </a:r>
          </a:p>
        </p:txBody>
      </p:sp>
      <p:sp>
        <p:nvSpPr>
          <p:cNvPr id="1221634" name="Rectangle 2"/>
          <p:cNvSpPr>
            <a:spLocks noGrp="1" noChangeArrowheads="1"/>
          </p:cNvSpPr>
          <p:nvPr>
            <p:ph type="title"/>
          </p:nvPr>
        </p:nvSpPr>
        <p:spPr/>
        <p:txBody>
          <a:bodyPr/>
          <a:lstStyle/>
          <a:p>
            <a:r>
              <a:rPr lang="zh-CN" altLang="en-US" b="0">
                <a:solidFill>
                  <a:schemeClr val="tx1"/>
                </a:solidFill>
              </a:rPr>
              <a:t>构件图 </a:t>
            </a:r>
            <a:r>
              <a:rPr lang="en-US" altLang="zh-CN" b="0">
                <a:solidFill>
                  <a:schemeClr val="tx1"/>
                </a:solidFill>
              </a:rPr>
              <a:t>(Component Diagram)</a:t>
            </a:r>
          </a:p>
        </p:txBody>
      </p:sp>
      <p:sp>
        <p:nvSpPr>
          <p:cNvPr id="1221635" name="Rectangle 3"/>
          <p:cNvSpPr>
            <a:spLocks noGrp="1" noChangeArrowheads="1"/>
          </p:cNvSpPr>
          <p:nvPr>
            <p:ph type="body" idx="1"/>
          </p:nvPr>
        </p:nvSpPr>
        <p:spPr>
          <a:xfrm>
            <a:off x="762000" y="1048247"/>
            <a:ext cx="7848600" cy="3462338"/>
          </a:xfrm>
        </p:spPr>
        <p:txBody>
          <a:bodyPr/>
          <a:lstStyle/>
          <a:p>
            <a:pPr>
              <a:lnSpc>
                <a:spcPct val="150000"/>
              </a:lnSpc>
            </a:pPr>
            <a:r>
              <a:rPr lang="zh-CN" altLang="en-US" sz="2400" dirty="0"/>
              <a:t>构件图的定义：显示一组构件以及它们之间的相互关系。</a:t>
            </a:r>
          </a:p>
          <a:p>
            <a:pPr>
              <a:lnSpc>
                <a:spcPct val="150000"/>
              </a:lnSpc>
            </a:pPr>
            <a:r>
              <a:rPr lang="zh-CN" altLang="en-US" sz="2400" dirty="0"/>
              <a:t>说明：</a:t>
            </a:r>
          </a:p>
          <a:p>
            <a:pPr>
              <a:lnSpc>
                <a:spcPct val="150000"/>
              </a:lnSpc>
            </a:pPr>
            <a:r>
              <a:rPr lang="zh-CN" altLang="en-US" sz="2400" dirty="0"/>
              <a:t>构件图是对</a:t>
            </a:r>
            <a:r>
              <a:rPr lang="en-US" altLang="zh-CN" sz="2400" dirty="0"/>
              <a:t>OO</a:t>
            </a:r>
            <a:r>
              <a:rPr lang="zh-CN" altLang="en-US" sz="2400" dirty="0"/>
              <a:t>系统的物理方面建模的两个图之一。</a:t>
            </a:r>
          </a:p>
          <a:p>
            <a:pPr>
              <a:lnSpc>
                <a:spcPct val="150000"/>
              </a:lnSpc>
            </a:pPr>
            <a:r>
              <a:rPr lang="zh-CN" altLang="en-US" sz="2400" dirty="0"/>
              <a:t>构件图可以显示软构件之间的依赖关系，可以用来显示编译、链接或执行时构件之间的依赖关系。</a:t>
            </a:r>
          </a:p>
        </p:txBody>
      </p:sp>
    </p:spTree>
    <p:extLst>
      <p:ext uri="{BB962C8B-B14F-4D97-AF65-F5344CB8AC3E}">
        <p14:creationId xmlns:p14="http://schemas.microsoft.com/office/powerpoint/2010/main" val="1084590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D6A364B7-4909-49B1-8525-35FD9606EB4F}" type="slidenum">
              <a:rPr lang="en-US" altLang="zh-CN"/>
              <a:pPr/>
              <a:t>107</a:t>
            </a:fld>
            <a:r>
              <a:rPr lang="en-US" altLang="zh-CN"/>
              <a:t>/</a:t>
            </a:r>
          </a:p>
        </p:txBody>
      </p:sp>
      <p:sp>
        <p:nvSpPr>
          <p:cNvPr id="1225730" name="Rectangle 2"/>
          <p:cNvSpPr>
            <a:spLocks noGrp="1" noChangeArrowheads="1"/>
          </p:cNvSpPr>
          <p:nvPr>
            <p:ph type="body" idx="1"/>
          </p:nvPr>
        </p:nvSpPr>
        <p:spPr>
          <a:xfrm>
            <a:off x="685800" y="514350"/>
            <a:ext cx="7772400" cy="3943350"/>
          </a:xfrm>
        </p:spPr>
        <p:txBody>
          <a:bodyPr/>
          <a:lstStyle/>
          <a:p>
            <a:pPr>
              <a:lnSpc>
                <a:spcPct val="150000"/>
              </a:lnSpc>
            </a:pPr>
            <a:r>
              <a:rPr lang="zh-CN" altLang="en-US" sz="2400" dirty="0">
                <a:solidFill>
                  <a:srgbClr val="FF0000"/>
                </a:solidFill>
              </a:rPr>
              <a:t>构件和类之间的不同点： </a:t>
            </a:r>
          </a:p>
          <a:p>
            <a:pPr lvl="1">
              <a:lnSpc>
                <a:spcPct val="150000"/>
              </a:lnSpc>
            </a:pPr>
            <a:r>
              <a:rPr lang="en-US" altLang="zh-CN" sz="2400" dirty="0"/>
              <a:t>(1) </a:t>
            </a:r>
            <a:r>
              <a:rPr lang="zh-CN" altLang="en-US" sz="2400" dirty="0"/>
              <a:t>类是逻辑抽象，构件是物理抽象，即构件可以位于节点</a:t>
            </a:r>
            <a:r>
              <a:rPr lang="en-US" altLang="zh-CN" sz="2400" dirty="0"/>
              <a:t>(node)</a:t>
            </a:r>
            <a:r>
              <a:rPr lang="zh-CN" altLang="en-US" sz="2400" dirty="0"/>
              <a:t>上。</a:t>
            </a:r>
          </a:p>
          <a:p>
            <a:pPr lvl="1">
              <a:lnSpc>
                <a:spcPct val="150000"/>
              </a:lnSpc>
            </a:pPr>
            <a:r>
              <a:rPr lang="en-US" altLang="zh-CN" sz="2400" dirty="0"/>
              <a:t>(2) </a:t>
            </a:r>
            <a:r>
              <a:rPr lang="zh-CN" altLang="en-US" sz="2400" dirty="0"/>
              <a:t>构件是对其它逻辑元素，如类，协作</a:t>
            </a:r>
            <a:r>
              <a:rPr lang="en-US" altLang="zh-CN" sz="2400" dirty="0"/>
              <a:t>(collaboration)</a:t>
            </a:r>
            <a:r>
              <a:rPr lang="zh-CN" altLang="en-US" sz="2400" dirty="0"/>
              <a:t>的物理实现。</a:t>
            </a:r>
          </a:p>
          <a:p>
            <a:pPr lvl="1">
              <a:lnSpc>
                <a:spcPct val="150000"/>
              </a:lnSpc>
            </a:pPr>
            <a:r>
              <a:rPr lang="en-US" altLang="zh-CN" sz="2400" dirty="0"/>
              <a:t>(3) </a:t>
            </a:r>
            <a:r>
              <a:rPr lang="zh-CN" altLang="en-US" sz="2400" dirty="0"/>
              <a:t>类可以有属性和操作；构件通常只有操作，而且这些操作只能通过构件的接口才能使用。</a:t>
            </a:r>
          </a:p>
          <a:p>
            <a:pPr>
              <a:lnSpc>
                <a:spcPct val="150000"/>
              </a:lnSpc>
            </a:pPr>
            <a:endParaRPr lang="en-US" altLang="zh-CN" sz="2400" dirty="0"/>
          </a:p>
        </p:txBody>
      </p:sp>
    </p:spTree>
    <p:extLst>
      <p:ext uri="{BB962C8B-B14F-4D97-AF65-F5344CB8AC3E}">
        <p14:creationId xmlns:p14="http://schemas.microsoft.com/office/powerpoint/2010/main" val="38939360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61CB7AC8-16DF-4617-B6B4-4F2039DDD545}" type="slidenum">
              <a:rPr lang="en-US" altLang="zh-CN"/>
              <a:pPr/>
              <a:t>108</a:t>
            </a:fld>
            <a:r>
              <a:rPr lang="en-US" altLang="zh-CN"/>
              <a:t>/</a:t>
            </a:r>
          </a:p>
        </p:txBody>
      </p:sp>
      <p:sp>
        <p:nvSpPr>
          <p:cNvPr id="1222658" name="Rectangle 2"/>
          <p:cNvSpPr>
            <a:spLocks noGrp="1" noChangeArrowheads="1"/>
          </p:cNvSpPr>
          <p:nvPr>
            <p:ph type="body" idx="1"/>
          </p:nvPr>
        </p:nvSpPr>
        <p:spPr>
          <a:xfrm>
            <a:off x="1980010" y="86916"/>
            <a:ext cx="5829300" cy="3086100"/>
          </a:xfrm>
        </p:spPr>
        <p:txBody>
          <a:bodyPr/>
          <a:lstStyle/>
          <a:p>
            <a:r>
              <a:rPr lang="zh-CN" altLang="en-US" sz="2400" dirty="0">
                <a:solidFill>
                  <a:srgbClr val="FF0000"/>
                </a:solidFill>
              </a:rPr>
              <a:t>构件图的例子：</a:t>
            </a:r>
          </a:p>
        </p:txBody>
      </p:sp>
      <p:pic>
        <p:nvPicPr>
          <p:cNvPr id="1222659" name="Picture 3"/>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494235" y="1168003"/>
            <a:ext cx="6210300" cy="3214688"/>
          </a:xfrm>
          <a:prstGeom prst="rect">
            <a:avLst/>
          </a:prstGeom>
          <a:noFill/>
          <a:ln/>
        </p:spPr>
      </p:pic>
    </p:spTree>
    <p:extLst>
      <p:ext uri="{BB962C8B-B14F-4D97-AF65-F5344CB8AC3E}">
        <p14:creationId xmlns:p14="http://schemas.microsoft.com/office/powerpoint/2010/main" val="26795437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zh-CN" dirty="0"/>
              <a:t>描述物理架构的机制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378202901"/>
              </p:ext>
            </p:extLst>
          </p:nvPr>
        </p:nvGraphicFramePr>
        <p:xfrm>
          <a:off x="1562100" y="1779359"/>
          <a:ext cx="5410200" cy="2137545"/>
        </p:xfrm>
        <a:graphic>
          <a:graphicData uri="http://schemas.openxmlformats.org/presentationml/2006/ole">
            <mc:AlternateContent xmlns:mc="http://schemas.openxmlformats.org/markup-compatibility/2006">
              <mc:Choice xmlns:v="urn:schemas-microsoft-com:vml" Requires="v">
                <p:oleObj spid="_x0000_s12350" name="Visio" r:id="rId4" imgW="3499783" imgH="1377741" progId="Visio.Drawing.11">
                  <p:embed/>
                </p:oleObj>
              </mc:Choice>
              <mc:Fallback>
                <p:oleObj name="Visio" r:id="rId4" imgW="3499783" imgH="137774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1779359"/>
                        <a:ext cx="5410200" cy="2137545"/>
                      </a:xfrm>
                      <a:prstGeom prst="rect">
                        <a:avLst/>
                      </a:prstGeom>
                      <a:noFill/>
                    </p:spPr>
                  </p:pic>
                </p:oleObj>
              </mc:Fallback>
            </mc:AlternateContent>
          </a:graphicData>
        </a:graphic>
      </p:graphicFrame>
      <p:sp>
        <p:nvSpPr>
          <p:cNvPr id="7" name="文本框 6"/>
          <p:cNvSpPr txBox="1"/>
          <p:nvPr/>
        </p:nvSpPr>
        <p:spPr>
          <a:xfrm>
            <a:off x="3124200" y="4008322"/>
            <a:ext cx="4495800" cy="369332"/>
          </a:xfrm>
          <a:prstGeom prst="rect">
            <a:avLst/>
          </a:prstGeom>
          <a:noFill/>
        </p:spPr>
        <p:txBody>
          <a:bodyPr wrap="square" rtlCol="0">
            <a:spAutoFit/>
          </a:bodyPr>
          <a:lstStyle/>
          <a:p>
            <a:r>
              <a:rPr lang="zh-CN" altLang="zh-CN" dirty="0"/>
              <a:t>图书管理系统构件示例</a:t>
            </a:r>
            <a:r>
              <a:rPr lang="zh-CN" altLang="zh-CN" dirty="0" smtClean="0"/>
              <a:t>图</a:t>
            </a:r>
            <a:endParaRPr lang="zh-CN" altLang="zh-CN" dirty="0"/>
          </a:p>
        </p:txBody>
      </p:sp>
    </p:spTree>
    <p:extLst>
      <p:ext uri="{BB962C8B-B14F-4D97-AF65-F5344CB8AC3E}">
        <p14:creationId xmlns:p14="http://schemas.microsoft.com/office/powerpoint/2010/main" val="1475630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t>(5</a:t>
            </a:r>
            <a:r>
              <a:rPr lang="en-US" altLang="zh-CN" dirty="0" smtClean="0"/>
              <a:t>) </a:t>
            </a:r>
            <a:r>
              <a:rPr lang="zh-CN" altLang="en-US" dirty="0" smtClean="0"/>
              <a:t>类</a:t>
            </a:r>
            <a:r>
              <a:rPr lang="zh-CN" altLang="en-US" dirty="0"/>
              <a:t>的</a:t>
            </a:r>
            <a:r>
              <a:rPr lang="zh-CN" altLang="en-US" dirty="0" smtClean="0"/>
              <a:t>特性</a:t>
            </a:r>
            <a:endParaRPr lang="en-US" altLang="zh-CN" dirty="0" smtClean="0"/>
          </a:p>
          <a:p>
            <a:pPr marL="0" indent="0">
              <a:buNone/>
            </a:pPr>
            <a:r>
              <a:rPr lang="zh-CN" altLang="en-US" dirty="0"/>
              <a:t>①</a:t>
            </a:r>
            <a:r>
              <a:rPr lang="zh-CN" altLang="en-US" dirty="0">
                <a:solidFill>
                  <a:srgbClr val="FF0000"/>
                </a:solidFill>
              </a:rPr>
              <a:t>抽象</a:t>
            </a:r>
            <a:r>
              <a:rPr lang="zh-CN" altLang="en-US" dirty="0"/>
              <a:t>。抽象是一种从一般的观点看待事物的方法。面向对象鼓励我们用抽象的观点来</a:t>
            </a:r>
            <a:r>
              <a:rPr lang="zh-CN" altLang="en-US" dirty="0" smtClean="0"/>
              <a:t>看待</a:t>
            </a:r>
            <a:r>
              <a:rPr lang="zh-CN" altLang="en-US" dirty="0"/>
              <a:t>现实</a:t>
            </a:r>
            <a:r>
              <a:rPr lang="zh-CN" altLang="en-US" dirty="0" smtClean="0"/>
              <a:t>世界，也就是说</a:t>
            </a:r>
            <a:r>
              <a:rPr lang="en-US" altLang="zh-CN" dirty="0"/>
              <a:t>,</a:t>
            </a:r>
            <a:r>
              <a:rPr lang="zh-CN" altLang="en-US" dirty="0">
                <a:solidFill>
                  <a:srgbClr val="00B050"/>
                </a:solidFill>
              </a:rPr>
              <a:t>现实世界</a:t>
            </a:r>
            <a:r>
              <a:rPr lang="zh-CN" altLang="en-US" dirty="0"/>
              <a:t>是由一组</a:t>
            </a:r>
            <a:r>
              <a:rPr lang="zh-CN" altLang="en-US" dirty="0">
                <a:solidFill>
                  <a:srgbClr val="00B050"/>
                </a:solidFill>
              </a:rPr>
              <a:t>抽象的</a:t>
            </a:r>
            <a:r>
              <a:rPr lang="zh-CN" altLang="en-US" dirty="0" smtClean="0">
                <a:solidFill>
                  <a:srgbClr val="00B050"/>
                </a:solidFill>
              </a:rPr>
              <a:t>对象</a:t>
            </a:r>
            <a:r>
              <a:rPr lang="en-US" altLang="zh-CN" dirty="0" smtClean="0"/>
              <a:t>——</a:t>
            </a:r>
            <a:r>
              <a:rPr lang="zh-CN" altLang="en-US" dirty="0" smtClean="0">
                <a:solidFill>
                  <a:srgbClr val="00B050"/>
                </a:solidFill>
              </a:rPr>
              <a:t>类</a:t>
            </a:r>
            <a:r>
              <a:rPr lang="zh-CN" altLang="en-US" dirty="0"/>
              <a:t>组成的</a:t>
            </a:r>
            <a:r>
              <a:rPr lang="zh-CN" altLang="en-US" dirty="0" smtClean="0"/>
              <a:t>。</a:t>
            </a:r>
            <a:endParaRPr lang="en-US" altLang="zh-CN" dirty="0" smtClean="0"/>
          </a:p>
          <a:p>
            <a:r>
              <a:rPr lang="zh-CN" altLang="en-US" dirty="0">
                <a:latin typeface="黑体" panose="02010609060101010101" pitchFamily="49" charset="-122"/>
                <a:ea typeface="黑体" panose="02010609060101010101" pitchFamily="49" charset="-122"/>
              </a:rPr>
              <a:t>我们从各种适机中寻找出它们共同的属性和行为，并定义类的过程，就是抽象。</a:t>
            </a:r>
            <a:endParaRPr lang="en-US" altLang="zh-CN" dirty="0">
              <a:latin typeface="黑体" panose="02010609060101010101" pitchFamily="49" charset="-122"/>
              <a:ea typeface="黑体" panose="02010609060101010101" pitchFamily="49" charset="-122"/>
            </a:endParaRPr>
          </a:p>
          <a:p>
            <a:pPr marL="0" indent="0">
              <a:buNone/>
            </a:pPr>
            <a:r>
              <a:rPr lang="zh-CN" altLang="en-US" dirty="0"/>
              <a:t>②继承</a:t>
            </a:r>
            <a:r>
              <a:rPr lang="zh-CN" altLang="en-US" dirty="0" smtClean="0"/>
              <a:t>。</a:t>
            </a:r>
            <a:r>
              <a:rPr lang="zh-CN" altLang="en-US" dirty="0" smtClean="0">
                <a:latin typeface="黑体" panose="02010609060101010101" pitchFamily="49" charset="-122"/>
                <a:ea typeface="黑体" panose="02010609060101010101" pitchFamily="49" charset="-122"/>
              </a:rPr>
              <a:t>类</a:t>
            </a:r>
            <a:r>
              <a:rPr lang="zh-CN" altLang="en-US" dirty="0">
                <a:latin typeface="黑体" panose="02010609060101010101" pitchFamily="49" charset="-122"/>
                <a:ea typeface="黑体" panose="02010609060101010101" pitchFamily="49" charset="-122"/>
              </a:rPr>
              <a:t>可分层，下层</a:t>
            </a:r>
            <a:r>
              <a:rPr lang="zh-CN" altLang="en-US" dirty="0">
                <a:solidFill>
                  <a:srgbClr val="FF3300"/>
                </a:solidFill>
                <a:latin typeface="黑体" panose="02010609060101010101" pitchFamily="49" charset="-122"/>
                <a:ea typeface="黑体" panose="02010609060101010101" pitchFamily="49" charset="-122"/>
              </a:rPr>
              <a:t>子类</a:t>
            </a:r>
            <a:r>
              <a:rPr lang="zh-CN" altLang="en-US" dirty="0">
                <a:latin typeface="黑体" panose="02010609060101010101" pitchFamily="49" charset="-122"/>
                <a:ea typeface="黑体" panose="02010609060101010101" pitchFamily="49" charset="-122"/>
              </a:rPr>
              <a:t>与上层</a:t>
            </a:r>
            <a:r>
              <a:rPr lang="zh-CN" altLang="en-US" dirty="0">
                <a:solidFill>
                  <a:srgbClr val="FF3300"/>
                </a:solidFill>
                <a:latin typeface="黑体" panose="02010609060101010101" pitchFamily="49" charset="-122"/>
                <a:ea typeface="黑体" panose="02010609060101010101" pitchFamily="49" charset="-122"/>
              </a:rPr>
              <a:t>父类</a:t>
            </a:r>
            <a:r>
              <a:rPr lang="zh-CN" altLang="en-US" dirty="0">
                <a:latin typeface="黑体" panose="02010609060101010101" pitchFamily="49" charset="-122"/>
                <a:ea typeface="黑体" panose="02010609060101010101" pitchFamily="49" charset="-122"/>
              </a:rPr>
              <a:t>有相同特征，称为</a:t>
            </a:r>
            <a:r>
              <a:rPr lang="zh-CN" altLang="en-US" dirty="0">
                <a:solidFill>
                  <a:srgbClr val="FF3300"/>
                </a:solidFill>
                <a:latin typeface="黑体" panose="02010609060101010101" pitchFamily="49" charset="-122"/>
                <a:ea typeface="黑体" panose="02010609060101010101" pitchFamily="49" charset="-122"/>
              </a:rPr>
              <a:t>继承</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继承</a:t>
            </a:r>
            <a:r>
              <a:rPr lang="zh-CN" altLang="en-US" dirty="0">
                <a:latin typeface="黑体" panose="02010609060101010101" pitchFamily="49" charset="-122"/>
                <a:ea typeface="黑体" panose="02010609060101010101" pitchFamily="49" charset="-122"/>
              </a:rPr>
              <a:t>是</a:t>
            </a:r>
            <a:r>
              <a:rPr lang="zh-CN" altLang="en-US" dirty="0">
                <a:solidFill>
                  <a:srgbClr val="FF6600"/>
                </a:solidFill>
                <a:effectLst>
                  <a:outerShdw blurRad="38100" dist="38100" dir="2700000" algn="tl">
                    <a:srgbClr val="C0C0C0"/>
                  </a:outerShdw>
                </a:effectLst>
                <a:latin typeface="黑体" panose="02010609060101010101" pitchFamily="49" charset="-122"/>
                <a:ea typeface="黑体" panose="02010609060101010101" pitchFamily="49" charset="-122"/>
              </a:rPr>
              <a:t>使用已存在的定义做为基础建立新定义</a:t>
            </a:r>
            <a:r>
              <a:rPr lang="zh-CN" altLang="en-US" dirty="0">
                <a:latin typeface="黑体" panose="02010609060101010101" pitchFamily="49" charset="-122"/>
                <a:ea typeface="黑体" panose="02010609060101010101" pitchFamily="49" charset="-122"/>
              </a:rPr>
              <a:t>的技术。</a:t>
            </a:r>
          </a:p>
          <a:p>
            <a:pPr marL="0" indent="0">
              <a:buNone/>
            </a:pP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extLst>
      <p:ext uri="{BB962C8B-B14F-4D97-AF65-F5344CB8AC3E}">
        <p14:creationId xmlns:p14="http://schemas.microsoft.com/office/powerpoint/2010/main" val="486389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zh-CN" dirty="0"/>
              <a:t>描述物理架构的机制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81000" y="973378"/>
            <a:ext cx="8458200" cy="3661691"/>
          </a:xfrm>
        </p:spPr>
        <p:txBody>
          <a:bodyPr/>
          <a:lstStyle/>
          <a:p>
            <a:pPr marL="0" indent="0">
              <a:buNone/>
            </a:pPr>
            <a:r>
              <a:rPr lang="en-US" altLang="zh-CN" dirty="0"/>
              <a:t>6.5.2 </a:t>
            </a:r>
            <a:r>
              <a:rPr lang="zh-CN" altLang="en-US" dirty="0"/>
              <a:t>部署图</a:t>
            </a:r>
          </a:p>
          <a:p>
            <a:pPr>
              <a:lnSpc>
                <a:spcPct val="150000"/>
              </a:lnSpc>
            </a:pPr>
            <a:r>
              <a:rPr lang="zh-CN" altLang="zh-CN" sz="2000" dirty="0"/>
              <a:t>用来描述系统硬件的</a:t>
            </a:r>
            <a:r>
              <a:rPr lang="zh-CN" altLang="zh-CN" sz="2000" dirty="0">
                <a:solidFill>
                  <a:srgbClr val="FF0000"/>
                </a:solidFill>
              </a:rPr>
              <a:t>物理拓扑结构</a:t>
            </a:r>
            <a:r>
              <a:rPr lang="zh-CN" altLang="zh-CN" sz="2000" dirty="0"/>
              <a:t>以及在此结构上执行的</a:t>
            </a:r>
            <a:r>
              <a:rPr lang="zh-CN" altLang="zh-CN" sz="2000" dirty="0">
                <a:solidFill>
                  <a:srgbClr val="FF0000"/>
                </a:solidFill>
              </a:rPr>
              <a:t>软件</a:t>
            </a:r>
            <a:r>
              <a:rPr lang="zh-CN" altLang="zh-CN" sz="2000" dirty="0"/>
              <a:t>，即系统</a:t>
            </a:r>
            <a:r>
              <a:rPr lang="zh-CN" altLang="zh-CN" sz="2000" dirty="0">
                <a:solidFill>
                  <a:srgbClr val="00B050"/>
                </a:solidFill>
              </a:rPr>
              <a:t>运行时刻</a:t>
            </a:r>
            <a:r>
              <a:rPr lang="zh-CN" altLang="zh-CN" sz="2000" dirty="0"/>
              <a:t>的结构</a:t>
            </a:r>
            <a:r>
              <a:rPr lang="en-US" altLang="zh-CN" sz="2000" dirty="0"/>
              <a:t>.</a:t>
            </a:r>
          </a:p>
          <a:p>
            <a:pPr>
              <a:lnSpc>
                <a:spcPct val="150000"/>
              </a:lnSpc>
            </a:pPr>
            <a:r>
              <a:rPr lang="zh-CN" altLang="en-US" dirty="0"/>
              <a:t>说明：</a:t>
            </a:r>
          </a:p>
          <a:p>
            <a:pPr lvl="1">
              <a:lnSpc>
                <a:spcPct val="150000"/>
              </a:lnSpc>
            </a:pPr>
            <a:r>
              <a:rPr lang="zh-CN" altLang="en-US" dirty="0"/>
              <a:t>部署图</a:t>
            </a:r>
            <a:r>
              <a:rPr lang="zh-CN" altLang="en-US" dirty="0" smtClean="0"/>
              <a:t>是</a:t>
            </a:r>
            <a:r>
              <a:rPr lang="zh-CN" altLang="en-US" dirty="0"/>
              <a:t>对</a:t>
            </a:r>
            <a:r>
              <a:rPr lang="en-US" altLang="zh-CN" dirty="0"/>
              <a:t>OO</a:t>
            </a:r>
            <a:r>
              <a:rPr lang="zh-CN" altLang="en-US" dirty="0"/>
              <a:t>系统的物理方面建模的两个图之一。</a:t>
            </a:r>
          </a:p>
          <a:p>
            <a:pPr lvl="1">
              <a:lnSpc>
                <a:spcPct val="150000"/>
              </a:lnSpc>
            </a:pPr>
            <a:r>
              <a:rPr lang="zh-CN" altLang="en-US" dirty="0"/>
              <a:t>一个系统模型只有一</a:t>
            </a:r>
            <a:r>
              <a:rPr lang="zh-CN" altLang="en-US" dirty="0" smtClean="0"/>
              <a:t>个</a:t>
            </a:r>
            <a:r>
              <a:rPr lang="zh-CN" altLang="en-US" dirty="0"/>
              <a:t>部署图</a:t>
            </a:r>
            <a:r>
              <a:rPr lang="zh-CN" altLang="en-US" dirty="0" smtClean="0"/>
              <a:t>。</a:t>
            </a:r>
            <a:endParaRPr lang="zh-CN" altLang="en-US" dirty="0"/>
          </a:p>
          <a:p>
            <a:pPr lvl="1">
              <a:lnSpc>
                <a:spcPct val="150000"/>
              </a:lnSpc>
            </a:pPr>
            <a:r>
              <a:rPr lang="zh-CN" altLang="en-US" dirty="0"/>
              <a:t>部署图</a:t>
            </a:r>
            <a:r>
              <a:rPr lang="zh-CN" altLang="en-US" dirty="0" smtClean="0"/>
              <a:t>可以</a:t>
            </a:r>
            <a:r>
              <a:rPr lang="zh-CN" altLang="en-US" dirty="0"/>
              <a:t>显示计算节点的拓扑结构和通信路径、节点上运行的软构件等</a:t>
            </a:r>
            <a:r>
              <a:rPr lang="zh-CN" altLang="en-US" dirty="0" smtClean="0"/>
              <a:t>，</a:t>
            </a:r>
            <a:r>
              <a:rPr lang="zh-CN" altLang="en-US" dirty="0"/>
              <a:t>部署图</a:t>
            </a:r>
            <a:r>
              <a:rPr lang="zh-CN" altLang="en-US" dirty="0" smtClean="0"/>
              <a:t>常常</a:t>
            </a:r>
            <a:r>
              <a:rPr lang="zh-CN" altLang="en-US" dirty="0"/>
              <a:t>用于帮助理解分布式系统。</a:t>
            </a:r>
          </a:p>
          <a:p>
            <a:pPr lvl="1">
              <a:lnSpc>
                <a:spcPct val="150000"/>
              </a:lnSpc>
            </a:pPr>
            <a:r>
              <a:rPr lang="zh-CN" altLang="en-US" dirty="0"/>
              <a:t>部署图</a:t>
            </a:r>
            <a:r>
              <a:rPr lang="zh-CN" altLang="en-US" dirty="0" smtClean="0"/>
              <a:t>由</a:t>
            </a:r>
            <a:r>
              <a:rPr lang="zh-CN" altLang="en-US" dirty="0"/>
              <a:t>体系结构设计师，网络工程师，系统工程师等描述。</a:t>
            </a:r>
          </a:p>
          <a:p>
            <a:endParaRPr lang="zh-CN" altLang="en-US" dirty="0"/>
          </a:p>
        </p:txBody>
      </p:sp>
    </p:spTree>
    <p:extLst>
      <p:ext uri="{BB962C8B-B14F-4D97-AF65-F5344CB8AC3E}">
        <p14:creationId xmlns:p14="http://schemas.microsoft.com/office/powerpoint/2010/main" val="3252330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zh-CN" dirty="0"/>
              <a:t>描述物理架构的机制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875207965"/>
              </p:ext>
            </p:extLst>
          </p:nvPr>
        </p:nvGraphicFramePr>
        <p:xfrm>
          <a:off x="1371600" y="1904479"/>
          <a:ext cx="6574418" cy="1781175"/>
        </p:xfrm>
        <a:graphic>
          <a:graphicData uri="http://schemas.openxmlformats.org/presentationml/2006/ole">
            <mc:AlternateContent xmlns:mc="http://schemas.openxmlformats.org/markup-compatibility/2006">
              <mc:Choice xmlns:v="urn:schemas-microsoft-com:vml" Requires="v">
                <p:oleObj spid="_x0000_s13370" name="Visio" r:id="rId4" imgW="4324993" imgH="1171242" progId="Visio.Drawing.11">
                  <p:embed/>
                </p:oleObj>
              </mc:Choice>
              <mc:Fallback>
                <p:oleObj name="Visio" r:id="rId4" imgW="4324993" imgH="117124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904479"/>
                        <a:ext cx="6574418" cy="1781175"/>
                      </a:xfrm>
                      <a:prstGeom prst="rect">
                        <a:avLst/>
                      </a:prstGeom>
                      <a:noFill/>
                    </p:spPr>
                  </p:pic>
                </p:oleObj>
              </mc:Fallback>
            </mc:AlternateContent>
          </a:graphicData>
        </a:graphic>
      </p:graphicFrame>
      <p:sp>
        <p:nvSpPr>
          <p:cNvPr id="7" name="文本框 6"/>
          <p:cNvSpPr txBox="1"/>
          <p:nvPr/>
        </p:nvSpPr>
        <p:spPr>
          <a:xfrm>
            <a:off x="3095625" y="3892983"/>
            <a:ext cx="2952750" cy="338554"/>
          </a:xfrm>
          <a:prstGeom prst="rect">
            <a:avLst/>
          </a:prstGeom>
          <a:noFill/>
        </p:spPr>
        <p:txBody>
          <a:bodyPr wrap="square" rtlCol="0">
            <a:spAutoFit/>
          </a:bodyPr>
          <a:lstStyle/>
          <a:p>
            <a:r>
              <a:rPr lang="zh-CN" altLang="zh-CN" sz="1600" dirty="0"/>
              <a:t>图书管理系统物理结构部署图</a:t>
            </a:r>
            <a:endParaRPr lang="zh-CN" altLang="en-US" sz="1600" dirty="0"/>
          </a:p>
        </p:txBody>
      </p:sp>
    </p:spTree>
    <p:extLst>
      <p:ext uri="{BB962C8B-B14F-4D97-AF65-F5344CB8AC3E}">
        <p14:creationId xmlns:p14="http://schemas.microsoft.com/office/powerpoint/2010/main" val="176143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en-US" altLang="zh-CN" dirty="0" smtClean="0"/>
              <a:t>UML</a:t>
            </a:r>
            <a:r>
              <a:rPr lang="zh-CN" altLang="en-US" dirty="0" smtClean="0"/>
              <a:t>的五种视图</a:t>
            </a:r>
            <a:r>
              <a:rPr lang="en-US" altLang="zh-CN" dirty="0" smtClean="0"/>
              <a:t>9</a:t>
            </a:r>
            <a:r>
              <a:rPr lang="zh-CN" altLang="en-US" dirty="0" smtClean="0"/>
              <a:t>种图；</a:t>
            </a:r>
            <a:endParaRPr lang="en-US" altLang="zh-CN" dirty="0" smtClean="0"/>
          </a:p>
          <a:p>
            <a:pPr>
              <a:lnSpc>
                <a:spcPct val="150000"/>
              </a:lnSpc>
            </a:pPr>
            <a:r>
              <a:rPr lang="zh-CN" altLang="en-US" dirty="0" smtClean="0"/>
              <a:t>系统的各种视图合在一起，从不同的角度和细分层面完整地描述整个系统。</a:t>
            </a:r>
            <a:endParaRPr lang="zh-CN" altLang="en-US" dirty="0"/>
          </a:p>
        </p:txBody>
      </p:sp>
    </p:spTree>
    <p:extLst>
      <p:ext uri="{BB962C8B-B14F-4D97-AF65-F5344CB8AC3E}">
        <p14:creationId xmlns:p14="http://schemas.microsoft.com/office/powerpoint/2010/main" val="189783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684584" y="3363838"/>
            <a:ext cx="2448272" cy="2448272"/>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17" name="椭圆 16"/>
          <p:cNvSpPr/>
          <p:nvPr/>
        </p:nvSpPr>
        <p:spPr>
          <a:xfrm>
            <a:off x="2195736" y="4299942"/>
            <a:ext cx="1584176" cy="1584176"/>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0" name="椭圆 19"/>
          <p:cNvSpPr/>
          <p:nvPr/>
        </p:nvSpPr>
        <p:spPr>
          <a:xfrm>
            <a:off x="1982566" y="3723879"/>
            <a:ext cx="438268" cy="438268"/>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3" name="椭圆 22"/>
          <p:cNvSpPr/>
          <p:nvPr/>
        </p:nvSpPr>
        <p:spPr>
          <a:xfrm>
            <a:off x="7812360" y="3219822"/>
            <a:ext cx="2376264" cy="237626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3" name="椭圆 42"/>
          <p:cNvSpPr/>
          <p:nvPr/>
        </p:nvSpPr>
        <p:spPr>
          <a:xfrm>
            <a:off x="3561704" y="3721694"/>
            <a:ext cx="2387800" cy="2387800"/>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4" name="椭圆 43"/>
          <p:cNvSpPr/>
          <p:nvPr/>
        </p:nvSpPr>
        <p:spPr>
          <a:xfrm>
            <a:off x="7452320" y="3435846"/>
            <a:ext cx="936104" cy="93610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5" name="椭圆 44"/>
          <p:cNvSpPr/>
          <p:nvPr/>
        </p:nvSpPr>
        <p:spPr>
          <a:xfrm>
            <a:off x="6156179" y="4422629"/>
            <a:ext cx="1605507" cy="1605507"/>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3787178" y="2273922"/>
            <a:ext cx="1569660" cy="646331"/>
          </a:xfrm>
          <a:prstGeom prst="rect">
            <a:avLst/>
          </a:prstGeom>
          <a:noFill/>
        </p:spPr>
        <p:txBody>
          <a:bodyPr wrap="none" rtlCol="0">
            <a:spAutoFit/>
          </a:bodyPr>
          <a:lstStyle/>
          <a:p>
            <a:pPr algn="ctr"/>
            <a:r>
              <a:rPr lang="zh-CN" altLang="en-US" sz="3600" b="1" dirty="0" smtClean="0">
                <a:solidFill>
                  <a:schemeClr val="accent1"/>
                </a:solidFill>
                <a:cs typeface="+mn-ea"/>
                <a:sym typeface="+mn-lt"/>
              </a:rPr>
              <a:t>谢谢！</a:t>
            </a:r>
            <a:endParaRPr lang="zh-CN" altLang="en-US" sz="3600" b="1" dirty="0">
              <a:solidFill>
                <a:schemeClr val="accent1"/>
              </a:solidFill>
              <a:cs typeface="+mn-ea"/>
              <a:sym typeface="+mn-lt"/>
            </a:endParaRPr>
          </a:p>
        </p:txBody>
      </p:sp>
    </p:spTree>
    <p:extLst>
      <p:ext uri="{BB962C8B-B14F-4D97-AF65-F5344CB8AC3E}">
        <p14:creationId xmlns:p14="http://schemas.microsoft.com/office/powerpoint/2010/main" val="24281839"/>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63685" y="590550"/>
            <a:ext cx="8229600" cy="3661691"/>
          </a:xfrm>
        </p:spPr>
        <p:txBody>
          <a:bodyPr/>
          <a:lstStyle/>
          <a:p>
            <a:pPr marL="0" indent="0">
              <a:lnSpc>
                <a:spcPct val="150000"/>
              </a:lnSpc>
              <a:buNone/>
            </a:pPr>
            <a:r>
              <a:rPr lang="zh-CN" altLang="en-US" dirty="0"/>
              <a:t>③</a:t>
            </a:r>
            <a:r>
              <a:rPr lang="zh-CN" altLang="en-US" dirty="0">
                <a:solidFill>
                  <a:srgbClr val="FF0000"/>
                </a:solidFill>
              </a:rPr>
              <a:t>封装</a:t>
            </a:r>
            <a:r>
              <a:rPr lang="zh-CN" altLang="en-US" dirty="0" smtClean="0"/>
              <a:t>。</a:t>
            </a:r>
            <a:r>
              <a:rPr lang="zh-CN" altLang="en-US" dirty="0">
                <a:ea typeface="黑体" panose="02010609060101010101" pitchFamily="49" charset="-122"/>
              </a:rPr>
              <a:t>是指将对象的状态信息（属性）和行为（方法）捆绑为一个逻辑单元，并尽可能隐藏对象的内部细节。</a:t>
            </a:r>
          </a:p>
          <a:p>
            <a:pPr>
              <a:lnSpc>
                <a:spcPct val="150000"/>
              </a:lnSpc>
            </a:pPr>
            <a:r>
              <a:rPr lang="zh-CN" altLang="en-US" dirty="0">
                <a:solidFill>
                  <a:srgbClr val="009900"/>
                </a:solidFill>
                <a:ea typeface="黑体" panose="02010609060101010101" pitchFamily="49" charset="-122"/>
              </a:rPr>
              <a:t>封装是面向对象的一个重要原则</a:t>
            </a:r>
            <a:r>
              <a:rPr lang="zh-CN" altLang="en-US" dirty="0">
                <a:ea typeface="黑体" panose="02010609060101010101" pitchFamily="49" charset="-122"/>
              </a:rPr>
              <a:t>，它有两个涵义：第一个是把对象的全部属性和全部操作结合在一起，形成一个不可分割的独立对象。第二个是“信息隐藏”，即尽可能隐藏对象的内部细节，对外形成一个边界，只保留有限的对外接口使之与外部发生联系。</a:t>
            </a:r>
            <a:r>
              <a:rPr lang="zh-CN" altLang="en-US" dirty="0"/>
              <a:t> </a:t>
            </a:r>
          </a:p>
          <a:p>
            <a:pPr marL="0" indent="0">
              <a:buNone/>
            </a:pPr>
            <a:endParaRPr lang="zh-CN" altLang="en-US" dirty="0"/>
          </a:p>
        </p:txBody>
      </p:sp>
    </p:spTree>
    <p:extLst>
      <p:ext uri="{BB962C8B-B14F-4D97-AF65-F5344CB8AC3E}">
        <p14:creationId xmlns:p14="http://schemas.microsoft.com/office/powerpoint/2010/main" val="173155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81000" y="666750"/>
            <a:ext cx="8229600" cy="3661691"/>
          </a:xfrm>
        </p:spPr>
        <p:txBody>
          <a:bodyPr/>
          <a:lstStyle/>
          <a:p>
            <a:pPr marL="0" indent="0">
              <a:lnSpc>
                <a:spcPct val="150000"/>
              </a:lnSpc>
              <a:buNone/>
            </a:pPr>
            <a:r>
              <a:rPr lang="zh-CN" altLang="en-US" dirty="0"/>
              <a:t>④</a:t>
            </a:r>
            <a:r>
              <a:rPr lang="zh-CN" altLang="en-US" dirty="0" smtClean="0">
                <a:solidFill>
                  <a:srgbClr val="FF0000"/>
                </a:solidFill>
              </a:rPr>
              <a:t>多态</a:t>
            </a:r>
            <a:r>
              <a:rPr lang="zh-CN" altLang="en-US" dirty="0" smtClean="0"/>
              <a:t>：多态</a:t>
            </a:r>
            <a:r>
              <a:rPr lang="zh-CN" altLang="en-US" dirty="0"/>
              <a:t>是指</a:t>
            </a:r>
            <a:r>
              <a:rPr lang="zh-CN" altLang="en-US" dirty="0">
                <a:solidFill>
                  <a:srgbClr val="00B050"/>
                </a:solidFill>
              </a:rPr>
              <a:t>同名的方法</a:t>
            </a:r>
            <a:r>
              <a:rPr lang="zh-CN" altLang="en-US" dirty="0"/>
              <a:t>可在</a:t>
            </a:r>
            <a:r>
              <a:rPr lang="zh-CN" altLang="en-US" dirty="0">
                <a:solidFill>
                  <a:srgbClr val="00B050"/>
                </a:solidFill>
              </a:rPr>
              <a:t>不同的类</a:t>
            </a:r>
            <a:r>
              <a:rPr lang="zh-CN" altLang="en-US" dirty="0"/>
              <a:t>中具有</a:t>
            </a:r>
            <a:r>
              <a:rPr lang="zh-CN" altLang="en-US" dirty="0">
                <a:solidFill>
                  <a:srgbClr val="00B050"/>
                </a:solidFill>
              </a:rPr>
              <a:t>不同的</a:t>
            </a:r>
            <a:r>
              <a:rPr lang="zh-CN" altLang="en-US" dirty="0">
                <a:solidFill>
                  <a:srgbClr val="00B0F0"/>
                </a:solidFill>
              </a:rPr>
              <a:t>运动规律</a:t>
            </a:r>
            <a:r>
              <a:rPr lang="zh-CN" altLang="en-US" dirty="0" smtClean="0"/>
              <a:t>。</a:t>
            </a:r>
            <a:endParaRPr lang="en-US" altLang="zh-CN" dirty="0" smtClean="0"/>
          </a:p>
          <a:p>
            <a:pPr marL="0" indent="0">
              <a:lnSpc>
                <a:spcPct val="150000"/>
              </a:lnSpc>
              <a:buNone/>
            </a:pPr>
            <a:r>
              <a:rPr lang="zh-CN" altLang="en-US" dirty="0"/>
              <a:t>⑤</a:t>
            </a:r>
            <a:r>
              <a:rPr lang="zh-CN" altLang="en-US" dirty="0">
                <a:solidFill>
                  <a:srgbClr val="FF0000"/>
                </a:solidFill>
              </a:rPr>
              <a:t>重写</a:t>
            </a:r>
            <a:r>
              <a:rPr lang="zh-CN" altLang="en-US" dirty="0"/>
              <a:t>。重写指</a:t>
            </a:r>
            <a:r>
              <a:rPr lang="zh-CN" altLang="en-US" dirty="0">
                <a:solidFill>
                  <a:srgbClr val="00B050"/>
                </a:solidFill>
              </a:rPr>
              <a:t>类的同名方法</a:t>
            </a:r>
            <a:r>
              <a:rPr lang="zh-CN" altLang="en-US" dirty="0"/>
              <a:t>在给其传递</a:t>
            </a:r>
            <a:r>
              <a:rPr lang="zh-CN" altLang="en-US" dirty="0">
                <a:solidFill>
                  <a:srgbClr val="00B050"/>
                </a:solidFill>
              </a:rPr>
              <a:t>不同的参数</a:t>
            </a:r>
            <a:r>
              <a:rPr lang="zh-CN" altLang="en-US" dirty="0"/>
              <a:t>时可以有不同的</a:t>
            </a:r>
            <a:r>
              <a:rPr lang="zh-CN" altLang="en-US" dirty="0" smtClean="0"/>
              <a:t>运动</a:t>
            </a:r>
            <a:r>
              <a:rPr lang="zh-CN" altLang="en-US" dirty="0"/>
              <a:t>规律。在对象间相互作用</a:t>
            </a:r>
            <a:r>
              <a:rPr lang="zh-CN" altLang="en-US" dirty="0" smtClean="0"/>
              <a:t>时，即使</a:t>
            </a:r>
            <a:r>
              <a:rPr lang="zh-CN" altLang="en-US" dirty="0"/>
              <a:t>接收消息对象采用相同的接收</a:t>
            </a:r>
            <a:r>
              <a:rPr lang="zh-CN" altLang="en-US" dirty="0" smtClean="0"/>
              <a:t>办法，但</a:t>
            </a:r>
            <a:r>
              <a:rPr lang="zh-CN" altLang="en-US" dirty="0"/>
              <a:t>消息内容的详细</a:t>
            </a:r>
            <a:r>
              <a:rPr lang="zh-CN" altLang="en-US" dirty="0" smtClean="0"/>
              <a:t>程度不同，接收</a:t>
            </a:r>
            <a:r>
              <a:rPr lang="zh-CN" altLang="en-US" dirty="0"/>
              <a:t>消息对象内部的运动规律也可能不同。</a:t>
            </a:r>
          </a:p>
        </p:txBody>
      </p:sp>
    </p:spTree>
    <p:extLst>
      <p:ext uri="{BB962C8B-B14F-4D97-AF65-F5344CB8AC3E}">
        <p14:creationId xmlns:p14="http://schemas.microsoft.com/office/powerpoint/2010/main" val="311566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(6</a:t>
            </a:r>
            <a:r>
              <a:rPr lang="en-US" altLang="zh-CN" dirty="0" smtClean="0"/>
              <a:t>) </a:t>
            </a:r>
            <a:r>
              <a:rPr lang="zh-CN" altLang="en-US" dirty="0" smtClean="0">
                <a:solidFill>
                  <a:srgbClr val="FF0000"/>
                </a:solidFill>
              </a:rPr>
              <a:t>包</a:t>
            </a:r>
            <a:r>
              <a:rPr lang="zh-CN" altLang="en-US" dirty="0"/>
              <a:t>。现实世界中不同</a:t>
            </a:r>
            <a:r>
              <a:rPr lang="zh-CN" altLang="en-US" dirty="0" smtClean="0"/>
              <a:t>对象间的</a:t>
            </a:r>
            <a:r>
              <a:rPr lang="zh-CN" altLang="en-US" dirty="0"/>
              <a:t>相互联系和相互作用构成了各种不同的</a:t>
            </a:r>
            <a:r>
              <a:rPr lang="zh-CN" altLang="en-US" dirty="0" smtClean="0"/>
              <a:t>系统，不同</a:t>
            </a:r>
            <a:r>
              <a:rPr lang="zh-CN" altLang="en-US" dirty="0"/>
              <a:t>系统</a:t>
            </a:r>
            <a:r>
              <a:rPr lang="zh-CN" altLang="en-US" dirty="0" smtClean="0"/>
              <a:t>间的</a:t>
            </a:r>
            <a:r>
              <a:rPr lang="zh-CN" altLang="en-US" dirty="0"/>
              <a:t>相互联系和相互作用构成了更庞大的</a:t>
            </a:r>
            <a:r>
              <a:rPr lang="zh-CN" altLang="en-US" dirty="0" smtClean="0"/>
              <a:t>系统，进而</a:t>
            </a:r>
            <a:r>
              <a:rPr lang="zh-CN" altLang="en-US" dirty="0"/>
              <a:t>构成了整个世界。在面向对象概念中把这些</a:t>
            </a:r>
            <a:r>
              <a:rPr lang="zh-CN" altLang="en-US" dirty="0" smtClean="0">
                <a:solidFill>
                  <a:srgbClr val="FF0000"/>
                </a:solidFill>
              </a:rPr>
              <a:t>系统</a:t>
            </a:r>
            <a:r>
              <a:rPr lang="zh-CN" altLang="en-US" dirty="0"/>
              <a:t>称为包。</a:t>
            </a:r>
          </a:p>
          <a:p>
            <a:r>
              <a:rPr lang="en-US" altLang="zh-CN" dirty="0"/>
              <a:t>(7</a:t>
            </a:r>
            <a:r>
              <a:rPr lang="en-US" altLang="zh-CN" dirty="0" smtClean="0"/>
              <a:t>) </a:t>
            </a:r>
            <a:r>
              <a:rPr lang="zh-CN" altLang="en-US" dirty="0" smtClean="0">
                <a:solidFill>
                  <a:srgbClr val="FF0000"/>
                </a:solidFill>
              </a:rPr>
              <a:t>包</a:t>
            </a:r>
            <a:r>
              <a:rPr lang="zh-CN" altLang="en-US" dirty="0">
                <a:solidFill>
                  <a:srgbClr val="FF0000"/>
                </a:solidFill>
              </a:rPr>
              <a:t>的接口类</a:t>
            </a:r>
            <a:r>
              <a:rPr lang="zh-CN" altLang="en-US" dirty="0"/>
              <a:t>。在系统间相互作用时为了蕴藏系统内部的具体</a:t>
            </a:r>
            <a:r>
              <a:rPr lang="zh-CN" altLang="en-US" dirty="0" smtClean="0"/>
              <a:t>实现，系统</a:t>
            </a:r>
            <a:r>
              <a:rPr lang="zh-CN" altLang="en-US" dirty="0"/>
              <a:t>通过设立接口</a:t>
            </a:r>
            <a:r>
              <a:rPr lang="zh-CN" altLang="en-US" dirty="0" smtClean="0"/>
              <a:t>界面</a:t>
            </a:r>
            <a:r>
              <a:rPr lang="zh-CN" altLang="en-US" dirty="0"/>
              <a:t>类或对象来与其他系统进行</a:t>
            </a:r>
            <a:r>
              <a:rPr lang="zh-CN" altLang="en-US" dirty="0" smtClean="0"/>
              <a:t>交互；让</a:t>
            </a:r>
            <a:r>
              <a:rPr lang="zh-CN" altLang="en-US" dirty="0"/>
              <a:t>其他系统只看到这个接口界面类或</a:t>
            </a:r>
            <a:r>
              <a:rPr lang="zh-CN" altLang="en-US" dirty="0" smtClean="0"/>
              <a:t>对象，这个</a:t>
            </a:r>
            <a:r>
              <a:rPr lang="zh-CN" altLang="en-US" dirty="0"/>
              <a:t>类在</a:t>
            </a:r>
            <a:r>
              <a:rPr lang="zh-CN" altLang="en-US" dirty="0" smtClean="0"/>
              <a:t>面向对象</a:t>
            </a:r>
            <a:r>
              <a:rPr lang="zh-CN" altLang="en-US" dirty="0"/>
              <a:t>中称为接口类。</a:t>
            </a:r>
          </a:p>
        </p:txBody>
      </p:sp>
    </p:spTree>
    <p:extLst>
      <p:ext uri="{BB962C8B-B14F-4D97-AF65-F5344CB8AC3E}">
        <p14:creationId xmlns:p14="http://schemas.microsoft.com/office/powerpoint/2010/main" val="1965075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a:t>
            </a:r>
            <a:r>
              <a:rPr lang="zh-CN" altLang="en-US" dirty="0"/>
              <a:t>　面向对象的软件工程方法</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6.1.2</a:t>
            </a:r>
            <a:r>
              <a:rPr lang="zh-CN" altLang="en-US" dirty="0"/>
              <a:t>　面向对象的软件工程方法的特征与优势</a:t>
            </a:r>
          </a:p>
          <a:p>
            <a:pPr marL="457200" indent="-457200">
              <a:buAutoNum type="arabicPeriod"/>
            </a:pPr>
            <a:r>
              <a:rPr lang="zh-CN" altLang="en-US" dirty="0" smtClean="0"/>
              <a:t>面向对象</a:t>
            </a:r>
            <a:r>
              <a:rPr lang="zh-CN" altLang="en-US" dirty="0"/>
              <a:t>的软件工程方法的</a:t>
            </a:r>
            <a:r>
              <a:rPr lang="zh-CN" altLang="en-US" dirty="0" smtClean="0"/>
              <a:t>特征</a:t>
            </a:r>
            <a:endParaRPr lang="en-US" altLang="zh-CN" dirty="0" smtClean="0"/>
          </a:p>
          <a:p>
            <a:pPr lvl="1">
              <a:buClr>
                <a:srgbClr val="0070C0"/>
              </a:buClr>
              <a:buFont typeface="Wingdings" panose="05000000000000000000" pitchFamily="2" charset="2"/>
              <a:buChar char="Ø"/>
            </a:pPr>
            <a:r>
              <a:rPr lang="zh-CN" altLang="en-US" sz="1800" dirty="0"/>
              <a:t>把</a:t>
            </a:r>
            <a:r>
              <a:rPr lang="zh-CN" altLang="en-US" sz="1800" dirty="0">
                <a:solidFill>
                  <a:srgbClr val="FF0000"/>
                </a:solidFill>
              </a:rPr>
              <a:t>数据</a:t>
            </a:r>
            <a:r>
              <a:rPr lang="zh-CN" altLang="en-US" sz="1800" dirty="0"/>
              <a:t>和</a:t>
            </a:r>
            <a:r>
              <a:rPr lang="zh-CN" altLang="en-US" sz="1800" dirty="0">
                <a:solidFill>
                  <a:srgbClr val="FF0000"/>
                </a:solidFill>
              </a:rPr>
              <a:t>操作</a:t>
            </a:r>
            <a:r>
              <a:rPr lang="zh-CN" altLang="en-US" sz="1800" dirty="0"/>
              <a:t>封装在一起，形成对象。对象是构成软件系统的基本构件。</a:t>
            </a:r>
          </a:p>
          <a:p>
            <a:pPr lvl="1">
              <a:buClr>
                <a:srgbClr val="0070C0"/>
              </a:buClr>
              <a:buFont typeface="Wingdings" panose="05000000000000000000" pitchFamily="2" charset="2"/>
              <a:buChar char="Ø"/>
            </a:pPr>
            <a:r>
              <a:rPr lang="zh-CN" altLang="en-US" sz="1800" dirty="0"/>
              <a:t>把特征相似的对象</a:t>
            </a:r>
            <a:r>
              <a:rPr lang="zh-CN" altLang="en-US" sz="1800" dirty="0">
                <a:solidFill>
                  <a:srgbClr val="FF0000"/>
                </a:solidFill>
              </a:rPr>
              <a:t>抽象为类</a:t>
            </a:r>
            <a:r>
              <a:rPr lang="zh-CN" altLang="en-US" sz="1800" dirty="0"/>
              <a:t>。</a:t>
            </a:r>
          </a:p>
          <a:p>
            <a:pPr lvl="1">
              <a:buClr>
                <a:srgbClr val="0070C0"/>
              </a:buClr>
              <a:buFont typeface="Wingdings" panose="05000000000000000000" pitchFamily="2" charset="2"/>
              <a:buChar char="Ø"/>
            </a:pPr>
            <a:r>
              <a:rPr lang="zh-CN" altLang="en-US" sz="1800" dirty="0"/>
              <a:t>类之间可以存在继承或被继承的关系，形成软件系统的</a:t>
            </a:r>
            <a:r>
              <a:rPr lang="zh-CN" altLang="en-US" sz="1800" dirty="0">
                <a:solidFill>
                  <a:srgbClr val="00B050"/>
                </a:solidFill>
              </a:rPr>
              <a:t>层次结构</a:t>
            </a:r>
            <a:r>
              <a:rPr lang="zh-CN" altLang="en-US" sz="1800" dirty="0"/>
              <a:t>。</a:t>
            </a:r>
          </a:p>
          <a:p>
            <a:pPr lvl="1">
              <a:buClr>
                <a:srgbClr val="0070C0"/>
              </a:buClr>
              <a:buFont typeface="Wingdings" panose="05000000000000000000" pitchFamily="2" charset="2"/>
              <a:buChar char="Ø"/>
            </a:pPr>
            <a:r>
              <a:rPr lang="zh-CN" altLang="en-US" sz="1800" dirty="0"/>
              <a:t>对象之间</a:t>
            </a:r>
            <a:r>
              <a:rPr lang="zh-CN" altLang="en-US" sz="1800" dirty="0">
                <a:solidFill>
                  <a:srgbClr val="00B0F0"/>
                </a:solidFill>
              </a:rPr>
              <a:t>通过发送消息进行通信</a:t>
            </a:r>
            <a:r>
              <a:rPr lang="zh-CN" altLang="en-US" sz="1800" dirty="0"/>
              <a:t>。</a:t>
            </a:r>
          </a:p>
          <a:p>
            <a:pPr lvl="1">
              <a:buClr>
                <a:srgbClr val="0070C0"/>
              </a:buClr>
              <a:buFont typeface="Wingdings" panose="05000000000000000000" pitchFamily="2" charset="2"/>
              <a:buChar char="Ø"/>
            </a:pPr>
            <a:r>
              <a:rPr lang="zh-CN" altLang="en-US" sz="1800" dirty="0"/>
              <a:t>将对象的私有信息封装起来。外界不能直接访问对象的内部信息，而必须是发送相应的消息后，</a:t>
            </a:r>
            <a:r>
              <a:rPr lang="zh-CN" altLang="en-US" sz="1800" dirty="0">
                <a:solidFill>
                  <a:srgbClr val="00B0F0"/>
                </a:solidFill>
              </a:rPr>
              <a:t>通过有限的接口来访问</a:t>
            </a:r>
            <a:r>
              <a:rPr lang="zh-CN" altLang="en-US" sz="1800" dirty="0" smtClean="0"/>
              <a:t>。   </a:t>
            </a:r>
            <a:endParaRPr lang="en-US" altLang="zh-CN" sz="1800" dirty="0" smtClean="0"/>
          </a:p>
          <a:p>
            <a:pPr marL="0" indent="0">
              <a:lnSpc>
                <a:spcPct val="150000"/>
              </a:lnSpc>
              <a:buNone/>
            </a:pPr>
            <a:r>
              <a:rPr lang="en-US" altLang="zh-CN" sz="2000" dirty="0">
                <a:latin typeface="Adobe 楷体 Std R" panose="02020400000000000000" pitchFamily="18" charset="-122"/>
                <a:ea typeface="Adobe 楷体 Std R" panose="02020400000000000000" pitchFamily="18" charset="-122"/>
              </a:rPr>
              <a:t> </a:t>
            </a:r>
            <a:r>
              <a:rPr lang="en-US" altLang="zh-CN" sz="2000" dirty="0" smtClean="0">
                <a:latin typeface="Adobe 楷体 Std R" panose="02020400000000000000" pitchFamily="18" charset="-122"/>
                <a:ea typeface="Adobe 楷体 Std R" panose="02020400000000000000" pitchFamily="18" charset="-122"/>
              </a:rPr>
              <a:t>      </a:t>
            </a:r>
            <a:r>
              <a:rPr lang="zh-CN" altLang="en-US" sz="2000" dirty="0" smtClean="0">
                <a:latin typeface="Adobe 楷体 Std R" panose="02020400000000000000" pitchFamily="18" charset="-122"/>
                <a:ea typeface="Adobe 楷体 Std R" panose="02020400000000000000" pitchFamily="18" charset="-122"/>
              </a:rPr>
              <a:t>面向对象</a:t>
            </a:r>
            <a:r>
              <a:rPr lang="zh-CN" altLang="en-US" sz="2000" dirty="0">
                <a:latin typeface="Adobe 楷体 Std R" panose="02020400000000000000" pitchFamily="18" charset="-122"/>
                <a:ea typeface="Adobe 楷体 Std R" panose="02020400000000000000" pitchFamily="18" charset="-122"/>
              </a:rPr>
              <a:t>的方法的</a:t>
            </a:r>
            <a:r>
              <a:rPr lang="zh-CN" altLang="en-US" sz="2000" dirty="0">
                <a:solidFill>
                  <a:srgbClr val="FF0000"/>
                </a:solidFill>
                <a:latin typeface="Adobe 楷体 Std R" panose="02020400000000000000" pitchFamily="18" charset="-122"/>
                <a:ea typeface="Adobe 楷体 Std R" panose="02020400000000000000" pitchFamily="18" charset="-122"/>
              </a:rPr>
              <a:t>最重要的特点</a:t>
            </a:r>
            <a:r>
              <a:rPr lang="zh-CN" altLang="en-US" sz="2000" dirty="0">
                <a:latin typeface="Adobe 楷体 Std R" panose="02020400000000000000" pitchFamily="18" charset="-122"/>
                <a:ea typeface="Adobe 楷体 Std R" panose="02020400000000000000" pitchFamily="18" charset="-122"/>
              </a:rPr>
              <a:t>就是把事物的属性和操作组成一个整体，从问题域中客观存在的事物出发来识别对象并建立由这些对象所构成的系统。</a:t>
            </a:r>
          </a:p>
        </p:txBody>
      </p:sp>
    </p:spTree>
    <p:extLst>
      <p:ext uri="{BB962C8B-B14F-4D97-AF65-F5344CB8AC3E}">
        <p14:creationId xmlns:p14="http://schemas.microsoft.com/office/powerpoint/2010/main" val="2924746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a:t>
            </a:r>
            <a:r>
              <a:rPr lang="zh-CN" altLang="en-US" dirty="0"/>
              <a:t>　面向对象的软件工程方法</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t>2. </a:t>
            </a:r>
            <a:r>
              <a:rPr lang="zh-CN" altLang="en-US" dirty="0"/>
              <a:t>面向对象的软件工程方法的</a:t>
            </a:r>
            <a:r>
              <a:rPr lang="zh-CN" altLang="en-US" dirty="0" smtClean="0"/>
              <a:t>优势</a:t>
            </a:r>
            <a:endParaRPr lang="en-US" altLang="zh-CN" dirty="0"/>
          </a:p>
          <a:p>
            <a:pPr marL="0" indent="0">
              <a:buNone/>
            </a:pPr>
            <a:r>
              <a:rPr lang="zh-CN" altLang="en-US" sz="2000" dirty="0" smtClean="0"/>
              <a:t>（</a:t>
            </a:r>
            <a:r>
              <a:rPr lang="en-US" altLang="zh-CN" sz="2000" dirty="0" smtClean="0"/>
              <a:t>1</a:t>
            </a:r>
            <a:r>
              <a:rPr lang="zh-CN" altLang="en-US" sz="2000" dirty="0" smtClean="0"/>
              <a:t>）符合</a:t>
            </a:r>
            <a:r>
              <a:rPr lang="zh-CN" altLang="en-US" sz="2000" dirty="0"/>
              <a:t>人类的思维习惯</a:t>
            </a:r>
            <a:r>
              <a:rPr lang="zh-CN" altLang="en-US" sz="2000" dirty="0" smtClean="0"/>
              <a:t>。</a:t>
            </a:r>
            <a:endParaRPr lang="en-US" altLang="zh-CN" sz="2000" dirty="0" smtClean="0"/>
          </a:p>
          <a:p>
            <a:pPr marL="342900" indent="-342900">
              <a:buClr>
                <a:srgbClr val="0065B0"/>
              </a:buClr>
              <a:buFont typeface="Wingdings" panose="05000000000000000000" pitchFamily="2" charset="2"/>
              <a:buChar char="Ø"/>
            </a:pPr>
            <a:r>
              <a:rPr lang="zh-CN" altLang="en-US" sz="2000" dirty="0"/>
              <a:t>通常人类在认识客观世界的事物</a:t>
            </a:r>
            <a:r>
              <a:rPr lang="zh-CN" altLang="en-US" sz="2000" dirty="0" smtClean="0"/>
              <a:t>时，不仅</a:t>
            </a:r>
            <a:r>
              <a:rPr lang="zh-CN" altLang="en-US" sz="2000" dirty="0"/>
              <a:t>会考虑到事物会有</a:t>
            </a:r>
            <a:r>
              <a:rPr lang="zh-CN" altLang="en-US" sz="2000" dirty="0" smtClean="0"/>
              <a:t>哪些</a:t>
            </a:r>
            <a:r>
              <a:rPr lang="zh-CN" altLang="en-US" sz="2000" dirty="0" smtClean="0">
                <a:solidFill>
                  <a:srgbClr val="FF0000"/>
                </a:solidFill>
              </a:rPr>
              <a:t>属性</a:t>
            </a:r>
            <a:r>
              <a:rPr lang="zh-CN" altLang="en-US" sz="2000" dirty="0" smtClean="0"/>
              <a:t>，还</a:t>
            </a:r>
            <a:r>
              <a:rPr lang="zh-CN" altLang="en-US" sz="2000" dirty="0"/>
              <a:t>会考虑到事物能完成哪些</a:t>
            </a:r>
            <a:r>
              <a:rPr lang="zh-CN" altLang="en-US" sz="2000" dirty="0" smtClean="0">
                <a:solidFill>
                  <a:srgbClr val="FF0000"/>
                </a:solidFill>
              </a:rPr>
              <a:t>操作</a:t>
            </a:r>
            <a:r>
              <a:rPr lang="zh-CN" altLang="en-US" sz="2000" dirty="0" smtClean="0"/>
              <a:t>，也就是说，静态</a:t>
            </a:r>
            <a:r>
              <a:rPr lang="zh-CN" altLang="en-US" sz="2000" dirty="0"/>
              <a:t>的属性及动态的动作特征都是组成</a:t>
            </a:r>
            <a:r>
              <a:rPr lang="zh-CN" altLang="en-US" sz="2000" dirty="0" smtClean="0"/>
              <a:t>事物一部分，它们</a:t>
            </a:r>
            <a:r>
              <a:rPr lang="zh-CN" altLang="en-US" sz="2000" dirty="0"/>
              <a:t>组合起来才能完整地表达一个事物。而面向对象的软件工程方法最重要的特点</a:t>
            </a:r>
            <a:r>
              <a:rPr lang="zh-CN" altLang="en-US" sz="2000" dirty="0" smtClean="0"/>
              <a:t>就是把事物</a:t>
            </a:r>
            <a:r>
              <a:rPr lang="zh-CN" altLang="en-US" sz="2000" dirty="0"/>
              <a:t>的属性和操作组成一个</a:t>
            </a:r>
            <a:r>
              <a:rPr lang="zh-CN" altLang="en-US" sz="2000" dirty="0" smtClean="0"/>
              <a:t>整体，</a:t>
            </a:r>
            <a:r>
              <a:rPr lang="zh-CN" altLang="en-US" sz="2000" dirty="0" smtClean="0">
                <a:solidFill>
                  <a:srgbClr val="00B050"/>
                </a:solidFill>
              </a:rPr>
              <a:t>以</a:t>
            </a:r>
            <a:r>
              <a:rPr lang="zh-CN" altLang="en-US" sz="2000" dirty="0">
                <a:solidFill>
                  <a:srgbClr val="00B050"/>
                </a:solidFill>
              </a:rPr>
              <a:t>对象为</a:t>
            </a:r>
            <a:r>
              <a:rPr lang="zh-CN" altLang="en-US" sz="2000" dirty="0" smtClean="0">
                <a:solidFill>
                  <a:srgbClr val="00B050"/>
                </a:solidFill>
              </a:rPr>
              <a:t>核心，更</a:t>
            </a:r>
            <a:r>
              <a:rPr lang="zh-CN" altLang="en-US" sz="2000" dirty="0">
                <a:solidFill>
                  <a:srgbClr val="00B050"/>
                </a:solidFill>
              </a:rPr>
              <a:t>符合人类的思维习惯</a:t>
            </a:r>
            <a:r>
              <a:rPr lang="zh-CN" altLang="en-US" sz="2000" dirty="0" smtClean="0"/>
              <a:t>。</a:t>
            </a:r>
            <a:endParaRPr lang="en-US" altLang="zh-CN" sz="2000" dirty="0" smtClean="0"/>
          </a:p>
          <a:p>
            <a:pPr marL="342900" indent="-342900">
              <a:buClr>
                <a:srgbClr val="0065B0"/>
              </a:buClr>
              <a:buFont typeface="Wingdings" panose="05000000000000000000" pitchFamily="2" charset="2"/>
              <a:buChar char="Ø"/>
            </a:pPr>
            <a:r>
              <a:rPr lang="zh-CN" altLang="en-US" sz="2000" dirty="0" smtClean="0"/>
              <a:t>面向对象软件工程</a:t>
            </a:r>
            <a:r>
              <a:rPr lang="zh-CN" altLang="en-US" sz="2000" dirty="0"/>
              <a:t>方法更加注重人类在认识客观世界时循序渐进、逐步深化的特点。用面向对象的</a:t>
            </a:r>
            <a:r>
              <a:rPr lang="zh-CN" altLang="en-US" sz="2000" dirty="0" smtClean="0"/>
              <a:t>软件工程方法</a:t>
            </a:r>
            <a:r>
              <a:rPr lang="zh-CN" altLang="en-US" sz="2000" dirty="0"/>
              <a:t>进行软件开发的</a:t>
            </a:r>
            <a:r>
              <a:rPr lang="zh-CN" altLang="en-US" sz="2000" dirty="0" smtClean="0"/>
              <a:t>过程，是</a:t>
            </a:r>
            <a:r>
              <a:rPr lang="zh-CN" altLang="en-US" sz="2000" dirty="0"/>
              <a:t>一个主动的多次</a:t>
            </a:r>
            <a:r>
              <a:rPr lang="zh-CN" altLang="en-US" sz="2000" dirty="0">
                <a:solidFill>
                  <a:srgbClr val="00B0F0"/>
                </a:solidFill>
              </a:rPr>
              <a:t>反复迭代</a:t>
            </a:r>
            <a:r>
              <a:rPr lang="zh-CN" altLang="en-US" sz="2000" dirty="0"/>
              <a:t>的</a:t>
            </a:r>
            <a:r>
              <a:rPr lang="zh-CN" altLang="en-US" sz="2000" dirty="0" smtClean="0"/>
              <a:t>过程，而</a:t>
            </a:r>
            <a:r>
              <a:rPr lang="zh-CN" altLang="en-US" sz="2000" dirty="0"/>
              <a:t>不是把整个过程划分为</a:t>
            </a:r>
            <a:r>
              <a:rPr lang="zh-CN" altLang="en-US" sz="2000" dirty="0" smtClean="0"/>
              <a:t>几个严格的</a:t>
            </a:r>
            <a:r>
              <a:rPr lang="zh-CN" altLang="en-US" sz="2000" dirty="0"/>
              <a:t>顺序阶段</a:t>
            </a:r>
            <a:r>
              <a:rPr lang="zh-CN" altLang="en-US" dirty="0"/>
              <a:t>。</a:t>
            </a:r>
          </a:p>
        </p:txBody>
      </p:sp>
    </p:spTree>
    <p:extLst>
      <p:ext uri="{BB962C8B-B14F-4D97-AF65-F5344CB8AC3E}">
        <p14:creationId xmlns:p14="http://schemas.microsoft.com/office/powerpoint/2010/main" val="3889238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arn(outVertic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outVertical)">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343151" y="1945958"/>
            <a:ext cx="4794647" cy="369332"/>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lIns="0" tIns="0" rIns="0" bIns="0" anchor="ctr" anchorCtr="1">
            <a:spAutoFit/>
          </a:bodyPr>
          <a:lstStyle/>
          <a:p>
            <a:pPr algn="ctr" eaLnBrk="0" hangingPunct="0">
              <a:buClr>
                <a:schemeClr val="accent2"/>
              </a:buClr>
              <a:buSzPct val="75000"/>
              <a:buFont typeface="Monotype Sorts" pitchFamily="2" charset="2"/>
              <a:buNone/>
            </a:pPr>
            <a:r>
              <a:rPr kumimoji="1" lang="zh-CN" altLang="en-US" sz="2400" b="1">
                <a:solidFill>
                  <a:srgbClr val="FF0000"/>
                </a:solidFill>
                <a:effectLst>
                  <a:outerShdw blurRad="38100" dist="38100" dir="2700000" algn="tl">
                    <a:srgbClr val="C0C0C0"/>
                  </a:outerShdw>
                </a:effectLst>
                <a:latin typeface="Book Antiqua" panose="02040602050305030304" pitchFamily="18" charset="0"/>
                <a:ea typeface="黑体" panose="02010609060101010101" pitchFamily="49" charset="-122"/>
              </a:rPr>
              <a:t>传统方法数据与过程是分离的</a:t>
            </a:r>
          </a:p>
        </p:txBody>
      </p:sp>
      <p:sp>
        <p:nvSpPr>
          <p:cNvPr id="54275" name="Rectangle 3"/>
          <p:cNvSpPr>
            <a:spLocks noChangeArrowheads="1"/>
          </p:cNvSpPr>
          <p:nvPr/>
        </p:nvSpPr>
        <p:spPr bwMode="auto">
          <a:xfrm>
            <a:off x="1382300" y="4081463"/>
            <a:ext cx="6372257" cy="46166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spAutoFit/>
          </a:bodyPr>
          <a:lstStyle/>
          <a:p>
            <a:pPr algn="ctr" eaLnBrk="0" hangingPunct="0">
              <a:buClr>
                <a:schemeClr val="accent2"/>
              </a:buClr>
              <a:buSzPct val="75000"/>
              <a:buFont typeface="Monotype Sorts" pitchFamily="2" charset="2"/>
              <a:buNone/>
            </a:pPr>
            <a:r>
              <a:rPr kumimoji="1" lang="zh-CN" altLang="en-US" sz="2400" b="1">
                <a:solidFill>
                  <a:srgbClr val="009900"/>
                </a:solidFill>
                <a:effectLst>
                  <a:outerShdw blurRad="38100" dist="38100" dir="2700000" algn="tl">
                    <a:srgbClr val="C0C0C0"/>
                  </a:outerShdw>
                </a:effectLst>
                <a:latin typeface="Book Antiqua" panose="02040602050305030304" pitchFamily="18" charset="0"/>
                <a:ea typeface="黑体" panose="02010609060101010101" pitchFamily="49" charset="-122"/>
              </a:rPr>
              <a:t>对象把数据和处理数据的方法封状成一个单元</a:t>
            </a:r>
          </a:p>
        </p:txBody>
      </p:sp>
      <p:grpSp>
        <p:nvGrpSpPr>
          <p:cNvPr id="54276" name="Group 4"/>
          <p:cNvGrpSpPr>
            <a:grpSpLocks/>
          </p:cNvGrpSpPr>
          <p:nvPr/>
        </p:nvGrpSpPr>
        <p:grpSpPr bwMode="auto">
          <a:xfrm>
            <a:off x="2087166" y="86916"/>
            <a:ext cx="4913709" cy="1814513"/>
            <a:chOff x="612" y="709"/>
            <a:chExt cx="4127" cy="1524"/>
          </a:xfrm>
        </p:grpSpPr>
        <p:grpSp>
          <p:nvGrpSpPr>
            <p:cNvPr id="54277" name="Group 5"/>
            <p:cNvGrpSpPr>
              <a:grpSpLocks/>
            </p:cNvGrpSpPr>
            <p:nvPr/>
          </p:nvGrpSpPr>
          <p:grpSpPr bwMode="auto">
            <a:xfrm>
              <a:off x="3560" y="1026"/>
              <a:ext cx="1179" cy="685"/>
              <a:chOff x="3334" y="754"/>
              <a:chExt cx="1179" cy="685"/>
            </a:xfrm>
          </p:grpSpPr>
          <p:sp>
            <p:nvSpPr>
              <p:cNvPr id="54278" name="AutoShape 6"/>
              <p:cNvSpPr>
                <a:spLocks noChangeArrowheads="1"/>
              </p:cNvSpPr>
              <p:nvPr/>
            </p:nvSpPr>
            <p:spPr bwMode="auto">
              <a:xfrm>
                <a:off x="3334" y="754"/>
                <a:ext cx="1179" cy="685"/>
              </a:xfrm>
              <a:prstGeom prst="can">
                <a:avLst>
                  <a:gd name="adj" fmla="val 28611"/>
                </a:avLst>
              </a:prstGeom>
              <a:solidFill>
                <a:srgbClr val="FFFF99"/>
              </a:solidFill>
              <a:ln w="25400">
                <a:solidFill>
                  <a:srgbClr val="333300"/>
                </a:solidFill>
                <a:round/>
                <a:headEnd/>
                <a:tailEnd/>
              </a:ln>
              <a:effectLst>
                <a:outerShdw dist="45791" dir="2021404" algn="ctr" rotWithShape="0">
                  <a:schemeClr val="bg2"/>
                </a:outerShdw>
              </a:effectLst>
            </p:spPr>
            <p:txBody>
              <a:bodyPr wrap="none" anchor="ctr"/>
              <a:lstStyle/>
              <a:p>
                <a:endParaRPr lang="zh-CN" altLang="en-US" sz="1350"/>
              </a:p>
            </p:txBody>
          </p:sp>
          <p:sp>
            <p:nvSpPr>
              <p:cNvPr id="54279" name="Rectangle 7"/>
              <p:cNvSpPr>
                <a:spLocks noChangeArrowheads="1"/>
              </p:cNvSpPr>
              <p:nvPr/>
            </p:nvSpPr>
            <p:spPr bwMode="auto">
              <a:xfrm>
                <a:off x="3465" y="1025"/>
                <a:ext cx="910" cy="27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wrap="none" lIns="0" tIns="0" rIns="0" bIns="0" anchor="ctr" anchorCtr="1">
                <a:spAutoFit/>
              </a:bodyPr>
              <a:lstStyle/>
              <a:p>
                <a:pPr algn="ctr" eaLnBrk="0" hangingPunct="0">
                  <a:buClr>
                    <a:schemeClr val="accent2"/>
                  </a:buClr>
                  <a:buSzPct val="75000"/>
                  <a:buFont typeface="Monotype Sorts" pitchFamily="2" charset="2"/>
                  <a:buNone/>
                </a:pPr>
                <a:r>
                  <a:rPr kumimoji="1" lang="zh-CN" altLang="en-US" sz="2100" b="1">
                    <a:solidFill>
                      <a:srgbClr val="000000"/>
                    </a:solidFill>
                    <a:latin typeface="黑体" panose="02010609060101010101" pitchFamily="49" charset="-122"/>
                    <a:ea typeface="黑体" panose="02010609060101010101" pitchFamily="49" charset="-122"/>
                  </a:rPr>
                  <a:t>数据实体</a:t>
                </a:r>
              </a:p>
            </p:txBody>
          </p:sp>
        </p:grpSp>
        <p:sp>
          <p:nvSpPr>
            <p:cNvPr id="54280" name="Line 8"/>
            <p:cNvSpPr>
              <a:spLocks noChangeShapeType="1"/>
            </p:cNvSpPr>
            <p:nvPr/>
          </p:nvSpPr>
          <p:spPr bwMode="auto">
            <a:xfrm>
              <a:off x="2736" y="1480"/>
              <a:ext cx="720" cy="0"/>
            </a:xfrm>
            <a:prstGeom prst="line">
              <a:avLst/>
            </a:prstGeom>
            <a:noFill/>
            <a:ln w="3810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50"/>
            </a:p>
          </p:txBody>
        </p:sp>
        <p:grpSp>
          <p:nvGrpSpPr>
            <p:cNvPr id="54281" name="Group 9"/>
            <p:cNvGrpSpPr>
              <a:grpSpLocks/>
            </p:cNvGrpSpPr>
            <p:nvPr/>
          </p:nvGrpSpPr>
          <p:grpSpPr bwMode="auto">
            <a:xfrm>
              <a:off x="612" y="709"/>
              <a:ext cx="2033" cy="1524"/>
              <a:chOff x="340" y="346"/>
              <a:chExt cx="2033" cy="1524"/>
            </a:xfrm>
          </p:grpSpPr>
          <p:sp>
            <p:nvSpPr>
              <p:cNvPr id="54282" name="Rectangle 10"/>
              <p:cNvSpPr>
                <a:spLocks noChangeArrowheads="1"/>
              </p:cNvSpPr>
              <p:nvPr/>
            </p:nvSpPr>
            <p:spPr bwMode="auto">
              <a:xfrm>
                <a:off x="1477" y="346"/>
                <a:ext cx="896" cy="1524"/>
              </a:xfrm>
              <a:prstGeom prst="rect">
                <a:avLst/>
              </a:prstGeom>
              <a:solidFill>
                <a:schemeClr val="folHlink"/>
              </a:solidFill>
              <a:ln w="28575">
                <a:solidFill>
                  <a:srgbClr val="000000"/>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50"/>
              </a:p>
            </p:txBody>
          </p:sp>
          <p:sp>
            <p:nvSpPr>
              <p:cNvPr id="54283" name="Line 11"/>
              <p:cNvSpPr>
                <a:spLocks noChangeShapeType="1"/>
              </p:cNvSpPr>
              <p:nvPr/>
            </p:nvSpPr>
            <p:spPr bwMode="auto">
              <a:xfrm>
                <a:off x="340" y="845"/>
                <a:ext cx="672"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50"/>
              </a:p>
            </p:txBody>
          </p:sp>
          <p:sp>
            <p:nvSpPr>
              <p:cNvPr id="54284" name="Line 12"/>
              <p:cNvSpPr>
                <a:spLocks noChangeShapeType="1"/>
              </p:cNvSpPr>
              <p:nvPr/>
            </p:nvSpPr>
            <p:spPr bwMode="auto">
              <a:xfrm flipH="1">
                <a:off x="340" y="1438"/>
                <a:ext cx="672"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50"/>
              </a:p>
            </p:txBody>
          </p:sp>
          <p:sp>
            <p:nvSpPr>
              <p:cNvPr id="54285" name="Rectangle 13"/>
              <p:cNvSpPr>
                <a:spLocks noChangeArrowheads="1"/>
              </p:cNvSpPr>
              <p:nvPr/>
            </p:nvSpPr>
            <p:spPr bwMode="auto">
              <a:xfrm>
                <a:off x="455" y="516"/>
                <a:ext cx="386" cy="41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lIns="0" tIns="0" rIns="0" bIns="0" anchor="ctr" anchorCtr="1">
                <a:spAutoFit/>
              </a:bodyPr>
              <a:lstStyle/>
              <a:p>
                <a:pPr algn="ctr" eaLnBrk="0" hangingPunct="0">
                  <a:lnSpc>
                    <a:spcPct val="90000"/>
                  </a:lnSpc>
                  <a:buClr>
                    <a:schemeClr val="accent2"/>
                  </a:buClr>
                  <a:buSzPct val="75000"/>
                  <a:buFont typeface="Monotype Sorts" pitchFamily="2" charset="2"/>
                  <a:buNone/>
                </a:pPr>
                <a:r>
                  <a:rPr kumimoji="1" lang="zh-CN" altLang="en-US" b="1">
                    <a:solidFill>
                      <a:srgbClr val="0000FF"/>
                    </a:solidFill>
                    <a:latin typeface="黑体" panose="02010609060101010101" pitchFamily="49" charset="-122"/>
                    <a:ea typeface="黑体" panose="02010609060101010101" pitchFamily="49" charset="-122"/>
                  </a:rPr>
                  <a:t>输入</a:t>
                </a:r>
              </a:p>
            </p:txBody>
          </p:sp>
          <p:sp>
            <p:nvSpPr>
              <p:cNvPr id="54286" name="Rectangle 14"/>
              <p:cNvSpPr>
                <a:spLocks noChangeArrowheads="1"/>
              </p:cNvSpPr>
              <p:nvPr/>
            </p:nvSpPr>
            <p:spPr bwMode="auto">
              <a:xfrm>
                <a:off x="1057" y="936"/>
                <a:ext cx="817"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pPr algn="ctr" eaLnBrk="0" hangingPunct="0">
                  <a:buClr>
                    <a:schemeClr val="accent2"/>
                  </a:buClr>
                  <a:buSzPct val="75000"/>
                  <a:buFont typeface="Monotype Sorts" pitchFamily="2" charset="2"/>
                  <a:buNone/>
                </a:pPr>
                <a:r>
                  <a:rPr kumimoji="1" lang="zh-CN" altLang="en-US" b="1">
                    <a:effectLst>
                      <a:outerShdw blurRad="38100" dist="38100" dir="2700000" algn="tl">
                        <a:srgbClr val="000000"/>
                      </a:outerShdw>
                    </a:effectLst>
                    <a:latin typeface="黑体" panose="02010609060101010101" pitchFamily="49" charset="-122"/>
                    <a:ea typeface="黑体" panose="02010609060101010101" pitchFamily="49" charset="-122"/>
                  </a:rPr>
                  <a:t>过程</a:t>
                </a:r>
                <a:r>
                  <a:rPr kumimoji="1" lang="en-US" altLang="zh-CN" b="1">
                    <a:effectLst>
                      <a:outerShdw blurRad="38100" dist="38100" dir="2700000" algn="tl">
                        <a:srgbClr val="000000"/>
                      </a:outerShdw>
                    </a:effectLst>
                    <a:latin typeface="黑体" panose="02010609060101010101" pitchFamily="49" charset="-122"/>
                    <a:ea typeface="黑体" panose="02010609060101010101" pitchFamily="49" charset="-122"/>
                  </a:rPr>
                  <a:t>2</a:t>
                </a:r>
              </a:p>
            </p:txBody>
          </p:sp>
          <p:sp>
            <p:nvSpPr>
              <p:cNvPr id="54287" name="Rectangle 15"/>
              <p:cNvSpPr>
                <a:spLocks noChangeArrowheads="1"/>
              </p:cNvSpPr>
              <p:nvPr/>
            </p:nvSpPr>
            <p:spPr bwMode="auto">
              <a:xfrm>
                <a:off x="1057" y="528"/>
                <a:ext cx="817"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pPr algn="ctr" eaLnBrk="0" hangingPunct="0">
                  <a:buClr>
                    <a:schemeClr val="accent2"/>
                  </a:buClr>
                  <a:buSzPct val="75000"/>
                  <a:buFont typeface="Monotype Sorts" pitchFamily="2" charset="2"/>
                  <a:buNone/>
                </a:pPr>
                <a:r>
                  <a:rPr kumimoji="1" lang="zh-CN" altLang="en-US" b="1">
                    <a:effectLst>
                      <a:outerShdw blurRad="38100" dist="38100" dir="2700000" algn="tl">
                        <a:srgbClr val="000000"/>
                      </a:outerShdw>
                    </a:effectLst>
                    <a:latin typeface="黑体" panose="02010609060101010101" pitchFamily="49" charset="-122"/>
                    <a:ea typeface="黑体" panose="02010609060101010101" pitchFamily="49" charset="-122"/>
                  </a:rPr>
                  <a:t>过程</a:t>
                </a:r>
                <a:r>
                  <a:rPr kumimoji="1" lang="en-US" altLang="zh-CN" b="1">
                    <a:effectLst>
                      <a:outerShdw blurRad="38100" dist="38100" dir="2700000" algn="tl">
                        <a:srgbClr val="000000"/>
                      </a:outerShdw>
                    </a:effectLst>
                    <a:latin typeface="黑体" panose="02010609060101010101" pitchFamily="49" charset="-122"/>
                    <a:ea typeface="黑体" panose="02010609060101010101" pitchFamily="49" charset="-122"/>
                  </a:rPr>
                  <a:t>1</a:t>
                </a:r>
              </a:p>
            </p:txBody>
          </p:sp>
          <p:sp>
            <p:nvSpPr>
              <p:cNvPr id="54288" name="Rectangle 16"/>
              <p:cNvSpPr>
                <a:spLocks noChangeArrowheads="1"/>
              </p:cNvSpPr>
              <p:nvPr/>
            </p:nvSpPr>
            <p:spPr bwMode="auto">
              <a:xfrm>
                <a:off x="1057" y="1390"/>
                <a:ext cx="817"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pPr algn="ctr" eaLnBrk="0" hangingPunct="0">
                  <a:buClr>
                    <a:schemeClr val="accent2"/>
                  </a:buClr>
                  <a:buSzPct val="75000"/>
                  <a:buFont typeface="Monotype Sorts" pitchFamily="2" charset="2"/>
                  <a:buNone/>
                </a:pPr>
                <a:r>
                  <a:rPr kumimoji="1" lang="zh-CN" altLang="en-US" b="1">
                    <a:effectLst>
                      <a:outerShdw blurRad="38100" dist="38100" dir="2700000" algn="tl">
                        <a:srgbClr val="000000"/>
                      </a:outerShdw>
                    </a:effectLst>
                    <a:latin typeface="黑体" panose="02010609060101010101" pitchFamily="49" charset="-122"/>
                    <a:ea typeface="黑体" panose="02010609060101010101" pitchFamily="49" charset="-122"/>
                  </a:rPr>
                  <a:t>过程</a:t>
                </a:r>
                <a:r>
                  <a:rPr kumimoji="1" lang="en-US" altLang="zh-CN" b="1">
                    <a:effectLst>
                      <a:outerShdw blurRad="38100" dist="38100" dir="2700000" algn="tl">
                        <a:srgbClr val="000000"/>
                      </a:outerShdw>
                    </a:effectLst>
                    <a:latin typeface="黑体" panose="02010609060101010101" pitchFamily="49" charset="-122"/>
                    <a:ea typeface="黑体" panose="02010609060101010101" pitchFamily="49" charset="-122"/>
                  </a:rPr>
                  <a:t>3</a:t>
                </a:r>
              </a:p>
            </p:txBody>
          </p:sp>
          <p:sp>
            <p:nvSpPr>
              <p:cNvPr id="54289" name="Rectangle 17"/>
              <p:cNvSpPr>
                <a:spLocks noChangeArrowheads="1"/>
              </p:cNvSpPr>
              <p:nvPr/>
            </p:nvSpPr>
            <p:spPr bwMode="auto">
              <a:xfrm>
                <a:off x="491" y="1102"/>
                <a:ext cx="386" cy="41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lIns="0" tIns="0" rIns="0" bIns="0" anchor="ctr" anchorCtr="1">
                <a:spAutoFit/>
              </a:bodyPr>
              <a:lstStyle/>
              <a:p>
                <a:pPr algn="ctr" eaLnBrk="0" hangingPunct="0">
                  <a:lnSpc>
                    <a:spcPct val="90000"/>
                  </a:lnSpc>
                  <a:buClr>
                    <a:schemeClr val="accent2"/>
                  </a:buClr>
                  <a:buSzPct val="75000"/>
                  <a:buFont typeface="Monotype Sorts" pitchFamily="2" charset="2"/>
                  <a:buNone/>
                </a:pPr>
                <a:r>
                  <a:rPr kumimoji="1" lang="zh-CN" altLang="en-US" b="1">
                    <a:solidFill>
                      <a:srgbClr val="0000FF"/>
                    </a:solidFill>
                    <a:latin typeface="黑体" panose="02010609060101010101" pitchFamily="49" charset="-122"/>
                    <a:ea typeface="黑体" panose="02010609060101010101" pitchFamily="49" charset="-122"/>
                  </a:rPr>
                  <a:t>输出</a:t>
                </a:r>
              </a:p>
            </p:txBody>
          </p:sp>
        </p:grpSp>
      </p:grpSp>
      <p:grpSp>
        <p:nvGrpSpPr>
          <p:cNvPr id="54290" name="Group 18"/>
          <p:cNvGrpSpPr>
            <a:grpSpLocks/>
          </p:cNvGrpSpPr>
          <p:nvPr/>
        </p:nvGrpSpPr>
        <p:grpSpPr bwMode="auto">
          <a:xfrm>
            <a:off x="2736056" y="2461023"/>
            <a:ext cx="2862263" cy="1526381"/>
            <a:chOff x="1202" y="2466"/>
            <a:chExt cx="2404" cy="1282"/>
          </a:xfrm>
        </p:grpSpPr>
        <p:grpSp>
          <p:nvGrpSpPr>
            <p:cNvPr id="54291" name="Group 19"/>
            <p:cNvGrpSpPr>
              <a:grpSpLocks/>
            </p:cNvGrpSpPr>
            <p:nvPr/>
          </p:nvGrpSpPr>
          <p:grpSpPr bwMode="auto">
            <a:xfrm>
              <a:off x="1968" y="2466"/>
              <a:ext cx="1638" cy="1282"/>
              <a:chOff x="1968" y="2466"/>
              <a:chExt cx="1638" cy="1282"/>
            </a:xfrm>
          </p:grpSpPr>
          <p:sp>
            <p:nvSpPr>
              <p:cNvPr id="54292" name="Rectangle 20"/>
              <p:cNvSpPr>
                <a:spLocks noChangeArrowheads="1"/>
              </p:cNvSpPr>
              <p:nvPr/>
            </p:nvSpPr>
            <p:spPr bwMode="auto">
              <a:xfrm>
                <a:off x="1968" y="2478"/>
                <a:ext cx="1638" cy="1270"/>
              </a:xfrm>
              <a:prstGeom prst="rect">
                <a:avLst/>
              </a:prstGeom>
              <a:solidFill>
                <a:schemeClr val="folHlink"/>
              </a:solidFill>
              <a:ln w="28575">
                <a:solidFill>
                  <a:srgbClr val="003366"/>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50"/>
              </a:p>
            </p:txBody>
          </p:sp>
          <p:sp>
            <p:nvSpPr>
              <p:cNvPr id="54293" name="Rectangle 21"/>
              <p:cNvSpPr>
                <a:spLocks noChangeArrowheads="1"/>
              </p:cNvSpPr>
              <p:nvPr/>
            </p:nvSpPr>
            <p:spPr bwMode="auto">
              <a:xfrm>
                <a:off x="2112" y="2784"/>
                <a:ext cx="1312" cy="601"/>
              </a:xfrm>
              <a:prstGeom prst="rect">
                <a:avLst/>
              </a:prstGeom>
              <a:solidFill>
                <a:srgbClr val="FFFF99"/>
              </a:solidFill>
              <a:ln w="12700">
                <a:solidFill>
                  <a:srgbClr val="000000"/>
                </a:solidFill>
                <a:miter lim="800000"/>
                <a:headEnd/>
                <a:tailEnd/>
              </a:ln>
              <a:effectLst>
                <a:outerShdw dist="45791" dir="2021404" algn="ctr" rotWithShape="0">
                  <a:schemeClr val="bg2"/>
                </a:outerShdw>
              </a:effectLst>
            </p:spPr>
            <p:txBody>
              <a:bodyPr wrap="none" lIns="0" tIns="0" rIns="0" bIns="0" anchor="ctr" anchorCtr="1"/>
              <a:lstStyle/>
              <a:p>
                <a:pPr algn="ctr" eaLnBrk="0" hangingPunct="0">
                  <a:buClr>
                    <a:schemeClr val="accent2"/>
                  </a:buClr>
                  <a:buSzPct val="75000"/>
                  <a:buFont typeface="Monotype Sorts" pitchFamily="2" charset="2"/>
                  <a:buNone/>
                </a:pPr>
                <a:r>
                  <a:rPr kumimoji="1" lang="zh-CN" altLang="en-US" sz="2100" b="1">
                    <a:solidFill>
                      <a:srgbClr val="000000"/>
                    </a:solidFill>
                    <a:latin typeface="黑体" panose="02010609060101010101" pitchFamily="49" charset="-122"/>
                    <a:ea typeface="黑体" panose="02010609060101010101" pitchFamily="49" charset="-122"/>
                  </a:rPr>
                  <a:t>属于该对象</a:t>
                </a:r>
              </a:p>
              <a:p>
                <a:pPr algn="ctr" eaLnBrk="0" hangingPunct="0">
                  <a:buClr>
                    <a:schemeClr val="accent2"/>
                  </a:buClr>
                  <a:buSzPct val="75000"/>
                  <a:buFont typeface="Monotype Sorts" pitchFamily="2" charset="2"/>
                  <a:buNone/>
                </a:pPr>
                <a:r>
                  <a:rPr kumimoji="1" lang="zh-CN" altLang="en-US" sz="2100" b="1">
                    <a:solidFill>
                      <a:srgbClr val="000000"/>
                    </a:solidFill>
                    <a:latin typeface="黑体" panose="02010609060101010101" pitchFamily="49" charset="-122"/>
                    <a:ea typeface="黑体" panose="02010609060101010101" pitchFamily="49" charset="-122"/>
                  </a:rPr>
                  <a:t>的数据</a:t>
                </a:r>
              </a:p>
            </p:txBody>
          </p:sp>
          <p:sp>
            <p:nvSpPr>
              <p:cNvPr id="54294" name="Rectangle 22"/>
              <p:cNvSpPr>
                <a:spLocks noChangeArrowheads="1"/>
              </p:cNvSpPr>
              <p:nvPr/>
            </p:nvSpPr>
            <p:spPr bwMode="auto">
              <a:xfrm>
                <a:off x="2520" y="2466"/>
                <a:ext cx="610" cy="34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spAutoFit/>
              </a:bodyPr>
              <a:lstStyle/>
              <a:p>
                <a:pPr algn="ctr" eaLnBrk="0" hangingPunct="0">
                  <a:buClr>
                    <a:schemeClr val="accent2"/>
                  </a:buClr>
                  <a:buSzPct val="75000"/>
                  <a:buFont typeface="Monotype Sorts" pitchFamily="2" charset="2"/>
                  <a:buNone/>
                </a:pPr>
                <a:r>
                  <a:rPr kumimoji="1" lang="zh-CN" altLang="en-US" sz="2100" b="1">
                    <a:latin typeface="黑体" panose="02010609060101010101" pitchFamily="49" charset="-122"/>
                    <a:ea typeface="黑体" panose="02010609060101010101" pitchFamily="49" charset="-122"/>
                  </a:rPr>
                  <a:t>对象</a:t>
                </a:r>
              </a:p>
            </p:txBody>
          </p:sp>
          <p:sp>
            <p:nvSpPr>
              <p:cNvPr id="54295" name="Rectangle 23"/>
              <p:cNvSpPr>
                <a:spLocks noChangeArrowheads="1"/>
              </p:cNvSpPr>
              <p:nvPr/>
            </p:nvSpPr>
            <p:spPr bwMode="auto">
              <a:xfrm>
                <a:off x="1982" y="3430"/>
                <a:ext cx="1593" cy="244"/>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wrap="none" lIns="0" tIns="0" rIns="0" bIns="0">
                <a:spAutoFit/>
              </a:bodyPr>
              <a:lstStyle/>
              <a:p>
                <a:pPr algn="ctr" eaLnBrk="0" hangingPunct="0">
                  <a:lnSpc>
                    <a:spcPct val="90000"/>
                  </a:lnSpc>
                  <a:buClr>
                    <a:schemeClr val="accent2"/>
                  </a:buClr>
                  <a:buSzPct val="75000"/>
                  <a:buFont typeface="Monotype Sorts" pitchFamily="2" charset="2"/>
                  <a:buNone/>
                </a:pPr>
                <a:r>
                  <a:rPr kumimoji="1" lang="zh-CN" altLang="en-US" sz="2100" b="1">
                    <a:solidFill>
                      <a:srgbClr val="FF9900"/>
                    </a:solidFill>
                    <a:latin typeface="黑体" panose="02010609060101010101" pitchFamily="49" charset="-122"/>
                    <a:ea typeface="黑体" panose="02010609060101010101" pitchFamily="49" charset="-122"/>
                  </a:rPr>
                  <a:t>处理数据的方法</a:t>
                </a:r>
              </a:p>
            </p:txBody>
          </p:sp>
        </p:grpSp>
        <p:grpSp>
          <p:nvGrpSpPr>
            <p:cNvPr id="54296" name="Group 24"/>
            <p:cNvGrpSpPr>
              <a:grpSpLocks/>
            </p:cNvGrpSpPr>
            <p:nvPr/>
          </p:nvGrpSpPr>
          <p:grpSpPr bwMode="auto">
            <a:xfrm>
              <a:off x="1202" y="3202"/>
              <a:ext cx="672" cy="262"/>
              <a:chOff x="987" y="3335"/>
              <a:chExt cx="672" cy="262"/>
            </a:xfrm>
          </p:grpSpPr>
          <p:sp>
            <p:nvSpPr>
              <p:cNvPr id="54297" name="Line 25"/>
              <p:cNvSpPr>
                <a:spLocks noChangeShapeType="1"/>
              </p:cNvSpPr>
              <p:nvPr/>
            </p:nvSpPr>
            <p:spPr bwMode="auto">
              <a:xfrm flipH="1">
                <a:off x="987" y="3597"/>
                <a:ext cx="6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50"/>
              </a:p>
            </p:txBody>
          </p:sp>
          <p:sp>
            <p:nvSpPr>
              <p:cNvPr id="54298" name="Rectangle 26"/>
              <p:cNvSpPr>
                <a:spLocks noChangeArrowheads="1"/>
              </p:cNvSpPr>
              <p:nvPr/>
            </p:nvSpPr>
            <p:spPr bwMode="auto">
              <a:xfrm>
                <a:off x="1121" y="3335"/>
                <a:ext cx="390" cy="233"/>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wrap="none" lIns="0" tIns="0" rIns="0" bIns="0" anchor="ctr" anchorCtr="1">
                <a:spAutoFit/>
              </a:bodyPr>
              <a:lstStyle/>
              <a:p>
                <a:pPr algn="ctr" eaLnBrk="0" hangingPunct="0">
                  <a:buClr>
                    <a:schemeClr val="accent2"/>
                  </a:buClr>
                  <a:buSzPct val="75000"/>
                  <a:buFont typeface="Monotype Sorts" pitchFamily="2" charset="2"/>
                  <a:buNone/>
                </a:pPr>
                <a:r>
                  <a:rPr kumimoji="1" lang="zh-CN" altLang="en-US"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消息</a:t>
                </a:r>
              </a:p>
            </p:txBody>
          </p:sp>
        </p:grpSp>
        <p:grpSp>
          <p:nvGrpSpPr>
            <p:cNvPr id="54299" name="Group 27"/>
            <p:cNvGrpSpPr>
              <a:grpSpLocks/>
            </p:cNvGrpSpPr>
            <p:nvPr/>
          </p:nvGrpSpPr>
          <p:grpSpPr bwMode="auto">
            <a:xfrm>
              <a:off x="1247" y="2613"/>
              <a:ext cx="635" cy="273"/>
              <a:chOff x="1020" y="2658"/>
              <a:chExt cx="635" cy="273"/>
            </a:xfrm>
          </p:grpSpPr>
          <p:sp>
            <p:nvSpPr>
              <p:cNvPr id="54300" name="Rectangle 28"/>
              <p:cNvSpPr>
                <a:spLocks noChangeArrowheads="1"/>
              </p:cNvSpPr>
              <p:nvPr/>
            </p:nvSpPr>
            <p:spPr bwMode="auto">
              <a:xfrm>
                <a:off x="1154" y="2658"/>
                <a:ext cx="390" cy="233"/>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wrap="none" lIns="0" tIns="0" rIns="0" bIns="0" anchor="ctr" anchorCtr="1">
                <a:spAutoFit/>
              </a:bodyPr>
              <a:lstStyle/>
              <a:p>
                <a:pPr algn="ctr" eaLnBrk="0" hangingPunct="0">
                  <a:buClr>
                    <a:schemeClr val="accent2"/>
                  </a:buClr>
                  <a:buSzPct val="75000"/>
                  <a:buFont typeface="Monotype Sorts" pitchFamily="2" charset="2"/>
                  <a:buNone/>
                </a:pPr>
                <a:r>
                  <a:rPr kumimoji="1" lang="zh-CN" altLang="en-US"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消息</a:t>
                </a:r>
              </a:p>
            </p:txBody>
          </p:sp>
          <p:sp>
            <p:nvSpPr>
              <p:cNvPr id="54301" name="Line 29"/>
              <p:cNvSpPr>
                <a:spLocks noChangeShapeType="1"/>
              </p:cNvSpPr>
              <p:nvPr/>
            </p:nvSpPr>
            <p:spPr bwMode="auto">
              <a:xfrm>
                <a:off x="1020" y="2931"/>
                <a:ext cx="635"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grpSp>
      </p:grpSp>
    </p:spTree>
    <p:extLst>
      <p:ext uri="{BB962C8B-B14F-4D97-AF65-F5344CB8AC3E}">
        <p14:creationId xmlns:p14="http://schemas.microsoft.com/office/powerpoint/2010/main" val="1172044677"/>
      </p:ext>
    </p:extLst>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133350"/>
            <a:ext cx="8540750" cy="4800600"/>
          </a:xfrm>
        </p:spPr>
        <p:txBody>
          <a:bodyPr/>
          <a:lstStyle/>
          <a:p>
            <a:pPr marL="0" indent="0">
              <a:buNone/>
            </a:pPr>
            <a:r>
              <a:rPr lang="en-US" altLang="zh-CN" sz="2000" dirty="0"/>
              <a:t>2</a:t>
            </a:r>
            <a:r>
              <a:rPr lang="en-US" altLang="zh-CN" sz="2000" dirty="0" smtClean="0"/>
              <a:t>) </a:t>
            </a:r>
            <a:r>
              <a:rPr lang="zh-CN" altLang="en-US" sz="2000" dirty="0" smtClean="0">
                <a:solidFill>
                  <a:srgbClr val="FF0000"/>
                </a:solidFill>
              </a:rPr>
              <a:t>稳定性</a:t>
            </a:r>
            <a:r>
              <a:rPr lang="zh-CN" altLang="en-US" sz="2000" dirty="0">
                <a:solidFill>
                  <a:srgbClr val="FF0000"/>
                </a:solidFill>
              </a:rPr>
              <a:t>好</a:t>
            </a:r>
            <a:r>
              <a:rPr lang="zh-CN" altLang="en-US" sz="2000" dirty="0" smtClean="0">
                <a:solidFill>
                  <a:srgbClr val="FF0000"/>
                </a:solidFill>
              </a:rPr>
              <a:t>。</a:t>
            </a:r>
            <a:endParaRPr lang="en-US" altLang="zh-CN" sz="2000" dirty="0" smtClean="0">
              <a:solidFill>
                <a:srgbClr val="FF0000"/>
              </a:solidFill>
            </a:endParaRPr>
          </a:p>
          <a:p>
            <a:pPr marL="742941" lvl="1" indent="-342900">
              <a:buClr>
                <a:srgbClr val="00B050"/>
              </a:buClr>
              <a:buFont typeface="Wingdings" panose="05000000000000000000" pitchFamily="2" charset="2"/>
              <a:buChar char="p"/>
            </a:pPr>
            <a:r>
              <a:rPr lang="zh-CN" altLang="en-US" sz="2000" dirty="0" smtClean="0"/>
              <a:t>传统</a:t>
            </a:r>
            <a:r>
              <a:rPr lang="zh-CN" altLang="en-US" sz="2000" dirty="0"/>
              <a:t>的软件工程方法基于</a:t>
            </a:r>
            <a:r>
              <a:rPr lang="zh-CN" altLang="en-US" sz="2000" dirty="0">
                <a:solidFill>
                  <a:srgbClr val="00B0F0"/>
                </a:solidFill>
              </a:rPr>
              <a:t>功能分析和功能分解</a:t>
            </a:r>
            <a:r>
              <a:rPr lang="zh-CN" altLang="en-US" sz="2000" dirty="0"/>
              <a:t>。当软件功能发生变化</a:t>
            </a:r>
            <a:r>
              <a:rPr lang="zh-CN" altLang="en-US" sz="2000" dirty="0" smtClean="0"/>
              <a:t>时，很容易引起</a:t>
            </a:r>
            <a:r>
              <a:rPr lang="zh-CN" altLang="en-US" sz="2000" dirty="0">
                <a:solidFill>
                  <a:srgbClr val="00B0F0"/>
                </a:solidFill>
              </a:rPr>
              <a:t>软件结构</a:t>
            </a:r>
            <a:r>
              <a:rPr lang="zh-CN" altLang="en-US" sz="2000" dirty="0" smtClean="0">
                <a:solidFill>
                  <a:srgbClr val="00B0F0"/>
                </a:solidFill>
              </a:rPr>
              <a:t>改变</a:t>
            </a:r>
            <a:r>
              <a:rPr lang="zh-CN" altLang="en-US" sz="2000" dirty="0" smtClean="0"/>
              <a:t>。</a:t>
            </a:r>
            <a:endParaRPr lang="en-US" altLang="zh-CN" sz="2000" dirty="0" smtClean="0"/>
          </a:p>
          <a:p>
            <a:pPr marL="742941" lvl="1" indent="-342900">
              <a:buClr>
                <a:srgbClr val="00B050"/>
              </a:buClr>
              <a:buFont typeface="Wingdings" panose="05000000000000000000" pitchFamily="2" charset="2"/>
              <a:buChar char="p"/>
            </a:pPr>
            <a:r>
              <a:rPr lang="zh-CN" altLang="en-US" sz="2000" dirty="0" smtClean="0"/>
              <a:t>面向对象</a:t>
            </a:r>
            <a:r>
              <a:rPr lang="zh-CN" altLang="en-US" sz="2000" dirty="0"/>
              <a:t>的软件工程方法是基于对象的</a:t>
            </a:r>
            <a:r>
              <a:rPr lang="zh-CN" altLang="en-US" sz="2000" dirty="0" smtClean="0"/>
              <a:t>概念，用</a:t>
            </a:r>
            <a:r>
              <a:rPr lang="zh-CN" altLang="en-US" sz="2000" dirty="0"/>
              <a:t>对象来表示与待</a:t>
            </a:r>
            <a:r>
              <a:rPr lang="zh-CN" altLang="en-US" sz="2000" dirty="0" smtClean="0"/>
              <a:t>解决的问题</a:t>
            </a:r>
            <a:r>
              <a:rPr lang="zh-CN" altLang="en-US" sz="2000" dirty="0"/>
              <a:t>相关的</a:t>
            </a:r>
            <a:r>
              <a:rPr lang="zh-CN" altLang="en-US" sz="2000" dirty="0" smtClean="0"/>
              <a:t>实体，以</a:t>
            </a:r>
            <a:r>
              <a:rPr lang="zh-CN" altLang="en-US" sz="2000" dirty="0"/>
              <a:t>对象之间的联系来表示实体之间的关系。当目标系统的</a:t>
            </a:r>
            <a:r>
              <a:rPr lang="zh-CN" altLang="en-US" sz="2000" dirty="0">
                <a:solidFill>
                  <a:srgbClr val="FF0505"/>
                </a:solidFill>
              </a:rPr>
              <a:t>需求发生变化</a:t>
            </a:r>
            <a:r>
              <a:rPr lang="zh-CN" altLang="en-US" sz="2000" dirty="0" smtClean="0"/>
              <a:t>时，只要实体</a:t>
            </a:r>
            <a:r>
              <a:rPr lang="zh-CN" altLang="en-US" sz="2000" dirty="0"/>
              <a:t>及实体之间的</a:t>
            </a:r>
            <a:r>
              <a:rPr lang="zh-CN" altLang="en-US" sz="2000" dirty="0">
                <a:solidFill>
                  <a:srgbClr val="FF0505"/>
                </a:solidFill>
              </a:rPr>
              <a:t>关系</a:t>
            </a:r>
            <a:r>
              <a:rPr lang="zh-CN" altLang="en-US" sz="2000" dirty="0"/>
              <a:t>不发生</a:t>
            </a:r>
            <a:r>
              <a:rPr lang="zh-CN" altLang="en-US" sz="2000" dirty="0" smtClean="0"/>
              <a:t>变化，就</a:t>
            </a:r>
            <a:r>
              <a:rPr lang="zh-CN" altLang="en-US" sz="2000" dirty="0"/>
              <a:t>不会引起软件系统结构的</a:t>
            </a:r>
            <a:r>
              <a:rPr lang="zh-CN" altLang="en-US" sz="2000" dirty="0" smtClean="0"/>
              <a:t>变化，而</a:t>
            </a:r>
            <a:r>
              <a:rPr lang="zh-CN" altLang="en-US" sz="2000" dirty="0"/>
              <a:t>只需要对部分</a:t>
            </a:r>
            <a:r>
              <a:rPr lang="zh-CN" altLang="en-US" sz="2000" dirty="0" smtClean="0"/>
              <a:t>对象的</a:t>
            </a:r>
            <a:r>
              <a:rPr lang="zh-CN" altLang="en-US" sz="2000" dirty="0" smtClean="0">
                <a:solidFill>
                  <a:srgbClr val="00B050"/>
                </a:solidFill>
              </a:rPr>
              <a:t>局部修改</a:t>
            </a:r>
            <a:r>
              <a:rPr lang="zh-CN" altLang="en-US" sz="2000" dirty="0" smtClean="0"/>
              <a:t>就</a:t>
            </a:r>
            <a:r>
              <a:rPr lang="zh-CN" altLang="en-US" sz="2000" dirty="0"/>
              <a:t>可以扩充系统功能</a:t>
            </a:r>
            <a:r>
              <a:rPr lang="zh-CN" altLang="en-US" sz="2000" dirty="0" smtClean="0"/>
              <a:t>。</a:t>
            </a:r>
            <a:endParaRPr lang="en-US" altLang="zh-CN" sz="2000" dirty="0" smtClean="0"/>
          </a:p>
          <a:p>
            <a:pPr marL="0" indent="0">
              <a:buNone/>
            </a:pPr>
            <a:r>
              <a:rPr lang="en-US" altLang="zh-CN" sz="2000" dirty="0" smtClean="0"/>
              <a:t>3) </a:t>
            </a:r>
            <a:r>
              <a:rPr lang="zh-CN" altLang="en-US" sz="2000" dirty="0" smtClean="0">
                <a:solidFill>
                  <a:srgbClr val="FF0000"/>
                </a:solidFill>
              </a:rPr>
              <a:t>可复用性</a:t>
            </a:r>
            <a:r>
              <a:rPr lang="zh-CN" altLang="en-US" sz="2000" dirty="0">
                <a:solidFill>
                  <a:srgbClr val="FF0000"/>
                </a:solidFill>
              </a:rPr>
              <a:t>好</a:t>
            </a:r>
            <a:r>
              <a:rPr lang="zh-CN" altLang="en-US" sz="2000" dirty="0"/>
              <a:t>。面向对象技术采用了继承和多态的</a:t>
            </a:r>
            <a:r>
              <a:rPr lang="zh-CN" altLang="en-US" sz="2000" dirty="0" smtClean="0"/>
              <a:t>机制，极</a:t>
            </a:r>
            <a:r>
              <a:rPr lang="zh-CN" altLang="en-US" sz="2000" dirty="0"/>
              <a:t>大地提高了代码的可复用性。</a:t>
            </a:r>
            <a:r>
              <a:rPr lang="zh-CN" altLang="en-US" sz="2000" dirty="0" smtClean="0"/>
              <a:t>从父类派生</a:t>
            </a:r>
            <a:r>
              <a:rPr lang="zh-CN" altLang="en-US" sz="2000" dirty="0"/>
              <a:t>出子</a:t>
            </a:r>
            <a:r>
              <a:rPr lang="zh-CN" altLang="en-US" sz="2000" dirty="0" smtClean="0"/>
              <a:t>类，一方面</a:t>
            </a:r>
            <a:r>
              <a:rPr lang="zh-CN" altLang="en-US" sz="2000" dirty="0"/>
              <a:t>复用了父类中定义的数据结构和</a:t>
            </a:r>
            <a:r>
              <a:rPr lang="zh-CN" altLang="en-US" sz="2000" dirty="0" smtClean="0"/>
              <a:t>代码，另一方面</a:t>
            </a:r>
            <a:r>
              <a:rPr lang="zh-CN" altLang="en-US" sz="2000" dirty="0"/>
              <a:t>提高了代码的可扩展性。</a:t>
            </a:r>
          </a:p>
          <a:p>
            <a:pPr marL="0" indent="0">
              <a:buNone/>
            </a:pPr>
            <a:r>
              <a:rPr lang="en-US" altLang="zh-CN" sz="2000" dirty="0"/>
              <a:t>4)</a:t>
            </a:r>
            <a:r>
              <a:rPr lang="zh-CN" altLang="en-US" sz="2000" dirty="0">
                <a:solidFill>
                  <a:srgbClr val="FF0000"/>
                </a:solidFill>
              </a:rPr>
              <a:t>可维护性好。</a:t>
            </a:r>
            <a:r>
              <a:rPr lang="zh-CN" altLang="en-US" sz="2000" dirty="0"/>
              <a:t>由于利用面向对象软件下程方法开发的软件系统稳定性和可复用性</a:t>
            </a:r>
            <a:r>
              <a:rPr lang="zh-CN" altLang="en-US" sz="2000" dirty="0" smtClean="0"/>
              <a:t>好，而且采用了</a:t>
            </a:r>
            <a:r>
              <a:rPr lang="zh-CN" altLang="en-US" sz="2000" dirty="0"/>
              <a:t>封装和信息隐藏</a:t>
            </a:r>
            <a:r>
              <a:rPr lang="zh-CN" altLang="en-US" sz="2000" dirty="0" smtClean="0"/>
              <a:t>机制，易于</a:t>
            </a:r>
            <a:r>
              <a:rPr lang="zh-CN" altLang="en-US" sz="2000" dirty="0"/>
              <a:t>调整局部</a:t>
            </a:r>
            <a:r>
              <a:rPr lang="zh-CN" altLang="en-US" sz="2000" dirty="0" smtClean="0"/>
              <a:t>软件，所以</a:t>
            </a:r>
            <a:r>
              <a:rPr lang="zh-CN" altLang="en-US" sz="2000" dirty="0"/>
              <a:t>系统的可维护性比较好</a:t>
            </a:r>
            <a:r>
              <a:rPr lang="zh-CN" altLang="en-US" sz="2000" dirty="0" smtClean="0"/>
              <a:t>。</a:t>
            </a:r>
            <a:endParaRPr lang="zh-CN" altLang="en-US" sz="2000" dirty="0"/>
          </a:p>
        </p:txBody>
      </p:sp>
    </p:spTree>
    <p:extLst>
      <p:ext uri="{BB962C8B-B14F-4D97-AF65-F5344CB8AC3E}">
        <p14:creationId xmlns:p14="http://schemas.microsoft.com/office/powerpoint/2010/main" val="231995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a:t>
            </a:r>
            <a:r>
              <a:rPr lang="zh-CN" altLang="en-US" dirty="0"/>
              <a:t>　面向对象的软件工程方法</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1043658"/>
            <a:ext cx="8610600" cy="3661691"/>
          </a:xfrm>
        </p:spPr>
        <p:txBody>
          <a:bodyPr/>
          <a:lstStyle/>
          <a:p>
            <a:r>
              <a:rPr lang="en-US" altLang="zh-CN" dirty="0"/>
              <a:t>6.1.3</a:t>
            </a:r>
            <a:r>
              <a:rPr lang="zh-CN" altLang="en-US" dirty="0" smtClean="0"/>
              <a:t>面向对象</a:t>
            </a:r>
            <a:r>
              <a:rPr lang="zh-CN" altLang="en-US" dirty="0"/>
              <a:t>的实施</a:t>
            </a:r>
            <a:r>
              <a:rPr lang="zh-CN" altLang="en-US" dirty="0" smtClean="0"/>
              <a:t>步骤</a:t>
            </a:r>
            <a:endParaRPr lang="en-US" altLang="zh-CN" dirty="0" smtClean="0"/>
          </a:p>
          <a:p>
            <a:pPr marL="0" indent="0">
              <a:buNone/>
            </a:pPr>
            <a:r>
              <a:rPr lang="zh-CN" altLang="en-US" sz="2000" dirty="0">
                <a:solidFill>
                  <a:srgbClr val="FF0000"/>
                </a:solidFill>
              </a:rPr>
              <a:t>（</a:t>
            </a:r>
            <a:r>
              <a:rPr lang="en-US" altLang="zh-CN" sz="2000" dirty="0">
                <a:solidFill>
                  <a:srgbClr val="FF0000"/>
                </a:solidFill>
              </a:rPr>
              <a:t>1</a:t>
            </a:r>
            <a:r>
              <a:rPr lang="zh-CN" altLang="en-US" sz="2000" dirty="0">
                <a:solidFill>
                  <a:srgbClr val="FF0000"/>
                </a:solidFill>
              </a:rPr>
              <a:t>）面向对象分析：</a:t>
            </a:r>
            <a:r>
              <a:rPr lang="zh-CN" altLang="en-US" sz="2000" dirty="0"/>
              <a:t>从问题陈述入手，分析和构造所关心的现实世界问题域的模型，并用相应的符号系统表示。模型必须是简洁、明确地抽象目标系统必须做的事，而不是如何做。分析步骤如下。</a:t>
            </a:r>
          </a:p>
          <a:p>
            <a:pPr marL="914388" lvl="1" indent="-457200">
              <a:buFont typeface="+mj-ea"/>
              <a:buAutoNum type="circleNumDbPlain"/>
            </a:pPr>
            <a:r>
              <a:rPr lang="zh-CN" altLang="en-US" dirty="0" smtClean="0"/>
              <a:t>确定</a:t>
            </a:r>
            <a:r>
              <a:rPr lang="zh-CN" altLang="en-US" dirty="0"/>
              <a:t>问题域，包括定义论域，选择论域，根据需要细化和增加</a:t>
            </a:r>
            <a:r>
              <a:rPr lang="zh-CN" altLang="en-US" dirty="0" smtClean="0"/>
              <a:t>论域</a:t>
            </a:r>
            <a:endParaRPr lang="zh-CN" altLang="en-US" dirty="0"/>
          </a:p>
          <a:p>
            <a:pPr marL="914388" lvl="1" indent="-457200">
              <a:buFont typeface="+mj-ea"/>
              <a:buAutoNum type="circleNumDbPlain"/>
            </a:pPr>
            <a:r>
              <a:rPr lang="zh-CN" altLang="en-US" dirty="0" smtClean="0"/>
              <a:t>区分</a:t>
            </a:r>
            <a:r>
              <a:rPr lang="zh-CN" altLang="en-US" dirty="0"/>
              <a:t>类和对象，包括定义对象、定义类、</a:t>
            </a:r>
            <a:r>
              <a:rPr lang="zh-CN" altLang="en-US" dirty="0" smtClean="0"/>
              <a:t>命名</a:t>
            </a:r>
            <a:endParaRPr lang="zh-CN" altLang="en-US" dirty="0"/>
          </a:p>
          <a:p>
            <a:pPr marL="914388" lvl="1" indent="-457200">
              <a:buFont typeface="+mj-ea"/>
              <a:buAutoNum type="circleNumDbPlain"/>
            </a:pPr>
            <a:r>
              <a:rPr lang="zh-CN" altLang="en-US" dirty="0" smtClean="0"/>
              <a:t>区分</a:t>
            </a:r>
            <a:r>
              <a:rPr lang="zh-CN" altLang="en-US" dirty="0"/>
              <a:t>整体对象以及组成部分，确定类的关系以及</a:t>
            </a:r>
            <a:r>
              <a:rPr lang="zh-CN" altLang="en-US" dirty="0" smtClean="0"/>
              <a:t>结构</a:t>
            </a:r>
            <a:endParaRPr lang="zh-CN" altLang="en-US" dirty="0"/>
          </a:p>
          <a:p>
            <a:pPr marL="914388" lvl="1" indent="-457200">
              <a:buFont typeface="+mj-ea"/>
              <a:buAutoNum type="circleNumDbPlain"/>
            </a:pPr>
            <a:r>
              <a:rPr lang="zh-CN" altLang="en-US" dirty="0" smtClean="0"/>
              <a:t>定义</a:t>
            </a:r>
            <a:r>
              <a:rPr lang="zh-CN" altLang="en-US" dirty="0"/>
              <a:t>属性，包括确定属性、安排</a:t>
            </a:r>
            <a:r>
              <a:rPr lang="zh-CN" altLang="en-US" dirty="0" smtClean="0"/>
              <a:t>属性</a:t>
            </a:r>
            <a:endParaRPr lang="zh-CN" altLang="en-US" dirty="0"/>
          </a:p>
          <a:p>
            <a:pPr marL="914388" lvl="1" indent="-457200">
              <a:buFont typeface="+mj-ea"/>
              <a:buAutoNum type="circleNumDbPlain"/>
            </a:pPr>
            <a:r>
              <a:rPr lang="zh-CN" altLang="en-US" dirty="0" smtClean="0"/>
              <a:t>定义</a:t>
            </a:r>
            <a:r>
              <a:rPr lang="zh-CN" altLang="en-US" dirty="0"/>
              <a:t>服务，包括确定对象状态、确定所需服务、确定消息</a:t>
            </a:r>
            <a:r>
              <a:rPr lang="zh-CN" altLang="en-US" dirty="0" smtClean="0"/>
              <a:t>联结</a:t>
            </a:r>
            <a:endParaRPr lang="zh-CN" altLang="en-US" dirty="0"/>
          </a:p>
          <a:p>
            <a:pPr marL="914388" lvl="1" indent="-457200">
              <a:buFont typeface="+mj-ea"/>
              <a:buAutoNum type="circleNumDbPlain"/>
            </a:pPr>
            <a:r>
              <a:rPr lang="zh-CN" altLang="en-US" dirty="0" smtClean="0"/>
              <a:t>确定</a:t>
            </a:r>
            <a:r>
              <a:rPr lang="zh-CN" altLang="en-US" dirty="0"/>
              <a:t>附加的系统</a:t>
            </a:r>
            <a:r>
              <a:rPr lang="zh-CN" altLang="en-US" dirty="0" smtClean="0"/>
              <a:t>约束</a:t>
            </a:r>
            <a:endParaRPr lang="zh-CN" altLang="en-US" dirty="0"/>
          </a:p>
        </p:txBody>
      </p:sp>
    </p:spTree>
    <p:extLst>
      <p:ext uri="{BB962C8B-B14F-4D97-AF65-F5344CB8AC3E}">
        <p14:creationId xmlns:p14="http://schemas.microsoft.com/office/powerpoint/2010/main" val="3582587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684584" y="3363838"/>
            <a:ext cx="2448272" cy="2448272"/>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17" name="椭圆 16"/>
          <p:cNvSpPr/>
          <p:nvPr/>
        </p:nvSpPr>
        <p:spPr>
          <a:xfrm>
            <a:off x="2195736" y="4299942"/>
            <a:ext cx="1584176" cy="1584176"/>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20" name="椭圆 19"/>
          <p:cNvSpPr/>
          <p:nvPr/>
        </p:nvSpPr>
        <p:spPr>
          <a:xfrm>
            <a:off x="1982566" y="3723879"/>
            <a:ext cx="438268" cy="438268"/>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23" name="椭圆 22"/>
          <p:cNvSpPr/>
          <p:nvPr/>
        </p:nvSpPr>
        <p:spPr>
          <a:xfrm>
            <a:off x="7812360" y="3219822"/>
            <a:ext cx="2376264" cy="237626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43" name="椭圆 42"/>
          <p:cNvSpPr/>
          <p:nvPr/>
        </p:nvSpPr>
        <p:spPr>
          <a:xfrm>
            <a:off x="3561704" y="3721694"/>
            <a:ext cx="2387800" cy="2387800"/>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44" name="椭圆 43"/>
          <p:cNvSpPr/>
          <p:nvPr/>
        </p:nvSpPr>
        <p:spPr>
          <a:xfrm>
            <a:off x="7452320" y="3435846"/>
            <a:ext cx="936104" cy="93610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45" name="椭圆 44"/>
          <p:cNvSpPr/>
          <p:nvPr/>
        </p:nvSpPr>
        <p:spPr>
          <a:xfrm>
            <a:off x="6156179" y="4422629"/>
            <a:ext cx="1605507" cy="1605507"/>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1782613" y="1887491"/>
            <a:ext cx="5578771" cy="646331"/>
          </a:xfrm>
          <a:prstGeom prst="rect">
            <a:avLst/>
          </a:prstGeom>
          <a:noFill/>
        </p:spPr>
        <p:txBody>
          <a:bodyPr wrap="none" rtlCol="0">
            <a:spAutoFit/>
          </a:bodyPr>
          <a:lstStyle/>
          <a:p>
            <a:pPr algn="ctr"/>
            <a:r>
              <a:rPr lang="zh-CN" altLang="en-US" sz="3600" b="1" dirty="0" smtClean="0">
                <a:solidFill>
                  <a:srgbClr val="1F497D">
                    <a:lumMod val="75000"/>
                    <a:lumOff val="25000"/>
                  </a:srgbClr>
                </a:solidFill>
                <a:cs typeface="+mn-ea"/>
                <a:sym typeface="+mn-lt"/>
              </a:rPr>
              <a:t>第</a:t>
            </a:r>
            <a:r>
              <a:rPr lang="en-US" altLang="zh-CN" sz="3600" b="1" dirty="0">
                <a:solidFill>
                  <a:srgbClr val="1F497D">
                    <a:lumMod val="75000"/>
                    <a:lumOff val="25000"/>
                  </a:srgbClr>
                </a:solidFill>
                <a:cs typeface="+mn-ea"/>
                <a:sym typeface="+mn-lt"/>
              </a:rPr>
              <a:t>6</a:t>
            </a:r>
            <a:r>
              <a:rPr lang="zh-CN" altLang="en-US" sz="3600" b="1" dirty="0" smtClean="0">
                <a:solidFill>
                  <a:srgbClr val="1F497D">
                    <a:lumMod val="75000"/>
                    <a:lumOff val="25000"/>
                  </a:srgbClr>
                </a:solidFill>
                <a:cs typeface="+mn-ea"/>
                <a:sym typeface="+mn-lt"/>
              </a:rPr>
              <a:t>章 </a:t>
            </a:r>
            <a:r>
              <a:rPr lang="zh-CN" altLang="en-US" sz="3600" b="1" dirty="0">
                <a:solidFill>
                  <a:srgbClr val="1F497D">
                    <a:lumMod val="75000"/>
                    <a:lumOff val="25000"/>
                  </a:srgbClr>
                </a:solidFill>
                <a:cs typeface="+mn-ea"/>
                <a:sym typeface="+mn-lt"/>
              </a:rPr>
              <a:t>面向对象方法与</a:t>
            </a:r>
            <a:r>
              <a:rPr lang="en-US" altLang="zh-CN" sz="3600" b="1" dirty="0">
                <a:solidFill>
                  <a:srgbClr val="1F497D">
                    <a:lumMod val="75000"/>
                    <a:lumOff val="25000"/>
                  </a:srgbClr>
                </a:solidFill>
                <a:cs typeface="+mn-ea"/>
                <a:sym typeface="+mn-lt"/>
              </a:rPr>
              <a:t>UML</a:t>
            </a:r>
            <a:endParaRPr lang="zh-CN" altLang="en-US" sz="3600" b="1" dirty="0">
              <a:solidFill>
                <a:srgbClr val="4F81BD"/>
              </a:solidFill>
              <a:cs typeface="+mn-ea"/>
              <a:sym typeface="+mn-lt"/>
            </a:endParaRPr>
          </a:p>
        </p:txBody>
      </p:sp>
    </p:spTree>
    <p:extLst>
      <p:ext uri="{BB962C8B-B14F-4D97-AF65-F5344CB8AC3E}">
        <p14:creationId xmlns:p14="http://schemas.microsoft.com/office/powerpoint/2010/main" val="40137343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a:t>
            </a:r>
            <a:r>
              <a:rPr lang="zh-CN" altLang="en-US" dirty="0"/>
              <a:t>　面向对象的软件工程方法</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1043658"/>
            <a:ext cx="8534400" cy="3661691"/>
          </a:xfrm>
        </p:spPr>
        <p:txBody>
          <a:bodyPr/>
          <a:lstStyle/>
          <a:p>
            <a:pPr marL="0" indent="0">
              <a:buNone/>
            </a:pPr>
            <a:r>
              <a:rPr lang="zh-CN" altLang="en-US" sz="2000" dirty="0"/>
              <a:t>（</a:t>
            </a:r>
            <a:r>
              <a:rPr lang="en-US" altLang="zh-CN" sz="2000" dirty="0"/>
              <a:t>2</a:t>
            </a:r>
            <a:r>
              <a:rPr lang="zh-CN" altLang="en-US" sz="2000" dirty="0"/>
              <a:t>）</a:t>
            </a:r>
            <a:r>
              <a:rPr lang="zh-CN" altLang="en-US" sz="2000" dirty="0">
                <a:solidFill>
                  <a:srgbClr val="FF0000"/>
                </a:solidFill>
              </a:rPr>
              <a:t>面向对象设计</a:t>
            </a:r>
            <a:r>
              <a:rPr lang="zh-CN" altLang="en-US" sz="2000" dirty="0"/>
              <a:t>：面向对象的设计与传统的以功能分解为主的设计有所不同。具体设计步骤如下</a:t>
            </a:r>
            <a:r>
              <a:rPr lang="zh-CN" altLang="en-US" sz="2000" dirty="0" smtClean="0"/>
              <a:t>。</a:t>
            </a:r>
            <a:endParaRPr lang="zh-CN" altLang="en-US" sz="2000" dirty="0"/>
          </a:p>
          <a:p>
            <a:pPr marL="857241" lvl="1" indent="-457200">
              <a:buFont typeface="+mj-ea"/>
              <a:buAutoNum type="circleNumDbPlain"/>
            </a:pPr>
            <a:r>
              <a:rPr lang="zh-CN" altLang="en-US" dirty="0" smtClean="0"/>
              <a:t>应用</a:t>
            </a:r>
            <a:r>
              <a:rPr lang="zh-CN" altLang="en-US" dirty="0"/>
              <a:t>面向对象分析，对用其他方法得到的系统分析的结果进行改进和</a:t>
            </a:r>
            <a:r>
              <a:rPr lang="zh-CN" altLang="en-US" dirty="0" smtClean="0"/>
              <a:t>完善</a:t>
            </a:r>
            <a:endParaRPr lang="zh-CN" altLang="en-US" dirty="0"/>
          </a:p>
          <a:p>
            <a:pPr marL="857241" lvl="1" indent="-457200">
              <a:buFont typeface="+mj-ea"/>
              <a:buAutoNum type="circleNumDbPlain"/>
            </a:pPr>
            <a:r>
              <a:rPr lang="zh-CN" altLang="en-US" dirty="0" smtClean="0"/>
              <a:t>设计</a:t>
            </a:r>
            <a:r>
              <a:rPr lang="zh-CN" altLang="en-US" dirty="0"/>
              <a:t>交互过程和用户</a:t>
            </a:r>
            <a:r>
              <a:rPr lang="zh-CN" altLang="en-US" dirty="0" smtClean="0"/>
              <a:t>接口</a:t>
            </a:r>
            <a:endParaRPr lang="zh-CN" altLang="en-US" dirty="0"/>
          </a:p>
          <a:p>
            <a:pPr marL="857241" lvl="1" indent="-457200">
              <a:buFont typeface="+mj-ea"/>
              <a:buAutoNum type="circleNumDbPlain"/>
            </a:pPr>
            <a:r>
              <a:rPr lang="zh-CN" altLang="en-US" dirty="0" smtClean="0"/>
              <a:t>设计</a:t>
            </a:r>
            <a:r>
              <a:rPr lang="zh-CN" altLang="en-US" dirty="0"/>
              <a:t>任务管理，根据前一步骤确定是否需要多重任务，确定并发性，确定以何种方式驱动任务，设计子系统以及任务之间的协调与通信方式，确定</a:t>
            </a:r>
            <a:r>
              <a:rPr lang="zh-CN" altLang="en-US" dirty="0" smtClean="0"/>
              <a:t>优先级</a:t>
            </a:r>
            <a:endParaRPr lang="zh-CN" altLang="en-US" dirty="0"/>
          </a:p>
          <a:p>
            <a:pPr marL="857241" lvl="1" indent="-457200">
              <a:buFont typeface="+mj-ea"/>
              <a:buAutoNum type="circleNumDbPlain"/>
            </a:pPr>
            <a:r>
              <a:rPr lang="zh-CN" altLang="en-US" dirty="0" smtClean="0"/>
              <a:t>设计</a:t>
            </a:r>
            <a:r>
              <a:rPr lang="zh-CN" altLang="en-US" dirty="0"/>
              <a:t>全局资源，确定边界条件，确定任务或子系统的软、硬件</a:t>
            </a:r>
            <a:r>
              <a:rPr lang="zh-CN" altLang="en-US" dirty="0" smtClean="0"/>
              <a:t>分配</a:t>
            </a:r>
            <a:endParaRPr lang="zh-CN" altLang="en-US" dirty="0"/>
          </a:p>
          <a:p>
            <a:pPr marL="857241" lvl="1" indent="-457200">
              <a:buFont typeface="+mj-ea"/>
              <a:buAutoNum type="circleNumDbPlain"/>
            </a:pPr>
            <a:r>
              <a:rPr lang="zh-CN" altLang="en-US" dirty="0" smtClean="0"/>
              <a:t>对象设计</a:t>
            </a:r>
            <a:endParaRPr lang="zh-CN" altLang="en-US" dirty="0"/>
          </a:p>
        </p:txBody>
      </p:sp>
    </p:spTree>
    <p:extLst>
      <p:ext uri="{BB962C8B-B14F-4D97-AF65-F5344CB8AC3E}">
        <p14:creationId xmlns:p14="http://schemas.microsoft.com/office/powerpoint/2010/main" val="4263913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Vertic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arn(inVertic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a:t>
            </a:r>
            <a:r>
              <a:rPr lang="zh-CN" altLang="en-US" dirty="0"/>
              <a:t>　面向对象的软件工程方法</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endParaRPr lang="en-US" altLang="zh-CN" sz="2000" dirty="0" smtClean="0"/>
          </a:p>
          <a:p>
            <a:pPr marL="0" indent="0">
              <a:buNone/>
            </a:pPr>
            <a:r>
              <a:rPr lang="zh-CN" altLang="en-US" sz="2000" dirty="0" smtClean="0"/>
              <a:t>（</a:t>
            </a:r>
            <a:r>
              <a:rPr lang="en-US" altLang="zh-CN" sz="2000" dirty="0"/>
              <a:t>3</a:t>
            </a:r>
            <a:r>
              <a:rPr lang="zh-CN" altLang="en-US" sz="2000" dirty="0"/>
              <a:t>）</a:t>
            </a:r>
            <a:r>
              <a:rPr lang="zh-CN" altLang="en-US" sz="2000" dirty="0">
                <a:solidFill>
                  <a:srgbClr val="FF0000"/>
                </a:solidFill>
              </a:rPr>
              <a:t>面向对象实现：</a:t>
            </a:r>
            <a:r>
              <a:rPr lang="zh-CN" altLang="en-US" sz="2000" dirty="0"/>
              <a:t>使用面向对象语言实现面向对象的设计相对比较容易。如果用非面向对象语言实现面向对象的设计时，特别需要注意和规定保留程序的面向对象结构。</a:t>
            </a:r>
          </a:p>
          <a:p>
            <a:endParaRPr lang="zh-CN" altLang="en-US" sz="2000" dirty="0"/>
          </a:p>
          <a:p>
            <a:pPr marL="0" indent="0">
              <a:buNone/>
            </a:pPr>
            <a:r>
              <a:rPr lang="zh-CN" altLang="en-US" sz="2000" dirty="0"/>
              <a:t>（</a:t>
            </a:r>
            <a:r>
              <a:rPr lang="en-US" altLang="zh-CN" sz="2000" dirty="0"/>
              <a:t>4</a:t>
            </a:r>
            <a:r>
              <a:rPr lang="zh-CN" altLang="en-US" sz="2000" dirty="0"/>
              <a:t>）</a:t>
            </a:r>
            <a:r>
              <a:rPr lang="zh-CN" altLang="en-US" sz="2000" dirty="0">
                <a:solidFill>
                  <a:srgbClr val="FF0000"/>
                </a:solidFill>
              </a:rPr>
              <a:t>面向对象测试：</a:t>
            </a:r>
            <a:r>
              <a:rPr lang="zh-CN" altLang="en-US" sz="2000" dirty="0"/>
              <a:t>对面向对象实现的程序进行测试，包括模型测试、类测试、交互测试、系统（子系统）测试、验收测试等。</a:t>
            </a:r>
          </a:p>
        </p:txBody>
      </p:sp>
    </p:spTree>
    <p:extLst>
      <p:ext uri="{BB962C8B-B14F-4D97-AF65-F5344CB8AC3E}">
        <p14:creationId xmlns:p14="http://schemas.microsoft.com/office/powerpoint/2010/main" val="1340123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a:t>
            </a:r>
            <a:r>
              <a:rPr lang="zh-CN" altLang="en-US" dirty="0"/>
              <a:t>　统一建模语言</a:t>
            </a:r>
            <a:r>
              <a:rPr lang="en-US" altLang="zh-CN" dirty="0"/>
              <a:t>UML</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1043658"/>
            <a:ext cx="8458200" cy="3661691"/>
          </a:xfrm>
        </p:spPr>
        <p:txBody>
          <a:bodyPr/>
          <a:lstStyle/>
          <a:p>
            <a:r>
              <a:rPr lang="en-US" altLang="zh-CN" dirty="0"/>
              <a:t>6.2.1 UML</a:t>
            </a:r>
            <a:r>
              <a:rPr lang="zh-CN" altLang="en-US" dirty="0"/>
              <a:t>简述</a:t>
            </a:r>
          </a:p>
          <a:p>
            <a:pPr marL="0" indent="0">
              <a:lnSpc>
                <a:spcPct val="150000"/>
              </a:lnSpc>
              <a:buNone/>
            </a:pPr>
            <a:r>
              <a:rPr lang="zh-CN" altLang="en-US" sz="2000" dirty="0" smtClean="0">
                <a:solidFill>
                  <a:srgbClr val="FF0000"/>
                </a:solidFill>
              </a:rPr>
              <a:t>       统一</a:t>
            </a:r>
            <a:r>
              <a:rPr lang="zh-CN" altLang="en-US" sz="2000" dirty="0">
                <a:solidFill>
                  <a:srgbClr val="FF0000"/>
                </a:solidFill>
              </a:rPr>
              <a:t>建模语言</a:t>
            </a:r>
            <a:r>
              <a:rPr lang="zh-CN" altLang="en-US" sz="2000" dirty="0"/>
              <a:t>（</a:t>
            </a:r>
            <a:r>
              <a:rPr lang="en-US" altLang="zh-CN" sz="2000" dirty="0"/>
              <a:t>Unified Modeling Language</a:t>
            </a:r>
            <a:r>
              <a:rPr lang="zh-CN" altLang="en-US" sz="2000" dirty="0"/>
              <a:t>，</a:t>
            </a:r>
            <a:r>
              <a:rPr lang="en-US" altLang="zh-CN" sz="2000" dirty="0"/>
              <a:t>UML</a:t>
            </a:r>
            <a:r>
              <a:rPr lang="zh-CN" altLang="en-US" sz="2000" dirty="0"/>
              <a:t>）是一种</a:t>
            </a:r>
            <a:r>
              <a:rPr lang="zh-CN" altLang="en-US" sz="2000" dirty="0">
                <a:solidFill>
                  <a:srgbClr val="00B0F0"/>
                </a:solidFill>
              </a:rPr>
              <a:t>通用</a:t>
            </a:r>
            <a:r>
              <a:rPr lang="zh-CN" altLang="en-US" sz="2000" dirty="0"/>
              <a:t>的</a:t>
            </a:r>
            <a:r>
              <a:rPr lang="zh-CN" altLang="en-US" sz="2000" dirty="0">
                <a:solidFill>
                  <a:srgbClr val="00B050"/>
                </a:solidFill>
              </a:rPr>
              <a:t>可视化建模语言</a:t>
            </a:r>
            <a:r>
              <a:rPr lang="zh-CN" altLang="en-US" sz="2000" dirty="0"/>
              <a:t>，可以用来描述、可视化、构造和文档化软件密集型系统的各种工件</a:t>
            </a:r>
            <a:r>
              <a:rPr lang="zh-CN" altLang="en-US" sz="2000" dirty="0" smtClean="0"/>
              <a:t>。</a:t>
            </a:r>
            <a:endParaRPr lang="en-US" altLang="zh-CN" sz="2000" dirty="0" smtClean="0"/>
          </a:p>
          <a:p>
            <a:pPr marL="0" indent="0">
              <a:lnSpc>
                <a:spcPct val="150000"/>
              </a:lnSpc>
              <a:buNone/>
            </a:pPr>
            <a:r>
              <a:rPr lang="en-US" altLang="zh-CN" sz="2000" dirty="0"/>
              <a:t> </a:t>
            </a:r>
            <a:r>
              <a:rPr lang="en-US" altLang="zh-CN" sz="2000" dirty="0" smtClean="0"/>
              <a:t>     </a:t>
            </a:r>
            <a:r>
              <a:rPr lang="zh-CN" altLang="en-US" sz="2000" dirty="0" smtClean="0"/>
              <a:t>它</a:t>
            </a:r>
            <a:r>
              <a:rPr lang="zh-CN" altLang="en-US" sz="2000" dirty="0"/>
              <a:t>由信息系统和面向对象领域的三位著名的方法学家</a:t>
            </a:r>
            <a:r>
              <a:rPr lang="en-US" altLang="zh-CN" sz="2000" dirty="0">
                <a:solidFill>
                  <a:srgbClr val="FF0000"/>
                </a:solidFill>
              </a:rPr>
              <a:t>Grady </a:t>
            </a:r>
            <a:r>
              <a:rPr lang="en-US" altLang="zh-CN" sz="2000" dirty="0" err="1">
                <a:solidFill>
                  <a:srgbClr val="FF0000"/>
                </a:solidFill>
              </a:rPr>
              <a:t>Booch</a:t>
            </a:r>
            <a:r>
              <a:rPr lang="zh-CN" altLang="en-US" sz="2000" dirty="0"/>
              <a:t>、</a:t>
            </a:r>
            <a:r>
              <a:rPr lang="en-US" altLang="zh-CN" sz="2000" dirty="0">
                <a:solidFill>
                  <a:srgbClr val="FF0000"/>
                </a:solidFill>
              </a:rPr>
              <a:t>James </a:t>
            </a:r>
            <a:r>
              <a:rPr lang="en-US" altLang="zh-CN" sz="2000" dirty="0" err="1">
                <a:solidFill>
                  <a:srgbClr val="FF0000"/>
                </a:solidFill>
              </a:rPr>
              <a:t>Rumbaugh</a:t>
            </a:r>
            <a:r>
              <a:rPr lang="zh-CN" altLang="en-US" sz="2000" dirty="0"/>
              <a:t>和</a:t>
            </a:r>
            <a:r>
              <a:rPr lang="en-US" altLang="zh-CN" sz="2000" dirty="0">
                <a:solidFill>
                  <a:srgbClr val="FF0000"/>
                </a:solidFill>
              </a:rPr>
              <a:t>Ivar Jacobson</a:t>
            </a:r>
            <a:r>
              <a:rPr lang="zh-CN" altLang="en-US" sz="2000" dirty="0"/>
              <a:t>提出的</a:t>
            </a:r>
            <a:r>
              <a:rPr lang="zh-CN" altLang="en-US" sz="2000" dirty="0" smtClean="0"/>
              <a:t>。</a:t>
            </a:r>
            <a:endParaRPr lang="en-US" altLang="zh-CN" sz="2000" dirty="0" smtClean="0"/>
          </a:p>
          <a:p>
            <a:pPr marL="0" indent="0">
              <a:lnSpc>
                <a:spcPct val="150000"/>
              </a:lnSpc>
              <a:buNone/>
            </a:pPr>
            <a:r>
              <a:rPr lang="en-US" altLang="zh-CN" sz="2000" dirty="0"/>
              <a:t> </a:t>
            </a:r>
            <a:r>
              <a:rPr lang="en-US" altLang="zh-CN" sz="2000" dirty="0" smtClean="0"/>
              <a:t>     </a:t>
            </a:r>
            <a:r>
              <a:rPr lang="zh-CN" altLang="en-US" sz="2000" dirty="0" smtClean="0"/>
              <a:t>它</a:t>
            </a:r>
            <a:r>
              <a:rPr lang="zh-CN" altLang="en-US" sz="2000" dirty="0"/>
              <a:t>记录了与被构建系统的有关的</a:t>
            </a:r>
            <a:r>
              <a:rPr lang="zh-CN" altLang="en-US" sz="2000" dirty="0">
                <a:solidFill>
                  <a:srgbClr val="00B050"/>
                </a:solidFill>
              </a:rPr>
              <a:t>决策</a:t>
            </a:r>
            <a:r>
              <a:rPr lang="zh-CN" altLang="en-US" sz="2000" dirty="0"/>
              <a:t>和</a:t>
            </a:r>
            <a:r>
              <a:rPr lang="zh-CN" altLang="en-US" sz="2000" dirty="0">
                <a:solidFill>
                  <a:srgbClr val="00B050"/>
                </a:solidFill>
              </a:rPr>
              <a:t>理解</a:t>
            </a:r>
            <a:r>
              <a:rPr lang="zh-CN" altLang="en-US" sz="2000" dirty="0"/>
              <a:t>，可用于对系统的理解、设计、浏览、配置、维护以及控制系统的信息。这种建模语言已经得到了广泛的支持和应用，并且已被</a:t>
            </a:r>
            <a:r>
              <a:rPr lang="en-US" altLang="zh-CN" sz="2000" dirty="0"/>
              <a:t>ISO</a:t>
            </a:r>
            <a:r>
              <a:rPr lang="zh-CN" altLang="en-US" sz="2000" dirty="0"/>
              <a:t>组织发布为</a:t>
            </a:r>
            <a:r>
              <a:rPr lang="zh-CN" altLang="en-US" sz="2000" dirty="0">
                <a:solidFill>
                  <a:srgbClr val="FF0000"/>
                </a:solidFill>
              </a:rPr>
              <a:t>国际标准</a:t>
            </a:r>
            <a:r>
              <a:rPr lang="zh-CN" altLang="en-US" sz="2000" dirty="0" smtClean="0"/>
              <a:t>。</a:t>
            </a:r>
            <a:endParaRPr lang="zh-CN" altLang="en-US" sz="2000" dirty="0"/>
          </a:p>
        </p:txBody>
      </p:sp>
    </p:spTree>
    <p:extLst>
      <p:ext uri="{BB962C8B-B14F-4D97-AF65-F5344CB8AC3E}">
        <p14:creationId xmlns:p14="http://schemas.microsoft.com/office/powerpoint/2010/main" val="876256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07631"/>
            <a:ext cx="7620000" cy="422672"/>
          </a:xfrm>
        </p:spPr>
        <p:txBody>
          <a:bodyPr/>
          <a:lstStyle/>
          <a:p>
            <a:r>
              <a:rPr lang="en-US" altLang="zh-CN" dirty="0"/>
              <a:t>6.2</a:t>
            </a:r>
            <a:r>
              <a:rPr lang="zh-CN" altLang="en-US" dirty="0"/>
              <a:t>　统一建模语言</a:t>
            </a:r>
            <a:r>
              <a:rPr lang="en-US" altLang="zh-CN" dirty="0"/>
              <a:t>UML</a:t>
            </a:r>
            <a:endParaRPr lang="zh-CN" altLang="en-US" dirty="0"/>
          </a:p>
        </p:txBody>
      </p:sp>
      <p:sp>
        <p:nvSpPr>
          <p:cNvPr id="3" name="页脚占位符 2"/>
          <p:cNvSpPr>
            <a:spLocks noGrp="1"/>
          </p:cNvSpPr>
          <p:nvPr>
            <p:ph type="ftr" sz="quarter" idx="11"/>
          </p:nvPr>
        </p:nvSpPr>
        <p:spPr/>
        <p:txBody>
          <a:bodyPr/>
          <a:lstStyle/>
          <a:p>
            <a:r>
              <a:rPr lang="en-JM" dirty="0" smtClean="0"/>
              <a:t> </a:t>
            </a:r>
            <a:endParaRPr lang="en-JM" dirty="0"/>
          </a:p>
        </p:txBody>
      </p:sp>
      <p:sp>
        <p:nvSpPr>
          <p:cNvPr id="4" name="内容占位符 3"/>
          <p:cNvSpPr>
            <a:spLocks noGrp="1"/>
          </p:cNvSpPr>
          <p:nvPr>
            <p:ph sz="quarter" idx="13"/>
          </p:nvPr>
        </p:nvSpPr>
        <p:spPr>
          <a:xfrm>
            <a:off x="457200" y="530303"/>
            <a:ext cx="8229600" cy="3661691"/>
          </a:xfrm>
        </p:spPr>
        <p:txBody>
          <a:bodyPr/>
          <a:lstStyle/>
          <a:p>
            <a:pPr>
              <a:lnSpc>
                <a:spcPct val="150000"/>
              </a:lnSpc>
            </a:pPr>
            <a:r>
              <a:rPr lang="en-US" altLang="zh-CN" dirty="0"/>
              <a:t>6.2.2 UML</a:t>
            </a:r>
            <a:r>
              <a:rPr lang="zh-CN" altLang="en-US" dirty="0"/>
              <a:t>的</a:t>
            </a:r>
            <a:r>
              <a:rPr lang="zh-CN" altLang="en-US" dirty="0" smtClean="0"/>
              <a:t>特点</a:t>
            </a:r>
            <a:r>
              <a:rPr lang="zh-CN" altLang="en-US" dirty="0"/>
              <a:t>	</a:t>
            </a:r>
          </a:p>
          <a:p>
            <a:pPr>
              <a:lnSpc>
                <a:spcPct val="150000"/>
              </a:lnSpc>
              <a:buClr>
                <a:schemeClr val="accent1"/>
              </a:buClr>
              <a:buFont typeface="Wingdings" panose="05000000000000000000" pitchFamily="2" charset="2"/>
              <a:buChar char="Ø"/>
            </a:pPr>
            <a:r>
              <a:rPr lang="zh-CN" altLang="en-US" sz="2000" dirty="0" smtClean="0">
                <a:solidFill>
                  <a:srgbClr val="00B050"/>
                </a:solidFill>
              </a:rPr>
              <a:t>统一标准</a:t>
            </a:r>
            <a:endParaRPr lang="en-US" altLang="zh-CN" sz="2000" dirty="0" smtClean="0">
              <a:solidFill>
                <a:srgbClr val="00B050"/>
              </a:solidFill>
            </a:endParaRPr>
          </a:p>
          <a:p>
            <a:pPr>
              <a:lnSpc>
                <a:spcPct val="150000"/>
              </a:lnSpc>
              <a:buClr>
                <a:schemeClr val="accent1"/>
              </a:buClr>
              <a:buFont typeface="Wingdings" panose="05000000000000000000" pitchFamily="2" charset="2"/>
              <a:buChar char="Ø"/>
            </a:pPr>
            <a:r>
              <a:rPr lang="zh-CN" altLang="en-US" sz="2000" dirty="0" smtClean="0">
                <a:solidFill>
                  <a:srgbClr val="00B050"/>
                </a:solidFill>
              </a:rPr>
              <a:t>面向对象</a:t>
            </a:r>
            <a:endParaRPr lang="en-US" altLang="zh-CN" sz="2000" dirty="0" smtClean="0">
              <a:solidFill>
                <a:srgbClr val="00B050"/>
              </a:solidFill>
            </a:endParaRPr>
          </a:p>
          <a:p>
            <a:pPr>
              <a:lnSpc>
                <a:spcPct val="150000"/>
              </a:lnSpc>
              <a:buClr>
                <a:schemeClr val="accent1"/>
              </a:buClr>
              <a:buFont typeface="Wingdings" panose="05000000000000000000" pitchFamily="2" charset="2"/>
              <a:buChar char="Ø"/>
            </a:pPr>
            <a:r>
              <a:rPr lang="zh-CN" altLang="en-US" sz="2000" dirty="0" smtClean="0">
                <a:solidFill>
                  <a:srgbClr val="00B050"/>
                </a:solidFill>
              </a:rPr>
              <a:t>可视化</a:t>
            </a:r>
            <a:r>
              <a:rPr lang="zh-CN" altLang="en-US" sz="2000" dirty="0">
                <a:solidFill>
                  <a:srgbClr val="00B050"/>
                </a:solidFill>
              </a:rPr>
              <a:t>，表达能力</a:t>
            </a:r>
            <a:r>
              <a:rPr lang="zh-CN" altLang="en-US" sz="2000" dirty="0" smtClean="0">
                <a:solidFill>
                  <a:srgbClr val="00B050"/>
                </a:solidFill>
              </a:rPr>
              <a:t>强大</a:t>
            </a:r>
            <a:endParaRPr lang="zh-CN" altLang="en-US" sz="2000" dirty="0">
              <a:solidFill>
                <a:srgbClr val="00B050"/>
              </a:solidFill>
            </a:endParaRPr>
          </a:p>
          <a:p>
            <a:pPr>
              <a:lnSpc>
                <a:spcPct val="150000"/>
              </a:lnSpc>
              <a:buClr>
                <a:schemeClr val="accent1"/>
              </a:buClr>
              <a:buFont typeface="Wingdings" panose="05000000000000000000" pitchFamily="2" charset="2"/>
              <a:buChar char="Ø"/>
            </a:pPr>
            <a:r>
              <a:rPr lang="zh-CN" altLang="en-US" sz="2000" dirty="0">
                <a:solidFill>
                  <a:srgbClr val="00B050"/>
                </a:solidFill>
              </a:rPr>
              <a:t>独立于</a:t>
            </a:r>
            <a:r>
              <a:rPr lang="zh-CN" altLang="en-US" sz="2000" dirty="0" smtClean="0">
                <a:solidFill>
                  <a:srgbClr val="00B050"/>
                </a:solidFill>
              </a:rPr>
              <a:t>过程</a:t>
            </a:r>
            <a:endParaRPr lang="en-US" altLang="zh-CN" sz="2000" dirty="0" smtClean="0">
              <a:solidFill>
                <a:srgbClr val="00B050"/>
              </a:solidFill>
            </a:endParaRPr>
          </a:p>
          <a:p>
            <a:pPr>
              <a:lnSpc>
                <a:spcPct val="150000"/>
              </a:lnSpc>
              <a:buClr>
                <a:schemeClr val="accent1"/>
              </a:buClr>
              <a:buFont typeface="Wingdings" panose="05000000000000000000" pitchFamily="2" charset="2"/>
              <a:buChar char="Ø"/>
            </a:pPr>
            <a:r>
              <a:rPr lang="zh-CN" altLang="en-US" sz="2000" dirty="0" smtClean="0">
                <a:solidFill>
                  <a:srgbClr val="00B050"/>
                </a:solidFill>
              </a:rPr>
              <a:t>容易</a:t>
            </a:r>
            <a:r>
              <a:rPr lang="zh-CN" altLang="en-US" sz="2000" dirty="0">
                <a:solidFill>
                  <a:srgbClr val="00B050"/>
                </a:solidFill>
              </a:rPr>
              <a:t>掌握</a:t>
            </a:r>
            <a:r>
              <a:rPr lang="zh-CN" altLang="en-US" sz="2000" dirty="0" smtClean="0">
                <a:solidFill>
                  <a:srgbClr val="00B050"/>
                </a:solidFill>
              </a:rPr>
              <a:t>使用</a:t>
            </a:r>
            <a:endParaRPr lang="en-US" altLang="zh-CN" sz="2000" dirty="0" smtClean="0">
              <a:solidFill>
                <a:srgbClr val="00B050"/>
              </a:solidFill>
            </a:endParaRPr>
          </a:p>
          <a:p>
            <a:pPr>
              <a:lnSpc>
                <a:spcPct val="150000"/>
              </a:lnSpc>
              <a:buClr>
                <a:schemeClr val="accent1"/>
              </a:buClr>
              <a:buFont typeface="Wingdings" panose="05000000000000000000" pitchFamily="2" charset="2"/>
              <a:buChar char="Ø"/>
            </a:pPr>
            <a:r>
              <a:rPr lang="zh-CN" altLang="en-US" sz="2000" dirty="0" smtClean="0">
                <a:solidFill>
                  <a:srgbClr val="00B050"/>
                </a:solidFill>
              </a:rPr>
              <a:t>与</a:t>
            </a:r>
            <a:r>
              <a:rPr lang="zh-CN" altLang="en-US" sz="2000" dirty="0">
                <a:solidFill>
                  <a:srgbClr val="00B050"/>
                </a:solidFill>
              </a:rPr>
              <a:t>编程语言的</a:t>
            </a:r>
            <a:r>
              <a:rPr lang="zh-CN" altLang="en-US" sz="2000" dirty="0" smtClean="0">
                <a:solidFill>
                  <a:srgbClr val="00B050"/>
                </a:solidFill>
              </a:rPr>
              <a:t>关系</a:t>
            </a:r>
            <a:endParaRPr lang="en-US" altLang="zh-CN" sz="2000" dirty="0" smtClean="0">
              <a:solidFill>
                <a:srgbClr val="00B050"/>
              </a:solidFill>
            </a:endParaRPr>
          </a:p>
          <a:p>
            <a:pPr lvl="1">
              <a:lnSpc>
                <a:spcPct val="150000"/>
              </a:lnSpc>
            </a:pPr>
            <a:r>
              <a:rPr lang="zh-CN" altLang="en-US" sz="1600" dirty="0" smtClean="0"/>
              <a:t>用</a:t>
            </a:r>
            <a:r>
              <a:rPr lang="en-US" altLang="zh-CN" sz="1600" dirty="0"/>
              <a:t>Java</a:t>
            </a:r>
            <a:r>
              <a:rPr lang="zh-CN" altLang="en-US" sz="1600" dirty="0"/>
              <a:t>、</a:t>
            </a:r>
            <a:r>
              <a:rPr lang="en-US" altLang="zh-CN" sz="1600" dirty="0"/>
              <a:t>C++</a:t>
            </a:r>
            <a:r>
              <a:rPr lang="zh-CN" altLang="en-US" sz="1600" dirty="0"/>
              <a:t>等编程语言可以实现一个系统。支持</a:t>
            </a:r>
            <a:r>
              <a:rPr lang="en-US" altLang="zh-CN" sz="1600" dirty="0"/>
              <a:t>UML</a:t>
            </a:r>
            <a:r>
              <a:rPr lang="zh-CN" altLang="en-US" sz="1600" dirty="0"/>
              <a:t>的一些</a:t>
            </a:r>
            <a:r>
              <a:rPr lang="en-US" altLang="zh-CN" sz="1600" dirty="0"/>
              <a:t>CASE</a:t>
            </a:r>
            <a:r>
              <a:rPr lang="zh-CN" altLang="en-US" sz="1600" dirty="0"/>
              <a:t>工具（如</a:t>
            </a:r>
            <a:r>
              <a:rPr lang="en-US" altLang="zh-CN" sz="1600" dirty="0"/>
              <a:t>Rose)</a:t>
            </a:r>
            <a:r>
              <a:rPr lang="zh-CN" altLang="en-US" sz="1600" dirty="0"/>
              <a:t>可以根据</a:t>
            </a:r>
            <a:r>
              <a:rPr lang="en-US" altLang="zh-CN" sz="1600" dirty="0"/>
              <a:t>UML</a:t>
            </a:r>
            <a:r>
              <a:rPr lang="zh-CN" altLang="en-US" sz="1600" dirty="0"/>
              <a:t>所建立的系统模型自动产生</a:t>
            </a:r>
            <a:r>
              <a:rPr lang="en-US" altLang="zh-CN" sz="1600" dirty="0"/>
              <a:t>Java</a:t>
            </a:r>
            <a:r>
              <a:rPr lang="zh-CN" altLang="en-US" sz="1600" dirty="0"/>
              <a:t>、</a:t>
            </a:r>
            <a:r>
              <a:rPr lang="en-US" altLang="zh-CN" sz="1600" dirty="0"/>
              <a:t>C++</a:t>
            </a:r>
            <a:r>
              <a:rPr lang="zh-CN" altLang="en-US" sz="1600" dirty="0"/>
              <a:t>等代码框架，并且支持这些程序的测试及配置管理等环节的工作。</a:t>
            </a:r>
          </a:p>
        </p:txBody>
      </p:sp>
    </p:spTree>
    <p:extLst>
      <p:ext uri="{BB962C8B-B14F-4D97-AF65-F5344CB8AC3E}">
        <p14:creationId xmlns:p14="http://schemas.microsoft.com/office/powerpoint/2010/main" val="4171134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a:t>
            </a:r>
            <a:r>
              <a:rPr lang="zh-CN" altLang="en-US" dirty="0"/>
              <a:t>　统一建模语言</a:t>
            </a:r>
            <a:r>
              <a:rPr lang="en-US" altLang="zh-CN" dirty="0"/>
              <a:t>UML</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6.2.3 UML</a:t>
            </a:r>
            <a:r>
              <a:rPr lang="zh-CN" altLang="en-US" dirty="0"/>
              <a:t>的应用</a:t>
            </a:r>
            <a:r>
              <a:rPr lang="zh-CN" altLang="en-US" dirty="0" smtClean="0"/>
              <a:t>范围</a:t>
            </a:r>
            <a:endParaRPr lang="en-US" altLang="zh-CN" dirty="0" smtClean="0"/>
          </a:p>
          <a:p>
            <a:pPr marL="0" indent="0">
              <a:buNone/>
            </a:pPr>
            <a:r>
              <a:rPr lang="zh-CN" altLang="en-US" sz="1800" dirty="0" smtClean="0"/>
              <a:t>    最</a:t>
            </a:r>
            <a:r>
              <a:rPr lang="zh-CN" altLang="en-US" sz="1800" dirty="0">
                <a:solidFill>
                  <a:srgbClr val="FF0000"/>
                </a:solidFill>
              </a:rPr>
              <a:t>广泛</a:t>
            </a:r>
            <a:r>
              <a:rPr lang="zh-CN" altLang="en-US" sz="1800" dirty="0"/>
              <a:t>的应用是</a:t>
            </a:r>
            <a:r>
              <a:rPr lang="zh-CN" altLang="en-US" sz="1800" dirty="0">
                <a:solidFill>
                  <a:srgbClr val="FF0000"/>
                </a:solidFill>
              </a:rPr>
              <a:t>对软件系统进行建模</a:t>
            </a:r>
            <a:r>
              <a:rPr lang="zh-CN" altLang="en-US" sz="1800" dirty="0"/>
              <a:t>，但它同样适用于许多</a:t>
            </a:r>
            <a:r>
              <a:rPr lang="zh-CN" altLang="en-US" sz="1800" dirty="0">
                <a:solidFill>
                  <a:srgbClr val="FF0000"/>
                </a:solidFill>
              </a:rPr>
              <a:t>非软件系统</a:t>
            </a:r>
            <a:r>
              <a:rPr lang="zh-CN" altLang="en-US" sz="1800" dirty="0"/>
              <a:t>领域的系统</a:t>
            </a:r>
            <a:r>
              <a:rPr lang="zh-CN" altLang="en-US" sz="1800" dirty="0" smtClean="0"/>
              <a:t>。</a:t>
            </a:r>
            <a:endParaRPr lang="en-US" altLang="zh-CN" sz="1800" dirty="0" smtClean="0"/>
          </a:p>
          <a:p>
            <a:pPr>
              <a:buClr>
                <a:srgbClr val="00B050"/>
              </a:buClr>
              <a:buFont typeface="Wingdings" panose="05000000000000000000" pitchFamily="2" charset="2"/>
              <a:buChar char="p"/>
            </a:pPr>
            <a:r>
              <a:rPr lang="zh-CN" altLang="en-US" sz="1800" dirty="0" smtClean="0"/>
              <a:t>在</a:t>
            </a:r>
            <a:r>
              <a:rPr lang="zh-CN" altLang="en-US" sz="1800" dirty="0">
                <a:solidFill>
                  <a:srgbClr val="FF0000"/>
                </a:solidFill>
              </a:rPr>
              <a:t>需求分析</a:t>
            </a:r>
            <a:r>
              <a:rPr lang="zh-CN" altLang="en-US" sz="1800" dirty="0"/>
              <a:t>阶段，可以通过</a:t>
            </a:r>
            <a:r>
              <a:rPr lang="zh-CN" altLang="en-US" sz="1800" dirty="0">
                <a:solidFill>
                  <a:srgbClr val="00B050"/>
                </a:solidFill>
              </a:rPr>
              <a:t>用例</a:t>
            </a:r>
            <a:r>
              <a:rPr lang="zh-CN" altLang="en-US" sz="1800" dirty="0">
                <a:solidFill>
                  <a:srgbClr val="00B0F0"/>
                </a:solidFill>
              </a:rPr>
              <a:t>捕获需求</a:t>
            </a:r>
            <a:r>
              <a:rPr lang="zh-CN" altLang="en-US" sz="1800" dirty="0"/>
              <a:t>。通过建立用例模型来描述系统的使用者对系统的功能要求</a:t>
            </a:r>
            <a:r>
              <a:rPr lang="zh-CN" altLang="en-US" sz="1800" dirty="0" smtClean="0"/>
              <a:t>。</a:t>
            </a:r>
            <a:endParaRPr lang="en-US" altLang="zh-CN" sz="1800" dirty="0" smtClean="0"/>
          </a:p>
          <a:p>
            <a:pPr>
              <a:buClr>
                <a:srgbClr val="00B050"/>
              </a:buClr>
              <a:buFont typeface="Wingdings" panose="05000000000000000000" pitchFamily="2" charset="2"/>
              <a:buChar char="p"/>
            </a:pPr>
            <a:r>
              <a:rPr lang="zh-CN" altLang="en-US" sz="1800" dirty="0" smtClean="0"/>
              <a:t>在</a:t>
            </a:r>
            <a:r>
              <a:rPr lang="zh-CN" altLang="en-US" sz="1800" dirty="0">
                <a:solidFill>
                  <a:srgbClr val="FF0000"/>
                </a:solidFill>
              </a:rPr>
              <a:t>分析和设计</a:t>
            </a:r>
            <a:r>
              <a:rPr lang="zh-CN" altLang="en-US" sz="1800" dirty="0"/>
              <a:t>阶段，</a:t>
            </a:r>
            <a:r>
              <a:rPr lang="en-US" altLang="zh-CN" sz="1800" dirty="0"/>
              <a:t>UML</a:t>
            </a:r>
            <a:r>
              <a:rPr lang="zh-CN" altLang="en-US" sz="1800" dirty="0"/>
              <a:t>通过类和对象等主要概念及其关系建立静态模型，对类、用例等概念之间的协作进行动态建模，为开发工作提供详尽的规格说明</a:t>
            </a:r>
            <a:r>
              <a:rPr lang="zh-CN" altLang="en-US" sz="1800" dirty="0" smtClean="0"/>
              <a:t>。</a:t>
            </a:r>
            <a:endParaRPr lang="en-US" altLang="zh-CN" sz="1800" dirty="0" smtClean="0"/>
          </a:p>
          <a:p>
            <a:pPr>
              <a:buClr>
                <a:srgbClr val="00B050"/>
              </a:buClr>
              <a:buFont typeface="Wingdings" panose="05000000000000000000" pitchFamily="2" charset="2"/>
              <a:buChar char="p"/>
            </a:pPr>
            <a:r>
              <a:rPr lang="zh-CN" altLang="en-US" sz="1800" dirty="0" smtClean="0"/>
              <a:t>在</a:t>
            </a:r>
            <a:r>
              <a:rPr lang="zh-CN" altLang="en-US" sz="1800" dirty="0">
                <a:solidFill>
                  <a:srgbClr val="FF0000"/>
                </a:solidFill>
              </a:rPr>
              <a:t>开发</a:t>
            </a:r>
            <a:r>
              <a:rPr lang="zh-CN" altLang="en-US" sz="1800" dirty="0"/>
              <a:t>阶段，将设计的模型转化为编程语言的实际代码，指导并减轻编码工作</a:t>
            </a:r>
            <a:r>
              <a:rPr lang="zh-CN" altLang="en-US" sz="1800" dirty="0" smtClean="0"/>
              <a:t>。</a:t>
            </a:r>
            <a:endParaRPr lang="en-US" altLang="zh-CN" sz="1800" dirty="0" smtClean="0"/>
          </a:p>
          <a:p>
            <a:pPr>
              <a:buClr>
                <a:srgbClr val="00B050"/>
              </a:buClr>
              <a:buFont typeface="Wingdings" panose="05000000000000000000" pitchFamily="2" charset="2"/>
              <a:buChar char="p"/>
            </a:pPr>
            <a:r>
              <a:rPr lang="zh-CN" altLang="en-US" sz="1800" dirty="0" smtClean="0"/>
              <a:t>在</a:t>
            </a:r>
            <a:r>
              <a:rPr lang="zh-CN" altLang="en-US" sz="1800" dirty="0">
                <a:solidFill>
                  <a:srgbClr val="FF0000"/>
                </a:solidFill>
              </a:rPr>
              <a:t>测试</a:t>
            </a:r>
            <a:r>
              <a:rPr lang="zh-CN" altLang="en-US" sz="1800" dirty="0"/>
              <a:t>阶段，可以用</a:t>
            </a:r>
            <a:r>
              <a:rPr lang="en-US" altLang="zh-CN" sz="1800" dirty="0"/>
              <a:t>UML</a:t>
            </a:r>
            <a:r>
              <a:rPr lang="zh-CN" altLang="en-US" sz="1800" dirty="0"/>
              <a:t>图作为测试依据：用类图指导单元测试，用构件图和协作图指导集成测试，用用例图指导系统测试等。</a:t>
            </a:r>
          </a:p>
          <a:p>
            <a:endParaRPr lang="zh-CN" altLang="en-US" dirty="0"/>
          </a:p>
        </p:txBody>
      </p:sp>
    </p:spTree>
    <p:extLst>
      <p:ext uri="{BB962C8B-B14F-4D97-AF65-F5344CB8AC3E}">
        <p14:creationId xmlns:p14="http://schemas.microsoft.com/office/powerpoint/2010/main" val="3126852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left)">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left)">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a:t>
            </a:r>
            <a:r>
              <a:rPr lang="zh-CN" altLang="en-US" dirty="0"/>
              <a:t>　统一建模语言</a:t>
            </a:r>
            <a:r>
              <a:rPr lang="en-US" altLang="zh-CN" dirty="0"/>
              <a:t>UML</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6</a:t>
            </a:r>
            <a:r>
              <a:rPr lang="zh-CN" altLang="zh-CN" dirty="0" smtClean="0"/>
              <a:t>.</a:t>
            </a:r>
            <a:r>
              <a:rPr lang="zh-CN" altLang="zh-CN" dirty="0"/>
              <a:t>2.4 UML的图</a:t>
            </a:r>
          </a:p>
          <a:p>
            <a:pPr marL="0" indent="0">
              <a:buNone/>
            </a:pPr>
            <a:r>
              <a:rPr lang="en-US" altLang="zh-CN" sz="2000" dirty="0" smtClean="0"/>
              <a:t>       UML</a:t>
            </a:r>
            <a:r>
              <a:rPr lang="zh-CN" altLang="en-US" sz="2000" dirty="0"/>
              <a:t>主要用图来表达模型的内容，而图又由代表模型元素的图形符号组成</a:t>
            </a:r>
            <a:r>
              <a:rPr lang="zh-CN" altLang="en-US" sz="2000" dirty="0" smtClean="0"/>
              <a:t>。</a:t>
            </a:r>
            <a:r>
              <a:rPr lang="en-US" altLang="zh-CN" sz="2000" dirty="0" smtClean="0"/>
              <a:t>UML</a:t>
            </a:r>
            <a:r>
              <a:rPr lang="zh-CN" altLang="en-US" sz="2000" dirty="0"/>
              <a:t>的主要内容可以由下列</a:t>
            </a:r>
            <a:r>
              <a:rPr lang="en-US" altLang="zh-CN" sz="2000" dirty="0"/>
              <a:t>5</a:t>
            </a:r>
            <a:r>
              <a:rPr lang="zh-CN" altLang="en-US" sz="2000" dirty="0"/>
              <a:t>类图（共</a:t>
            </a:r>
            <a:r>
              <a:rPr lang="en-US" altLang="zh-CN" sz="2000" dirty="0"/>
              <a:t>9</a:t>
            </a:r>
            <a:r>
              <a:rPr lang="zh-CN" altLang="en-US" sz="2000" dirty="0"/>
              <a:t>种图形）来定义。</a:t>
            </a:r>
          </a:p>
          <a:p>
            <a:pPr lvl="2">
              <a:buClr>
                <a:schemeClr val="accent1"/>
              </a:buClr>
              <a:buFont typeface="Wingdings" panose="05000000000000000000" pitchFamily="2" charset="2"/>
              <a:buChar char="Ø"/>
            </a:pPr>
            <a:r>
              <a:rPr lang="zh-CN" altLang="en-US" sz="2000" dirty="0" smtClean="0">
                <a:solidFill>
                  <a:srgbClr val="D60093"/>
                </a:solidFill>
              </a:rPr>
              <a:t>用</a:t>
            </a:r>
            <a:r>
              <a:rPr lang="zh-CN" altLang="en-US" sz="2000" dirty="0">
                <a:solidFill>
                  <a:srgbClr val="D60093"/>
                </a:solidFill>
              </a:rPr>
              <a:t>例图	</a:t>
            </a:r>
          </a:p>
          <a:p>
            <a:pPr lvl="2">
              <a:buClr>
                <a:schemeClr val="accent1"/>
              </a:buClr>
              <a:buFont typeface="Wingdings" panose="05000000000000000000" pitchFamily="2" charset="2"/>
              <a:buChar char="Ø"/>
            </a:pPr>
            <a:r>
              <a:rPr lang="zh-CN" altLang="en-US" sz="2000" dirty="0" smtClean="0">
                <a:solidFill>
                  <a:srgbClr val="D60093"/>
                </a:solidFill>
              </a:rPr>
              <a:t>静态</a:t>
            </a:r>
            <a:r>
              <a:rPr lang="zh-CN" altLang="en-US" sz="2000" dirty="0">
                <a:solidFill>
                  <a:srgbClr val="D60093"/>
                </a:solidFill>
              </a:rPr>
              <a:t>图</a:t>
            </a:r>
          </a:p>
          <a:p>
            <a:pPr lvl="3">
              <a:buClr>
                <a:srgbClr val="FF0000"/>
              </a:buClr>
              <a:buFont typeface="Arial" panose="020B0604020202020204" pitchFamily="34" charset="0"/>
              <a:buChar char="−"/>
            </a:pPr>
            <a:r>
              <a:rPr lang="zh-CN" altLang="en-US" sz="2000" dirty="0" smtClean="0">
                <a:solidFill>
                  <a:srgbClr val="92D050"/>
                </a:solidFill>
              </a:rPr>
              <a:t>类</a:t>
            </a:r>
            <a:r>
              <a:rPr lang="zh-CN" altLang="en-US" sz="2000" dirty="0">
                <a:solidFill>
                  <a:srgbClr val="92D050"/>
                </a:solidFill>
              </a:rPr>
              <a:t>图、对象</a:t>
            </a:r>
            <a:r>
              <a:rPr lang="zh-CN" altLang="en-US" sz="2000" dirty="0" smtClean="0">
                <a:solidFill>
                  <a:srgbClr val="92D050"/>
                </a:solidFill>
              </a:rPr>
              <a:t>图、包图</a:t>
            </a:r>
            <a:endParaRPr lang="zh-CN" altLang="en-US" sz="2000" dirty="0">
              <a:solidFill>
                <a:srgbClr val="92D050"/>
              </a:solidFill>
            </a:endParaRPr>
          </a:p>
          <a:p>
            <a:pPr lvl="2">
              <a:buClr>
                <a:schemeClr val="accent1"/>
              </a:buClr>
              <a:buFont typeface="Wingdings" panose="05000000000000000000" pitchFamily="2" charset="2"/>
              <a:buChar char="Ø"/>
            </a:pPr>
            <a:r>
              <a:rPr lang="zh-CN" altLang="en-US" sz="2000" dirty="0" smtClean="0">
                <a:solidFill>
                  <a:srgbClr val="D60093"/>
                </a:solidFill>
              </a:rPr>
              <a:t>行为</a:t>
            </a:r>
            <a:r>
              <a:rPr lang="zh-CN" altLang="en-US" sz="2000" dirty="0">
                <a:solidFill>
                  <a:srgbClr val="D60093"/>
                </a:solidFill>
              </a:rPr>
              <a:t>图</a:t>
            </a:r>
          </a:p>
          <a:p>
            <a:pPr lvl="2">
              <a:buClr>
                <a:schemeClr val="accent1"/>
              </a:buClr>
              <a:buFont typeface="Wingdings" panose="05000000000000000000" pitchFamily="2" charset="2"/>
              <a:buChar char="Ø"/>
            </a:pPr>
            <a:r>
              <a:rPr lang="zh-CN" altLang="en-US" sz="2000" dirty="0" smtClean="0">
                <a:solidFill>
                  <a:srgbClr val="D60093"/>
                </a:solidFill>
              </a:rPr>
              <a:t>交互</a:t>
            </a:r>
            <a:r>
              <a:rPr lang="zh-CN" altLang="en-US" sz="2000" dirty="0">
                <a:solidFill>
                  <a:srgbClr val="D60093"/>
                </a:solidFill>
              </a:rPr>
              <a:t>图</a:t>
            </a:r>
          </a:p>
          <a:p>
            <a:pPr lvl="3">
              <a:buClr>
                <a:srgbClr val="FF0000"/>
              </a:buClr>
              <a:buFont typeface="Arial" panose="020B0604020202020204" pitchFamily="34" charset="0"/>
              <a:buChar char="−"/>
            </a:pPr>
            <a:r>
              <a:rPr lang="zh-CN" altLang="en-US" sz="2000" dirty="0">
                <a:solidFill>
                  <a:srgbClr val="92D050"/>
                </a:solidFill>
              </a:rPr>
              <a:t>顺序</a:t>
            </a:r>
            <a:r>
              <a:rPr lang="zh-CN" altLang="en-US" sz="2000" dirty="0" smtClean="0">
                <a:solidFill>
                  <a:srgbClr val="92D050"/>
                </a:solidFill>
              </a:rPr>
              <a:t>图</a:t>
            </a:r>
            <a:r>
              <a:rPr lang="zh-CN" altLang="en-US" sz="2000" dirty="0">
                <a:solidFill>
                  <a:srgbClr val="92D050"/>
                </a:solidFill>
              </a:rPr>
              <a:t>、</a:t>
            </a:r>
            <a:r>
              <a:rPr lang="zh-CN" altLang="en-US" sz="2000" dirty="0" smtClean="0">
                <a:solidFill>
                  <a:srgbClr val="92D050"/>
                </a:solidFill>
              </a:rPr>
              <a:t>协作图</a:t>
            </a:r>
            <a:endParaRPr lang="zh-CN" altLang="en-US" sz="2000" dirty="0"/>
          </a:p>
          <a:p>
            <a:pPr lvl="2">
              <a:buClr>
                <a:schemeClr val="accent1"/>
              </a:buClr>
              <a:buFont typeface="Wingdings" panose="05000000000000000000" pitchFamily="2" charset="2"/>
              <a:buChar char="Ø"/>
            </a:pPr>
            <a:r>
              <a:rPr lang="zh-CN" altLang="en-US" sz="2000" dirty="0" smtClean="0">
                <a:solidFill>
                  <a:srgbClr val="D60093"/>
                </a:solidFill>
              </a:rPr>
              <a:t>实现</a:t>
            </a:r>
            <a:r>
              <a:rPr lang="zh-CN" altLang="en-US" sz="2000" dirty="0">
                <a:solidFill>
                  <a:srgbClr val="D60093"/>
                </a:solidFill>
              </a:rPr>
              <a:t>图</a:t>
            </a:r>
          </a:p>
          <a:p>
            <a:pPr lvl="3">
              <a:buClr>
                <a:srgbClr val="FF0000"/>
              </a:buClr>
              <a:buFont typeface="Arial" panose="020B0604020202020204" pitchFamily="34" charset="0"/>
              <a:buChar char="−"/>
            </a:pPr>
            <a:r>
              <a:rPr lang="zh-CN" altLang="en-US" sz="2000" dirty="0">
                <a:solidFill>
                  <a:srgbClr val="92D050"/>
                </a:solidFill>
              </a:rPr>
              <a:t>构件</a:t>
            </a:r>
            <a:r>
              <a:rPr lang="zh-CN" altLang="en-US" sz="2000" dirty="0" smtClean="0">
                <a:solidFill>
                  <a:srgbClr val="92D050"/>
                </a:solidFill>
              </a:rPr>
              <a:t>图、部署</a:t>
            </a:r>
            <a:r>
              <a:rPr lang="zh-CN" altLang="en-US" sz="2000" dirty="0">
                <a:solidFill>
                  <a:srgbClr val="92D050"/>
                </a:solidFill>
              </a:rPr>
              <a:t>图</a:t>
            </a:r>
          </a:p>
        </p:txBody>
      </p:sp>
    </p:spTree>
    <p:extLst>
      <p:ext uri="{BB962C8B-B14F-4D97-AF65-F5344CB8AC3E}">
        <p14:creationId xmlns:p14="http://schemas.microsoft.com/office/powerpoint/2010/main" val="1265229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a:t>
            </a:r>
            <a:r>
              <a:rPr lang="zh-CN" altLang="en-US" dirty="0"/>
              <a:t>　统一建模语言</a:t>
            </a:r>
            <a:r>
              <a:rPr lang="en-US" altLang="zh-CN" dirty="0"/>
              <a:t>UML</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sz="2000" dirty="0" smtClean="0">
                <a:solidFill>
                  <a:srgbClr val="00B050"/>
                </a:solidFill>
              </a:rPr>
              <a:t>面向对象建模过程：</a:t>
            </a:r>
            <a:endParaRPr lang="en-US" altLang="zh-CN" sz="2000" dirty="0" smtClean="0">
              <a:solidFill>
                <a:srgbClr val="00B050"/>
              </a:solidFill>
            </a:endParaRPr>
          </a:p>
          <a:p>
            <a:pPr marL="857241" lvl="1" indent="-457200">
              <a:buFont typeface="+mj-lt"/>
              <a:buAutoNum type="arabicPeriod"/>
            </a:pPr>
            <a:r>
              <a:rPr lang="zh-CN" altLang="en-US" dirty="0" smtClean="0"/>
              <a:t>首先</a:t>
            </a:r>
            <a:r>
              <a:rPr lang="zh-CN" altLang="en-US" dirty="0"/>
              <a:t>是描述需求</a:t>
            </a:r>
            <a:r>
              <a:rPr lang="zh-CN" altLang="en-US" dirty="0" smtClean="0"/>
              <a:t>；</a:t>
            </a:r>
            <a:endParaRPr lang="en-US" altLang="zh-CN" dirty="0" smtClean="0"/>
          </a:p>
          <a:p>
            <a:pPr marL="857241" lvl="1" indent="-457200">
              <a:buFont typeface="+mj-lt"/>
              <a:buAutoNum type="arabicPeriod"/>
            </a:pPr>
            <a:r>
              <a:rPr lang="zh-CN" altLang="en-US" dirty="0" smtClean="0"/>
              <a:t>其次</a:t>
            </a:r>
            <a:r>
              <a:rPr lang="zh-CN" altLang="en-US" dirty="0"/>
              <a:t>根据需求建立系统的静态模型，以构造系统的结构</a:t>
            </a:r>
            <a:r>
              <a:rPr lang="zh-CN" altLang="en-US" dirty="0" smtClean="0"/>
              <a:t>；</a:t>
            </a:r>
            <a:endParaRPr lang="en-US" altLang="zh-CN" dirty="0" smtClean="0"/>
          </a:p>
          <a:p>
            <a:pPr marL="857241" lvl="1" indent="-457200">
              <a:buFont typeface="+mj-lt"/>
              <a:buAutoNum type="arabicPeriod"/>
            </a:pPr>
            <a:r>
              <a:rPr lang="zh-CN" altLang="en-US" dirty="0" smtClean="0"/>
              <a:t>接着</a:t>
            </a:r>
            <a:r>
              <a:rPr lang="zh-CN" altLang="en-US" dirty="0"/>
              <a:t>是描述系统的行为</a:t>
            </a:r>
            <a:r>
              <a:rPr lang="zh-CN" altLang="en-US" dirty="0" smtClean="0"/>
              <a:t>。</a:t>
            </a:r>
            <a:endParaRPr lang="en-US" altLang="zh-CN" dirty="0" smtClean="0"/>
          </a:p>
          <a:p>
            <a:pPr marL="0" indent="538163">
              <a:buNone/>
            </a:pPr>
            <a:endParaRPr lang="en-US" altLang="zh-CN" sz="2000" dirty="0" smtClean="0"/>
          </a:p>
          <a:p>
            <a:pPr marL="0" indent="538163">
              <a:buNone/>
            </a:pPr>
            <a:r>
              <a:rPr lang="en-US" altLang="zh-CN" sz="2000" dirty="0" smtClean="0">
                <a:latin typeface="Adobe 楷体 Std R" panose="02020400000000000000" pitchFamily="18" charset="-122"/>
                <a:ea typeface="Adobe 楷体 Std R" panose="02020400000000000000" pitchFamily="18" charset="-122"/>
              </a:rPr>
              <a:t>1</a:t>
            </a:r>
            <a:r>
              <a:rPr lang="zh-CN" altLang="en-US" sz="2000" dirty="0" smtClean="0">
                <a:latin typeface="Adobe 楷体 Std R" panose="02020400000000000000" pitchFamily="18" charset="-122"/>
                <a:ea typeface="Adobe 楷体 Std R" panose="02020400000000000000" pitchFamily="18" charset="-122"/>
              </a:rPr>
              <a:t>、</a:t>
            </a:r>
            <a:r>
              <a:rPr lang="en-US" altLang="zh-CN" sz="2000" dirty="0" smtClean="0">
                <a:latin typeface="Adobe 楷体 Std R" panose="02020400000000000000" pitchFamily="18" charset="-122"/>
                <a:ea typeface="Adobe 楷体 Std R" panose="02020400000000000000" pitchFamily="18" charset="-122"/>
              </a:rPr>
              <a:t>2</a:t>
            </a:r>
            <a:r>
              <a:rPr lang="zh-CN" altLang="en-US" sz="2000" dirty="0" smtClean="0">
                <a:latin typeface="Adobe 楷体 Std R" panose="02020400000000000000" pitchFamily="18" charset="-122"/>
                <a:ea typeface="Adobe 楷体 Std R" panose="02020400000000000000" pitchFamily="18" charset="-122"/>
              </a:rPr>
              <a:t>所</a:t>
            </a:r>
            <a:r>
              <a:rPr lang="zh-CN" altLang="en-US" sz="2000" dirty="0">
                <a:latin typeface="Adobe 楷体 Std R" panose="02020400000000000000" pitchFamily="18" charset="-122"/>
                <a:ea typeface="Adobe 楷体 Std R" panose="02020400000000000000" pitchFamily="18" charset="-122"/>
              </a:rPr>
              <a:t>建立的模型都是</a:t>
            </a:r>
            <a:r>
              <a:rPr lang="zh-CN" altLang="en-US" sz="2000" dirty="0">
                <a:solidFill>
                  <a:srgbClr val="00B0F0"/>
                </a:solidFill>
                <a:latin typeface="Adobe 楷体 Std R" panose="02020400000000000000" pitchFamily="18" charset="-122"/>
                <a:ea typeface="Adobe 楷体 Std R" panose="02020400000000000000" pitchFamily="18" charset="-122"/>
              </a:rPr>
              <a:t>静态的</a:t>
            </a:r>
            <a:r>
              <a:rPr lang="zh-CN" altLang="en-US" sz="2000" dirty="0">
                <a:latin typeface="Adobe 楷体 Std R" panose="02020400000000000000" pitchFamily="18" charset="-122"/>
                <a:ea typeface="Adobe 楷体 Std R" panose="02020400000000000000" pitchFamily="18" charset="-122"/>
              </a:rPr>
              <a:t>，包括用例图、类图（包含包）、对象图、构件图和部署图等</a:t>
            </a:r>
            <a:r>
              <a:rPr lang="en-US" altLang="zh-CN" sz="2000" dirty="0">
                <a:latin typeface="Adobe 楷体 Std R" panose="02020400000000000000" pitchFamily="18" charset="-122"/>
                <a:ea typeface="Adobe 楷体 Std R" panose="02020400000000000000" pitchFamily="18" charset="-122"/>
              </a:rPr>
              <a:t>5</a:t>
            </a:r>
            <a:r>
              <a:rPr lang="zh-CN" altLang="en-US" sz="2000" dirty="0">
                <a:latin typeface="Adobe 楷体 Std R" panose="02020400000000000000" pitchFamily="18" charset="-122"/>
                <a:ea typeface="Adobe 楷体 Std R" panose="02020400000000000000" pitchFamily="18" charset="-122"/>
              </a:rPr>
              <a:t>个图，是</a:t>
            </a:r>
            <a:r>
              <a:rPr lang="en-US" altLang="zh-CN" sz="2000" dirty="0">
                <a:latin typeface="Adobe 楷体 Std R" panose="02020400000000000000" pitchFamily="18" charset="-122"/>
                <a:ea typeface="Adobe 楷体 Std R" panose="02020400000000000000" pitchFamily="18" charset="-122"/>
              </a:rPr>
              <a:t>UML</a:t>
            </a:r>
            <a:r>
              <a:rPr lang="zh-CN" altLang="en-US" sz="2000" dirty="0">
                <a:latin typeface="Adobe 楷体 Std R" panose="02020400000000000000" pitchFamily="18" charset="-122"/>
                <a:ea typeface="Adobe 楷体 Std R" panose="02020400000000000000" pitchFamily="18" charset="-122"/>
              </a:rPr>
              <a:t>的</a:t>
            </a:r>
            <a:r>
              <a:rPr lang="zh-CN" altLang="en-US" sz="2000" dirty="0">
                <a:solidFill>
                  <a:srgbClr val="FF0000"/>
                </a:solidFill>
                <a:latin typeface="Adobe 楷体 Std R" panose="02020400000000000000" pitchFamily="18" charset="-122"/>
                <a:ea typeface="Adobe 楷体 Std R" panose="02020400000000000000" pitchFamily="18" charset="-122"/>
              </a:rPr>
              <a:t>静态建模机制</a:t>
            </a:r>
            <a:r>
              <a:rPr lang="zh-CN" altLang="en-US" sz="2000" dirty="0" smtClean="0">
                <a:latin typeface="Adobe 楷体 Std R" panose="02020400000000000000" pitchFamily="18" charset="-122"/>
                <a:ea typeface="Adobe 楷体 Std R" panose="02020400000000000000" pitchFamily="18" charset="-122"/>
              </a:rPr>
              <a:t>。</a:t>
            </a:r>
            <a:endParaRPr lang="en-US" altLang="zh-CN" sz="2000" dirty="0" smtClean="0">
              <a:latin typeface="Adobe 楷体 Std R" panose="02020400000000000000" pitchFamily="18" charset="-122"/>
              <a:ea typeface="Adobe 楷体 Std R" panose="02020400000000000000" pitchFamily="18" charset="-122"/>
            </a:endParaRPr>
          </a:p>
          <a:p>
            <a:pPr marL="0" indent="538163">
              <a:buNone/>
            </a:pPr>
            <a:r>
              <a:rPr lang="en-US" altLang="zh-CN" sz="2000" dirty="0" smtClean="0">
                <a:latin typeface="Adobe 楷体 Std R" panose="02020400000000000000" pitchFamily="18" charset="-122"/>
                <a:ea typeface="Adobe 楷体 Std R" panose="02020400000000000000" pitchFamily="18" charset="-122"/>
              </a:rPr>
              <a:t>3</a:t>
            </a:r>
            <a:r>
              <a:rPr lang="zh-CN" altLang="en-US" sz="2000" dirty="0" smtClean="0">
                <a:latin typeface="Adobe 楷体 Std R" panose="02020400000000000000" pitchFamily="18" charset="-122"/>
                <a:ea typeface="Adobe 楷体 Std R" panose="02020400000000000000" pitchFamily="18" charset="-122"/>
              </a:rPr>
              <a:t>步</a:t>
            </a:r>
            <a:r>
              <a:rPr lang="zh-CN" altLang="en-US" sz="2000" dirty="0">
                <a:latin typeface="Adobe 楷体 Std R" panose="02020400000000000000" pitchFamily="18" charset="-122"/>
                <a:ea typeface="Adobe 楷体 Std R" panose="02020400000000000000" pitchFamily="18" charset="-122"/>
              </a:rPr>
              <a:t>中所建立的模型或者</a:t>
            </a:r>
            <a:r>
              <a:rPr lang="zh-CN" altLang="en-US" sz="2000" dirty="0">
                <a:solidFill>
                  <a:srgbClr val="00B0F0"/>
                </a:solidFill>
                <a:latin typeface="Adobe 楷体 Std R" panose="02020400000000000000" pitchFamily="18" charset="-122"/>
                <a:ea typeface="Adobe 楷体 Std R" panose="02020400000000000000" pitchFamily="18" charset="-122"/>
              </a:rPr>
              <a:t>可以执行</a:t>
            </a:r>
            <a:r>
              <a:rPr lang="zh-CN" altLang="en-US" sz="2000" dirty="0">
                <a:latin typeface="Adobe 楷体 Std R" panose="02020400000000000000" pitchFamily="18" charset="-122"/>
                <a:ea typeface="Adobe 楷体 Std R" panose="02020400000000000000" pitchFamily="18" charset="-122"/>
              </a:rPr>
              <a:t>，或者表示执行时的时序状态或交互关系，它包括状态图、活动图、顺序图和协作图等</a:t>
            </a:r>
            <a:r>
              <a:rPr lang="en-US" altLang="zh-CN" sz="2000" dirty="0">
                <a:latin typeface="Adobe 楷体 Std R" panose="02020400000000000000" pitchFamily="18" charset="-122"/>
                <a:ea typeface="Adobe 楷体 Std R" panose="02020400000000000000" pitchFamily="18" charset="-122"/>
              </a:rPr>
              <a:t>4</a:t>
            </a:r>
            <a:r>
              <a:rPr lang="zh-CN" altLang="en-US" sz="2000" dirty="0">
                <a:latin typeface="Adobe 楷体 Std R" panose="02020400000000000000" pitchFamily="18" charset="-122"/>
                <a:ea typeface="Adobe 楷体 Std R" panose="02020400000000000000" pitchFamily="18" charset="-122"/>
              </a:rPr>
              <a:t>个图，是</a:t>
            </a:r>
            <a:r>
              <a:rPr lang="en-US" altLang="zh-CN" sz="2000" dirty="0">
                <a:latin typeface="Adobe 楷体 Std R" panose="02020400000000000000" pitchFamily="18" charset="-122"/>
                <a:ea typeface="Adobe 楷体 Std R" panose="02020400000000000000" pitchFamily="18" charset="-122"/>
              </a:rPr>
              <a:t>UML</a:t>
            </a:r>
            <a:r>
              <a:rPr lang="zh-CN" altLang="en-US" sz="2000" dirty="0">
                <a:latin typeface="Adobe 楷体 Std R" panose="02020400000000000000" pitchFamily="18" charset="-122"/>
                <a:ea typeface="Adobe 楷体 Std R" panose="02020400000000000000" pitchFamily="18" charset="-122"/>
              </a:rPr>
              <a:t>的</a:t>
            </a:r>
            <a:r>
              <a:rPr lang="zh-CN" altLang="en-US" sz="2000" dirty="0">
                <a:solidFill>
                  <a:srgbClr val="FF0000"/>
                </a:solidFill>
                <a:latin typeface="Adobe 楷体 Std R" panose="02020400000000000000" pitchFamily="18" charset="-122"/>
                <a:ea typeface="Adobe 楷体 Std R" panose="02020400000000000000" pitchFamily="18" charset="-122"/>
              </a:rPr>
              <a:t>动态建模机制</a:t>
            </a:r>
            <a:r>
              <a:rPr lang="zh-CN" altLang="en-US" sz="2000" dirty="0" smtClean="0">
                <a:latin typeface="Adobe 楷体 Std R" panose="02020400000000000000" pitchFamily="18" charset="-122"/>
                <a:ea typeface="Adobe 楷体 Std R" panose="02020400000000000000" pitchFamily="18" charset="-122"/>
              </a:rPr>
              <a:t>。</a:t>
            </a:r>
            <a:endParaRPr lang="zh-CN" altLang="en-US" sz="2000" dirty="0">
              <a:latin typeface="Adobe 楷体 Std R" panose="02020400000000000000" pitchFamily="18" charset="-122"/>
              <a:ea typeface="Adobe 楷体 Std R" panose="02020400000000000000" pitchFamily="18" charset="-122"/>
            </a:endParaRPr>
          </a:p>
        </p:txBody>
      </p:sp>
    </p:spTree>
    <p:extLst>
      <p:ext uri="{BB962C8B-B14F-4D97-AF65-F5344CB8AC3E}">
        <p14:creationId xmlns:p14="http://schemas.microsoft.com/office/powerpoint/2010/main" val="2231768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a:t>
            </a:r>
            <a:r>
              <a:rPr lang="zh-CN" altLang="en-US" dirty="0"/>
              <a:t>　统一建模语言</a:t>
            </a:r>
            <a:r>
              <a:rPr lang="en-US" altLang="zh-CN" dirty="0"/>
              <a:t>UML</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6.2.5 UML“4+1”</a:t>
            </a:r>
            <a:r>
              <a:rPr lang="zh-CN" altLang="en-US" dirty="0" smtClean="0"/>
              <a:t>视图</a:t>
            </a:r>
            <a:endParaRPr lang="en-US" altLang="zh-CN" dirty="0" smtClean="0"/>
          </a:p>
          <a:p>
            <a:endParaRPr lang="zh-CN" altLang="en-US" dirty="0"/>
          </a:p>
          <a:p>
            <a:pPr marL="0" indent="538163">
              <a:buNone/>
            </a:pPr>
            <a:r>
              <a:rPr lang="en-US" altLang="zh-CN" sz="2000" dirty="0"/>
              <a:t>UML</a:t>
            </a:r>
            <a:r>
              <a:rPr lang="zh-CN" altLang="en-US" sz="2000" dirty="0"/>
              <a:t>用模型来描述系统的静态特征结构及动态特征行为，从不同的角度为系统建模，形成不同的视图。每个视图代表完整系统描述中的一个对象，表示这个系统中的一个特定的方面，每个视图有由一组图组成，每张图强调系统中某一方面的信息。</a:t>
            </a:r>
          </a:p>
          <a:p>
            <a:pPr marL="0" indent="0">
              <a:buNone/>
            </a:pPr>
            <a:endParaRPr lang="en-US" altLang="zh-CN" sz="2000" dirty="0" smtClean="0"/>
          </a:p>
          <a:p>
            <a:pPr marL="0" indent="538163">
              <a:buNone/>
            </a:pPr>
            <a:r>
              <a:rPr lang="zh-CN" altLang="en-US" sz="2000" dirty="0" smtClean="0"/>
              <a:t>为了</a:t>
            </a:r>
            <a:r>
              <a:rPr lang="zh-CN" altLang="en-US" sz="2000" dirty="0"/>
              <a:t>更好地表现同一事物的不同方面，我们经常采用不同的视图，每个视图从一个角度看待和描述问题；在</a:t>
            </a:r>
            <a:r>
              <a:rPr lang="en-US" altLang="zh-CN" sz="2000" dirty="0"/>
              <a:t>UML</a:t>
            </a:r>
            <a:r>
              <a:rPr lang="zh-CN" altLang="en-US" sz="2000" dirty="0"/>
              <a:t>中，存在“</a:t>
            </a:r>
            <a:r>
              <a:rPr lang="en-US" altLang="zh-CN" sz="2000" dirty="0"/>
              <a:t>4+1”</a:t>
            </a:r>
            <a:r>
              <a:rPr lang="zh-CN" altLang="en-US" sz="2000" dirty="0"/>
              <a:t>视图。</a:t>
            </a:r>
          </a:p>
        </p:txBody>
      </p:sp>
    </p:spTree>
    <p:extLst>
      <p:ext uri="{BB962C8B-B14F-4D97-AF65-F5344CB8AC3E}">
        <p14:creationId xmlns:p14="http://schemas.microsoft.com/office/powerpoint/2010/main" val="2755041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a:t>
            </a:r>
            <a:r>
              <a:rPr lang="zh-CN" altLang="en-US" dirty="0"/>
              <a:t>　统一建模语言</a:t>
            </a:r>
            <a:r>
              <a:rPr lang="en-US" altLang="zh-CN" dirty="0"/>
              <a:t>UML</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766680431"/>
              </p:ext>
            </p:extLst>
          </p:nvPr>
        </p:nvGraphicFramePr>
        <p:xfrm>
          <a:off x="455840" y="1666712"/>
          <a:ext cx="3882807" cy="2436489"/>
        </p:xfrm>
        <a:graphic>
          <a:graphicData uri="http://schemas.openxmlformats.org/presentationml/2006/ole">
            <mc:AlternateContent xmlns:mc="http://schemas.openxmlformats.org/markup-compatibility/2006">
              <mc:Choice xmlns:v="urn:schemas-microsoft-com:vml" Requires="v">
                <p:oleObj spid="_x0000_s1153" name="Picture" r:id="rId3" imgW="2295906" imgH="1438656" progId="Word.Picture.8">
                  <p:embed/>
                </p:oleObj>
              </mc:Choice>
              <mc:Fallback>
                <p:oleObj name="Picture" r:id="rId3" imgW="2295906" imgH="1438656" progId="Word.Picture.8">
                  <p:embed/>
                  <p:pic>
                    <p:nvPicPr>
                      <p:cNvPr id="0" name="Object 1"/>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455840" y="1666712"/>
                        <a:ext cx="3882807" cy="2436489"/>
                      </a:xfrm>
                      <a:prstGeom prst="rect">
                        <a:avLst/>
                      </a:prstGeom>
                      <a:noFill/>
                    </p:spPr>
                  </p:pic>
                </p:oleObj>
              </mc:Fallback>
            </mc:AlternateContent>
          </a:graphicData>
        </a:graphic>
      </p:graphicFrame>
      <p:sp>
        <p:nvSpPr>
          <p:cNvPr id="7" name="文本框 6"/>
          <p:cNvSpPr txBox="1"/>
          <p:nvPr/>
        </p:nvSpPr>
        <p:spPr>
          <a:xfrm>
            <a:off x="4419600" y="1326185"/>
            <a:ext cx="4643202" cy="390876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solidFill>
                  <a:srgbClr val="FF0000"/>
                </a:solidFill>
              </a:rPr>
              <a:t>用例</a:t>
            </a:r>
            <a:r>
              <a:rPr lang="zh-CN" altLang="en-US" sz="2000" dirty="0">
                <a:solidFill>
                  <a:srgbClr val="FF0000"/>
                </a:solidFill>
              </a:rPr>
              <a:t>视图</a:t>
            </a:r>
            <a:r>
              <a:rPr lang="zh-CN" altLang="en-US" sz="2000" dirty="0" smtClean="0"/>
              <a:t>，描述</a:t>
            </a:r>
            <a:r>
              <a:rPr lang="zh-CN" altLang="en-US" sz="2000" dirty="0"/>
              <a:t>项目干系人的需求，所有其他视图都是从用例视图派生而来，该视图把系统的基本需求捕获为用例并提供构造其他视图的基础。</a:t>
            </a:r>
          </a:p>
          <a:p>
            <a:endParaRPr lang="en-US" altLang="zh-CN" sz="2000" dirty="0"/>
          </a:p>
          <a:p>
            <a:pPr marL="285750" indent="-285750">
              <a:buFont typeface="Arial" panose="020B0604020202020204" pitchFamily="34" charset="0"/>
              <a:buChar char="•"/>
            </a:pPr>
            <a:r>
              <a:rPr lang="zh-CN" altLang="en-US" sz="2000" dirty="0" smtClean="0">
                <a:solidFill>
                  <a:srgbClr val="FF0000"/>
                </a:solidFill>
              </a:rPr>
              <a:t>逻辑</a:t>
            </a:r>
            <a:r>
              <a:rPr lang="zh-CN" altLang="en-US" sz="2000" dirty="0">
                <a:solidFill>
                  <a:srgbClr val="FF0000"/>
                </a:solidFill>
              </a:rPr>
              <a:t>视图</a:t>
            </a:r>
            <a:r>
              <a:rPr lang="zh-CN" altLang="en-US" sz="2000" dirty="0"/>
              <a:t>，描述系统功能和词汇。作为类和对象的集合，重点是展示对象和类是如何组成系统、实现所需系统行为的。</a:t>
            </a:r>
          </a:p>
          <a:p>
            <a:endParaRPr lang="en-US" altLang="zh-CN" dirty="0"/>
          </a:p>
          <a:p>
            <a:endParaRPr lang="zh-CN" altLang="en-US" dirty="0"/>
          </a:p>
          <a:p>
            <a:endParaRPr lang="en-US" altLang="zh-CN" sz="1600" dirty="0"/>
          </a:p>
          <a:p>
            <a:endParaRPr lang="zh-CN" altLang="en-US" sz="1600" dirty="0"/>
          </a:p>
        </p:txBody>
      </p:sp>
    </p:spTree>
    <p:extLst>
      <p:ext uri="{BB962C8B-B14F-4D97-AF65-F5344CB8AC3E}">
        <p14:creationId xmlns:p14="http://schemas.microsoft.com/office/powerpoint/2010/main" val="722240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a:t>
            </a:r>
            <a:r>
              <a:rPr lang="zh-CN" altLang="en-US" dirty="0"/>
              <a:t>　统一建模语言</a:t>
            </a:r>
            <a:r>
              <a:rPr lang="en-US" altLang="zh-CN" dirty="0"/>
              <a:t>UML</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nvGraphicFramePr>
        <p:xfrm>
          <a:off x="455840" y="1666712"/>
          <a:ext cx="3882807" cy="2436489"/>
        </p:xfrm>
        <a:graphic>
          <a:graphicData uri="http://schemas.openxmlformats.org/presentationml/2006/ole">
            <mc:AlternateContent xmlns:mc="http://schemas.openxmlformats.org/markup-compatibility/2006">
              <mc:Choice xmlns:v="urn:schemas-microsoft-com:vml" Requires="v">
                <p:oleObj spid="_x0000_s2176" name="Picture" r:id="rId3" imgW="2295906" imgH="1438656" progId="Word.Picture.8">
                  <p:embed/>
                </p:oleObj>
              </mc:Choice>
              <mc:Fallback>
                <p:oleObj name="Picture" r:id="rId3" imgW="2295906" imgH="1438656" progId="Word.Picture.8">
                  <p:embed/>
                  <p:pic>
                    <p:nvPicPr>
                      <p:cNvPr id="0" name=""/>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455840" y="1666712"/>
                        <a:ext cx="3882807" cy="2436489"/>
                      </a:xfrm>
                      <a:prstGeom prst="rect">
                        <a:avLst/>
                      </a:prstGeom>
                      <a:noFill/>
                    </p:spPr>
                  </p:pic>
                </p:oleObj>
              </mc:Fallback>
            </mc:AlternateContent>
          </a:graphicData>
        </a:graphic>
      </p:graphicFrame>
      <p:sp>
        <p:nvSpPr>
          <p:cNvPr id="7" name="文本框 6"/>
          <p:cNvSpPr txBox="1"/>
          <p:nvPr/>
        </p:nvSpPr>
        <p:spPr>
          <a:xfrm>
            <a:off x="4360418" y="1200150"/>
            <a:ext cx="4643202" cy="347787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solidFill>
                  <a:srgbClr val="FF0000"/>
                </a:solidFill>
              </a:rPr>
              <a:t>实现</a:t>
            </a:r>
            <a:r>
              <a:rPr lang="zh-CN" altLang="en-US" sz="2000" dirty="0">
                <a:solidFill>
                  <a:srgbClr val="FF0000"/>
                </a:solidFill>
              </a:rPr>
              <a:t>视图</a:t>
            </a:r>
            <a:r>
              <a:rPr lang="zh-CN" altLang="en-US" sz="2000" dirty="0"/>
              <a:t>，描述系统组装和配置管理，对组成基于系统的物理代码的文件和构件进行建模。它同样展示出构件之间的依赖，展示一组构件的配置管理以定义系统的版本。</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zh-CN" altLang="en-US" sz="2000" dirty="0" smtClean="0">
                <a:solidFill>
                  <a:srgbClr val="FF0000"/>
                </a:solidFill>
              </a:rPr>
              <a:t>部署</a:t>
            </a:r>
            <a:r>
              <a:rPr lang="zh-CN" altLang="en-US" sz="2000" dirty="0">
                <a:solidFill>
                  <a:srgbClr val="FF0000"/>
                </a:solidFill>
              </a:rPr>
              <a:t>视图</a:t>
            </a:r>
            <a:r>
              <a:rPr lang="zh-CN" altLang="en-US" sz="2000" dirty="0"/>
              <a:t>，描述系统的拓扑结构、分布、移交和安装。建模过程把构件物理地部署到一组物理的、可计算节点上，如计算机和外设上。它允许建模横跨分布式系统节点上的构件的分布</a:t>
            </a:r>
            <a:r>
              <a:rPr lang="zh-CN" altLang="en-US" sz="2000" dirty="0" smtClean="0"/>
              <a:t>。</a:t>
            </a:r>
            <a:endParaRPr lang="zh-CN" altLang="en-US" sz="2000" dirty="0"/>
          </a:p>
        </p:txBody>
      </p:sp>
    </p:spTree>
    <p:extLst>
      <p:ext uri="{BB962C8B-B14F-4D97-AF65-F5344CB8AC3E}">
        <p14:creationId xmlns:p14="http://schemas.microsoft.com/office/powerpoint/2010/main" val="305515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a:t>
            </a:r>
            <a:r>
              <a:rPr lang="zh-CN" altLang="en-US" dirty="0"/>
              <a:t>　面向对象的软件工程方法</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6.1.1</a:t>
            </a:r>
            <a:r>
              <a:rPr lang="zh-CN" altLang="en-US" dirty="0"/>
              <a:t>　</a:t>
            </a:r>
            <a:r>
              <a:rPr lang="zh-CN" altLang="en-US" dirty="0" smtClean="0"/>
              <a:t>面向对象</a:t>
            </a:r>
            <a:r>
              <a:rPr lang="zh-CN" altLang="en-US" dirty="0"/>
              <a:t>的基本</a:t>
            </a:r>
            <a:r>
              <a:rPr lang="zh-CN" altLang="en-US" dirty="0" smtClean="0"/>
              <a:t>概念</a:t>
            </a:r>
            <a:endParaRPr lang="en-US" altLang="zh-CN" dirty="0" smtClean="0"/>
          </a:p>
          <a:p>
            <a:pPr lvl="1">
              <a:buClr>
                <a:srgbClr val="0070C0"/>
              </a:buClr>
              <a:buFont typeface="Wingdings" panose="05000000000000000000" pitchFamily="2" charset="2"/>
              <a:buChar char="Ø"/>
            </a:pPr>
            <a:r>
              <a:rPr lang="zh-CN" altLang="en-US" dirty="0"/>
              <a:t>面向对象</a:t>
            </a:r>
          </a:p>
          <a:p>
            <a:pPr lvl="1">
              <a:buClr>
                <a:srgbClr val="0070C0"/>
              </a:buClr>
              <a:buFont typeface="Wingdings" panose="05000000000000000000" pitchFamily="2" charset="2"/>
              <a:buChar char="Ø"/>
            </a:pPr>
            <a:r>
              <a:rPr lang="zh-CN" altLang="en-US" dirty="0"/>
              <a:t>对象</a:t>
            </a:r>
          </a:p>
          <a:p>
            <a:pPr lvl="1">
              <a:buClr>
                <a:srgbClr val="0070C0"/>
              </a:buClr>
              <a:buFont typeface="Wingdings" panose="05000000000000000000" pitchFamily="2" charset="2"/>
              <a:buChar char="Ø"/>
            </a:pPr>
            <a:r>
              <a:rPr lang="zh-CN" altLang="en-US" dirty="0"/>
              <a:t>类</a:t>
            </a:r>
          </a:p>
          <a:p>
            <a:pPr lvl="1">
              <a:buClr>
                <a:srgbClr val="0070C0"/>
              </a:buClr>
              <a:buFont typeface="Wingdings" panose="05000000000000000000" pitchFamily="2" charset="2"/>
              <a:buChar char="Ø"/>
            </a:pPr>
            <a:r>
              <a:rPr lang="zh-CN" altLang="en-US" dirty="0"/>
              <a:t>消息</a:t>
            </a:r>
          </a:p>
          <a:p>
            <a:pPr lvl="1">
              <a:buClr>
                <a:srgbClr val="0070C0"/>
              </a:buClr>
              <a:buFont typeface="Wingdings" panose="05000000000000000000" pitchFamily="2" charset="2"/>
              <a:buChar char="Ø"/>
            </a:pPr>
            <a:r>
              <a:rPr lang="zh-CN" altLang="en-US" dirty="0"/>
              <a:t>类的</a:t>
            </a:r>
            <a:r>
              <a:rPr lang="zh-CN" altLang="en-US" dirty="0" smtClean="0"/>
              <a:t>特性（抽象、继承、封装、多态、重载）</a:t>
            </a:r>
            <a:endParaRPr lang="zh-CN" altLang="en-US" dirty="0"/>
          </a:p>
          <a:p>
            <a:pPr lvl="1">
              <a:buClr>
                <a:srgbClr val="0070C0"/>
              </a:buClr>
              <a:buFont typeface="Wingdings" panose="05000000000000000000" pitchFamily="2" charset="2"/>
              <a:buChar char="Ø"/>
            </a:pPr>
            <a:r>
              <a:rPr lang="zh-CN" altLang="en-US" dirty="0"/>
              <a:t>包</a:t>
            </a:r>
          </a:p>
          <a:p>
            <a:pPr lvl="1">
              <a:buClr>
                <a:srgbClr val="0070C0"/>
              </a:buClr>
              <a:buFont typeface="Wingdings" panose="05000000000000000000" pitchFamily="2" charset="2"/>
              <a:buChar char="Ø"/>
            </a:pPr>
            <a:r>
              <a:rPr lang="zh-CN" altLang="en-US" dirty="0"/>
              <a:t>包的接口类</a:t>
            </a:r>
          </a:p>
        </p:txBody>
      </p:sp>
    </p:spTree>
    <p:extLst>
      <p:ext uri="{BB962C8B-B14F-4D97-AF65-F5344CB8AC3E}">
        <p14:creationId xmlns:p14="http://schemas.microsoft.com/office/powerpoint/2010/main" val="407674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10" name="内容占位符 9"/>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1167319" y="464232"/>
            <a:ext cx="5943600" cy="446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3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6.3.1 </a:t>
            </a:r>
            <a:r>
              <a:rPr lang="zh-CN" altLang="en-US" dirty="0"/>
              <a:t>用例图</a:t>
            </a:r>
          </a:p>
          <a:p>
            <a:pPr marL="0" indent="449263">
              <a:buNone/>
            </a:pPr>
            <a:r>
              <a:rPr lang="zh-CN" altLang="en-US" sz="2000" dirty="0"/>
              <a:t>用例图是从用户的角度描述系统的功能，由</a:t>
            </a:r>
            <a:r>
              <a:rPr lang="zh-CN" altLang="en-US" sz="2000" dirty="0">
                <a:solidFill>
                  <a:srgbClr val="FF0000"/>
                </a:solidFill>
              </a:rPr>
              <a:t>用例</a:t>
            </a:r>
            <a:r>
              <a:rPr lang="zh-CN" altLang="en-US" sz="2000" dirty="0"/>
              <a:t>（</a:t>
            </a:r>
            <a:r>
              <a:rPr lang="en-US" altLang="zh-CN" sz="2000" dirty="0"/>
              <a:t>User Case</a:t>
            </a:r>
            <a:r>
              <a:rPr lang="zh-CN" altLang="en-US" sz="2000" dirty="0"/>
              <a:t>）、</a:t>
            </a:r>
            <a:r>
              <a:rPr lang="zh-CN" altLang="en-US" sz="2000" dirty="0">
                <a:solidFill>
                  <a:srgbClr val="FF0000"/>
                </a:solidFill>
              </a:rPr>
              <a:t>参与者</a:t>
            </a:r>
            <a:r>
              <a:rPr lang="zh-CN" altLang="en-US" sz="2000" dirty="0"/>
              <a:t>（</a:t>
            </a:r>
            <a:r>
              <a:rPr lang="en-US" altLang="zh-CN" sz="2000" dirty="0"/>
              <a:t>Actor</a:t>
            </a:r>
            <a:r>
              <a:rPr lang="zh-CN" altLang="en-US" sz="2000" dirty="0"/>
              <a:t>）以及它们的</a:t>
            </a:r>
            <a:r>
              <a:rPr lang="zh-CN" altLang="en-US" sz="2000" dirty="0">
                <a:solidFill>
                  <a:srgbClr val="FF0000"/>
                </a:solidFill>
              </a:rPr>
              <a:t>关系连线</a:t>
            </a:r>
            <a:r>
              <a:rPr lang="zh-CN" altLang="en-US" sz="2000" dirty="0"/>
              <a:t>组成</a:t>
            </a:r>
            <a:r>
              <a:rPr lang="zh-CN" altLang="en-US" sz="2000" dirty="0" smtClean="0"/>
              <a:t>。</a:t>
            </a:r>
            <a:endParaRPr lang="en-US" altLang="zh-CN" sz="2000" dirty="0" smtClean="0"/>
          </a:p>
          <a:p>
            <a:pPr marL="0" indent="449263">
              <a:buNone/>
            </a:pPr>
            <a:endParaRPr lang="zh-CN" altLang="en-US" sz="1800" dirty="0"/>
          </a:p>
        </p:txBody>
      </p:sp>
      <p:sp>
        <p:nvSpPr>
          <p:cNvPr id="5" name="Rectangle 1"/>
          <p:cNvSpPr>
            <a:spLocks noChangeArrowheads="1"/>
          </p:cNvSpPr>
          <p:nvPr/>
        </p:nvSpPr>
        <p:spPr bwMode="auto">
          <a:xfrm>
            <a:off x="647700" y="2419350"/>
            <a:ext cx="7239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indent="-3429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n"/>
              <a:tabLst/>
            </a:pPr>
            <a:r>
              <a:rPr kumimoji="1" 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一个用例是外部参与者与系统之间的一系列典型交互过程，每个用例为参与者提供有价值 的功能。</a:t>
            </a:r>
          </a:p>
          <a:p>
            <a:pPr marL="342900" marR="0" lvl="0" indent="-342900" algn="l" defTabSz="914400" rtl="0" eaLnBrk="1" fontAlgn="base" latinLnBrk="0" hangingPunct="1">
              <a:lnSpc>
                <a:spcPct val="100000"/>
              </a:lnSpc>
              <a:spcBef>
                <a:spcPct val="20000"/>
              </a:spcBef>
              <a:spcAft>
                <a:spcPct val="0"/>
              </a:spcAft>
              <a:buClrTx/>
              <a:buSzTx/>
              <a:buFontTx/>
              <a:buNone/>
              <a:tabLst/>
            </a:pPr>
            <a:r>
              <a:rPr kumimoji="1" 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例：在字处理程序中，“</a:t>
            </a:r>
            <a:r>
              <a:rPr kumimoji="1" lang="zh-CN" sz="2000" b="1" i="0" u="none" strike="noStrike" cap="none" normalizeH="0" baseline="0" dirty="0" smtClean="0">
                <a:ln>
                  <a:noFill/>
                </a:ln>
                <a:solidFill>
                  <a:schemeClr val="accent2"/>
                </a:solidFill>
                <a:effectLst/>
                <a:latin typeface="Arial" panose="020B0604020202020204" pitchFamily="34" charset="0"/>
                <a:ea typeface="黑体" panose="02010609060101010101" pitchFamily="49" charset="-122"/>
              </a:rPr>
              <a:t>将正文置为黑体</a:t>
            </a:r>
            <a:r>
              <a:rPr kumimoji="1" 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”是一个</a:t>
            </a:r>
            <a:r>
              <a:rPr kumimoji="1"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use case</a:t>
            </a:r>
            <a:r>
              <a:rPr kumimoji="1"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a:t>
            </a:r>
            <a:r>
              <a:rPr kumimoji="1" lang="zh-CN" altLang="en-US" sz="2000" b="1" i="0" u="none" strike="noStrike" cap="none" normalizeH="0" baseline="0" dirty="0" smtClean="0">
                <a:ln>
                  <a:noFill/>
                </a:ln>
                <a:solidFill>
                  <a:schemeClr val="accent2"/>
                </a:solidFill>
                <a:effectLst/>
                <a:latin typeface="Arial" panose="020B0604020202020204" pitchFamily="34" charset="0"/>
                <a:ea typeface="黑体" panose="02010609060101010101" pitchFamily="49" charset="-122"/>
              </a:rPr>
              <a:t>创建索引</a:t>
            </a:r>
            <a:r>
              <a:rPr kumimoji="1"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”也是一个</a:t>
            </a:r>
            <a:r>
              <a:rPr kumimoji="1"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use case</a:t>
            </a:r>
            <a:r>
              <a:rPr kumimoji="1"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grpSp>
        <p:nvGrpSpPr>
          <p:cNvPr id="6" name="Group 2"/>
          <p:cNvGrpSpPr>
            <a:grpSpLocks/>
          </p:cNvGrpSpPr>
          <p:nvPr/>
        </p:nvGrpSpPr>
        <p:grpSpPr bwMode="auto">
          <a:xfrm>
            <a:off x="1221227" y="3798094"/>
            <a:ext cx="5257800" cy="1276350"/>
            <a:chOff x="1104" y="2736"/>
            <a:chExt cx="3312" cy="804"/>
          </a:xfrm>
        </p:grpSpPr>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 y="2736"/>
              <a:ext cx="912" cy="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2784"/>
              <a:ext cx="148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7466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16ED648-EF80-497D-AEC1-B7DD92D03E1B}" type="slidenum">
              <a:rPr lang="en-US" altLang="zh-CN"/>
              <a:pPr/>
              <a:t>32</a:t>
            </a:fld>
            <a:endParaRPr lang="en-US" altLang="zh-CN"/>
          </a:p>
        </p:txBody>
      </p:sp>
      <p:sp>
        <p:nvSpPr>
          <p:cNvPr id="1497090" name="Rectangle 2"/>
          <p:cNvSpPr>
            <a:spLocks noGrp="1" noChangeArrowheads="1"/>
          </p:cNvSpPr>
          <p:nvPr>
            <p:ph type="title"/>
          </p:nvPr>
        </p:nvSpPr>
        <p:spPr>
          <a:xfrm>
            <a:off x="304800" y="133350"/>
            <a:ext cx="7620000" cy="422672"/>
          </a:xfrm>
        </p:spPr>
        <p:txBody>
          <a:bodyPr/>
          <a:lstStyle/>
          <a:p>
            <a:r>
              <a:rPr lang="zh-CN" altLang="en-US" dirty="0"/>
              <a:t>用例基本思想</a:t>
            </a:r>
          </a:p>
        </p:txBody>
      </p:sp>
      <p:sp>
        <p:nvSpPr>
          <p:cNvPr id="1497091" name="Rectangle 3"/>
          <p:cNvSpPr>
            <a:spLocks noGrp="1" noChangeArrowheads="1"/>
          </p:cNvSpPr>
          <p:nvPr>
            <p:ph type="body" idx="1"/>
          </p:nvPr>
        </p:nvSpPr>
        <p:spPr>
          <a:xfrm>
            <a:off x="1066800" y="742950"/>
            <a:ext cx="7315199" cy="1735932"/>
          </a:xfrm>
        </p:spPr>
        <p:txBody>
          <a:bodyPr/>
          <a:lstStyle/>
          <a:p>
            <a:pPr>
              <a:lnSpc>
                <a:spcPct val="100000"/>
              </a:lnSpc>
            </a:pPr>
            <a:r>
              <a:rPr lang="zh-CN" altLang="en-US" sz="2100" dirty="0"/>
              <a:t>问题的提出：在系统尚未存在时，如何描绘用户需要一个什么样的系统？如何规范地定义用户需求？</a:t>
            </a:r>
          </a:p>
          <a:p>
            <a:pPr>
              <a:lnSpc>
                <a:spcPct val="100000"/>
              </a:lnSpc>
            </a:pPr>
            <a:r>
              <a:rPr lang="zh-CN" altLang="en-US" sz="2100" dirty="0"/>
              <a:t>考虑问题的思路：把系统看作一个黑箱，看它对外部的客观世界发挥什么作用，描述它外部可见的行为。</a:t>
            </a:r>
          </a:p>
        </p:txBody>
      </p:sp>
      <p:pic>
        <p:nvPicPr>
          <p:cNvPr id="1497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466" y="2321719"/>
            <a:ext cx="6323409" cy="282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382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BD10A5C2-03B1-4159-89A4-F4F5725E6D38}" type="slidenum">
              <a:rPr lang="en-US" altLang="zh-CN"/>
              <a:pPr/>
              <a:t>33</a:t>
            </a:fld>
            <a:endParaRPr lang="en-US" altLang="zh-CN"/>
          </a:p>
        </p:txBody>
      </p:sp>
      <p:sp>
        <p:nvSpPr>
          <p:cNvPr id="1169410" name="Rectangle 2"/>
          <p:cNvSpPr>
            <a:spLocks noGrp="1" noChangeArrowheads="1"/>
          </p:cNvSpPr>
          <p:nvPr>
            <p:ph type="body" idx="1"/>
          </p:nvPr>
        </p:nvSpPr>
        <p:spPr>
          <a:xfrm>
            <a:off x="457200" y="840581"/>
            <a:ext cx="8001000" cy="4302919"/>
          </a:xfrm>
        </p:spPr>
        <p:txBody>
          <a:bodyPr/>
          <a:lstStyle/>
          <a:p>
            <a:pPr>
              <a:lnSpc>
                <a:spcPct val="120000"/>
              </a:lnSpc>
            </a:pPr>
            <a:r>
              <a:rPr lang="zh-CN" altLang="en-US" sz="2100" dirty="0"/>
              <a:t>用例的一些特点：</a:t>
            </a:r>
          </a:p>
          <a:p>
            <a:pPr>
              <a:lnSpc>
                <a:spcPct val="120000"/>
              </a:lnSpc>
              <a:buFont typeface="Wingdings" panose="05000000000000000000" pitchFamily="2" charset="2"/>
              <a:buNone/>
            </a:pPr>
            <a:r>
              <a:rPr lang="zh-CN" altLang="en-US" sz="2100" dirty="0"/>
              <a:t>（</a:t>
            </a:r>
            <a:r>
              <a:rPr lang="en-US" altLang="zh-CN" sz="2100" dirty="0"/>
              <a:t>1</a:t>
            </a:r>
            <a:r>
              <a:rPr lang="zh-CN" altLang="en-US" sz="2100" dirty="0"/>
              <a:t>）用例描述了用户提出的一些可见的需求；</a:t>
            </a:r>
          </a:p>
          <a:p>
            <a:pPr>
              <a:lnSpc>
                <a:spcPct val="120000"/>
              </a:lnSpc>
              <a:buFont typeface="Wingdings" panose="05000000000000000000" pitchFamily="2" charset="2"/>
              <a:buNone/>
            </a:pPr>
            <a:r>
              <a:rPr lang="zh-CN" altLang="en-US" sz="2100" dirty="0"/>
              <a:t>（</a:t>
            </a:r>
            <a:r>
              <a:rPr lang="en-US" altLang="zh-CN" sz="2100" dirty="0"/>
              <a:t>2</a:t>
            </a:r>
            <a:r>
              <a:rPr lang="zh-CN" altLang="en-US" sz="2100" dirty="0"/>
              <a:t>）用例可大可小；</a:t>
            </a:r>
          </a:p>
          <a:p>
            <a:pPr>
              <a:lnSpc>
                <a:spcPct val="120000"/>
              </a:lnSpc>
              <a:buFont typeface="Wingdings" panose="05000000000000000000" pitchFamily="2" charset="2"/>
              <a:buNone/>
            </a:pPr>
            <a:r>
              <a:rPr lang="zh-CN" altLang="en-US" sz="2100" dirty="0"/>
              <a:t>（</a:t>
            </a:r>
            <a:r>
              <a:rPr lang="en-US" altLang="zh-CN" sz="2100" dirty="0"/>
              <a:t>3</a:t>
            </a:r>
            <a:r>
              <a:rPr lang="zh-CN" altLang="en-US" sz="2100" dirty="0"/>
              <a:t>）用例对应一个具体的用户目标。</a:t>
            </a:r>
          </a:p>
          <a:p>
            <a:pPr>
              <a:lnSpc>
                <a:spcPct val="120000"/>
              </a:lnSpc>
              <a:buFont typeface="Wingdings" panose="05000000000000000000" pitchFamily="2" charset="2"/>
              <a:buNone/>
            </a:pPr>
            <a:endParaRPr lang="zh-CN" altLang="en-US" sz="2100" dirty="0"/>
          </a:p>
          <a:p>
            <a:pPr>
              <a:lnSpc>
                <a:spcPct val="120000"/>
              </a:lnSpc>
            </a:pPr>
            <a:r>
              <a:rPr lang="zh-CN" altLang="en-US" sz="2100" dirty="0"/>
              <a:t>理论上我们可以把一个软件系统的所有</a:t>
            </a:r>
            <a:r>
              <a:rPr lang="en-US" altLang="zh-CN" sz="2100" dirty="0"/>
              <a:t>Use Case</a:t>
            </a:r>
            <a:r>
              <a:rPr lang="zh-CN" altLang="en-US" sz="2100" dirty="0"/>
              <a:t>画出来，但实际运用时只需把重要的、交互过程复杂的那些画出来。</a:t>
            </a:r>
          </a:p>
          <a:p>
            <a:pPr>
              <a:lnSpc>
                <a:spcPct val="120000"/>
              </a:lnSpc>
            </a:pPr>
            <a:r>
              <a:rPr lang="zh-CN" altLang="en-US" sz="2100" dirty="0"/>
              <a:t>需求有两种基本形式：</a:t>
            </a:r>
            <a:r>
              <a:rPr lang="zh-CN" altLang="en-US" sz="2100" b="1" dirty="0">
                <a:solidFill>
                  <a:schemeClr val="accent2"/>
                </a:solidFill>
              </a:rPr>
              <a:t>功能性</a:t>
            </a:r>
            <a:r>
              <a:rPr lang="zh-CN" altLang="en-US" sz="2100" dirty="0"/>
              <a:t>和</a:t>
            </a:r>
            <a:r>
              <a:rPr lang="zh-CN" altLang="en-US" sz="2100" b="1" dirty="0">
                <a:solidFill>
                  <a:schemeClr val="accent2"/>
                </a:solidFill>
              </a:rPr>
              <a:t>非功能性</a:t>
            </a:r>
            <a:r>
              <a:rPr lang="zh-CN" altLang="en-US" sz="2100" dirty="0"/>
              <a:t>的。不是所有的需求都要用</a:t>
            </a:r>
            <a:r>
              <a:rPr lang="en-US" altLang="zh-CN" sz="2100" dirty="0"/>
              <a:t>use case</a:t>
            </a:r>
            <a:r>
              <a:rPr lang="zh-CN" altLang="en-US" sz="2100" dirty="0"/>
              <a:t>表示出来。</a:t>
            </a:r>
          </a:p>
          <a:p>
            <a:pPr>
              <a:lnSpc>
                <a:spcPct val="120000"/>
              </a:lnSpc>
            </a:pPr>
            <a:r>
              <a:rPr lang="zh-CN" altLang="en-US" sz="2100" dirty="0"/>
              <a:t>问题：一个系统的需求包括哪些内容？</a:t>
            </a:r>
          </a:p>
          <a:p>
            <a:pPr lvl="1">
              <a:lnSpc>
                <a:spcPct val="120000"/>
              </a:lnSpc>
            </a:pPr>
            <a:r>
              <a:rPr lang="zh-CN" altLang="en-US" sz="1800" dirty="0"/>
              <a:t>可以参照需求大纲</a:t>
            </a:r>
          </a:p>
        </p:txBody>
      </p:sp>
      <p:sp>
        <p:nvSpPr>
          <p:cNvPr id="1169411" name="Rectangle 3"/>
          <p:cNvSpPr>
            <a:spLocks noGrp="1" noChangeArrowheads="1"/>
          </p:cNvSpPr>
          <p:nvPr>
            <p:ph type="title"/>
          </p:nvPr>
        </p:nvSpPr>
        <p:spPr>
          <a:xfrm>
            <a:off x="304800" y="0"/>
            <a:ext cx="5829300" cy="857250"/>
          </a:xfrm>
          <a:noFill/>
          <a:ln/>
        </p:spPr>
        <p:txBody>
          <a:bodyPr/>
          <a:lstStyle/>
          <a:p>
            <a:r>
              <a:rPr lang="en-US" altLang="zh-CN" b="0" dirty="0">
                <a:latin typeface="+mj-ea"/>
              </a:rPr>
              <a:t>Use Case</a:t>
            </a:r>
            <a:r>
              <a:rPr lang="zh-CN" altLang="en-US" dirty="0">
                <a:latin typeface="+mj-ea"/>
              </a:rPr>
              <a:t>的一些特点</a:t>
            </a:r>
          </a:p>
        </p:txBody>
      </p:sp>
    </p:spTree>
    <p:extLst>
      <p:ext uri="{BB962C8B-B14F-4D97-AF65-F5344CB8AC3E}">
        <p14:creationId xmlns:p14="http://schemas.microsoft.com/office/powerpoint/2010/main" val="976401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A01F7CC-5A7D-4684-8D74-DB9F46436288}" type="slidenum">
              <a:rPr lang="en-US" altLang="zh-CN"/>
              <a:pPr/>
              <a:t>34</a:t>
            </a:fld>
            <a:endParaRPr lang="en-US" altLang="zh-CN"/>
          </a:p>
        </p:txBody>
      </p:sp>
      <p:sp>
        <p:nvSpPr>
          <p:cNvPr id="1178626" name="Rectangle 2"/>
          <p:cNvSpPr>
            <a:spLocks noGrp="1" noChangeArrowheads="1"/>
          </p:cNvSpPr>
          <p:nvPr>
            <p:ph type="title"/>
          </p:nvPr>
        </p:nvSpPr>
        <p:spPr>
          <a:xfrm>
            <a:off x="2171700" y="0"/>
            <a:ext cx="5829300" cy="857250"/>
          </a:xfrm>
        </p:spPr>
        <p:txBody>
          <a:bodyPr/>
          <a:lstStyle/>
          <a:p>
            <a:r>
              <a:rPr lang="en-US" altLang="zh-CN" b="0">
                <a:solidFill>
                  <a:schemeClr val="tx1"/>
                </a:solidFill>
              </a:rPr>
              <a:t>Actor(</a:t>
            </a:r>
            <a:r>
              <a:rPr lang="zh-CN" altLang="en-US" b="0">
                <a:solidFill>
                  <a:schemeClr val="tx1"/>
                </a:solidFill>
              </a:rPr>
              <a:t>参与者</a:t>
            </a:r>
            <a:r>
              <a:rPr lang="en-US" altLang="zh-CN" b="0">
                <a:solidFill>
                  <a:schemeClr val="tx1"/>
                </a:solidFill>
              </a:rPr>
              <a:t>/</a:t>
            </a:r>
            <a:r>
              <a:rPr lang="zh-CN" altLang="en-US" b="0">
                <a:solidFill>
                  <a:schemeClr val="tx1"/>
                </a:solidFill>
              </a:rPr>
              <a:t>角色</a:t>
            </a:r>
            <a:r>
              <a:rPr lang="en-US" altLang="zh-CN" b="0">
                <a:solidFill>
                  <a:schemeClr val="tx1"/>
                </a:solidFill>
              </a:rPr>
              <a:t>)</a:t>
            </a:r>
            <a:r>
              <a:rPr lang="en-US" altLang="zh-CN">
                <a:ea typeface="helvetica,helv,arial,sans-serif"/>
                <a:cs typeface="helvetica,helv,arial,sans-serif"/>
              </a:rPr>
              <a:t> </a:t>
            </a:r>
          </a:p>
        </p:txBody>
      </p:sp>
      <p:sp>
        <p:nvSpPr>
          <p:cNvPr id="1178627" name="Rectangle 3"/>
          <p:cNvSpPr>
            <a:spLocks noGrp="1" noChangeArrowheads="1"/>
          </p:cNvSpPr>
          <p:nvPr>
            <p:ph type="body" idx="1"/>
          </p:nvPr>
        </p:nvSpPr>
        <p:spPr>
          <a:xfrm>
            <a:off x="381000" y="948929"/>
            <a:ext cx="8229600" cy="3837384"/>
          </a:xfrm>
        </p:spPr>
        <p:txBody>
          <a:bodyPr/>
          <a:lstStyle/>
          <a:p>
            <a:r>
              <a:rPr lang="zh-CN" altLang="en-US" sz="2400" dirty="0"/>
              <a:t>定义</a:t>
            </a:r>
            <a:r>
              <a:rPr lang="en-US" altLang="zh-CN" sz="2400" dirty="0"/>
              <a:t>1</a:t>
            </a:r>
            <a:r>
              <a:rPr lang="zh-CN" altLang="en-US" sz="2400" dirty="0"/>
              <a:t>：</a:t>
            </a:r>
            <a:r>
              <a:rPr lang="en-US" altLang="zh-CN" sz="2400" b="1" dirty="0">
                <a:solidFill>
                  <a:schemeClr val="accent2"/>
                </a:solidFill>
              </a:rPr>
              <a:t>Actor</a:t>
            </a:r>
            <a:r>
              <a:rPr lang="zh-CN" altLang="en-US" sz="2400" dirty="0"/>
              <a:t>是指系统以外的，需要使用系统或与系统交互的东西，包括人，设备和其它系统。</a:t>
            </a:r>
          </a:p>
          <a:p>
            <a:r>
              <a:rPr lang="zh-CN" altLang="en-US" sz="2400" dirty="0"/>
              <a:t>定义</a:t>
            </a:r>
            <a:r>
              <a:rPr lang="en-US" altLang="zh-CN" sz="2400" dirty="0"/>
              <a:t>2</a:t>
            </a:r>
            <a:r>
              <a:rPr lang="zh-CN" altLang="en-US" sz="2400" dirty="0"/>
              <a:t>：透过</a:t>
            </a:r>
            <a:r>
              <a:rPr lang="zh-CN" altLang="en-US" sz="2400" u="sng" dirty="0">
                <a:solidFill>
                  <a:srgbClr val="00B0F0"/>
                </a:solidFill>
              </a:rPr>
              <a:t>系统边界</a:t>
            </a:r>
            <a:r>
              <a:rPr lang="zh-CN" altLang="en-US" sz="2400" dirty="0"/>
              <a:t>与系统进行</a:t>
            </a:r>
            <a:r>
              <a:rPr lang="zh-CN" altLang="en-US" sz="2400" u="sng" dirty="0">
                <a:solidFill>
                  <a:srgbClr val="00B0F0"/>
                </a:solidFill>
              </a:rPr>
              <a:t>有意义交互</a:t>
            </a:r>
            <a:r>
              <a:rPr lang="zh-CN" altLang="en-US" sz="2400" dirty="0"/>
              <a:t>的</a:t>
            </a:r>
            <a:r>
              <a:rPr lang="zh-CN" altLang="en-US" sz="2400" u="sng" dirty="0">
                <a:solidFill>
                  <a:srgbClr val="00B0F0"/>
                </a:solidFill>
              </a:rPr>
              <a:t>任何事物</a:t>
            </a:r>
            <a:r>
              <a:rPr lang="zh-CN" altLang="en-US" sz="2400" dirty="0"/>
              <a:t>。</a:t>
            </a:r>
          </a:p>
          <a:p>
            <a:endParaRPr lang="zh-CN" altLang="en-US" sz="2400" dirty="0"/>
          </a:p>
          <a:p>
            <a:pPr>
              <a:buFont typeface="Wingdings" panose="05000000000000000000" pitchFamily="2" charset="2"/>
              <a:buNone/>
            </a:pPr>
            <a:r>
              <a:rPr lang="zh-CN" altLang="en-US" sz="2400" dirty="0"/>
              <a:t>    </a:t>
            </a:r>
            <a:endParaRPr lang="zh-CN" altLang="en-US" sz="2400" dirty="0">
              <a:solidFill>
                <a:srgbClr val="000000"/>
              </a:solidFill>
              <a:latin typeface="Minion-Regular" charset="0"/>
            </a:endParaRPr>
          </a:p>
          <a:p>
            <a:endParaRPr lang="zh-CN" altLang="en-US" sz="2400" dirty="0">
              <a:solidFill>
                <a:srgbClr val="000000"/>
              </a:solidFill>
              <a:latin typeface="Minion-Regular" charset="0"/>
            </a:endParaRPr>
          </a:p>
          <a:p>
            <a:endParaRPr lang="zh-CN" altLang="en-US" sz="2400" dirty="0">
              <a:solidFill>
                <a:srgbClr val="000000"/>
              </a:solidFill>
              <a:latin typeface="Minion-Regular" charset="0"/>
            </a:endParaRPr>
          </a:p>
          <a:p>
            <a:pPr>
              <a:buFont typeface="Wingdings" panose="05000000000000000000" pitchFamily="2" charset="2"/>
              <a:buNone/>
            </a:pPr>
            <a:r>
              <a:rPr lang="en-US" altLang="zh-CN" sz="2400" dirty="0">
                <a:solidFill>
                  <a:srgbClr val="000000"/>
                </a:solidFill>
              </a:rPr>
              <a:t>.</a:t>
            </a:r>
            <a:endParaRPr lang="en-US" altLang="zh-CN" sz="2400" dirty="0"/>
          </a:p>
        </p:txBody>
      </p:sp>
      <p:pic>
        <p:nvPicPr>
          <p:cNvPr id="11786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254" y="2463404"/>
            <a:ext cx="3835003" cy="2418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5799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FE09B6C4-E6A3-423F-B3CA-5496044B88E1}" type="slidenum">
              <a:rPr lang="en-US" altLang="zh-CN"/>
              <a:pPr/>
              <a:t>35</a:t>
            </a:fld>
            <a:endParaRPr lang="en-US" altLang="zh-CN"/>
          </a:p>
        </p:txBody>
      </p:sp>
      <p:sp>
        <p:nvSpPr>
          <p:cNvPr id="1275906" name="Rectangle 2"/>
          <p:cNvSpPr>
            <a:spLocks noGrp="1" noChangeArrowheads="1"/>
          </p:cNvSpPr>
          <p:nvPr>
            <p:ph type="title"/>
          </p:nvPr>
        </p:nvSpPr>
        <p:spPr/>
        <p:txBody>
          <a:bodyPr/>
          <a:lstStyle/>
          <a:p>
            <a:r>
              <a:rPr lang="zh-CN" altLang="en-US"/>
              <a:t>识别系统边界和参与者</a:t>
            </a:r>
          </a:p>
        </p:txBody>
      </p:sp>
      <p:sp>
        <p:nvSpPr>
          <p:cNvPr id="1275907" name="Rectangle 3"/>
          <p:cNvSpPr>
            <a:spLocks noGrp="1" noChangeArrowheads="1"/>
          </p:cNvSpPr>
          <p:nvPr>
            <p:ph type="body" idx="1"/>
          </p:nvPr>
        </p:nvSpPr>
        <p:spPr/>
        <p:txBody>
          <a:bodyPr/>
          <a:lstStyle/>
          <a:p>
            <a:r>
              <a:rPr lang="zh-CN" altLang="en-US" sz="2400" dirty="0"/>
              <a:t>识别系统边界</a:t>
            </a:r>
          </a:p>
          <a:p>
            <a:pPr lvl="1">
              <a:lnSpc>
                <a:spcPct val="150000"/>
              </a:lnSpc>
            </a:pPr>
            <a:r>
              <a:rPr lang="zh-CN" altLang="en-US" sz="2400" dirty="0"/>
              <a:t>某企业要求开发一个企业管理系统，并与原来已有的财会管理系统相连</a:t>
            </a:r>
          </a:p>
          <a:p>
            <a:pPr lvl="1">
              <a:lnSpc>
                <a:spcPct val="150000"/>
              </a:lnSpc>
            </a:pPr>
            <a:r>
              <a:rPr lang="zh-CN" altLang="en-US" sz="2400" dirty="0"/>
              <a:t>某企业要求开发一个企业管理系统，并把原来已有的财会管理系统加以改造，成为企业管理系统的一部分</a:t>
            </a:r>
          </a:p>
          <a:p>
            <a:endParaRPr lang="en-US" altLang="zh-CN" dirty="0"/>
          </a:p>
        </p:txBody>
      </p:sp>
    </p:spTree>
    <p:extLst>
      <p:ext uri="{BB962C8B-B14F-4D97-AF65-F5344CB8AC3E}">
        <p14:creationId xmlns:p14="http://schemas.microsoft.com/office/powerpoint/2010/main" val="20716186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F6734610-53AD-4439-BED9-3583E59010E5}" type="slidenum">
              <a:rPr lang="en-US" altLang="zh-CN"/>
              <a:pPr/>
              <a:t>36</a:t>
            </a:fld>
            <a:endParaRPr lang="en-US" altLang="zh-CN"/>
          </a:p>
        </p:txBody>
      </p:sp>
      <p:sp>
        <p:nvSpPr>
          <p:cNvPr id="1179650" name="Rectangle 2"/>
          <p:cNvSpPr>
            <a:spLocks noGrp="1" noChangeArrowheads="1"/>
          </p:cNvSpPr>
          <p:nvPr>
            <p:ph type="body" idx="1"/>
          </p:nvPr>
        </p:nvSpPr>
        <p:spPr>
          <a:xfrm>
            <a:off x="990600" y="590550"/>
            <a:ext cx="6318647" cy="3890963"/>
          </a:xfrm>
        </p:spPr>
        <p:txBody>
          <a:bodyPr/>
          <a:lstStyle/>
          <a:p>
            <a:r>
              <a:rPr lang="zh-CN" altLang="en-US" sz="2400" dirty="0"/>
              <a:t>例：在线银行系统的一些可能的</a:t>
            </a:r>
            <a:r>
              <a:rPr lang="zh-CN" altLang="en-US" sz="2400" b="1" dirty="0">
                <a:solidFill>
                  <a:schemeClr val="accent2"/>
                </a:solidFill>
              </a:rPr>
              <a:t>参与者</a:t>
            </a:r>
            <a:r>
              <a:rPr lang="zh-CN" altLang="en-US" sz="2400" dirty="0"/>
              <a:t>：</a:t>
            </a:r>
          </a:p>
          <a:p>
            <a:pPr lvl="1"/>
            <a:r>
              <a:rPr lang="zh-CN" altLang="en-US" sz="2400" dirty="0"/>
              <a:t>客户：从系统获取信息并执行金融交易。</a:t>
            </a:r>
          </a:p>
          <a:p>
            <a:pPr lvl="1"/>
            <a:r>
              <a:rPr lang="zh-CN" altLang="en-US" sz="2400" dirty="0"/>
              <a:t>管理人员：开办系统的用户。获取并更新信息。</a:t>
            </a:r>
          </a:p>
          <a:p>
            <a:pPr lvl="1"/>
            <a:r>
              <a:rPr lang="zh-CN" altLang="en-US" sz="2400" dirty="0"/>
              <a:t>厂商：接受作为转帐支付结果的资金</a:t>
            </a:r>
          </a:p>
          <a:p>
            <a:pPr lvl="1"/>
            <a:r>
              <a:rPr lang="en-US" altLang="zh-CN" sz="2400" dirty="0"/>
              <a:t>mail</a:t>
            </a:r>
            <a:r>
              <a:rPr lang="zh-CN" altLang="en-US" sz="2400" dirty="0"/>
              <a:t>系统</a:t>
            </a:r>
          </a:p>
        </p:txBody>
      </p:sp>
    </p:spTree>
    <p:extLst>
      <p:ext uri="{BB962C8B-B14F-4D97-AF65-F5344CB8AC3E}">
        <p14:creationId xmlns:p14="http://schemas.microsoft.com/office/powerpoint/2010/main" val="9612520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B06B4447-8462-441B-86A4-83D347E9140C}" type="slidenum">
              <a:rPr lang="en-US" altLang="zh-CN"/>
              <a:pPr/>
              <a:t>37</a:t>
            </a:fld>
            <a:endParaRPr lang="en-US" altLang="zh-CN"/>
          </a:p>
        </p:txBody>
      </p:sp>
      <p:sp>
        <p:nvSpPr>
          <p:cNvPr id="1180674" name="Rectangle 2"/>
          <p:cNvSpPr>
            <a:spLocks noGrp="1" noChangeArrowheads="1"/>
          </p:cNvSpPr>
          <p:nvPr>
            <p:ph type="body" idx="1"/>
          </p:nvPr>
        </p:nvSpPr>
        <p:spPr>
          <a:xfrm>
            <a:off x="533400" y="133350"/>
            <a:ext cx="8077200" cy="4379119"/>
          </a:xfrm>
        </p:spPr>
        <p:txBody>
          <a:bodyPr/>
          <a:lstStyle/>
          <a:p>
            <a:pPr>
              <a:lnSpc>
                <a:spcPct val="150000"/>
              </a:lnSpc>
              <a:buFont typeface="Wingdings" panose="05000000000000000000" pitchFamily="2" charset="2"/>
              <a:buNone/>
            </a:pPr>
            <a:r>
              <a:rPr lang="en-US" altLang="zh-CN" sz="2100" dirty="0">
                <a:solidFill>
                  <a:schemeClr val="accent2"/>
                </a:solidFill>
              </a:rPr>
              <a:t>actor</a:t>
            </a:r>
            <a:r>
              <a:rPr lang="zh-CN" altLang="en-US" sz="2100" dirty="0">
                <a:solidFill>
                  <a:schemeClr val="accent2"/>
                </a:solidFill>
              </a:rPr>
              <a:t>说明：</a:t>
            </a:r>
          </a:p>
          <a:p>
            <a:pPr>
              <a:lnSpc>
                <a:spcPct val="150000"/>
              </a:lnSpc>
            </a:pPr>
            <a:r>
              <a:rPr lang="en-US" altLang="zh-CN" sz="2100" dirty="0"/>
              <a:t>Actor</a:t>
            </a:r>
            <a:r>
              <a:rPr lang="zh-CN" altLang="en-US" sz="2100" dirty="0"/>
              <a:t>不是指人，而是指代表某一种特定功能的角色，因此同一个人可能对应很多个</a:t>
            </a:r>
            <a:r>
              <a:rPr lang="en-US" altLang="zh-CN" sz="2100" dirty="0"/>
              <a:t>Actor</a:t>
            </a:r>
            <a:r>
              <a:rPr lang="zh-CN" altLang="en-US" sz="2100" dirty="0"/>
              <a:t>。</a:t>
            </a:r>
          </a:p>
          <a:p>
            <a:pPr>
              <a:lnSpc>
                <a:spcPct val="150000"/>
              </a:lnSpc>
            </a:pPr>
            <a:r>
              <a:rPr lang="en-US" altLang="zh-CN" sz="2100" b="1" dirty="0">
                <a:solidFill>
                  <a:schemeClr val="accent2"/>
                </a:solidFill>
              </a:rPr>
              <a:t>Actor</a:t>
            </a:r>
            <a:r>
              <a:rPr lang="zh-CN" altLang="en-US" sz="2100" dirty="0"/>
              <a:t>是虚拟的概念，可以指人，外部系统，设备等。</a:t>
            </a:r>
          </a:p>
          <a:p>
            <a:pPr>
              <a:lnSpc>
                <a:spcPct val="150000"/>
              </a:lnSpc>
            </a:pPr>
            <a:r>
              <a:rPr lang="zh-CN" altLang="en-US" sz="2100" dirty="0"/>
              <a:t>参与者代表在系统边界之外的真实事物，并不是系统的一部分。参与者透过系统边界与系统交互，参与者的确定代表着系统边界的确定。</a:t>
            </a:r>
          </a:p>
          <a:p>
            <a:pPr>
              <a:lnSpc>
                <a:spcPct val="150000"/>
              </a:lnSpc>
            </a:pPr>
            <a:r>
              <a:rPr lang="zh-CN" altLang="en-US" sz="2100" dirty="0"/>
              <a:t>交互是有意义的。</a:t>
            </a:r>
          </a:p>
          <a:p>
            <a:pPr>
              <a:lnSpc>
                <a:spcPct val="150000"/>
              </a:lnSpc>
            </a:pPr>
            <a:r>
              <a:rPr lang="zh-CN" altLang="en-US" sz="2100" dirty="0"/>
              <a:t>一个</a:t>
            </a:r>
            <a:r>
              <a:rPr lang="en-US" altLang="zh-CN" sz="2100" b="1" dirty="0">
                <a:solidFill>
                  <a:schemeClr val="accent2"/>
                </a:solidFill>
              </a:rPr>
              <a:t>actor</a:t>
            </a:r>
            <a:r>
              <a:rPr lang="zh-CN" altLang="en-US" sz="2100" dirty="0"/>
              <a:t>可以执行多个</a:t>
            </a:r>
            <a:r>
              <a:rPr lang="en-US" altLang="zh-CN" sz="2100" b="1" dirty="0">
                <a:solidFill>
                  <a:schemeClr val="accent2"/>
                </a:solidFill>
              </a:rPr>
              <a:t>use case</a:t>
            </a:r>
            <a:r>
              <a:rPr lang="zh-CN" altLang="en-US" sz="2100" dirty="0"/>
              <a:t>；一个</a:t>
            </a:r>
            <a:r>
              <a:rPr lang="en-US" altLang="zh-CN" sz="2100" b="1" dirty="0">
                <a:solidFill>
                  <a:schemeClr val="accent2"/>
                </a:solidFill>
              </a:rPr>
              <a:t>use case</a:t>
            </a:r>
            <a:r>
              <a:rPr lang="zh-CN" altLang="en-US" sz="2100" dirty="0"/>
              <a:t>也可以由多个</a:t>
            </a:r>
            <a:r>
              <a:rPr lang="en-US" altLang="zh-CN" sz="2100" b="1" dirty="0">
                <a:solidFill>
                  <a:schemeClr val="accent2"/>
                </a:solidFill>
              </a:rPr>
              <a:t>actor</a:t>
            </a:r>
            <a:r>
              <a:rPr lang="zh-CN" altLang="en-US" sz="2100" dirty="0"/>
              <a:t>所使用。</a:t>
            </a:r>
          </a:p>
        </p:txBody>
      </p:sp>
    </p:spTree>
    <p:extLst>
      <p:ext uri="{BB962C8B-B14F-4D97-AF65-F5344CB8AC3E}">
        <p14:creationId xmlns:p14="http://schemas.microsoft.com/office/powerpoint/2010/main" val="3357794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ED5F2778-D65E-4429-9041-FD7706A63BA4}" type="slidenum">
              <a:rPr lang="en-US" altLang="zh-CN"/>
              <a:pPr/>
              <a:t>38</a:t>
            </a:fld>
            <a:endParaRPr lang="en-US" altLang="zh-CN"/>
          </a:p>
        </p:txBody>
      </p:sp>
      <p:sp>
        <p:nvSpPr>
          <p:cNvPr id="1473538" name="Rectangle 2"/>
          <p:cNvSpPr>
            <a:spLocks noGrp="1" noChangeArrowheads="1"/>
          </p:cNvSpPr>
          <p:nvPr>
            <p:ph type="title"/>
          </p:nvPr>
        </p:nvSpPr>
        <p:spPr/>
        <p:txBody>
          <a:bodyPr/>
          <a:lstStyle/>
          <a:p>
            <a:r>
              <a:rPr lang="en-US" altLang="zh-CN"/>
              <a:t>Actor</a:t>
            </a:r>
            <a:r>
              <a:rPr lang="zh-CN" altLang="en-US"/>
              <a:t>与用例间的联系		</a:t>
            </a:r>
          </a:p>
        </p:txBody>
      </p:sp>
      <p:sp>
        <p:nvSpPr>
          <p:cNvPr id="1473539" name="Rectangle 3"/>
          <p:cNvSpPr>
            <a:spLocks noGrp="1" noChangeArrowheads="1"/>
          </p:cNvSpPr>
          <p:nvPr>
            <p:ph type="body" idx="1"/>
          </p:nvPr>
        </p:nvSpPr>
        <p:spPr/>
        <p:txBody>
          <a:bodyPr/>
          <a:lstStyle/>
          <a:p>
            <a:r>
              <a:rPr lang="en-US" altLang="zh-CN" sz="2400" dirty="0"/>
              <a:t>Actor</a:t>
            </a:r>
            <a:r>
              <a:rPr lang="zh-CN" altLang="en-US" sz="2400" dirty="0"/>
              <a:t>可以与系统进行包括收发消息在内的交互，</a:t>
            </a:r>
            <a:r>
              <a:rPr lang="en-US" altLang="zh-CN" sz="2400" dirty="0" err="1"/>
              <a:t>Actro</a:t>
            </a:r>
            <a:r>
              <a:rPr lang="zh-CN" altLang="en-US" sz="2400" dirty="0"/>
              <a:t>是启动用例的前提条件。</a:t>
            </a:r>
          </a:p>
          <a:p>
            <a:r>
              <a:rPr lang="en-US" altLang="zh-CN" sz="2400" dirty="0"/>
              <a:t>Actor</a:t>
            </a:r>
            <a:r>
              <a:rPr lang="zh-CN" altLang="en-US" sz="2400" dirty="0"/>
              <a:t>与用例之间是关联关系。</a:t>
            </a:r>
          </a:p>
          <a:p>
            <a:r>
              <a:rPr lang="zh-CN" altLang="en-US" sz="2400" dirty="0"/>
              <a:t>按照执行者是否可以初始化用例分为</a:t>
            </a:r>
          </a:p>
          <a:p>
            <a:pPr lvl="1"/>
            <a:r>
              <a:rPr lang="zh-CN" altLang="en-US" sz="2400" dirty="0"/>
              <a:t>主动参与者</a:t>
            </a:r>
            <a:r>
              <a:rPr lang="en-US" altLang="zh-CN" sz="2400" dirty="0"/>
              <a:t>-</a:t>
            </a:r>
            <a:r>
              <a:rPr lang="zh-CN" altLang="en-US" sz="2400" dirty="0"/>
              <a:t>客户</a:t>
            </a:r>
          </a:p>
          <a:p>
            <a:pPr lvl="1"/>
            <a:r>
              <a:rPr lang="zh-CN" altLang="en-US" sz="2400" dirty="0"/>
              <a:t>被动参与者</a:t>
            </a:r>
            <a:r>
              <a:rPr lang="en-US" altLang="zh-CN" sz="2400" dirty="0"/>
              <a:t>-mail</a:t>
            </a:r>
            <a:r>
              <a:rPr lang="zh-CN" altLang="en-US" sz="2400" dirty="0"/>
              <a:t>系统</a:t>
            </a:r>
          </a:p>
          <a:p>
            <a:pPr lvl="1"/>
            <a:endParaRPr lang="en-US" altLang="zh-CN" dirty="0"/>
          </a:p>
        </p:txBody>
      </p:sp>
    </p:spTree>
    <p:extLst>
      <p:ext uri="{BB962C8B-B14F-4D97-AF65-F5344CB8AC3E}">
        <p14:creationId xmlns:p14="http://schemas.microsoft.com/office/powerpoint/2010/main" val="18013044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1"/>
          </p:nvPr>
        </p:nvSpPr>
        <p:spPr/>
        <p:txBody>
          <a:bodyPr/>
          <a:lstStyle/>
          <a:p>
            <a:fld id="{81C6E3E5-7D18-4716-B437-21D661C962B9}" type="slidenum">
              <a:rPr lang="en-US" altLang="zh-CN"/>
              <a:pPr/>
              <a:t>39</a:t>
            </a:fld>
            <a:endParaRPr lang="en-US" altLang="zh-CN"/>
          </a:p>
        </p:txBody>
      </p:sp>
      <p:pic>
        <p:nvPicPr>
          <p:cNvPr id="118272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706487" y="2419350"/>
            <a:ext cx="2187179" cy="1759744"/>
          </a:xfrm>
          <a:noFill/>
          <a:ln/>
          <a:extLs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182723" name="Rectangle 3"/>
          <p:cNvSpPr>
            <a:spLocks noGrp="1" noChangeArrowheads="1"/>
          </p:cNvSpPr>
          <p:nvPr>
            <p:ph type="title"/>
          </p:nvPr>
        </p:nvSpPr>
        <p:spPr/>
        <p:txBody>
          <a:bodyPr/>
          <a:lstStyle/>
          <a:p>
            <a:r>
              <a:rPr lang="en-US" altLang="zh-CN" b="0">
                <a:solidFill>
                  <a:schemeClr val="accent2"/>
                </a:solidFill>
              </a:rPr>
              <a:t>Actor</a:t>
            </a:r>
            <a:r>
              <a:rPr lang="zh-CN" altLang="en-US" b="0">
                <a:solidFill>
                  <a:schemeClr val="accent2"/>
                </a:solidFill>
              </a:rPr>
              <a:t>的泛化关系</a:t>
            </a:r>
          </a:p>
        </p:txBody>
      </p:sp>
      <p:sp>
        <p:nvSpPr>
          <p:cNvPr id="1182724" name="Rectangle 4"/>
          <p:cNvSpPr>
            <a:spLocks noGrp="1" noChangeArrowheads="1"/>
          </p:cNvSpPr>
          <p:nvPr>
            <p:ph type="body" sz="half" idx="1"/>
          </p:nvPr>
        </p:nvSpPr>
        <p:spPr>
          <a:xfrm>
            <a:off x="1235374" y="670321"/>
            <a:ext cx="7299026" cy="1885950"/>
          </a:xfrm>
        </p:spPr>
        <p:txBody>
          <a:bodyPr/>
          <a:lstStyle/>
          <a:p>
            <a:r>
              <a:rPr lang="zh-CN" altLang="en-US" sz="2400" dirty="0"/>
              <a:t>参与者</a:t>
            </a:r>
            <a:r>
              <a:rPr lang="en-US" altLang="zh-CN" sz="2400" dirty="0"/>
              <a:t>(actor)</a:t>
            </a:r>
            <a:r>
              <a:rPr lang="zh-CN" altLang="en-US" sz="2400" dirty="0"/>
              <a:t>之间可以存在</a:t>
            </a:r>
            <a:r>
              <a:rPr lang="zh-CN" altLang="en-US" sz="2400" b="1" dirty="0">
                <a:solidFill>
                  <a:schemeClr val="accent2"/>
                </a:solidFill>
              </a:rPr>
              <a:t>泛化</a:t>
            </a:r>
            <a:r>
              <a:rPr lang="en-US" altLang="zh-CN" sz="2400" b="1" dirty="0">
                <a:solidFill>
                  <a:schemeClr val="accent2"/>
                </a:solidFill>
              </a:rPr>
              <a:t>(generalization)</a:t>
            </a:r>
            <a:r>
              <a:rPr lang="zh-CN" altLang="en-US" sz="2400" b="1" dirty="0">
                <a:solidFill>
                  <a:schemeClr val="accent2"/>
                </a:solidFill>
              </a:rPr>
              <a:t>关系</a:t>
            </a:r>
            <a:r>
              <a:rPr lang="zh-CN" altLang="en-US" sz="2400" dirty="0"/>
              <a:t>，表示一个一般性的参与者与另一个更为特殊的参与者之间的联系。如下图所示：</a:t>
            </a:r>
          </a:p>
        </p:txBody>
      </p:sp>
      <p:sp>
        <p:nvSpPr>
          <p:cNvPr id="1182725" name="Text Box 5"/>
          <p:cNvSpPr txBox="1">
            <a:spLocks noChangeArrowheads="1"/>
          </p:cNvSpPr>
          <p:nvPr/>
        </p:nvSpPr>
        <p:spPr bwMode="auto">
          <a:xfrm>
            <a:off x="2125462" y="2734865"/>
            <a:ext cx="7986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solidFill>
                  <a:schemeClr val="accent2"/>
                </a:solidFill>
                <a:latin typeface="Times New Roman" panose="02020603050405020304" pitchFamily="18" charset="0"/>
                <a:ea typeface="宋体" panose="02010600030101010101" pitchFamily="2" charset="-122"/>
              </a:rPr>
              <a:t>actor</a:t>
            </a:r>
          </a:p>
        </p:txBody>
      </p:sp>
      <p:sp>
        <p:nvSpPr>
          <p:cNvPr id="1182726" name="Line 6"/>
          <p:cNvSpPr>
            <a:spLocks noChangeShapeType="1"/>
          </p:cNvSpPr>
          <p:nvPr/>
        </p:nvSpPr>
        <p:spPr bwMode="auto">
          <a:xfrm flipH="1">
            <a:off x="4754362" y="2391965"/>
            <a:ext cx="514350" cy="285750"/>
          </a:xfrm>
          <a:prstGeom prst="line">
            <a:avLst/>
          </a:prstGeom>
          <a:noFill/>
          <a:ln w="12700">
            <a:solidFill>
              <a:schemeClr val="accent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182727" name="Line 7"/>
          <p:cNvSpPr>
            <a:spLocks noChangeShapeType="1"/>
          </p:cNvSpPr>
          <p:nvPr/>
        </p:nvSpPr>
        <p:spPr bwMode="auto">
          <a:xfrm>
            <a:off x="2754112" y="3077765"/>
            <a:ext cx="228600" cy="285750"/>
          </a:xfrm>
          <a:prstGeom prst="line">
            <a:avLst/>
          </a:prstGeom>
          <a:noFill/>
          <a:ln w="12700">
            <a:solidFill>
              <a:schemeClr val="accent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182728" name="Text Box 8"/>
          <p:cNvSpPr txBox="1">
            <a:spLocks noChangeArrowheads="1"/>
          </p:cNvSpPr>
          <p:nvPr/>
        </p:nvSpPr>
        <p:spPr bwMode="auto">
          <a:xfrm>
            <a:off x="4640062" y="3992165"/>
            <a:ext cx="192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solidFill>
                  <a:schemeClr val="accent2"/>
                </a:solidFill>
                <a:latin typeface="Times New Roman" panose="02020603050405020304" pitchFamily="18" charset="0"/>
                <a:ea typeface="宋体" panose="02010600030101010101" pitchFamily="2" charset="-122"/>
              </a:rPr>
              <a:t>generalization</a:t>
            </a:r>
          </a:p>
        </p:txBody>
      </p:sp>
      <p:sp>
        <p:nvSpPr>
          <p:cNvPr id="1182729" name="Line 9"/>
          <p:cNvSpPr>
            <a:spLocks noChangeShapeType="1"/>
          </p:cNvSpPr>
          <p:nvPr/>
        </p:nvSpPr>
        <p:spPr bwMode="auto">
          <a:xfrm flipH="1" flipV="1">
            <a:off x="3782812" y="3306365"/>
            <a:ext cx="1371600" cy="742950"/>
          </a:xfrm>
          <a:prstGeom prst="line">
            <a:avLst/>
          </a:prstGeom>
          <a:noFill/>
          <a:ln w="12700">
            <a:solidFill>
              <a:schemeClr val="accent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182730" name="Text Box 10"/>
          <p:cNvSpPr txBox="1">
            <a:spLocks noChangeArrowheads="1"/>
          </p:cNvSpPr>
          <p:nvPr/>
        </p:nvSpPr>
        <p:spPr bwMode="auto">
          <a:xfrm>
            <a:off x="5325862" y="2106215"/>
            <a:ext cx="7986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solidFill>
                  <a:schemeClr val="accent2"/>
                </a:solidFill>
                <a:latin typeface="Times New Roman" panose="02020603050405020304" pitchFamily="18" charset="0"/>
                <a:ea typeface="宋体" panose="02010600030101010101" pitchFamily="2" charset="-122"/>
              </a:rPr>
              <a:t>actor</a:t>
            </a:r>
          </a:p>
        </p:txBody>
      </p:sp>
    </p:spTree>
    <p:extLst>
      <p:ext uri="{BB962C8B-B14F-4D97-AF65-F5344CB8AC3E}">
        <p14:creationId xmlns:p14="http://schemas.microsoft.com/office/powerpoint/2010/main" val="2878408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zh-CN" altLang="en-US"/>
              <a:t>面向对象方法学</a:t>
            </a:r>
            <a:r>
              <a:rPr lang="en-US" altLang="zh-CN"/>
              <a:t>OOM</a:t>
            </a:r>
          </a:p>
        </p:txBody>
      </p:sp>
      <p:sp>
        <p:nvSpPr>
          <p:cNvPr id="10243" name="Rectangle 3"/>
          <p:cNvSpPr>
            <a:spLocks noGrp="1" noRot="1" noChangeArrowheads="1"/>
          </p:cNvSpPr>
          <p:nvPr>
            <p:ph type="body" idx="1"/>
          </p:nvPr>
        </p:nvSpPr>
        <p:spPr>
          <a:xfrm>
            <a:off x="228600" y="1200150"/>
            <a:ext cx="8540750" cy="3145631"/>
          </a:xfrm>
        </p:spPr>
        <p:txBody>
          <a:bodyPr/>
          <a:lstStyle/>
          <a:p>
            <a:pPr>
              <a:lnSpc>
                <a:spcPct val="150000"/>
              </a:lnSpc>
            </a:pPr>
            <a:r>
              <a:rPr lang="zh-CN" altLang="en-US" sz="2800" dirty="0">
                <a:solidFill>
                  <a:srgbClr val="00B0F0"/>
                </a:solidFill>
                <a:latin typeface="黑体" panose="02010609060101010101" pitchFamily="49" charset="-122"/>
                <a:ea typeface="黑体" panose="02010609060101010101" pitchFamily="49" charset="-122"/>
              </a:rPr>
              <a:t>特点：</a:t>
            </a:r>
            <a:r>
              <a:rPr lang="zh-CN" altLang="en-US" sz="2800" dirty="0">
                <a:latin typeface="黑体" panose="02010609060101010101" pitchFamily="49" charset="-122"/>
                <a:ea typeface="黑体" panose="02010609060101010101" pitchFamily="49" charset="-122"/>
              </a:rPr>
              <a:t>尽可能模拟人类习惯的思维方式，即问题域与求解域在结构上尽可能一致。与传统方法相反，</a:t>
            </a:r>
            <a:r>
              <a:rPr lang="en-US" altLang="zh-CN" sz="2800" dirty="0">
                <a:latin typeface="黑体" panose="02010609060101010101" pitchFamily="49" charset="-122"/>
                <a:ea typeface="黑体" panose="02010609060101010101" pitchFamily="49" charset="-122"/>
              </a:rPr>
              <a:t>OOM</a:t>
            </a:r>
            <a:r>
              <a:rPr lang="zh-CN" altLang="en-US" sz="2800" dirty="0">
                <a:latin typeface="黑体" panose="02010609060101010101" pitchFamily="49" charset="-122"/>
                <a:ea typeface="黑体" panose="02010609060101010101" pitchFamily="49" charset="-122"/>
              </a:rPr>
              <a:t>以数据或信息为主线，把</a:t>
            </a:r>
            <a:r>
              <a:rPr lang="zh-CN" altLang="en-US" sz="2800" dirty="0">
                <a:solidFill>
                  <a:srgbClr val="FF3300"/>
                </a:solidFill>
                <a:latin typeface="黑体" panose="02010609060101010101" pitchFamily="49" charset="-122"/>
                <a:ea typeface="黑体" panose="02010609060101010101" pitchFamily="49" charset="-122"/>
              </a:rPr>
              <a:t>数据和处理结合构成统一体</a:t>
            </a:r>
            <a:r>
              <a:rPr lang="en-US" altLang="zh-CN"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对象。这时程序不再是一系列工作在数据上的函数集合，而是相互协作又彼此独立的</a:t>
            </a:r>
            <a:r>
              <a:rPr lang="zh-CN" altLang="en-US" sz="2800" dirty="0">
                <a:solidFill>
                  <a:srgbClr val="FF3300"/>
                </a:solidFill>
                <a:latin typeface="黑体" panose="02010609060101010101" pitchFamily="49" charset="-122"/>
                <a:ea typeface="黑体" panose="02010609060101010101" pitchFamily="49" charset="-122"/>
              </a:rPr>
              <a:t>对象</a:t>
            </a:r>
            <a:r>
              <a:rPr lang="zh-CN" altLang="en-US" sz="2800" dirty="0">
                <a:latin typeface="黑体" panose="02010609060101010101" pitchFamily="49" charset="-122"/>
                <a:ea typeface="黑体" panose="02010609060101010101" pitchFamily="49" charset="-122"/>
              </a:rPr>
              <a:t>的集合。</a:t>
            </a:r>
          </a:p>
        </p:txBody>
      </p:sp>
    </p:spTree>
    <p:extLst>
      <p:ext uri="{BB962C8B-B14F-4D97-AF65-F5344CB8AC3E}">
        <p14:creationId xmlns:p14="http://schemas.microsoft.com/office/powerpoint/2010/main" val="97066780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04800" y="1043795"/>
            <a:ext cx="5486399" cy="3554781"/>
          </a:xfrm>
          <a:prstGeom prst="rect">
            <a:avLst/>
          </a:prstGeom>
          <a:noFill/>
          <a:ln>
            <a:noFill/>
          </a:ln>
        </p:spPr>
      </p:pic>
      <p:sp>
        <p:nvSpPr>
          <p:cNvPr id="4" name="文本框 3"/>
          <p:cNvSpPr txBox="1"/>
          <p:nvPr/>
        </p:nvSpPr>
        <p:spPr>
          <a:xfrm>
            <a:off x="4648200" y="860822"/>
            <a:ext cx="4343400" cy="4154984"/>
          </a:xfrm>
          <a:prstGeom prst="rect">
            <a:avLst/>
          </a:prstGeom>
          <a:noFill/>
        </p:spPr>
        <p:txBody>
          <a:bodyPr wrap="square" rtlCol="0">
            <a:spAutoFit/>
          </a:bodyPr>
          <a:lstStyle/>
          <a:p>
            <a:r>
              <a:rPr lang="zh-CN" altLang="en-US" dirty="0"/>
              <a:t>用例之间的关系有</a:t>
            </a:r>
            <a:r>
              <a:rPr lang="en-US" altLang="zh-CN" dirty="0"/>
              <a:t>3</a:t>
            </a:r>
            <a:r>
              <a:rPr lang="zh-CN" altLang="en-US" dirty="0" smtClean="0"/>
              <a:t>种</a:t>
            </a:r>
            <a:endParaRPr lang="en-US" altLang="zh-CN" dirty="0" smtClean="0"/>
          </a:p>
          <a:p>
            <a:pPr marL="342900" indent="-342900">
              <a:buFont typeface="+mj-lt"/>
              <a:buAutoNum type="arabicPeriod"/>
            </a:pPr>
            <a:r>
              <a:rPr lang="zh-CN" altLang="en-US" dirty="0" smtClean="0">
                <a:solidFill>
                  <a:srgbClr val="C00000"/>
                </a:solidFill>
              </a:rPr>
              <a:t>包含关系（</a:t>
            </a:r>
            <a:r>
              <a:rPr lang="en-US" altLang="zh-CN" dirty="0" smtClean="0">
                <a:solidFill>
                  <a:srgbClr val="C00000"/>
                </a:solidFill>
              </a:rPr>
              <a:t>include</a:t>
            </a:r>
            <a:r>
              <a:rPr lang="zh-CN" altLang="en-US" dirty="0" smtClean="0">
                <a:solidFill>
                  <a:srgbClr val="C00000"/>
                </a:solidFill>
              </a:rPr>
              <a:t>）</a:t>
            </a:r>
            <a:endParaRPr lang="en-US" altLang="zh-CN" dirty="0" smtClean="0">
              <a:solidFill>
                <a:srgbClr val="C00000"/>
              </a:solidFill>
            </a:endParaRPr>
          </a:p>
          <a:p>
            <a:pPr lvl="1"/>
            <a:r>
              <a:rPr lang="zh-CN" altLang="en-US" sz="1600" dirty="0" smtClean="0"/>
              <a:t>如果</a:t>
            </a:r>
            <a:r>
              <a:rPr lang="zh-CN" altLang="en-US" sz="1600" dirty="0"/>
              <a:t>系统用例较多，不同的用例之间存在共同行为，可以将这些共同行为提取出来，单独组成一个用例。当其他用例使用这个用例之时，它们就构成了包含关系</a:t>
            </a:r>
            <a:r>
              <a:rPr lang="zh-CN" altLang="en-US" sz="1600" dirty="0" smtClean="0"/>
              <a:t>。</a:t>
            </a:r>
            <a:endParaRPr lang="en-US" altLang="zh-CN" sz="1600" dirty="0" smtClean="0"/>
          </a:p>
          <a:p>
            <a:pPr marL="342900" indent="-342900">
              <a:buFont typeface="+mj-lt"/>
              <a:buAutoNum type="arabicPeriod"/>
            </a:pPr>
            <a:r>
              <a:rPr lang="zh-CN" altLang="en-US" dirty="0" smtClean="0">
                <a:solidFill>
                  <a:srgbClr val="C00000"/>
                </a:solidFill>
              </a:rPr>
              <a:t>扩展关系（</a:t>
            </a:r>
            <a:r>
              <a:rPr lang="en-US" altLang="zh-CN" dirty="0" smtClean="0">
                <a:solidFill>
                  <a:srgbClr val="C00000"/>
                </a:solidFill>
              </a:rPr>
              <a:t>extend</a:t>
            </a:r>
            <a:r>
              <a:rPr lang="zh-CN" altLang="en-US" dirty="0" smtClean="0">
                <a:solidFill>
                  <a:srgbClr val="C00000"/>
                </a:solidFill>
              </a:rPr>
              <a:t>）</a:t>
            </a:r>
            <a:endParaRPr lang="zh-CN" altLang="en-US" dirty="0">
              <a:solidFill>
                <a:srgbClr val="C00000"/>
              </a:solidFill>
            </a:endParaRPr>
          </a:p>
          <a:p>
            <a:pPr lvl="1"/>
            <a:r>
              <a:rPr lang="zh-CN" altLang="en-US" sz="1600" dirty="0"/>
              <a:t>在用例的执行过程中，可能出现一些异常行为，也可能会在不同的分支行为中选择执行，这时可将异常行为与可选分支抽象成一个单独的扩展用例，这样扩展用例与主用例之间就构成了扩展关系</a:t>
            </a:r>
            <a:r>
              <a:rPr lang="zh-CN" altLang="en-US" sz="1600" dirty="0" smtClean="0"/>
              <a:t>。</a:t>
            </a:r>
            <a:endParaRPr lang="en-US" altLang="zh-CN" dirty="0" smtClean="0"/>
          </a:p>
          <a:p>
            <a:pPr marL="342900" indent="-342900">
              <a:buFont typeface="+mj-lt"/>
              <a:buAutoNum type="arabicPeriod"/>
            </a:pPr>
            <a:r>
              <a:rPr lang="zh-CN" altLang="en-US" dirty="0" smtClean="0">
                <a:solidFill>
                  <a:srgbClr val="C00000"/>
                </a:solidFill>
              </a:rPr>
              <a:t>泛化关系（</a:t>
            </a:r>
            <a:r>
              <a:rPr lang="en-US" altLang="zh-CN" b="1" dirty="0">
                <a:solidFill>
                  <a:srgbClr val="C00000"/>
                </a:solidFill>
              </a:rPr>
              <a:t> generalization </a:t>
            </a:r>
            <a:r>
              <a:rPr lang="zh-CN" altLang="en-US" dirty="0" smtClean="0">
                <a:solidFill>
                  <a:srgbClr val="C00000"/>
                </a:solidFill>
              </a:rPr>
              <a:t>）</a:t>
            </a:r>
            <a:endParaRPr lang="zh-CN" altLang="en-US" dirty="0">
              <a:solidFill>
                <a:srgbClr val="C00000"/>
              </a:solidFill>
            </a:endParaRPr>
          </a:p>
          <a:p>
            <a:pPr lvl="1"/>
            <a:r>
              <a:rPr lang="zh-CN" altLang="en-US" sz="1600" dirty="0"/>
              <a:t>用例之间的泛化关系描述用例的一般与特殊关系，不同的子用例代表了父用例的不同实现</a:t>
            </a:r>
            <a:r>
              <a:rPr lang="zh-CN" altLang="en-US" sz="1600" dirty="0" smtClean="0"/>
              <a:t>。</a:t>
            </a:r>
            <a:endParaRPr lang="zh-CN" altLang="en-US" sz="1600" dirty="0"/>
          </a:p>
        </p:txBody>
      </p:sp>
    </p:spTree>
    <p:extLst>
      <p:ext uri="{BB962C8B-B14F-4D97-AF65-F5344CB8AC3E}">
        <p14:creationId xmlns:p14="http://schemas.microsoft.com/office/powerpoint/2010/main" val="1091488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quarter" idx="10"/>
          </p:nvPr>
        </p:nvSpPr>
        <p:spPr/>
        <p:txBody>
          <a:bodyPr/>
          <a:lstStyle/>
          <a:p>
            <a:pPr>
              <a:defRPr/>
            </a:pPr>
            <a:fld id="{E6889DEF-C5E9-437C-B31A-12BF7827EC30}" type="datetime1">
              <a:rPr lang="zh-CN" altLang="en-US"/>
              <a:pPr>
                <a:defRPr/>
              </a:pPr>
              <a:t>2020/4/9</a:t>
            </a:fld>
            <a:endParaRPr lang="zh-CN" altLang="en-US"/>
          </a:p>
        </p:txBody>
      </p:sp>
      <p:sp>
        <p:nvSpPr>
          <p:cNvPr id="34819"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90000"/>
              <a:buFont typeface="Wingdings" panose="05000000000000000000" pitchFamily="2" charset="2"/>
              <a:buChar char="Ø"/>
              <a:defRPr sz="2400" b="1">
                <a:solidFill>
                  <a:schemeClr val="tx1"/>
                </a:solidFill>
                <a:latin typeface="仿宋_GB2312" panose="02010609030101010101" pitchFamily="49" charset="-122"/>
                <a:ea typeface="仿宋_GB2312" panose="02010609030101010101" pitchFamily="49" charset="-122"/>
              </a:defRPr>
            </a:lvl1pPr>
            <a:lvl2pPr marL="557213" indent="-214313">
              <a:spcBef>
                <a:spcPct val="20000"/>
              </a:spcBef>
              <a:buClr>
                <a:srgbClr val="FF0000"/>
              </a:buClr>
              <a:buSzPct val="90000"/>
              <a:buFont typeface="Wingdings" panose="05000000000000000000" pitchFamily="2" charset="2"/>
              <a:buChar char="Ø"/>
              <a:defRPr sz="2100" b="1">
                <a:solidFill>
                  <a:schemeClr val="tx1"/>
                </a:solidFill>
                <a:latin typeface="仿宋_GB2312" panose="02010609030101010101" pitchFamily="49" charset="-122"/>
                <a:ea typeface="仿宋_GB2312" panose="02010609030101010101" pitchFamily="49" charset="-122"/>
              </a:defRPr>
            </a:lvl2pPr>
            <a:lvl3pPr marL="857250" indent="-171450">
              <a:spcBef>
                <a:spcPct val="20000"/>
              </a:spcBef>
              <a:buClr>
                <a:srgbClr val="FF0000"/>
              </a:buClr>
              <a:buSzPct val="90000"/>
              <a:buFont typeface="Wingdings" panose="05000000000000000000" pitchFamily="2" charset="2"/>
              <a:buChar char="Ø"/>
              <a:defRPr sz="1800" b="1">
                <a:solidFill>
                  <a:schemeClr val="tx1"/>
                </a:solidFill>
                <a:latin typeface="仿宋_GB2312" panose="02010609030101010101" pitchFamily="49" charset="-122"/>
                <a:ea typeface="仿宋_GB2312" panose="02010609030101010101" pitchFamily="49" charset="-122"/>
              </a:defRPr>
            </a:lvl3pPr>
            <a:lvl4pPr marL="1200150" indent="-171450">
              <a:spcBef>
                <a:spcPct val="20000"/>
              </a:spcBef>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4pPr>
            <a:lvl5pPr marL="1543050" indent="-171450">
              <a:spcBef>
                <a:spcPct val="20000"/>
              </a:spcBef>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5pPr>
            <a:lvl6pPr marL="18859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6pPr>
            <a:lvl7pPr marL="22288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7pPr>
            <a:lvl8pPr marL="25717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8pPr>
            <a:lvl9pPr marL="29146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9pPr>
          </a:lstStyle>
          <a:p>
            <a:pPr>
              <a:spcBef>
                <a:spcPct val="0"/>
              </a:spcBef>
              <a:buClrTx/>
              <a:buSzTx/>
              <a:buFontTx/>
              <a:buNone/>
            </a:pPr>
            <a:fld id="{3EB7CC8E-28A3-43C1-A9B1-E9C731BB6C38}" type="slidenum">
              <a:rPr lang="zh-CN" altLang="en-US" sz="900" b="0">
                <a:solidFill>
                  <a:srgbClr val="898989"/>
                </a:solidFill>
                <a:latin typeface="Calibri" panose="020F0502020204030204" pitchFamily="34" charset="0"/>
                <a:ea typeface="宋体" panose="02010600030101010101" pitchFamily="2" charset="-122"/>
              </a:rPr>
              <a:pPr>
                <a:spcBef>
                  <a:spcPct val="0"/>
                </a:spcBef>
                <a:buClrTx/>
                <a:buSzTx/>
                <a:buFontTx/>
                <a:buNone/>
              </a:pPr>
              <a:t>41</a:t>
            </a:fld>
            <a:endParaRPr lang="en-US" altLang="zh-CN" sz="900" b="0">
              <a:solidFill>
                <a:srgbClr val="898989"/>
              </a:solidFill>
              <a:latin typeface="Calibri" panose="020F0502020204030204" pitchFamily="34" charset="0"/>
              <a:ea typeface="宋体" panose="02010600030101010101" pitchFamily="2" charset="-122"/>
            </a:endParaRPr>
          </a:p>
        </p:txBody>
      </p:sp>
      <p:sp>
        <p:nvSpPr>
          <p:cNvPr id="34820" name="Rectangle 2"/>
          <p:cNvSpPr>
            <a:spLocks noChangeArrowheads="1"/>
          </p:cNvSpPr>
          <p:nvPr/>
        </p:nvSpPr>
        <p:spPr bwMode="auto">
          <a:xfrm>
            <a:off x="1143001" y="-150041"/>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0000"/>
              </a:buClr>
              <a:buSzPct val="90000"/>
              <a:buFont typeface="Wingdings" panose="05000000000000000000" pitchFamily="2" charset="2"/>
              <a:buChar char="Ø"/>
              <a:defRPr sz="3200" b="1">
                <a:solidFill>
                  <a:schemeClr val="tx1"/>
                </a:solidFill>
                <a:latin typeface="仿宋_GB2312" panose="02010609030101010101" pitchFamily="49" charset="-122"/>
                <a:ea typeface="仿宋_GB2312" panose="02010609030101010101" pitchFamily="49" charset="-122"/>
              </a:defRPr>
            </a:lvl1pPr>
            <a:lvl2pPr marL="742950" indent="-285750">
              <a:spcBef>
                <a:spcPct val="20000"/>
              </a:spcBef>
              <a:buClr>
                <a:srgbClr val="FF0000"/>
              </a:buClr>
              <a:buSzPct val="90000"/>
              <a:buFont typeface="Wingdings" panose="05000000000000000000" pitchFamily="2" charset="2"/>
              <a:buChar char="Ø"/>
              <a:defRPr sz="2800" b="1">
                <a:solidFill>
                  <a:schemeClr val="tx1"/>
                </a:solidFill>
                <a:latin typeface="仿宋_GB2312" panose="02010609030101010101" pitchFamily="49" charset="-122"/>
                <a:ea typeface="仿宋_GB2312" panose="02010609030101010101" pitchFamily="49" charset="-122"/>
              </a:defRPr>
            </a:lvl2pPr>
            <a:lvl3pPr marL="1143000" indent="-228600">
              <a:spcBef>
                <a:spcPct val="20000"/>
              </a:spcBef>
              <a:buClr>
                <a:srgbClr val="FF0000"/>
              </a:buClr>
              <a:buSzPct val="90000"/>
              <a:buFont typeface="Wingdings" panose="05000000000000000000" pitchFamily="2" charset="2"/>
              <a:buChar char="Ø"/>
              <a:defRPr sz="2400" b="1">
                <a:solidFill>
                  <a:schemeClr val="tx1"/>
                </a:solidFill>
                <a:latin typeface="仿宋_GB2312" panose="02010609030101010101" pitchFamily="49" charset="-122"/>
                <a:ea typeface="仿宋_GB2312" panose="02010609030101010101" pitchFamily="49" charset="-122"/>
              </a:defRPr>
            </a:lvl3pPr>
            <a:lvl4pPr marL="1600200" indent="-228600">
              <a:spcBef>
                <a:spcPct val="20000"/>
              </a:spcBef>
              <a:buClr>
                <a:srgbClr val="FF0000"/>
              </a:buClr>
              <a:buSzPct val="90000"/>
              <a:buFont typeface="Wingdings" panose="05000000000000000000" pitchFamily="2" charset="2"/>
              <a:buChar char="Ø"/>
              <a:defRPr sz="2000" b="1">
                <a:solidFill>
                  <a:schemeClr val="tx1"/>
                </a:solidFill>
                <a:latin typeface="仿宋_GB2312" panose="02010609030101010101" pitchFamily="49" charset="-122"/>
                <a:ea typeface="仿宋_GB2312" panose="02010609030101010101" pitchFamily="49" charset="-122"/>
              </a:defRPr>
            </a:lvl4pPr>
            <a:lvl5pPr marL="2057400" indent="-228600">
              <a:spcBef>
                <a:spcPct val="20000"/>
              </a:spcBef>
              <a:buClr>
                <a:srgbClr val="FF0000"/>
              </a:buClr>
              <a:buSzPct val="90000"/>
              <a:buFont typeface="Wingdings" panose="05000000000000000000" pitchFamily="2" charset="2"/>
              <a:buChar char="Ø"/>
              <a:defRPr sz="2000" b="1">
                <a:solidFill>
                  <a:schemeClr val="tx1"/>
                </a:solidFill>
                <a:latin typeface="仿宋_GB2312" panose="02010609030101010101" pitchFamily="49" charset="-122"/>
                <a:ea typeface="仿宋_GB2312" panose="02010609030101010101" pitchFamily="49" charset="-122"/>
              </a:defRPr>
            </a:lvl5pPr>
            <a:lvl6pPr marL="2514600" indent="-228600" eaLnBrk="0" fontAlgn="base" hangingPunct="0">
              <a:spcBef>
                <a:spcPct val="20000"/>
              </a:spcBef>
              <a:spcAft>
                <a:spcPct val="0"/>
              </a:spcAft>
              <a:buClr>
                <a:srgbClr val="FF0000"/>
              </a:buClr>
              <a:buSzPct val="90000"/>
              <a:buFont typeface="Wingdings" panose="05000000000000000000" pitchFamily="2" charset="2"/>
              <a:buChar char="Ø"/>
              <a:defRPr sz="2000" b="1">
                <a:solidFill>
                  <a:schemeClr val="tx1"/>
                </a:solidFill>
                <a:latin typeface="仿宋_GB2312" panose="02010609030101010101" pitchFamily="49" charset="-122"/>
                <a:ea typeface="仿宋_GB2312" panose="02010609030101010101" pitchFamily="49" charset="-122"/>
              </a:defRPr>
            </a:lvl6pPr>
            <a:lvl7pPr marL="2971800" indent="-228600" eaLnBrk="0" fontAlgn="base" hangingPunct="0">
              <a:spcBef>
                <a:spcPct val="20000"/>
              </a:spcBef>
              <a:spcAft>
                <a:spcPct val="0"/>
              </a:spcAft>
              <a:buClr>
                <a:srgbClr val="FF0000"/>
              </a:buClr>
              <a:buSzPct val="90000"/>
              <a:buFont typeface="Wingdings" panose="05000000000000000000" pitchFamily="2" charset="2"/>
              <a:buChar char="Ø"/>
              <a:defRPr sz="2000" b="1">
                <a:solidFill>
                  <a:schemeClr val="tx1"/>
                </a:solidFill>
                <a:latin typeface="仿宋_GB2312" panose="02010609030101010101" pitchFamily="49" charset="-122"/>
                <a:ea typeface="仿宋_GB2312" panose="02010609030101010101" pitchFamily="49" charset="-122"/>
              </a:defRPr>
            </a:lvl7pPr>
            <a:lvl8pPr marL="3429000" indent="-228600" eaLnBrk="0" fontAlgn="base" hangingPunct="0">
              <a:spcBef>
                <a:spcPct val="20000"/>
              </a:spcBef>
              <a:spcAft>
                <a:spcPct val="0"/>
              </a:spcAft>
              <a:buClr>
                <a:srgbClr val="FF0000"/>
              </a:buClr>
              <a:buSzPct val="90000"/>
              <a:buFont typeface="Wingdings" panose="05000000000000000000" pitchFamily="2" charset="2"/>
              <a:buChar char="Ø"/>
              <a:defRPr sz="2000" b="1">
                <a:solidFill>
                  <a:schemeClr val="tx1"/>
                </a:solidFill>
                <a:latin typeface="仿宋_GB2312" panose="02010609030101010101" pitchFamily="49" charset="-122"/>
                <a:ea typeface="仿宋_GB2312" panose="02010609030101010101" pitchFamily="49" charset="-122"/>
              </a:defRPr>
            </a:lvl8pPr>
            <a:lvl9pPr marL="3886200" indent="-228600" eaLnBrk="0" fontAlgn="base" hangingPunct="0">
              <a:spcBef>
                <a:spcPct val="20000"/>
              </a:spcBef>
              <a:spcAft>
                <a:spcPct val="0"/>
              </a:spcAft>
              <a:buClr>
                <a:srgbClr val="FF0000"/>
              </a:buClr>
              <a:buSzPct val="90000"/>
              <a:buFont typeface="Wingdings" panose="05000000000000000000" pitchFamily="2" charset="2"/>
              <a:buChar char="Ø"/>
              <a:defRPr sz="2000" b="1">
                <a:solidFill>
                  <a:schemeClr val="tx1"/>
                </a:solidFill>
                <a:latin typeface="仿宋_GB2312" panose="02010609030101010101" pitchFamily="49" charset="-122"/>
                <a:ea typeface="仿宋_GB2312" panose="02010609030101010101" pitchFamily="49" charset="-122"/>
              </a:defRPr>
            </a:lvl9pPr>
          </a:lstStyle>
          <a:p>
            <a:pPr eaLnBrk="1" hangingPunct="1">
              <a:spcBef>
                <a:spcPct val="0"/>
              </a:spcBef>
              <a:buClrTx/>
              <a:buSzTx/>
              <a:buFontTx/>
              <a:buNone/>
            </a:pPr>
            <a:endParaRPr lang="zh-CN" altLang="en-US" sz="1350" b="0">
              <a:latin typeface="Calibri" panose="020F0502020204030204" pitchFamily="34" charset="0"/>
              <a:ea typeface="宋体" panose="02010600030101010101" pitchFamily="2" charset="-122"/>
            </a:endParaRPr>
          </a:p>
        </p:txBody>
      </p:sp>
      <p:graphicFrame>
        <p:nvGraphicFramePr>
          <p:cNvPr id="34821" name="对象 9"/>
          <p:cNvGraphicFramePr>
            <a:graphicFrameLocks noChangeAspect="1"/>
          </p:cNvGraphicFramePr>
          <p:nvPr>
            <p:extLst>
              <p:ext uri="{D42A27DB-BD31-4B8C-83A1-F6EECF244321}">
                <p14:modId xmlns:p14="http://schemas.microsoft.com/office/powerpoint/2010/main" val="1127096382"/>
              </p:ext>
            </p:extLst>
          </p:nvPr>
        </p:nvGraphicFramePr>
        <p:xfrm>
          <a:off x="914400" y="0"/>
          <a:ext cx="3961210" cy="5755481"/>
        </p:xfrm>
        <a:graphic>
          <a:graphicData uri="http://schemas.openxmlformats.org/presentationml/2006/ole">
            <mc:AlternateContent xmlns:mc="http://schemas.openxmlformats.org/markup-compatibility/2006">
              <mc:Choice xmlns:v="urn:schemas-microsoft-com:vml" Requires="v">
                <p:oleObj spid="_x0000_s14353" r:id="rId3" imgW="5431005" imgH="7902644" progId="Office12.wps.Document.8">
                  <p:embed/>
                </p:oleObj>
              </mc:Choice>
              <mc:Fallback>
                <p:oleObj r:id="rId3" imgW="5431005" imgH="7902644" progId="Office12.wps.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0"/>
                        <a:ext cx="3961210" cy="5755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316964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665611" y="1047750"/>
            <a:ext cx="5812777" cy="3662362"/>
          </a:xfrm>
          <a:prstGeom prst="rect">
            <a:avLst/>
          </a:prstGeom>
          <a:noFill/>
          <a:ln>
            <a:noFill/>
          </a:ln>
        </p:spPr>
      </p:pic>
      <p:sp>
        <p:nvSpPr>
          <p:cNvPr id="6" name="文本框 5"/>
          <p:cNvSpPr txBox="1"/>
          <p:nvPr/>
        </p:nvSpPr>
        <p:spPr>
          <a:xfrm>
            <a:off x="2909109" y="4376499"/>
            <a:ext cx="4572000" cy="369332"/>
          </a:xfrm>
          <a:prstGeom prst="rect">
            <a:avLst/>
          </a:prstGeom>
          <a:noFill/>
        </p:spPr>
        <p:txBody>
          <a:bodyPr wrap="square" rtlCol="0">
            <a:spAutoFit/>
          </a:bodyPr>
          <a:lstStyle/>
          <a:p>
            <a:r>
              <a:rPr lang="zh-CN" altLang="en-US" dirty="0"/>
              <a:t>“小型网上书店系统”部分用例</a:t>
            </a:r>
          </a:p>
        </p:txBody>
      </p:sp>
    </p:spTree>
    <p:extLst>
      <p:ext uri="{BB962C8B-B14F-4D97-AF65-F5344CB8AC3E}">
        <p14:creationId xmlns:p14="http://schemas.microsoft.com/office/powerpoint/2010/main" val="1525216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6.3.2 </a:t>
            </a:r>
            <a:r>
              <a:rPr lang="zh-CN" altLang="en-US" dirty="0" smtClean="0"/>
              <a:t>类图和对象图</a:t>
            </a:r>
          </a:p>
          <a:p>
            <a:pPr marL="0" indent="628650">
              <a:buNone/>
            </a:pPr>
            <a:r>
              <a:rPr lang="zh-CN" altLang="en-US" dirty="0" smtClean="0"/>
              <a:t>类图使用类和对象描述系统的结构，展示了系统中类的</a:t>
            </a:r>
            <a:r>
              <a:rPr lang="zh-CN" altLang="en-US" dirty="0" smtClean="0">
                <a:solidFill>
                  <a:srgbClr val="C00000"/>
                </a:solidFill>
              </a:rPr>
              <a:t>静态结构</a:t>
            </a:r>
            <a:r>
              <a:rPr lang="zh-CN" altLang="en-US" dirty="0" smtClean="0"/>
              <a:t>，即类与类之间的相互关系。类之间有多种联系方式，如关联（相互连接）、依赖（一个类依赖于或使用另一个类）、泛化（一个类是另一个类的特殊情况）。</a:t>
            </a:r>
            <a:r>
              <a:rPr lang="zh-CN" altLang="en-US" dirty="0" smtClean="0">
                <a:solidFill>
                  <a:srgbClr val="00B050"/>
                </a:solidFill>
              </a:rPr>
              <a:t>一个系统有多幅类图，一个类也可以出现在几幅类图中</a:t>
            </a:r>
            <a:r>
              <a:rPr lang="zh-CN" altLang="en-US" dirty="0" smtClean="0"/>
              <a:t>。</a:t>
            </a:r>
            <a:endParaRPr lang="en-US" altLang="zh-CN" dirty="0" smtClean="0"/>
          </a:p>
          <a:p>
            <a:pPr marL="0" indent="628650">
              <a:buNone/>
            </a:pPr>
            <a:endParaRPr lang="zh-CN" altLang="en-US" dirty="0" smtClean="0"/>
          </a:p>
          <a:p>
            <a:pPr marL="0" indent="628650">
              <a:buNone/>
            </a:pPr>
            <a:r>
              <a:rPr lang="zh-CN" altLang="en-US" dirty="0" smtClean="0"/>
              <a:t>对象图是类图的</a:t>
            </a:r>
            <a:r>
              <a:rPr lang="zh-CN" altLang="en-US" dirty="0" smtClean="0">
                <a:solidFill>
                  <a:srgbClr val="C00000"/>
                </a:solidFill>
              </a:rPr>
              <a:t>实例</a:t>
            </a:r>
            <a:r>
              <a:rPr lang="zh-CN" altLang="en-US" dirty="0" smtClean="0"/>
              <a:t>，它展示了系统在某一时刻的</a:t>
            </a:r>
            <a:r>
              <a:rPr lang="zh-CN" altLang="en-US" dirty="0" smtClean="0">
                <a:solidFill>
                  <a:srgbClr val="C00000"/>
                </a:solidFill>
              </a:rPr>
              <a:t>快照</a:t>
            </a:r>
            <a:r>
              <a:rPr lang="zh-CN" altLang="en-US" dirty="0" smtClean="0"/>
              <a:t>。对象图使用与类图</a:t>
            </a:r>
            <a:r>
              <a:rPr lang="zh-CN" altLang="en-US" dirty="0" smtClean="0">
                <a:solidFill>
                  <a:srgbClr val="00B0F0"/>
                </a:solidFill>
              </a:rPr>
              <a:t>相同的符号</a:t>
            </a:r>
            <a:r>
              <a:rPr lang="zh-CN" altLang="en-US" dirty="0" smtClean="0"/>
              <a:t>，只是在对象名下面加上</a:t>
            </a:r>
            <a:r>
              <a:rPr lang="zh-CN" altLang="en-US" dirty="0" smtClean="0">
                <a:solidFill>
                  <a:srgbClr val="00B0F0"/>
                </a:solidFill>
              </a:rPr>
              <a:t>下划线。</a:t>
            </a:r>
            <a:endParaRPr lang="zh-CN" altLang="en-US" dirty="0">
              <a:solidFill>
                <a:srgbClr val="00B0F0"/>
              </a:solidFill>
            </a:endParaRPr>
          </a:p>
        </p:txBody>
      </p:sp>
    </p:spTree>
    <p:extLst>
      <p:ext uri="{BB962C8B-B14F-4D97-AF65-F5344CB8AC3E}">
        <p14:creationId xmlns:p14="http://schemas.microsoft.com/office/powerpoint/2010/main" val="452508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627154429"/>
              </p:ext>
            </p:extLst>
          </p:nvPr>
        </p:nvGraphicFramePr>
        <p:xfrm>
          <a:off x="332013" y="1616023"/>
          <a:ext cx="4695825" cy="990600"/>
        </p:xfrm>
        <a:graphic>
          <a:graphicData uri="http://schemas.openxmlformats.org/presentationml/2006/ole">
            <mc:AlternateContent xmlns:mc="http://schemas.openxmlformats.org/markup-compatibility/2006">
              <mc:Choice xmlns:v="urn:schemas-microsoft-com:vml" Requires="v">
                <p:oleObj spid="_x0000_s3299" name="Visio" r:id="rId4" imgW="4695891" imgH="987417" progId="Visio.Drawing.11">
                  <p:embed/>
                </p:oleObj>
              </mc:Choice>
              <mc:Fallback>
                <p:oleObj name="Visio" r:id="rId4" imgW="4695891" imgH="98741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013" y="1616023"/>
                        <a:ext cx="469582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616614451"/>
              </p:ext>
            </p:extLst>
          </p:nvPr>
        </p:nvGraphicFramePr>
        <p:xfrm>
          <a:off x="227918" y="3302196"/>
          <a:ext cx="4838700" cy="619125"/>
        </p:xfrm>
        <a:graphic>
          <a:graphicData uri="http://schemas.openxmlformats.org/presentationml/2006/ole">
            <mc:AlternateContent xmlns:mc="http://schemas.openxmlformats.org/markup-compatibility/2006">
              <mc:Choice xmlns:v="urn:schemas-microsoft-com:vml" Requires="v">
                <p:oleObj spid="_x0000_s3300" name="Visio" r:id="rId7" imgW="4834911" imgH="621657" progId="Visio.Drawing.11">
                  <p:embed/>
                </p:oleObj>
              </mc:Choice>
              <mc:Fallback>
                <p:oleObj name="Visio" r:id="rId7" imgW="4834911" imgH="621657" progId="Visio.Drawing.11">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918" y="3302196"/>
                        <a:ext cx="48387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框 8"/>
          <p:cNvSpPr txBox="1"/>
          <p:nvPr/>
        </p:nvSpPr>
        <p:spPr>
          <a:xfrm>
            <a:off x="1155925" y="2746271"/>
            <a:ext cx="3048000" cy="615553"/>
          </a:xfrm>
          <a:prstGeom prst="rect">
            <a:avLst/>
          </a:prstGeom>
          <a:noFill/>
        </p:spPr>
        <p:txBody>
          <a:bodyPr wrap="square" rtlCol="0">
            <a:spAutoFit/>
          </a:bodyPr>
          <a:lstStyle/>
          <a:p>
            <a:r>
              <a:rPr lang="zh-CN" altLang="zh-CN" sz="1600" dirty="0"/>
              <a:t>图书管理系统中的示例类图</a:t>
            </a:r>
          </a:p>
          <a:p>
            <a:endParaRPr lang="zh-CN" altLang="en-US" dirty="0"/>
          </a:p>
        </p:txBody>
      </p:sp>
      <p:sp>
        <p:nvSpPr>
          <p:cNvPr id="10" name="文本框 9"/>
          <p:cNvSpPr txBox="1"/>
          <p:nvPr/>
        </p:nvSpPr>
        <p:spPr>
          <a:xfrm>
            <a:off x="1123268" y="3997522"/>
            <a:ext cx="3048000" cy="338554"/>
          </a:xfrm>
          <a:prstGeom prst="rect">
            <a:avLst/>
          </a:prstGeom>
          <a:noFill/>
        </p:spPr>
        <p:txBody>
          <a:bodyPr wrap="square" rtlCol="0">
            <a:spAutoFit/>
          </a:bodyPr>
          <a:lstStyle/>
          <a:p>
            <a:r>
              <a:rPr lang="zh-CN" altLang="zh-CN" sz="1600" dirty="0"/>
              <a:t>图书管理系统中的示例对象图</a:t>
            </a:r>
            <a:endParaRPr lang="zh-CN" altLang="en-US" dirty="0"/>
          </a:p>
        </p:txBody>
      </p:sp>
      <p:sp>
        <p:nvSpPr>
          <p:cNvPr id="11" name="文本框 10"/>
          <p:cNvSpPr txBox="1"/>
          <p:nvPr/>
        </p:nvSpPr>
        <p:spPr>
          <a:xfrm>
            <a:off x="5491844" y="1443342"/>
            <a:ext cx="3352800" cy="2862322"/>
          </a:xfrm>
          <a:prstGeom prst="rect">
            <a:avLst/>
          </a:prstGeom>
          <a:noFill/>
        </p:spPr>
        <p:txBody>
          <a:bodyPr wrap="square" rtlCol="0">
            <a:spAutoFit/>
          </a:bodyPr>
          <a:lstStyle/>
          <a:p>
            <a:r>
              <a:rPr lang="zh-CN" altLang="en-US" dirty="0"/>
              <a:t>在</a:t>
            </a:r>
            <a:r>
              <a:rPr lang="en-US" altLang="zh-CN" dirty="0"/>
              <a:t>UML</a:t>
            </a:r>
            <a:r>
              <a:rPr lang="zh-CN" altLang="en-US" dirty="0"/>
              <a:t>中，类图用具有</a:t>
            </a:r>
            <a:r>
              <a:rPr lang="en-US" altLang="zh-CN" dirty="0"/>
              <a:t>3</a:t>
            </a:r>
            <a:r>
              <a:rPr lang="zh-CN" altLang="en-US" dirty="0"/>
              <a:t>个分隔线的矩形表示。顶层分隔表示类和对象的名字，中间表示属性，底层表示操作。对象图通常只有名称和属性。通常情况下，类名称的开头字母用大写，对象名称的开头字母用小写，对象名引用时常常后面跟着类名。另外属性和操作前面的符号表示其可见性。</a:t>
            </a:r>
          </a:p>
        </p:txBody>
      </p:sp>
    </p:spTree>
    <p:extLst>
      <p:ext uri="{BB962C8B-B14F-4D97-AF65-F5344CB8AC3E}">
        <p14:creationId xmlns:p14="http://schemas.microsoft.com/office/powerpoint/2010/main" val="1234021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a:t>类与类之间的关系有关联、依赖、泛化和实现等。</a:t>
            </a:r>
          </a:p>
          <a:p>
            <a:pPr marL="0" indent="0">
              <a:buNone/>
            </a:pPr>
            <a:endParaRPr lang="en-US" altLang="zh-CN" dirty="0" smtClean="0"/>
          </a:p>
          <a:p>
            <a:pPr marL="0" indent="0">
              <a:buNone/>
            </a:pPr>
            <a:r>
              <a:rPr lang="en-US" altLang="zh-CN" dirty="0" smtClean="0"/>
              <a:t>1</a:t>
            </a:r>
            <a:r>
              <a:rPr lang="zh-CN" altLang="en-US" dirty="0"/>
              <a:t>）关联（</a:t>
            </a:r>
            <a:r>
              <a:rPr lang="en-US" altLang="zh-CN" dirty="0"/>
              <a:t>Association</a:t>
            </a:r>
            <a:r>
              <a:rPr lang="zh-CN" altLang="en-US" dirty="0"/>
              <a:t>）表达模型元素间的一种语义关系，对具有共同的结构特性、行为特性、关系和语义的链的描述。</a:t>
            </a:r>
            <a:r>
              <a:rPr lang="en-US" altLang="zh-CN" dirty="0"/>
              <a:t>UML</a:t>
            </a:r>
            <a:r>
              <a:rPr lang="zh-CN" altLang="en-US" dirty="0"/>
              <a:t>中使用一条直线表示关联关系，直线两端上的数字表示重数</a:t>
            </a:r>
            <a:r>
              <a:rPr lang="zh-CN" altLang="en-US" dirty="0" smtClean="0"/>
              <a:t>。关联</a:t>
            </a:r>
            <a:r>
              <a:rPr lang="zh-CN" altLang="en-US" dirty="0"/>
              <a:t>关系还分为二元关联、多元关联、受限关联、聚集和组合等。</a:t>
            </a:r>
          </a:p>
        </p:txBody>
      </p:sp>
    </p:spTree>
    <p:extLst>
      <p:ext uri="{BB962C8B-B14F-4D97-AF65-F5344CB8AC3E}">
        <p14:creationId xmlns:p14="http://schemas.microsoft.com/office/powerpoint/2010/main" val="1427430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81000" y="1027329"/>
            <a:ext cx="8229600" cy="3661691"/>
          </a:xfrm>
        </p:spPr>
        <p:txBody>
          <a:bodyPr/>
          <a:lstStyle/>
          <a:p>
            <a:endParaRPr lang="zh-CN" altLang="en-US" dirty="0"/>
          </a:p>
        </p:txBody>
      </p:sp>
      <p:sp>
        <p:nvSpPr>
          <p:cNvPr id="5" name="Rectangle 2"/>
          <p:cNvSpPr>
            <a:spLocks noChangeArrowheads="1"/>
          </p:cNvSpPr>
          <p:nvPr/>
        </p:nvSpPr>
        <p:spPr bwMode="auto">
          <a:xfrm>
            <a:off x="-76200" y="-1632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10588859"/>
              </p:ext>
            </p:extLst>
          </p:nvPr>
        </p:nvGraphicFramePr>
        <p:xfrm>
          <a:off x="228600" y="1504950"/>
          <a:ext cx="4439478" cy="2552700"/>
        </p:xfrm>
        <a:graphic>
          <a:graphicData uri="http://schemas.openxmlformats.org/presentationml/2006/ole">
            <mc:AlternateContent xmlns:mc="http://schemas.openxmlformats.org/markup-compatibility/2006">
              <mc:Choice xmlns:v="urn:schemas-microsoft-com:vml" Requires="v">
                <p:oleObj spid="_x0000_s4206" name="Visio" r:id="rId4" imgW="3050872" imgH="1754838" progId="Visio.Drawing.11">
                  <p:embed/>
                </p:oleObj>
              </mc:Choice>
              <mc:Fallback>
                <p:oleObj name="Visio" r:id="rId4" imgW="3050872" imgH="175483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04950"/>
                        <a:ext cx="4439478" cy="2552700"/>
                      </a:xfrm>
                      <a:prstGeom prst="rect">
                        <a:avLst/>
                      </a:prstGeom>
                      <a:noFill/>
                    </p:spPr>
                  </p:pic>
                </p:oleObj>
              </mc:Fallback>
            </mc:AlternateContent>
          </a:graphicData>
        </a:graphic>
      </p:graphicFrame>
      <p:sp>
        <p:nvSpPr>
          <p:cNvPr id="7" name="文本框 6"/>
          <p:cNvSpPr txBox="1"/>
          <p:nvPr/>
        </p:nvSpPr>
        <p:spPr>
          <a:xfrm>
            <a:off x="1714500" y="4150180"/>
            <a:ext cx="2057400" cy="338554"/>
          </a:xfrm>
          <a:prstGeom prst="rect">
            <a:avLst/>
          </a:prstGeom>
          <a:noFill/>
        </p:spPr>
        <p:txBody>
          <a:bodyPr wrap="square" rtlCol="0">
            <a:spAutoFit/>
          </a:bodyPr>
          <a:lstStyle/>
          <a:p>
            <a:r>
              <a:rPr lang="zh-CN" altLang="en-US" sz="1600" dirty="0"/>
              <a:t>三</a:t>
            </a:r>
            <a:r>
              <a:rPr lang="zh-CN" altLang="en-US" sz="1600" dirty="0" smtClean="0"/>
              <a:t>元关联</a:t>
            </a:r>
            <a:endParaRPr lang="zh-CN" altLang="en-US" sz="1600" dirty="0"/>
          </a:p>
        </p:txBody>
      </p:sp>
      <p:sp>
        <p:nvSpPr>
          <p:cNvPr id="8" name="文本框 7"/>
          <p:cNvSpPr txBox="1"/>
          <p:nvPr/>
        </p:nvSpPr>
        <p:spPr>
          <a:xfrm>
            <a:off x="4640864" y="2181135"/>
            <a:ext cx="3969736" cy="2308324"/>
          </a:xfrm>
          <a:prstGeom prst="rect">
            <a:avLst/>
          </a:prstGeom>
          <a:noFill/>
        </p:spPr>
        <p:txBody>
          <a:bodyPr wrap="square" rtlCol="0">
            <a:spAutoFit/>
          </a:bodyPr>
          <a:lstStyle/>
          <a:p>
            <a:pPr fontAlgn="base"/>
            <a:r>
              <a:rPr lang="zh-CN" altLang="zh-CN" sz="2400" dirty="0"/>
              <a:t>二元关联指两个类之间的</a:t>
            </a:r>
            <a:r>
              <a:rPr lang="zh-CN" altLang="zh-CN" sz="2400" dirty="0" smtClean="0"/>
              <a:t>关联</a:t>
            </a:r>
            <a:r>
              <a:rPr lang="zh-CN" altLang="en-US" sz="2400" dirty="0"/>
              <a:t>。</a:t>
            </a:r>
            <a:endParaRPr lang="en-US" altLang="zh-CN" sz="2400" dirty="0" smtClean="0"/>
          </a:p>
          <a:p>
            <a:pPr fontAlgn="base"/>
            <a:endParaRPr lang="en-US" altLang="zh-CN" sz="2400" dirty="0"/>
          </a:p>
          <a:p>
            <a:pPr fontAlgn="base"/>
            <a:r>
              <a:rPr lang="zh-CN" altLang="zh-CN" sz="2400" dirty="0" smtClean="0">
                <a:solidFill>
                  <a:srgbClr val="C00000"/>
                </a:solidFill>
              </a:rPr>
              <a:t>多元</a:t>
            </a:r>
            <a:r>
              <a:rPr lang="zh-CN" altLang="zh-CN" sz="2400" dirty="0">
                <a:solidFill>
                  <a:srgbClr val="C00000"/>
                </a:solidFill>
              </a:rPr>
              <a:t>关联</a:t>
            </a:r>
            <a:r>
              <a:rPr lang="zh-CN" altLang="zh-CN" sz="2400" dirty="0"/>
              <a:t>指一对多或多对多的关联。三元关联使用菱形符号连接关联</a:t>
            </a:r>
            <a:r>
              <a:rPr lang="zh-CN" altLang="zh-CN" sz="2400" dirty="0" smtClean="0"/>
              <a:t>类</a:t>
            </a:r>
            <a:r>
              <a:rPr lang="zh-CN" altLang="en-US" sz="2400" dirty="0"/>
              <a:t>。</a:t>
            </a:r>
          </a:p>
        </p:txBody>
      </p:sp>
    </p:spTree>
    <p:extLst>
      <p:ext uri="{BB962C8B-B14F-4D97-AF65-F5344CB8AC3E}">
        <p14:creationId xmlns:p14="http://schemas.microsoft.com/office/powerpoint/2010/main" val="3261110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782972626"/>
              </p:ext>
            </p:extLst>
          </p:nvPr>
        </p:nvGraphicFramePr>
        <p:xfrm>
          <a:off x="0" y="2343150"/>
          <a:ext cx="5489388" cy="1004888"/>
        </p:xfrm>
        <a:graphic>
          <a:graphicData uri="http://schemas.openxmlformats.org/presentationml/2006/ole">
            <mc:AlternateContent xmlns:mc="http://schemas.openxmlformats.org/markup-compatibility/2006">
              <mc:Choice xmlns:v="urn:schemas-microsoft-com:vml" Requires="v">
                <p:oleObj spid="_x0000_s5221" name="Visio" r:id="rId4" imgW="3483047" imgH="640822" progId="Visio.Drawing.11">
                  <p:embed/>
                </p:oleObj>
              </mc:Choice>
              <mc:Fallback>
                <p:oleObj name="Visio" r:id="rId4" imgW="3483047" imgH="64082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43150"/>
                        <a:ext cx="5489388" cy="1004888"/>
                      </a:xfrm>
                      <a:prstGeom prst="rect">
                        <a:avLst/>
                      </a:prstGeom>
                      <a:noFill/>
                    </p:spPr>
                  </p:pic>
                </p:oleObj>
              </mc:Fallback>
            </mc:AlternateContent>
          </a:graphicData>
        </a:graphic>
      </p:graphicFrame>
      <p:sp>
        <p:nvSpPr>
          <p:cNvPr id="7" name="文本框 6"/>
          <p:cNvSpPr txBox="1"/>
          <p:nvPr/>
        </p:nvSpPr>
        <p:spPr>
          <a:xfrm>
            <a:off x="4876800" y="1733550"/>
            <a:ext cx="3962400" cy="3170099"/>
          </a:xfrm>
          <a:prstGeom prst="rect">
            <a:avLst/>
          </a:prstGeom>
          <a:noFill/>
        </p:spPr>
        <p:txBody>
          <a:bodyPr wrap="square" rtlCol="0">
            <a:spAutoFit/>
          </a:bodyPr>
          <a:lstStyle/>
          <a:p>
            <a:r>
              <a:rPr lang="zh-CN" altLang="zh-CN" sz="2000" dirty="0">
                <a:solidFill>
                  <a:srgbClr val="C00000"/>
                </a:solidFill>
              </a:rPr>
              <a:t>受限关联</a:t>
            </a:r>
            <a:r>
              <a:rPr lang="zh-CN" altLang="zh-CN" sz="2000" dirty="0"/>
              <a:t>用于一对多或多对多的关联。如果关联时需要从多重数的端中指定一个对象来限定，可以通过使用限定符来指定特定对象。比如，一个学生可以借多本书，但这多本书可以根据书的书号不同而区分，这样就可以通过限定符“书号”来限定这些图书中的某一本图书。如</a:t>
            </a:r>
            <a:r>
              <a:rPr lang="zh-CN" altLang="zh-CN" sz="2000" dirty="0" smtClean="0"/>
              <a:t>图所</a:t>
            </a:r>
            <a:r>
              <a:rPr lang="zh-CN" altLang="zh-CN" sz="2000" dirty="0"/>
              <a:t>示。</a:t>
            </a:r>
          </a:p>
          <a:p>
            <a:endParaRPr lang="zh-CN" altLang="en-US" sz="2000" dirty="0"/>
          </a:p>
        </p:txBody>
      </p:sp>
    </p:spTree>
    <p:extLst>
      <p:ext uri="{BB962C8B-B14F-4D97-AF65-F5344CB8AC3E}">
        <p14:creationId xmlns:p14="http://schemas.microsoft.com/office/powerpoint/2010/main" val="376842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24543" y="1043658"/>
            <a:ext cx="8229600" cy="3661691"/>
          </a:xfrm>
        </p:spPr>
        <p:txBody>
          <a:bodyPr/>
          <a:lstStyle/>
          <a:p>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69463164"/>
              </p:ext>
            </p:extLst>
          </p:nvPr>
        </p:nvGraphicFramePr>
        <p:xfrm>
          <a:off x="533400" y="1530292"/>
          <a:ext cx="4607663" cy="1041458"/>
        </p:xfrm>
        <a:graphic>
          <a:graphicData uri="http://schemas.openxmlformats.org/presentationml/2006/ole">
            <mc:AlternateContent xmlns:mc="http://schemas.openxmlformats.org/markup-compatibility/2006">
              <mc:Choice xmlns:v="urn:schemas-microsoft-com:vml" Requires="v">
                <p:oleObj spid="_x0000_s6343" name="Visio" r:id="rId4" imgW="2780931" imgH="631915" progId="Visio.Drawing.11">
                  <p:embed/>
                </p:oleObj>
              </mc:Choice>
              <mc:Fallback>
                <p:oleObj name="Visio" r:id="rId4" imgW="2780931" imgH="63191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530292"/>
                        <a:ext cx="4607663" cy="1041458"/>
                      </a:xfrm>
                      <a:prstGeom prst="rect">
                        <a:avLst/>
                      </a:prstGeom>
                      <a:noFill/>
                    </p:spPr>
                  </p:pic>
                </p:oleObj>
              </mc:Fallback>
            </mc:AlternateContent>
          </a:graphicData>
        </a:graphic>
      </p:graphicFrame>
      <p:sp>
        <p:nvSpPr>
          <p:cNvPr id="7" name="Rectangle 4"/>
          <p:cNvSpPr>
            <a:spLocks noChangeArrowheads="1"/>
          </p:cNvSpPr>
          <p:nvPr/>
        </p:nvSpPr>
        <p:spPr bwMode="auto">
          <a:xfrm>
            <a:off x="-32657"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139944827"/>
              </p:ext>
            </p:extLst>
          </p:nvPr>
        </p:nvGraphicFramePr>
        <p:xfrm>
          <a:off x="533400" y="3257550"/>
          <a:ext cx="4607663" cy="1105839"/>
        </p:xfrm>
        <a:graphic>
          <a:graphicData uri="http://schemas.openxmlformats.org/presentationml/2006/ole">
            <mc:AlternateContent xmlns:mc="http://schemas.openxmlformats.org/markup-compatibility/2006">
              <mc:Choice xmlns:v="urn:schemas-microsoft-com:vml" Requires="v">
                <p:oleObj spid="_x0000_s6344" name="Visio" r:id="rId7" imgW="2618966" imgH="631915" progId="Visio.Drawing.11">
                  <p:embed/>
                </p:oleObj>
              </mc:Choice>
              <mc:Fallback>
                <p:oleObj name="Visio" r:id="rId7" imgW="2618966" imgH="631915" progId="Visio.Drawing.11">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257550"/>
                        <a:ext cx="4607663" cy="1105839"/>
                      </a:xfrm>
                      <a:prstGeom prst="rect">
                        <a:avLst/>
                      </a:prstGeom>
                      <a:noFill/>
                    </p:spPr>
                  </p:pic>
                </p:oleObj>
              </mc:Fallback>
            </mc:AlternateContent>
          </a:graphicData>
        </a:graphic>
      </p:graphicFrame>
      <p:sp>
        <p:nvSpPr>
          <p:cNvPr id="9" name="文本框 8"/>
          <p:cNvSpPr txBox="1"/>
          <p:nvPr/>
        </p:nvSpPr>
        <p:spPr>
          <a:xfrm>
            <a:off x="1981200" y="2681684"/>
            <a:ext cx="1447800" cy="338554"/>
          </a:xfrm>
          <a:prstGeom prst="rect">
            <a:avLst/>
          </a:prstGeom>
          <a:noFill/>
        </p:spPr>
        <p:txBody>
          <a:bodyPr wrap="square" rtlCol="0">
            <a:spAutoFit/>
          </a:bodyPr>
          <a:lstStyle/>
          <a:p>
            <a:r>
              <a:rPr lang="zh-CN" altLang="zh-CN" sz="1600" dirty="0"/>
              <a:t>聚集</a:t>
            </a:r>
            <a:r>
              <a:rPr lang="zh-CN" altLang="zh-CN" sz="1600" dirty="0" smtClean="0"/>
              <a:t>关联</a:t>
            </a:r>
            <a:endParaRPr lang="zh-CN" altLang="zh-CN" sz="1600" dirty="0"/>
          </a:p>
        </p:txBody>
      </p:sp>
      <p:sp>
        <p:nvSpPr>
          <p:cNvPr id="10" name="文本框 9"/>
          <p:cNvSpPr txBox="1"/>
          <p:nvPr/>
        </p:nvSpPr>
        <p:spPr>
          <a:xfrm>
            <a:off x="1951264" y="4431424"/>
            <a:ext cx="1447800" cy="338554"/>
          </a:xfrm>
          <a:prstGeom prst="rect">
            <a:avLst/>
          </a:prstGeom>
          <a:noFill/>
        </p:spPr>
        <p:txBody>
          <a:bodyPr wrap="square" rtlCol="0">
            <a:spAutoFit/>
          </a:bodyPr>
          <a:lstStyle/>
          <a:p>
            <a:r>
              <a:rPr lang="zh-CN" altLang="en-US" sz="1600" dirty="0"/>
              <a:t>组合</a:t>
            </a:r>
            <a:r>
              <a:rPr lang="zh-CN" altLang="zh-CN" sz="1600" dirty="0" smtClean="0"/>
              <a:t>关联</a:t>
            </a:r>
            <a:endParaRPr lang="zh-CN" altLang="zh-CN" sz="1600" dirty="0"/>
          </a:p>
        </p:txBody>
      </p:sp>
      <p:sp>
        <p:nvSpPr>
          <p:cNvPr id="11" name="文本框 10"/>
          <p:cNvSpPr txBox="1"/>
          <p:nvPr/>
        </p:nvSpPr>
        <p:spPr>
          <a:xfrm>
            <a:off x="4391309" y="991109"/>
            <a:ext cx="4552950" cy="3693319"/>
          </a:xfrm>
          <a:prstGeom prst="rect">
            <a:avLst/>
          </a:prstGeom>
          <a:noFill/>
        </p:spPr>
        <p:txBody>
          <a:bodyPr wrap="square" rtlCol="0">
            <a:spAutoFit/>
          </a:bodyPr>
          <a:lstStyle/>
          <a:p>
            <a:r>
              <a:rPr lang="zh-CN" altLang="zh-CN" dirty="0" smtClean="0">
                <a:solidFill>
                  <a:srgbClr val="C00000"/>
                </a:solidFill>
              </a:rPr>
              <a:t>聚合</a:t>
            </a:r>
            <a:r>
              <a:rPr lang="zh-CN" altLang="zh-CN" dirty="0"/>
              <a:t>和</a:t>
            </a:r>
            <a:r>
              <a:rPr lang="zh-CN" altLang="zh-CN" dirty="0">
                <a:solidFill>
                  <a:srgbClr val="C00000"/>
                </a:solidFill>
              </a:rPr>
              <a:t>组合</a:t>
            </a:r>
            <a:r>
              <a:rPr lang="zh-CN" altLang="zh-CN" dirty="0"/>
              <a:t>表示整体</a:t>
            </a:r>
            <a:r>
              <a:rPr lang="en-US" altLang="zh-CN" dirty="0"/>
              <a:t>-</a:t>
            </a:r>
            <a:r>
              <a:rPr lang="zh-CN" altLang="zh-CN" dirty="0"/>
              <a:t>部分的关联，有时也称之为“复合”关系</a:t>
            </a:r>
            <a:r>
              <a:rPr lang="zh-CN" altLang="zh-CN" dirty="0" smtClean="0"/>
              <a:t>。</a:t>
            </a:r>
            <a:endParaRPr lang="en-US" altLang="zh-CN" dirty="0"/>
          </a:p>
          <a:p>
            <a:pPr marL="285750" indent="-285750">
              <a:buFont typeface="Arial" panose="020B0604020202020204" pitchFamily="34" charset="0"/>
              <a:buChar char="•"/>
            </a:pPr>
            <a:r>
              <a:rPr lang="zh-CN" altLang="zh-CN" dirty="0" smtClean="0"/>
              <a:t>聚合</a:t>
            </a:r>
            <a:r>
              <a:rPr lang="zh-CN" altLang="zh-CN" dirty="0"/>
              <a:t>的部分对象可以是任意整体对象的一部分，比如，“目录”与该目录下的“文件”，班级与该班级的学生等</a:t>
            </a:r>
            <a:r>
              <a:rPr lang="zh-CN" altLang="zh-CN" dirty="0" smtClean="0"/>
              <a:t>。</a:t>
            </a:r>
            <a:endParaRPr lang="en-US" altLang="zh-CN" dirty="0" smtClean="0"/>
          </a:p>
          <a:p>
            <a:pPr marL="285750" indent="-285750">
              <a:buFont typeface="Arial" panose="020B0604020202020204" pitchFamily="34" charset="0"/>
              <a:buChar char="•"/>
            </a:pPr>
            <a:r>
              <a:rPr lang="zh-CN" altLang="zh-CN" dirty="0" smtClean="0"/>
              <a:t>组合</a:t>
            </a:r>
            <a:r>
              <a:rPr lang="zh-CN" altLang="zh-CN" dirty="0"/>
              <a:t>则是一种更强的关联关系，代表整体的组合对象拥有其子对象，具有很强的“物主”身份，具有管理其部分对象的特有责任，比如“窗口”与窗口中的“菜单”</a:t>
            </a:r>
            <a:r>
              <a:rPr lang="zh-CN" altLang="zh-CN" dirty="0" smtClean="0"/>
              <a:t>。</a:t>
            </a:r>
            <a:endParaRPr lang="en-US" altLang="zh-CN" dirty="0" smtClean="0"/>
          </a:p>
          <a:p>
            <a:r>
              <a:rPr lang="zh-CN" altLang="zh-CN" dirty="0" smtClean="0"/>
              <a:t>聚合</a:t>
            </a:r>
            <a:r>
              <a:rPr lang="zh-CN" altLang="zh-CN" dirty="0"/>
              <a:t>关联使用空心菱形表示，菱形位于代表整体的对象一端；组合关联与聚合关联表示方式相似，但使用实心菱形。</a:t>
            </a:r>
            <a:endParaRPr lang="zh-CN" altLang="en-US" dirty="0"/>
          </a:p>
        </p:txBody>
      </p:sp>
    </p:spTree>
    <p:extLst>
      <p:ext uri="{BB962C8B-B14F-4D97-AF65-F5344CB8AC3E}">
        <p14:creationId xmlns:p14="http://schemas.microsoft.com/office/powerpoint/2010/main" val="1190192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960641982"/>
              </p:ext>
            </p:extLst>
          </p:nvPr>
        </p:nvGraphicFramePr>
        <p:xfrm>
          <a:off x="428625" y="2190750"/>
          <a:ext cx="4578178" cy="1447800"/>
        </p:xfrm>
        <a:graphic>
          <a:graphicData uri="http://schemas.openxmlformats.org/presentationml/2006/ole">
            <mc:AlternateContent xmlns:mc="http://schemas.openxmlformats.org/markup-compatibility/2006">
              <mc:Choice xmlns:v="urn:schemas-microsoft-com:vml" Requires="v">
                <p:oleObj spid="_x0000_s7265" name="Visio" r:id="rId4" imgW="3338899" imgH="1055440" progId="Visio.Drawing.11">
                  <p:embed/>
                </p:oleObj>
              </mc:Choice>
              <mc:Fallback>
                <p:oleObj name="Visio" r:id="rId4" imgW="3338899" imgH="105544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2190750"/>
                        <a:ext cx="4578178" cy="1447800"/>
                      </a:xfrm>
                      <a:prstGeom prst="rect">
                        <a:avLst/>
                      </a:prstGeom>
                      <a:noFill/>
                    </p:spPr>
                  </p:pic>
                </p:oleObj>
              </mc:Fallback>
            </mc:AlternateContent>
          </a:graphicData>
        </a:graphic>
      </p:graphicFrame>
      <p:sp>
        <p:nvSpPr>
          <p:cNvPr id="7" name="文本框 6"/>
          <p:cNvSpPr txBox="1"/>
          <p:nvPr/>
        </p:nvSpPr>
        <p:spPr>
          <a:xfrm>
            <a:off x="4572000" y="1443342"/>
            <a:ext cx="4419600" cy="3477875"/>
          </a:xfrm>
          <a:prstGeom prst="rect">
            <a:avLst/>
          </a:prstGeom>
          <a:noFill/>
        </p:spPr>
        <p:txBody>
          <a:bodyPr wrap="square" rtlCol="0">
            <a:spAutoFit/>
          </a:bodyPr>
          <a:lstStyle/>
          <a:p>
            <a:r>
              <a:rPr lang="zh-CN" altLang="en-US" sz="2000" dirty="0">
                <a:solidFill>
                  <a:srgbClr val="C00000"/>
                </a:solidFill>
              </a:rPr>
              <a:t>关联类</a:t>
            </a:r>
            <a:r>
              <a:rPr lang="zh-CN" altLang="en-US" sz="2000" dirty="0"/>
              <a:t>是一种充当关联关系的类，和类一样具有自己的属性和操作。关联类使用虚线连接自己和关联符号。关联类依赖于连接类，没有连接类时，关联类不能单独存在</a:t>
            </a:r>
            <a:r>
              <a:rPr lang="zh-CN" altLang="en-US" sz="2000" dirty="0" smtClean="0"/>
              <a:t>。如图所</a:t>
            </a:r>
            <a:r>
              <a:rPr lang="zh-CN" altLang="en-US" sz="2000" dirty="0"/>
              <a:t>示的关联类关系，一次借阅中，学生可以借阅一本书，借阅类就是该例子中的关联类。实际上，任何关联类都可以表示成一个类和简单关联关系，但常常采用关联类的表示方式，以便更加清楚地表示关联关系。</a:t>
            </a:r>
          </a:p>
        </p:txBody>
      </p:sp>
    </p:spTree>
    <p:extLst>
      <p:ext uri="{BB962C8B-B14F-4D97-AF65-F5344CB8AC3E}">
        <p14:creationId xmlns:p14="http://schemas.microsoft.com/office/powerpoint/2010/main" val="312004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371600" y="514350"/>
            <a:ext cx="6229350" cy="4385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endParaRPr kumimoji="1" lang="en-US" altLang="zh-CN" b="1" dirty="0">
              <a:latin typeface="Times New Roman" panose="02020603050405020304" pitchFamily="18" charset="0"/>
              <a:ea typeface="楷体_GB2312" pitchFamily="49" charset="-122"/>
            </a:endParaRPr>
          </a:p>
          <a:p>
            <a:pPr eaLnBrk="0" hangingPunct="0"/>
            <a:r>
              <a:rPr kumimoji="1" lang="en-US" altLang="zh-CN" sz="2400" b="1" dirty="0">
                <a:solidFill>
                  <a:srgbClr val="EA0000"/>
                </a:solidFill>
                <a:latin typeface="Times New Roman" panose="02020603050405020304" pitchFamily="18" charset="0"/>
                <a:ea typeface="楷体_GB2312" pitchFamily="49" charset="-122"/>
              </a:rPr>
              <a:t>OO</a:t>
            </a:r>
            <a:r>
              <a:rPr kumimoji="1" lang="zh-CN" altLang="en-US" sz="2400" b="1" dirty="0">
                <a:solidFill>
                  <a:srgbClr val="EA0000"/>
                </a:solidFill>
                <a:latin typeface="Times New Roman" panose="02020603050405020304" pitchFamily="18" charset="0"/>
                <a:ea typeface="楷体_GB2312" pitchFamily="49" charset="-122"/>
              </a:rPr>
              <a:t>方法基于的“世界观”：</a:t>
            </a:r>
            <a:endParaRPr kumimoji="1" lang="zh-CN" altLang="en-US" sz="2000" b="1" dirty="0">
              <a:solidFill>
                <a:srgbClr val="EA0000"/>
              </a:solidFill>
              <a:latin typeface="Times New Roman" panose="02020603050405020304" pitchFamily="18" charset="0"/>
              <a:ea typeface="楷体_GB2312" pitchFamily="49" charset="-122"/>
            </a:endParaRPr>
          </a:p>
          <a:p>
            <a:pPr eaLnBrk="0" hangingPunct="0"/>
            <a:endParaRPr kumimoji="1" lang="zh-CN" altLang="en-US" sz="2400" b="1" dirty="0">
              <a:latin typeface="楷体_GB2312" pitchFamily="49" charset="-122"/>
              <a:ea typeface="楷体_GB2312" pitchFamily="49" charset="-122"/>
            </a:endParaRPr>
          </a:p>
          <a:p>
            <a:pPr eaLnBrk="0" hangingPunct="0"/>
            <a:r>
              <a:rPr kumimoji="1" lang="zh-CN" altLang="en-US" sz="2400" b="1" dirty="0">
                <a:latin typeface="楷体_GB2312" pitchFamily="49" charset="-122"/>
                <a:ea typeface="楷体_GB2312" pitchFamily="49" charset="-122"/>
              </a:rPr>
              <a:t>   </a:t>
            </a:r>
            <a:r>
              <a:rPr kumimoji="1" lang="zh-CN" altLang="en-US" sz="2400" b="1" dirty="0">
                <a:latin typeface="楷体_GB2312" pitchFamily="49" charset="-122"/>
                <a:ea typeface="楷体_GB2312" pitchFamily="49" charset="-122"/>
                <a:sym typeface="Symbol" panose="05050102010706020507" pitchFamily="18" charset="2"/>
              </a:rPr>
              <a:t> 世界是由对象构成的；</a:t>
            </a:r>
          </a:p>
          <a:p>
            <a:pPr eaLnBrk="0" hangingPunct="0"/>
            <a:endParaRPr kumimoji="1" lang="zh-CN" altLang="en-US" sz="2400" b="1" dirty="0">
              <a:latin typeface="楷体_GB2312" pitchFamily="49" charset="-122"/>
              <a:ea typeface="楷体_GB2312" pitchFamily="49" charset="-122"/>
              <a:sym typeface="Symbol" panose="05050102010706020507" pitchFamily="18" charset="2"/>
            </a:endParaRPr>
          </a:p>
          <a:p>
            <a:pPr eaLnBrk="0" hangingPunct="0"/>
            <a:r>
              <a:rPr kumimoji="1" lang="zh-CN" altLang="en-US" sz="2400" b="1" dirty="0">
                <a:latin typeface="楷体_GB2312" pitchFamily="49" charset="-122"/>
                <a:ea typeface="楷体_GB2312" pitchFamily="49" charset="-122"/>
                <a:sym typeface="Symbol" panose="05050102010706020507" pitchFamily="18" charset="2"/>
              </a:rPr>
              <a:t>  </a:t>
            </a:r>
            <a:r>
              <a:rPr kumimoji="1" lang="zh-CN" altLang="en-US" sz="2400" b="1" dirty="0">
                <a:latin typeface="楷体_GB2312" pitchFamily="49" charset="-122"/>
                <a:ea typeface="楷体_GB2312" pitchFamily="49" charset="-122"/>
              </a:rPr>
              <a:t> </a:t>
            </a:r>
            <a:r>
              <a:rPr kumimoji="1" lang="zh-CN" altLang="en-US" sz="2400" b="1" dirty="0">
                <a:latin typeface="楷体_GB2312" pitchFamily="49" charset="-122"/>
                <a:ea typeface="楷体_GB2312" pitchFamily="49" charset="-122"/>
                <a:sym typeface="Symbol" panose="05050102010706020507" pitchFamily="18" charset="2"/>
              </a:rPr>
              <a:t> 对象有其自己的属性和内部运动规律；</a:t>
            </a:r>
          </a:p>
          <a:p>
            <a:pPr eaLnBrk="0" hangingPunct="0"/>
            <a:endParaRPr kumimoji="1" lang="zh-CN" altLang="en-US" sz="2400" b="1" dirty="0">
              <a:latin typeface="楷体_GB2312" pitchFamily="49" charset="-122"/>
              <a:ea typeface="楷体_GB2312" pitchFamily="49" charset="-122"/>
              <a:sym typeface="Symbol" panose="05050102010706020507" pitchFamily="18" charset="2"/>
            </a:endParaRPr>
          </a:p>
          <a:p>
            <a:pPr eaLnBrk="0" hangingPunct="0">
              <a:lnSpc>
                <a:spcPct val="200000"/>
              </a:lnSpc>
            </a:pPr>
            <a:r>
              <a:rPr kumimoji="1" lang="zh-CN" altLang="en-US" sz="2400" b="1" dirty="0">
                <a:latin typeface="楷体_GB2312" pitchFamily="49" charset="-122"/>
                <a:ea typeface="楷体_GB2312" pitchFamily="49" charset="-122"/>
                <a:sym typeface="Symbol" panose="05050102010706020507" pitchFamily="18" charset="2"/>
              </a:rPr>
              <a:t>    对象之间的相互作用，构成了大千世界</a:t>
            </a:r>
            <a:r>
              <a:rPr kumimoji="1" lang="zh-CN" altLang="en-US" sz="2400" b="1" dirty="0" smtClean="0">
                <a:latin typeface="楷体_GB2312" pitchFamily="49" charset="-122"/>
                <a:ea typeface="楷体_GB2312" pitchFamily="49" charset="-122"/>
                <a:sym typeface="Symbol" panose="05050102010706020507" pitchFamily="18" charset="2"/>
              </a:rPr>
              <a:t>的各式各样</a:t>
            </a:r>
            <a:r>
              <a:rPr kumimoji="1" lang="zh-CN" altLang="en-US" sz="2400" b="1" dirty="0">
                <a:latin typeface="楷体_GB2312" pitchFamily="49" charset="-122"/>
                <a:ea typeface="楷体_GB2312" pitchFamily="49" charset="-122"/>
                <a:sym typeface="Symbol" panose="05050102010706020507" pitchFamily="18" charset="2"/>
              </a:rPr>
              <a:t>的不同系统。</a:t>
            </a:r>
          </a:p>
          <a:p>
            <a:pPr eaLnBrk="0" hangingPunct="0"/>
            <a:r>
              <a:rPr kumimoji="1" lang="zh-CN" altLang="en-US" sz="2100" b="1" dirty="0">
                <a:latin typeface="楷体_GB2312" pitchFamily="49" charset="-122"/>
                <a:ea typeface="楷体_GB2312" pitchFamily="49" charset="-122"/>
                <a:sym typeface="Symbol" panose="05050102010706020507" pitchFamily="18" charset="2"/>
              </a:rPr>
              <a:t> </a:t>
            </a:r>
          </a:p>
        </p:txBody>
      </p:sp>
    </p:spTree>
    <p:extLst>
      <p:ext uri="{BB962C8B-B14F-4D97-AF65-F5344CB8AC3E}">
        <p14:creationId xmlns:p14="http://schemas.microsoft.com/office/powerpoint/2010/main" val="19390948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endParaRPr lang="en-US" altLang="zh-CN" dirty="0" smtClean="0"/>
          </a:p>
          <a:p>
            <a:pPr marL="0" indent="0">
              <a:buNone/>
            </a:pPr>
            <a:endParaRPr lang="en-US" altLang="zh-CN" dirty="0"/>
          </a:p>
          <a:p>
            <a:pPr marL="0" indent="0">
              <a:buNone/>
            </a:pPr>
            <a:r>
              <a:rPr lang="zh-CN" altLang="en-US" dirty="0" smtClean="0"/>
              <a:t>  </a:t>
            </a:r>
            <a:r>
              <a:rPr lang="zh-CN" altLang="en-US" sz="2000" dirty="0" smtClean="0"/>
              <a:t>     </a:t>
            </a:r>
            <a:r>
              <a:rPr lang="zh-CN" altLang="en-US" sz="2000" dirty="0" smtClean="0">
                <a:solidFill>
                  <a:srgbClr val="C00000"/>
                </a:solidFill>
              </a:rPr>
              <a:t>重</a:t>
            </a:r>
            <a:r>
              <a:rPr lang="zh-CN" altLang="en-US" sz="2000" dirty="0">
                <a:solidFill>
                  <a:srgbClr val="C00000"/>
                </a:solidFill>
              </a:rPr>
              <a:t>数</a:t>
            </a:r>
            <a:r>
              <a:rPr lang="zh-CN" altLang="en-US" sz="2000" dirty="0"/>
              <a:t>是关联关系中的一个重要概念，表示关联链的条数</a:t>
            </a:r>
            <a:r>
              <a:rPr lang="zh-CN" altLang="en-US" sz="2000" dirty="0" smtClean="0"/>
              <a:t>。链</a:t>
            </a:r>
            <a:r>
              <a:rPr lang="zh-CN" altLang="en-US" sz="2000" dirty="0"/>
              <a:t>的两端的数字“</a:t>
            </a:r>
            <a:r>
              <a:rPr lang="en-US" altLang="zh-CN" sz="2000" dirty="0"/>
              <a:t>1”</a:t>
            </a:r>
            <a:r>
              <a:rPr lang="zh-CN" altLang="en-US" sz="2000" dirty="0"/>
              <a:t>和符号“*”表示的就是重数。重数可以一个任意的自然数集合，但实际使用中，大于</a:t>
            </a:r>
            <a:r>
              <a:rPr lang="en-US" altLang="zh-CN" sz="2000" dirty="0"/>
              <a:t>1</a:t>
            </a:r>
            <a:r>
              <a:rPr lang="zh-CN" altLang="en-US" sz="2000" dirty="0"/>
              <a:t>的重数常常用“*”号代替。所以实际使用的重数多为</a:t>
            </a:r>
            <a:r>
              <a:rPr lang="en-US" altLang="zh-CN" sz="2000" dirty="0"/>
              <a:t>0</a:t>
            </a:r>
            <a:r>
              <a:rPr lang="zh-CN" altLang="en-US" sz="2000" dirty="0"/>
              <a:t>、</a:t>
            </a:r>
            <a:r>
              <a:rPr lang="en-US" altLang="zh-CN" sz="2000" dirty="0"/>
              <a:t>1</a:t>
            </a:r>
            <a:r>
              <a:rPr lang="zh-CN" altLang="en-US" sz="2000" dirty="0"/>
              <a:t>和符号“*”。一对一关联的两端重数都是</a:t>
            </a:r>
            <a:r>
              <a:rPr lang="en-US" altLang="zh-CN" sz="2000" dirty="0"/>
              <a:t>1</a:t>
            </a:r>
            <a:r>
              <a:rPr lang="zh-CN" altLang="en-US" sz="2000" dirty="0"/>
              <a:t>；一对多关联的一端的重数是</a:t>
            </a:r>
            <a:r>
              <a:rPr lang="en-US" altLang="zh-CN" sz="2000" dirty="0"/>
              <a:t>1</a:t>
            </a:r>
            <a:r>
              <a:rPr lang="zh-CN" altLang="en-US" sz="2000" dirty="0"/>
              <a:t>，另一端是“*”；多对多关联的两端重数都是</a:t>
            </a:r>
            <a:r>
              <a:rPr lang="en-US" altLang="zh-CN" sz="2000" dirty="0"/>
              <a:t>0~n</a:t>
            </a:r>
            <a:r>
              <a:rPr lang="zh-CN" altLang="en-US" sz="2000" dirty="0"/>
              <a:t>，常表示为“*”。</a:t>
            </a:r>
          </a:p>
        </p:txBody>
      </p:sp>
    </p:spTree>
    <p:extLst>
      <p:ext uri="{BB962C8B-B14F-4D97-AF65-F5344CB8AC3E}">
        <p14:creationId xmlns:p14="http://schemas.microsoft.com/office/powerpoint/2010/main" val="84785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p:cNvPicPr>
          <p:nvPr>
            <p:ph sz="quarter" idx="13"/>
          </p:nvPr>
        </p:nvPicPr>
        <p:blipFill>
          <a:blip r:embed="rId2"/>
          <a:stretch>
            <a:fillRect/>
          </a:stretch>
        </p:blipFill>
        <p:spPr>
          <a:xfrm>
            <a:off x="457200" y="2190750"/>
            <a:ext cx="3657600" cy="1143000"/>
          </a:xfrm>
          <a:prstGeom prst="rect">
            <a:avLst/>
          </a:prstGeom>
        </p:spPr>
      </p:pic>
      <p:sp>
        <p:nvSpPr>
          <p:cNvPr id="6" name="文本框 5"/>
          <p:cNvSpPr txBox="1"/>
          <p:nvPr/>
        </p:nvSpPr>
        <p:spPr>
          <a:xfrm>
            <a:off x="3962400" y="1276350"/>
            <a:ext cx="5181600" cy="3447098"/>
          </a:xfrm>
          <a:prstGeom prst="rect">
            <a:avLst/>
          </a:prstGeom>
          <a:noFill/>
        </p:spPr>
        <p:txBody>
          <a:bodyPr wrap="square" rtlCol="0">
            <a:spAutoFit/>
          </a:bodyPr>
          <a:lstStyle/>
          <a:p>
            <a:pPr fontAlgn="base"/>
            <a:r>
              <a:rPr lang="en-US" altLang="zh-CN" sz="2000" dirty="0">
                <a:solidFill>
                  <a:srgbClr val="C00000"/>
                </a:solidFill>
              </a:rPr>
              <a:t>2</a:t>
            </a:r>
            <a:r>
              <a:rPr lang="zh-CN" altLang="zh-CN" sz="2000" dirty="0">
                <a:solidFill>
                  <a:srgbClr val="C00000"/>
                </a:solidFill>
              </a:rPr>
              <a:t>）依赖</a:t>
            </a:r>
          </a:p>
          <a:p>
            <a:r>
              <a:rPr lang="zh-CN" altLang="zh-CN" dirty="0"/>
              <a:t>依赖关系表示的是两个元素之间语义上的连接关系。对于两个元素</a:t>
            </a:r>
            <a:r>
              <a:rPr lang="en-US" altLang="zh-CN" dirty="0"/>
              <a:t>X</a:t>
            </a:r>
            <a:r>
              <a:rPr lang="zh-CN" altLang="zh-CN" dirty="0"/>
              <a:t>和</a:t>
            </a:r>
            <a:r>
              <a:rPr lang="en-US" altLang="zh-CN" dirty="0"/>
              <a:t>Y</a:t>
            </a:r>
            <a:r>
              <a:rPr lang="zh-CN" altLang="zh-CN" dirty="0"/>
              <a:t>，如果元素</a:t>
            </a:r>
            <a:r>
              <a:rPr lang="en-US" altLang="zh-CN" dirty="0"/>
              <a:t>X</a:t>
            </a:r>
            <a:r>
              <a:rPr lang="zh-CN" altLang="zh-CN" dirty="0"/>
              <a:t>的变化会引起对另一个元素</a:t>
            </a:r>
            <a:r>
              <a:rPr lang="en-US" altLang="zh-CN" dirty="0"/>
              <a:t>Y</a:t>
            </a:r>
            <a:r>
              <a:rPr lang="zh-CN" altLang="zh-CN" dirty="0"/>
              <a:t>的变化，则称元素</a:t>
            </a:r>
            <a:r>
              <a:rPr lang="en-US" altLang="zh-CN" dirty="0"/>
              <a:t>Y</a:t>
            </a:r>
            <a:r>
              <a:rPr lang="zh-CN" altLang="zh-CN" dirty="0"/>
              <a:t>依赖于</a:t>
            </a:r>
            <a:r>
              <a:rPr lang="en-US" altLang="zh-CN" dirty="0"/>
              <a:t>X</a:t>
            </a:r>
            <a:r>
              <a:rPr lang="zh-CN" altLang="zh-CN" dirty="0"/>
              <a:t>。其中，</a:t>
            </a:r>
            <a:r>
              <a:rPr lang="en-US" altLang="zh-CN" dirty="0"/>
              <a:t>X</a:t>
            </a:r>
            <a:r>
              <a:rPr lang="zh-CN" altLang="zh-CN" dirty="0"/>
              <a:t>被称为提供者，</a:t>
            </a:r>
            <a:r>
              <a:rPr lang="en-US" altLang="zh-CN" dirty="0"/>
              <a:t>Y</a:t>
            </a:r>
            <a:r>
              <a:rPr lang="zh-CN" altLang="zh-CN" dirty="0"/>
              <a:t>被称为客户。依赖关系使用一个指向提供者的虚线箭头来表示，如</a:t>
            </a:r>
            <a:r>
              <a:rPr lang="zh-CN" altLang="zh-CN" dirty="0" smtClean="0"/>
              <a:t>图所</a:t>
            </a:r>
            <a:r>
              <a:rPr lang="zh-CN" altLang="zh-CN" dirty="0"/>
              <a:t>示。</a:t>
            </a:r>
          </a:p>
          <a:p>
            <a:endParaRPr lang="en-US" altLang="zh-CN" dirty="0" smtClean="0"/>
          </a:p>
          <a:p>
            <a:r>
              <a:rPr lang="zh-CN" altLang="zh-CN" dirty="0" smtClean="0"/>
              <a:t>对于</a:t>
            </a:r>
            <a:r>
              <a:rPr lang="zh-CN" altLang="zh-CN" dirty="0"/>
              <a:t>类图而言，主要有以下需要使用依赖的情况：</a:t>
            </a:r>
          </a:p>
          <a:p>
            <a:pPr marL="285750" lvl="0" indent="-285750">
              <a:buFont typeface="Arial" panose="020B0604020202020204" pitchFamily="34" charset="0"/>
              <a:buChar char="•"/>
            </a:pPr>
            <a:r>
              <a:rPr lang="zh-CN" altLang="zh-CN" dirty="0"/>
              <a:t>客户类向提供者类发送</a:t>
            </a:r>
            <a:r>
              <a:rPr lang="zh-CN" altLang="zh-CN" dirty="0" smtClean="0"/>
              <a:t>消息</a:t>
            </a:r>
            <a:endParaRPr lang="zh-CN" altLang="zh-CN" dirty="0"/>
          </a:p>
          <a:p>
            <a:pPr marL="285750" lvl="0" indent="-285750">
              <a:buFont typeface="Arial" panose="020B0604020202020204" pitchFamily="34" charset="0"/>
              <a:buChar char="•"/>
            </a:pPr>
            <a:r>
              <a:rPr lang="zh-CN" altLang="zh-CN" dirty="0"/>
              <a:t>提供者类是客户类的属性</a:t>
            </a:r>
            <a:r>
              <a:rPr lang="zh-CN" altLang="zh-CN" dirty="0" smtClean="0"/>
              <a:t>类型</a:t>
            </a:r>
            <a:endParaRPr lang="zh-CN" altLang="zh-CN" dirty="0"/>
          </a:p>
          <a:p>
            <a:pPr marL="285750" lvl="0" indent="-285750">
              <a:buFont typeface="Arial" panose="020B0604020202020204" pitchFamily="34" charset="0"/>
              <a:buChar char="•"/>
            </a:pPr>
            <a:r>
              <a:rPr lang="zh-CN" altLang="zh-CN" dirty="0"/>
              <a:t>提供者类是客户类操作的参数</a:t>
            </a:r>
            <a:r>
              <a:rPr lang="zh-CN" altLang="zh-CN" dirty="0" smtClean="0"/>
              <a:t>类型</a:t>
            </a:r>
            <a:endParaRPr lang="zh-CN" altLang="zh-CN" dirty="0"/>
          </a:p>
          <a:p>
            <a:endParaRPr lang="zh-CN" altLang="en-US" dirty="0"/>
          </a:p>
        </p:txBody>
      </p:sp>
    </p:spTree>
    <p:extLst>
      <p:ext uri="{BB962C8B-B14F-4D97-AF65-F5344CB8AC3E}">
        <p14:creationId xmlns:p14="http://schemas.microsoft.com/office/powerpoint/2010/main" val="2127237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sz="1800" dirty="0">
                <a:solidFill>
                  <a:srgbClr val="C00000"/>
                </a:solidFill>
              </a:rPr>
              <a:t>3</a:t>
            </a:r>
            <a:r>
              <a:rPr lang="zh-CN" altLang="en-US" sz="1800" dirty="0">
                <a:solidFill>
                  <a:srgbClr val="C00000"/>
                </a:solidFill>
              </a:rPr>
              <a:t>）泛化</a:t>
            </a:r>
          </a:p>
          <a:p>
            <a:pPr marL="0" indent="0">
              <a:buNone/>
            </a:pPr>
            <a:r>
              <a:rPr lang="zh-CN" altLang="en-US" sz="1800" dirty="0"/>
              <a:t>泛化关系描述类的一般</a:t>
            </a:r>
            <a:r>
              <a:rPr lang="en-US" altLang="zh-CN" sz="1800" dirty="0"/>
              <a:t>-</a:t>
            </a:r>
            <a:r>
              <a:rPr lang="zh-CN" altLang="en-US" sz="1800" dirty="0"/>
              <a:t>特殊关系，是更一般描述与更特殊描述之间的一种分类学关系，特殊描述常常是建立在一般描述基础上的</a:t>
            </a:r>
            <a:r>
              <a:rPr lang="zh-CN" altLang="en-US" sz="1800" dirty="0" smtClean="0"/>
              <a:t>，特殊</a:t>
            </a:r>
            <a:r>
              <a:rPr lang="zh-CN" altLang="en-US" sz="1800" dirty="0"/>
              <a:t>类是一般类的子类，而特殊类还可以是另一个特殊类的子类</a:t>
            </a:r>
            <a:r>
              <a:rPr lang="zh-CN" altLang="en-US" sz="1800" dirty="0" smtClean="0"/>
              <a:t>。泛化</a:t>
            </a:r>
            <a:r>
              <a:rPr lang="zh-CN" altLang="en-US" sz="1800" dirty="0"/>
              <a:t>的这种特点构成泛化的分层结构</a:t>
            </a:r>
            <a:r>
              <a:rPr lang="zh-CN" altLang="en-US" sz="1800" dirty="0" smtClean="0"/>
              <a:t>。</a:t>
            </a:r>
            <a:endParaRPr lang="en-US" altLang="zh-CN" sz="1800" dirty="0" smtClean="0"/>
          </a:p>
          <a:p>
            <a:pPr marL="0" indent="0">
              <a:buNone/>
            </a:pPr>
            <a:endParaRPr lang="zh-CN" altLang="en-US" sz="1800" dirty="0"/>
          </a:p>
          <a:p>
            <a:pPr marL="0" indent="0">
              <a:buNone/>
            </a:pPr>
            <a:r>
              <a:rPr lang="zh-CN" altLang="en-US" sz="1800" dirty="0"/>
              <a:t>在面向对象的分析与设计时，可以把一些类的公共部分（包括属性与操作）提取出来作为它们的父类。这样，子类继承了父类的属性和操作，子类中还可以定义自己特有的属性和操作</a:t>
            </a:r>
            <a:r>
              <a:rPr lang="zh-CN" altLang="en-US" sz="1800" dirty="0" smtClean="0"/>
              <a:t>。</a:t>
            </a:r>
            <a:endParaRPr lang="en-US" altLang="zh-CN" sz="1800" dirty="0" smtClean="0"/>
          </a:p>
          <a:p>
            <a:pPr marL="0" indent="0">
              <a:buNone/>
            </a:pPr>
            <a:r>
              <a:rPr lang="zh-CN" altLang="en-US" sz="1800" dirty="0" smtClean="0"/>
              <a:t>子</a:t>
            </a:r>
            <a:r>
              <a:rPr lang="zh-CN" altLang="en-US" sz="1800" dirty="0"/>
              <a:t>类不能定义父类中已经定义的属性；但可以通过重载的方式重定义父类的操作，这种方式称为方法重载</a:t>
            </a:r>
            <a:r>
              <a:rPr lang="zh-CN" altLang="en-US" sz="1800" dirty="0" smtClean="0"/>
              <a:t>。</a:t>
            </a:r>
            <a:endParaRPr lang="en-US" altLang="zh-CN" sz="1800" dirty="0" smtClean="0"/>
          </a:p>
          <a:p>
            <a:pPr marL="0" indent="0">
              <a:buNone/>
            </a:pPr>
            <a:r>
              <a:rPr lang="zh-CN" altLang="en-US" sz="1800" dirty="0" smtClean="0"/>
              <a:t>当</a:t>
            </a:r>
            <a:r>
              <a:rPr lang="zh-CN" altLang="en-US" sz="1800" dirty="0"/>
              <a:t>操作被重载时，在子类对象的父类引用中调用操作方法，对象会根据重载定义调用该操作在子类中的实现，</a:t>
            </a:r>
            <a:r>
              <a:rPr lang="zh-CN" altLang="en-US" sz="1800" dirty="0" smtClean="0"/>
              <a:t>这种行为</a:t>
            </a:r>
            <a:r>
              <a:rPr lang="zh-CN" altLang="en-US" sz="1800" dirty="0"/>
              <a:t>称为多态</a:t>
            </a:r>
            <a:r>
              <a:rPr lang="zh-CN" altLang="en-US" sz="1800" dirty="0" smtClean="0"/>
              <a:t>。</a:t>
            </a:r>
            <a:endParaRPr lang="zh-CN" altLang="en-US" sz="1800" dirty="0"/>
          </a:p>
        </p:txBody>
      </p:sp>
    </p:spTree>
    <p:extLst>
      <p:ext uri="{BB962C8B-B14F-4D97-AF65-F5344CB8AC3E}">
        <p14:creationId xmlns:p14="http://schemas.microsoft.com/office/powerpoint/2010/main" val="2471338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5" name="Rectangle 2"/>
          <p:cNvSpPr>
            <a:spLocks noChangeArrowheads="1"/>
          </p:cNvSpPr>
          <p:nvPr/>
        </p:nvSpPr>
        <p:spPr bwMode="auto">
          <a:xfrm>
            <a:off x="0" y="1061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286571473"/>
              </p:ext>
            </p:extLst>
          </p:nvPr>
        </p:nvGraphicFramePr>
        <p:xfrm>
          <a:off x="609600" y="1457158"/>
          <a:ext cx="4095750" cy="2571750"/>
        </p:xfrm>
        <a:graphic>
          <a:graphicData uri="http://schemas.openxmlformats.org/presentationml/2006/ole">
            <mc:AlternateContent xmlns:mc="http://schemas.openxmlformats.org/markup-compatibility/2006">
              <mc:Choice xmlns:v="urn:schemas-microsoft-com:vml" Requires="v">
                <p:oleObj spid="_x0000_s9305" name="Visio" r:id="rId4" imgW="4095003" imgH="2567338" progId="Visio.Drawing.11">
                  <p:embed/>
                </p:oleObj>
              </mc:Choice>
              <mc:Fallback>
                <p:oleObj name="Visio" r:id="rId4" imgW="4095003" imgH="256733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457158"/>
                        <a:ext cx="4095750" cy="257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内容占位符 6"/>
          <p:cNvPicPr>
            <a:picLocks noGrp="1"/>
          </p:cNvPicPr>
          <p:nvPr>
            <p:ph sz="quarter" idx="13"/>
          </p:nvPr>
        </p:nvPicPr>
        <p:blipFill>
          <a:blip r:embed="rId6"/>
          <a:stretch>
            <a:fillRect/>
          </a:stretch>
        </p:blipFill>
        <p:spPr>
          <a:xfrm>
            <a:off x="4876800" y="2114550"/>
            <a:ext cx="3086100" cy="1704975"/>
          </a:xfrm>
          <a:prstGeom prst="rect">
            <a:avLst/>
          </a:prstGeom>
        </p:spPr>
      </p:pic>
      <p:sp>
        <p:nvSpPr>
          <p:cNvPr id="8" name="文本框 7"/>
          <p:cNvSpPr txBox="1"/>
          <p:nvPr/>
        </p:nvSpPr>
        <p:spPr>
          <a:xfrm>
            <a:off x="1371600" y="4131260"/>
            <a:ext cx="3657600" cy="338554"/>
          </a:xfrm>
          <a:prstGeom prst="rect">
            <a:avLst/>
          </a:prstGeom>
          <a:noFill/>
        </p:spPr>
        <p:txBody>
          <a:bodyPr wrap="square" rtlCol="0">
            <a:spAutoFit/>
          </a:bodyPr>
          <a:lstStyle/>
          <a:p>
            <a:r>
              <a:rPr lang="zh-CN" altLang="en-US" sz="1600" dirty="0" smtClean="0"/>
              <a:t>类的泛化与继承关系</a:t>
            </a:r>
            <a:endParaRPr lang="zh-CN" altLang="en-US" sz="1600" dirty="0"/>
          </a:p>
        </p:txBody>
      </p:sp>
      <p:sp>
        <p:nvSpPr>
          <p:cNvPr id="9" name="文本框 8"/>
          <p:cNvSpPr txBox="1"/>
          <p:nvPr/>
        </p:nvSpPr>
        <p:spPr>
          <a:xfrm>
            <a:off x="6019800" y="4035162"/>
            <a:ext cx="3657600" cy="338554"/>
          </a:xfrm>
          <a:prstGeom prst="rect">
            <a:avLst/>
          </a:prstGeom>
          <a:noFill/>
        </p:spPr>
        <p:txBody>
          <a:bodyPr wrap="square" rtlCol="0">
            <a:spAutoFit/>
          </a:bodyPr>
          <a:lstStyle/>
          <a:p>
            <a:r>
              <a:rPr lang="zh-CN" altLang="en-US" sz="1600" dirty="0" smtClean="0"/>
              <a:t>多重继承</a:t>
            </a:r>
            <a:endParaRPr lang="zh-CN" altLang="en-US" sz="1600" dirty="0"/>
          </a:p>
        </p:txBody>
      </p:sp>
    </p:spTree>
    <p:extLst>
      <p:ext uri="{BB962C8B-B14F-4D97-AF65-F5344CB8AC3E}">
        <p14:creationId xmlns:p14="http://schemas.microsoft.com/office/powerpoint/2010/main" val="1867865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68086" y="1032772"/>
            <a:ext cx="8229600" cy="3661691"/>
          </a:xfrm>
        </p:spPr>
        <p:txBody>
          <a:bodyPr/>
          <a:lstStyle/>
          <a:p>
            <a:pPr marL="0" indent="0">
              <a:buNone/>
            </a:pPr>
            <a:r>
              <a:rPr lang="en-US" altLang="zh-CN" dirty="0">
                <a:solidFill>
                  <a:srgbClr val="C00000"/>
                </a:solidFill>
              </a:rPr>
              <a:t>4</a:t>
            </a:r>
            <a:r>
              <a:rPr lang="zh-CN" altLang="en-US" dirty="0">
                <a:solidFill>
                  <a:srgbClr val="C00000"/>
                </a:solidFill>
              </a:rPr>
              <a:t>）实现</a:t>
            </a:r>
          </a:p>
          <a:p>
            <a:pPr marL="0" indent="0">
              <a:buNone/>
            </a:pPr>
            <a:r>
              <a:rPr lang="zh-CN" altLang="en-US" sz="2000" dirty="0"/>
              <a:t>实现关系将一个模型连接到另一个模型，通常情况下，后者是行为的规约（如接口），前者要求必须至少支持后者的所有操作。如果前者是类，后者是</a:t>
            </a:r>
            <a:r>
              <a:rPr lang="zh-CN" altLang="en-US" sz="2000" dirty="0">
                <a:solidFill>
                  <a:srgbClr val="C00000"/>
                </a:solidFill>
              </a:rPr>
              <a:t>接口</a:t>
            </a:r>
            <a:r>
              <a:rPr lang="zh-CN" altLang="en-US" sz="2000" dirty="0"/>
              <a:t>，则该类是后者的实现。</a:t>
            </a:r>
          </a:p>
          <a:p>
            <a:pPr marL="0" indent="0">
              <a:buNone/>
            </a:pPr>
            <a:r>
              <a:rPr lang="zh-CN" altLang="en-US" sz="2000" dirty="0"/>
              <a:t>实现与泛化很相似，区别是泛化是针对同层级元素之间的连接，而实现是针对不同语义层上的元素的连接。如子类与父类关系是泛化，类与接口关系是实现。比如，定义“图形”接口，类“圆”则是该接口的实现，如</a:t>
            </a:r>
            <a:r>
              <a:rPr lang="zh-CN" altLang="en-US" sz="2000" dirty="0" smtClean="0"/>
              <a:t>图所</a:t>
            </a:r>
            <a:r>
              <a:rPr lang="zh-CN" altLang="en-US" sz="2000" dirty="0"/>
              <a:t>示。</a:t>
            </a:r>
          </a:p>
          <a:p>
            <a:endParaRPr lang="zh-CN" altLang="en-US" dirty="0"/>
          </a:p>
        </p:txBody>
      </p:sp>
      <p:sp>
        <p:nvSpPr>
          <p:cNvPr id="5" name="Rectangle 2"/>
          <p:cNvSpPr>
            <a:spLocks noChangeArrowheads="1"/>
          </p:cNvSpPr>
          <p:nvPr/>
        </p:nvSpPr>
        <p:spPr bwMode="auto">
          <a:xfrm>
            <a:off x="10886" y="-1088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812341596"/>
              </p:ext>
            </p:extLst>
          </p:nvPr>
        </p:nvGraphicFramePr>
        <p:xfrm>
          <a:off x="2209800" y="3647213"/>
          <a:ext cx="4876800" cy="1219200"/>
        </p:xfrm>
        <a:graphic>
          <a:graphicData uri="http://schemas.openxmlformats.org/presentationml/2006/ole">
            <mc:AlternateContent xmlns:mc="http://schemas.openxmlformats.org/markup-compatibility/2006">
              <mc:Choice xmlns:v="urn:schemas-microsoft-com:vml" Requires="v">
                <p:oleObj spid="_x0000_s10325" name="Visio" r:id="rId4" imgW="2403554" imgH="604651" progId="Visio.Drawing.11">
                  <p:embed/>
                </p:oleObj>
              </mc:Choice>
              <mc:Fallback>
                <p:oleObj name="Visio" r:id="rId4" imgW="2403554" imgH="60465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647213"/>
                        <a:ext cx="4876800" cy="1219200"/>
                      </a:xfrm>
                      <a:prstGeom prst="rect">
                        <a:avLst/>
                      </a:prstGeom>
                      <a:noFill/>
                    </p:spPr>
                  </p:pic>
                </p:oleObj>
              </mc:Fallback>
            </mc:AlternateContent>
          </a:graphicData>
        </a:graphic>
      </p:graphicFrame>
    </p:spTree>
    <p:extLst>
      <p:ext uri="{BB962C8B-B14F-4D97-AF65-F5344CB8AC3E}">
        <p14:creationId xmlns:p14="http://schemas.microsoft.com/office/powerpoint/2010/main" val="2115232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6.3.3 </a:t>
            </a:r>
            <a:r>
              <a:rPr lang="zh-CN" altLang="en-US" dirty="0"/>
              <a:t>包图</a:t>
            </a:r>
          </a:p>
          <a:p>
            <a:pPr marL="0" indent="0">
              <a:buNone/>
            </a:pPr>
            <a:r>
              <a:rPr lang="zh-CN" altLang="en-US" dirty="0" smtClean="0"/>
              <a:t>       </a:t>
            </a:r>
            <a:r>
              <a:rPr lang="zh-CN" altLang="en-US" dirty="0" smtClean="0">
                <a:solidFill>
                  <a:srgbClr val="C00000"/>
                </a:solidFill>
              </a:rPr>
              <a:t>包</a:t>
            </a:r>
            <a:r>
              <a:rPr lang="zh-CN" altLang="en-US" dirty="0"/>
              <a:t>是一种对元素进行</a:t>
            </a:r>
            <a:r>
              <a:rPr lang="zh-CN" altLang="en-US" dirty="0">
                <a:solidFill>
                  <a:srgbClr val="C00000"/>
                </a:solidFill>
              </a:rPr>
              <a:t>分组</a:t>
            </a:r>
            <a:r>
              <a:rPr lang="zh-CN" altLang="en-US" dirty="0"/>
              <a:t>的机制。如果系统非常复杂，常常包含大量的模型，为了利于理解以及将模型独立出来用于复用，对这些元素进行分组组织，从而作为一个个集合进行整体命名和</a:t>
            </a:r>
            <a:r>
              <a:rPr lang="zh-CN" altLang="en-US" dirty="0" smtClean="0"/>
              <a:t>处理</a:t>
            </a:r>
            <a:r>
              <a:rPr lang="zh-CN" altLang="en-US" dirty="0"/>
              <a:t>。包的符号如</a:t>
            </a:r>
            <a:r>
              <a:rPr lang="zh-CN" altLang="en-US" dirty="0" smtClean="0"/>
              <a:t>图所</a:t>
            </a:r>
            <a:r>
              <a:rPr lang="zh-CN" altLang="en-US" dirty="0"/>
              <a:t>示。</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860977471"/>
              </p:ext>
            </p:extLst>
          </p:nvPr>
        </p:nvGraphicFramePr>
        <p:xfrm>
          <a:off x="3543300" y="3427763"/>
          <a:ext cx="1447800" cy="1353787"/>
        </p:xfrm>
        <a:graphic>
          <a:graphicData uri="http://schemas.openxmlformats.org/presentationml/2006/ole">
            <mc:AlternateContent xmlns:mc="http://schemas.openxmlformats.org/markup-compatibility/2006">
              <mc:Choice xmlns:v="urn:schemas-microsoft-com:vml" Requires="v">
                <p:oleObj spid="_x0000_s11344" name="Visio" r:id="rId4" imgW="730730" imgH="687791" progId="Visio.Drawing.11">
                  <p:embed/>
                </p:oleObj>
              </mc:Choice>
              <mc:Fallback>
                <p:oleObj name="Visio" r:id="rId4" imgW="730730" imgH="68779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0" y="3427763"/>
                        <a:ext cx="1447800" cy="1353787"/>
                      </a:xfrm>
                      <a:prstGeom prst="rect">
                        <a:avLst/>
                      </a:prstGeom>
                      <a:noFill/>
                    </p:spPr>
                  </p:pic>
                </p:oleObj>
              </mc:Fallback>
            </mc:AlternateContent>
          </a:graphicData>
        </a:graphic>
      </p:graphicFrame>
    </p:spTree>
    <p:extLst>
      <p:ext uri="{BB962C8B-B14F-4D97-AF65-F5344CB8AC3E}">
        <p14:creationId xmlns:p14="http://schemas.microsoft.com/office/powerpoint/2010/main" val="442629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42900" y="1017554"/>
            <a:ext cx="8801100" cy="3661691"/>
          </a:xfrm>
        </p:spPr>
        <p:txBody>
          <a:bodyPr/>
          <a:lstStyle/>
          <a:p>
            <a:pPr marL="0" indent="0">
              <a:buNone/>
            </a:pPr>
            <a:r>
              <a:rPr lang="zh-CN" altLang="en-US" dirty="0"/>
              <a:t>包中的元素需要与其它包或类中的元素进行交互，交互过程的可访问性包括：</a:t>
            </a:r>
          </a:p>
          <a:p>
            <a:pPr lvl="1"/>
            <a:r>
              <a:rPr lang="en-US" altLang="zh-CN" dirty="0" smtClean="0">
                <a:solidFill>
                  <a:srgbClr val="C00000"/>
                </a:solidFill>
              </a:rPr>
              <a:t>Public</a:t>
            </a:r>
            <a:r>
              <a:rPr lang="zh-CN" altLang="en-US" dirty="0">
                <a:solidFill>
                  <a:srgbClr val="C00000"/>
                </a:solidFill>
              </a:rPr>
              <a:t>（公有访问）（</a:t>
            </a:r>
            <a:r>
              <a:rPr lang="en-US" altLang="zh-CN" dirty="0">
                <a:solidFill>
                  <a:srgbClr val="C00000"/>
                </a:solidFill>
              </a:rPr>
              <a:t>+</a:t>
            </a:r>
            <a:r>
              <a:rPr lang="zh-CN" altLang="en-US" dirty="0">
                <a:solidFill>
                  <a:srgbClr val="C00000"/>
                </a:solidFill>
              </a:rPr>
              <a:t>）</a:t>
            </a:r>
            <a:r>
              <a:rPr lang="zh-CN" altLang="en-US" dirty="0"/>
              <a:t>：包中元素可以被其他包的元素访问。</a:t>
            </a:r>
          </a:p>
          <a:p>
            <a:pPr lvl="1"/>
            <a:r>
              <a:rPr lang="en-US" altLang="zh-CN" dirty="0" smtClean="0">
                <a:solidFill>
                  <a:srgbClr val="C00000"/>
                </a:solidFill>
              </a:rPr>
              <a:t>Private</a:t>
            </a:r>
            <a:r>
              <a:rPr lang="zh-CN" altLang="en-US" dirty="0">
                <a:solidFill>
                  <a:srgbClr val="C00000"/>
                </a:solidFill>
              </a:rPr>
              <a:t>（私有访问）（</a:t>
            </a:r>
            <a:r>
              <a:rPr lang="en-US" altLang="zh-CN" dirty="0">
                <a:solidFill>
                  <a:srgbClr val="C00000"/>
                </a:solidFill>
              </a:rPr>
              <a:t>-</a:t>
            </a:r>
            <a:r>
              <a:rPr lang="zh-CN" altLang="en-US" dirty="0">
                <a:solidFill>
                  <a:srgbClr val="C00000"/>
                </a:solidFill>
              </a:rPr>
              <a:t>）</a:t>
            </a:r>
            <a:r>
              <a:rPr lang="zh-CN" altLang="en-US" dirty="0"/>
              <a:t>：包中元素只能被同属于一个包的内含元素访问。</a:t>
            </a:r>
          </a:p>
          <a:p>
            <a:pPr lvl="1"/>
            <a:r>
              <a:rPr lang="en-US" altLang="zh-CN" dirty="0" smtClean="0">
                <a:solidFill>
                  <a:srgbClr val="C00000"/>
                </a:solidFill>
              </a:rPr>
              <a:t>Protected</a:t>
            </a:r>
            <a:r>
              <a:rPr lang="zh-CN" altLang="en-US" dirty="0">
                <a:solidFill>
                  <a:srgbClr val="C00000"/>
                </a:solidFill>
              </a:rPr>
              <a:t>（保护访问）（</a:t>
            </a:r>
            <a:r>
              <a:rPr lang="en-US" altLang="zh-CN" dirty="0">
                <a:solidFill>
                  <a:srgbClr val="C00000"/>
                </a:solidFill>
              </a:rPr>
              <a:t>#</a:t>
            </a:r>
            <a:r>
              <a:rPr lang="zh-CN" altLang="en-US" dirty="0">
                <a:solidFill>
                  <a:srgbClr val="C00000"/>
                </a:solidFill>
              </a:rPr>
              <a:t>）</a:t>
            </a:r>
            <a:r>
              <a:rPr lang="zh-CN" altLang="en-US" dirty="0"/>
              <a:t>：包中的元素只能被此包或其继承包内的元素访问</a:t>
            </a:r>
            <a:r>
              <a:rPr lang="zh-CN" altLang="en-US" dirty="0" smtClean="0"/>
              <a:t>。</a:t>
            </a:r>
            <a:endParaRPr lang="en-US" altLang="zh-CN" dirty="0" smtClean="0"/>
          </a:p>
          <a:p>
            <a:pPr lvl="1"/>
            <a:endParaRPr lang="zh-CN" altLang="en-US" sz="1800" dirty="0"/>
          </a:p>
        </p:txBody>
      </p:sp>
    </p:spTree>
    <p:extLst>
      <p:ext uri="{BB962C8B-B14F-4D97-AF65-F5344CB8AC3E}">
        <p14:creationId xmlns:p14="http://schemas.microsoft.com/office/powerpoint/2010/main" val="278164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zh-CN" altLang="en-US" dirty="0"/>
              <a:t>包的一些</a:t>
            </a:r>
            <a:r>
              <a:rPr lang="zh-CN" altLang="en-US" dirty="0">
                <a:solidFill>
                  <a:srgbClr val="C00000"/>
                </a:solidFill>
              </a:rPr>
              <a:t>特征</a:t>
            </a:r>
            <a:r>
              <a:rPr lang="zh-CN" altLang="en-US" dirty="0"/>
              <a:t>如下：</a:t>
            </a:r>
          </a:p>
          <a:p>
            <a:pPr marL="685791" lvl="1" indent="-285750"/>
            <a:r>
              <a:rPr lang="zh-CN" altLang="en-US" dirty="0"/>
              <a:t>包是包含和</a:t>
            </a:r>
            <a:r>
              <a:rPr lang="zh-CN" altLang="en-US" dirty="0">
                <a:solidFill>
                  <a:srgbClr val="00B050"/>
                </a:solidFill>
              </a:rPr>
              <a:t>管理模型</a:t>
            </a:r>
            <a:r>
              <a:rPr lang="zh-CN" altLang="en-US" dirty="0"/>
              <a:t>内容的一般组织单元，任何模型元素都可以包含其中。</a:t>
            </a:r>
          </a:p>
          <a:p>
            <a:pPr marL="685791" lvl="1" indent="-285750"/>
            <a:r>
              <a:rPr lang="zh-CN" altLang="en-US" dirty="0"/>
              <a:t>一个模型元素只能存在于一个包中，包被撤销时，其中的元素也被撤销。</a:t>
            </a:r>
          </a:p>
          <a:p>
            <a:pPr marL="685791" lvl="1" indent="-285750"/>
            <a:r>
              <a:rPr lang="zh-CN" altLang="en-US" dirty="0"/>
              <a:t>包可以包含其他包，构成</a:t>
            </a:r>
            <a:r>
              <a:rPr lang="zh-CN" altLang="en-US" dirty="0">
                <a:solidFill>
                  <a:srgbClr val="00B050"/>
                </a:solidFill>
              </a:rPr>
              <a:t>嵌套</a:t>
            </a:r>
            <a:r>
              <a:rPr lang="zh-CN" altLang="en-US" dirty="0"/>
              <a:t>层次结构。</a:t>
            </a:r>
          </a:p>
          <a:p>
            <a:pPr marL="685791" lvl="1" indent="-285750"/>
            <a:r>
              <a:rPr lang="zh-CN" altLang="en-US" dirty="0"/>
              <a:t>包只是一个</a:t>
            </a:r>
            <a:r>
              <a:rPr lang="zh-CN" altLang="en-US" dirty="0">
                <a:solidFill>
                  <a:srgbClr val="00B050"/>
                </a:solidFill>
              </a:rPr>
              <a:t>概念化</a:t>
            </a:r>
            <a:r>
              <a:rPr lang="zh-CN" altLang="en-US" dirty="0"/>
              <a:t>的元素，不会被实例化，在软件运行中不会有包存在其中。</a:t>
            </a:r>
          </a:p>
          <a:p>
            <a:endParaRPr lang="zh-CN" altLang="en-US" dirty="0"/>
          </a:p>
        </p:txBody>
      </p:sp>
    </p:spTree>
    <p:extLst>
      <p:ext uri="{BB962C8B-B14F-4D97-AF65-F5344CB8AC3E}">
        <p14:creationId xmlns:p14="http://schemas.microsoft.com/office/powerpoint/2010/main" val="12330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5" name="Rectangle 1"/>
          <p:cNvSpPr>
            <a:spLocks noGrp="1" noChangeArrowheads="1"/>
          </p:cNvSpPr>
          <p:nvPr>
            <p:ph sz="quarter" idx="13"/>
          </p:nvPr>
        </p:nvSpPr>
        <p:spPr bwMode="auto">
          <a:xfrm>
            <a:off x="304800" y="971550"/>
            <a:ext cx="7924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1" fontAlgn="base" latinLnBrk="0" hangingPunct="1">
              <a:lnSpc>
                <a:spcPct val="100000"/>
              </a:lnSpc>
              <a:spcBef>
                <a:spcPct val="0"/>
              </a:spcBef>
              <a:spcAft>
                <a:spcPct val="0"/>
              </a:spcAft>
              <a:buClrTx/>
              <a:buSzTx/>
              <a:buFontTx/>
              <a:buNone/>
              <a:tabLst/>
            </a:pPr>
            <a:r>
              <a:rPr kumimoji="1" lang="zh-CN"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包在</a:t>
            </a:r>
            <a:r>
              <a:rPr kumimoji="1" lang="en-US" altLang="zh-CN"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UML</a:t>
            </a:r>
            <a:r>
              <a:rPr kumimoji="1" lang="zh-CN" altLang="en-US"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中被视为文件夹</a:t>
            </a:r>
            <a:endParaRPr kumimoji="0" lang="zh-CN"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530229"/>
            <a:ext cx="3211749" cy="3154307"/>
          </a:xfrm>
          <a:prstGeom prst="rect">
            <a:avLst/>
          </a:prstGeom>
          <a:noFill/>
          <a:ln>
            <a:noFill/>
          </a:ln>
          <a:effectLst/>
          <a:extLst>
            <a:ext uri="{909E8E84-426E-40DD-AFC4-6F175D3DCCD1}">
              <a14:hiddenFill xmlns:a14="http://schemas.microsoft.com/office/drawing/2010/main">
                <a:gradFill rotWithShape="0">
                  <a:gsLst>
                    <a:gs pos="0">
                      <a:srgbClr val="00FF00"/>
                    </a:gs>
                    <a:gs pos="100000">
                      <a:srgbClr val="00CCFF"/>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99190" dir="7788334" algn="ctr" rotWithShape="0">
                    <a:srgbClr val="000080">
                      <a:alpha val="80000"/>
                    </a:srgbClr>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66950"/>
            <a:ext cx="1676400" cy="130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　静态建模机制</a:t>
            </a:r>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p:cNvPicPr>
          <p:nvPr>
            <p:ph sz="quarter" idx="13"/>
          </p:nvPr>
        </p:nvPicPr>
        <p:blipFill>
          <a:blip r:embed="rId2"/>
          <a:stretch>
            <a:fillRect/>
          </a:stretch>
        </p:blipFill>
        <p:spPr>
          <a:xfrm>
            <a:off x="152400" y="1200150"/>
            <a:ext cx="3962400" cy="3429000"/>
          </a:xfrm>
          <a:prstGeom prst="rect">
            <a:avLst/>
          </a:prstGeom>
        </p:spPr>
      </p:pic>
      <p:sp>
        <p:nvSpPr>
          <p:cNvPr id="6" name="文本框 5"/>
          <p:cNvSpPr txBox="1"/>
          <p:nvPr/>
        </p:nvSpPr>
        <p:spPr>
          <a:xfrm>
            <a:off x="1181100" y="4232898"/>
            <a:ext cx="1905000" cy="338554"/>
          </a:xfrm>
          <a:prstGeom prst="rect">
            <a:avLst/>
          </a:prstGeom>
          <a:noFill/>
        </p:spPr>
        <p:txBody>
          <a:bodyPr wrap="square" rtlCol="0">
            <a:spAutoFit/>
          </a:bodyPr>
          <a:lstStyle/>
          <a:p>
            <a:r>
              <a:rPr lang="zh-CN" altLang="zh-CN" sz="1600" dirty="0"/>
              <a:t>组织用例的</a:t>
            </a:r>
            <a:r>
              <a:rPr lang="zh-CN" altLang="zh-CN" sz="1600" dirty="0" smtClean="0"/>
              <a:t>包图</a:t>
            </a:r>
            <a:endParaRPr lang="zh-CN" altLang="zh-CN" sz="1600" dirty="0"/>
          </a:p>
        </p:txBody>
      </p:sp>
      <p:sp>
        <p:nvSpPr>
          <p:cNvPr id="7" name="文本框 6"/>
          <p:cNvSpPr txBox="1"/>
          <p:nvPr/>
        </p:nvSpPr>
        <p:spPr>
          <a:xfrm>
            <a:off x="3884579" y="1885950"/>
            <a:ext cx="5257800" cy="2246769"/>
          </a:xfrm>
          <a:prstGeom prst="rect">
            <a:avLst/>
          </a:prstGeom>
          <a:noFill/>
        </p:spPr>
        <p:txBody>
          <a:bodyPr wrap="square" rtlCol="0">
            <a:spAutoFit/>
          </a:bodyPr>
          <a:lstStyle/>
          <a:p>
            <a:r>
              <a:rPr lang="zh-CN" altLang="en-US" sz="2000" dirty="0"/>
              <a:t>例如，我们可以将“检查信用等级”与“修改信用等级”用例添加到“信用评价”包中，将“登录”与“注册”添加到“登录注册”包中，将“设定航班操作”添加到“后台操作”包中，将其余用例添加到“核心业务”包中，这样，我们可以创建一个包图来显式地显示出系统包含的包，如</a:t>
            </a:r>
            <a:r>
              <a:rPr lang="zh-CN" altLang="en-US" sz="2000" dirty="0" smtClean="0"/>
              <a:t>图所</a:t>
            </a:r>
            <a:r>
              <a:rPr lang="zh-CN" altLang="en-US" sz="2000" dirty="0"/>
              <a:t>示。</a:t>
            </a:r>
          </a:p>
        </p:txBody>
      </p:sp>
    </p:spTree>
    <p:extLst>
      <p:ext uri="{BB962C8B-B14F-4D97-AF65-F5344CB8AC3E}">
        <p14:creationId xmlns:p14="http://schemas.microsoft.com/office/powerpoint/2010/main" val="3910533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a:t>
            </a:r>
            <a:r>
              <a:rPr lang="zh-CN" altLang="en-US" dirty="0"/>
              <a:t>　面向对象的基本</a:t>
            </a:r>
            <a:r>
              <a:rPr lang="zh-CN" altLang="en-US" dirty="0" smtClean="0"/>
              <a:t>概念</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t>(2</a:t>
            </a:r>
            <a:r>
              <a:rPr lang="en-US" altLang="zh-CN" dirty="0" smtClean="0"/>
              <a:t>) </a:t>
            </a:r>
            <a:r>
              <a:rPr lang="zh-CN" altLang="en-US" dirty="0" smtClean="0">
                <a:solidFill>
                  <a:srgbClr val="FF0000"/>
                </a:solidFill>
              </a:rPr>
              <a:t>对象</a:t>
            </a:r>
            <a:r>
              <a:rPr lang="zh-CN" altLang="en-US" dirty="0"/>
              <a:t>。即指现实世界中各种各样的</a:t>
            </a:r>
            <a:r>
              <a:rPr lang="zh-CN" altLang="en-US" dirty="0">
                <a:solidFill>
                  <a:srgbClr val="00B0F0"/>
                </a:solidFill>
              </a:rPr>
              <a:t>实体</a:t>
            </a:r>
            <a:r>
              <a:rPr lang="zh-CN" altLang="en-US" dirty="0"/>
              <a:t>。它可以指</a:t>
            </a:r>
            <a:r>
              <a:rPr lang="zh-CN" altLang="en-US" dirty="0">
                <a:solidFill>
                  <a:srgbClr val="00B0F0"/>
                </a:solidFill>
              </a:rPr>
              <a:t>具体的</a:t>
            </a:r>
            <a:r>
              <a:rPr lang="zh-CN" altLang="en-US" dirty="0" smtClean="0">
                <a:solidFill>
                  <a:srgbClr val="00B0F0"/>
                </a:solidFill>
              </a:rPr>
              <a:t>事物</a:t>
            </a:r>
            <a:r>
              <a:rPr lang="zh-CN" altLang="en-US" dirty="0" smtClean="0"/>
              <a:t>，也</a:t>
            </a:r>
            <a:r>
              <a:rPr lang="zh-CN" altLang="en-US" dirty="0"/>
              <a:t>可以指</a:t>
            </a:r>
            <a:r>
              <a:rPr lang="zh-CN" altLang="en-US" dirty="0">
                <a:solidFill>
                  <a:srgbClr val="00B0F0"/>
                </a:solidFill>
              </a:rPr>
              <a:t>抽象的事物</a:t>
            </a:r>
            <a:r>
              <a:rPr lang="zh-CN" altLang="en-US" dirty="0" smtClean="0"/>
              <a:t>。</a:t>
            </a:r>
            <a:endParaRPr lang="en-US" altLang="zh-CN" dirty="0" smtClean="0"/>
          </a:p>
          <a:p>
            <a:pPr>
              <a:lnSpc>
                <a:spcPct val="150000"/>
              </a:lnSpc>
            </a:pPr>
            <a:r>
              <a:rPr lang="zh-CN" altLang="en-US" dirty="0">
                <a:effectLst>
                  <a:outerShdw blurRad="38100" dist="38100" dir="2700000" algn="tl">
                    <a:srgbClr val="C0C0C0"/>
                  </a:outerShdw>
                </a:effectLst>
                <a:ea typeface="黑体" panose="02010609060101010101" pitchFamily="49" charset="-122"/>
              </a:rPr>
              <a:t>对象是指将</a:t>
            </a:r>
            <a:r>
              <a:rPr lang="zh-CN" altLang="en-US" dirty="0">
                <a:solidFill>
                  <a:srgbClr val="009900"/>
                </a:solidFill>
                <a:effectLst>
                  <a:outerShdw blurRad="38100" dist="38100" dir="2700000" algn="tl">
                    <a:srgbClr val="C0C0C0"/>
                  </a:outerShdw>
                </a:effectLst>
                <a:ea typeface="黑体" panose="02010609060101010101" pitchFamily="49" charset="-122"/>
              </a:rPr>
              <a:t>属性</a:t>
            </a:r>
            <a:r>
              <a:rPr lang="zh-CN" altLang="en-US" dirty="0">
                <a:solidFill>
                  <a:srgbClr val="0000FF"/>
                </a:solidFill>
                <a:effectLst>
                  <a:outerShdw blurRad="38100" dist="38100" dir="2700000" algn="tl">
                    <a:srgbClr val="C0C0C0"/>
                  </a:outerShdw>
                </a:effectLst>
                <a:ea typeface="黑体" panose="02010609060101010101" pitchFamily="49" charset="-122"/>
              </a:rPr>
              <a:t>（数据</a:t>
            </a:r>
            <a:r>
              <a:rPr lang="en-US" altLang="zh-CN" dirty="0">
                <a:solidFill>
                  <a:srgbClr val="0000FF"/>
                </a:solidFill>
                <a:effectLst>
                  <a:outerShdw blurRad="38100" dist="38100" dir="2700000" algn="tl">
                    <a:srgbClr val="C0C0C0"/>
                  </a:outerShdw>
                </a:effectLst>
                <a:ea typeface="黑体" panose="02010609060101010101" pitchFamily="49" charset="-122"/>
              </a:rPr>
              <a:t>/</a:t>
            </a:r>
            <a:r>
              <a:rPr lang="zh-CN" altLang="en-US" dirty="0">
                <a:solidFill>
                  <a:srgbClr val="0000FF"/>
                </a:solidFill>
                <a:effectLst>
                  <a:outerShdw blurRad="38100" dist="38100" dir="2700000" algn="tl">
                    <a:srgbClr val="C0C0C0"/>
                  </a:outerShdw>
                </a:effectLst>
                <a:ea typeface="黑体" panose="02010609060101010101" pitchFamily="49" charset="-122"/>
              </a:rPr>
              <a:t>状态）</a:t>
            </a:r>
            <a:r>
              <a:rPr lang="zh-CN" altLang="en-US" dirty="0">
                <a:effectLst>
                  <a:outerShdw blurRad="38100" dist="38100" dir="2700000" algn="tl">
                    <a:srgbClr val="C0C0C0"/>
                  </a:outerShdw>
                </a:effectLst>
                <a:ea typeface="黑体" panose="02010609060101010101" pitchFamily="49" charset="-122"/>
              </a:rPr>
              <a:t>和</a:t>
            </a:r>
            <a:r>
              <a:rPr lang="zh-CN" altLang="en-US" dirty="0">
                <a:solidFill>
                  <a:srgbClr val="009900"/>
                </a:solidFill>
                <a:effectLst>
                  <a:outerShdw blurRad="38100" dist="38100" dir="2700000" algn="tl">
                    <a:srgbClr val="C0C0C0"/>
                  </a:outerShdw>
                </a:effectLst>
                <a:ea typeface="黑体" panose="02010609060101010101" pitchFamily="49" charset="-122"/>
              </a:rPr>
              <a:t>操作</a:t>
            </a:r>
            <a:r>
              <a:rPr lang="zh-CN" altLang="en-US" dirty="0">
                <a:solidFill>
                  <a:srgbClr val="0000FF"/>
                </a:solidFill>
                <a:effectLst>
                  <a:outerShdw blurRad="38100" dist="38100" dir="2700000" algn="tl">
                    <a:srgbClr val="C0C0C0"/>
                  </a:outerShdw>
                </a:effectLst>
                <a:ea typeface="黑体" panose="02010609060101010101" pitchFamily="49" charset="-122"/>
              </a:rPr>
              <a:t>（方法</a:t>
            </a:r>
            <a:r>
              <a:rPr lang="en-US" altLang="zh-CN" dirty="0">
                <a:solidFill>
                  <a:srgbClr val="0000FF"/>
                </a:solidFill>
                <a:effectLst>
                  <a:outerShdw blurRad="38100" dist="38100" dir="2700000" algn="tl">
                    <a:srgbClr val="C0C0C0"/>
                  </a:outerShdw>
                </a:effectLst>
                <a:ea typeface="黑体" panose="02010609060101010101" pitchFamily="49" charset="-122"/>
              </a:rPr>
              <a:t>/</a:t>
            </a:r>
            <a:r>
              <a:rPr lang="zh-CN" altLang="en-US" dirty="0">
                <a:solidFill>
                  <a:srgbClr val="0000FF"/>
                </a:solidFill>
                <a:effectLst>
                  <a:outerShdw blurRad="38100" dist="38100" dir="2700000" algn="tl">
                    <a:srgbClr val="C0C0C0"/>
                  </a:outerShdw>
                </a:effectLst>
                <a:ea typeface="黑体" panose="02010609060101010101" pitchFamily="49" charset="-122"/>
              </a:rPr>
              <a:t>行为）</a:t>
            </a:r>
            <a:r>
              <a:rPr lang="zh-CN" altLang="en-US" dirty="0">
                <a:effectLst>
                  <a:outerShdw blurRad="38100" dist="38100" dir="2700000" algn="tl">
                    <a:srgbClr val="C0C0C0"/>
                  </a:outerShdw>
                </a:effectLst>
                <a:ea typeface="黑体" panose="02010609060101010101" pitchFamily="49" charset="-122"/>
              </a:rPr>
              <a:t>捆绑为一体的软件结构，代表现实世界对象的一个抽象。</a:t>
            </a:r>
          </a:p>
          <a:p>
            <a:pPr>
              <a:lnSpc>
                <a:spcPct val="150000"/>
              </a:lnSpc>
            </a:pPr>
            <a:r>
              <a:rPr lang="zh-CN" altLang="en-US" u="sng" dirty="0">
                <a:solidFill>
                  <a:srgbClr val="FF0000"/>
                </a:solidFill>
                <a:effectLst>
                  <a:outerShdw blurRad="38100" dist="38100" dir="2700000" algn="tl">
                    <a:srgbClr val="C0C0C0"/>
                  </a:outerShdw>
                </a:effectLst>
                <a:ea typeface="黑体" panose="02010609060101010101" pitchFamily="49" charset="-122"/>
              </a:rPr>
              <a:t>属性</a:t>
            </a:r>
            <a:r>
              <a:rPr lang="zh-CN" altLang="en-US" dirty="0">
                <a:effectLst>
                  <a:outerShdw blurRad="38100" dist="38100" dir="2700000" algn="tl">
                    <a:srgbClr val="C0C0C0"/>
                  </a:outerShdw>
                </a:effectLst>
                <a:ea typeface="黑体" panose="02010609060101010101" pitchFamily="49" charset="-122"/>
              </a:rPr>
              <a:t>表示对象的性质，属性值规定了对象所有可能的状态。一般只能</a:t>
            </a:r>
            <a:r>
              <a:rPr lang="zh-CN" altLang="en-US" dirty="0">
                <a:solidFill>
                  <a:srgbClr val="FF0000"/>
                </a:solidFill>
                <a:effectLst>
                  <a:outerShdw blurRad="38100" dist="38100" dir="2700000" algn="tl">
                    <a:srgbClr val="C0C0C0"/>
                  </a:outerShdw>
                </a:effectLst>
                <a:ea typeface="黑体" panose="02010609060101010101" pitchFamily="49" charset="-122"/>
              </a:rPr>
              <a:t>通过执行对象的操作来改变</a:t>
            </a:r>
            <a:r>
              <a:rPr lang="zh-CN" altLang="en-US" dirty="0">
                <a:effectLst>
                  <a:outerShdw blurRad="38100" dist="38100" dir="2700000" algn="tl">
                    <a:srgbClr val="C0C0C0"/>
                  </a:outerShdw>
                </a:effectLst>
                <a:ea typeface="黑体" panose="02010609060101010101" pitchFamily="49" charset="-122"/>
              </a:rPr>
              <a:t>。</a:t>
            </a:r>
          </a:p>
          <a:p>
            <a:pPr>
              <a:lnSpc>
                <a:spcPct val="150000"/>
              </a:lnSpc>
            </a:pPr>
            <a:r>
              <a:rPr lang="zh-CN" altLang="en-US" u="sng" dirty="0">
                <a:solidFill>
                  <a:srgbClr val="FF0000"/>
                </a:solidFill>
                <a:effectLst>
                  <a:outerShdw blurRad="38100" dist="38100" dir="2700000" algn="tl">
                    <a:srgbClr val="C0C0C0"/>
                  </a:outerShdw>
                </a:effectLst>
                <a:ea typeface="黑体" panose="02010609060101010101" pitchFamily="49" charset="-122"/>
              </a:rPr>
              <a:t>操作</a:t>
            </a:r>
            <a:r>
              <a:rPr lang="zh-CN" altLang="en-US" dirty="0">
                <a:solidFill>
                  <a:srgbClr val="000000"/>
                </a:solidFill>
                <a:effectLst>
                  <a:outerShdw blurRad="38100" dist="38100" dir="2700000" algn="tl">
                    <a:srgbClr val="C0C0C0"/>
                  </a:outerShdw>
                </a:effectLst>
                <a:ea typeface="黑体" panose="02010609060101010101" pitchFamily="49" charset="-122"/>
              </a:rPr>
              <a:t>描述了对象执行的功能</a:t>
            </a:r>
            <a:r>
              <a:rPr lang="zh-CN" altLang="en-US" dirty="0">
                <a:ea typeface="黑体" panose="02010609060101010101" pitchFamily="49" charset="-122"/>
              </a:rPr>
              <a:t>，</a:t>
            </a:r>
            <a:r>
              <a:rPr lang="zh-CN" altLang="en-US" dirty="0">
                <a:effectLst>
                  <a:outerShdw blurRad="38100" dist="38100" dir="2700000" algn="tl">
                    <a:srgbClr val="C0C0C0"/>
                  </a:outerShdw>
                </a:effectLst>
                <a:ea typeface="黑体" panose="02010609060101010101" pitchFamily="49" charset="-122"/>
              </a:rPr>
              <a:t>若通过消息传递，还可以为其它对象使用。</a:t>
            </a:r>
          </a:p>
          <a:p>
            <a:pPr marL="0" indent="0">
              <a:buNone/>
            </a:pPr>
            <a:endParaRPr lang="zh-CN" altLang="en-US" dirty="0"/>
          </a:p>
        </p:txBody>
      </p:sp>
    </p:spTree>
    <p:extLst>
      <p:ext uri="{BB962C8B-B14F-4D97-AF65-F5344CB8AC3E}">
        <p14:creationId xmlns:p14="http://schemas.microsoft.com/office/powerpoint/2010/main" val="3153731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zh-CN" dirty="0"/>
              <a:t>动态建模</a:t>
            </a:r>
            <a:r>
              <a:rPr lang="zh-CN" altLang="zh-CN" dirty="0" smtClean="0"/>
              <a:t>机制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endParaRPr lang="en-US" altLang="zh-CN" dirty="0" smtClean="0"/>
          </a:p>
          <a:p>
            <a:pPr marL="0" indent="0">
              <a:lnSpc>
                <a:spcPct val="150000"/>
              </a:lnSpc>
              <a:buNone/>
            </a:pPr>
            <a:r>
              <a:rPr lang="en-US" altLang="zh-CN" dirty="0" smtClean="0"/>
              <a:t>       </a:t>
            </a:r>
            <a:r>
              <a:rPr lang="zh-CN" altLang="en-US" dirty="0" smtClean="0"/>
              <a:t>系统</a:t>
            </a:r>
            <a:r>
              <a:rPr lang="zh-CN" altLang="en-US" dirty="0"/>
              <a:t>中的对象在执行期间的不同时间点</a:t>
            </a:r>
            <a:r>
              <a:rPr lang="zh-CN" altLang="en-US" dirty="0">
                <a:solidFill>
                  <a:srgbClr val="00B050"/>
                </a:solidFill>
              </a:rPr>
              <a:t>如何通信</a:t>
            </a:r>
            <a:r>
              <a:rPr lang="zh-CN" altLang="en-US" dirty="0"/>
              <a:t>以及</a:t>
            </a:r>
            <a:r>
              <a:rPr lang="zh-CN" altLang="en-US" dirty="0">
                <a:solidFill>
                  <a:srgbClr val="00B050"/>
                </a:solidFill>
              </a:rPr>
              <a:t>通信的结果如何</a:t>
            </a:r>
            <a:r>
              <a:rPr lang="zh-CN" altLang="en-US" dirty="0"/>
              <a:t>，就是系统的</a:t>
            </a:r>
            <a:r>
              <a:rPr lang="zh-CN" altLang="en-US" dirty="0">
                <a:solidFill>
                  <a:srgbClr val="FF0000"/>
                </a:solidFill>
              </a:rPr>
              <a:t>动态行为</a:t>
            </a:r>
            <a:r>
              <a:rPr lang="zh-CN" altLang="en-US" dirty="0"/>
              <a:t>，也就是说，对象通过</a:t>
            </a:r>
            <a:r>
              <a:rPr lang="zh-CN" altLang="en-US" dirty="0">
                <a:solidFill>
                  <a:srgbClr val="00B0F0"/>
                </a:solidFill>
              </a:rPr>
              <a:t>通信相互协作的方式</a:t>
            </a:r>
            <a:r>
              <a:rPr lang="zh-CN" altLang="en-US" dirty="0"/>
              <a:t>以及系统中的对象在系统生命期中</a:t>
            </a:r>
            <a:r>
              <a:rPr lang="zh-CN" altLang="en-US" dirty="0">
                <a:solidFill>
                  <a:srgbClr val="00B0F0"/>
                </a:solidFill>
              </a:rPr>
              <a:t>改变状态的方式</a:t>
            </a:r>
            <a:r>
              <a:rPr lang="zh-CN" altLang="en-US" dirty="0"/>
              <a:t>，是系统的</a:t>
            </a:r>
            <a:r>
              <a:rPr lang="zh-CN" altLang="en-US" dirty="0">
                <a:solidFill>
                  <a:srgbClr val="FF0000"/>
                </a:solidFill>
              </a:rPr>
              <a:t>动态行为</a:t>
            </a:r>
            <a:r>
              <a:rPr lang="zh-CN" altLang="en-US" dirty="0"/>
              <a:t>。</a:t>
            </a:r>
            <a:r>
              <a:rPr lang="en-US" altLang="zh-CN" dirty="0"/>
              <a:t>UML</a:t>
            </a:r>
            <a:r>
              <a:rPr lang="zh-CN" altLang="en-US" dirty="0"/>
              <a:t>的动态建模机制包括</a:t>
            </a:r>
            <a:r>
              <a:rPr lang="zh-CN" altLang="en-US" dirty="0">
                <a:solidFill>
                  <a:srgbClr val="CC3399"/>
                </a:solidFill>
              </a:rPr>
              <a:t>顺序图、协作图、状态图和活动图</a:t>
            </a:r>
            <a:r>
              <a:rPr lang="zh-CN" altLang="en-US" dirty="0"/>
              <a:t>。</a:t>
            </a:r>
          </a:p>
        </p:txBody>
      </p:sp>
    </p:spTree>
    <p:extLst>
      <p:ext uri="{BB962C8B-B14F-4D97-AF65-F5344CB8AC3E}">
        <p14:creationId xmlns:p14="http://schemas.microsoft.com/office/powerpoint/2010/main" val="537056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D359EDA2-E164-41A9-9FED-A6E2BB630221}" type="slidenum">
              <a:rPr kumimoji="0" lang="en-US" altLang="zh-CN">
                <a:ea typeface="宋体" panose="02010600030101010101" pitchFamily="2" charset="-122"/>
              </a:rPr>
              <a:pPr eaLnBrk="1" hangingPunct="1"/>
              <a:t>61</a:t>
            </a:fld>
            <a:endParaRPr kumimoji="0" lang="en-US" altLang="zh-CN">
              <a:ea typeface="宋体" panose="02010600030101010101" pitchFamily="2" charset="-122"/>
            </a:endParaRPr>
          </a:p>
        </p:txBody>
      </p:sp>
      <p:sp>
        <p:nvSpPr>
          <p:cNvPr id="7171" name="Rectangle 2"/>
          <p:cNvSpPr>
            <a:spLocks noGrp="1" noChangeArrowheads="1"/>
          </p:cNvSpPr>
          <p:nvPr>
            <p:ph type="title"/>
          </p:nvPr>
        </p:nvSpPr>
        <p:spPr>
          <a:xfrm>
            <a:off x="335672" y="98227"/>
            <a:ext cx="7620000" cy="422672"/>
          </a:xfrm>
        </p:spPr>
        <p:txBody>
          <a:bodyPr/>
          <a:lstStyle/>
          <a:p>
            <a:pPr eaLnBrk="1" hangingPunct="1"/>
            <a:r>
              <a:rPr lang="zh-CN" altLang="en-US" dirty="0" smtClean="0"/>
              <a:t>开发流程</a:t>
            </a:r>
            <a:r>
              <a:rPr lang="en-US" altLang="zh-CN" dirty="0" smtClean="0"/>
              <a:t>-</a:t>
            </a:r>
            <a:r>
              <a:rPr lang="zh-CN" altLang="en-US" dirty="0" smtClean="0"/>
              <a:t>动态建模</a:t>
            </a:r>
          </a:p>
        </p:txBody>
      </p:sp>
      <p:sp>
        <p:nvSpPr>
          <p:cNvPr id="7172" name="Rectangle 3"/>
          <p:cNvSpPr>
            <a:spLocks noGrp="1" noChangeArrowheads="1"/>
          </p:cNvSpPr>
          <p:nvPr>
            <p:ph type="body" idx="1"/>
          </p:nvPr>
        </p:nvSpPr>
        <p:spPr/>
        <p:txBody>
          <a:bodyPr/>
          <a:lstStyle/>
          <a:p>
            <a:pPr eaLnBrk="1" hangingPunct="1"/>
            <a:endParaRPr lang="zh-CN" altLang="zh-CN" smtClean="0"/>
          </a:p>
        </p:txBody>
      </p:sp>
      <p:pic>
        <p:nvPicPr>
          <p:cNvPr id="71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282" y="787003"/>
            <a:ext cx="5151835" cy="435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3412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zh-CN" dirty="0"/>
              <a:t>动态建模</a:t>
            </a:r>
            <a:r>
              <a:rPr lang="zh-CN" altLang="zh-CN" dirty="0" smtClean="0"/>
              <a:t>机制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t>6.4.1 </a:t>
            </a:r>
            <a:r>
              <a:rPr lang="zh-CN" altLang="en-US" dirty="0"/>
              <a:t>顺序图</a:t>
            </a:r>
          </a:p>
          <a:p>
            <a:r>
              <a:rPr lang="zh-CN" altLang="en-US" dirty="0">
                <a:solidFill>
                  <a:srgbClr val="000000"/>
                </a:solidFill>
              </a:rPr>
              <a:t>也称时序图，顺序图中显示的是参与交互的对象及对象之间</a:t>
            </a:r>
            <a:r>
              <a:rPr lang="zh-CN" altLang="en-US" dirty="0">
                <a:solidFill>
                  <a:srgbClr val="00B050"/>
                </a:solidFill>
              </a:rPr>
              <a:t>消息交互</a:t>
            </a:r>
            <a:r>
              <a:rPr lang="zh-CN" altLang="en-US" dirty="0">
                <a:solidFill>
                  <a:srgbClr val="000000"/>
                </a:solidFill>
              </a:rPr>
              <a:t>的顺序。</a:t>
            </a:r>
          </a:p>
          <a:p>
            <a:r>
              <a:rPr lang="zh-CN" altLang="en-US" dirty="0"/>
              <a:t>顺序图强调的是消息交互的</a:t>
            </a:r>
            <a:r>
              <a:rPr lang="zh-CN" altLang="en-US" dirty="0">
                <a:solidFill>
                  <a:srgbClr val="00B0F0"/>
                </a:solidFill>
              </a:rPr>
              <a:t>时间顺序</a:t>
            </a:r>
            <a:r>
              <a:rPr lang="zh-CN" altLang="en-US" dirty="0"/>
              <a:t>。</a:t>
            </a:r>
          </a:p>
        </p:txBody>
      </p:sp>
    </p:spTree>
    <p:extLst>
      <p:ext uri="{BB962C8B-B14F-4D97-AF65-F5344CB8AC3E}">
        <p14:creationId xmlns:p14="http://schemas.microsoft.com/office/powerpoint/2010/main" val="1590135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8420EFE5-F919-4DBA-8A35-A2F2BE60B024}" type="slidenum">
              <a:rPr kumimoji="0" lang="en-US" altLang="zh-CN">
                <a:ea typeface="宋体" panose="02010600030101010101" pitchFamily="2" charset="-122"/>
              </a:rPr>
              <a:pPr eaLnBrk="1" hangingPunct="1"/>
              <a:t>63</a:t>
            </a:fld>
            <a:endParaRPr kumimoji="0" lang="en-US" altLang="zh-CN">
              <a:ea typeface="宋体" panose="02010600030101010101" pitchFamily="2" charset="-122"/>
            </a:endParaRP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09550"/>
            <a:ext cx="2400300" cy="195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2"/>
          <p:cNvSpPr>
            <a:spLocks noGrp="1" noChangeArrowheads="1"/>
          </p:cNvSpPr>
          <p:nvPr>
            <p:ph type="body" idx="1"/>
          </p:nvPr>
        </p:nvSpPr>
        <p:spPr>
          <a:xfrm>
            <a:off x="533400" y="1221340"/>
            <a:ext cx="7543800" cy="3512344"/>
          </a:xfrm>
        </p:spPr>
        <p:txBody>
          <a:bodyPr/>
          <a:lstStyle/>
          <a:p>
            <a:pPr eaLnBrk="1" hangingPunct="1">
              <a:lnSpc>
                <a:spcPct val="90000"/>
              </a:lnSpc>
              <a:buFontTx/>
              <a:buNone/>
            </a:pPr>
            <a:r>
              <a:rPr lang="zh-CN" altLang="en-US" sz="3200" dirty="0" smtClean="0">
                <a:solidFill>
                  <a:srgbClr val="00B0F0"/>
                </a:solidFill>
              </a:rPr>
              <a:t>说明：</a:t>
            </a:r>
          </a:p>
          <a:p>
            <a:pPr eaLnBrk="1" hangingPunct="1">
              <a:lnSpc>
                <a:spcPct val="150000"/>
              </a:lnSpc>
            </a:pPr>
            <a:r>
              <a:rPr lang="zh-CN" altLang="en-US" sz="2400" b="1" dirty="0">
                <a:solidFill>
                  <a:schemeClr val="accent2"/>
                </a:solidFill>
              </a:rPr>
              <a:t>顺序图</a:t>
            </a:r>
            <a:r>
              <a:rPr lang="zh-CN" altLang="en-US" sz="2400" dirty="0"/>
              <a:t>是一个二维图形。在顺序图中</a:t>
            </a:r>
            <a:r>
              <a:rPr lang="zh-CN" altLang="en-US" sz="2400" dirty="0">
                <a:solidFill>
                  <a:srgbClr val="FF0505"/>
                </a:solidFill>
              </a:rPr>
              <a:t>水平方向</a:t>
            </a:r>
            <a:r>
              <a:rPr lang="zh-CN" altLang="en-US" sz="2400" dirty="0"/>
              <a:t>为对象维，沿水平方向排列</a:t>
            </a:r>
            <a:r>
              <a:rPr lang="zh-CN" altLang="en-US" sz="2400" dirty="0">
                <a:solidFill>
                  <a:srgbClr val="00B0F0"/>
                </a:solidFill>
              </a:rPr>
              <a:t>参与交互的对象</a:t>
            </a:r>
            <a:r>
              <a:rPr lang="zh-CN" altLang="en-US" sz="2400" dirty="0"/>
              <a:t>；</a:t>
            </a:r>
            <a:r>
              <a:rPr lang="zh-CN" altLang="en-US" sz="2400" dirty="0">
                <a:solidFill>
                  <a:srgbClr val="FF0000"/>
                </a:solidFill>
              </a:rPr>
              <a:t>竖向方向</a:t>
            </a:r>
            <a:r>
              <a:rPr lang="zh-CN" altLang="en-US" sz="2400" dirty="0"/>
              <a:t>为</a:t>
            </a:r>
            <a:r>
              <a:rPr lang="zh-CN" altLang="en-US" sz="2400" dirty="0">
                <a:solidFill>
                  <a:srgbClr val="00B0F0"/>
                </a:solidFill>
              </a:rPr>
              <a:t>时间维</a:t>
            </a:r>
            <a:r>
              <a:rPr lang="zh-CN" altLang="en-US" sz="2400" dirty="0"/>
              <a:t>，沿垂直向下方向按时间递增顺序列出各对象所发出和接收的消息。</a:t>
            </a:r>
          </a:p>
          <a:p>
            <a:pPr eaLnBrk="1" hangingPunct="1">
              <a:lnSpc>
                <a:spcPct val="150000"/>
              </a:lnSpc>
            </a:pPr>
            <a:r>
              <a:rPr lang="zh-CN" altLang="en-US" sz="2400" dirty="0"/>
              <a:t>水平轴上的对象间的相互顺序并不重要。</a:t>
            </a:r>
          </a:p>
          <a:p>
            <a:pPr eaLnBrk="1" hangingPunct="1">
              <a:lnSpc>
                <a:spcPct val="90000"/>
              </a:lnSpc>
              <a:buFontTx/>
              <a:buNone/>
            </a:pPr>
            <a:endParaRPr lang="en-US" altLang="zh-CN" sz="2400" dirty="0"/>
          </a:p>
        </p:txBody>
      </p:sp>
    </p:spTree>
    <p:extLst>
      <p:ext uri="{BB962C8B-B14F-4D97-AF65-F5344CB8AC3E}">
        <p14:creationId xmlns:p14="http://schemas.microsoft.com/office/powerpoint/2010/main" val="13928992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zh-CN" dirty="0"/>
              <a:t>动态建模</a:t>
            </a:r>
            <a:r>
              <a:rPr lang="zh-CN" altLang="zh-CN" dirty="0" smtClean="0"/>
              <a:t>机制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p:cNvPicPr>
          <p:nvPr>
            <p:ph sz="quarter" idx="13"/>
          </p:nvPr>
        </p:nvPicPr>
        <p:blipFill>
          <a:blip r:embed="rId2"/>
          <a:stretch>
            <a:fillRect/>
          </a:stretch>
        </p:blipFill>
        <p:spPr>
          <a:xfrm>
            <a:off x="228600" y="973676"/>
            <a:ext cx="5300345" cy="3662362"/>
          </a:xfrm>
          <a:prstGeom prst="rect">
            <a:avLst/>
          </a:prstGeom>
        </p:spPr>
      </p:pic>
      <p:pic>
        <p:nvPicPr>
          <p:cNvPr id="6" name="图片 5" descr="C:\Users\lyx\Desktop\捕获11.JPG"/>
          <p:cNvPicPr/>
          <p:nvPr/>
        </p:nvPicPr>
        <p:blipFill>
          <a:blip r:embed="rId3">
            <a:extLst>
              <a:ext uri="{28A0092B-C50C-407E-A947-70E740481C1C}">
                <a14:useLocalDpi xmlns:a14="http://schemas.microsoft.com/office/drawing/2010/main" val="0"/>
              </a:ext>
            </a:extLst>
          </a:blip>
          <a:srcRect/>
          <a:stretch>
            <a:fillRect/>
          </a:stretch>
        </p:blipFill>
        <p:spPr bwMode="auto">
          <a:xfrm>
            <a:off x="5577931" y="2021086"/>
            <a:ext cx="1609725" cy="533400"/>
          </a:xfrm>
          <a:prstGeom prst="rect">
            <a:avLst/>
          </a:prstGeom>
          <a:noFill/>
          <a:ln>
            <a:noFill/>
          </a:ln>
        </p:spPr>
      </p:pic>
      <p:pic>
        <p:nvPicPr>
          <p:cNvPr id="7" name="图片 6" descr="C:\Users\lyx\Desktop\捕获22.JPG"/>
          <p:cNvPicPr/>
          <p:nvPr/>
        </p:nvPicPr>
        <p:blipFill>
          <a:blip r:embed="rId4">
            <a:extLst>
              <a:ext uri="{28A0092B-C50C-407E-A947-70E740481C1C}">
                <a14:useLocalDpi xmlns:a14="http://schemas.microsoft.com/office/drawing/2010/main" val="0"/>
              </a:ext>
            </a:extLst>
          </a:blip>
          <a:srcRect/>
          <a:stretch>
            <a:fillRect/>
          </a:stretch>
        </p:blipFill>
        <p:spPr bwMode="auto">
          <a:xfrm>
            <a:off x="7400925" y="2021086"/>
            <a:ext cx="1352550" cy="466725"/>
          </a:xfrm>
          <a:prstGeom prst="rect">
            <a:avLst/>
          </a:prstGeom>
          <a:noFill/>
          <a:ln>
            <a:noFill/>
          </a:ln>
        </p:spPr>
      </p:pic>
      <p:pic>
        <p:nvPicPr>
          <p:cNvPr id="8" name="图片 7"/>
          <p:cNvPicPr/>
          <p:nvPr/>
        </p:nvPicPr>
        <p:blipFill>
          <a:blip r:embed="rId5"/>
          <a:stretch>
            <a:fillRect/>
          </a:stretch>
        </p:blipFill>
        <p:spPr>
          <a:xfrm>
            <a:off x="5665516" y="2518172"/>
            <a:ext cx="3181350" cy="1019175"/>
          </a:xfrm>
          <a:prstGeom prst="rect">
            <a:avLst/>
          </a:prstGeom>
        </p:spPr>
      </p:pic>
      <p:sp>
        <p:nvSpPr>
          <p:cNvPr id="9" name="文本框 8"/>
          <p:cNvSpPr txBox="1"/>
          <p:nvPr/>
        </p:nvSpPr>
        <p:spPr>
          <a:xfrm>
            <a:off x="2209800" y="4539517"/>
            <a:ext cx="2895600" cy="338554"/>
          </a:xfrm>
          <a:prstGeom prst="rect">
            <a:avLst/>
          </a:prstGeom>
          <a:noFill/>
        </p:spPr>
        <p:txBody>
          <a:bodyPr wrap="square" rtlCol="0">
            <a:spAutoFit/>
          </a:bodyPr>
          <a:lstStyle/>
          <a:p>
            <a:r>
              <a:rPr lang="zh-CN" altLang="en-US" sz="1600" dirty="0"/>
              <a:t>顺序图</a:t>
            </a:r>
          </a:p>
        </p:txBody>
      </p:sp>
      <p:sp>
        <p:nvSpPr>
          <p:cNvPr id="10" name="文本框 9"/>
          <p:cNvSpPr txBox="1"/>
          <p:nvPr/>
        </p:nvSpPr>
        <p:spPr>
          <a:xfrm>
            <a:off x="6781800" y="3567708"/>
            <a:ext cx="2895600" cy="338554"/>
          </a:xfrm>
          <a:prstGeom prst="rect">
            <a:avLst/>
          </a:prstGeom>
          <a:noFill/>
        </p:spPr>
        <p:txBody>
          <a:bodyPr wrap="square" rtlCol="0">
            <a:spAutoFit/>
          </a:bodyPr>
          <a:lstStyle/>
          <a:p>
            <a:r>
              <a:rPr lang="zh-CN" altLang="en-US" sz="1600" dirty="0" smtClean="0"/>
              <a:t>消息类型</a:t>
            </a:r>
            <a:endParaRPr lang="zh-CN" altLang="en-US" sz="1600" dirty="0"/>
          </a:p>
        </p:txBody>
      </p:sp>
    </p:spTree>
    <p:extLst>
      <p:ext uri="{BB962C8B-B14F-4D97-AF65-F5344CB8AC3E}">
        <p14:creationId xmlns:p14="http://schemas.microsoft.com/office/powerpoint/2010/main" val="1507997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1C9B5A8A-3B69-477C-B897-6464DA8B322F}" type="slidenum">
              <a:rPr kumimoji="0" lang="en-US" altLang="zh-CN">
                <a:ea typeface="宋体" panose="02010600030101010101" pitchFamily="2" charset="-122"/>
              </a:rPr>
              <a:pPr eaLnBrk="1" hangingPunct="1"/>
              <a:t>65</a:t>
            </a:fld>
            <a:endParaRPr kumimoji="0" lang="en-US" altLang="zh-CN">
              <a:ea typeface="宋体" panose="02010600030101010101" pitchFamily="2" charset="-122"/>
            </a:endParaRPr>
          </a:p>
        </p:txBody>
      </p:sp>
      <p:sp>
        <p:nvSpPr>
          <p:cNvPr id="14339" name="Rectangle 2"/>
          <p:cNvSpPr>
            <a:spLocks noGrp="1" noChangeArrowheads="1"/>
          </p:cNvSpPr>
          <p:nvPr>
            <p:ph type="title"/>
          </p:nvPr>
        </p:nvSpPr>
        <p:spPr/>
        <p:txBody>
          <a:bodyPr/>
          <a:lstStyle/>
          <a:p>
            <a:pPr eaLnBrk="1" hangingPunct="1"/>
            <a:r>
              <a:rPr lang="en-US" altLang="zh-CN" b="0" dirty="0" smtClean="0"/>
              <a:t>Sequence</a:t>
            </a:r>
            <a:r>
              <a:rPr lang="zh-CN" altLang="en-US" b="0" dirty="0" smtClean="0"/>
              <a:t>图中的组成元素</a:t>
            </a:r>
          </a:p>
        </p:txBody>
      </p:sp>
      <p:sp>
        <p:nvSpPr>
          <p:cNvPr id="14340" name="Rectangle 3"/>
          <p:cNvSpPr>
            <a:spLocks noGrp="1" noChangeArrowheads="1"/>
          </p:cNvSpPr>
          <p:nvPr>
            <p:ph type="body" idx="1"/>
          </p:nvPr>
        </p:nvSpPr>
        <p:spPr>
          <a:xfrm>
            <a:off x="1447800" y="1070372"/>
            <a:ext cx="5938838" cy="3403997"/>
          </a:xfrm>
        </p:spPr>
        <p:txBody>
          <a:bodyPr/>
          <a:lstStyle/>
          <a:p>
            <a:pPr eaLnBrk="1" hangingPunct="1"/>
            <a:r>
              <a:rPr lang="zh-CN" altLang="en-US" sz="2800" dirty="0"/>
              <a:t>顺序图中的一些主要元素：</a:t>
            </a:r>
          </a:p>
          <a:p>
            <a:pPr lvl="1" eaLnBrk="1" hangingPunct="1">
              <a:buFontTx/>
              <a:buNone/>
            </a:pPr>
            <a:r>
              <a:rPr lang="en-US" altLang="zh-CN" sz="2400" dirty="0" smtClean="0"/>
              <a:t>–</a:t>
            </a:r>
            <a:r>
              <a:rPr lang="en-US" altLang="zh-CN" sz="2400" b="1" dirty="0" smtClean="0">
                <a:solidFill>
                  <a:schemeClr val="accent2"/>
                </a:solidFill>
              </a:rPr>
              <a:t> Object </a:t>
            </a:r>
            <a:r>
              <a:rPr lang="en-US" altLang="zh-CN" sz="2400" dirty="0" smtClean="0"/>
              <a:t>(</a:t>
            </a:r>
            <a:r>
              <a:rPr lang="zh-CN" altLang="en-US" sz="2400" dirty="0" smtClean="0"/>
              <a:t>对象</a:t>
            </a:r>
            <a:r>
              <a:rPr lang="en-US" altLang="zh-CN" sz="2400" dirty="0" smtClean="0"/>
              <a:t>,</a:t>
            </a:r>
            <a:r>
              <a:rPr lang="zh-CN" altLang="en-US" sz="2400" dirty="0" smtClean="0"/>
              <a:t>包括</a:t>
            </a:r>
            <a:r>
              <a:rPr lang="en-US" altLang="zh-CN" sz="2400" dirty="0" smtClean="0"/>
              <a:t>actor</a:t>
            </a:r>
            <a:r>
              <a:rPr lang="zh-CN" altLang="en-US" sz="2400" dirty="0" smtClean="0"/>
              <a:t>实例</a:t>
            </a:r>
            <a:r>
              <a:rPr lang="en-US" altLang="zh-CN" sz="2400" dirty="0" smtClean="0"/>
              <a:t>)</a:t>
            </a:r>
          </a:p>
          <a:p>
            <a:pPr lvl="1" eaLnBrk="1" hangingPunct="1">
              <a:buFontTx/>
              <a:buNone/>
            </a:pPr>
            <a:r>
              <a:rPr lang="en-US" altLang="zh-CN" sz="2400" dirty="0" smtClean="0"/>
              <a:t>– </a:t>
            </a:r>
            <a:r>
              <a:rPr lang="en-US" altLang="zh-CN" sz="2400" b="1" dirty="0" smtClean="0">
                <a:solidFill>
                  <a:schemeClr val="accent2"/>
                </a:solidFill>
              </a:rPr>
              <a:t>Lifeline</a:t>
            </a:r>
            <a:r>
              <a:rPr lang="en-US" altLang="zh-CN" sz="2400" dirty="0" smtClean="0"/>
              <a:t> (</a:t>
            </a:r>
            <a:r>
              <a:rPr lang="zh-CN" altLang="en-US" sz="2400" dirty="0" smtClean="0"/>
              <a:t>生命线</a:t>
            </a:r>
            <a:r>
              <a:rPr lang="en-US" altLang="zh-CN" sz="2400" dirty="0" smtClean="0"/>
              <a:t>)</a:t>
            </a:r>
          </a:p>
          <a:p>
            <a:pPr lvl="1" eaLnBrk="1" hangingPunct="1">
              <a:buFontTx/>
              <a:buNone/>
            </a:pPr>
            <a:r>
              <a:rPr lang="en-US" altLang="zh-CN" sz="2400" dirty="0" smtClean="0"/>
              <a:t>– </a:t>
            </a:r>
            <a:r>
              <a:rPr lang="en-US" altLang="zh-CN" sz="2400" b="1" dirty="0" smtClean="0">
                <a:solidFill>
                  <a:schemeClr val="accent2"/>
                </a:solidFill>
              </a:rPr>
              <a:t>Focus of control</a:t>
            </a:r>
            <a:r>
              <a:rPr lang="en-US" altLang="zh-CN" sz="2400" dirty="0" smtClean="0"/>
              <a:t>(</a:t>
            </a:r>
            <a:r>
              <a:rPr lang="zh-CN" altLang="en-US" sz="2400" dirty="0" smtClean="0"/>
              <a:t>控制焦点</a:t>
            </a:r>
            <a:r>
              <a:rPr lang="en-US" altLang="zh-CN" sz="2400" dirty="0" smtClean="0"/>
              <a:t>)</a:t>
            </a:r>
            <a:r>
              <a:rPr lang="zh-CN" altLang="en-US" sz="2400" dirty="0" smtClean="0"/>
              <a:t>和</a:t>
            </a:r>
            <a:r>
              <a:rPr lang="en-US" altLang="zh-CN" sz="2400" b="1" dirty="0" smtClean="0">
                <a:solidFill>
                  <a:schemeClr val="accent2"/>
                </a:solidFill>
              </a:rPr>
              <a:t>activation</a:t>
            </a:r>
            <a:r>
              <a:rPr lang="en-US" altLang="zh-CN" sz="2400" dirty="0" smtClean="0"/>
              <a:t>(</a:t>
            </a:r>
            <a:r>
              <a:rPr lang="zh-CN" altLang="en-US" sz="2400" dirty="0" smtClean="0"/>
              <a:t>激活期</a:t>
            </a:r>
            <a:r>
              <a:rPr lang="en-US" altLang="zh-CN" sz="2400" dirty="0" smtClean="0"/>
              <a:t>)</a:t>
            </a:r>
          </a:p>
          <a:p>
            <a:pPr lvl="1" eaLnBrk="1" hangingPunct="1">
              <a:buFontTx/>
              <a:buNone/>
            </a:pPr>
            <a:r>
              <a:rPr lang="en-US" altLang="zh-CN" sz="2400" dirty="0" smtClean="0"/>
              <a:t>– </a:t>
            </a:r>
            <a:r>
              <a:rPr lang="en-US" altLang="zh-CN" sz="2400" b="1" dirty="0" smtClean="0">
                <a:solidFill>
                  <a:schemeClr val="accent2"/>
                </a:solidFill>
              </a:rPr>
              <a:t>Message</a:t>
            </a:r>
            <a:r>
              <a:rPr lang="zh-CN" altLang="en-US" sz="2400" b="1" dirty="0" smtClean="0"/>
              <a:t>（</a:t>
            </a:r>
            <a:r>
              <a:rPr lang="zh-CN" altLang="en-US" sz="2400" dirty="0" smtClean="0"/>
              <a:t>消息</a:t>
            </a:r>
            <a:r>
              <a:rPr lang="zh-CN" altLang="en-US" sz="2400" b="1" dirty="0" smtClean="0"/>
              <a:t>）</a:t>
            </a:r>
          </a:p>
          <a:p>
            <a:pPr lvl="1" eaLnBrk="1" hangingPunct="1">
              <a:buFontTx/>
              <a:buNone/>
            </a:pPr>
            <a:endParaRPr lang="en-US" altLang="zh-CN" dirty="0" smtClean="0"/>
          </a:p>
        </p:txBody>
      </p:sp>
    </p:spTree>
    <p:extLst>
      <p:ext uri="{BB962C8B-B14F-4D97-AF65-F5344CB8AC3E}">
        <p14:creationId xmlns:p14="http://schemas.microsoft.com/office/powerpoint/2010/main" val="18840591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6AB2A653-069C-4868-89D6-6488207FE481}" type="slidenum">
              <a:rPr kumimoji="0" lang="en-US" altLang="zh-CN">
                <a:ea typeface="宋体" panose="02010600030101010101" pitchFamily="2" charset="-122"/>
              </a:rPr>
              <a:pPr eaLnBrk="1" hangingPunct="1"/>
              <a:t>66</a:t>
            </a:fld>
            <a:endParaRPr kumimoji="0" lang="en-US" altLang="zh-CN">
              <a:ea typeface="宋体" panose="02010600030101010101" pitchFamily="2" charset="-122"/>
            </a:endParaRPr>
          </a:p>
        </p:txBody>
      </p:sp>
      <p:sp>
        <p:nvSpPr>
          <p:cNvPr id="15363" name="Rectangle 2"/>
          <p:cNvSpPr>
            <a:spLocks noGrp="1" noChangeArrowheads="1"/>
          </p:cNvSpPr>
          <p:nvPr>
            <p:ph type="title"/>
          </p:nvPr>
        </p:nvSpPr>
        <p:spPr>
          <a:xfrm>
            <a:off x="381000" y="134540"/>
            <a:ext cx="7620000" cy="422672"/>
          </a:xfrm>
        </p:spPr>
        <p:txBody>
          <a:bodyPr/>
          <a:lstStyle/>
          <a:p>
            <a:pPr eaLnBrk="1" hangingPunct="1"/>
            <a:r>
              <a:rPr lang="en-US" altLang="zh-CN" b="0" dirty="0" smtClean="0"/>
              <a:t>Object</a:t>
            </a:r>
          </a:p>
        </p:txBody>
      </p:sp>
      <p:sp>
        <p:nvSpPr>
          <p:cNvPr id="15364" name="Rectangle 3"/>
          <p:cNvSpPr>
            <a:spLocks noGrp="1" noChangeArrowheads="1"/>
          </p:cNvSpPr>
          <p:nvPr>
            <p:ph type="body" idx="1"/>
          </p:nvPr>
        </p:nvSpPr>
        <p:spPr>
          <a:xfrm>
            <a:off x="152400" y="666750"/>
            <a:ext cx="8540750" cy="3145631"/>
          </a:xfrm>
        </p:spPr>
        <p:txBody>
          <a:bodyPr/>
          <a:lstStyle/>
          <a:p>
            <a:pPr eaLnBrk="1" hangingPunct="1">
              <a:lnSpc>
                <a:spcPct val="150000"/>
              </a:lnSpc>
            </a:pPr>
            <a:r>
              <a:rPr lang="en-US" altLang="zh-CN" sz="2400" dirty="0"/>
              <a:t>sequence</a:t>
            </a:r>
            <a:r>
              <a:rPr lang="zh-CN" altLang="en-US" sz="2400" dirty="0"/>
              <a:t>图和</a:t>
            </a:r>
            <a:r>
              <a:rPr lang="en-US" altLang="zh-CN" sz="2400" dirty="0"/>
              <a:t>collaboration</a:t>
            </a:r>
            <a:r>
              <a:rPr lang="zh-CN" altLang="en-US" sz="2400" dirty="0"/>
              <a:t>图描述的是</a:t>
            </a:r>
            <a:r>
              <a:rPr lang="zh-CN" altLang="en-US" sz="2400" b="1" dirty="0">
                <a:solidFill>
                  <a:schemeClr val="accent2"/>
                </a:solidFill>
              </a:rPr>
              <a:t>对象</a:t>
            </a:r>
            <a:r>
              <a:rPr lang="zh-CN" altLang="en-US" sz="2400" dirty="0"/>
              <a:t>之间的消息发送关系，而不是类之间的关系。</a:t>
            </a:r>
          </a:p>
          <a:p>
            <a:pPr eaLnBrk="1" hangingPunct="1">
              <a:lnSpc>
                <a:spcPct val="150000"/>
              </a:lnSpc>
            </a:pPr>
            <a:r>
              <a:rPr lang="zh-CN" altLang="en-US" sz="2400" dirty="0"/>
              <a:t>最顶上一排矩形框。在交互图中，参与交互的对象既可以是具体的事物，又可以是原型化的事物。</a:t>
            </a:r>
          </a:p>
          <a:p>
            <a:pPr eaLnBrk="1" hangingPunct="1">
              <a:lnSpc>
                <a:spcPct val="150000"/>
              </a:lnSpc>
            </a:pPr>
            <a:r>
              <a:rPr lang="zh-CN" altLang="en-US" sz="2400" dirty="0"/>
              <a:t>作为具体的事物，一个对象代表现实世界中的某个东西。例如，</a:t>
            </a:r>
            <a:r>
              <a:rPr lang="en-US" altLang="zh-CN" sz="2400" dirty="0" err="1"/>
              <a:t>aOrder</a:t>
            </a:r>
            <a:r>
              <a:rPr lang="zh-CN" altLang="en-US" sz="2400" dirty="0"/>
              <a:t>作为类</a:t>
            </a:r>
            <a:r>
              <a:rPr lang="en-US" altLang="zh-CN" sz="2400" dirty="0"/>
              <a:t>Order</a:t>
            </a:r>
            <a:r>
              <a:rPr lang="zh-CN" altLang="en-US" sz="2400" dirty="0"/>
              <a:t>的一个实例，可以代表一个特定的订单；而如果作为一个原型化的事件，则</a:t>
            </a:r>
            <a:r>
              <a:rPr lang="en-US" altLang="zh-CN" sz="2400" dirty="0" err="1"/>
              <a:t>aOrder</a:t>
            </a:r>
            <a:r>
              <a:rPr lang="zh-CN" altLang="en-US" sz="2400" dirty="0"/>
              <a:t>可以代表类</a:t>
            </a:r>
            <a:r>
              <a:rPr lang="en-US" altLang="zh-CN" sz="2400" dirty="0"/>
              <a:t>Order</a:t>
            </a:r>
            <a:r>
              <a:rPr lang="zh-CN" altLang="en-US" sz="2400" dirty="0"/>
              <a:t>的任何一</a:t>
            </a:r>
            <a:r>
              <a:rPr lang="zh-CN" altLang="en-US" sz="2400" dirty="0" smtClean="0"/>
              <a:t>实例</a:t>
            </a:r>
            <a:endParaRPr lang="zh-CN" altLang="en-US" sz="2400" dirty="0"/>
          </a:p>
          <a:p>
            <a:pPr eaLnBrk="1" hangingPunct="1">
              <a:lnSpc>
                <a:spcPct val="150000"/>
              </a:lnSpc>
            </a:pPr>
            <a:endParaRPr lang="en-US" altLang="zh-CN" sz="2400" dirty="0"/>
          </a:p>
        </p:txBody>
      </p:sp>
    </p:spTree>
    <p:extLst>
      <p:ext uri="{BB962C8B-B14F-4D97-AF65-F5344CB8AC3E}">
        <p14:creationId xmlns:p14="http://schemas.microsoft.com/office/powerpoint/2010/main" val="42418958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B38C041A-BAD1-410B-91E6-D34F1F04E8A4}" type="slidenum">
              <a:rPr kumimoji="0" lang="en-US" altLang="zh-CN">
                <a:ea typeface="宋体" panose="02010600030101010101" pitchFamily="2" charset="-122"/>
              </a:rPr>
              <a:pPr eaLnBrk="1" hangingPunct="1"/>
              <a:t>67</a:t>
            </a:fld>
            <a:endParaRPr kumimoji="0" lang="en-US" altLang="zh-CN">
              <a:ea typeface="宋体" panose="02010600030101010101" pitchFamily="2" charset="-122"/>
            </a:endParaRPr>
          </a:p>
        </p:txBody>
      </p:sp>
      <p:sp>
        <p:nvSpPr>
          <p:cNvPr id="16387" name="Rectangle 2"/>
          <p:cNvSpPr>
            <a:spLocks noGrp="1" noChangeArrowheads="1"/>
          </p:cNvSpPr>
          <p:nvPr>
            <p:ph type="title"/>
          </p:nvPr>
        </p:nvSpPr>
        <p:spPr/>
        <p:txBody>
          <a:bodyPr/>
          <a:lstStyle/>
          <a:p>
            <a:pPr eaLnBrk="1" hangingPunct="1"/>
            <a:r>
              <a:rPr lang="en-US" altLang="zh-CN" b="0" dirty="0" smtClean="0"/>
              <a:t>Object</a:t>
            </a:r>
          </a:p>
        </p:txBody>
      </p:sp>
      <p:sp>
        <p:nvSpPr>
          <p:cNvPr id="16388" name="Rectangle 3"/>
          <p:cNvSpPr>
            <a:spLocks noGrp="1" noChangeArrowheads="1"/>
          </p:cNvSpPr>
          <p:nvPr>
            <p:ph type="body" idx="1"/>
          </p:nvPr>
        </p:nvSpPr>
        <p:spPr>
          <a:xfrm>
            <a:off x="427409" y="987625"/>
            <a:ext cx="8183191" cy="3145631"/>
          </a:xfrm>
        </p:spPr>
        <p:txBody>
          <a:bodyPr/>
          <a:lstStyle/>
          <a:p>
            <a:pPr eaLnBrk="1" hangingPunct="1"/>
            <a:endParaRPr lang="zh-CN" altLang="en-US" sz="2400" dirty="0"/>
          </a:p>
          <a:p>
            <a:pPr eaLnBrk="1" hangingPunct="1"/>
            <a:r>
              <a:rPr lang="zh-CN" altLang="en-US" sz="2400" dirty="0"/>
              <a:t>交互图中的对象的常见命名方式：</a:t>
            </a:r>
          </a:p>
        </p:txBody>
      </p:sp>
      <p:grpSp>
        <p:nvGrpSpPr>
          <p:cNvPr id="16389" name="Group 4"/>
          <p:cNvGrpSpPr>
            <a:grpSpLocks/>
          </p:cNvGrpSpPr>
          <p:nvPr/>
        </p:nvGrpSpPr>
        <p:grpSpPr bwMode="auto">
          <a:xfrm>
            <a:off x="1571625" y="2250282"/>
            <a:ext cx="5398294" cy="1054894"/>
            <a:chOff x="480" y="3312"/>
            <a:chExt cx="4534" cy="886"/>
          </a:xfrm>
        </p:grpSpPr>
        <p:grpSp>
          <p:nvGrpSpPr>
            <p:cNvPr id="16390" name="Group 5"/>
            <p:cNvGrpSpPr>
              <a:grpSpLocks/>
            </p:cNvGrpSpPr>
            <p:nvPr/>
          </p:nvGrpSpPr>
          <p:grpSpPr bwMode="auto">
            <a:xfrm>
              <a:off x="2208" y="3312"/>
              <a:ext cx="1200" cy="886"/>
              <a:chOff x="2208" y="3312"/>
              <a:chExt cx="1200" cy="886"/>
            </a:xfrm>
          </p:grpSpPr>
          <p:sp>
            <p:nvSpPr>
              <p:cNvPr id="16397" name="Text Box 6"/>
              <p:cNvSpPr txBox="1">
                <a:spLocks noChangeArrowheads="1"/>
              </p:cNvSpPr>
              <p:nvPr/>
            </p:nvSpPr>
            <p:spPr bwMode="auto">
              <a:xfrm>
                <a:off x="2256" y="3888"/>
                <a:ext cx="115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eaLnBrk="1" hangingPunct="1"/>
                <a:r>
                  <a:rPr lang="zh-CN" altLang="en-US" dirty="0">
                    <a:latin typeface="Times New Roman" panose="02020603050405020304" pitchFamily="18" charset="0"/>
                  </a:rPr>
                  <a:t>只显示类名</a:t>
                </a:r>
              </a:p>
            </p:txBody>
          </p:sp>
          <p:pic>
            <p:nvPicPr>
              <p:cNvPr id="1639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3312"/>
                <a:ext cx="1200"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391" name="Group 8"/>
            <p:cNvGrpSpPr>
              <a:grpSpLocks/>
            </p:cNvGrpSpPr>
            <p:nvPr/>
          </p:nvGrpSpPr>
          <p:grpSpPr bwMode="auto">
            <a:xfrm>
              <a:off x="480" y="3312"/>
              <a:ext cx="1706" cy="886"/>
              <a:chOff x="480" y="3312"/>
              <a:chExt cx="1706" cy="886"/>
            </a:xfrm>
          </p:grpSpPr>
          <p:sp>
            <p:nvSpPr>
              <p:cNvPr id="16395" name="Text Box 9"/>
              <p:cNvSpPr txBox="1">
                <a:spLocks noChangeArrowheads="1"/>
              </p:cNvSpPr>
              <p:nvPr/>
            </p:nvSpPr>
            <p:spPr bwMode="auto">
              <a:xfrm>
                <a:off x="480" y="3888"/>
                <a:ext cx="170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eaLnBrk="1" hangingPunct="1"/>
                <a:r>
                  <a:rPr lang="zh-CN" altLang="en-US">
                    <a:latin typeface="Times New Roman" panose="02020603050405020304" pitchFamily="18" charset="0"/>
                  </a:rPr>
                  <a:t>显示对象名和类名</a:t>
                </a:r>
              </a:p>
            </p:txBody>
          </p:sp>
          <p:pic>
            <p:nvPicPr>
              <p:cNvPr id="163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3312"/>
                <a:ext cx="120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392" name="Group 11"/>
            <p:cNvGrpSpPr>
              <a:grpSpLocks/>
            </p:cNvGrpSpPr>
            <p:nvPr/>
          </p:nvGrpSpPr>
          <p:grpSpPr bwMode="auto">
            <a:xfrm>
              <a:off x="3696" y="3312"/>
              <a:ext cx="1318" cy="886"/>
              <a:chOff x="3696" y="3312"/>
              <a:chExt cx="1318" cy="886"/>
            </a:xfrm>
          </p:grpSpPr>
          <p:sp>
            <p:nvSpPr>
              <p:cNvPr id="16393" name="Text Box 12"/>
              <p:cNvSpPr txBox="1">
                <a:spLocks noChangeArrowheads="1"/>
              </p:cNvSpPr>
              <p:nvPr/>
            </p:nvSpPr>
            <p:spPr bwMode="auto">
              <a:xfrm>
                <a:off x="3696" y="3888"/>
                <a:ext cx="131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eaLnBrk="1" hangingPunct="1"/>
                <a:r>
                  <a:rPr lang="zh-CN" altLang="en-US">
                    <a:latin typeface="Times New Roman" panose="02020603050405020304" pitchFamily="18" charset="0"/>
                  </a:rPr>
                  <a:t>只显示对象名</a:t>
                </a:r>
              </a:p>
            </p:txBody>
          </p:sp>
          <p:pic>
            <p:nvPicPr>
              <p:cNvPr id="1639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3312"/>
                <a:ext cx="124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2584464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0BE0B811-F2C9-478B-8DAA-C75A68F79A22}" type="slidenum">
              <a:rPr kumimoji="0" lang="en-US" altLang="zh-CN">
                <a:ea typeface="宋体" panose="02010600030101010101" pitchFamily="2" charset="-122"/>
              </a:rPr>
              <a:pPr eaLnBrk="1" hangingPunct="1"/>
              <a:t>68</a:t>
            </a:fld>
            <a:endParaRPr kumimoji="0" lang="en-US" altLang="zh-CN">
              <a:ea typeface="宋体" panose="02010600030101010101" pitchFamily="2" charset="-122"/>
            </a:endParaRPr>
          </a:p>
        </p:txBody>
      </p:sp>
      <p:sp>
        <p:nvSpPr>
          <p:cNvPr id="17411" name="Rectangle 2"/>
          <p:cNvSpPr>
            <a:spLocks noGrp="1" noChangeArrowheads="1"/>
          </p:cNvSpPr>
          <p:nvPr>
            <p:ph type="title"/>
          </p:nvPr>
        </p:nvSpPr>
        <p:spPr/>
        <p:txBody>
          <a:bodyPr/>
          <a:lstStyle/>
          <a:p>
            <a:pPr eaLnBrk="1" hangingPunct="1"/>
            <a:r>
              <a:rPr lang="zh-CN" altLang="en-US" smtClean="0"/>
              <a:t>对象的创建和销毁</a:t>
            </a:r>
          </a:p>
        </p:txBody>
      </p:sp>
      <p:sp>
        <p:nvSpPr>
          <p:cNvPr id="17412" name="Rectangle 3"/>
          <p:cNvSpPr>
            <a:spLocks noGrp="1" noChangeArrowheads="1"/>
          </p:cNvSpPr>
          <p:nvPr>
            <p:ph type="body" idx="1"/>
          </p:nvPr>
        </p:nvSpPr>
        <p:spPr>
          <a:xfrm>
            <a:off x="301625" y="1227522"/>
            <a:ext cx="8540750" cy="3145631"/>
          </a:xfrm>
        </p:spPr>
        <p:txBody>
          <a:bodyPr/>
          <a:lstStyle/>
          <a:p>
            <a:pPr eaLnBrk="1" hangingPunct="1">
              <a:lnSpc>
                <a:spcPct val="150000"/>
              </a:lnSpc>
            </a:pPr>
            <a:r>
              <a:rPr lang="zh-CN" altLang="en-US" sz="2400" dirty="0" smtClean="0"/>
              <a:t>如果对象位于顺序图的</a:t>
            </a:r>
            <a:r>
              <a:rPr lang="zh-CN" altLang="en-US" sz="2400" dirty="0" smtClean="0">
                <a:solidFill>
                  <a:srgbClr val="C00000"/>
                </a:solidFill>
              </a:rPr>
              <a:t>顶部</a:t>
            </a:r>
            <a:r>
              <a:rPr lang="zh-CN" altLang="en-US" sz="2400" dirty="0" smtClean="0"/>
              <a:t>，说明在交互开始</a:t>
            </a:r>
            <a:r>
              <a:rPr lang="zh-CN" altLang="en-US" sz="2400" dirty="0" smtClean="0">
                <a:solidFill>
                  <a:srgbClr val="00B0F0"/>
                </a:solidFill>
              </a:rPr>
              <a:t>之前</a:t>
            </a:r>
            <a:r>
              <a:rPr lang="zh-CN" altLang="en-US" sz="2400" dirty="0" smtClean="0"/>
              <a:t>该对象已经存在了。如果对象是在交互的过程中创建的，那么它应当位于图的中间部分。</a:t>
            </a:r>
          </a:p>
          <a:p>
            <a:pPr eaLnBrk="1" hangingPunct="1">
              <a:lnSpc>
                <a:spcPct val="150000"/>
              </a:lnSpc>
            </a:pPr>
            <a:r>
              <a:rPr lang="zh-CN" altLang="en-US" sz="2400" dirty="0" smtClean="0"/>
              <a:t>对象在创建消息发生</a:t>
            </a:r>
            <a:r>
              <a:rPr lang="zh-CN" altLang="en-US" sz="2400" dirty="0" smtClean="0">
                <a:solidFill>
                  <a:srgbClr val="00B0F0"/>
                </a:solidFill>
              </a:rPr>
              <a:t>之后</a:t>
            </a:r>
            <a:r>
              <a:rPr lang="zh-CN" altLang="en-US" sz="2400" dirty="0" smtClean="0"/>
              <a:t>才能存在，对象的生命线也是在创建消息之后才存在的。</a:t>
            </a:r>
          </a:p>
        </p:txBody>
      </p:sp>
    </p:spTree>
    <p:extLst>
      <p:ext uri="{BB962C8B-B14F-4D97-AF65-F5344CB8AC3E}">
        <p14:creationId xmlns:p14="http://schemas.microsoft.com/office/powerpoint/2010/main" val="7188087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40E0FC4B-2198-40A4-982D-E7AAD2226734}" type="slidenum">
              <a:rPr kumimoji="0" lang="en-US" altLang="zh-CN">
                <a:ea typeface="宋体" panose="02010600030101010101" pitchFamily="2" charset="-122"/>
              </a:rPr>
              <a:pPr eaLnBrk="1" hangingPunct="1"/>
              <a:t>69</a:t>
            </a:fld>
            <a:endParaRPr kumimoji="0" lang="en-US" altLang="zh-CN">
              <a:ea typeface="宋体" panose="02010600030101010101" pitchFamily="2" charset="-122"/>
            </a:endParaRPr>
          </a:p>
        </p:txBody>
      </p:sp>
      <p:sp>
        <p:nvSpPr>
          <p:cNvPr id="18435" name="Rectangle 2"/>
          <p:cNvSpPr>
            <a:spLocks noGrp="1" noChangeArrowheads="1"/>
          </p:cNvSpPr>
          <p:nvPr>
            <p:ph type="title"/>
          </p:nvPr>
        </p:nvSpPr>
        <p:spPr/>
        <p:txBody>
          <a:bodyPr/>
          <a:lstStyle/>
          <a:p>
            <a:pPr eaLnBrk="1" hangingPunct="1"/>
            <a:r>
              <a:rPr lang="zh-CN" altLang="en-US" smtClean="0"/>
              <a:t>创建对象的两种表示方法：</a:t>
            </a:r>
          </a:p>
        </p:txBody>
      </p:sp>
      <p:sp>
        <p:nvSpPr>
          <p:cNvPr id="18436" name="Rectangle 3"/>
          <p:cNvSpPr>
            <a:spLocks noGrp="1" noChangeArrowheads="1"/>
          </p:cNvSpPr>
          <p:nvPr>
            <p:ph type="body" idx="1"/>
          </p:nvPr>
        </p:nvSpPr>
        <p:spPr/>
        <p:txBody>
          <a:bodyPr/>
          <a:lstStyle/>
          <a:p>
            <a:pPr eaLnBrk="1" hangingPunct="1"/>
            <a:endParaRPr lang="zh-CN" altLang="zh-CN" smtClean="0"/>
          </a:p>
        </p:txBody>
      </p:sp>
      <p:pic>
        <p:nvPicPr>
          <p:cNvPr id="1843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010" y="3057526"/>
            <a:ext cx="5130403" cy="185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010" y="735807"/>
            <a:ext cx="5000625" cy="2116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965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1450"/>
            <a:ext cx="64008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13298"/>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D6A79955-305A-46E3-94E5-32DB8C25EBD7}" type="slidenum">
              <a:rPr kumimoji="0" lang="en-US" altLang="zh-CN">
                <a:ea typeface="宋体" panose="02010600030101010101" pitchFamily="2" charset="-122"/>
              </a:rPr>
              <a:pPr eaLnBrk="1" hangingPunct="1"/>
              <a:t>70</a:t>
            </a:fld>
            <a:endParaRPr kumimoji="0" lang="en-US" altLang="zh-CN">
              <a:ea typeface="宋体" panose="02010600030101010101" pitchFamily="2" charset="-122"/>
            </a:endParaRPr>
          </a:p>
        </p:txBody>
      </p:sp>
      <p:sp>
        <p:nvSpPr>
          <p:cNvPr id="19459" name="Rectangle 2"/>
          <p:cNvSpPr>
            <a:spLocks noGrp="1" noChangeArrowheads="1"/>
          </p:cNvSpPr>
          <p:nvPr>
            <p:ph type="title"/>
          </p:nvPr>
        </p:nvSpPr>
        <p:spPr/>
        <p:txBody>
          <a:bodyPr/>
          <a:lstStyle/>
          <a:p>
            <a:pPr eaLnBrk="1" hangingPunct="1"/>
            <a:r>
              <a:rPr lang="zh-CN" altLang="en-US" smtClean="0"/>
              <a:t>对象撤销</a:t>
            </a:r>
          </a:p>
        </p:txBody>
      </p:sp>
      <p:sp>
        <p:nvSpPr>
          <p:cNvPr id="19460" name="Rectangle 3"/>
          <p:cNvSpPr>
            <a:spLocks noGrp="1" noChangeArrowheads="1"/>
          </p:cNvSpPr>
          <p:nvPr>
            <p:ph type="body" idx="1"/>
          </p:nvPr>
        </p:nvSpPr>
        <p:spPr>
          <a:xfrm>
            <a:off x="381001" y="1032272"/>
            <a:ext cx="8229600" cy="2247900"/>
          </a:xfrm>
        </p:spPr>
        <p:txBody>
          <a:bodyPr/>
          <a:lstStyle/>
          <a:p>
            <a:pPr eaLnBrk="1" hangingPunct="1"/>
            <a:r>
              <a:rPr lang="zh-CN" altLang="en-US" sz="2400" dirty="0" smtClean="0"/>
              <a:t>如果要撤销一个对象，只要在其生命线终止点放置一个</a:t>
            </a:r>
            <a:r>
              <a:rPr lang="zh-CN" altLang="en-US" sz="2400" dirty="0" smtClean="0">
                <a:latin typeface="Times New Roman" panose="02020603050405020304" pitchFamily="18" charset="0"/>
              </a:rPr>
              <a:t>“</a:t>
            </a:r>
            <a:r>
              <a:rPr lang="en-US" altLang="zh-CN" sz="2400" dirty="0" smtClean="0"/>
              <a:t>X</a:t>
            </a:r>
            <a:r>
              <a:rPr lang="en-US" altLang="zh-CN" sz="2400" dirty="0" smtClean="0">
                <a:latin typeface="Times New Roman" panose="02020603050405020304" pitchFamily="18" charset="0"/>
              </a:rPr>
              <a:t>”</a:t>
            </a:r>
            <a:r>
              <a:rPr lang="zh-CN" altLang="en-US" sz="2400" dirty="0" smtClean="0"/>
              <a:t>符号即可，该点通常是对删除或取消消息的回应。 </a:t>
            </a:r>
          </a:p>
        </p:txBody>
      </p:sp>
      <p:pic>
        <p:nvPicPr>
          <p:cNvPr id="194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43151"/>
            <a:ext cx="4514850" cy="248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9770061"/>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A5F09D14-91C1-409A-9CFD-4A4F6774AF5E}" type="slidenum">
              <a:rPr kumimoji="0" lang="en-US" altLang="zh-CN">
                <a:ea typeface="宋体" panose="02010600030101010101" pitchFamily="2" charset="-122"/>
              </a:rPr>
              <a:pPr eaLnBrk="1" hangingPunct="1"/>
              <a:t>71</a:t>
            </a:fld>
            <a:endParaRPr kumimoji="0" lang="en-US" altLang="zh-CN">
              <a:ea typeface="宋体" panose="02010600030101010101" pitchFamily="2" charset="-122"/>
            </a:endParaRPr>
          </a:p>
        </p:txBody>
      </p:sp>
      <p:sp>
        <p:nvSpPr>
          <p:cNvPr id="20483" name="Rectangle 2"/>
          <p:cNvSpPr>
            <a:spLocks noGrp="1" noChangeArrowheads="1"/>
          </p:cNvSpPr>
          <p:nvPr>
            <p:ph type="title"/>
          </p:nvPr>
        </p:nvSpPr>
        <p:spPr>
          <a:xfrm>
            <a:off x="457200" y="285750"/>
            <a:ext cx="7620000" cy="422672"/>
          </a:xfrm>
        </p:spPr>
        <p:txBody>
          <a:bodyPr/>
          <a:lstStyle/>
          <a:p>
            <a:pPr eaLnBrk="1" hangingPunct="1"/>
            <a:r>
              <a:rPr lang="en-US" altLang="zh-CN" b="0" dirty="0" smtClean="0"/>
              <a:t>lifeline (</a:t>
            </a:r>
            <a:r>
              <a:rPr lang="zh-CN" altLang="en-US" b="0" dirty="0" smtClean="0"/>
              <a:t>生命线</a:t>
            </a:r>
            <a:r>
              <a:rPr lang="en-US" altLang="zh-CN" b="0" dirty="0" smtClean="0"/>
              <a:t>)</a:t>
            </a:r>
          </a:p>
        </p:txBody>
      </p:sp>
      <p:sp>
        <p:nvSpPr>
          <p:cNvPr id="20484" name="Rectangle 3"/>
          <p:cNvSpPr>
            <a:spLocks noGrp="1" noChangeArrowheads="1"/>
          </p:cNvSpPr>
          <p:nvPr>
            <p:ph type="body" idx="1"/>
          </p:nvPr>
        </p:nvSpPr>
        <p:spPr>
          <a:xfrm>
            <a:off x="457200" y="951310"/>
            <a:ext cx="7848599" cy="4192190"/>
          </a:xfrm>
        </p:spPr>
        <p:txBody>
          <a:bodyPr/>
          <a:lstStyle/>
          <a:p>
            <a:pPr eaLnBrk="1" hangingPunct="1">
              <a:buClr>
                <a:srgbClr val="00B050"/>
              </a:buClr>
              <a:buFont typeface="Wingdings" panose="05000000000000000000" pitchFamily="2" charset="2"/>
              <a:buChar char="p"/>
            </a:pPr>
            <a:r>
              <a:rPr lang="zh-CN" altLang="en-US" sz="2400" b="1" dirty="0" smtClean="0">
                <a:solidFill>
                  <a:schemeClr val="accent2"/>
                </a:solidFill>
              </a:rPr>
              <a:t>生命线</a:t>
            </a:r>
            <a:r>
              <a:rPr lang="zh-CN" altLang="en-US" sz="2400" dirty="0" smtClean="0">
                <a:solidFill>
                  <a:srgbClr val="000000"/>
                </a:solidFill>
              </a:rPr>
              <a:t>表示对象存在的时间，在顺序图中生命线表示为从对象图标向下延伸的一条虚线。</a:t>
            </a:r>
          </a:p>
          <a:p>
            <a:pPr eaLnBrk="1" hangingPunct="1">
              <a:buClr>
                <a:srgbClr val="00B050"/>
              </a:buClr>
              <a:buFont typeface="Wingdings" panose="05000000000000000000" pitchFamily="2" charset="2"/>
              <a:buChar char="p"/>
            </a:pPr>
            <a:r>
              <a:rPr lang="zh-CN" altLang="en-US" sz="2400" dirty="0" smtClean="0"/>
              <a:t>生命线是一条垂直的虚线，表示顺序图中的对象在一段时间内的存在。每个对象的底部中心的位置都带有生命线。</a:t>
            </a:r>
          </a:p>
          <a:p>
            <a:pPr eaLnBrk="1" hangingPunct="1">
              <a:buClr>
                <a:srgbClr val="00B050"/>
              </a:buClr>
              <a:buFont typeface="Wingdings" panose="05000000000000000000" pitchFamily="2" charset="2"/>
              <a:buChar char="p"/>
            </a:pPr>
            <a:r>
              <a:rPr lang="zh-CN" altLang="en-US" sz="2400" dirty="0" smtClean="0"/>
              <a:t>生命线是一个时间线，从顺序图的顶部一直延伸到底部，所用的时间取决于交互持续的时间。</a:t>
            </a:r>
            <a:endParaRPr lang="zh-CN" altLang="en-US" sz="2400" dirty="0" smtClean="0">
              <a:solidFill>
                <a:srgbClr val="000000"/>
              </a:solidFill>
            </a:endParaRPr>
          </a:p>
        </p:txBody>
      </p:sp>
    </p:spTree>
    <p:extLst>
      <p:ext uri="{BB962C8B-B14F-4D97-AF65-F5344CB8AC3E}">
        <p14:creationId xmlns:p14="http://schemas.microsoft.com/office/powerpoint/2010/main" val="30389416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120D456E-0FCD-4D88-9706-BDAD5EC48454}" type="slidenum">
              <a:rPr kumimoji="0" lang="en-US" altLang="zh-CN">
                <a:ea typeface="宋体" panose="02010600030101010101" pitchFamily="2" charset="-122"/>
              </a:rPr>
              <a:pPr eaLnBrk="1" hangingPunct="1"/>
              <a:t>72</a:t>
            </a:fld>
            <a:endParaRPr kumimoji="0" lang="en-US" altLang="zh-CN">
              <a:ea typeface="宋体" panose="02010600030101010101" pitchFamily="2" charset="-122"/>
            </a:endParaRPr>
          </a:p>
        </p:txBody>
      </p:sp>
      <p:sp>
        <p:nvSpPr>
          <p:cNvPr id="21507" name="Rectangle 2"/>
          <p:cNvSpPr>
            <a:spLocks noGrp="1" noChangeArrowheads="1"/>
          </p:cNvSpPr>
          <p:nvPr>
            <p:ph type="title"/>
          </p:nvPr>
        </p:nvSpPr>
        <p:spPr/>
        <p:txBody>
          <a:bodyPr/>
          <a:lstStyle/>
          <a:p>
            <a:pPr eaLnBrk="1" hangingPunct="1"/>
            <a:endParaRPr lang="zh-CN" altLang="zh-CN" smtClean="0"/>
          </a:p>
        </p:txBody>
      </p:sp>
      <p:sp>
        <p:nvSpPr>
          <p:cNvPr id="21508" name="Rectangle 3"/>
          <p:cNvSpPr>
            <a:spLocks noGrp="1" noChangeArrowheads="1"/>
          </p:cNvSpPr>
          <p:nvPr>
            <p:ph type="body" idx="1"/>
          </p:nvPr>
        </p:nvSpPr>
        <p:spPr>
          <a:xfrm>
            <a:off x="301625" y="1123950"/>
            <a:ext cx="8540750" cy="3145631"/>
          </a:xfrm>
        </p:spPr>
        <p:txBody>
          <a:bodyPr/>
          <a:lstStyle/>
          <a:p>
            <a:pPr eaLnBrk="1" hangingPunct="1"/>
            <a:r>
              <a:rPr lang="zh-CN" altLang="en-US" sz="2400" dirty="0" smtClean="0"/>
              <a:t>对象与生命线结合在一起称为对象的生命线，对象的生命线包含矩形的对象图标以及图标下面的生命线</a:t>
            </a:r>
          </a:p>
        </p:txBody>
      </p:sp>
      <p:pic>
        <p:nvPicPr>
          <p:cNvPr id="215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71003"/>
            <a:ext cx="645795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63131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B27D11F2-5301-403D-9B30-554E56691ADA}" type="slidenum">
              <a:rPr kumimoji="0" lang="en-US" altLang="zh-CN">
                <a:ea typeface="宋体" panose="02010600030101010101" pitchFamily="2" charset="-122"/>
              </a:rPr>
              <a:pPr eaLnBrk="1" hangingPunct="1"/>
              <a:t>73</a:t>
            </a:fld>
            <a:endParaRPr kumimoji="0" lang="en-US" altLang="zh-CN">
              <a:ea typeface="宋体" panose="02010600030101010101" pitchFamily="2" charset="-122"/>
            </a:endParaRPr>
          </a:p>
        </p:txBody>
      </p:sp>
      <p:sp>
        <p:nvSpPr>
          <p:cNvPr id="22531" name="Rectangle 2"/>
          <p:cNvSpPr>
            <a:spLocks noGrp="1" noChangeArrowheads="1"/>
          </p:cNvSpPr>
          <p:nvPr>
            <p:ph type="title"/>
          </p:nvPr>
        </p:nvSpPr>
        <p:spPr>
          <a:xfrm>
            <a:off x="381000" y="287402"/>
            <a:ext cx="7620000" cy="422672"/>
          </a:xfrm>
        </p:spPr>
        <p:txBody>
          <a:bodyPr/>
          <a:lstStyle/>
          <a:p>
            <a:pPr eaLnBrk="1" hangingPunct="1"/>
            <a:r>
              <a:rPr lang="zh-CN" altLang="en-US" b="0" dirty="0" smtClean="0"/>
              <a:t>控制焦点</a:t>
            </a:r>
            <a:r>
              <a:rPr lang="en-US" altLang="zh-CN" b="0" dirty="0" smtClean="0"/>
              <a:t>(Focus of control)</a:t>
            </a:r>
          </a:p>
        </p:txBody>
      </p:sp>
      <p:sp>
        <p:nvSpPr>
          <p:cNvPr id="22532" name="Rectangle 3"/>
          <p:cNvSpPr>
            <a:spLocks noGrp="1" noChangeArrowheads="1"/>
          </p:cNvSpPr>
          <p:nvPr>
            <p:ph type="body" idx="1"/>
          </p:nvPr>
        </p:nvSpPr>
        <p:spPr>
          <a:xfrm>
            <a:off x="457200" y="789385"/>
            <a:ext cx="8610599" cy="3539728"/>
          </a:xfrm>
        </p:spPr>
        <p:txBody>
          <a:bodyPr/>
          <a:lstStyle/>
          <a:p>
            <a:pPr eaLnBrk="1" hangingPunct="1"/>
            <a:r>
              <a:rPr lang="zh-CN" altLang="en-US" sz="2400" b="1" dirty="0">
                <a:solidFill>
                  <a:schemeClr val="accent2"/>
                </a:solidFill>
              </a:rPr>
              <a:t>控制焦点</a:t>
            </a:r>
            <a:r>
              <a:rPr lang="zh-CN" altLang="en-US" sz="2400" dirty="0">
                <a:solidFill>
                  <a:srgbClr val="000000"/>
                </a:solidFill>
              </a:rPr>
              <a:t>：顺序图中表示时间段的符号，它是一个瘦高的矩形，表示对象执行一个动作所经历的时间段，既可以直接执行，也可以是通过下级过程执行。矩形的顶部表示动作的开始，底部表示动作的结束（由一个返回消息来标记）。</a:t>
            </a:r>
            <a:r>
              <a:rPr lang="zh-CN" altLang="en-US" sz="2400" dirty="0"/>
              <a:t>图例：</a:t>
            </a:r>
          </a:p>
          <a:p>
            <a:pPr eaLnBrk="1" hangingPunct="1"/>
            <a:endParaRPr lang="en-US" altLang="zh-CN" sz="2400" dirty="0"/>
          </a:p>
        </p:txBody>
      </p:sp>
      <p:pic>
        <p:nvPicPr>
          <p:cNvPr id="225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99" y="2784277"/>
            <a:ext cx="2400300" cy="195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5"/>
          <p:cNvSpPr txBox="1">
            <a:spLocks noChangeArrowheads="1"/>
          </p:cNvSpPr>
          <p:nvPr/>
        </p:nvSpPr>
        <p:spPr bwMode="auto">
          <a:xfrm>
            <a:off x="5760244" y="3975497"/>
            <a:ext cx="1891865"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eaLnBrk="1" hangingPunct="1"/>
            <a:r>
              <a:rPr lang="en-US" altLang="zh-CN" sz="2100">
                <a:solidFill>
                  <a:schemeClr val="accent2"/>
                </a:solidFill>
                <a:latin typeface="Times New Roman" panose="02020603050405020304" pitchFamily="18" charset="0"/>
                <a:ea typeface="宋体" panose="02010600030101010101" pitchFamily="2" charset="-122"/>
              </a:rPr>
              <a:t>focus of control</a:t>
            </a:r>
          </a:p>
        </p:txBody>
      </p:sp>
      <p:sp>
        <p:nvSpPr>
          <p:cNvPr id="22535" name="Line 6"/>
          <p:cNvSpPr>
            <a:spLocks noChangeShapeType="1"/>
          </p:cNvSpPr>
          <p:nvPr/>
        </p:nvSpPr>
        <p:spPr bwMode="auto">
          <a:xfrm flipH="1" flipV="1">
            <a:off x="4463654" y="3759994"/>
            <a:ext cx="1188244" cy="377429"/>
          </a:xfrm>
          <a:prstGeom prst="line">
            <a:avLst/>
          </a:prstGeom>
          <a:noFill/>
          <a:ln w="127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Tree>
    <p:extLst>
      <p:ext uri="{BB962C8B-B14F-4D97-AF65-F5344CB8AC3E}">
        <p14:creationId xmlns:p14="http://schemas.microsoft.com/office/powerpoint/2010/main" val="39951814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316B3F28-B252-4FB6-BE6E-8351793C99CB}" type="slidenum">
              <a:rPr kumimoji="0" lang="en-US" altLang="zh-CN">
                <a:ea typeface="宋体" panose="02010600030101010101" pitchFamily="2" charset="-122"/>
              </a:rPr>
              <a:pPr eaLnBrk="1" hangingPunct="1"/>
              <a:t>74</a:t>
            </a:fld>
            <a:endParaRPr kumimoji="0" lang="en-US" altLang="zh-CN">
              <a:ea typeface="宋体" panose="02010600030101010101" pitchFamily="2" charset="-122"/>
            </a:endParaRPr>
          </a:p>
        </p:txBody>
      </p:sp>
      <p:sp>
        <p:nvSpPr>
          <p:cNvPr id="25603" name="Rectangle 2"/>
          <p:cNvSpPr>
            <a:spLocks noGrp="1" noChangeArrowheads="1"/>
          </p:cNvSpPr>
          <p:nvPr>
            <p:ph type="title"/>
          </p:nvPr>
        </p:nvSpPr>
        <p:spPr>
          <a:xfrm>
            <a:off x="348853" y="209550"/>
            <a:ext cx="7620000" cy="422672"/>
          </a:xfrm>
        </p:spPr>
        <p:txBody>
          <a:bodyPr/>
          <a:lstStyle/>
          <a:p>
            <a:pPr eaLnBrk="1" hangingPunct="1"/>
            <a:r>
              <a:rPr lang="zh-CN" altLang="en-US" b="0" dirty="0" smtClean="0"/>
              <a:t>消息</a:t>
            </a:r>
            <a:r>
              <a:rPr lang="en-US" altLang="zh-CN" b="0" dirty="0" smtClean="0"/>
              <a:t>(message)</a:t>
            </a:r>
          </a:p>
        </p:txBody>
      </p:sp>
      <p:sp>
        <p:nvSpPr>
          <p:cNvPr id="25604" name="Rectangle 3"/>
          <p:cNvSpPr>
            <a:spLocks noGrp="1" noChangeArrowheads="1"/>
          </p:cNvSpPr>
          <p:nvPr>
            <p:ph type="body" idx="1"/>
          </p:nvPr>
        </p:nvSpPr>
        <p:spPr>
          <a:xfrm>
            <a:off x="457200" y="819150"/>
            <a:ext cx="8305800" cy="3539728"/>
          </a:xfrm>
        </p:spPr>
        <p:txBody>
          <a:bodyPr/>
          <a:lstStyle/>
          <a:p>
            <a:pPr eaLnBrk="1" hangingPunct="1">
              <a:lnSpc>
                <a:spcPct val="150000"/>
              </a:lnSpc>
            </a:pPr>
            <a:r>
              <a:rPr lang="zh-CN" altLang="en-US" sz="2100" dirty="0"/>
              <a:t>顺序图的主要内容是消息。把消息表示为从一条生命线到另一条生命线的箭线，箭头指向接受者。</a:t>
            </a:r>
          </a:p>
          <a:p>
            <a:pPr eaLnBrk="1" hangingPunct="1">
              <a:lnSpc>
                <a:spcPct val="150000"/>
              </a:lnSpc>
            </a:pPr>
            <a:r>
              <a:rPr lang="zh-CN" altLang="en-US" sz="2100" dirty="0"/>
              <a:t>消息定义的是对象之间某种形式的通信，它可以激发某个操作、唤起信号或导致目标对象的创建或撤销。 </a:t>
            </a:r>
          </a:p>
          <a:p>
            <a:pPr eaLnBrk="1" hangingPunct="1">
              <a:lnSpc>
                <a:spcPct val="150000"/>
              </a:lnSpc>
            </a:pPr>
            <a:r>
              <a:rPr lang="zh-CN" altLang="en-US" sz="2100" dirty="0"/>
              <a:t>消息是两个对象之间的单路通信，从发送方到接收方的控制信息流。</a:t>
            </a:r>
          </a:p>
          <a:p>
            <a:pPr eaLnBrk="1" hangingPunct="1">
              <a:lnSpc>
                <a:spcPct val="150000"/>
              </a:lnSpc>
            </a:pPr>
            <a:r>
              <a:rPr lang="zh-CN" altLang="en-US" sz="2100" dirty="0"/>
              <a:t>消息可以用于在对象间传递参数。</a:t>
            </a:r>
          </a:p>
          <a:p>
            <a:pPr eaLnBrk="1" hangingPunct="1">
              <a:lnSpc>
                <a:spcPct val="150000"/>
              </a:lnSpc>
            </a:pPr>
            <a:r>
              <a:rPr lang="zh-CN" altLang="en-US" sz="2100" dirty="0"/>
              <a:t>在</a:t>
            </a:r>
            <a:r>
              <a:rPr lang="en-US" altLang="zh-CN" sz="2100" dirty="0"/>
              <a:t>UML</a:t>
            </a:r>
            <a:r>
              <a:rPr lang="zh-CN" altLang="en-US" sz="2100" dirty="0"/>
              <a:t>中，消息使用箭头来表示，箭头的类型表示了消息的类型。</a:t>
            </a:r>
          </a:p>
          <a:p>
            <a:pPr eaLnBrk="1" hangingPunct="1">
              <a:lnSpc>
                <a:spcPct val="150000"/>
              </a:lnSpc>
            </a:pPr>
            <a:endParaRPr lang="en-US" altLang="zh-CN" sz="2100" dirty="0"/>
          </a:p>
        </p:txBody>
      </p:sp>
    </p:spTree>
    <p:extLst>
      <p:ext uri="{BB962C8B-B14F-4D97-AF65-F5344CB8AC3E}">
        <p14:creationId xmlns:p14="http://schemas.microsoft.com/office/powerpoint/2010/main" val="32959996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F454E996-9C7E-4AC2-BFA6-A79CB0BC6012}" type="slidenum">
              <a:rPr kumimoji="0" lang="en-US" altLang="zh-CN">
                <a:ea typeface="宋体" panose="02010600030101010101" pitchFamily="2" charset="-122"/>
              </a:rPr>
              <a:pPr eaLnBrk="1" hangingPunct="1"/>
              <a:t>75</a:t>
            </a:fld>
            <a:endParaRPr kumimoji="0" lang="en-US" altLang="zh-CN">
              <a:ea typeface="宋体" panose="02010600030101010101" pitchFamily="2" charset="-122"/>
            </a:endParaRPr>
          </a:p>
        </p:txBody>
      </p:sp>
      <p:sp>
        <p:nvSpPr>
          <p:cNvPr id="27651" name="Rectangle 2"/>
          <p:cNvSpPr>
            <a:spLocks noGrp="1" noChangeArrowheads="1"/>
          </p:cNvSpPr>
          <p:nvPr>
            <p:ph type="body" idx="1"/>
          </p:nvPr>
        </p:nvSpPr>
        <p:spPr>
          <a:xfrm>
            <a:off x="762000" y="260121"/>
            <a:ext cx="3752851" cy="2970609"/>
          </a:xfrm>
        </p:spPr>
        <p:txBody>
          <a:bodyPr/>
          <a:lstStyle/>
          <a:p>
            <a:pPr eaLnBrk="1" hangingPunct="1">
              <a:lnSpc>
                <a:spcPct val="90000"/>
              </a:lnSpc>
            </a:pPr>
            <a:r>
              <a:rPr lang="zh-CN" altLang="en-US" sz="2100" b="1" dirty="0">
                <a:solidFill>
                  <a:schemeClr val="accent2"/>
                </a:solidFill>
              </a:rPr>
              <a:t>调用消息</a:t>
            </a:r>
            <a:r>
              <a:rPr lang="en-US" altLang="zh-CN" sz="2100" b="1" dirty="0">
                <a:solidFill>
                  <a:schemeClr val="accent2"/>
                </a:solidFill>
              </a:rPr>
              <a:t>(Procedure call)</a:t>
            </a:r>
            <a:r>
              <a:rPr lang="zh-CN" altLang="en-US" sz="2100" dirty="0"/>
              <a:t>。调用消息的发送者把控制传递给消息的接收者，然后停止活动，等待消息接收者放弃或返回控制。</a:t>
            </a:r>
          </a:p>
          <a:p>
            <a:pPr eaLnBrk="1" hangingPunct="1">
              <a:lnSpc>
                <a:spcPct val="90000"/>
              </a:lnSpc>
            </a:pPr>
            <a:r>
              <a:rPr lang="zh-CN" altLang="en-US" sz="2100" dirty="0"/>
              <a:t>调用消息也可以用来表示同步的意义。</a:t>
            </a:r>
          </a:p>
        </p:txBody>
      </p:sp>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953659"/>
            <a:ext cx="2407444" cy="1583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4"/>
          <p:cNvSpPr txBox="1">
            <a:spLocks noChangeArrowheads="1"/>
          </p:cNvSpPr>
          <p:nvPr/>
        </p:nvSpPr>
        <p:spPr bwMode="auto">
          <a:xfrm>
            <a:off x="1355527" y="2786452"/>
            <a:ext cx="6318647"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a:solidFill>
                  <a:schemeClr val="tx1"/>
                </a:solidFill>
                <a:latin typeface="Arial" panose="020B0604020202020204" pitchFamily="34" charset="0"/>
                <a:ea typeface="黑体" panose="02010609060101010101" pitchFamily="49" charset="-122"/>
              </a:defRPr>
            </a:lvl1pPr>
            <a:lvl2pPr marL="800100" indent="-342900" eaLnBrk="0" hangingPunct="0">
              <a:defRPr kumimoji="1">
                <a:solidFill>
                  <a:schemeClr val="tx1"/>
                </a:solidFill>
                <a:latin typeface="Arial" panose="020B0604020202020204" pitchFamily="34" charset="0"/>
                <a:ea typeface="黑体" panose="02010609060101010101" pitchFamily="49" charset="-122"/>
              </a:defRPr>
            </a:lvl2pPr>
            <a:lvl3pPr marL="1257300" indent="-342900" eaLnBrk="0" hangingPunct="0">
              <a:defRPr kumimoji="1">
                <a:solidFill>
                  <a:schemeClr val="tx1"/>
                </a:solidFill>
                <a:latin typeface="Arial" panose="020B0604020202020204" pitchFamily="34" charset="0"/>
                <a:ea typeface="黑体" panose="02010609060101010101" pitchFamily="49" charset="-122"/>
              </a:defRPr>
            </a:lvl3pPr>
            <a:lvl4pPr marL="1714500" indent="-342900" eaLnBrk="0" hangingPunct="0">
              <a:defRPr kumimoji="1">
                <a:solidFill>
                  <a:schemeClr val="tx1"/>
                </a:solidFill>
                <a:latin typeface="Arial" panose="020B0604020202020204" pitchFamily="34" charset="0"/>
                <a:ea typeface="黑体" panose="02010609060101010101" pitchFamily="49" charset="-122"/>
              </a:defRPr>
            </a:lvl4pPr>
            <a:lvl5pPr marL="2171700" indent="-342900" eaLnBrk="0" hangingPunct="0">
              <a:defRPr kumimoji="1">
                <a:solidFill>
                  <a:schemeClr val="tx1"/>
                </a:solidFill>
                <a:latin typeface="Arial" panose="020B0604020202020204" pitchFamily="34" charset="0"/>
                <a:ea typeface="黑体" panose="02010609060101010101" pitchFamily="49" charset="-122"/>
              </a:defRPr>
            </a:lvl5pPr>
            <a:lvl6pPr marL="2628900" indent="-3429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3086100" indent="-3429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543300" indent="-3429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4000500" indent="-3429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eaLnBrk="1" hangingPunct="1">
              <a:spcBef>
                <a:spcPct val="20000"/>
              </a:spcBef>
            </a:pPr>
            <a:r>
              <a:rPr lang="zh-CN" altLang="en-US" dirty="0"/>
              <a:t>说明：</a:t>
            </a:r>
          </a:p>
          <a:p>
            <a:pPr algn="l" eaLnBrk="1" hangingPunct="1">
              <a:spcBef>
                <a:spcPct val="20000"/>
              </a:spcBef>
              <a:buFontTx/>
              <a:buAutoNum type="arabicPeriod"/>
            </a:pPr>
            <a:r>
              <a:rPr lang="zh-CN" altLang="en-US" dirty="0"/>
              <a:t>调用消息的接收者必须是一个被动对象</a:t>
            </a:r>
            <a:r>
              <a:rPr lang="en-US" altLang="zh-CN" dirty="0"/>
              <a:t>(passive object)</a:t>
            </a:r>
            <a:r>
              <a:rPr lang="zh-CN" altLang="en-US" dirty="0"/>
              <a:t>，即它是一个需要通过消息驱动才能执行动作的对象。</a:t>
            </a:r>
          </a:p>
          <a:p>
            <a:pPr algn="l" eaLnBrk="1" hangingPunct="1">
              <a:spcBef>
                <a:spcPct val="20000"/>
              </a:spcBef>
              <a:buFontTx/>
              <a:buAutoNum type="arabicPeriod"/>
            </a:pPr>
            <a:r>
              <a:rPr lang="zh-CN" altLang="en-US" dirty="0"/>
              <a:t>一般调用消息必有一个配对的返回消息，为了图的清晰可不画出返回消息。。</a:t>
            </a:r>
          </a:p>
        </p:txBody>
      </p:sp>
      <p:sp>
        <p:nvSpPr>
          <p:cNvPr id="27654" name="Text Box 5"/>
          <p:cNvSpPr txBox="1">
            <a:spLocks noChangeArrowheads="1"/>
          </p:cNvSpPr>
          <p:nvPr/>
        </p:nvSpPr>
        <p:spPr bwMode="auto">
          <a:xfrm>
            <a:off x="4911329" y="260121"/>
            <a:ext cx="341632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eaLnBrk="1" hangingPunct="1"/>
            <a:r>
              <a:rPr lang="zh-CN" altLang="en-US" sz="2100"/>
              <a:t>例：调用消息的表示符号。</a:t>
            </a:r>
            <a:endParaRPr lang="zh-CN" altLang="en-US">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7711738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2B665C6F-49A1-4AB5-887F-7126F8AC0F06}" type="slidenum">
              <a:rPr kumimoji="0" lang="en-US" altLang="zh-CN">
                <a:ea typeface="宋体" panose="02010600030101010101" pitchFamily="2" charset="-122"/>
              </a:rPr>
              <a:pPr eaLnBrk="1" hangingPunct="1"/>
              <a:t>76</a:t>
            </a:fld>
            <a:endParaRPr kumimoji="0" lang="en-US" altLang="zh-CN">
              <a:ea typeface="宋体" panose="02010600030101010101" pitchFamily="2" charset="-122"/>
            </a:endParaRPr>
          </a:p>
        </p:txBody>
      </p:sp>
      <p:sp>
        <p:nvSpPr>
          <p:cNvPr id="29699" name="Rectangle 2"/>
          <p:cNvSpPr>
            <a:spLocks noGrp="1" noChangeArrowheads="1"/>
          </p:cNvSpPr>
          <p:nvPr>
            <p:ph type="body" idx="1"/>
          </p:nvPr>
        </p:nvSpPr>
        <p:spPr>
          <a:xfrm>
            <a:off x="304800" y="51044"/>
            <a:ext cx="8153400" cy="4644629"/>
          </a:xfrm>
        </p:spPr>
        <p:txBody>
          <a:bodyPr/>
          <a:lstStyle/>
          <a:p>
            <a:pPr eaLnBrk="1" hangingPunct="1">
              <a:lnSpc>
                <a:spcPct val="150000"/>
              </a:lnSpc>
            </a:pPr>
            <a:r>
              <a:rPr lang="zh-CN" altLang="en-US" sz="2400" b="1" dirty="0">
                <a:solidFill>
                  <a:schemeClr val="accent2"/>
                </a:solidFill>
              </a:rPr>
              <a:t>返回消息</a:t>
            </a:r>
            <a:r>
              <a:rPr lang="en-US" altLang="zh-CN" sz="2400" b="1" dirty="0">
                <a:solidFill>
                  <a:schemeClr val="accent2"/>
                </a:solidFill>
              </a:rPr>
              <a:t>(return)</a:t>
            </a:r>
            <a:r>
              <a:rPr lang="zh-CN" altLang="en-US" sz="2400" dirty="0"/>
              <a:t>。从过程调用返回。</a:t>
            </a:r>
          </a:p>
          <a:p>
            <a:pPr eaLnBrk="1" hangingPunct="1">
              <a:lnSpc>
                <a:spcPct val="150000"/>
              </a:lnSpc>
              <a:buFontTx/>
              <a:buNone/>
            </a:pPr>
            <a:r>
              <a:rPr lang="zh-CN" altLang="en-US" sz="2400" dirty="0"/>
              <a:t>例：返回消息的表示符号。</a:t>
            </a:r>
          </a:p>
          <a:p>
            <a:pPr eaLnBrk="1" hangingPunct="1">
              <a:lnSpc>
                <a:spcPct val="80000"/>
              </a:lnSpc>
              <a:buFontTx/>
              <a:buNone/>
            </a:pPr>
            <a:endParaRPr lang="zh-CN" altLang="en-US" sz="2400" dirty="0"/>
          </a:p>
          <a:p>
            <a:pPr eaLnBrk="1" hangingPunct="1">
              <a:lnSpc>
                <a:spcPct val="80000"/>
              </a:lnSpc>
            </a:pPr>
            <a:endParaRPr lang="zh-CN" altLang="en-US" sz="2400" dirty="0"/>
          </a:p>
          <a:p>
            <a:pPr eaLnBrk="1" hangingPunct="1">
              <a:lnSpc>
                <a:spcPct val="80000"/>
              </a:lnSpc>
            </a:pPr>
            <a:endParaRPr lang="zh-CN" altLang="en-US" sz="2400" dirty="0"/>
          </a:p>
          <a:p>
            <a:pPr eaLnBrk="1" hangingPunct="1">
              <a:lnSpc>
                <a:spcPct val="80000"/>
              </a:lnSpc>
            </a:pPr>
            <a:endParaRPr lang="zh-CN" altLang="en-US" sz="2400" dirty="0"/>
          </a:p>
          <a:p>
            <a:pPr eaLnBrk="1" hangingPunct="1">
              <a:lnSpc>
                <a:spcPct val="80000"/>
              </a:lnSpc>
            </a:pPr>
            <a:endParaRPr lang="zh-CN" altLang="en-US" sz="2400" dirty="0"/>
          </a:p>
          <a:p>
            <a:pPr eaLnBrk="1" hangingPunct="1">
              <a:lnSpc>
                <a:spcPct val="80000"/>
              </a:lnSpc>
            </a:pPr>
            <a:endParaRPr lang="zh-CN" altLang="en-US" sz="2400" dirty="0"/>
          </a:p>
          <a:p>
            <a:pPr eaLnBrk="1" hangingPunct="1">
              <a:lnSpc>
                <a:spcPct val="80000"/>
              </a:lnSpc>
            </a:pPr>
            <a:endParaRPr lang="en-US" altLang="zh-CN" sz="2400" dirty="0" smtClean="0"/>
          </a:p>
          <a:p>
            <a:pPr eaLnBrk="1" hangingPunct="1">
              <a:lnSpc>
                <a:spcPct val="80000"/>
              </a:lnSpc>
            </a:pPr>
            <a:endParaRPr lang="en-US" altLang="zh-CN" sz="2400" dirty="0"/>
          </a:p>
          <a:p>
            <a:pPr eaLnBrk="1" hangingPunct="1">
              <a:lnSpc>
                <a:spcPct val="80000"/>
              </a:lnSpc>
            </a:pPr>
            <a:r>
              <a:rPr lang="zh-CN" altLang="en-US" sz="2400" dirty="0" smtClean="0"/>
              <a:t>如果</a:t>
            </a:r>
            <a:r>
              <a:rPr lang="zh-CN" altLang="en-US" sz="2400" dirty="0"/>
              <a:t>是从过程调用返回，则返回消息是隐含包括的，所以返回消息可省略。</a:t>
            </a:r>
          </a:p>
          <a:p>
            <a:pPr eaLnBrk="1" hangingPunct="1">
              <a:lnSpc>
                <a:spcPct val="80000"/>
              </a:lnSpc>
            </a:pPr>
            <a:r>
              <a:rPr lang="zh-CN" altLang="en-US" sz="2400" dirty="0"/>
              <a:t>对于非过程调用，如果</a:t>
            </a:r>
            <a:r>
              <a:rPr lang="zh-CN" altLang="en-US" sz="2400" dirty="0">
                <a:solidFill>
                  <a:srgbClr val="00B050"/>
                </a:solidFill>
              </a:rPr>
              <a:t>有返回消息</a:t>
            </a:r>
            <a:r>
              <a:rPr lang="zh-CN" altLang="en-US" sz="2400" dirty="0"/>
              <a:t>，必须明确表示出来。</a:t>
            </a:r>
          </a:p>
          <a:p>
            <a:pPr eaLnBrk="1" hangingPunct="1">
              <a:lnSpc>
                <a:spcPct val="80000"/>
              </a:lnSpc>
              <a:buFontTx/>
              <a:buNone/>
            </a:pPr>
            <a:endParaRPr lang="en-US" altLang="zh-CN" sz="2400" dirty="0"/>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b="18082"/>
          <a:stretch>
            <a:fillRect/>
          </a:stretch>
        </p:blipFill>
        <p:spPr bwMode="auto">
          <a:xfrm>
            <a:off x="3113485" y="1168004"/>
            <a:ext cx="3042047" cy="203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8314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57200" y="285750"/>
            <a:ext cx="7620000" cy="422672"/>
          </a:xfrm>
        </p:spPr>
        <p:txBody>
          <a:bodyPr/>
          <a:lstStyle/>
          <a:p>
            <a:pPr eaLnBrk="1" hangingPunct="1"/>
            <a:r>
              <a:rPr lang="zh-CN" altLang="en-US" dirty="0"/>
              <a:t>消息</a:t>
            </a:r>
            <a:endParaRPr lang="zh-CN" altLang="en-US" dirty="0" smtClean="0"/>
          </a:p>
        </p:txBody>
      </p:sp>
      <p:sp>
        <p:nvSpPr>
          <p:cNvPr id="19459" name="内容占位符 2"/>
          <p:cNvSpPr>
            <a:spLocks noGrp="1"/>
          </p:cNvSpPr>
          <p:nvPr>
            <p:ph idx="1"/>
          </p:nvPr>
        </p:nvSpPr>
        <p:spPr>
          <a:xfrm>
            <a:off x="251433" y="819150"/>
            <a:ext cx="8540750" cy="3145631"/>
          </a:xfrm>
        </p:spPr>
        <p:txBody>
          <a:bodyPr/>
          <a:lstStyle/>
          <a:p>
            <a:pPr eaLnBrk="1" hangingPunct="1">
              <a:lnSpc>
                <a:spcPct val="150000"/>
              </a:lnSpc>
              <a:buFont typeface="Wingdings" panose="05000000000000000000" pitchFamily="2" charset="2"/>
              <a:buNone/>
            </a:pPr>
            <a:r>
              <a:rPr lang="zh-CN" altLang="en-US" sz="2000" dirty="0" smtClean="0"/>
              <a:t>对象</a:t>
            </a:r>
            <a:r>
              <a:rPr lang="zh-CN" altLang="en-US" sz="2000" dirty="0"/>
              <a:t>间的消息传递表示为对象生命线之间的</a:t>
            </a:r>
            <a:r>
              <a:rPr lang="zh-CN" altLang="en-US" sz="2000" dirty="0">
                <a:solidFill>
                  <a:srgbClr val="FF0066"/>
                </a:solidFill>
              </a:rPr>
              <a:t>有向边</a:t>
            </a:r>
            <a:r>
              <a:rPr lang="zh-CN" altLang="en-US" sz="2000" dirty="0"/>
              <a:t>，边上可标注</a:t>
            </a:r>
            <a:endParaRPr lang="en-US" altLang="zh-CN" sz="2000" dirty="0"/>
          </a:p>
          <a:p>
            <a:pPr eaLnBrk="1" hangingPunct="1">
              <a:lnSpc>
                <a:spcPct val="150000"/>
              </a:lnSpc>
              <a:buFont typeface="Wingdings" panose="05000000000000000000" pitchFamily="2" charset="2"/>
              <a:buNone/>
            </a:pPr>
            <a:r>
              <a:rPr lang="en-US" sz="2000" dirty="0">
                <a:solidFill>
                  <a:srgbClr val="008000"/>
                </a:solidFill>
              </a:rPr>
              <a:t>   “</a:t>
            </a:r>
            <a:r>
              <a:rPr lang="en-US" altLang="zh-CN" sz="2000" dirty="0">
                <a:solidFill>
                  <a:srgbClr val="008000"/>
                </a:solidFill>
              </a:rPr>
              <a:t>[*][</a:t>
            </a:r>
            <a:r>
              <a:rPr lang="zh-CN" altLang="en-US" sz="2000" dirty="0">
                <a:solidFill>
                  <a:srgbClr val="008000"/>
                </a:solidFill>
              </a:rPr>
              <a:t>监护条件</a:t>
            </a:r>
            <a:r>
              <a:rPr lang="en-US" altLang="zh-CN" sz="2000" dirty="0">
                <a:solidFill>
                  <a:srgbClr val="008000"/>
                </a:solidFill>
              </a:rPr>
              <a:t>] [</a:t>
            </a:r>
            <a:r>
              <a:rPr lang="zh-CN" altLang="en-US" sz="2000" dirty="0">
                <a:solidFill>
                  <a:srgbClr val="008000"/>
                </a:solidFill>
              </a:rPr>
              <a:t>返回值</a:t>
            </a:r>
            <a:r>
              <a:rPr lang="en-US" altLang="zh-CN" sz="2000" dirty="0">
                <a:solidFill>
                  <a:srgbClr val="008000"/>
                </a:solidFill>
              </a:rPr>
              <a:t>:=]</a:t>
            </a:r>
            <a:r>
              <a:rPr lang="zh-CN" altLang="en-US" sz="2000" dirty="0">
                <a:solidFill>
                  <a:srgbClr val="008000"/>
                </a:solidFill>
              </a:rPr>
              <a:t>消息名</a:t>
            </a:r>
            <a:r>
              <a:rPr lang="en-US" altLang="zh-CN" sz="2000" dirty="0">
                <a:solidFill>
                  <a:srgbClr val="008000"/>
                </a:solidFill>
              </a:rPr>
              <a:t>[(</a:t>
            </a:r>
            <a:r>
              <a:rPr lang="zh-CN" altLang="en-US" sz="2000" dirty="0">
                <a:solidFill>
                  <a:srgbClr val="008000"/>
                </a:solidFill>
              </a:rPr>
              <a:t>参数表</a:t>
            </a:r>
            <a:r>
              <a:rPr lang="en-US" altLang="zh-CN" sz="2000" dirty="0">
                <a:solidFill>
                  <a:srgbClr val="008000"/>
                </a:solidFill>
              </a:rPr>
              <a:t>)]”</a:t>
            </a:r>
          </a:p>
          <a:p>
            <a:pPr eaLnBrk="1" hangingPunct="1">
              <a:lnSpc>
                <a:spcPct val="150000"/>
              </a:lnSpc>
              <a:buFont typeface="Wingdings" panose="05000000000000000000" pitchFamily="2" charset="2"/>
              <a:buNone/>
            </a:pPr>
            <a:r>
              <a:rPr lang="zh-CN" altLang="en-US" sz="2000" dirty="0"/>
              <a:t>其中</a:t>
            </a:r>
            <a:r>
              <a:rPr lang="en-US" sz="2000" dirty="0"/>
              <a:t>“*”</a:t>
            </a:r>
            <a:r>
              <a:rPr lang="zh-CN" altLang="en-US" sz="2000" dirty="0"/>
              <a:t>为迭代标记，表示同一消息对同一类的多个对象发送。</a:t>
            </a:r>
            <a:endParaRPr lang="en-US" altLang="zh-CN" sz="2000" dirty="0"/>
          </a:p>
          <a:p>
            <a:pPr eaLnBrk="1" hangingPunct="1">
              <a:lnSpc>
                <a:spcPct val="150000"/>
              </a:lnSpc>
            </a:pPr>
            <a:r>
              <a:rPr lang="zh-CN" altLang="en-US" sz="2000" dirty="0"/>
              <a:t>当出现迭代标记时，监护条件表达式表示迭代条件</a:t>
            </a:r>
            <a:r>
              <a:rPr lang="zh-CN" altLang="en-US" sz="2000" dirty="0" smtClean="0"/>
              <a:t>，它</a:t>
            </a:r>
            <a:r>
              <a:rPr lang="zh-CN" altLang="en-US" sz="2000" dirty="0"/>
              <a:t>表示消息传递实际发生的条件。</a:t>
            </a:r>
            <a:endParaRPr lang="en-US" altLang="zh-CN" sz="2000" dirty="0"/>
          </a:p>
          <a:p>
            <a:pPr eaLnBrk="1" hangingPunct="1">
              <a:lnSpc>
                <a:spcPct val="150000"/>
              </a:lnSpc>
            </a:pPr>
            <a:r>
              <a:rPr lang="zh-CN" altLang="en-US" sz="2000" dirty="0">
                <a:solidFill>
                  <a:srgbClr val="008000"/>
                </a:solidFill>
              </a:rPr>
              <a:t>返回值</a:t>
            </a:r>
            <a:r>
              <a:rPr lang="zh-CN" altLang="en-US" sz="2000" dirty="0"/>
              <a:t>表示消息被接收方对象处理完成后回送的结果。</a:t>
            </a:r>
            <a:endParaRPr lang="en-US" altLang="zh-CN" sz="2000" dirty="0"/>
          </a:p>
          <a:p>
            <a:pPr eaLnBrk="1" hangingPunct="1">
              <a:lnSpc>
                <a:spcPct val="150000"/>
              </a:lnSpc>
            </a:pPr>
            <a:r>
              <a:rPr lang="zh-CN" altLang="en-US" sz="2000" dirty="0">
                <a:solidFill>
                  <a:srgbClr val="008000"/>
                </a:solidFill>
              </a:rPr>
              <a:t>消息名</a:t>
            </a:r>
            <a:r>
              <a:rPr lang="zh-CN" altLang="en-US" sz="2000" dirty="0"/>
              <a:t>的命名规则应与类图中操作的命名规则相一致。</a:t>
            </a:r>
            <a:endParaRPr lang="en-US" altLang="zh-CN" sz="2000" dirty="0"/>
          </a:p>
          <a:p>
            <a:pPr eaLnBrk="1" hangingPunct="1">
              <a:lnSpc>
                <a:spcPct val="150000"/>
              </a:lnSpc>
            </a:pPr>
            <a:r>
              <a:rPr lang="zh-CN" altLang="en-US" sz="2000" dirty="0"/>
              <a:t>在消息的</a:t>
            </a:r>
            <a:r>
              <a:rPr lang="zh-CN" altLang="en-US" sz="2000" dirty="0">
                <a:solidFill>
                  <a:srgbClr val="008000"/>
                </a:solidFill>
              </a:rPr>
              <a:t>条件表达式</a:t>
            </a:r>
            <a:r>
              <a:rPr lang="zh-CN" altLang="en-US" sz="2000" dirty="0"/>
              <a:t>和</a:t>
            </a:r>
            <a:r>
              <a:rPr lang="zh-CN" altLang="en-US" sz="2000" dirty="0">
                <a:solidFill>
                  <a:srgbClr val="008000"/>
                </a:solidFill>
              </a:rPr>
              <a:t>参数表</a:t>
            </a:r>
            <a:r>
              <a:rPr lang="zh-CN" altLang="en-US" sz="2000" dirty="0"/>
              <a:t>中可以使用关键字</a:t>
            </a:r>
            <a:r>
              <a:rPr lang="en-US" sz="2000" dirty="0"/>
              <a:t>“</a:t>
            </a:r>
            <a:r>
              <a:rPr lang="en-US" altLang="zh-CN" sz="2000" dirty="0"/>
              <a:t>self”</a:t>
            </a:r>
            <a:r>
              <a:rPr lang="zh-CN" altLang="en-US" sz="2000" dirty="0"/>
              <a:t>表示发出消息的源对象。</a:t>
            </a:r>
            <a:endParaRPr lang="en-US" altLang="zh-CN" sz="2000" dirty="0"/>
          </a:p>
        </p:txBody>
      </p:sp>
      <p:sp>
        <p:nvSpPr>
          <p:cNvPr id="1946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90000"/>
              <a:buFont typeface="Wingdings" panose="05000000000000000000" pitchFamily="2" charset="2"/>
              <a:buChar char="Ø"/>
              <a:defRPr sz="2400" b="1">
                <a:solidFill>
                  <a:schemeClr val="tx1"/>
                </a:solidFill>
                <a:latin typeface="仿宋_GB2312" panose="02010609030101010101" pitchFamily="49" charset="-122"/>
                <a:ea typeface="仿宋_GB2312" panose="02010609030101010101" pitchFamily="49" charset="-122"/>
              </a:defRPr>
            </a:lvl1pPr>
            <a:lvl2pPr marL="557213" indent="-214313">
              <a:spcBef>
                <a:spcPct val="20000"/>
              </a:spcBef>
              <a:buClr>
                <a:srgbClr val="FF0000"/>
              </a:buClr>
              <a:buSzPct val="90000"/>
              <a:buFont typeface="Wingdings" panose="05000000000000000000" pitchFamily="2" charset="2"/>
              <a:buChar char="Ø"/>
              <a:defRPr sz="2100" b="1">
                <a:solidFill>
                  <a:schemeClr val="tx1"/>
                </a:solidFill>
                <a:latin typeface="仿宋_GB2312" panose="02010609030101010101" pitchFamily="49" charset="-122"/>
                <a:ea typeface="仿宋_GB2312" panose="02010609030101010101" pitchFamily="49" charset="-122"/>
              </a:defRPr>
            </a:lvl2pPr>
            <a:lvl3pPr marL="857250" indent="-171450">
              <a:spcBef>
                <a:spcPct val="20000"/>
              </a:spcBef>
              <a:buClr>
                <a:srgbClr val="FF0000"/>
              </a:buClr>
              <a:buSzPct val="90000"/>
              <a:buFont typeface="Wingdings" panose="05000000000000000000" pitchFamily="2" charset="2"/>
              <a:buChar char="Ø"/>
              <a:defRPr sz="1800" b="1">
                <a:solidFill>
                  <a:schemeClr val="tx1"/>
                </a:solidFill>
                <a:latin typeface="仿宋_GB2312" panose="02010609030101010101" pitchFamily="49" charset="-122"/>
                <a:ea typeface="仿宋_GB2312" panose="02010609030101010101" pitchFamily="49" charset="-122"/>
              </a:defRPr>
            </a:lvl3pPr>
            <a:lvl4pPr marL="1200150" indent="-171450">
              <a:spcBef>
                <a:spcPct val="20000"/>
              </a:spcBef>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4pPr>
            <a:lvl5pPr marL="1543050" indent="-171450">
              <a:spcBef>
                <a:spcPct val="20000"/>
              </a:spcBef>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5pPr>
            <a:lvl6pPr marL="18859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6pPr>
            <a:lvl7pPr marL="22288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7pPr>
            <a:lvl8pPr marL="25717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8pPr>
            <a:lvl9pPr marL="29146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9pPr>
          </a:lstStyle>
          <a:p>
            <a:pPr>
              <a:spcBef>
                <a:spcPct val="0"/>
              </a:spcBef>
              <a:buClrTx/>
              <a:buSzTx/>
              <a:buFontTx/>
              <a:buNone/>
            </a:pPr>
            <a:fld id="{1057F728-89F9-4717-9776-C4F7B86EF894}" type="slidenum">
              <a:rPr lang="zh-CN" altLang="en-US" sz="900" b="0">
                <a:solidFill>
                  <a:srgbClr val="898989"/>
                </a:solidFill>
                <a:latin typeface="Calibri" panose="020F0502020204030204" pitchFamily="34" charset="0"/>
                <a:ea typeface="宋体" panose="02010600030101010101" pitchFamily="2" charset="-122"/>
              </a:rPr>
              <a:pPr>
                <a:spcBef>
                  <a:spcPct val="0"/>
                </a:spcBef>
                <a:buClrTx/>
                <a:buSzTx/>
                <a:buFontTx/>
                <a:buNone/>
              </a:pPr>
              <a:t>77</a:t>
            </a:fld>
            <a:endParaRPr lang="zh-CN" altLang="en-US" sz="900" b="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605997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287F0DD2-26E7-445F-9A9F-4FE8C935F226}" type="slidenum">
              <a:rPr kumimoji="0" lang="en-US" altLang="zh-CN">
                <a:ea typeface="宋体" panose="02010600030101010101" pitchFamily="2" charset="-122"/>
              </a:rPr>
              <a:pPr eaLnBrk="1" hangingPunct="1"/>
              <a:t>78</a:t>
            </a:fld>
            <a:endParaRPr kumimoji="0" lang="en-US" altLang="zh-CN">
              <a:ea typeface="宋体" panose="02010600030101010101" pitchFamily="2" charset="-122"/>
            </a:endParaRPr>
          </a:p>
        </p:txBody>
      </p:sp>
      <p:sp>
        <p:nvSpPr>
          <p:cNvPr id="36867" name="Rectangle 2"/>
          <p:cNvSpPr>
            <a:spLocks noGrp="1" noChangeArrowheads="1"/>
          </p:cNvSpPr>
          <p:nvPr>
            <p:ph type="body" idx="1"/>
          </p:nvPr>
        </p:nvSpPr>
        <p:spPr>
          <a:xfrm>
            <a:off x="2171700" y="86916"/>
            <a:ext cx="5829300" cy="3086100"/>
          </a:xfrm>
        </p:spPr>
        <p:txBody>
          <a:bodyPr/>
          <a:lstStyle/>
          <a:p>
            <a:pPr eaLnBrk="1" hangingPunct="1">
              <a:buFontTx/>
              <a:buNone/>
            </a:pPr>
            <a:r>
              <a:rPr lang="zh-CN" altLang="en-US" smtClean="0"/>
              <a:t>例：一些消息的例子</a:t>
            </a:r>
          </a:p>
        </p:txBody>
      </p:sp>
      <p:grpSp>
        <p:nvGrpSpPr>
          <p:cNvPr id="36868" name="Group 3"/>
          <p:cNvGrpSpPr>
            <a:grpSpLocks/>
          </p:cNvGrpSpPr>
          <p:nvPr/>
        </p:nvGrpSpPr>
        <p:grpSpPr bwMode="auto">
          <a:xfrm>
            <a:off x="1371600" y="1314450"/>
            <a:ext cx="6457950" cy="2571750"/>
            <a:chOff x="192" y="1248"/>
            <a:chExt cx="5424" cy="2160"/>
          </a:xfrm>
        </p:grpSpPr>
        <p:sp>
          <p:nvSpPr>
            <p:cNvPr id="36869" name="Rectangle 4"/>
            <p:cNvSpPr>
              <a:spLocks noChangeArrowheads="1"/>
            </p:cNvSpPr>
            <p:nvPr/>
          </p:nvSpPr>
          <p:spPr bwMode="auto">
            <a:xfrm>
              <a:off x="192" y="2112"/>
              <a:ext cx="5424" cy="432"/>
            </a:xfrm>
            <a:prstGeom prst="rect">
              <a:avLst/>
            </a:prstGeom>
            <a:solidFill>
              <a:srgbClr val="CCECFF"/>
            </a:solidFill>
            <a:ln w="12700">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endParaRPr lang="zh-CN" altLang="en-US" sz="1350"/>
            </a:p>
          </p:txBody>
        </p:sp>
        <p:sp>
          <p:nvSpPr>
            <p:cNvPr id="36870" name="Rectangle 5"/>
            <p:cNvSpPr>
              <a:spLocks noChangeArrowheads="1"/>
            </p:cNvSpPr>
            <p:nvPr/>
          </p:nvSpPr>
          <p:spPr bwMode="auto">
            <a:xfrm>
              <a:off x="192" y="2976"/>
              <a:ext cx="5424" cy="432"/>
            </a:xfrm>
            <a:prstGeom prst="rect">
              <a:avLst/>
            </a:prstGeom>
            <a:solidFill>
              <a:srgbClr val="CCECFF"/>
            </a:solidFill>
            <a:ln w="12700">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endParaRPr lang="zh-CN" altLang="en-US" sz="1350"/>
            </a:p>
          </p:txBody>
        </p:sp>
        <p:sp>
          <p:nvSpPr>
            <p:cNvPr id="36871" name="Rectangle 6"/>
            <p:cNvSpPr>
              <a:spLocks noChangeArrowheads="1"/>
            </p:cNvSpPr>
            <p:nvPr/>
          </p:nvSpPr>
          <p:spPr bwMode="auto">
            <a:xfrm>
              <a:off x="192" y="1248"/>
              <a:ext cx="5424" cy="432"/>
            </a:xfrm>
            <a:prstGeom prst="rect">
              <a:avLst/>
            </a:prstGeom>
            <a:solidFill>
              <a:srgbClr val="CCECFF"/>
            </a:solidFill>
            <a:ln w="12700">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endParaRPr lang="zh-CN" altLang="en-US" sz="1350"/>
            </a:p>
          </p:txBody>
        </p:sp>
        <p:sp>
          <p:nvSpPr>
            <p:cNvPr id="36872" name="Text Box 7"/>
            <p:cNvSpPr txBox="1">
              <a:spLocks noChangeArrowheads="1"/>
            </p:cNvSpPr>
            <p:nvPr/>
          </p:nvSpPr>
          <p:spPr bwMode="auto">
            <a:xfrm>
              <a:off x="240" y="1296"/>
              <a:ext cx="145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a:r>
                <a:rPr lang="en-US" altLang="zh-CN">
                  <a:solidFill>
                    <a:srgbClr val="000000"/>
                  </a:solidFill>
                  <a:latin typeface="MyriadMM_400_600_" charset="0"/>
                  <a:ea typeface="宋体" panose="02010600030101010101" pitchFamily="2" charset="-122"/>
                </a:rPr>
                <a:t>2: display (x, y)</a:t>
              </a:r>
            </a:p>
          </p:txBody>
        </p:sp>
        <p:sp>
          <p:nvSpPr>
            <p:cNvPr id="36873" name="Text Box 8"/>
            <p:cNvSpPr txBox="1">
              <a:spLocks noChangeArrowheads="1"/>
            </p:cNvSpPr>
            <p:nvPr/>
          </p:nvSpPr>
          <p:spPr bwMode="auto">
            <a:xfrm>
              <a:off x="2387" y="1283"/>
              <a:ext cx="93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a:r>
                <a:rPr lang="zh-CN" altLang="en-US">
                  <a:latin typeface="Minion-Regular" charset="0"/>
                  <a:ea typeface="宋体" panose="02010600030101010101" pitchFamily="2" charset="-122"/>
                </a:rPr>
                <a:t>简单消息</a:t>
              </a:r>
            </a:p>
          </p:txBody>
        </p:sp>
        <p:sp>
          <p:nvSpPr>
            <p:cNvPr id="36874" name="Text Box 9"/>
            <p:cNvSpPr txBox="1">
              <a:spLocks noChangeArrowheads="1"/>
            </p:cNvSpPr>
            <p:nvPr/>
          </p:nvSpPr>
          <p:spPr bwMode="auto">
            <a:xfrm>
              <a:off x="2380" y="2176"/>
              <a:ext cx="93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a:r>
                <a:rPr lang="zh-CN" altLang="en-US">
                  <a:latin typeface="Minion-Regular" charset="0"/>
                  <a:ea typeface="宋体" panose="02010600030101010101" pitchFamily="2" charset="-122"/>
                </a:rPr>
                <a:t>条件消息</a:t>
              </a:r>
            </a:p>
          </p:txBody>
        </p:sp>
        <p:sp>
          <p:nvSpPr>
            <p:cNvPr id="36875" name="Text Box 10"/>
            <p:cNvSpPr txBox="1">
              <a:spLocks noChangeArrowheads="1"/>
            </p:cNvSpPr>
            <p:nvPr/>
          </p:nvSpPr>
          <p:spPr bwMode="auto">
            <a:xfrm>
              <a:off x="192" y="2176"/>
              <a:ext cx="223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a:r>
                <a:rPr lang="en-US" altLang="zh-CN">
                  <a:solidFill>
                    <a:srgbClr val="000000"/>
                  </a:solidFill>
                  <a:latin typeface="MyriadMM_400_600_" charset="0"/>
                  <a:ea typeface="宋体" panose="02010600030101010101" pitchFamily="2" charset="-122"/>
                </a:rPr>
                <a:t>[x &lt; 0] 4: invert (x, color)</a:t>
              </a:r>
            </a:p>
          </p:txBody>
        </p:sp>
        <p:sp>
          <p:nvSpPr>
            <p:cNvPr id="36876" name="Text Box 11"/>
            <p:cNvSpPr txBox="1">
              <a:spLocks noChangeArrowheads="1"/>
            </p:cNvSpPr>
            <p:nvPr/>
          </p:nvSpPr>
          <p:spPr bwMode="auto">
            <a:xfrm>
              <a:off x="240" y="2592"/>
              <a:ext cx="143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eaLnBrk="1" hangingPunct="1">
                <a:spcBef>
                  <a:spcPct val="20000"/>
                </a:spcBef>
              </a:pPr>
              <a:r>
                <a:rPr lang="en-US" altLang="zh-CN">
                  <a:solidFill>
                    <a:srgbClr val="000000"/>
                  </a:solidFill>
                  <a:latin typeface="MyriadMM_400_600_" charset="0"/>
                  <a:ea typeface="宋体" panose="02010600030101010101" pitchFamily="2" charset="-122"/>
                </a:rPr>
                <a:t>3.1*: update ( )</a:t>
              </a:r>
              <a:endParaRPr lang="en-US" altLang="zh-CN">
                <a:latin typeface="Times New Roman" panose="02020603050405020304" pitchFamily="18" charset="0"/>
                <a:ea typeface="宋体" panose="02010600030101010101" pitchFamily="2" charset="-122"/>
              </a:endParaRPr>
            </a:p>
          </p:txBody>
        </p:sp>
        <p:sp>
          <p:nvSpPr>
            <p:cNvPr id="36877" name="Text Box 12"/>
            <p:cNvSpPr txBox="1">
              <a:spLocks noChangeArrowheads="1"/>
            </p:cNvSpPr>
            <p:nvPr/>
          </p:nvSpPr>
          <p:spPr bwMode="auto">
            <a:xfrm>
              <a:off x="2380" y="2605"/>
              <a:ext cx="93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a:r>
                <a:rPr lang="zh-CN" altLang="en-US">
                  <a:latin typeface="Minion-Regular" charset="0"/>
                  <a:ea typeface="宋体" panose="02010600030101010101" pitchFamily="2" charset="-122"/>
                </a:rPr>
                <a:t>循环消息</a:t>
              </a:r>
            </a:p>
          </p:txBody>
        </p:sp>
        <p:sp>
          <p:nvSpPr>
            <p:cNvPr id="36878" name="Rectangle 13"/>
            <p:cNvSpPr>
              <a:spLocks noChangeArrowheads="1"/>
            </p:cNvSpPr>
            <p:nvPr/>
          </p:nvSpPr>
          <p:spPr bwMode="auto">
            <a:xfrm>
              <a:off x="192" y="1248"/>
              <a:ext cx="5424" cy="216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endParaRPr lang="zh-CN" altLang="en-US" sz="1350"/>
            </a:p>
          </p:txBody>
        </p:sp>
        <p:sp>
          <p:nvSpPr>
            <p:cNvPr id="36879" name="Text Box 14"/>
            <p:cNvSpPr txBox="1">
              <a:spLocks noChangeArrowheads="1"/>
            </p:cNvSpPr>
            <p:nvPr/>
          </p:nvSpPr>
          <p:spPr bwMode="auto">
            <a:xfrm>
              <a:off x="192" y="1744"/>
              <a:ext cx="197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a:r>
                <a:rPr lang="en-US" altLang="zh-CN">
                  <a:solidFill>
                    <a:srgbClr val="000000"/>
                  </a:solidFill>
                  <a:latin typeface="MyriadMM_400_600_" charset="0"/>
                  <a:ea typeface="宋体" panose="02010600030101010101" pitchFamily="2" charset="-122"/>
                </a:rPr>
                <a:t>1.3.1: p:= find(specs)</a:t>
              </a:r>
            </a:p>
          </p:txBody>
        </p:sp>
        <p:sp>
          <p:nvSpPr>
            <p:cNvPr id="36880" name="Text Box 15"/>
            <p:cNvSpPr txBox="1">
              <a:spLocks noChangeArrowheads="1"/>
            </p:cNvSpPr>
            <p:nvPr/>
          </p:nvSpPr>
          <p:spPr bwMode="auto">
            <a:xfrm>
              <a:off x="2325" y="1757"/>
              <a:ext cx="131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a:r>
                <a:rPr lang="zh-CN" altLang="en-US">
                  <a:latin typeface="Minion-Regular" charset="0"/>
                  <a:ea typeface="宋体" panose="02010600030101010101" pitchFamily="2" charset="-122"/>
                </a:rPr>
                <a:t>消息带返回值</a:t>
              </a:r>
            </a:p>
          </p:txBody>
        </p:sp>
        <p:sp>
          <p:nvSpPr>
            <p:cNvPr id="36881" name="Text Box 16"/>
            <p:cNvSpPr txBox="1">
              <a:spLocks noChangeArrowheads="1"/>
            </p:cNvSpPr>
            <p:nvPr/>
          </p:nvSpPr>
          <p:spPr bwMode="auto">
            <a:xfrm>
              <a:off x="192" y="3024"/>
              <a:ext cx="195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eaLnBrk="1" hangingPunct="1"/>
              <a:r>
                <a:rPr lang="en-US" altLang="zh-CN">
                  <a:solidFill>
                    <a:srgbClr val="000000"/>
                  </a:solidFill>
                  <a:latin typeface="MyriadMM_400_600_" charset="0"/>
                  <a:ea typeface="宋体" panose="02010600030101010101" pitchFamily="2" charset="-122"/>
                </a:rPr>
                <a:t>A3,B4/ C2: copy(a,b)</a:t>
              </a:r>
              <a:endParaRPr lang="en-US" altLang="zh-CN">
                <a:solidFill>
                  <a:srgbClr val="0000FF"/>
                </a:solidFill>
                <a:latin typeface="Minion-Regular" charset="0"/>
                <a:ea typeface="宋体" panose="02010600030101010101" pitchFamily="2" charset="-122"/>
              </a:endParaRPr>
            </a:p>
          </p:txBody>
        </p:sp>
        <p:sp>
          <p:nvSpPr>
            <p:cNvPr id="36882" name="Text Box 17"/>
            <p:cNvSpPr txBox="1">
              <a:spLocks noChangeArrowheads="1"/>
            </p:cNvSpPr>
            <p:nvPr/>
          </p:nvSpPr>
          <p:spPr bwMode="auto">
            <a:xfrm>
              <a:off x="2400" y="3024"/>
              <a:ext cx="124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742950" indent="-285750" eaLnBrk="0" hangingPunct="0">
                <a:defRPr kumimoji="1">
                  <a:solidFill>
                    <a:schemeClr val="tx1"/>
                  </a:solidFill>
                  <a:latin typeface="Arial" panose="020B0604020202020204" pitchFamily="34" charset="0"/>
                  <a:ea typeface="黑体" panose="02010609060101010101" pitchFamily="49" charset="-122"/>
                </a:defRPr>
              </a:lvl2pPr>
              <a:lvl3pPr marL="1143000" indent="-228600" eaLnBrk="0" hangingPunct="0">
                <a:defRPr kumimoji="1">
                  <a:solidFill>
                    <a:schemeClr val="tx1"/>
                  </a:solidFill>
                  <a:latin typeface="Arial" panose="020B0604020202020204" pitchFamily="34" charset="0"/>
                  <a:ea typeface="黑体" panose="02010609060101010101" pitchFamily="49" charset="-122"/>
                </a:defRPr>
              </a:lvl3pPr>
              <a:lvl4pPr marL="1600200" indent="-228600" eaLnBrk="0" hangingPunct="0">
                <a:defRPr kumimoji="1">
                  <a:solidFill>
                    <a:schemeClr val="tx1"/>
                  </a:solidFill>
                  <a:latin typeface="Arial" panose="020B0604020202020204" pitchFamily="34" charset="0"/>
                  <a:ea typeface="黑体" panose="02010609060101010101" pitchFamily="49" charset="-122"/>
                </a:defRPr>
              </a:lvl4pPr>
              <a:lvl5pPr marL="2057400" indent="-228600" eaLnBrk="0" hangingPunct="0">
                <a:defRPr kumimoji="1">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algn="l" eaLnBrk="1" hangingPunct="1"/>
              <a:r>
                <a:rPr lang="zh-CN" altLang="en-US">
                  <a:latin typeface="Minion-Regular" charset="0"/>
                  <a:ea typeface="宋体" panose="02010600030101010101" pitchFamily="2" charset="-122"/>
                </a:rPr>
                <a:t>线程间同步</a:t>
              </a:r>
              <a:endParaRPr lang="zh-CN" altLang="en-US">
                <a:latin typeface="Times New Roman" panose="02020603050405020304" pitchFamily="18" charset="0"/>
                <a:ea typeface="宋体" panose="02010600030101010101" pitchFamily="2" charset="-122"/>
              </a:endParaRPr>
            </a:p>
          </p:txBody>
        </p:sp>
        <p:sp>
          <p:nvSpPr>
            <p:cNvPr id="36883" name="Line 18"/>
            <p:cNvSpPr>
              <a:spLocks noChangeShapeType="1"/>
            </p:cNvSpPr>
            <p:nvPr/>
          </p:nvSpPr>
          <p:spPr bwMode="auto">
            <a:xfrm>
              <a:off x="2304" y="1248"/>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Tree>
    <p:extLst>
      <p:ext uri="{BB962C8B-B14F-4D97-AF65-F5344CB8AC3E}">
        <p14:creationId xmlns:p14="http://schemas.microsoft.com/office/powerpoint/2010/main" val="11760630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57200" y="86916"/>
            <a:ext cx="5829300" cy="857250"/>
          </a:xfrm>
        </p:spPr>
        <p:txBody>
          <a:bodyPr/>
          <a:lstStyle/>
          <a:p>
            <a:pPr eaLnBrk="1" hangingPunct="1"/>
            <a:r>
              <a:rPr lang="zh-CN" altLang="en-US" b="0" dirty="0" smtClean="0"/>
              <a:t>建立</a:t>
            </a:r>
            <a:r>
              <a:rPr lang="en-US" altLang="zh-CN" b="0" dirty="0" smtClean="0"/>
              <a:t>sequence</a:t>
            </a:r>
            <a:r>
              <a:rPr lang="zh-CN" altLang="en-US" b="0" dirty="0" smtClean="0"/>
              <a:t>图的步骤</a:t>
            </a:r>
          </a:p>
        </p:txBody>
      </p:sp>
      <p:sp>
        <p:nvSpPr>
          <p:cNvPr id="44036" name="Rectangle 3"/>
          <p:cNvSpPr>
            <a:spLocks noGrp="1" noChangeArrowheads="1"/>
          </p:cNvSpPr>
          <p:nvPr>
            <p:ph type="body" idx="1"/>
          </p:nvPr>
        </p:nvSpPr>
        <p:spPr>
          <a:xfrm>
            <a:off x="533400" y="868601"/>
            <a:ext cx="8305800" cy="3868340"/>
          </a:xfrm>
        </p:spPr>
        <p:txBody>
          <a:bodyPr/>
          <a:lstStyle/>
          <a:p>
            <a:pPr eaLnBrk="1" hangingPunct="1">
              <a:lnSpc>
                <a:spcPct val="110000"/>
              </a:lnSpc>
              <a:buFontTx/>
              <a:buNone/>
            </a:pPr>
            <a:r>
              <a:rPr lang="en-US" altLang="zh-CN" sz="2000" dirty="0"/>
              <a:t>1. </a:t>
            </a:r>
            <a:r>
              <a:rPr lang="zh-CN" altLang="en-US" sz="2000" dirty="0"/>
              <a:t>确定交互过程的上下文</a:t>
            </a:r>
            <a:r>
              <a:rPr lang="en-US" altLang="zh-CN" sz="2000" dirty="0"/>
              <a:t>(context)</a:t>
            </a:r>
            <a:r>
              <a:rPr lang="zh-CN" altLang="en-US" sz="2000" dirty="0"/>
              <a:t>；</a:t>
            </a:r>
          </a:p>
          <a:p>
            <a:pPr eaLnBrk="1" hangingPunct="1">
              <a:lnSpc>
                <a:spcPct val="110000"/>
              </a:lnSpc>
              <a:buFontTx/>
              <a:buNone/>
            </a:pPr>
            <a:r>
              <a:rPr lang="en-US" altLang="zh-CN" sz="2000" dirty="0"/>
              <a:t>2. </a:t>
            </a:r>
            <a:r>
              <a:rPr lang="zh-CN" altLang="en-US" sz="2000" dirty="0"/>
              <a:t>识别参与交互过程的对象；</a:t>
            </a:r>
          </a:p>
          <a:p>
            <a:pPr eaLnBrk="1" hangingPunct="1">
              <a:lnSpc>
                <a:spcPct val="110000"/>
              </a:lnSpc>
              <a:buFontTx/>
              <a:buNone/>
            </a:pPr>
            <a:r>
              <a:rPr lang="en-US" altLang="zh-CN" sz="2000" dirty="0"/>
              <a:t>3. </a:t>
            </a:r>
            <a:r>
              <a:rPr lang="zh-CN" altLang="en-US" sz="2000" dirty="0"/>
              <a:t>为每个对象设置生命线，即确定哪些对象存在于整个交互过程中，哪些对象在交互过程中被创建和撤销；</a:t>
            </a:r>
          </a:p>
          <a:p>
            <a:pPr eaLnBrk="1" hangingPunct="1">
              <a:lnSpc>
                <a:spcPct val="110000"/>
              </a:lnSpc>
              <a:buFontTx/>
              <a:buNone/>
            </a:pPr>
            <a:r>
              <a:rPr lang="en-US" altLang="zh-CN" sz="2000" dirty="0"/>
              <a:t>4. </a:t>
            </a:r>
            <a:r>
              <a:rPr lang="zh-CN" altLang="en-US" sz="2000" dirty="0"/>
              <a:t>从引发这个交互过程的初始消息开始，在生命线之间从顶到下依次画出随后的各个消息；</a:t>
            </a:r>
          </a:p>
          <a:p>
            <a:pPr eaLnBrk="1" hangingPunct="1">
              <a:lnSpc>
                <a:spcPct val="110000"/>
              </a:lnSpc>
              <a:buFontTx/>
              <a:buNone/>
            </a:pPr>
            <a:r>
              <a:rPr lang="en-US" altLang="zh-CN" sz="2000" dirty="0"/>
              <a:t>5. </a:t>
            </a:r>
            <a:r>
              <a:rPr lang="zh-CN" altLang="en-US" sz="2000" dirty="0"/>
              <a:t>如果需要表示消息的嵌套，或</a:t>
            </a:r>
            <a:r>
              <a:rPr lang="en-US" altLang="zh-CN" sz="2000" dirty="0"/>
              <a:t>/</a:t>
            </a:r>
            <a:r>
              <a:rPr lang="zh-CN" altLang="en-US" sz="2000" dirty="0"/>
              <a:t>和表示消息发生时的时间点，则采用</a:t>
            </a:r>
            <a:r>
              <a:rPr lang="en-US" altLang="zh-CN" sz="2000" dirty="0"/>
              <a:t>FOC</a:t>
            </a:r>
            <a:r>
              <a:rPr lang="zh-CN" altLang="en-US" sz="2000" dirty="0"/>
              <a:t>；</a:t>
            </a:r>
          </a:p>
          <a:p>
            <a:pPr eaLnBrk="1" hangingPunct="1">
              <a:lnSpc>
                <a:spcPct val="110000"/>
              </a:lnSpc>
              <a:buFontTx/>
              <a:buNone/>
            </a:pPr>
            <a:r>
              <a:rPr lang="en-US" altLang="zh-CN" sz="2000" dirty="0"/>
              <a:t>6. </a:t>
            </a:r>
            <a:r>
              <a:rPr lang="zh-CN" altLang="en-US" sz="2000" dirty="0"/>
              <a:t>如果需要说明时间约束，则在消息旁边加上约束说明；</a:t>
            </a:r>
          </a:p>
          <a:p>
            <a:pPr eaLnBrk="1" hangingPunct="1">
              <a:lnSpc>
                <a:spcPct val="110000"/>
              </a:lnSpc>
              <a:buFontTx/>
              <a:buNone/>
            </a:pPr>
            <a:r>
              <a:rPr lang="en-US" altLang="zh-CN" sz="2000" dirty="0"/>
              <a:t>7. </a:t>
            </a:r>
            <a:r>
              <a:rPr lang="zh-CN" altLang="en-US" sz="2000" dirty="0"/>
              <a:t>如果需要，可以为每个消息附上前置和后置条件。</a:t>
            </a:r>
          </a:p>
        </p:txBody>
      </p:sp>
    </p:spTree>
    <p:extLst>
      <p:ext uri="{BB962C8B-B14F-4D97-AF65-F5344CB8AC3E}">
        <p14:creationId xmlns:p14="http://schemas.microsoft.com/office/powerpoint/2010/main" val="1861479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14400"/>
            <a:ext cx="66865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661487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F5B340DB-6DC6-4A95-A30A-ED1071649B16}" type="slidenum">
              <a:rPr kumimoji="0" lang="en-US" altLang="zh-CN">
                <a:ea typeface="宋体" panose="02010600030101010101" pitchFamily="2" charset="-122"/>
              </a:rPr>
              <a:pPr eaLnBrk="1" hangingPunct="1"/>
              <a:t>80</a:t>
            </a:fld>
            <a:endParaRPr kumimoji="0" lang="en-US" altLang="zh-CN">
              <a:ea typeface="宋体" panose="02010600030101010101" pitchFamily="2" charset="-122"/>
            </a:endParaRPr>
          </a:p>
        </p:txBody>
      </p:sp>
      <p:sp>
        <p:nvSpPr>
          <p:cNvPr id="45059" name="Rectangle 2"/>
          <p:cNvSpPr>
            <a:spLocks noGrp="1" noChangeArrowheads="1"/>
          </p:cNvSpPr>
          <p:nvPr>
            <p:ph type="title"/>
          </p:nvPr>
        </p:nvSpPr>
        <p:spPr>
          <a:xfrm>
            <a:off x="381000" y="172655"/>
            <a:ext cx="7620000" cy="422672"/>
          </a:xfrm>
        </p:spPr>
        <p:txBody>
          <a:bodyPr/>
          <a:lstStyle/>
          <a:p>
            <a:pPr eaLnBrk="1" hangingPunct="1"/>
            <a:r>
              <a:rPr lang="zh-CN" altLang="en-US" dirty="0" smtClean="0"/>
              <a:t>分析级</a:t>
            </a:r>
            <a:r>
              <a:rPr lang="en-US" altLang="zh-CN" dirty="0" smtClean="0"/>
              <a:t>-</a:t>
            </a:r>
            <a:r>
              <a:rPr lang="zh-CN" altLang="en-US" dirty="0" smtClean="0"/>
              <a:t>用来概要描述交互场景</a:t>
            </a:r>
          </a:p>
        </p:txBody>
      </p:sp>
      <p:sp>
        <p:nvSpPr>
          <p:cNvPr id="45060" name="Rectangle 3"/>
          <p:cNvSpPr>
            <a:spLocks noGrp="1" noChangeArrowheads="1"/>
          </p:cNvSpPr>
          <p:nvPr>
            <p:ph type="body" idx="1"/>
          </p:nvPr>
        </p:nvSpPr>
        <p:spPr/>
        <p:txBody>
          <a:bodyPr/>
          <a:lstStyle/>
          <a:p>
            <a:pPr eaLnBrk="1" hangingPunct="1"/>
            <a:endParaRPr lang="zh-CN" altLang="zh-CN" smtClean="0"/>
          </a:p>
        </p:txBody>
      </p:sp>
      <p:pic>
        <p:nvPicPr>
          <p:cNvPr id="450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51298"/>
            <a:ext cx="7086599" cy="429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90871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88B094D0-660F-4416-AED9-BA526B06AC23}" type="slidenum">
              <a:rPr kumimoji="0" lang="en-US" altLang="zh-CN">
                <a:ea typeface="宋体" panose="02010600030101010101" pitchFamily="2" charset="-122"/>
              </a:rPr>
              <a:pPr eaLnBrk="1" hangingPunct="1"/>
              <a:t>81</a:t>
            </a:fld>
            <a:endParaRPr kumimoji="0" lang="en-US" altLang="zh-CN">
              <a:ea typeface="宋体" panose="02010600030101010101" pitchFamily="2" charset="-122"/>
            </a:endParaRPr>
          </a:p>
        </p:txBody>
      </p:sp>
      <p:sp>
        <p:nvSpPr>
          <p:cNvPr id="47107" name="Rectangle 2"/>
          <p:cNvSpPr>
            <a:spLocks noGrp="1" noChangeArrowheads="1"/>
          </p:cNvSpPr>
          <p:nvPr>
            <p:ph type="title"/>
          </p:nvPr>
        </p:nvSpPr>
        <p:spPr>
          <a:xfrm>
            <a:off x="332429" y="81179"/>
            <a:ext cx="7620000" cy="422672"/>
          </a:xfrm>
        </p:spPr>
        <p:txBody>
          <a:bodyPr/>
          <a:lstStyle/>
          <a:p>
            <a:pPr eaLnBrk="1" hangingPunct="1"/>
            <a:r>
              <a:rPr lang="zh-CN" altLang="en-US" dirty="0" smtClean="0"/>
              <a:t>设计级</a:t>
            </a:r>
          </a:p>
        </p:txBody>
      </p:sp>
      <p:sp>
        <p:nvSpPr>
          <p:cNvPr id="47108" name="Rectangle 3"/>
          <p:cNvSpPr>
            <a:spLocks noGrp="1" noChangeArrowheads="1"/>
          </p:cNvSpPr>
          <p:nvPr>
            <p:ph type="body" idx="1"/>
          </p:nvPr>
        </p:nvSpPr>
        <p:spPr/>
        <p:txBody>
          <a:bodyPr/>
          <a:lstStyle/>
          <a:p>
            <a:pPr eaLnBrk="1" hangingPunct="1"/>
            <a:endParaRPr lang="zh-CN" altLang="zh-CN" smtClean="0"/>
          </a:p>
        </p:txBody>
      </p:sp>
      <p:pic>
        <p:nvPicPr>
          <p:cNvPr id="471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50094"/>
            <a:ext cx="7010399" cy="423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21981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zh-CN" dirty="0"/>
              <a:t>动态建模</a:t>
            </a:r>
            <a:r>
              <a:rPr lang="zh-CN" altLang="zh-CN" dirty="0" smtClean="0"/>
              <a:t>机制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81000" y="1017554"/>
            <a:ext cx="8229600" cy="3661691"/>
          </a:xfrm>
        </p:spPr>
        <p:txBody>
          <a:bodyPr/>
          <a:lstStyle/>
          <a:p>
            <a:r>
              <a:rPr lang="en-US" altLang="zh-CN" dirty="0"/>
              <a:t>6.4.2 </a:t>
            </a:r>
            <a:r>
              <a:rPr lang="zh-CN" altLang="en-US" dirty="0"/>
              <a:t>协作图</a:t>
            </a:r>
          </a:p>
          <a:p>
            <a:pPr marL="0" indent="538163">
              <a:buNone/>
            </a:pPr>
            <a:r>
              <a:rPr lang="zh-CN" altLang="en-US" sz="2000" dirty="0"/>
              <a:t>协作图又称</a:t>
            </a:r>
            <a:r>
              <a:rPr lang="zh-CN" altLang="en-US" sz="2000" dirty="0">
                <a:solidFill>
                  <a:srgbClr val="C00000"/>
                </a:solidFill>
              </a:rPr>
              <a:t>通信图（或合作图），</a:t>
            </a:r>
            <a:r>
              <a:rPr lang="zh-CN" altLang="en-US" sz="2000" dirty="0"/>
              <a:t>用于显示系统的</a:t>
            </a:r>
            <a:r>
              <a:rPr lang="zh-CN" altLang="en-US" sz="2000" dirty="0">
                <a:solidFill>
                  <a:srgbClr val="00B050"/>
                </a:solidFill>
              </a:rPr>
              <a:t>动作协作</a:t>
            </a:r>
            <a:r>
              <a:rPr lang="zh-CN" altLang="en-US" sz="2000" dirty="0"/>
              <a:t>，类似顺序图中的交互片段，但协作图也显示对象之间的关系（上下文）。实际建模中，顺序图和协作图的选择需要根据工作的目标而定。如果</a:t>
            </a:r>
            <a:r>
              <a:rPr lang="zh-CN" altLang="en-US" sz="2000" dirty="0">
                <a:solidFill>
                  <a:srgbClr val="00B050"/>
                </a:solidFill>
              </a:rPr>
              <a:t>重在时间或顺序</a:t>
            </a:r>
            <a:r>
              <a:rPr lang="zh-CN" altLang="en-US" sz="2000" dirty="0"/>
              <a:t>，那么选择顺序图；如果</a:t>
            </a:r>
            <a:r>
              <a:rPr lang="zh-CN" altLang="en-US" sz="2000" dirty="0">
                <a:solidFill>
                  <a:srgbClr val="00B050"/>
                </a:solidFill>
              </a:rPr>
              <a:t>重在上下文</a:t>
            </a:r>
            <a:r>
              <a:rPr lang="zh-CN" altLang="en-US" sz="2000" dirty="0"/>
              <a:t>，那么选择协作图。顺序图和协作图都显示对象之间的交互</a:t>
            </a:r>
            <a:r>
              <a:rPr lang="zh-CN" altLang="en-US" sz="2000" dirty="0" smtClean="0"/>
              <a:t>。</a:t>
            </a:r>
            <a:endParaRPr lang="en-US" altLang="zh-CN" sz="2000" dirty="0" smtClean="0"/>
          </a:p>
          <a:p>
            <a:pPr marL="0" indent="538163">
              <a:buNone/>
            </a:pPr>
            <a:endParaRPr lang="zh-CN" altLang="en-US" sz="2000" dirty="0"/>
          </a:p>
          <a:p>
            <a:pPr marL="0" indent="538163">
              <a:buNone/>
            </a:pPr>
            <a:r>
              <a:rPr lang="zh-CN" altLang="en-US" sz="2000" dirty="0"/>
              <a:t>协作图显示多个对象及它们之间的关系，对象间的箭头显示消息的流向。消息上也可以附带标签，表示消息的其他信息，如发送顺序、显示条件、迭代和返回值等</a:t>
            </a:r>
            <a:r>
              <a:rPr lang="zh-CN" altLang="en-US" sz="2000" dirty="0" smtClean="0"/>
              <a:t>。</a:t>
            </a:r>
            <a:endParaRPr lang="zh-CN" altLang="en-US" dirty="0"/>
          </a:p>
        </p:txBody>
      </p:sp>
    </p:spTree>
    <p:extLst>
      <p:ext uri="{BB962C8B-B14F-4D97-AF65-F5344CB8AC3E}">
        <p14:creationId xmlns:p14="http://schemas.microsoft.com/office/powerpoint/2010/main" val="2933792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8A05613C-0810-48B8-A3C7-C7F73E41FEEE}" type="slidenum">
              <a:rPr kumimoji="0" lang="en-US" altLang="zh-CN">
                <a:ea typeface="宋体" panose="02010600030101010101" pitchFamily="2" charset="-122"/>
              </a:rPr>
              <a:pPr eaLnBrk="1" hangingPunct="1"/>
              <a:t>83</a:t>
            </a:fld>
            <a:endParaRPr kumimoji="0" lang="en-US" altLang="zh-CN">
              <a:ea typeface="宋体" panose="02010600030101010101" pitchFamily="2" charset="-122"/>
            </a:endParaRPr>
          </a:p>
        </p:txBody>
      </p:sp>
      <p:sp>
        <p:nvSpPr>
          <p:cNvPr id="49155" name="Rectangle 2"/>
          <p:cNvSpPr>
            <a:spLocks noGrp="1" noChangeArrowheads="1"/>
          </p:cNvSpPr>
          <p:nvPr>
            <p:ph type="title"/>
          </p:nvPr>
        </p:nvSpPr>
        <p:spPr/>
        <p:txBody>
          <a:bodyPr/>
          <a:lstStyle/>
          <a:p>
            <a:pPr eaLnBrk="1" hangingPunct="1"/>
            <a:r>
              <a:rPr lang="en-US" altLang="zh-CN" b="0" dirty="0" smtClean="0"/>
              <a:t>Collaboration</a:t>
            </a:r>
            <a:r>
              <a:rPr lang="zh-CN" altLang="en-US" b="0" dirty="0" smtClean="0"/>
              <a:t>图中的组成元素</a:t>
            </a:r>
          </a:p>
        </p:txBody>
      </p:sp>
      <p:sp>
        <p:nvSpPr>
          <p:cNvPr id="49156" name="Rectangle 3"/>
          <p:cNvSpPr>
            <a:spLocks noGrp="1" noChangeArrowheads="1"/>
          </p:cNvSpPr>
          <p:nvPr>
            <p:ph type="body" idx="1"/>
          </p:nvPr>
        </p:nvSpPr>
        <p:spPr>
          <a:xfrm>
            <a:off x="424774" y="1047750"/>
            <a:ext cx="8540750" cy="3145631"/>
          </a:xfrm>
        </p:spPr>
        <p:txBody>
          <a:bodyPr/>
          <a:lstStyle/>
          <a:p>
            <a:pPr eaLnBrk="1" hangingPunct="1">
              <a:lnSpc>
                <a:spcPct val="150000"/>
              </a:lnSpc>
            </a:pPr>
            <a:r>
              <a:rPr lang="zh-CN" altLang="en-US" sz="2800" dirty="0">
                <a:solidFill>
                  <a:srgbClr val="000000"/>
                </a:solidFill>
              </a:rPr>
              <a:t>协作图中的一些主要元素：</a:t>
            </a:r>
          </a:p>
          <a:p>
            <a:pPr lvl="1" eaLnBrk="1" hangingPunct="1">
              <a:lnSpc>
                <a:spcPct val="150000"/>
              </a:lnSpc>
            </a:pPr>
            <a:r>
              <a:rPr lang="en-US" altLang="zh-CN" sz="2400" b="1" dirty="0" smtClean="0">
                <a:solidFill>
                  <a:schemeClr val="accent2"/>
                </a:solidFill>
              </a:rPr>
              <a:t>Object</a:t>
            </a:r>
            <a:r>
              <a:rPr lang="en-US" altLang="zh-CN" sz="2400" dirty="0" smtClean="0">
                <a:solidFill>
                  <a:srgbClr val="000000"/>
                </a:solidFill>
              </a:rPr>
              <a:t>(</a:t>
            </a:r>
            <a:r>
              <a:rPr lang="zh-CN" altLang="en-US" sz="2400" dirty="0" smtClean="0"/>
              <a:t>包括</a:t>
            </a:r>
            <a:r>
              <a:rPr lang="en-US" altLang="zh-CN" sz="2400" dirty="0" smtClean="0"/>
              <a:t>actor</a:t>
            </a:r>
            <a:r>
              <a:rPr lang="zh-CN" altLang="en-US" sz="2400" dirty="0" smtClean="0"/>
              <a:t>实例，多对象，主动对象</a:t>
            </a:r>
            <a:r>
              <a:rPr lang="en-US" altLang="zh-CN" sz="2400" dirty="0" smtClean="0"/>
              <a:t>)</a:t>
            </a:r>
            <a:endParaRPr lang="en-US" altLang="zh-CN" sz="2400" dirty="0" smtClean="0">
              <a:solidFill>
                <a:srgbClr val="000000"/>
              </a:solidFill>
            </a:endParaRPr>
          </a:p>
          <a:p>
            <a:pPr lvl="1" eaLnBrk="1" hangingPunct="1">
              <a:lnSpc>
                <a:spcPct val="150000"/>
              </a:lnSpc>
            </a:pPr>
            <a:r>
              <a:rPr lang="en-US" altLang="zh-CN" sz="2400" b="1" dirty="0" smtClean="0">
                <a:solidFill>
                  <a:schemeClr val="accent2"/>
                </a:solidFill>
              </a:rPr>
              <a:t>Message</a:t>
            </a:r>
          </a:p>
          <a:p>
            <a:pPr lvl="1" eaLnBrk="1" hangingPunct="1">
              <a:lnSpc>
                <a:spcPct val="150000"/>
              </a:lnSpc>
            </a:pPr>
            <a:r>
              <a:rPr lang="en-US" altLang="zh-CN" sz="2400" b="1" dirty="0" smtClean="0">
                <a:solidFill>
                  <a:schemeClr val="accent2"/>
                </a:solidFill>
              </a:rPr>
              <a:t>Link</a:t>
            </a:r>
            <a:r>
              <a:rPr lang="en-US" altLang="zh-CN" sz="2400" dirty="0" smtClean="0">
                <a:solidFill>
                  <a:srgbClr val="000000"/>
                </a:solidFill>
              </a:rPr>
              <a:t>(</a:t>
            </a:r>
            <a:r>
              <a:rPr lang="zh-CN" altLang="en-US" sz="2400" dirty="0" smtClean="0">
                <a:solidFill>
                  <a:srgbClr val="000000"/>
                </a:solidFill>
              </a:rPr>
              <a:t>链</a:t>
            </a:r>
            <a:r>
              <a:rPr lang="en-US" altLang="zh-CN" sz="2400" dirty="0" smtClean="0">
                <a:solidFill>
                  <a:srgbClr val="000000"/>
                </a:solidFill>
              </a:rPr>
              <a:t>)</a:t>
            </a:r>
          </a:p>
          <a:p>
            <a:pPr lvl="1" eaLnBrk="1" hangingPunct="1"/>
            <a:endParaRPr lang="en-US" altLang="zh-CN" dirty="0" smtClean="0">
              <a:solidFill>
                <a:srgbClr val="000000"/>
              </a:solidFill>
              <a:latin typeface="GillSans-Bold" charset="0"/>
            </a:endParaRPr>
          </a:p>
        </p:txBody>
      </p:sp>
    </p:spTree>
    <p:extLst>
      <p:ext uri="{BB962C8B-B14F-4D97-AF65-F5344CB8AC3E}">
        <p14:creationId xmlns:p14="http://schemas.microsoft.com/office/powerpoint/2010/main" val="36000080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A05708A7-F508-48CE-87D6-A1B7DCDB9DDA}" type="slidenum">
              <a:rPr kumimoji="0" lang="en-US" altLang="zh-CN">
                <a:ea typeface="宋体" panose="02010600030101010101" pitchFamily="2" charset="-122"/>
              </a:rPr>
              <a:pPr eaLnBrk="1" hangingPunct="1"/>
              <a:t>84</a:t>
            </a:fld>
            <a:endParaRPr kumimoji="0" lang="en-US" altLang="zh-CN">
              <a:ea typeface="宋体" panose="02010600030101010101" pitchFamily="2" charset="-122"/>
            </a:endParaRPr>
          </a:p>
        </p:txBody>
      </p:sp>
      <p:sp>
        <p:nvSpPr>
          <p:cNvPr id="50179" name="Rectangle 2"/>
          <p:cNvSpPr>
            <a:spLocks noGrp="1" noChangeArrowheads="1"/>
          </p:cNvSpPr>
          <p:nvPr>
            <p:ph type="title"/>
          </p:nvPr>
        </p:nvSpPr>
        <p:spPr/>
        <p:txBody>
          <a:bodyPr/>
          <a:lstStyle/>
          <a:p>
            <a:pPr eaLnBrk="1" hangingPunct="1"/>
            <a:r>
              <a:rPr lang="en-US" altLang="zh-CN" b="0" dirty="0" smtClean="0"/>
              <a:t>Object</a:t>
            </a:r>
          </a:p>
        </p:txBody>
      </p:sp>
      <p:sp>
        <p:nvSpPr>
          <p:cNvPr id="50180" name="Rectangle 3"/>
          <p:cNvSpPr>
            <a:spLocks noGrp="1" noChangeArrowheads="1"/>
          </p:cNvSpPr>
          <p:nvPr>
            <p:ph type="body" idx="1"/>
          </p:nvPr>
        </p:nvSpPr>
        <p:spPr>
          <a:xfrm>
            <a:off x="369491" y="1178491"/>
            <a:ext cx="8540750" cy="3145631"/>
          </a:xfrm>
        </p:spPr>
        <p:txBody>
          <a:bodyPr/>
          <a:lstStyle/>
          <a:p>
            <a:pPr eaLnBrk="1" hangingPunct="1"/>
            <a:r>
              <a:rPr lang="zh-CN" altLang="en-US" sz="2400" dirty="0" smtClean="0"/>
              <a:t>合作图中对象的外观与顺序图中的一样。如果一个对象在消息的交互中被创建</a:t>
            </a:r>
            <a:r>
              <a:rPr lang="en-US" altLang="zh-CN" sz="2400" dirty="0" smtClean="0"/>
              <a:t>,</a:t>
            </a:r>
            <a:r>
              <a:rPr lang="zh-CN" altLang="en-US" sz="2400" dirty="0" smtClean="0"/>
              <a:t>则可在对象名称之后标以</a:t>
            </a:r>
            <a:r>
              <a:rPr lang="en-US" altLang="zh-CN" sz="2400" dirty="0" smtClean="0"/>
              <a:t>{new}</a:t>
            </a:r>
            <a:r>
              <a:rPr lang="zh-CN" altLang="en-US" sz="2400" dirty="0" smtClean="0"/>
              <a:t>。类似地</a:t>
            </a:r>
            <a:r>
              <a:rPr lang="en-US" altLang="zh-CN" sz="2400" dirty="0" smtClean="0"/>
              <a:t>,</a:t>
            </a:r>
            <a:r>
              <a:rPr lang="zh-CN" altLang="en-US" sz="2400" dirty="0" smtClean="0"/>
              <a:t>如果一个对象在交互期间被删除</a:t>
            </a:r>
            <a:r>
              <a:rPr lang="en-US" altLang="zh-CN" sz="2400" dirty="0" smtClean="0"/>
              <a:t>,</a:t>
            </a:r>
            <a:r>
              <a:rPr lang="zh-CN" altLang="en-US" sz="2400" dirty="0" smtClean="0"/>
              <a:t>则可在对象名称之后标以</a:t>
            </a:r>
            <a:r>
              <a:rPr lang="en-US" altLang="zh-CN" sz="2400" dirty="0" smtClean="0"/>
              <a:t>{destroy}</a:t>
            </a:r>
            <a:r>
              <a:rPr lang="zh-CN" altLang="en-US" sz="2400" b="1" dirty="0" smtClean="0"/>
              <a:t>。</a:t>
            </a:r>
          </a:p>
        </p:txBody>
      </p:sp>
      <p:sp>
        <p:nvSpPr>
          <p:cNvPr id="1246212" name="Rectangle 4"/>
          <p:cNvSpPr>
            <a:spLocks noChangeArrowheads="1"/>
          </p:cNvSpPr>
          <p:nvPr/>
        </p:nvSpPr>
        <p:spPr bwMode="auto">
          <a:xfrm>
            <a:off x="2357438" y="3813573"/>
            <a:ext cx="1403747" cy="272653"/>
          </a:xfrm>
          <a:prstGeom prst="rect">
            <a:avLst/>
          </a:prstGeom>
          <a:solidFill>
            <a:srgbClr val="FFFF66"/>
          </a:solidFill>
          <a:ln w="9525">
            <a:solidFill>
              <a:schemeClr val="bg2"/>
            </a:solidFill>
            <a:miter lim="800000"/>
            <a:headEnd/>
            <a:tailEnd/>
          </a:ln>
          <a:effectLst>
            <a:outerShdw dist="35921" dir="2700000" algn="ctr" rotWithShape="0">
              <a:schemeClr val="bg2"/>
            </a:outerShdw>
          </a:effectLst>
        </p:spPr>
        <p:txBody>
          <a:bodyPr wrap="none" anchor="ctr"/>
          <a:lstStyle/>
          <a:p>
            <a:pPr>
              <a:defRPr/>
            </a:pPr>
            <a:r>
              <a:rPr lang="zh-CN" altLang="en-US" sz="1350" b="1" u="sng">
                <a:latin typeface="宋体" pitchFamily="2" charset="-122"/>
                <a:ea typeface="宋体" pitchFamily="2" charset="-122"/>
              </a:rPr>
              <a:t>对象名</a:t>
            </a:r>
            <a:r>
              <a:rPr lang="en-US" altLang="zh-CN" sz="1350" b="1">
                <a:latin typeface="宋体" pitchFamily="2" charset="-122"/>
                <a:ea typeface="宋体" pitchFamily="2" charset="-122"/>
              </a:rPr>
              <a:t>{new}</a:t>
            </a:r>
          </a:p>
        </p:txBody>
      </p:sp>
      <p:sp>
        <p:nvSpPr>
          <p:cNvPr id="1246213" name="Rectangle 5"/>
          <p:cNvSpPr>
            <a:spLocks noChangeArrowheads="1"/>
          </p:cNvSpPr>
          <p:nvPr/>
        </p:nvSpPr>
        <p:spPr bwMode="auto">
          <a:xfrm>
            <a:off x="4639866" y="3779044"/>
            <a:ext cx="1403747" cy="272654"/>
          </a:xfrm>
          <a:prstGeom prst="rect">
            <a:avLst/>
          </a:prstGeom>
          <a:solidFill>
            <a:srgbClr val="FFFF66"/>
          </a:solidFill>
          <a:ln w="9525">
            <a:solidFill>
              <a:schemeClr val="bg2"/>
            </a:solidFill>
            <a:miter lim="800000"/>
            <a:headEnd/>
            <a:tailEnd/>
          </a:ln>
          <a:effectLst>
            <a:outerShdw dist="35921" dir="2700000" algn="ctr" rotWithShape="0">
              <a:schemeClr val="bg2"/>
            </a:outerShdw>
          </a:effectLst>
        </p:spPr>
        <p:txBody>
          <a:bodyPr wrap="none" anchor="ctr"/>
          <a:lstStyle/>
          <a:p>
            <a:pPr>
              <a:defRPr/>
            </a:pPr>
            <a:r>
              <a:rPr lang="zh-CN" altLang="en-US" sz="1350" b="1" u="sng">
                <a:latin typeface="宋体" pitchFamily="2" charset="-122"/>
                <a:ea typeface="宋体" pitchFamily="2" charset="-122"/>
              </a:rPr>
              <a:t>对象名</a:t>
            </a:r>
            <a:r>
              <a:rPr lang="en-US" altLang="zh-CN" sz="1350" b="1">
                <a:latin typeface="宋体" pitchFamily="2" charset="-122"/>
                <a:ea typeface="宋体" pitchFamily="2" charset="-122"/>
              </a:rPr>
              <a:t>{</a:t>
            </a:r>
            <a:r>
              <a:rPr lang="en-US" altLang="zh-CN" sz="1350" b="1">
                <a:latin typeface="Times New Roman" pitchFamily="18" charset="0"/>
                <a:ea typeface="楷体_GB2312" pitchFamily="49" charset="-122"/>
              </a:rPr>
              <a:t>destroy</a:t>
            </a:r>
            <a:r>
              <a:rPr lang="en-US" altLang="zh-CN" sz="1350" b="1">
                <a:latin typeface="宋体" pitchFamily="2" charset="-122"/>
                <a:ea typeface="宋体" pitchFamily="2" charset="-122"/>
              </a:rPr>
              <a:t>}</a:t>
            </a:r>
          </a:p>
        </p:txBody>
      </p:sp>
      <p:sp>
        <p:nvSpPr>
          <p:cNvPr id="1246214" name="Oval 6">
            <a:hlinkClick r:id="" action="ppaction://hlinkshowjump?jump=previousslide"/>
          </p:cNvPr>
          <p:cNvSpPr>
            <a:spLocks noChangeArrowheads="1"/>
          </p:cNvSpPr>
          <p:nvPr/>
        </p:nvSpPr>
        <p:spPr bwMode="auto">
          <a:xfrm>
            <a:off x="5436394" y="4192191"/>
            <a:ext cx="571500" cy="285750"/>
          </a:xfrm>
          <a:prstGeom prst="ellipse">
            <a:avLst/>
          </a:prstGeom>
          <a:noFill/>
          <a:ln w="28575">
            <a:noFill/>
            <a:round/>
            <a:headEnd/>
            <a:tailEnd/>
          </a:ln>
          <a:effectLst>
            <a:outerShdw dist="35921" dir="2700000" algn="ctr" rotWithShape="0">
              <a:schemeClr val="bg2"/>
            </a:outerShdw>
          </a:effectLst>
        </p:spPr>
        <p:txBody>
          <a:bodyPr wrap="none" anchor="ctr"/>
          <a:lstStyle/>
          <a:p>
            <a:pPr>
              <a:defRPr/>
            </a:pPr>
            <a:endParaRPr lang="zh-CN" altLang="en-US" sz="1350"/>
          </a:p>
        </p:txBody>
      </p:sp>
      <p:sp>
        <p:nvSpPr>
          <p:cNvPr id="1246215" name="Oval 7">
            <a:hlinkClick r:id="" action="ppaction://hlinkshowjump?jump=nextslide"/>
          </p:cNvPr>
          <p:cNvSpPr>
            <a:spLocks noChangeArrowheads="1"/>
          </p:cNvSpPr>
          <p:nvPr/>
        </p:nvSpPr>
        <p:spPr bwMode="auto">
          <a:xfrm>
            <a:off x="6103144" y="4192191"/>
            <a:ext cx="571500" cy="285750"/>
          </a:xfrm>
          <a:prstGeom prst="ellipse">
            <a:avLst/>
          </a:prstGeom>
          <a:noFill/>
          <a:ln w="28575">
            <a:noFill/>
            <a:round/>
            <a:headEnd/>
            <a:tailEnd/>
          </a:ln>
          <a:effectLst>
            <a:outerShdw dist="35921" dir="2700000" algn="ctr" rotWithShape="0">
              <a:schemeClr val="bg2"/>
            </a:outerShdw>
          </a:effectLst>
        </p:spPr>
        <p:txBody>
          <a:bodyPr wrap="none" anchor="ctr"/>
          <a:lstStyle/>
          <a:p>
            <a:pPr>
              <a:defRPr/>
            </a:pPr>
            <a:endParaRPr lang="zh-CN" altLang="en-US" sz="1350"/>
          </a:p>
        </p:txBody>
      </p:sp>
    </p:spTree>
    <p:extLst>
      <p:ext uri="{BB962C8B-B14F-4D97-AF65-F5344CB8AC3E}">
        <p14:creationId xmlns:p14="http://schemas.microsoft.com/office/powerpoint/2010/main" val="15461026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56247D53-30D3-425B-840B-0DC5E3F22D5D}" type="slidenum">
              <a:rPr kumimoji="0" lang="en-US" altLang="zh-CN">
                <a:ea typeface="宋体" panose="02010600030101010101" pitchFamily="2" charset="-122"/>
              </a:rPr>
              <a:pPr eaLnBrk="1" hangingPunct="1"/>
              <a:t>85</a:t>
            </a:fld>
            <a:endParaRPr kumimoji="0" lang="en-US" altLang="zh-CN">
              <a:ea typeface="宋体" panose="02010600030101010101" pitchFamily="2" charset="-122"/>
            </a:endParaRPr>
          </a:p>
        </p:txBody>
      </p:sp>
      <p:sp>
        <p:nvSpPr>
          <p:cNvPr id="54275" name="Rectangle 2"/>
          <p:cNvSpPr>
            <a:spLocks noGrp="1" noChangeArrowheads="1"/>
          </p:cNvSpPr>
          <p:nvPr>
            <p:ph type="title"/>
          </p:nvPr>
        </p:nvSpPr>
        <p:spPr/>
        <p:txBody>
          <a:bodyPr/>
          <a:lstStyle/>
          <a:p>
            <a:pPr eaLnBrk="1" hangingPunct="1"/>
            <a:r>
              <a:rPr lang="zh-CN" altLang="en-US" b="0" dirty="0" smtClean="0"/>
              <a:t>协作图中的链</a:t>
            </a:r>
            <a:r>
              <a:rPr lang="en-US" altLang="zh-CN" b="0" dirty="0" smtClean="0"/>
              <a:t>(link)</a:t>
            </a:r>
          </a:p>
        </p:txBody>
      </p:sp>
      <p:sp>
        <p:nvSpPr>
          <p:cNvPr id="54276" name="Rectangle 3"/>
          <p:cNvSpPr>
            <a:spLocks noGrp="1" noChangeArrowheads="1"/>
          </p:cNvSpPr>
          <p:nvPr>
            <p:ph type="body" idx="1"/>
          </p:nvPr>
        </p:nvSpPr>
        <p:spPr>
          <a:xfrm>
            <a:off x="685800" y="1276350"/>
            <a:ext cx="7772400" cy="3314700"/>
          </a:xfrm>
        </p:spPr>
        <p:txBody>
          <a:bodyPr/>
          <a:lstStyle/>
          <a:p>
            <a:pPr eaLnBrk="1" hangingPunct="1">
              <a:lnSpc>
                <a:spcPct val="150000"/>
              </a:lnSpc>
              <a:buClr>
                <a:srgbClr val="00B050"/>
              </a:buClr>
              <a:buFont typeface="Wingdings" panose="05000000000000000000" pitchFamily="2" charset="2"/>
              <a:buChar char="p"/>
            </a:pPr>
            <a:r>
              <a:rPr lang="zh-CN" altLang="en-US" sz="2400" dirty="0" smtClean="0"/>
              <a:t>协作图中用</a:t>
            </a:r>
            <a:r>
              <a:rPr lang="zh-CN" altLang="en-US" sz="2400" b="1" dirty="0" smtClean="0">
                <a:solidFill>
                  <a:schemeClr val="accent2"/>
                </a:solidFill>
              </a:rPr>
              <a:t>链</a:t>
            </a:r>
            <a:r>
              <a:rPr lang="en-US" altLang="zh-CN" sz="2400" b="1" dirty="0" smtClean="0">
                <a:solidFill>
                  <a:schemeClr val="accent2"/>
                </a:solidFill>
              </a:rPr>
              <a:t>(link)</a:t>
            </a:r>
            <a:r>
              <a:rPr lang="zh-CN" altLang="en-US" sz="2400" dirty="0" smtClean="0"/>
              <a:t>来连接对象，用于表示对象间的各种关系</a:t>
            </a:r>
            <a:r>
              <a:rPr lang="en-US" altLang="zh-CN" sz="2400" dirty="0" smtClean="0"/>
              <a:t>,</a:t>
            </a:r>
            <a:r>
              <a:rPr lang="zh-CN" altLang="en-US" sz="2400" dirty="0" smtClean="0"/>
              <a:t>而消息显示在链的旁边。</a:t>
            </a:r>
          </a:p>
          <a:p>
            <a:pPr lvl="1" eaLnBrk="1" hangingPunct="1">
              <a:lnSpc>
                <a:spcPct val="150000"/>
              </a:lnSpc>
            </a:pPr>
            <a:r>
              <a:rPr lang="zh-CN" altLang="en-US" sz="2400" dirty="0"/>
              <a:t>链是</a:t>
            </a:r>
            <a:r>
              <a:rPr lang="en-US" altLang="zh-CN" sz="2400" b="1" dirty="0">
                <a:solidFill>
                  <a:schemeClr val="accent2"/>
                </a:solidFill>
              </a:rPr>
              <a:t>association(</a:t>
            </a:r>
            <a:r>
              <a:rPr lang="zh-CN" altLang="en-US" sz="2400" b="1" dirty="0">
                <a:solidFill>
                  <a:schemeClr val="accent2"/>
                </a:solidFill>
              </a:rPr>
              <a:t>关联</a:t>
            </a:r>
            <a:r>
              <a:rPr lang="en-US" altLang="zh-CN" sz="2400" b="1" dirty="0">
                <a:solidFill>
                  <a:schemeClr val="accent2"/>
                </a:solidFill>
              </a:rPr>
              <a:t>)</a:t>
            </a:r>
            <a:r>
              <a:rPr lang="zh-CN" altLang="en-US" sz="2400" dirty="0"/>
              <a:t>的</a:t>
            </a:r>
            <a:r>
              <a:rPr lang="en-US" altLang="zh-CN" sz="2400" b="1" dirty="0">
                <a:solidFill>
                  <a:schemeClr val="accent2"/>
                </a:solidFill>
              </a:rPr>
              <a:t>instance(</a:t>
            </a:r>
            <a:r>
              <a:rPr lang="zh-CN" altLang="en-US" sz="2400" b="1" dirty="0">
                <a:solidFill>
                  <a:schemeClr val="accent2"/>
                </a:solidFill>
              </a:rPr>
              <a:t>实例</a:t>
            </a:r>
            <a:r>
              <a:rPr lang="en-US" altLang="zh-CN" sz="2400" b="1" dirty="0">
                <a:solidFill>
                  <a:schemeClr val="accent2"/>
                </a:solidFill>
              </a:rPr>
              <a:t>)</a:t>
            </a:r>
          </a:p>
          <a:p>
            <a:pPr lvl="1" eaLnBrk="1" hangingPunct="1">
              <a:lnSpc>
                <a:spcPct val="150000"/>
              </a:lnSpc>
            </a:pPr>
            <a:r>
              <a:rPr lang="zh-CN" altLang="en-US" sz="2400" dirty="0" smtClean="0"/>
              <a:t>一个链上可以有多个消息。</a:t>
            </a:r>
          </a:p>
          <a:p>
            <a:pPr lvl="1" eaLnBrk="1" hangingPunct="1">
              <a:lnSpc>
                <a:spcPct val="150000"/>
              </a:lnSpc>
            </a:pPr>
            <a:r>
              <a:rPr lang="zh-CN" altLang="en-US" sz="2400" dirty="0" smtClean="0"/>
              <a:t>链的两端不能有</a:t>
            </a:r>
            <a:r>
              <a:rPr lang="zh-CN" altLang="en-US" sz="2400" b="1" dirty="0" smtClean="0">
                <a:solidFill>
                  <a:schemeClr val="accent2"/>
                </a:solidFill>
              </a:rPr>
              <a:t>多重性</a:t>
            </a:r>
            <a:r>
              <a:rPr lang="en-US" altLang="zh-CN" sz="2400" b="1" dirty="0" smtClean="0">
                <a:solidFill>
                  <a:schemeClr val="accent2"/>
                </a:solidFill>
              </a:rPr>
              <a:t>(multiplicity)</a:t>
            </a:r>
            <a:r>
              <a:rPr lang="zh-CN" altLang="en-US" sz="2400" dirty="0" smtClean="0"/>
              <a:t>标记。</a:t>
            </a:r>
          </a:p>
        </p:txBody>
      </p:sp>
    </p:spTree>
    <p:extLst>
      <p:ext uri="{BB962C8B-B14F-4D97-AF65-F5344CB8AC3E}">
        <p14:creationId xmlns:p14="http://schemas.microsoft.com/office/powerpoint/2010/main" val="28983732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95250" y="-171450"/>
            <a:ext cx="6057900" cy="857250"/>
          </a:xfrm>
        </p:spPr>
        <p:txBody>
          <a:bodyPr/>
          <a:lstStyle/>
          <a:p>
            <a:pPr eaLnBrk="1" hangingPunct="1"/>
            <a:r>
              <a:rPr lang="zh-CN" altLang="en-US" b="0" dirty="0" smtClean="0"/>
              <a:t>消息</a:t>
            </a:r>
          </a:p>
        </p:txBody>
      </p:sp>
      <p:sp>
        <p:nvSpPr>
          <p:cNvPr id="55300" name="Rectangle 3"/>
          <p:cNvSpPr>
            <a:spLocks noGrp="1" noChangeArrowheads="1"/>
          </p:cNvSpPr>
          <p:nvPr>
            <p:ph type="body" idx="1"/>
          </p:nvPr>
        </p:nvSpPr>
        <p:spPr>
          <a:xfrm>
            <a:off x="304800" y="590550"/>
            <a:ext cx="8686800" cy="4245769"/>
          </a:xfrm>
        </p:spPr>
        <p:txBody>
          <a:bodyPr/>
          <a:lstStyle/>
          <a:p>
            <a:pPr eaLnBrk="1" hangingPunct="1">
              <a:lnSpc>
                <a:spcPct val="150000"/>
              </a:lnSpc>
            </a:pPr>
            <a:r>
              <a:rPr lang="zh-CN" altLang="en-US" sz="2000" dirty="0"/>
              <a:t>在对象之间的静态链接关系上可标注消息，消息类型有简单消息，同步消息和异步消息三种。用标号表示消息执行的顺序。消息定义的格式如下：</a:t>
            </a:r>
          </a:p>
          <a:p>
            <a:pPr eaLnBrk="1" hangingPunct="1">
              <a:lnSpc>
                <a:spcPct val="150000"/>
              </a:lnSpc>
              <a:buFontTx/>
              <a:buNone/>
            </a:pPr>
            <a:r>
              <a:rPr lang="zh-CN" altLang="en-US" sz="2000" dirty="0"/>
              <a:t>   </a:t>
            </a:r>
            <a:r>
              <a:rPr lang="zh-CN" altLang="en-US" sz="2000" dirty="0">
                <a:solidFill>
                  <a:srgbClr val="0000CC"/>
                </a:solidFill>
              </a:rPr>
              <a:t>消息类型　标号 控制信息：返回值：</a:t>
            </a:r>
            <a:r>
              <a:rPr lang="en-US" altLang="zh-CN" sz="2000" dirty="0">
                <a:solidFill>
                  <a:srgbClr val="0000CC"/>
                </a:solidFill>
              </a:rPr>
              <a:t>=</a:t>
            </a:r>
            <a:r>
              <a:rPr lang="zh-CN" altLang="en-US" sz="2000" dirty="0">
                <a:solidFill>
                  <a:srgbClr val="0000CC"/>
                </a:solidFill>
              </a:rPr>
              <a:t>消息名 参数</a:t>
            </a:r>
            <a:r>
              <a:rPr lang="zh-CN" altLang="en-US" sz="2000" dirty="0" smtClean="0">
                <a:solidFill>
                  <a:srgbClr val="0000CC"/>
                </a:solidFill>
              </a:rPr>
              <a:t>表</a:t>
            </a:r>
            <a:endParaRPr lang="zh-CN" altLang="en-US" sz="2000" dirty="0"/>
          </a:p>
          <a:p>
            <a:pPr eaLnBrk="1" hangingPunct="1">
              <a:lnSpc>
                <a:spcPct val="150000"/>
              </a:lnSpc>
            </a:pPr>
            <a:r>
              <a:rPr lang="zh-CN" altLang="en-US" sz="2000" dirty="0"/>
              <a:t>标号有３种：</a:t>
            </a:r>
          </a:p>
          <a:p>
            <a:pPr lvl="1" eaLnBrk="1" hangingPunct="1">
              <a:lnSpc>
                <a:spcPct val="150000"/>
              </a:lnSpc>
            </a:pPr>
            <a:r>
              <a:rPr lang="zh-CN" altLang="en-US" sz="1600" dirty="0">
                <a:solidFill>
                  <a:srgbClr val="00B050"/>
                </a:solidFill>
              </a:rPr>
              <a:t>顺序执行</a:t>
            </a:r>
            <a:r>
              <a:rPr lang="zh-CN" altLang="en-US" sz="1600" dirty="0"/>
              <a:t>：按整数大小执行。１</a:t>
            </a:r>
            <a:r>
              <a:rPr lang="en-US" altLang="zh-CN" sz="1600" dirty="0"/>
              <a:t>,</a:t>
            </a:r>
            <a:r>
              <a:rPr lang="zh-CN" altLang="en-US" sz="1600" dirty="0"/>
              <a:t>２</a:t>
            </a:r>
            <a:r>
              <a:rPr lang="en-US" altLang="zh-CN" sz="1600" dirty="0"/>
              <a:t>…</a:t>
            </a:r>
          </a:p>
          <a:p>
            <a:pPr lvl="1" eaLnBrk="1" hangingPunct="1">
              <a:lnSpc>
                <a:spcPct val="150000"/>
              </a:lnSpc>
            </a:pPr>
            <a:r>
              <a:rPr lang="zh-CN" altLang="en-US" sz="1600" dirty="0">
                <a:solidFill>
                  <a:srgbClr val="00B050"/>
                </a:solidFill>
              </a:rPr>
              <a:t>嵌套执行</a:t>
            </a:r>
            <a:r>
              <a:rPr lang="zh-CN" altLang="en-US" sz="1600" dirty="0"/>
              <a:t>：标号中带小数点。</a:t>
            </a:r>
            <a:r>
              <a:rPr lang="en-US" altLang="zh-CN" sz="1600" dirty="0"/>
              <a:t>1.1</a:t>
            </a:r>
            <a:r>
              <a:rPr lang="zh-CN" altLang="en-US" sz="1600" dirty="0"/>
              <a:t>，</a:t>
            </a:r>
            <a:r>
              <a:rPr lang="en-US" altLang="zh-CN" sz="1600" dirty="0"/>
              <a:t>1.2</a:t>
            </a:r>
            <a:r>
              <a:rPr lang="zh-CN" altLang="en-US" sz="1600" dirty="0"/>
              <a:t>，</a:t>
            </a:r>
            <a:r>
              <a:rPr lang="en-US" altLang="zh-CN" sz="1600" dirty="0"/>
              <a:t>1.3</a:t>
            </a:r>
            <a:r>
              <a:rPr lang="zh-CN" altLang="en-US" sz="1600" dirty="0"/>
              <a:t>，</a:t>
            </a:r>
            <a:r>
              <a:rPr lang="en-US" altLang="zh-CN" sz="1600" dirty="0"/>
              <a:t>…</a:t>
            </a:r>
          </a:p>
          <a:p>
            <a:pPr lvl="1" eaLnBrk="1" hangingPunct="1">
              <a:lnSpc>
                <a:spcPct val="150000"/>
              </a:lnSpc>
            </a:pPr>
            <a:r>
              <a:rPr lang="zh-CN" altLang="en-US" sz="1600" dirty="0">
                <a:solidFill>
                  <a:srgbClr val="00B050"/>
                </a:solidFill>
              </a:rPr>
              <a:t>并行执行</a:t>
            </a:r>
            <a:r>
              <a:rPr lang="zh-CN" altLang="en-US" sz="1600" dirty="0"/>
              <a:t>：标号中带小写字母。</a:t>
            </a:r>
            <a:r>
              <a:rPr lang="en-US" altLang="zh-CN" sz="1600" dirty="0"/>
              <a:t>1.1.1a</a:t>
            </a:r>
            <a:r>
              <a:rPr lang="zh-CN" altLang="en-US" sz="1600" dirty="0"/>
              <a:t>，</a:t>
            </a:r>
            <a:r>
              <a:rPr lang="en-US" altLang="zh-CN" sz="1600" dirty="0"/>
              <a:t>1.1.1b</a:t>
            </a:r>
            <a:r>
              <a:rPr lang="zh-CN" altLang="en-US" sz="1600" dirty="0"/>
              <a:t>，</a:t>
            </a:r>
            <a:r>
              <a:rPr lang="en-US" altLang="zh-CN" sz="1600" dirty="0"/>
              <a:t>… </a:t>
            </a:r>
            <a:r>
              <a:rPr lang="zh-CN" altLang="en-US" sz="1600" dirty="0"/>
              <a:t>。</a:t>
            </a:r>
          </a:p>
          <a:p>
            <a:pPr eaLnBrk="1" hangingPunct="1">
              <a:lnSpc>
                <a:spcPct val="150000"/>
              </a:lnSpc>
            </a:pPr>
            <a:r>
              <a:rPr lang="zh-CN" altLang="en-US" sz="2000" dirty="0"/>
              <a:t>控制信息</a:t>
            </a:r>
          </a:p>
          <a:p>
            <a:pPr lvl="1" eaLnBrk="1" hangingPunct="1">
              <a:lnSpc>
                <a:spcPct val="150000"/>
              </a:lnSpc>
            </a:pPr>
            <a:r>
              <a:rPr lang="zh-CN" altLang="en-US" sz="1600" dirty="0"/>
              <a:t>条件控制信息　如：［ｘ＞ｙ］</a:t>
            </a:r>
          </a:p>
          <a:p>
            <a:pPr lvl="1" eaLnBrk="1" hangingPunct="1">
              <a:lnSpc>
                <a:spcPct val="150000"/>
              </a:lnSpc>
            </a:pPr>
            <a:r>
              <a:rPr lang="zh-CN" altLang="en-US" sz="1600" dirty="0"/>
              <a:t>重复控制信息　如：＊［Ｉ＝</a:t>
            </a:r>
            <a:r>
              <a:rPr lang="en-US" altLang="zh-CN" sz="1600" dirty="0"/>
              <a:t>1..n</a:t>
            </a:r>
            <a:r>
              <a:rPr lang="zh-CN" altLang="en-US" sz="1600" dirty="0"/>
              <a:t>］</a:t>
            </a:r>
          </a:p>
        </p:txBody>
      </p:sp>
    </p:spTree>
    <p:extLst>
      <p:ext uri="{BB962C8B-B14F-4D97-AF65-F5344CB8AC3E}">
        <p14:creationId xmlns:p14="http://schemas.microsoft.com/office/powerpoint/2010/main" val="42495899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46B30060-0CE5-42CE-BF3F-EC8E9E96EACD}" type="slidenum">
              <a:rPr kumimoji="0" lang="en-US" altLang="zh-CN">
                <a:ea typeface="宋体" panose="02010600030101010101" pitchFamily="2" charset="-122"/>
              </a:rPr>
              <a:pPr eaLnBrk="1" hangingPunct="1"/>
              <a:t>87</a:t>
            </a:fld>
            <a:endParaRPr kumimoji="0" lang="en-US" altLang="zh-CN">
              <a:ea typeface="宋体" panose="02010600030101010101" pitchFamily="2" charset="-122"/>
            </a:endParaRPr>
          </a:p>
        </p:txBody>
      </p:sp>
      <p:sp>
        <p:nvSpPr>
          <p:cNvPr id="56323" name="Rectangle 2"/>
          <p:cNvSpPr>
            <a:spLocks noGrp="1" noChangeArrowheads="1"/>
          </p:cNvSpPr>
          <p:nvPr>
            <p:ph type="title"/>
          </p:nvPr>
        </p:nvSpPr>
        <p:spPr>
          <a:xfrm>
            <a:off x="209550" y="-107257"/>
            <a:ext cx="5829300" cy="857250"/>
          </a:xfrm>
        </p:spPr>
        <p:txBody>
          <a:bodyPr/>
          <a:lstStyle/>
          <a:p>
            <a:pPr eaLnBrk="1" hangingPunct="1"/>
            <a:r>
              <a:rPr lang="zh-CN" altLang="en-US" b="0" dirty="0" smtClean="0"/>
              <a:t>建立</a:t>
            </a:r>
            <a:r>
              <a:rPr lang="en-US" altLang="zh-CN" b="0" dirty="0" smtClean="0"/>
              <a:t>collaboration</a:t>
            </a:r>
            <a:r>
              <a:rPr lang="zh-CN" altLang="en-US" b="0" dirty="0" smtClean="0"/>
              <a:t>图的步骤</a:t>
            </a:r>
          </a:p>
        </p:txBody>
      </p:sp>
      <p:sp>
        <p:nvSpPr>
          <p:cNvPr id="56324" name="Rectangle 3"/>
          <p:cNvSpPr>
            <a:spLocks noGrp="1" noChangeArrowheads="1"/>
          </p:cNvSpPr>
          <p:nvPr>
            <p:ph type="body" idx="1"/>
          </p:nvPr>
        </p:nvSpPr>
        <p:spPr>
          <a:xfrm>
            <a:off x="152400" y="558353"/>
            <a:ext cx="8686800" cy="4245769"/>
          </a:xfrm>
        </p:spPr>
        <p:txBody>
          <a:bodyPr/>
          <a:lstStyle/>
          <a:p>
            <a:pPr eaLnBrk="1" hangingPunct="1">
              <a:lnSpc>
                <a:spcPct val="150000"/>
              </a:lnSpc>
              <a:buFontTx/>
              <a:buNone/>
            </a:pPr>
            <a:r>
              <a:rPr lang="en-US" altLang="zh-CN" sz="2200" dirty="0"/>
              <a:t>1. </a:t>
            </a:r>
            <a:r>
              <a:rPr lang="zh-CN" altLang="en-US" sz="2200" dirty="0"/>
              <a:t>确定交互过程的上下文</a:t>
            </a:r>
            <a:r>
              <a:rPr lang="en-US" altLang="zh-CN" sz="2200" dirty="0"/>
              <a:t>(context)</a:t>
            </a:r>
            <a:r>
              <a:rPr lang="zh-CN" altLang="en-US" sz="2200" dirty="0"/>
              <a:t>；</a:t>
            </a:r>
          </a:p>
          <a:p>
            <a:pPr eaLnBrk="1" hangingPunct="1">
              <a:lnSpc>
                <a:spcPct val="150000"/>
              </a:lnSpc>
              <a:buFontTx/>
              <a:buNone/>
            </a:pPr>
            <a:r>
              <a:rPr lang="en-US" altLang="zh-CN" sz="2200" dirty="0"/>
              <a:t>2. </a:t>
            </a:r>
            <a:r>
              <a:rPr lang="zh-CN" altLang="en-US" sz="2200" dirty="0"/>
              <a:t>识别参与交互过程的对象；</a:t>
            </a:r>
          </a:p>
          <a:p>
            <a:pPr eaLnBrk="1" hangingPunct="1">
              <a:lnSpc>
                <a:spcPct val="150000"/>
              </a:lnSpc>
              <a:buFontTx/>
              <a:buNone/>
            </a:pPr>
            <a:r>
              <a:rPr lang="en-US" altLang="zh-CN" sz="2200" dirty="0"/>
              <a:t>3. </a:t>
            </a:r>
            <a:r>
              <a:rPr lang="zh-CN" altLang="en-US" sz="2200" dirty="0"/>
              <a:t>如果需要，为每个对象设置初始特性；</a:t>
            </a:r>
          </a:p>
          <a:p>
            <a:pPr eaLnBrk="1" hangingPunct="1">
              <a:lnSpc>
                <a:spcPct val="150000"/>
              </a:lnSpc>
              <a:buFontTx/>
              <a:buNone/>
            </a:pPr>
            <a:r>
              <a:rPr lang="en-US" altLang="zh-CN" sz="2200" dirty="0"/>
              <a:t>4. </a:t>
            </a:r>
            <a:r>
              <a:rPr lang="zh-CN" altLang="en-US" sz="2200" dirty="0"/>
              <a:t>确定对象之间的链</a:t>
            </a:r>
            <a:r>
              <a:rPr lang="en-US" altLang="zh-CN" sz="2200" dirty="0"/>
              <a:t>(link)</a:t>
            </a:r>
            <a:r>
              <a:rPr lang="zh-CN" altLang="en-US" sz="2200" dirty="0"/>
              <a:t>，以及沿着链的消息；</a:t>
            </a:r>
          </a:p>
          <a:p>
            <a:pPr eaLnBrk="1" hangingPunct="1">
              <a:lnSpc>
                <a:spcPct val="150000"/>
              </a:lnSpc>
              <a:buFontTx/>
              <a:buNone/>
            </a:pPr>
            <a:r>
              <a:rPr lang="en-US" altLang="zh-CN" sz="2200" dirty="0"/>
              <a:t>5. </a:t>
            </a:r>
            <a:r>
              <a:rPr lang="zh-CN" altLang="en-US" sz="2200" dirty="0"/>
              <a:t>从引发这个交互过程的初始消息开始，将随后的每个消息附到相应的链上；</a:t>
            </a:r>
          </a:p>
          <a:p>
            <a:pPr eaLnBrk="1" hangingPunct="1">
              <a:lnSpc>
                <a:spcPct val="150000"/>
              </a:lnSpc>
              <a:buFontTx/>
              <a:buNone/>
            </a:pPr>
            <a:r>
              <a:rPr lang="en-US" altLang="zh-CN" sz="2200" dirty="0"/>
              <a:t>6. </a:t>
            </a:r>
            <a:r>
              <a:rPr lang="zh-CN" altLang="en-US" sz="2200" dirty="0"/>
              <a:t>如果需要表示消息的嵌套，则用</a:t>
            </a:r>
            <a:r>
              <a:rPr lang="en-US" altLang="zh-CN" sz="2200" dirty="0"/>
              <a:t>Dewey</a:t>
            </a:r>
            <a:r>
              <a:rPr lang="zh-CN" altLang="en-US" sz="2200" dirty="0"/>
              <a:t>十进制表示法；</a:t>
            </a:r>
          </a:p>
          <a:p>
            <a:pPr eaLnBrk="1" hangingPunct="1">
              <a:lnSpc>
                <a:spcPct val="150000"/>
              </a:lnSpc>
              <a:buFontTx/>
              <a:buNone/>
            </a:pPr>
            <a:r>
              <a:rPr lang="en-US" altLang="zh-CN" sz="2200" dirty="0"/>
              <a:t>7. </a:t>
            </a:r>
            <a:r>
              <a:rPr lang="zh-CN" altLang="en-US" sz="2200" dirty="0"/>
              <a:t>如果需要说明时间约束，则在消息旁边加上约束说明；</a:t>
            </a:r>
          </a:p>
          <a:p>
            <a:pPr eaLnBrk="1" hangingPunct="1">
              <a:lnSpc>
                <a:spcPct val="150000"/>
              </a:lnSpc>
              <a:buFontTx/>
              <a:buNone/>
            </a:pPr>
            <a:r>
              <a:rPr lang="en-US" altLang="zh-CN" sz="2200" dirty="0"/>
              <a:t>8. </a:t>
            </a:r>
            <a:r>
              <a:rPr lang="zh-CN" altLang="en-US" sz="2200" dirty="0"/>
              <a:t>如果需要，可以为每个消息附上前置和后置条件。</a:t>
            </a:r>
          </a:p>
        </p:txBody>
      </p:sp>
    </p:spTree>
    <p:extLst>
      <p:ext uri="{BB962C8B-B14F-4D97-AF65-F5344CB8AC3E}">
        <p14:creationId xmlns:p14="http://schemas.microsoft.com/office/powerpoint/2010/main" val="11121135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zh-CN" dirty="0"/>
              <a:t>动态建模</a:t>
            </a:r>
            <a:r>
              <a:rPr lang="zh-CN" altLang="zh-CN" dirty="0" smtClean="0"/>
              <a:t>机制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p:cNvPicPr>
          <p:nvPr>
            <p:ph sz="quarter" idx="13"/>
          </p:nvPr>
        </p:nvPicPr>
        <p:blipFill>
          <a:blip r:embed="rId2"/>
          <a:stretch>
            <a:fillRect/>
          </a:stretch>
        </p:blipFill>
        <p:spPr>
          <a:xfrm>
            <a:off x="457200" y="1017219"/>
            <a:ext cx="4598814" cy="3662362"/>
          </a:xfrm>
          <a:prstGeom prst="rect">
            <a:avLst/>
          </a:prstGeom>
        </p:spPr>
      </p:pic>
      <p:sp>
        <p:nvSpPr>
          <p:cNvPr id="6" name="文本框 5"/>
          <p:cNvSpPr txBox="1"/>
          <p:nvPr/>
        </p:nvSpPr>
        <p:spPr>
          <a:xfrm>
            <a:off x="4876800" y="1336498"/>
            <a:ext cx="3886200" cy="3737946"/>
          </a:xfrm>
          <a:prstGeom prst="rect">
            <a:avLst/>
          </a:prstGeom>
          <a:noFill/>
        </p:spPr>
        <p:txBody>
          <a:bodyPr wrap="square" rtlCol="0">
            <a:spAutoFit/>
          </a:bodyPr>
          <a:lstStyle/>
          <a:p>
            <a:pPr>
              <a:lnSpc>
                <a:spcPct val="150000"/>
              </a:lnSpc>
            </a:pPr>
            <a:r>
              <a:rPr lang="zh-CN" altLang="zh-CN" sz="2000" dirty="0"/>
              <a:t>在</a:t>
            </a:r>
            <a:r>
              <a:rPr lang="zh-CN" altLang="zh-CN" sz="2000" dirty="0" smtClean="0"/>
              <a:t>图中</a:t>
            </a:r>
            <a:r>
              <a:rPr lang="zh-CN" altLang="zh-CN" sz="2000" dirty="0"/>
              <a:t>，一个匿名的</a:t>
            </a:r>
            <a:r>
              <a:rPr lang="en-US" altLang="zh-CN" sz="2000" dirty="0"/>
              <a:t>User</a:t>
            </a:r>
            <a:r>
              <a:rPr lang="zh-CN" altLang="zh-CN" sz="2000" dirty="0"/>
              <a:t>类对象首先向登录界面对象输入了用户信息，接着用户界面向用户数据对象请求验证用户信息是否正确并得到请求的返回结果，最后登录界面根据返回的结果向用户反馈对应的登录结果。</a:t>
            </a:r>
          </a:p>
          <a:p>
            <a:pPr>
              <a:lnSpc>
                <a:spcPct val="150000"/>
              </a:lnSpc>
            </a:pPr>
            <a:endParaRPr lang="zh-CN" altLang="en-US" sz="2000" dirty="0"/>
          </a:p>
        </p:txBody>
      </p:sp>
    </p:spTree>
    <p:extLst>
      <p:ext uri="{BB962C8B-B14F-4D97-AF65-F5344CB8AC3E}">
        <p14:creationId xmlns:p14="http://schemas.microsoft.com/office/powerpoint/2010/main" val="1473897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黑体" panose="02010609060101010101" pitchFamily="49" charset="-122"/>
              </a:defRPr>
            </a:lvl1pPr>
            <a:lvl2pPr marL="557213" indent="-214313" eaLnBrk="0" hangingPunct="0">
              <a:defRPr kumimoji="1">
                <a:solidFill>
                  <a:schemeClr val="tx1"/>
                </a:solidFill>
                <a:latin typeface="Arial" panose="020B0604020202020204" pitchFamily="34" charset="0"/>
                <a:ea typeface="黑体" panose="02010609060101010101" pitchFamily="49" charset="-122"/>
              </a:defRPr>
            </a:lvl2pPr>
            <a:lvl3pPr marL="857250" indent="-171450" eaLnBrk="0" hangingPunct="0">
              <a:defRPr kumimoji="1">
                <a:solidFill>
                  <a:schemeClr val="tx1"/>
                </a:solidFill>
                <a:latin typeface="Arial" panose="020B0604020202020204" pitchFamily="34" charset="0"/>
                <a:ea typeface="黑体" panose="02010609060101010101" pitchFamily="49" charset="-122"/>
              </a:defRPr>
            </a:lvl3pPr>
            <a:lvl4pPr marL="1200150" indent="-171450" eaLnBrk="0" hangingPunct="0">
              <a:defRPr kumimoji="1">
                <a:solidFill>
                  <a:schemeClr val="tx1"/>
                </a:solidFill>
                <a:latin typeface="Arial" panose="020B0604020202020204" pitchFamily="34" charset="0"/>
                <a:ea typeface="黑体" panose="02010609060101010101" pitchFamily="49" charset="-122"/>
              </a:defRPr>
            </a:lvl4pPr>
            <a:lvl5pPr marL="1543050" indent="-171450" eaLnBrk="0" hangingPunct="0">
              <a:defRPr kumimoji="1">
                <a:solidFill>
                  <a:schemeClr val="tx1"/>
                </a:solidFill>
                <a:latin typeface="Arial" panose="020B0604020202020204" pitchFamily="34" charset="0"/>
                <a:ea typeface="黑体" panose="02010609060101010101" pitchFamily="49" charset="-122"/>
              </a:defRPr>
            </a:lvl5pPr>
            <a:lvl6pPr marL="18859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6pPr>
            <a:lvl7pPr marL="22288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7pPr>
            <a:lvl8pPr marL="25717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8pPr>
            <a:lvl9pPr marL="2914650" indent="-171450" algn="ctr" eaLnBrk="0" fontAlgn="base" hangingPunct="0">
              <a:spcBef>
                <a:spcPct val="0"/>
              </a:spcBef>
              <a:spcAft>
                <a:spcPct val="0"/>
              </a:spcAft>
              <a:defRPr kumimoji="1">
                <a:solidFill>
                  <a:schemeClr val="tx1"/>
                </a:solidFill>
                <a:latin typeface="Arial" panose="020B0604020202020204" pitchFamily="34" charset="0"/>
                <a:ea typeface="黑体" panose="02010609060101010101" pitchFamily="49" charset="-122"/>
              </a:defRPr>
            </a:lvl9pPr>
          </a:lstStyle>
          <a:p>
            <a:pPr eaLnBrk="1" hangingPunct="1"/>
            <a:fld id="{EBAD2E16-24FD-4E34-9F0B-21E597459F08}" type="slidenum">
              <a:rPr kumimoji="0" lang="en-US" altLang="zh-CN">
                <a:ea typeface="宋体" panose="02010600030101010101" pitchFamily="2" charset="-122"/>
              </a:rPr>
              <a:pPr eaLnBrk="1" hangingPunct="1"/>
              <a:t>89</a:t>
            </a:fld>
            <a:endParaRPr kumimoji="0" lang="en-US" altLang="zh-CN">
              <a:ea typeface="宋体" panose="02010600030101010101" pitchFamily="2" charset="-122"/>
            </a:endParaRPr>
          </a:p>
        </p:txBody>
      </p:sp>
      <p:sp>
        <p:nvSpPr>
          <p:cNvPr id="58371" name="Rectangle 2"/>
          <p:cNvSpPr>
            <a:spLocks noGrp="1" noChangeArrowheads="1"/>
          </p:cNvSpPr>
          <p:nvPr>
            <p:ph type="title"/>
          </p:nvPr>
        </p:nvSpPr>
        <p:spPr>
          <a:xfrm>
            <a:off x="304800" y="299430"/>
            <a:ext cx="7620000" cy="422672"/>
          </a:xfrm>
        </p:spPr>
        <p:txBody>
          <a:bodyPr/>
          <a:lstStyle/>
          <a:p>
            <a:pPr eaLnBrk="1" hangingPunct="1"/>
            <a:r>
              <a:rPr lang="zh-CN" altLang="en-US" dirty="0" smtClean="0"/>
              <a:t>顺序图和协作图的比较</a:t>
            </a:r>
          </a:p>
        </p:txBody>
      </p:sp>
      <p:sp>
        <p:nvSpPr>
          <p:cNvPr id="58372" name="Rectangle 3"/>
          <p:cNvSpPr>
            <a:spLocks noGrp="1" noChangeArrowheads="1"/>
          </p:cNvSpPr>
          <p:nvPr>
            <p:ph type="body" idx="1"/>
          </p:nvPr>
        </p:nvSpPr>
        <p:spPr>
          <a:xfrm>
            <a:off x="304800" y="751285"/>
            <a:ext cx="8305799" cy="4111228"/>
          </a:xfrm>
        </p:spPr>
        <p:txBody>
          <a:bodyPr/>
          <a:lstStyle/>
          <a:p>
            <a:pPr eaLnBrk="1" hangingPunct="1">
              <a:lnSpc>
                <a:spcPct val="150000"/>
              </a:lnSpc>
            </a:pPr>
            <a:r>
              <a:rPr lang="zh-CN" altLang="en-US" sz="2400" dirty="0" smtClean="0">
                <a:solidFill>
                  <a:srgbClr val="C00000"/>
                </a:solidFill>
              </a:rPr>
              <a:t>共同点</a:t>
            </a:r>
          </a:p>
          <a:p>
            <a:pPr lvl="1" eaLnBrk="1" hangingPunct="1">
              <a:lnSpc>
                <a:spcPct val="150000"/>
              </a:lnSpc>
            </a:pPr>
            <a:r>
              <a:rPr lang="zh-CN" altLang="en-US" sz="2400" dirty="0" smtClean="0"/>
              <a:t>都用于描述系统中对象之间的动态关系</a:t>
            </a:r>
          </a:p>
          <a:p>
            <a:pPr lvl="1" eaLnBrk="1" hangingPunct="1">
              <a:lnSpc>
                <a:spcPct val="150000"/>
              </a:lnSpc>
            </a:pPr>
            <a:r>
              <a:rPr lang="zh-CN" altLang="en-US" sz="2400" dirty="0" smtClean="0"/>
              <a:t>可以相互转换</a:t>
            </a:r>
          </a:p>
          <a:p>
            <a:pPr eaLnBrk="1" hangingPunct="1">
              <a:lnSpc>
                <a:spcPct val="150000"/>
              </a:lnSpc>
            </a:pPr>
            <a:r>
              <a:rPr lang="zh-CN" altLang="en-US" sz="2400" dirty="0" smtClean="0">
                <a:solidFill>
                  <a:srgbClr val="C00000"/>
                </a:solidFill>
              </a:rPr>
              <a:t>不同点</a:t>
            </a:r>
          </a:p>
          <a:p>
            <a:pPr lvl="1" eaLnBrk="1" hangingPunct="1">
              <a:lnSpc>
                <a:spcPct val="150000"/>
              </a:lnSpc>
            </a:pPr>
            <a:r>
              <a:rPr lang="zh-CN" altLang="en-US" sz="2400" dirty="0" smtClean="0"/>
              <a:t>强调重点不同</a:t>
            </a:r>
            <a:r>
              <a:rPr lang="en-US" altLang="zh-CN" sz="2400" dirty="0" smtClean="0"/>
              <a:t>(</a:t>
            </a:r>
            <a:r>
              <a:rPr lang="zh-CN" altLang="en-US" sz="2400" dirty="0" smtClean="0"/>
              <a:t>时间顺序</a:t>
            </a:r>
            <a:r>
              <a:rPr lang="en-US" altLang="zh-CN" sz="2400" dirty="0" smtClean="0"/>
              <a:t>/</a:t>
            </a:r>
            <a:r>
              <a:rPr lang="zh-CN" altLang="en-US" sz="2400" dirty="0" smtClean="0"/>
              <a:t>对象间关系</a:t>
            </a:r>
            <a:r>
              <a:rPr lang="en-US" altLang="zh-CN" sz="2400" dirty="0" smtClean="0"/>
              <a:t>)</a:t>
            </a:r>
          </a:p>
          <a:p>
            <a:pPr lvl="1" eaLnBrk="1" hangingPunct="1">
              <a:lnSpc>
                <a:spcPct val="150000"/>
              </a:lnSpc>
            </a:pPr>
            <a:r>
              <a:rPr lang="zh-CN" altLang="en-US" sz="2400" dirty="0" smtClean="0"/>
              <a:t>建模元素不同</a:t>
            </a:r>
            <a:r>
              <a:rPr lang="en-US" altLang="zh-CN" sz="2400" dirty="0" smtClean="0"/>
              <a:t>(</a:t>
            </a:r>
            <a:r>
              <a:rPr lang="zh-CN" altLang="en-US" sz="2400" dirty="0" smtClean="0"/>
              <a:t>生命线、控制焦点</a:t>
            </a:r>
            <a:r>
              <a:rPr lang="en-US" altLang="zh-CN" sz="2400" dirty="0" smtClean="0"/>
              <a:t>/</a:t>
            </a:r>
            <a:r>
              <a:rPr lang="zh-CN" altLang="en-US" sz="2400" dirty="0" smtClean="0"/>
              <a:t>路径、消息顺序号</a:t>
            </a:r>
            <a:r>
              <a:rPr lang="en-US" altLang="zh-CN" sz="2400" dirty="0" smtClean="0"/>
              <a:t>)</a:t>
            </a:r>
          </a:p>
          <a:p>
            <a:pPr lvl="1" eaLnBrk="1" hangingPunct="1">
              <a:lnSpc>
                <a:spcPct val="150000"/>
              </a:lnSpc>
            </a:pPr>
            <a:r>
              <a:rPr lang="zh-CN" altLang="en-US" sz="2400" dirty="0" smtClean="0"/>
              <a:t>顺序图用于表示方案，协作图多用于过程的详细设计。</a:t>
            </a:r>
          </a:p>
        </p:txBody>
      </p:sp>
    </p:spTree>
    <p:extLst>
      <p:ext uri="{BB962C8B-B14F-4D97-AF65-F5344CB8AC3E}">
        <p14:creationId xmlns:p14="http://schemas.microsoft.com/office/powerpoint/2010/main" val="2950631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6.1.1</a:t>
            </a:r>
            <a:r>
              <a:rPr lang="zh-CN" altLang="en-US" dirty="0"/>
              <a:t>　面向对象的基本概念</a:t>
            </a:r>
          </a:p>
        </p:txBody>
      </p:sp>
      <p:sp>
        <p:nvSpPr>
          <p:cNvPr id="2" name="页脚占位符 1"/>
          <p:cNvSpPr>
            <a:spLocks noGrp="1"/>
          </p:cNvSpPr>
          <p:nvPr>
            <p:ph type="ftr" sz="quarter" idx="11"/>
          </p:nvPr>
        </p:nvSpPr>
        <p:spPr/>
        <p:txBody>
          <a:bodyPr/>
          <a:lstStyle/>
          <a:p>
            <a:endParaRPr lang="en-US" altLang="zh-CN"/>
          </a:p>
        </p:txBody>
      </p:sp>
      <p:sp>
        <p:nvSpPr>
          <p:cNvPr id="4" name="内容占位符 3"/>
          <p:cNvSpPr>
            <a:spLocks noGrp="1"/>
          </p:cNvSpPr>
          <p:nvPr>
            <p:ph sz="quarter" idx="13"/>
          </p:nvPr>
        </p:nvSpPr>
        <p:spPr/>
        <p:txBody>
          <a:bodyPr/>
          <a:lstStyle/>
          <a:p>
            <a:pPr marL="0" indent="0">
              <a:lnSpc>
                <a:spcPct val="150000"/>
              </a:lnSpc>
              <a:buNone/>
            </a:pPr>
            <a:r>
              <a:rPr lang="en-US" altLang="zh-CN" dirty="0"/>
              <a:t>(3</a:t>
            </a:r>
            <a:r>
              <a:rPr lang="en-US" altLang="zh-CN" dirty="0" smtClean="0"/>
              <a:t>)  </a:t>
            </a:r>
            <a:r>
              <a:rPr lang="zh-CN" altLang="en-US" dirty="0" smtClean="0">
                <a:solidFill>
                  <a:srgbClr val="FF0000"/>
                </a:solidFill>
              </a:rPr>
              <a:t>类</a:t>
            </a:r>
            <a:r>
              <a:rPr lang="zh-CN" altLang="en-US" dirty="0" smtClean="0"/>
              <a:t>。</a:t>
            </a:r>
            <a:r>
              <a:rPr lang="zh-CN" altLang="en-US" dirty="0"/>
              <a:t>类是具有相似内部状态和运动规律的</a:t>
            </a:r>
            <a:r>
              <a:rPr lang="zh-CN" altLang="en-US" dirty="0" smtClean="0"/>
              <a:t>实体的集合。</a:t>
            </a:r>
            <a:r>
              <a:rPr lang="zh-CN" altLang="en-US" dirty="0">
                <a:latin typeface="黑体" panose="02010609060101010101" pitchFamily="49" charset="-122"/>
                <a:ea typeface="黑体" panose="02010609060101010101" pitchFamily="49" charset="-122"/>
              </a:rPr>
              <a:t>是一组具有</a:t>
            </a:r>
            <a:r>
              <a:rPr lang="zh-CN" altLang="en-US" dirty="0">
                <a:solidFill>
                  <a:srgbClr val="1D06C6"/>
                </a:solidFill>
                <a:effectLst>
                  <a:outerShdw blurRad="38100" dist="38100" dir="2700000" algn="tl">
                    <a:srgbClr val="C0C0C0"/>
                  </a:outerShdw>
                </a:effectLst>
                <a:latin typeface="黑体" panose="02010609060101010101" pitchFamily="49" charset="-122"/>
                <a:ea typeface="黑体" panose="02010609060101010101" pitchFamily="49" charset="-122"/>
              </a:rPr>
              <a:t>相同属性</a:t>
            </a:r>
            <a:r>
              <a:rPr lang="zh-CN" altLang="en-US" dirty="0">
                <a:latin typeface="黑体" panose="02010609060101010101" pitchFamily="49" charset="-122"/>
                <a:ea typeface="黑体" panose="02010609060101010101" pitchFamily="49" charset="-122"/>
              </a:rPr>
              <a:t>和</a:t>
            </a:r>
            <a:r>
              <a:rPr lang="zh-CN" altLang="en-US" dirty="0">
                <a:solidFill>
                  <a:srgbClr val="1D06C6"/>
                </a:solidFill>
                <a:effectLst>
                  <a:outerShdw blurRad="38100" dist="38100" dir="2700000" algn="tl">
                    <a:srgbClr val="C0C0C0"/>
                  </a:outerShdw>
                </a:effectLst>
                <a:latin typeface="黑体" panose="02010609060101010101" pitchFamily="49" charset="-122"/>
                <a:ea typeface="黑体" panose="02010609060101010101" pitchFamily="49" charset="-122"/>
              </a:rPr>
              <a:t>相同操作</a:t>
            </a:r>
            <a:r>
              <a:rPr lang="zh-CN" altLang="en-US" dirty="0">
                <a:latin typeface="黑体" panose="02010609060101010101" pitchFamily="49" charset="-122"/>
                <a:ea typeface="黑体" panose="02010609060101010101" pitchFamily="49" charset="-122"/>
              </a:rPr>
              <a:t>的对象的集合。</a:t>
            </a:r>
          </a:p>
          <a:p>
            <a:pPr>
              <a:lnSpc>
                <a:spcPct val="150000"/>
              </a:lnSpc>
            </a:pPr>
            <a:r>
              <a:rPr lang="zh-CN" altLang="en-US" dirty="0">
                <a:effectLst>
                  <a:outerShdw blurRad="38100" dist="38100" dir="2700000" algn="tl">
                    <a:srgbClr val="C0C0C0"/>
                  </a:outerShdw>
                </a:effectLst>
                <a:ea typeface="黑体" panose="02010609060101010101" pitchFamily="49" charset="-122"/>
              </a:rPr>
              <a:t>类的定义包括该类的对象所需要的</a:t>
            </a:r>
            <a:r>
              <a:rPr lang="zh-CN" altLang="en-US" dirty="0">
                <a:solidFill>
                  <a:srgbClr val="0000FF"/>
                </a:solidFill>
                <a:effectLst>
                  <a:outerShdw blurRad="38100" dist="38100" dir="2700000" algn="tl">
                    <a:srgbClr val="C0C0C0"/>
                  </a:outerShdw>
                </a:effectLst>
                <a:ea typeface="黑体" panose="02010609060101010101" pitchFamily="49" charset="-122"/>
              </a:rPr>
              <a:t>数据结构（属性的类型和名称）</a:t>
            </a:r>
            <a:r>
              <a:rPr lang="zh-CN" altLang="en-US" dirty="0">
                <a:effectLst>
                  <a:outerShdw blurRad="38100" dist="38100" dir="2700000" algn="tl">
                    <a:srgbClr val="C0C0C0"/>
                  </a:outerShdw>
                </a:effectLst>
                <a:ea typeface="黑体" panose="02010609060101010101" pitchFamily="49" charset="-122"/>
              </a:rPr>
              <a:t>和对象在</a:t>
            </a:r>
            <a:r>
              <a:rPr lang="zh-CN" altLang="en-US" dirty="0">
                <a:solidFill>
                  <a:srgbClr val="0000FF"/>
                </a:solidFill>
                <a:effectLst>
                  <a:outerShdw blurRad="38100" dist="38100" dir="2700000" algn="tl">
                    <a:srgbClr val="C0C0C0"/>
                  </a:outerShdw>
                </a:effectLst>
                <a:ea typeface="黑体" panose="02010609060101010101" pitchFamily="49" charset="-122"/>
              </a:rPr>
              <a:t>数据上所执行的操作（方法）</a:t>
            </a:r>
            <a:r>
              <a:rPr lang="zh-CN" altLang="en-US" dirty="0">
                <a:effectLst>
                  <a:outerShdw blurRad="38100" dist="38100" dir="2700000" algn="tl">
                    <a:srgbClr val="C0C0C0"/>
                  </a:outerShdw>
                </a:effectLst>
                <a:ea typeface="黑体" panose="02010609060101010101" pitchFamily="49" charset="-122"/>
              </a:rPr>
              <a:t>。</a:t>
            </a:r>
            <a:r>
              <a:rPr lang="zh-CN" altLang="en-US" dirty="0"/>
              <a:t> </a:t>
            </a:r>
          </a:p>
          <a:p>
            <a:pPr>
              <a:lnSpc>
                <a:spcPct val="150000"/>
              </a:lnSpc>
            </a:pPr>
            <a:r>
              <a:rPr lang="zh-CN" altLang="en-US" dirty="0">
                <a:latin typeface="黑体" panose="02010609060101010101" pitchFamily="49" charset="-122"/>
                <a:ea typeface="黑体" panose="02010609060101010101" pitchFamily="49" charset="-122"/>
              </a:rPr>
              <a:t>类定义可以视为一个具有类似特性与共同行为的对象的</a:t>
            </a:r>
            <a:r>
              <a:rPr lang="zh-CN" altLang="en-US"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模板</a:t>
            </a:r>
            <a:r>
              <a:rPr lang="zh-CN" altLang="en-US" dirty="0">
                <a:latin typeface="黑体" panose="02010609060101010101" pitchFamily="49" charset="-122"/>
                <a:ea typeface="黑体" panose="02010609060101010101" pitchFamily="49" charset="-122"/>
              </a:rPr>
              <a:t>，可用来产生对象。</a:t>
            </a:r>
            <a:endParaRPr lang="zh-CN" altLang="en-US" dirty="0"/>
          </a:p>
          <a:p>
            <a:endParaRPr lang="zh-CN" altLang="en-US" dirty="0"/>
          </a:p>
        </p:txBody>
      </p:sp>
    </p:spTree>
    <p:extLst>
      <p:ext uri="{BB962C8B-B14F-4D97-AF65-F5344CB8AC3E}">
        <p14:creationId xmlns:p14="http://schemas.microsoft.com/office/powerpoint/2010/main" val="290791183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zh-CN" dirty="0"/>
              <a:t>动态建模</a:t>
            </a:r>
            <a:r>
              <a:rPr lang="zh-CN" altLang="zh-CN" dirty="0" smtClean="0"/>
              <a:t>机制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6.4.3 </a:t>
            </a:r>
            <a:r>
              <a:rPr lang="zh-CN" altLang="en-US" dirty="0" smtClean="0"/>
              <a:t>状态图</a:t>
            </a:r>
          </a:p>
          <a:p>
            <a:pPr>
              <a:lnSpc>
                <a:spcPct val="150000"/>
              </a:lnSpc>
            </a:pPr>
            <a:r>
              <a:rPr lang="zh-CN" altLang="en-US" sz="2200" b="1" dirty="0">
                <a:solidFill>
                  <a:schemeClr val="accent2"/>
                </a:solidFill>
              </a:rPr>
              <a:t>状态机</a:t>
            </a:r>
            <a:r>
              <a:rPr lang="zh-CN" altLang="en-US" sz="2200" dirty="0"/>
              <a:t>：一个极度确切的描述是它是一个有向图形，由一组节点和一组相应的转移函数组成。状态机是一个状态和装换的图，它说明对象在它的生命期中响应事件所经历的状态序列以及它对那些事件的响应。</a:t>
            </a:r>
          </a:p>
          <a:p>
            <a:pPr>
              <a:lnSpc>
                <a:spcPct val="150000"/>
              </a:lnSpc>
            </a:pPr>
            <a:r>
              <a:rPr lang="zh-CN" altLang="en-US" sz="2200" b="1" dirty="0">
                <a:solidFill>
                  <a:schemeClr val="accent2"/>
                </a:solidFill>
              </a:rPr>
              <a:t>状态图</a:t>
            </a:r>
            <a:r>
              <a:rPr lang="zh-CN" altLang="en-US" sz="2200" dirty="0"/>
              <a:t> ：状态图实际上是一种由状态、变迁、事件和活动组成的状态机。状态图描述从状态到状态的控制流，常用于系统的动态特性建模。 </a:t>
            </a:r>
          </a:p>
        </p:txBody>
      </p:sp>
    </p:spTree>
    <p:extLst>
      <p:ext uri="{BB962C8B-B14F-4D97-AF65-F5344CB8AC3E}">
        <p14:creationId xmlns:p14="http://schemas.microsoft.com/office/powerpoint/2010/main" val="1554004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EE74653-36C1-492E-BE00-4D9E3AEBF5ED}" type="slidenum">
              <a:rPr lang="en-US" altLang="zh-CN"/>
              <a:pPr/>
              <a:t>91</a:t>
            </a:fld>
            <a:endParaRPr lang="en-US" altLang="zh-CN"/>
          </a:p>
        </p:txBody>
      </p:sp>
      <p:sp>
        <p:nvSpPr>
          <p:cNvPr id="1162242" name="Rectangle 2"/>
          <p:cNvSpPr>
            <a:spLocks noGrp="1" noChangeArrowheads="1"/>
          </p:cNvSpPr>
          <p:nvPr>
            <p:ph type="title"/>
          </p:nvPr>
        </p:nvSpPr>
        <p:spPr>
          <a:xfrm>
            <a:off x="382621" y="223243"/>
            <a:ext cx="7620000" cy="422672"/>
          </a:xfrm>
        </p:spPr>
        <p:txBody>
          <a:bodyPr/>
          <a:lstStyle/>
          <a:p>
            <a:r>
              <a:rPr lang="zh-CN" altLang="en-US" sz="3200" b="0"/>
              <a:t>状态图的用途</a:t>
            </a:r>
          </a:p>
        </p:txBody>
      </p:sp>
      <p:sp>
        <p:nvSpPr>
          <p:cNvPr id="1162243" name="Rectangle 3"/>
          <p:cNvSpPr>
            <a:spLocks noGrp="1" noChangeArrowheads="1"/>
          </p:cNvSpPr>
          <p:nvPr>
            <p:ph type="body" idx="1"/>
          </p:nvPr>
        </p:nvSpPr>
        <p:spPr>
          <a:xfrm>
            <a:off x="990599" y="789385"/>
            <a:ext cx="7010401" cy="3539728"/>
          </a:xfrm>
        </p:spPr>
        <p:txBody>
          <a:bodyPr/>
          <a:lstStyle/>
          <a:p>
            <a:pPr>
              <a:lnSpc>
                <a:spcPct val="120000"/>
              </a:lnSpc>
            </a:pPr>
            <a:r>
              <a:rPr lang="en-US" altLang="zh-CN" sz="2000" dirty="0"/>
              <a:t>UML</a:t>
            </a:r>
            <a:r>
              <a:rPr lang="zh-CN" altLang="en-US" sz="2000" dirty="0"/>
              <a:t>的状态图主要用于</a:t>
            </a:r>
            <a:r>
              <a:rPr lang="en-US" altLang="zh-CN" sz="2000" dirty="0"/>
              <a:t>:</a:t>
            </a:r>
          </a:p>
          <a:p>
            <a:pPr lvl="1">
              <a:lnSpc>
                <a:spcPct val="120000"/>
              </a:lnSpc>
            </a:pPr>
            <a:r>
              <a:rPr lang="zh-CN" altLang="en-US" sz="2000" dirty="0"/>
              <a:t>建立</a:t>
            </a:r>
            <a:r>
              <a:rPr lang="zh-CN" altLang="en-US" sz="2000" u="sng" dirty="0"/>
              <a:t>一个对象</a:t>
            </a:r>
            <a:r>
              <a:rPr lang="zh-CN" altLang="en-US" sz="2000" dirty="0"/>
              <a:t>在其生存期间的</a:t>
            </a:r>
            <a:r>
              <a:rPr lang="zh-CN" altLang="en-US" sz="2000" u="sng" dirty="0"/>
              <a:t>动态行为</a:t>
            </a:r>
          </a:p>
          <a:p>
            <a:pPr lvl="1">
              <a:lnSpc>
                <a:spcPct val="120000"/>
              </a:lnSpc>
            </a:pPr>
            <a:r>
              <a:rPr lang="zh-CN" altLang="en-US" sz="2000" dirty="0"/>
              <a:t>表现一个对象所经历的</a:t>
            </a:r>
            <a:r>
              <a:rPr lang="zh-CN" altLang="en-US" sz="2000" u="sng" dirty="0"/>
              <a:t>状态序列</a:t>
            </a:r>
          </a:p>
          <a:p>
            <a:pPr lvl="1">
              <a:lnSpc>
                <a:spcPct val="120000"/>
              </a:lnSpc>
            </a:pPr>
            <a:r>
              <a:rPr lang="zh-CN" altLang="en-US" sz="2000" dirty="0"/>
              <a:t>引起状态转移的</a:t>
            </a:r>
            <a:r>
              <a:rPr lang="zh-CN" altLang="en-US" sz="2000" u="sng" dirty="0"/>
              <a:t>事件</a:t>
            </a:r>
          </a:p>
          <a:p>
            <a:pPr lvl="1">
              <a:lnSpc>
                <a:spcPct val="120000"/>
              </a:lnSpc>
            </a:pPr>
            <a:r>
              <a:rPr lang="zh-CN" altLang="en-US" sz="2000" dirty="0"/>
              <a:t>以及因状态转移而伴随的</a:t>
            </a:r>
            <a:r>
              <a:rPr lang="zh-CN" altLang="en-US" sz="2000" u="sng" dirty="0"/>
              <a:t>动作</a:t>
            </a:r>
          </a:p>
        </p:txBody>
      </p:sp>
      <p:pic>
        <p:nvPicPr>
          <p:cNvPr id="1162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304" y="2755107"/>
            <a:ext cx="6020990" cy="2107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989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9594AD32-5FC5-4980-BD90-3B75170EB46C}" type="slidenum">
              <a:rPr lang="en-US" altLang="zh-CN"/>
              <a:pPr/>
              <a:t>92</a:t>
            </a:fld>
            <a:endParaRPr lang="en-US" altLang="zh-CN"/>
          </a:p>
        </p:txBody>
      </p:sp>
      <p:sp>
        <p:nvSpPr>
          <p:cNvPr id="1163266" name="Rectangle 2"/>
          <p:cNvSpPr>
            <a:spLocks noGrp="1" noChangeArrowheads="1"/>
          </p:cNvSpPr>
          <p:nvPr>
            <p:ph type="body" idx="1"/>
          </p:nvPr>
        </p:nvSpPr>
        <p:spPr>
          <a:xfrm>
            <a:off x="609600" y="361950"/>
            <a:ext cx="7696200" cy="4457700"/>
          </a:xfrm>
        </p:spPr>
        <p:txBody>
          <a:bodyPr/>
          <a:lstStyle/>
          <a:p>
            <a:r>
              <a:rPr lang="zh-CN" altLang="en-US" sz="2100" dirty="0">
                <a:solidFill>
                  <a:srgbClr val="000000"/>
                </a:solidFill>
              </a:rPr>
              <a:t>状态是对象的一组</a:t>
            </a:r>
            <a:r>
              <a:rPr lang="zh-CN" altLang="en-US" sz="2100" dirty="0">
                <a:solidFill>
                  <a:srgbClr val="FF0000"/>
                </a:solidFill>
              </a:rPr>
              <a:t>属性值</a:t>
            </a:r>
            <a:r>
              <a:rPr lang="zh-CN" altLang="en-US" sz="2100" dirty="0">
                <a:solidFill>
                  <a:srgbClr val="000000"/>
                </a:solidFill>
              </a:rPr>
              <a:t>，这组属性对所发生的</a:t>
            </a:r>
            <a:r>
              <a:rPr lang="zh-CN" altLang="en-US" sz="2100" dirty="0">
                <a:solidFill>
                  <a:srgbClr val="00B050"/>
                </a:solidFill>
              </a:rPr>
              <a:t>事件</a:t>
            </a:r>
            <a:r>
              <a:rPr lang="zh-CN" altLang="en-US" sz="2100" dirty="0">
                <a:solidFill>
                  <a:srgbClr val="000000"/>
                </a:solidFill>
              </a:rPr>
              <a:t>具有</a:t>
            </a:r>
            <a:r>
              <a:rPr lang="zh-CN" altLang="en-US" sz="2100" dirty="0">
                <a:solidFill>
                  <a:srgbClr val="00B050"/>
                </a:solidFill>
              </a:rPr>
              <a:t>相同性质的反应</a:t>
            </a:r>
            <a:r>
              <a:rPr lang="zh-CN" altLang="en-US" sz="2100" dirty="0">
                <a:solidFill>
                  <a:srgbClr val="000000"/>
                </a:solidFill>
              </a:rPr>
              <a:t>。</a:t>
            </a:r>
          </a:p>
          <a:p>
            <a:r>
              <a:rPr lang="zh-CN" altLang="en-US" sz="2100" dirty="0">
                <a:solidFill>
                  <a:srgbClr val="000000"/>
                </a:solidFill>
              </a:rPr>
              <a:t>状态图所描述的对象往往具有多个属性，一般状态图应该在具有以下两个特性的基础上建模：</a:t>
            </a:r>
          </a:p>
          <a:p>
            <a:pPr lvl="1"/>
            <a:r>
              <a:rPr lang="zh-CN" altLang="en-US" sz="1800" dirty="0">
                <a:solidFill>
                  <a:srgbClr val="000000"/>
                </a:solidFill>
              </a:rPr>
              <a:t>属性拥有很少的值；</a:t>
            </a:r>
          </a:p>
          <a:p>
            <a:pPr lvl="1"/>
            <a:r>
              <a:rPr lang="zh-CN" altLang="en-US" sz="1800" dirty="0">
                <a:solidFill>
                  <a:srgbClr val="000000"/>
                </a:solidFill>
              </a:rPr>
              <a:t>属性在这些值之间的转移有一定的限制</a:t>
            </a:r>
            <a:r>
              <a:rPr lang="zh-CN" altLang="en-US" sz="2100" dirty="0">
                <a:solidFill>
                  <a:srgbClr val="000000"/>
                </a:solidFill>
              </a:rPr>
              <a:t>。</a:t>
            </a:r>
          </a:p>
          <a:p>
            <a:endParaRPr lang="zh-CN" altLang="en-US" sz="2100" dirty="0">
              <a:solidFill>
                <a:srgbClr val="000000"/>
              </a:solidFill>
            </a:endParaRPr>
          </a:p>
          <a:p>
            <a:r>
              <a:rPr lang="zh-CN" altLang="en-US" sz="2100" dirty="0">
                <a:solidFill>
                  <a:srgbClr val="000000"/>
                </a:solidFill>
              </a:rPr>
              <a:t>例：类</a:t>
            </a:r>
            <a:r>
              <a:rPr lang="en-US" altLang="zh-CN" sz="2100" dirty="0" err="1">
                <a:solidFill>
                  <a:srgbClr val="000000"/>
                </a:solidFill>
              </a:rPr>
              <a:t>SellableItem</a:t>
            </a:r>
            <a:r>
              <a:rPr lang="zh-CN" altLang="en-US" sz="2100" dirty="0">
                <a:solidFill>
                  <a:srgbClr val="000000"/>
                </a:solidFill>
              </a:rPr>
              <a:t>有两个属性</a:t>
            </a:r>
            <a:r>
              <a:rPr lang="en-US" altLang="zh-CN" sz="2100" dirty="0" err="1">
                <a:solidFill>
                  <a:schemeClr val="accent2"/>
                </a:solidFill>
              </a:rPr>
              <a:t>salePrice:Money</a:t>
            </a:r>
            <a:r>
              <a:rPr lang="zh-CN" altLang="en-US" sz="2100" dirty="0">
                <a:solidFill>
                  <a:srgbClr val="000000"/>
                </a:solidFill>
              </a:rPr>
              <a:t>和</a:t>
            </a:r>
            <a:r>
              <a:rPr lang="en-US" altLang="zh-CN" sz="2100" dirty="0">
                <a:solidFill>
                  <a:schemeClr val="accent2"/>
                </a:solidFill>
              </a:rPr>
              <a:t>status:</a:t>
            </a:r>
            <a:r>
              <a:rPr lang="zh-CN" altLang="en-US" sz="2100" dirty="0">
                <a:solidFill>
                  <a:schemeClr val="accent2"/>
                </a:solidFill>
              </a:rPr>
              <a:t>枚举型</a:t>
            </a:r>
            <a:r>
              <a:rPr lang="zh-CN" altLang="en-US" sz="2100" dirty="0">
                <a:solidFill>
                  <a:srgbClr val="000000"/>
                </a:solidFill>
              </a:rPr>
              <a:t>。</a:t>
            </a:r>
          </a:p>
          <a:p>
            <a:pPr>
              <a:buFontTx/>
              <a:buNone/>
            </a:pPr>
            <a:r>
              <a:rPr lang="zh-CN" altLang="en-US" sz="2100" dirty="0">
                <a:solidFill>
                  <a:srgbClr val="000000"/>
                </a:solidFill>
              </a:rPr>
              <a:t>   其中</a:t>
            </a:r>
            <a:r>
              <a:rPr lang="en-US" altLang="zh-CN" sz="2100" dirty="0" err="1">
                <a:solidFill>
                  <a:srgbClr val="000000"/>
                </a:solidFill>
              </a:rPr>
              <a:t>salePrice</a:t>
            </a:r>
            <a:r>
              <a:rPr lang="zh-CN" altLang="en-US" sz="2100" dirty="0">
                <a:solidFill>
                  <a:srgbClr val="000000"/>
                </a:solidFill>
              </a:rPr>
              <a:t>的取值范围为正实数，</a:t>
            </a:r>
            <a:r>
              <a:rPr lang="en-US" altLang="zh-CN" sz="2100" dirty="0">
                <a:solidFill>
                  <a:srgbClr val="000000"/>
                </a:solidFill>
              </a:rPr>
              <a:t>status</a:t>
            </a:r>
            <a:r>
              <a:rPr lang="zh-CN" altLang="en-US" sz="2100" dirty="0">
                <a:solidFill>
                  <a:srgbClr val="000000"/>
                </a:solidFill>
              </a:rPr>
              <a:t>的取值为</a:t>
            </a:r>
            <a:r>
              <a:rPr lang="en-US" altLang="zh-CN" sz="2100" dirty="0">
                <a:solidFill>
                  <a:srgbClr val="000000"/>
                </a:solidFill>
              </a:rPr>
              <a:t>received, </a:t>
            </a:r>
            <a:r>
              <a:rPr lang="en-US" altLang="zh-CN" sz="2100" dirty="0" err="1">
                <a:solidFill>
                  <a:srgbClr val="000000"/>
                </a:solidFill>
              </a:rPr>
              <a:t>inInspection</a:t>
            </a:r>
            <a:r>
              <a:rPr lang="en-US" altLang="zh-CN" sz="2100" dirty="0">
                <a:solidFill>
                  <a:srgbClr val="000000"/>
                </a:solidFill>
              </a:rPr>
              <a:t>, accepted, rejected</a:t>
            </a:r>
            <a:r>
              <a:rPr lang="zh-CN" altLang="en-US" sz="2100" dirty="0">
                <a:solidFill>
                  <a:srgbClr val="000000"/>
                </a:solidFill>
              </a:rPr>
              <a:t>等，则应根据属性</a:t>
            </a:r>
            <a:r>
              <a:rPr lang="en-US" altLang="zh-CN" sz="2100" dirty="0">
                <a:solidFill>
                  <a:srgbClr val="000000"/>
                </a:solidFill>
              </a:rPr>
              <a:t>status</a:t>
            </a:r>
            <a:r>
              <a:rPr lang="zh-CN" altLang="en-US" sz="2100" dirty="0">
                <a:solidFill>
                  <a:srgbClr val="000000"/>
                </a:solidFill>
              </a:rPr>
              <a:t>建立状态图。</a:t>
            </a:r>
            <a:endParaRPr lang="zh-CN" altLang="en-US" sz="2400" dirty="0"/>
          </a:p>
        </p:txBody>
      </p:sp>
    </p:spTree>
    <p:extLst>
      <p:ext uri="{BB962C8B-B14F-4D97-AF65-F5344CB8AC3E}">
        <p14:creationId xmlns:p14="http://schemas.microsoft.com/office/powerpoint/2010/main" val="38067253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A08A5715-A81A-4C2D-9CDC-FEC1B1F60FE8}" type="slidenum">
              <a:rPr lang="en-US" altLang="zh-CN"/>
              <a:pPr/>
              <a:t>93</a:t>
            </a:fld>
            <a:endParaRPr lang="en-US" altLang="zh-CN"/>
          </a:p>
        </p:txBody>
      </p:sp>
      <p:sp>
        <p:nvSpPr>
          <p:cNvPr id="1164290" name="Rectangle 2"/>
          <p:cNvSpPr>
            <a:spLocks noGrp="1" noChangeArrowheads="1"/>
          </p:cNvSpPr>
          <p:nvPr>
            <p:ph type="body" idx="1"/>
          </p:nvPr>
        </p:nvSpPr>
        <p:spPr>
          <a:xfrm>
            <a:off x="533400" y="361950"/>
            <a:ext cx="8077200" cy="3943350"/>
          </a:xfrm>
        </p:spPr>
        <p:txBody>
          <a:bodyPr/>
          <a:lstStyle/>
          <a:p>
            <a:pPr>
              <a:buFontTx/>
              <a:buNone/>
            </a:pPr>
            <a:r>
              <a:rPr lang="zh-CN" altLang="en-US" sz="2400" b="1" dirty="0">
                <a:solidFill>
                  <a:srgbClr val="0070C0"/>
                </a:solidFill>
              </a:rPr>
              <a:t>说明：</a:t>
            </a:r>
          </a:p>
          <a:p>
            <a:r>
              <a:rPr lang="zh-CN" altLang="en-US" sz="2400" b="1" dirty="0">
                <a:solidFill>
                  <a:schemeClr val="accent2"/>
                </a:solidFill>
              </a:rPr>
              <a:t>状态图</a:t>
            </a:r>
            <a:r>
              <a:rPr lang="zh-CN" altLang="en-US" sz="2400" dirty="0"/>
              <a:t>是对系统的动态行为建模。</a:t>
            </a:r>
          </a:p>
          <a:p>
            <a:r>
              <a:rPr lang="zh-CN" altLang="en-US" sz="2400" dirty="0"/>
              <a:t>状态图描述了一个特定对象的所有可能状态以及由于各种事件的发生而引起的状态之间的转移。</a:t>
            </a:r>
          </a:p>
          <a:p>
            <a:r>
              <a:rPr lang="zh-CN" altLang="en-US" sz="2400" dirty="0"/>
              <a:t>状态图是显示状态机的一种方式，另一种显示状态机的方式是</a:t>
            </a:r>
            <a:r>
              <a:rPr lang="zh-CN" altLang="en-US" sz="2400" b="1" dirty="0">
                <a:solidFill>
                  <a:schemeClr val="accent2"/>
                </a:solidFill>
              </a:rPr>
              <a:t>活动图</a:t>
            </a:r>
            <a:r>
              <a:rPr lang="zh-CN" altLang="en-US" sz="2400" dirty="0"/>
              <a:t>。</a:t>
            </a:r>
          </a:p>
          <a:p>
            <a:r>
              <a:rPr lang="en-US" altLang="zh-CN" sz="2400" dirty="0"/>
              <a:t>Rose</a:t>
            </a:r>
            <a:r>
              <a:rPr lang="zh-CN" altLang="en-US" sz="2400" dirty="0"/>
              <a:t>中，状态图不生成代码，但状态图在检查，调试和描述类的动态行为时非常有用。</a:t>
            </a:r>
          </a:p>
        </p:txBody>
      </p:sp>
    </p:spTree>
    <p:extLst>
      <p:ext uri="{BB962C8B-B14F-4D97-AF65-F5344CB8AC3E}">
        <p14:creationId xmlns:p14="http://schemas.microsoft.com/office/powerpoint/2010/main" val="34963333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1EEF5283-AE5F-4A4F-9F6D-63BE9532363A}" type="slidenum">
              <a:rPr lang="en-US" altLang="zh-CN"/>
              <a:pPr/>
              <a:t>94</a:t>
            </a:fld>
            <a:endParaRPr lang="en-US" altLang="zh-CN"/>
          </a:p>
        </p:txBody>
      </p:sp>
      <p:sp>
        <p:nvSpPr>
          <p:cNvPr id="1165314" name="Rectangle 2"/>
          <p:cNvSpPr>
            <a:spLocks noGrp="1" noChangeArrowheads="1"/>
          </p:cNvSpPr>
          <p:nvPr>
            <p:ph type="body" idx="1"/>
          </p:nvPr>
        </p:nvSpPr>
        <p:spPr>
          <a:xfrm>
            <a:off x="762000" y="361950"/>
            <a:ext cx="7467600" cy="4052888"/>
          </a:xfrm>
        </p:spPr>
        <p:txBody>
          <a:bodyPr/>
          <a:lstStyle/>
          <a:p>
            <a:pPr>
              <a:lnSpc>
                <a:spcPct val="150000"/>
              </a:lnSpc>
              <a:buFont typeface="Wingdings" panose="05000000000000000000" pitchFamily="2" charset="2"/>
              <a:buChar char="Ø"/>
            </a:pPr>
            <a:r>
              <a:rPr lang="zh-CN" altLang="en-US" sz="2400" dirty="0">
                <a:solidFill>
                  <a:srgbClr val="FF0000"/>
                </a:solidFill>
              </a:rPr>
              <a:t>状态机图与交互图的区别：</a:t>
            </a:r>
          </a:p>
          <a:p>
            <a:pPr lvl="1">
              <a:lnSpc>
                <a:spcPct val="150000"/>
              </a:lnSpc>
            </a:pPr>
            <a:r>
              <a:rPr lang="zh-CN" altLang="en-US" sz="2400" dirty="0"/>
              <a:t>交互图不显示对象所有可能的动态行为，只显示特定交互（一个具体的用例）中多个对象的行为。</a:t>
            </a:r>
          </a:p>
          <a:p>
            <a:pPr lvl="1">
              <a:lnSpc>
                <a:spcPct val="150000"/>
              </a:lnSpc>
            </a:pPr>
            <a:r>
              <a:rPr lang="zh-CN" altLang="en-US" sz="2400" dirty="0"/>
              <a:t>状态图适合于描述跨越多个用例的单个对象的行为。</a:t>
            </a:r>
          </a:p>
        </p:txBody>
      </p:sp>
    </p:spTree>
    <p:extLst>
      <p:ext uri="{BB962C8B-B14F-4D97-AF65-F5344CB8AC3E}">
        <p14:creationId xmlns:p14="http://schemas.microsoft.com/office/powerpoint/2010/main" val="36387386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zh-CN" dirty="0"/>
              <a:t>动态建模</a:t>
            </a:r>
            <a:r>
              <a:rPr lang="zh-CN" altLang="zh-CN" dirty="0" smtClean="0"/>
              <a:t>机制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p:cNvPicPr>
          <p:nvPr>
            <p:ph sz="quarter" idx="13"/>
          </p:nvPr>
        </p:nvPicPr>
        <p:blipFill>
          <a:blip r:embed="rId2"/>
          <a:stretch>
            <a:fillRect/>
          </a:stretch>
        </p:blipFill>
        <p:spPr>
          <a:xfrm>
            <a:off x="2362200" y="975819"/>
            <a:ext cx="4287447" cy="3662362"/>
          </a:xfrm>
          <a:prstGeom prst="rect">
            <a:avLst/>
          </a:prstGeom>
        </p:spPr>
      </p:pic>
      <p:sp>
        <p:nvSpPr>
          <p:cNvPr id="4" name="文本框 3"/>
          <p:cNvSpPr txBox="1"/>
          <p:nvPr/>
        </p:nvSpPr>
        <p:spPr>
          <a:xfrm>
            <a:off x="3319761" y="4558665"/>
            <a:ext cx="1894877" cy="369332"/>
          </a:xfrm>
          <a:prstGeom prst="rect">
            <a:avLst/>
          </a:prstGeom>
          <a:noFill/>
        </p:spPr>
        <p:txBody>
          <a:bodyPr wrap="square" rtlCol="0">
            <a:spAutoFit/>
          </a:bodyPr>
          <a:lstStyle/>
          <a:p>
            <a:r>
              <a:rPr lang="zh-CN" altLang="en-US" dirty="0" smtClean="0">
                <a:solidFill>
                  <a:srgbClr val="FF0000"/>
                </a:solidFill>
              </a:rPr>
              <a:t>订单类状态图</a:t>
            </a:r>
            <a:endParaRPr lang="zh-CN" altLang="en-US" dirty="0">
              <a:solidFill>
                <a:srgbClr val="FF0000"/>
              </a:solidFill>
            </a:endParaRPr>
          </a:p>
        </p:txBody>
      </p:sp>
    </p:spTree>
    <p:extLst>
      <p:ext uri="{BB962C8B-B14F-4D97-AF65-F5344CB8AC3E}">
        <p14:creationId xmlns:p14="http://schemas.microsoft.com/office/powerpoint/2010/main" val="27441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zh-CN" dirty="0"/>
              <a:t>动态建模</a:t>
            </a:r>
            <a:r>
              <a:rPr lang="zh-CN" altLang="zh-CN" dirty="0" smtClean="0"/>
              <a:t>机制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t>6.4.4 </a:t>
            </a:r>
            <a:r>
              <a:rPr lang="zh-CN" altLang="en-US" dirty="0" smtClean="0"/>
              <a:t>活动图</a:t>
            </a:r>
            <a:endParaRPr lang="zh-CN" altLang="en-US" dirty="0"/>
          </a:p>
          <a:p>
            <a:pPr>
              <a:lnSpc>
                <a:spcPct val="120000"/>
              </a:lnSpc>
            </a:pPr>
            <a:r>
              <a:rPr lang="zh-CN" altLang="en-US" dirty="0"/>
              <a:t>活动图是任何</a:t>
            </a:r>
            <a:r>
              <a:rPr lang="zh-CN" altLang="en-US" dirty="0">
                <a:solidFill>
                  <a:srgbClr val="00B050"/>
                </a:solidFill>
              </a:rPr>
              <a:t>系统活动</a:t>
            </a:r>
            <a:r>
              <a:rPr lang="zh-CN" altLang="en-US" dirty="0"/>
              <a:t>以及</a:t>
            </a:r>
            <a:r>
              <a:rPr lang="zh-CN" altLang="en-US" dirty="0">
                <a:solidFill>
                  <a:srgbClr val="00B050"/>
                </a:solidFill>
              </a:rPr>
              <a:t>活动之间数据流</a:t>
            </a:r>
            <a:r>
              <a:rPr lang="zh-CN" altLang="en-US" dirty="0"/>
              <a:t>或判断的可视表示。 </a:t>
            </a:r>
          </a:p>
          <a:p>
            <a:pPr>
              <a:lnSpc>
                <a:spcPct val="120000"/>
              </a:lnSpc>
            </a:pPr>
            <a:r>
              <a:rPr lang="zh-CN" altLang="en-US" dirty="0"/>
              <a:t>活动图是一种表述</a:t>
            </a:r>
            <a:r>
              <a:rPr lang="zh-CN" altLang="en-US" dirty="0">
                <a:solidFill>
                  <a:srgbClr val="FF0000"/>
                </a:solidFill>
              </a:rPr>
              <a:t>过程基理</a:t>
            </a:r>
            <a:r>
              <a:rPr lang="zh-CN" altLang="en-US" dirty="0"/>
              <a:t>、</a:t>
            </a:r>
            <a:r>
              <a:rPr lang="zh-CN" altLang="en-US" dirty="0">
                <a:solidFill>
                  <a:srgbClr val="FF0000"/>
                </a:solidFill>
              </a:rPr>
              <a:t>业务过程</a:t>
            </a:r>
            <a:r>
              <a:rPr lang="zh-CN" altLang="en-US" dirty="0"/>
              <a:t>以及</a:t>
            </a:r>
            <a:r>
              <a:rPr lang="zh-CN" altLang="en-US" dirty="0">
                <a:solidFill>
                  <a:srgbClr val="FF0000"/>
                </a:solidFill>
              </a:rPr>
              <a:t>工作流</a:t>
            </a:r>
            <a:r>
              <a:rPr lang="zh-CN" altLang="en-US" dirty="0"/>
              <a:t>的技术。它可以用来对业务过程、工作流建模，也可以对用例实现甚至是程序实现来建模。</a:t>
            </a:r>
          </a:p>
          <a:p>
            <a:pPr>
              <a:lnSpc>
                <a:spcPct val="120000"/>
              </a:lnSpc>
            </a:pPr>
            <a:r>
              <a:rPr lang="zh-CN" altLang="en-US" dirty="0"/>
              <a:t>活动图</a:t>
            </a:r>
            <a:r>
              <a:rPr lang="en-US" altLang="zh-CN" dirty="0"/>
              <a:t>(Activity Diagram)</a:t>
            </a:r>
            <a:r>
              <a:rPr lang="zh-CN" altLang="en-US" dirty="0"/>
              <a:t>的应用非常广泛</a:t>
            </a:r>
            <a:r>
              <a:rPr lang="en-US" altLang="zh-CN" dirty="0"/>
              <a:t>,</a:t>
            </a:r>
            <a:r>
              <a:rPr lang="zh-CN" altLang="en-US" dirty="0"/>
              <a:t>它既可用来描述</a:t>
            </a:r>
            <a:r>
              <a:rPr lang="zh-CN" altLang="en-US" dirty="0">
                <a:solidFill>
                  <a:srgbClr val="FF0000"/>
                </a:solidFill>
              </a:rPr>
              <a:t>操作</a:t>
            </a:r>
            <a:r>
              <a:rPr lang="en-US" altLang="zh-CN" dirty="0"/>
              <a:t>(</a:t>
            </a:r>
            <a:r>
              <a:rPr lang="zh-CN" altLang="en-US" dirty="0"/>
              <a:t>类的方法</a:t>
            </a:r>
            <a:r>
              <a:rPr lang="en-US" altLang="zh-CN" dirty="0"/>
              <a:t>)</a:t>
            </a:r>
            <a:r>
              <a:rPr lang="zh-CN" altLang="en-US" dirty="0"/>
              <a:t>的行为</a:t>
            </a:r>
            <a:r>
              <a:rPr lang="en-US" altLang="zh-CN" dirty="0"/>
              <a:t>,</a:t>
            </a:r>
            <a:r>
              <a:rPr lang="zh-CN" altLang="en-US" dirty="0"/>
              <a:t>也可以描述</a:t>
            </a:r>
            <a:r>
              <a:rPr lang="zh-CN" altLang="en-US" dirty="0">
                <a:solidFill>
                  <a:srgbClr val="FF0000"/>
                </a:solidFill>
              </a:rPr>
              <a:t>用例和对象内部的工作过程</a:t>
            </a:r>
            <a:r>
              <a:rPr lang="en-US" altLang="zh-CN" dirty="0"/>
              <a:t>,</a:t>
            </a:r>
            <a:r>
              <a:rPr lang="zh-CN" altLang="en-US" dirty="0"/>
              <a:t>并可用于表示</a:t>
            </a:r>
            <a:r>
              <a:rPr lang="zh-CN" altLang="en-US" dirty="0">
                <a:solidFill>
                  <a:srgbClr val="FF0000"/>
                </a:solidFill>
              </a:rPr>
              <a:t>并行过程</a:t>
            </a:r>
            <a:r>
              <a:rPr lang="zh-CN" altLang="en-US" dirty="0"/>
              <a:t>。</a:t>
            </a:r>
          </a:p>
        </p:txBody>
      </p:sp>
    </p:spTree>
    <p:extLst>
      <p:ext uri="{BB962C8B-B14F-4D97-AF65-F5344CB8AC3E}">
        <p14:creationId xmlns:p14="http://schemas.microsoft.com/office/powerpoint/2010/main" val="1194171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95312447-42E9-4F89-9951-46A09C2AC985}" type="slidenum">
              <a:rPr lang="en-US" altLang="zh-CN"/>
              <a:pPr/>
              <a:t>97</a:t>
            </a:fld>
            <a:endParaRPr lang="en-US" altLang="zh-CN" dirty="0"/>
          </a:p>
        </p:txBody>
      </p:sp>
      <p:sp>
        <p:nvSpPr>
          <p:cNvPr id="1198082" name="Rectangle 2"/>
          <p:cNvSpPr>
            <a:spLocks noGrp="1" noChangeArrowheads="1"/>
          </p:cNvSpPr>
          <p:nvPr>
            <p:ph type="body" idx="1"/>
          </p:nvPr>
        </p:nvSpPr>
        <p:spPr>
          <a:xfrm>
            <a:off x="762000" y="789385"/>
            <a:ext cx="8077200" cy="3886200"/>
          </a:xfrm>
        </p:spPr>
        <p:txBody>
          <a:bodyPr/>
          <a:lstStyle/>
          <a:p>
            <a:pPr>
              <a:buFontTx/>
              <a:buNone/>
            </a:pPr>
            <a:r>
              <a:rPr lang="zh-CN" altLang="en-US" sz="2800" dirty="0"/>
              <a:t>说明：</a:t>
            </a:r>
          </a:p>
          <a:p>
            <a:pPr>
              <a:lnSpc>
                <a:spcPct val="150000"/>
              </a:lnSpc>
              <a:buClr>
                <a:srgbClr val="00FF00"/>
              </a:buClr>
              <a:buFont typeface="Wingdings" panose="05000000000000000000" pitchFamily="2" charset="2"/>
              <a:buChar char="p"/>
            </a:pPr>
            <a:r>
              <a:rPr lang="zh-CN" altLang="en-US" sz="2400" b="1" dirty="0">
                <a:solidFill>
                  <a:schemeClr val="accent2"/>
                </a:solidFill>
              </a:rPr>
              <a:t>活动图</a:t>
            </a:r>
            <a:r>
              <a:rPr lang="zh-CN" altLang="en-US" sz="2400" dirty="0"/>
              <a:t>是对系统的动态行为建模的五个图之一。</a:t>
            </a:r>
          </a:p>
          <a:p>
            <a:pPr>
              <a:lnSpc>
                <a:spcPct val="150000"/>
              </a:lnSpc>
              <a:buClr>
                <a:srgbClr val="00FF00"/>
              </a:buClr>
              <a:buFont typeface="Wingdings" panose="05000000000000000000" pitchFamily="2" charset="2"/>
              <a:buChar char="p"/>
            </a:pPr>
            <a:r>
              <a:rPr lang="zh-CN" altLang="en-US" sz="2400" dirty="0"/>
              <a:t>活动图中一个活动结束后将立即进入下一个活动</a:t>
            </a:r>
            <a:r>
              <a:rPr lang="en-US" altLang="zh-CN" sz="2400" dirty="0"/>
              <a:t>(</a:t>
            </a:r>
            <a:r>
              <a:rPr lang="zh-CN" altLang="en-US" sz="2400" dirty="0"/>
              <a:t>在状态图中状态的转移可能需要事件的触发</a:t>
            </a:r>
            <a:r>
              <a:rPr lang="en-US" altLang="zh-CN" sz="2400" dirty="0"/>
              <a:t>)</a:t>
            </a:r>
            <a:r>
              <a:rPr lang="zh-CN" altLang="en-US" sz="2400" dirty="0"/>
              <a:t>。</a:t>
            </a:r>
          </a:p>
          <a:p>
            <a:pPr>
              <a:lnSpc>
                <a:spcPct val="150000"/>
              </a:lnSpc>
              <a:buClr>
                <a:srgbClr val="00FF00"/>
              </a:buClr>
              <a:buFont typeface="Wingdings" panose="05000000000000000000" pitchFamily="2" charset="2"/>
              <a:buChar char="p"/>
            </a:pPr>
            <a:r>
              <a:rPr lang="zh-CN" altLang="en-US" sz="2400" dirty="0"/>
              <a:t>活动图是状态图的特例。</a:t>
            </a:r>
            <a:r>
              <a:rPr lang="en-US" altLang="zh-CN" sz="2400" b="1" dirty="0"/>
              <a:t>UML 2.0</a:t>
            </a:r>
            <a:r>
              <a:rPr lang="zh-CN" altLang="en-US" sz="2400" b="1" dirty="0"/>
              <a:t>而言，去除了这一规定。</a:t>
            </a:r>
          </a:p>
          <a:p>
            <a:endParaRPr lang="en-US" altLang="zh-CN" sz="2400" dirty="0"/>
          </a:p>
        </p:txBody>
      </p:sp>
    </p:spTree>
    <p:extLst>
      <p:ext uri="{BB962C8B-B14F-4D97-AF65-F5344CB8AC3E}">
        <p14:creationId xmlns:p14="http://schemas.microsoft.com/office/powerpoint/2010/main" val="30593493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zh-CN" dirty="0"/>
              <a:t>动态建模</a:t>
            </a:r>
            <a:r>
              <a:rPr lang="zh-CN" altLang="zh-CN" dirty="0" smtClean="0"/>
              <a:t>机制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p:cNvPicPr>
          <p:nvPr>
            <p:ph sz="quarter" idx="13"/>
          </p:nvPr>
        </p:nvPicPr>
        <p:blipFill>
          <a:blip r:embed="rId2"/>
          <a:stretch>
            <a:fillRect/>
          </a:stretch>
        </p:blipFill>
        <p:spPr>
          <a:xfrm>
            <a:off x="1119187" y="1164431"/>
            <a:ext cx="6905625" cy="3419475"/>
          </a:xfrm>
          <a:prstGeom prst="rect">
            <a:avLst/>
          </a:prstGeom>
        </p:spPr>
      </p:pic>
      <p:sp>
        <p:nvSpPr>
          <p:cNvPr id="6" name="文本框 5"/>
          <p:cNvSpPr txBox="1"/>
          <p:nvPr/>
        </p:nvSpPr>
        <p:spPr>
          <a:xfrm>
            <a:off x="3124200" y="4487176"/>
            <a:ext cx="3124200" cy="338554"/>
          </a:xfrm>
          <a:prstGeom prst="rect">
            <a:avLst/>
          </a:prstGeom>
          <a:noFill/>
        </p:spPr>
        <p:txBody>
          <a:bodyPr wrap="square" rtlCol="0">
            <a:spAutoFit/>
          </a:bodyPr>
          <a:lstStyle/>
          <a:p>
            <a:r>
              <a:rPr lang="zh-CN" altLang="zh-CN" sz="1600" dirty="0"/>
              <a:t>某银行</a:t>
            </a:r>
            <a:r>
              <a:rPr lang="en-US" altLang="zh-CN" sz="1600" dirty="0"/>
              <a:t>ATM</a:t>
            </a:r>
            <a:r>
              <a:rPr lang="zh-CN" altLang="zh-CN" sz="1600" dirty="0"/>
              <a:t>机中的取款</a:t>
            </a:r>
            <a:r>
              <a:rPr lang="zh-CN" altLang="zh-CN" sz="1600" dirty="0" smtClean="0"/>
              <a:t>活动图</a:t>
            </a:r>
            <a:endParaRPr lang="zh-CN" altLang="zh-CN" sz="1600" dirty="0"/>
          </a:p>
        </p:txBody>
      </p:sp>
    </p:spTree>
    <p:extLst>
      <p:ext uri="{BB962C8B-B14F-4D97-AF65-F5344CB8AC3E}">
        <p14:creationId xmlns:p14="http://schemas.microsoft.com/office/powerpoint/2010/main" val="230452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D2B8A8F0-A61E-4931-A50B-B4B1B8D508E1}" type="slidenum">
              <a:rPr lang="en-US" altLang="zh-CN"/>
              <a:pPr/>
              <a:t>99</a:t>
            </a:fld>
            <a:endParaRPr lang="en-US" altLang="zh-CN"/>
          </a:p>
        </p:txBody>
      </p:sp>
      <p:sp>
        <p:nvSpPr>
          <p:cNvPr id="1199106" name="Rectangle 2"/>
          <p:cNvSpPr>
            <a:spLocks noGrp="1" noChangeArrowheads="1"/>
          </p:cNvSpPr>
          <p:nvPr>
            <p:ph type="title"/>
          </p:nvPr>
        </p:nvSpPr>
        <p:spPr/>
        <p:txBody>
          <a:bodyPr/>
          <a:lstStyle/>
          <a:p>
            <a:r>
              <a:rPr lang="zh-CN" altLang="en-US" b="0">
                <a:solidFill>
                  <a:schemeClr val="tx1"/>
                </a:solidFill>
              </a:rPr>
              <a:t>活动图中的基本概念</a:t>
            </a:r>
          </a:p>
        </p:txBody>
      </p:sp>
      <p:sp>
        <p:nvSpPr>
          <p:cNvPr id="1199107" name="Rectangle 3"/>
          <p:cNvSpPr>
            <a:spLocks noGrp="1" noChangeArrowheads="1"/>
          </p:cNvSpPr>
          <p:nvPr>
            <p:ph type="body" idx="1"/>
          </p:nvPr>
        </p:nvSpPr>
        <p:spPr>
          <a:xfrm>
            <a:off x="1709738" y="1113235"/>
            <a:ext cx="5829300" cy="3429000"/>
          </a:xfrm>
        </p:spPr>
        <p:txBody>
          <a:bodyPr/>
          <a:lstStyle/>
          <a:p>
            <a:pPr>
              <a:lnSpc>
                <a:spcPct val="150000"/>
              </a:lnSpc>
              <a:buClr>
                <a:srgbClr val="00FF00"/>
              </a:buClr>
              <a:buFont typeface="Wingdings" panose="05000000000000000000" pitchFamily="2" charset="2"/>
              <a:buChar char="p"/>
            </a:pPr>
            <a:r>
              <a:rPr lang="zh-CN" altLang="en-US" sz="2400" dirty="0"/>
              <a:t>活动</a:t>
            </a:r>
            <a:r>
              <a:rPr lang="en-US" altLang="zh-CN" sz="2400" dirty="0"/>
              <a:t>(activity )</a:t>
            </a:r>
          </a:p>
          <a:p>
            <a:pPr>
              <a:lnSpc>
                <a:spcPct val="150000"/>
              </a:lnSpc>
              <a:buClr>
                <a:srgbClr val="00FF00"/>
              </a:buClr>
              <a:buFont typeface="Wingdings" panose="05000000000000000000" pitchFamily="2" charset="2"/>
              <a:buChar char="p"/>
            </a:pPr>
            <a:r>
              <a:rPr lang="zh-CN" altLang="en-US" sz="2400" dirty="0"/>
              <a:t>转移 </a:t>
            </a:r>
            <a:r>
              <a:rPr lang="en-US" altLang="zh-CN" sz="2400" dirty="0"/>
              <a:t>(transition )</a:t>
            </a:r>
          </a:p>
          <a:p>
            <a:pPr>
              <a:lnSpc>
                <a:spcPct val="150000"/>
              </a:lnSpc>
              <a:buClr>
                <a:srgbClr val="00FF00"/>
              </a:buClr>
              <a:buFont typeface="Wingdings" panose="05000000000000000000" pitchFamily="2" charset="2"/>
              <a:buChar char="p"/>
            </a:pPr>
            <a:r>
              <a:rPr lang="zh-CN" altLang="en-US" sz="2400" dirty="0"/>
              <a:t>泳道</a:t>
            </a:r>
            <a:r>
              <a:rPr lang="en-US" altLang="zh-CN" sz="2400" dirty="0"/>
              <a:t>(</a:t>
            </a:r>
            <a:r>
              <a:rPr lang="en-US" altLang="zh-CN" sz="2400" dirty="0" err="1"/>
              <a:t>swimlane</a:t>
            </a:r>
            <a:r>
              <a:rPr lang="en-US" altLang="zh-CN" sz="2400" dirty="0"/>
              <a:t> )</a:t>
            </a:r>
          </a:p>
          <a:p>
            <a:pPr>
              <a:lnSpc>
                <a:spcPct val="150000"/>
              </a:lnSpc>
              <a:buClr>
                <a:srgbClr val="00FF00"/>
              </a:buClr>
              <a:buFont typeface="Wingdings" panose="05000000000000000000" pitchFamily="2" charset="2"/>
              <a:buChar char="p"/>
            </a:pPr>
            <a:r>
              <a:rPr lang="zh-CN" altLang="en-US" sz="2400" dirty="0"/>
              <a:t>分支 </a:t>
            </a:r>
            <a:r>
              <a:rPr lang="en-US" altLang="zh-CN" sz="2400" dirty="0"/>
              <a:t>(branch ) </a:t>
            </a:r>
          </a:p>
          <a:p>
            <a:pPr>
              <a:lnSpc>
                <a:spcPct val="150000"/>
              </a:lnSpc>
              <a:buClr>
                <a:srgbClr val="00FF00"/>
              </a:buClr>
              <a:buFont typeface="Wingdings" panose="05000000000000000000" pitchFamily="2" charset="2"/>
              <a:buChar char="p"/>
            </a:pPr>
            <a:r>
              <a:rPr lang="zh-CN" altLang="en-US" sz="2400" dirty="0"/>
              <a:t>分叉和汇合 </a:t>
            </a:r>
            <a:r>
              <a:rPr lang="en-US" altLang="zh-CN" sz="2400" dirty="0"/>
              <a:t>(fork and join )</a:t>
            </a:r>
          </a:p>
          <a:p>
            <a:pPr>
              <a:lnSpc>
                <a:spcPct val="150000"/>
              </a:lnSpc>
              <a:buClr>
                <a:srgbClr val="00FF00"/>
              </a:buClr>
              <a:buFont typeface="Wingdings" panose="05000000000000000000" pitchFamily="2" charset="2"/>
              <a:buChar char="p"/>
            </a:pPr>
            <a:r>
              <a:rPr lang="zh-CN" altLang="en-US" sz="2400" dirty="0"/>
              <a:t>对象流 </a:t>
            </a:r>
            <a:r>
              <a:rPr lang="en-US" altLang="zh-CN" sz="2400" dirty="0"/>
              <a:t>(object flow )</a:t>
            </a:r>
          </a:p>
        </p:txBody>
      </p:sp>
    </p:spTree>
    <p:extLst>
      <p:ext uri="{BB962C8B-B14F-4D97-AF65-F5344CB8AC3E}">
        <p14:creationId xmlns:p14="http://schemas.microsoft.com/office/powerpoint/2010/main" val="3373001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9091</TotalTime>
  <Words>7998</Words>
  <Application>Microsoft Office PowerPoint</Application>
  <PresentationFormat>全屏显示(16:9)</PresentationFormat>
  <Paragraphs>645</Paragraphs>
  <Slides>113</Slides>
  <Notes>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113</vt:i4>
      </vt:variant>
    </vt:vector>
  </HeadingPairs>
  <TitlesOfParts>
    <vt:vector size="134" baseType="lpstr">
      <vt:lpstr>Adobe 楷体 Std R</vt:lpstr>
      <vt:lpstr>Bebas Neue</vt:lpstr>
      <vt:lpstr>GillSans-Bold</vt:lpstr>
      <vt:lpstr>helvetica,helv,arial,sans-serif</vt:lpstr>
      <vt:lpstr>Minion-Regular</vt:lpstr>
      <vt:lpstr>Monotype Sorts</vt:lpstr>
      <vt:lpstr>MyriadMM_400_600_</vt:lpstr>
      <vt:lpstr>黑体</vt:lpstr>
      <vt:lpstr>楷体_GB2312</vt:lpstr>
      <vt:lpstr>宋体</vt:lpstr>
      <vt:lpstr>微软雅黑</vt:lpstr>
      <vt:lpstr>Arial</vt:lpstr>
      <vt:lpstr>Book Antiqua</vt:lpstr>
      <vt:lpstr>Calibri</vt:lpstr>
      <vt:lpstr>Symbol</vt:lpstr>
      <vt:lpstr>Times New Roman</vt:lpstr>
      <vt:lpstr>Wingdings</vt:lpstr>
      <vt:lpstr>Office Theme</vt:lpstr>
      <vt:lpstr>Picture</vt:lpstr>
      <vt:lpstr>Office12.wps.Document.8</vt:lpstr>
      <vt:lpstr>Visio</vt:lpstr>
      <vt:lpstr>第四部分 面向对象分析与设计 </vt:lpstr>
      <vt:lpstr>PowerPoint 演示文稿</vt:lpstr>
      <vt:lpstr>6.1　面向对象的软件工程方法</vt:lpstr>
      <vt:lpstr>面向对象方法学OOM</vt:lpstr>
      <vt:lpstr>PowerPoint 演示文稿</vt:lpstr>
      <vt:lpstr>6.1.1　面向对象的基本概念</vt:lpstr>
      <vt:lpstr>PowerPoint 演示文稿</vt:lpstr>
      <vt:lpstr>PowerPoint 演示文稿</vt:lpstr>
      <vt:lpstr>6.1.1　面向对象的基本概念</vt:lpstr>
      <vt:lpstr>6.1.1　面向对象的基本概念</vt:lpstr>
      <vt:lpstr>PowerPoint 演示文稿</vt:lpstr>
      <vt:lpstr>PowerPoint 演示文稿</vt:lpstr>
      <vt:lpstr>PowerPoint 演示文稿</vt:lpstr>
      <vt:lpstr>PowerPoint 演示文稿</vt:lpstr>
      <vt:lpstr>6.1　面向对象的软件工程方法</vt:lpstr>
      <vt:lpstr>6.1　面向对象的软件工程方法</vt:lpstr>
      <vt:lpstr>PowerPoint 演示文稿</vt:lpstr>
      <vt:lpstr>PowerPoint 演示文稿</vt:lpstr>
      <vt:lpstr>6.1　面向对象的软件工程方法</vt:lpstr>
      <vt:lpstr>6.1　面向对象的软件工程方法</vt:lpstr>
      <vt:lpstr>6.1　面向对象的软件工程方法</vt:lpstr>
      <vt:lpstr>6.2　统一建模语言UML</vt:lpstr>
      <vt:lpstr>6.2　统一建模语言UML</vt:lpstr>
      <vt:lpstr>6.2　统一建模语言UML</vt:lpstr>
      <vt:lpstr>6.2　统一建模语言UML</vt:lpstr>
      <vt:lpstr>6.2　统一建模语言UML</vt:lpstr>
      <vt:lpstr>6.2　统一建模语言UML</vt:lpstr>
      <vt:lpstr>6.2　统一建模语言UML</vt:lpstr>
      <vt:lpstr>6.2　统一建模语言UML</vt:lpstr>
      <vt:lpstr>PowerPoint 演示文稿</vt:lpstr>
      <vt:lpstr>6.3　静态建模机制</vt:lpstr>
      <vt:lpstr>用例基本思想</vt:lpstr>
      <vt:lpstr>Use Case的一些特点</vt:lpstr>
      <vt:lpstr>Actor(参与者/角色) </vt:lpstr>
      <vt:lpstr>识别系统边界和参与者</vt:lpstr>
      <vt:lpstr>PowerPoint 演示文稿</vt:lpstr>
      <vt:lpstr>PowerPoint 演示文稿</vt:lpstr>
      <vt:lpstr>Actor与用例间的联系  </vt:lpstr>
      <vt:lpstr>Actor的泛化关系</vt:lpstr>
      <vt:lpstr>6.3　静态建模机制</vt:lpstr>
      <vt:lpstr>PowerPoint 演示文稿</vt:lpstr>
      <vt:lpstr>6.3　静态建模机制</vt:lpstr>
      <vt:lpstr>6.3　静态建模机制</vt:lpstr>
      <vt:lpstr>6.3　静态建模机制</vt:lpstr>
      <vt:lpstr>6.3　静态建模机制</vt:lpstr>
      <vt:lpstr>6.3　静态建模机制</vt:lpstr>
      <vt:lpstr>6.3　静态建模机制</vt:lpstr>
      <vt:lpstr>6.3　静态建模机制</vt:lpstr>
      <vt:lpstr>6.3　静态建模机制</vt:lpstr>
      <vt:lpstr>6.3　静态建模机制</vt:lpstr>
      <vt:lpstr>6.3　静态建模机制</vt:lpstr>
      <vt:lpstr>6.3　静态建模机制</vt:lpstr>
      <vt:lpstr>6.3　静态建模机制</vt:lpstr>
      <vt:lpstr>6.3　静态建模机制</vt:lpstr>
      <vt:lpstr>6.3　静态建模机制</vt:lpstr>
      <vt:lpstr>6.3　静态建模机制</vt:lpstr>
      <vt:lpstr>PowerPoint 演示文稿</vt:lpstr>
      <vt:lpstr>PowerPoint 演示文稿</vt:lpstr>
      <vt:lpstr>6.3　静态建模机制</vt:lpstr>
      <vt:lpstr>6.4 动态建模机制</vt:lpstr>
      <vt:lpstr>开发流程-动态建模</vt:lpstr>
      <vt:lpstr>6.4 动态建模机制</vt:lpstr>
      <vt:lpstr>PowerPoint 演示文稿</vt:lpstr>
      <vt:lpstr>6.4 动态建模机制</vt:lpstr>
      <vt:lpstr>Sequence图中的组成元素</vt:lpstr>
      <vt:lpstr>Object</vt:lpstr>
      <vt:lpstr>Object</vt:lpstr>
      <vt:lpstr>对象的创建和销毁</vt:lpstr>
      <vt:lpstr>创建对象的两种表示方法：</vt:lpstr>
      <vt:lpstr>对象撤销</vt:lpstr>
      <vt:lpstr>lifeline (生命线)</vt:lpstr>
      <vt:lpstr>PowerPoint 演示文稿</vt:lpstr>
      <vt:lpstr>控制焦点(Focus of control)</vt:lpstr>
      <vt:lpstr>消息(message)</vt:lpstr>
      <vt:lpstr>PowerPoint 演示文稿</vt:lpstr>
      <vt:lpstr>PowerPoint 演示文稿</vt:lpstr>
      <vt:lpstr>消息</vt:lpstr>
      <vt:lpstr>PowerPoint 演示文稿</vt:lpstr>
      <vt:lpstr>建立sequence图的步骤</vt:lpstr>
      <vt:lpstr>分析级-用来概要描述交互场景</vt:lpstr>
      <vt:lpstr>设计级</vt:lpstr>
      <vt:lpstr>6.4 动态建模机制</vt:lpstr>
      <vt:lpstr>Collaboration图中的组成元素</vt:lpstr>
      <vt:lpstr>Object</vt:lpstr>
      <vt:lpstr>协作图中的链(link)</vt:lpstr>
      <vt:lpstr>消息</vt:lpstr>
      <vt:lpstr>建立collaboration图的步骤</vt:lpstr>
      <vt:lpstr>6.4 动态建模机制</vt:lpstr>
      <vt:lpstr>顺序图和协作图的比较</vt:lpstr>
      <vt:lpstr>6.4 动态建模机制</vt:lpstr>
      <vt:lpstr>状态图的用途</vt:lpstr>
      <vt:lpstr>PowerPoint 演示文稿</vt:lpstr>
      <vt:lpstr>PowerPoint 演示文稿</vt:lpstr>
      <vt:lpstr>PowerPoint 演示文稿</vt:lpstr>
      <vt:lpstr>6.4 动态建模机制</vt:lpstr>
      <vt:lpstr>6.4 动态建模机制</vt:lpstr>
      <vt:lpstr>PowerPoint 演示文稿</vt:lpstr>
      <vt:lpstr>6.4 动态建模机制</vt:lpstr>
      <vt:lpstr>活动图中的基本概念</vt:lpstr>
      <vt:lpstr>泳道 (Swimlane)</vt:lpstr>
      <vt:lpstr>PowerPoint 演示文稿</vt:lpstr>
      <vt:lpstr>6.5 描述物理架构的机制</vt:lpstr>
      <vt:lpstr>6.5 描述物理架构的机制</vt:lpstr>
      <vt:lpstr>6.5 描述物理架构的机制</vt:lpstr>
      <vt:lpstr>构件的分类</vt:lpstr>
      <vt:lpstr>构件图 (Component Diagram)</vt:lpstr>
      <vt:lpstr>PowerPoint 演示文稿</vt:lpstr>
      <vt:lpstr>PowerPoint 演示文稿</vt:lpstr>
      <vt:lpstr>6.5 描述物理架构的机制</vt:lpstr>
      <vt:lpstr>6.5 描述物理架构的机制</vt:lpstr>
      <vt:lpstr>6.5 描述物理架构的机制</vt:lpstr>
      <vt:lpstr>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lyx</dc:creator>
  <cp:keywords>http:/www.ypppt.com</cp:keywords>
  <cp:lastModifiedBy>Administrator</cp:lastModifiedBy>
  <cp:revision>327</cp:revision>
  <dcterms:created xsi:type="dcterms:W3CDTF">2011-12-26T17:46:32Z</dcterms:created>
  <dcterms:modified xsi:type="dcterms:W3CDTF">2020-04-09T03:23:37Z</dcterms:modified>
</cp:coreProperties>
</file>