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367" r:id="rId2"/>
    <p:sldId id="368" r:id="rId3"/>
    <p:sldId id="349" r:id="rId4"/>
    <p:sldId id="375" r:id="rId5"/>
    <p:sldId id="376" r:id="rId6"/>
    <p:sldId id="342" r:id="rId7"/>
    <p:sldId id="377" r:id="rId8"/>
    <p:sldId id="378" r:id="rId9"/>
    <p:sldId id="379" r:id="rId10"/>
    <p:sldId id="380" r:id="rId11"/>
    <p:sldId id="373" r:id="rId12"/>
    <p:sldId id="381" r:id="rId13"/>
    <p:sldId id="372" r:id="rId14"/>
    <p:sldId id="37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43" r:id="rId30"/>
    <p:sldId id="396" r:id="rId31"/>
    <p:sldId id="397" r:id="rId32"/>
    <p:sldId id="398" r:id="rId33"/>
    <p:sldId id="399" r:id="rId34"/>
    <p:sldId id="400" r:id="rId35"/>
    <p:sldId id="402" r:id="rId36"/>
    <p:sldId id="374" r:id="rId37"/>
    <p:sldId id="403" r:id="rId38"/>
    <p:sldId id="401" r:id="rId39"/>
    <p:sldId id="404" r:id="rId40"/>
    <p:sldId id="405" r:id="rId41"/>
    <p:sldId id="406" r:id="rId42"/>
    <p:sldId id="407" r:id="rId43"/>
    <p:sldId id="340"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0065B0"/>
    <a:srgbClr val="EA0000"/>
    <a:srgbClr val="CC0066"/>
    <a:srgbClr val="CC3399"/>
    <a:srgbClr val="FF0505"/>
    <a:srgbClr val="444444"/>
    <a:srgbClr val="0FCED3"/>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82554" autoAdjust="0"/>
  </p:normalViewPr>
  <p:slideViewPr>
    <p:cSldViewPr>
      <p:cViewPr varScale="1">
        <p:scale>
          <a:sx n="81" d="100"/>
          <a:sy n="81" d="100"/>
        </p:scale>
        <p:origin x="906" y="60"/>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13/03/2020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13/03/2020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43</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2343150"/>
            <a:ext cx="8077200" cy="422672"/>
          </a:xfrm>
        </p:spPr>
        <p:txBody>
          <a:bodyPr/>
          <a:lstStyle/>
          <a:p>
            <a:pPr indent="254000" algn="just">
              <a:spcAft>
                <a:spcPts val="0"/>
              </a:spcAft>
            </a:pPr>
            <a:r>
              <a:rPr lang="zh-CN" altLang="zh-CN" kern="100" dirty="0">
                <a:latin typeface="Calibri"/>
                <a:ea typeface="宋体"/>
                <a:cs typeface="Times New Roman"/>
              </a:rPr>
              <a:t>第二部分 可行性研究与项目开发计划</a:t>
            </a:r>
            <a:br>
              <a:rPr lang="zh-CN" altLang="zh-CN" kern="100" dirty="0">
                <a:latin typeface="Calibri"/>
                <a:ea typeface="宋体"/>
                <a:cs typeface="Times New Roman"/>
              </a:rPr>
            </a:b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Tree>
    <p:extLst>
      <p:ext uri="{BB962C8B-B14F-4D97-AF65-F5344CB8AC3E}">
        <p14:creationId xmlns:p14="http://schemas.microsoft.com/office/powerpoint/2010/main" val="430800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可行性研究的任务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(7)</a:t>
            </a:r>
            <a:r>
              <a:rPr lang="zh-CN" altLang="en-US" dirty="0">
                <a:solidFill>
                  <a:srgbClr val="CC0066"/>
                </a:solidFill>
              </a:rPr>
              <a:t>经济可行性</a:t>
            </a:r>
            <a:r>
              <a:rPr lang="zh-CN" altLang="en-US" dirty="0"/>
              <a:t>研究主要是研究系统开发和运行需要的成本与得到的</a:t>
            </a:r>
            <a:r>
              <a:rPr lang="zh-CN" altLang="en-US" dirty="0" smtClean="0"/>
              <a:t>效益，分析</a:t>
            </a:r>
            <a:r>
              <a:rPr lang="zh-CN" altLang="en-US" dirty="0"/>
              <a:t>成本效益</a:t>
            </a:r>
            <a:r>
              <a:rPr lang="zh-CN" altLang="en-US" dirty="0" smtClean="0"/>
              <a:t>。</a:t>
            </a:r>
            <a:endParaRPr lang="en-US" altLang="zh-CN" dirty="0" smtClean="0"/>
          </a:p>
          <a:p>
            <a:pPr marL="0" indent="0">
              <a:buNone/>
            </a:pPr>
            <a:r>
              <a:rPr lang="en-US" altLang="zh-CN" dirty="0" smtClean="0"/>
              <a:t>(</a:t>
            </a:r>
            <a:r>
              <a:rPr lang="en-US" altLang="zh-CN" dirty="0"/>
              <a:t>8)</a:t>
            </a:r>
            <a:r>
              <a:rPr lang="zh-CN" altLang="en-US" dirty="0">
                <a:solidFill>
                  <a:srgbClr val="CC0066"/>
                </a:solidFill>
              </a:rPr>
              <a:t>风险可行性</a:t>
            </a:r>
            <a:r>
              <a:rPr lang="zh-CN" altLang="en-US" dirty="0"/>
              <a:t>研究主要是考虑项目在实施过程中可能遇到的各种风险</a:t>
            </a:r>
            <a:r>
              <a:rPr lang="zh-CN" altLang="en-US" dirty="0" smtClean="0"/>
              <a:t>因素，以及</a:t>
            </a:r>
            <a:r>
              <a:rPr lang="zh-CN" altLang="en-US" dirty="0"/>
              <a:t>每种风险因素可能出现的概率和出现后的影响程度。</a:t>
            </a:r>
          </a:p>
          <a:p>
            <a:endParaRPr lang="zh-CN" altLang="en-US" dirty="0"/>
          </a:p>
        </p:txBody>
      </p:sp>
    </p:spTree>
    <p:extLst>
      <p:ext uri="{BB962C8B-B14F-4D97-AF65-F5344CB8AC3E}">
        <p14:creationId xmlns:p14="http://schemas.microsoft.com/office/powerpoint/2010/main" val="400241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out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技术可行性</a:t>
            </a:r>
          </a:p>
        </p:txBody>
      </p:sp>
      <p:sp>
        <p:nvSpPr>
          <p:cNvPr id="3" name="页脚占位符 2"/>
          <p:cNvSpPr>
            <a:spLocks noGrp="1"/>
          </p:cNvSpPr>
          <p:nvPr>
            <p:ph type="ftr" sz="quarter" idx="11"/>
          </p:nvPr>
        </p:nvSpPr>
        <p:spPr/>
        <p:txBody>
          <a:bodyPr/>
          <a:lstStyle/>
          <a:p>
            <a:r>
              <a:rPr lang="en-JM" dirty="0"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41434" y="990340"/>
            <a:ext cx="8229600" cy="3661691"/>
          </a:xfrm>
        </p:spPr>
        <p:txBody>
          <a:bodyPr/>
          <a:lstStyle/>
          <a:p>
            <a:pPr lvl="1">
              <a:buFont typeface="Wingdings" panose="05000000000000000000" pitchFamily="2" charset="2"/>
              <a:buChar char="Ø"/>
            </a:pPr>
            <a:endParaRPr lang="en-US" altLang="zh-CN" sz="1400" dirty="0" smtClean="0"/>
          </a:p>
          <a:p>
            <a:pPr lvl="1">
              <a:buClr>
                <a:srgbClr val="FF0000"/>
              </a:buClr>
              <a:buFont typeface="Wingdings" panose="05000000000000000000" pitchFamily="2" charset="2"/>
              <a:buChar char="Ø"/>
            </a:pPr>
            <a:r>
              <a:rPr lang="zh-CN" altLang="en-US" dirty="0" smtClean="0"/>
              <a:t>技术可行性</a:t>
            </a:r>
            <a:r>
              <a:rPr lang="zh-CN" altLang="en-US" dirty="0"/>
              <a:t>主要研究待开发的系统的功能、性能和限制条件，确定现有技术能否实现有关的解决</a:t>
            </a:r>
            <a:r>
              <a:rPr lang="zh-CN" altLang="en-US" dirty="0" smtClean="0"/>
              <a:t>方案，在现有的资源条件下实现新系统的技术风险有多大。</a:t>
            </a:r>
            <a:endParaRPr lang="en-US" altLang="zh-CN" dirty="0" smtClean="0"/>
          </a:p>
          <a:p>
            <a:pPr lvl="1">
              <a:buClr>
                <a:srgbClr val="FF0000"/>
              </a:buClr>
              <a:buFont typeface="Wingdings" panose="05000000000000000000" pitchFamily="2" charset="2"/>
              <a:buChar char="Ø"/>
            </a:pPr>
            <a:r>
              <a:rPr lang="zh-CN" altLang="en-US" dirty="0" smtClean="0"/>
              <a:t>这里的</a:t>
            </a:r>
            <a:r>
              <a:rPr lang="zh-CN" altLang="en-US" dirty="0" smtClean="0">
                <a:solidFill>
                  <a:srgbClr val="F2644C"/>
                </a:solidFill>
              </a:rPr>
              <a:t>资源条件</a:t>
            </a:r>
            <a:r>
              <a:rPr lang="zh-CN" altLang="en-US" dirty="0"/>
              <a:t>是指</a:t>
            </a:r>
            <a:r>
              <a:rPr lang="zh-CN" altLang="en-US" dirty="0">
                <a:solidFill>
                  <a:srgbClr val="00B050"/>
                </a:solidFill>
              </a:rPr>
              <a:t>已有</a:t>
            </a:r>
            <a:r>
              <a:rPr lang="zh-CN" altLang="en-US" dirty="0"/>
              <a:t>的或可以得到的软硬件资源，现有的开发项目</a:t>
            </a:r>
            <a:r>
              <a:rPr lang="zh-CN" altLang="en-US" dirty="0" smtClean="0"/>
              <a:t>的人员</a:t>
            </a:r>
            <a:r>
              <a:rPr lang="zh-CN" altLang="en-US" dirty="0"/>
              <a:t>的技术水平和已有的工作基础</a:t>
            </a:r>
            <a:r>
              <a:rPr lang="zh-CN" altLang="en-US" dirty="0" smtClean="0"/>
              <a:t>。</a:t>
            </a:r>
            <a:endParaRPr lang="zh-CN" altLang="en-US" dirty="0"/>
          </a:p>
        </p:txBody>
      </p:sp>
    </p:spTree>
    <p:extLst>
      <p:ext uri="{BB962C8B-B14F-4D97-AF65-F5344CB8AC3E}">
        <p14:creationId xmlns:p14="http://schemas.microsoft.com/office/powerpoint/2010/main" val="2099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技术可行性</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1132023"/>
            <a:ext cx="8229600" cy="3661691"/>
          </a:xfrm>
        </p:spPr>
        <p:txBody>
          <a:bodyPr/>
          <a:lstStyle/>
          <a:p>
            <a:pPr lvl="1">
              <a:buClr>
                <a:srgbClr val="FF0000"/>
              </a:buClr>
              <a:buFont typeface="Wingdings" panose="05000000000000000000" pitchFamily="2" charset="2"/>
              <a:buChar char="Ø"/>
            </a:pPr>
            <a:r>
              <a:rPr lang="zh-CN" altLang="en-US" sz="2400" dirty="0"/>
              <a:t>在评估技术可行性时，需要考虑以下情况：</a:t>
            </a:r>
            <a:endParaRPr lang="en-US" altLang="zh-CN" sz="2400" dirty="0"/>
          </a:p>
          <a:p>
            <a:pPr lvl="2">
              <a:buClr>
                <a:schemeClr val="accent1"/>
              </a:buClr>
              <a:buFont typeface="Arial" panose="020B0604020202020204" pitchFamily="34" charset="0"/>
              <a:buChar char="−"/>
            </a:pPr>
            <a:r>
              <a:rPr lang="zh-CN" altLang="en-US" sz="2000" dirty="0"/>
              <a:t>了解当前</a:t>
            </a:r>
            <a:r>
              <a:rPr lang="zh-CN" altLang="en-US" sz="2000" dirty="0">
                <a:solidFill>
                  <a:srgbClr val="00B050"/>
                </a:solidFill>
              </a:rPr>
              <a:t>最先进</a:t>
            </a:r>
            <a:r>
              <a:rPr lang="zh-CN" altLang="en-US" sz="2000" dirty="0"/>
              <a:t>的技术，分析相关技术的发展是否支持新系统；</a:t>
            </a:r>
            <a:endParaRPr lang="en-US" altLang="zh-CN" sz="2000" dirty="0"/>
          </a:p>
          <a:p>
            <a:pPr lvl="2">
              <a:buClr>
                <a:schemeClr val="accent1"/>
              </a:buClr>
              <a:buFont typeface="Arial" panose="020B0604020202020204" pitchFamily="34" charset="0"/>
              <a:buChar char="−"/>
            </a:pPr>
            <a:r>
              <a:rPr lang="zh-CN" altLang="en-US" sz="2000" dirty="0">
                <a:solidFill>
                  <a:srgbClr val="00B050"/>
                </a:solidFill>
              </a:rPr>
              <a:t>确定资源的有效性</a:t>
            </a:r>
            <a:r>
              <a:rPr lang="zh-CN" altLang="en-US" sz="2000" dirty="0"/>
              <a:t>，如新系统的软硬件资源是否具备，开发项目的人员在技术和时间上是否可行等；</a:t>
            </a:r>
            <a:endParaRPr lang="en-US" altLang="zh-CN" sz="2000" dirty="0"/>
          </a:p>
          <a:p>
            <a:pPr lvl="2">
              <a:buClr>
                <a:schemeClr val="accent1"/>
              </a:buClr>
              <a:buFont typeface="Arial" panose="020B0604020202020204" pitchFamily="34" charset="0"/>
              <a:buChar char="−"/>
            </a:pPr>
            <a:r>
              <a:rPr lang="zh-CN" altLang="en-US" sz="2000" dirty="0"/>
              <a:t>分析项目的开发</a:t>
            </a:r>
            <a:r>
              <a:rPr lang="zh-CN" altLang="en-US" sz="2000" dirty="0" smtClean="0"/>
              <a:t>的</a:t>
            </a:r>
            <a:r>
              <a:rPr lang="zh-CN" altLang="en-US" sz="2000" dirty="0" smtClean="0">
                <a:solidFill>
                  <a:srgbClr val="00B050"/>
                </a:solidFill>
              </a:rPr>
              <a:t>技术</a:t>
            </a:r>
            <a:r>
              <a:rPr lang="zh-CN" altLang="en-US" sz="2000" dirty="0">
                <a:solidFill>
                  <a:srgbClr val="00B050"/>
                </a:solidFill>
              </a:rPr>
              <a:t>风险</a:t>
            </a:r>
            <a:r>
              <a:rPr lang="zh-CN" altLang="en-US" sz="2000" dirty="0"/>
              <a:t>，即能在给定的资源和时间等条件下，设计并实现系统的功能和性能等。</a:t>
            </a:r>
          </a:p>
          <a:p>
            <a:endParaRPr lang="zh-CN" altLang="en-US" dirty="0"/>
          </a:p>
        </p:txBody>
      </p:sp>
    </p:spTree>
    <p:extLst>
      <p:ext uri="{BB962C8B-B14F-4D97-AF65-F5344CB8AC3E}">
        <p14:creationId xmlns:p14="http://schemas.microsoft.com/office/powerpoint/2010/main" val="16357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操作可行性</a:t>
            </a:r>
          </a:p>
        </p:txBody>
      </p:sp>
      <p:sp>
        <p:nvSpPr>
          <p:cNvPr id="3" name="页脚占位符 2"/>
          <p:cNvSpPr>
            <a:spLocks noGrp="1"/>
          </p:cNvSpPr>
          <p:nvPr>
            <p:ph type="ftr" sz="quarter" idx="11"/>
          </p:nvPr>
        </p:nvSpPr>
        <p:spPr/>
        <p:txBody>
          <a:bodyPr/>
          <a:lstStyle/>
          <a:p>
            <a:r>
              <a:rPr lang="en-JM" dirty="0"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41434" y="990340"/>
            <a:ext cx="8229600" cy="3661691"/>
          </a:xfrm>
        </p:spPr>
        <p:txBody>
          <a:bodyPr/>
          <a:lstStyle/>
          <a:p>
            <a:pPr lvl="1">
              <a:buFont typeface="Wingdings" panose="05000000000000000000" pitchFamily="2" charset="2"/>
              <a:buChar char="Ø"/>
            </a:pPr>
            <a:endParaRPr lang="en-US" altLang="zh-CN" sz="1400" dirty="0" smtClean="0"/>
          </a:p>
          <a:p>
            <a:pPr lvl="1">
              <a:buClr>
                <a:srgbClr val="FF0000"/>
              </a:buClr>
              <a:buFont typeface="Wingdings" panose="05000000000000000000" pitchFamily="2" charset="2"/>
              <a:buChar char="Ø"/>
            </a:pPr>
            <a:r>
              <a:rPr lang="zh-CN" altLang="en-US" sz="2400" dirty="0" smtClean="0"/>
              <a:t>操作</a:t>
            </a:r>
            <a:r>
              <a:rPr lang="zh-CN" altLang="en-US" sz="2400" dirty="0"/>
              <a:t>可行性是对开发系统在一个给定的工作环境中能否运行或运行好坏程度的衡量</a:t>
            </a:r>
            <a:r>
              <a:rPr lang="zh-CN" altLang="en-US" sz="2400" dirty="0" smtClean="0"/>
              <a:t>。</a:t>
            </a:r>
            <a:endParaRPr lang="en-US" altLang="zh-CN" sz="2400" dirty="0" smtClean="0"/>
          </a:p>
          <a:p>
            <a:pPr lvl="1">
              <a:buClr>
                <a:srgbClr val="FF0000"/>
              </a:buClr>
              <a:buFont typeface="Wingdings" panose="05000000000000000000" pitchFamily="2" charset="2"/>
              <a:buChar char="Ø"/>
            </a:pPr>
            <a:r>
              <a:rPr lang="zh-CN" altLang="en-US" sz="2400" dirty="0" smtClean="0"/>
              <a:t>操作</a:t>
            </a:r>
            <a:r>
              <a:rPr lang="zh-CN" altLang="en-US" sz="2400" dirty="0"/>
              <a:t>可行性研究决定在当前的政治意识形态、法律法规、社会道德、民族意识以及系统运行的组织机构或人员等环境下，系统的操作是否可行</a:t>
            </a:r>
            <a:r>
              <a:rPr lang="zh-CN" altLang="en-US" sz="2400" dirty="0" smtClean="0"/>
              <a:t>。</a:t>
            </a:r>
            <a:endParaRPr lang="en-US" altLang="zh-CN" sz="2400" dirty="0" smtClean="0"/>
          </a:p>
          <a:p>
            <a:pPr lvl="1">
              <a:buClr>
                <a:srgbClr val="FF0000"/>
              </a:buClr>
              <a:buFont typeface="Wingdings" panose="05000000000000000000" pitchFamily="2" charset="2"/>
              <a:buChar char="Ø"/>
            </a:pPr>
            <a:r>
              <a:rPr lang="zh-CN" altLang="en-US" sz="2400" dirty="0" smtClean="0"/>
              <a:t>操作</a:t>
            </a:r>
            <a:r>
              <a:rPr lang="zh-CN" altLang="en-US" sz="2400" dirty="0"/>
              <a:t>可行性往往最容易被忽视或被低估，或者认为它一定是可行的</a:t>
            </a:r>
            <a:r>
              <a:rPr lang="zh-CN" altLang="en-US" sz="2400" dirty="0" smtClean="0"/>
              <a:t>。</a:t>
            </a:r>
            <a:endParaRPr lang="zh-CN" altLang="en-US" sz="2400" dirty="0"/>
          </a:p>
        </p:txBody>
      </p:sp>
    </p:spTree>
    <p:extLst>
      <p:ext uri="{BB962C8B-B14F-4D97-AF65-F5344CB8AC3E}">
        <p14:creationId xmlns:p14="http://schemas.microsoft.com/office/powerpoint/2010/main" val="2099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经济可行性</a:t>
            </a:r>
          </a:p>
        </p:txBody>
      </p:sp>
      <p:sp>
        <p:nvSpPr>
          <p:cNvPr id="3" name="页脚占位符 2"/>
          <p:cNvSpPr>
            <a:spLocks noGrp="1"/>
          </p:cNvSpPr>
          <p:nvPr>
            <p:ph type="ftr" sz="quarter" idx="11"/>
          </p:nvPr>
        </p:nvSpPr>
        <p:spPr/>
        <p:txBody>
          <a:bodyPr/>
          <a:lstStyle/>
          <a:p>
            <a:r>
              <a:rPr lang="en-JM" dirty="0"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41434" y="990340"/>
            <a:ext cx="8229600" cy="3661691"/>
          </a:xfrm>
        </p:spPr>
        <p:txBody>
          <a:bodyPr/>
          <a:lstStyle/>
          <a:p>
            <a:pPr lvl="1">
              <a:buFont typeface="Wingdings" panose="05000000000000000000" pitchFamily="2" charset="2"/>
              <a:buChar char="Ø"/>
            </a:pPr>
            <a:r>
              <a:rPr lang="zh-CN" altLang="en-US" dirty="0" smtClean="0">
                <a:solidFill>
                  <a:srgbClr val="00B050"/>
                </a:solidFill>
              </a:rPr>
              <a:t>成本</a:t>
            </a:r>
            <a:r>
              <a:rPr lang="en-US" altLang="zh-CN" dirty="0">
                <a:solidFill>
                  <a:srgbClr val="00B050"/>
                </a:solidFill>
              </a:rPr>
              <a:t>--</a:t>
            </a:r>
            <a:r>
              <a:rPr lang="zh-CN" altLang="en-US" dirty="0">
                <a:solidFill>
                  <a:srgbClr val="00B050"/>
                </a:solidFill>
              </a:rPr>
              <a:t>效益分析</a:t>
            </a:r>
            <a:r>
              <a:rPr lang="zh-CN" altLang="en-US" dirty="0"/>
              <a:t>是可行性研究的重要内容，它用于评估基于项目的经济合理性，给出项目开发的成本论证，并将估算的成本与预期的利润进行</a:t>
            </a:r>
            <a:r>
              <a:rPr lang="zh-CN" altLang="en-US" dirty="0" smtClean="0"/>
              <a:t>对比。</a:t>
            </a:r>
            <a:endParaRPr lang="zh-CN" altLang="en-US" dirty="0"/>
          </a:p>
          <a:p>
            <a:pPr lvl="1">
              <a:buFont typeface="Wingdings" panose="05000000000000000000" pitchFamily="2" charset="2"/>
              <a:buChar char="Ø"/>
            </a:pPr>
            <a:r>
              <a:rPr lang="zh-CN" altLang="en-US" dirty="0"/>
              <a:t>一般说来，基于项目的成本由</a:t>
            </a:r>
            <a:r>
              <a:rPr lang="en-US" altLang="zh-CN" dirty="0"/>
              <a:t>4</a:t>
            </a:r>
            <a:r>
              <a:rPr lang="zh-CN" altLang="en-US" dirty="0"/>
              <a:t>个部分组成</a:t>
            </a:r>
            <a:r>
              <a:rPr lang="zh-CN" altLang="en-US" dirty="0" smtClean="0"/>
              <a:t>：</a:t>
            </a:r>
            <a:endParaRPr lang="en-US" altLang="zh-CN" dirty="0" smtClean="0"/>
          </a:p>
          <a:p>
            <a:pPr lvl="2">
              <a:buFont typeface="Wingdings" panose="05000000000000000000" pitchFamily="2" charset="2"/>
              <a:buChar char="Ø"/>
            </a:pPr>
            <a:r>
              <a:rPr lang="zh-CN" altLang="en-US" sz="2000" dirty="0" smtClean="0"/>
              <a:t>购置</a:t>
            </a:r>
            <a:r>
              <a:rPr lang="zh-CN" altLang="en-US" sz="2000" dirty="0"/>
              <a:t>并安装软硬件及有关设备的费用</a:t>
            </a:r>
            <a:r>
              <a:rPr lang="zh-CN" altLang="en-US" sz="2000" dirty="0" smtClean="0"/>
              <a:t>；</a:t>
            </a:r>
            <a:endParaRPr lang="en-US" altLang="zh-CN" sz="2000" dirty="0" smtClean="0"/>
          </a:p>
          <a:p>
            <a:pPr lvl="2">
              <a:buFont typeface="Wingdings" panose="05000000000000000000" pitchFamily="2" charset="2"/>
              <a:buChar char="Ø"/>
            </a:pPr>
            <a:r>
              <a:rPr lang="zh-CN" altLang="en-US" sz="2000" dirty="0" smtClean="0"/>
              <a:t>项目</a:t>
            </a:r>
            <a:r>
              <a:rPr lang="zh-CN" altLang="en-US" sz="2000" dirty="0"/>
              <a:t>开发费用</a:t>
            </a:r>
            <a:r>
              <a:rPr lang="zh-CN" altLang="en-US" sz="2000" dirty="0" smtClean="0"/>
              <a:t>；</a:t>
            </a:r>
            <a:endParaRPr lang="en-US" altLang="zh-CN" sz="2000" dirty="0" smtClean="0"/>
          </a:p>
          <a:p>
            <a:pPr lvl="2">
              <a:buFont typeface="Wingdings" panose="05000000000000000000" pitchFamily="2" charset="2"/>
              <a:buChar char="Ø"/>
            </a:pPr>
            <a:r>
              <a:rPr lang="zh-CN" altLang="en-US" sz="2000" dirty="0" smtClean="0"/>
              <a:t>软硬件</a:t>
            </a:r>
            <a:r>
              <a:rPr lang="zh-CN" altLang="en-US" sz="2000" dirty="0"/>
              <a:t>系统安装、运行和维护费用</a:t>
            </a:r>
            <a:r>
              <a:rPr lang="zh-CN" altLang="en-US" sz="2000" dirty="0" smtClean="0"/>
              <a:t>；</a:t>
            </a:r>
            <a:endParaRPr lang="en-US" altLang="zh-CN" sz="2000" dirty="0" smtClean="0"/>
          </a:p>
          <a:p>
            <a:pPr lvl="2">
              <a:buFont typeface="Wingdings" panose="05000000000000000000" pitchFamily="2" charset="2"/>
              <a:buChar char="Ø"/>
            </a:pPr>
            <a:r>
              <a:rPr lang="zh-CN" altLang="en-US" sz="2000" dirty="0"/>
              <a:t>人员的培训费用</a:t>
            </a:r>
            <a:r>
              <a:rPr lang="zh-CN" altLang="en-US" sz="2000" dirty="0" smtClean="0"/>
              <a:t>。</a:t>
            </a:r>
            <a:endParaRPr lang="en-US" altLang="zh-CN" sz="2000" dirty="0" smtClean="0"/>
          </a:p>
          <a:p>
            <a:pPr lvl="1">
              <a:buFont typeface="Wingdings" panose="05000000000000000000" pitchFamily="2" charset="2"/>
              <a:buChar char="Ø"/>
            </a:pPr>
            <a:r>
              <a:rPr lang="zh-CN" altLang="en-US" dirty="0" smtClean="0"/>
              <a:t>在</a:t>
            </a:r>
            <a:r>
              <a:rPr lang="zh-CN" altLang="en-US" dirty="0"/>
              <a:t>项目的分析和设计阶段只能得到上述费用的预算，即估算成本。在项目开发完毕并将系统交付用户运行后，上述费用的统计结果就是实际成本。</a:t>
            </a:r>
          </a:p>
        </p:txBody>
      </p:sp>
    </p:spTree>
    <p:extLst>
      <p:ext uri="{BB962C8B-B14F-4D97-AF65-F5344CB8AC3E}">
        <p14:creationId xmlns:p14="http://schemas.microsoft.com/office/powerpoint/2010/main" val="2099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成本估算</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注：成本</a:t>
            </a:r>
            <a:r>
              <a:rPr lang="zh-CN" altLang="en-US" dirty="0"/>
              <a:t>估算最好使用</a:t>
            </a:r>
            <a:r>
              <a:rPr lang="zh-CN" altLang="en-US" dirty="0">
                <a:solidFill>
                  <a:srgbClr val="EA0000"/>
                </a:solidFill>
              </a:rPr>
              <a:t>几种不同</a:t>
            </a:r>
            <a:r>
              <a:rPr lang="zh-CN" altLang="en-US" dirty="0"/>
              <a:t>的估算技术以便相互校验</a:t>
            </a:r>
            <a:r>
              <a:rPr lang="zh-CN" altLang="en-US" dirty="0" smtClean="0"/>
              <a:t>。</a:t>
            </a:r>
            <a:endParaRPr lang="zh-CN" altLang="en-US" dirty="0"/>
          </a:p>
          <a:p>
            <a:pPr marL="0" indent="0">
              <a:buNone/>
            </a:pPr>
            <a:r>
              <a:rPr lang="en-US" altLang="zh-CN" dirty="0">
                <a:solidFill>
                  <a:srgbClr val="FF0000"/>
                </a:solidFill>
              </a:rPr>
              <a:t>(1)</a:t>
            </a:r>
            <a:r>
              <a:rPr lang="zh-CN" altLang="en-US" dirty="0">
                <a:solidFill>
                  <a:srgbClr val="FF0000"/>
                </a:solidFill>
              </a:rPr>
              <a:t>代码行</a:t>
            </a:r>
            <a:r>
              <a:rPr lang="zh-CN" altLang="en-US" dirty="0" smtClean="0">
                <a:solidFill>
                  <a:srgbClr val="FF0000"/>
                </a:solidFill>
              </a:rPr>
              <a:t>技术</a:t>
            </a:r>
            <a:endParaRPr lang="en-US" altLang="zh-CN" dirty="0" smtClean="0">
              <a:solidFill>
                <a:srgbClr val="FF0000"/>
              </a:solidFill>
            </a:endParaRPr>
          </a:p>
          <a:p>
            <a:pPr marL="0" indent="0">
              <a:buNone/>
            </a:pPr>
            <a:endParaRPr lang="en-US" altLang="zh-CN" dirty="0"/>
          </a:p>
          <a:p>
            <a:pPr marL="0" indent="0">
              <a:buNone/>
            </a:pPr>
            <a:endParaRPr lang="en-US" altLang="zh-CN" dirty="0" smtClean="0"/>
          </a:p>
          <a:p>
            <a:pPr>
              <a:buClr>
                <a:schemeClr val="accent1"/>
              </a:buClr>
              <a:buFont typeface="Wingdings" panose="05000000000000000000" pitchFamily="2" charset="2"/>
              <a:buChar char="Ø"/>
            </a:pPr>
            <a:r>
              <a:rPr lang="zh-CN" altLang="en-US" dirty="0" smtClean="0"/>
              <a:t>代码</a:t>
            </a:r>
            <a:r>
              <a:rPr lang="zh-CN" altLang="en-US" dirty="0"/>
              <a:t>行技术是比较简单的定量估算</a:t>
            </a:r>
            <a:r>
              <a:rPr lang="zh-CN" altLang="en-US" dirty="0" smtClean="0"/>
              <a:t>方法，它</a:t>
            </a:r>
            <a:r>
              <a:rPr lang="zh-CN" altLang="en-US" dirty="0"/>
              <a:t>将开发每个软件功能的</a:t>
            </a:r>
            <a:r>
              <a:rPr lang="zh-CN" altLang="en-US" dirty="0">
                <a:solidFill>
                  <a:srgbClr val="EA0000"/>
                </a:solidFill>
              </a:rPr>
              <a:t>成本</a:t>
            </a:r>
            <a:r>
              <a:rPr lang="zh-CN" altLang="en-US" dirty="0"/>
              <a:t>和实现这个功能</a:t>
            </a:r>
            <a:r>
              <a:rPr lang="zh-CN" altLang="en-US" dirty="0" smtClean="0"/>
              <a:t>需要使用</a:t>
            </a:r>
            <a:r>
              <a:rPr lang="zh-CN" altLang="en-US" dirty="0"/>
              <a:t>的</a:t>
            </a:r>
            <a:r>
              <a:rPr lang="zh-CN" altLang="en-US" dirty="0">
                <a:solidFill>
                  <a:srgbClr val="EA0000"/>
                </a:solidFill>
              </a:rPr>
              <a:t>源代码行数</a:t>
            </a:r>
            <a:r>
              <a:rPr lang="zh-CN" altLang="en-US" dirty="0"/>
              <a:t>联系</a:t>
            </a:r>
            <a:r>
              <a:rPr lang="zh-CN" altLang="en-US" dirty="0" smtClean="0"/>
              <a:t>起来。通常</a:t>
            </a:r>
            <a:r>
              <a:rPr lang="zh-CN" altLang="en-US" dirty="0"/>
              <a:t>根据</a:t>
            </a:r>
            <a:r>
              <a:rPr lang="zh-CN" altLang="en-US" dirty="0">
                <a:solidFill>
                  <a:srgbClr val="0065B0"/>
                </a:solidFill>
              </a:rPr>
              <a:t>经验</a:t>
            </a:r>
            <a:r>
              <a:rPr lang="zh-CN" altLang="en-US" dirty="0"/>
              <a:t>和</a:t>
            </a:r>
            <a:r>
              <a:rPr lang="zh-CN" altLang="en-US" dirty="0">
                <a:solidFill>
                  <a:srgbClr val="0065B0"/>
                </a:solidFill>
              </a:rPr>
              <a:t>历史数据</a:t>
            </a:r>
            <a:r>
              <a:rPr lang="zh-CN" altLang="en-US" dirty="0"/>
              <a:t>估算实现一个功能所需的源代码行数。</a:t>
            </a:r>
            <a:r>
              <a:rPr lang="zh-CN" altLang="en-US" dirty="0" smtClean="0"/>
              <a:t>一旦</a:t>
            </a:r>
            <a:r>
              <a:rPr lang="zh-CN" altLang="en-US" dirty="0"/>
              <a:t>估算出源代码行数</a:t>
            </a:r>
            <a:r>
              <a:rPr lang="zh-CN" altLang="en-US" dirty="0" smtClean="0"/>
              <a:t>后，用</a:t>
            </a:r>
            <a:r>
              <a:rPr lang="zh-CN" altLang="en-US" dirty="0"/>
              <a:t>每行代码的平均成本乘以行数即可确定软件的成本。每行代码的</a:t>
            </a:r>
            <a:r>
              <a:rPr lang="zh-CN" altLang="en-US" dirty="0" smtClean="0"/>
              <a:t>平均成本</a:t>
            </a:r>
            <a:r>
              <a:rPr lang="zh-CN" altLang="en-US" dirty="0"/>
              <a:t>主要取决于</a:t>
            </a:r>
            <a:r>
              <a:rPr lang="zh-CN" altLang="en-US" dirty="0">
                <a:solidFill>
                  <a:srgbClr val="00B050"/>
                </a:solidFill>
              </a:rPr>
              <a:t>软件的复杂程度和薪资</a:t>
            </a:r>
            <a:r>
              <a:rPr lang="zh-CN" altLang="en-US" dirty="0" smtClean="0">
                <a:solidFill>
                  <a:srgbClr val="00B050"/>
                </a:solidFill>
              </a:rPr>
              <a:t>水平</a:t>
            </a:r>
            <a:r>
              <a:rPr lang="zh-CN" altLang="en-US" dirty="0" smtClean="0"/>
              <a:t>。</a:t>
            </a:r>
            <a:endParaRPr lang="zh-CN" altLang="en-US" dirty="0"/>
          </a:p>
        </p:txBody>
      </p:sp>
      <p:sp>
        <p:nvSpPr>
          <p:cNvPr id="5" name="Rectangle 1"/>
          <p:cNvSpPr>
            <a:spLocks noChangeArrowheads="1"/>
          </p:cNvSpPr>
          <p:nvPr/>
        </p:nvSpPr>
        <p:spPr bwMode="auto">
          <a:xfrm>
            <a:off x="1447800" y="226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Arial" panose="020B0604020202020204" pitchFamily="34" charset="0"/>
                <a:ea typeface="楷体_GB2312"/>
              </a:rPr>
              <a:t>每行代码的平均成本 </a:t>
            </a:r>
            <a:r>
              <a:rPr kumimoji="0" lang="zh-CN" sz="2800" b="1" i="0" u="none" strike="noStrike" cap="none" normalizeH="0" baseline="0" dirty="0" smtClean="0">
                <a:ln>
                  <a:noFill/>
                </a:ln>
                <a:solidFill>
                  <a:schemeClr val="tx1"/>
                </a:solidFill>
                <a:effectLst/>
                <a:latin typeface="Arial" panose="020B0604020202020204" pitchFamily="34" charset="0"/>
                <a:ea typeface="楷体_GB2312"/>
                <a:sym typeface="Symbol" panose="05050102010706020507" pitchFamily="18" charset="2"/>
              </a:rPr>
              <a:t></a:t>
            </a:r>
            <a:r>
              <a:rPr kumimoji="0" lang="zh-CN" sz="2800" b="1" i="0" u="none" strike="noStrike" cap="none" normalizeH="0" baseline="0" dirty="0" smtClean="0">
                <a:ln>
                  <a:noFill/>
                </a:ln>
                <a:solidFill>
                  <a:schemeClr val="tx1"/>
                </a:solidFill>
                <a:effectLst/>
                <a:latin typeface="Arial" panose="020B0604020202020204" pitchFamily="34" charset="0"/>
                <a:ea typeface="楷体_GB2312"/>
              </a:rPr>
              <a:t> 源代码行数</a:t>
            </a:r>
            <a:endParaRPr kumimoji="0" lang="zh-CN" sz="2800" b="1" i="0" u="none" strike="noStrike" cap="none" normalizeH="0" baseline="0" dirty="0" smtClean="0">
              <a:ln>
                <a:noFill/>
              </a:ln>
              <a:solidFill>
                <a:schemeClr val="tx1"/>
              </a:solidFill>
              <a:effectLst/>
              <a:latin typeface="Arial" panose="020B0604020202020204" pitchFamily="34" charset="0"/>
              <a:ea typeface="楷体_GB2312"/>
              <a:sym typeface="Symbol" panose="05050102010706020507" pitchFamily="18" charset="2"/>
            </a:endParaRPr>
          </a:p>
        </p:txBody>
      </p:sp>
    </p:spTree>
    <p:extLst>
      <p:ext uri="{BB962C8B-B14F-4D97-AF65-F5344CB8AC3E}">
        <p14:creationId xmlns:p14="http://schemas.microsoft.com/office/powerpoint/2010/main" val="288514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304800" y="534750"/>
            <a:ext cx="80010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457200"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某软件公司统计发现该公司每一万行</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语言源代码形成的源文件（</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和</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.h</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文件）约为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250K</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某项目的源文件大小为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3.75M</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，则可估计该项目源代码大约为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万行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3.75M /250K </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楷体_GB2312"/>
              </a:rPr>
              <a:t>        假设该项目的人均代码行数为</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625</a:t>
            </a:r>
            <a:r>
              <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LOC/</a:t>
            </a:r>
            <a:r>
              <a:rPr kumimoji="0" lang="zh-CN" altLang="en-US"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月</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该项目累计投入工作量为     </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150000</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行</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625</a:t>
            </a:r>
            <a:r>
              <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240</a:t>
            </a:r>
            <a:r>
              <a:rPr kumimoji="0" lang="zh-CN" altLang="en-US"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人月</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假设每人月费用为</a:t>
            </a:r>
            <a:r>
              <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10000</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元（包括人均工资、福利</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、办公费用公滩等），</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则该项目中</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1LOC</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的价值为：</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1LOC = </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工作量</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X</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费用</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源代码行 </a:t>
            </a:r>
          </a:p>
          <a:p>
            <a:pPr marL="457200" marR="0" lvl="0" indent="-457200" algn="just" defTabSz="914400" rtl="0" eaLnBrk="0" fontAlgn="base" latinLnBrk="0" hangingPunct="0">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240</a:t>
            </a:r>
            <a:r>
              <a:rPr kumimoji="0" lang="zh-CN" altLang="en-US"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人月</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×10000</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元）</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/150000</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行＝</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16</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元</a:t>
            </a: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a:t>
            </a: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457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0773" y="666750"/>
            <a:ext cx="8229600" cy="3661691"/>
          </a:xfrm>
        </p:spPr>
        <p:txBody>
          <a:bodyPr/>
          <a:lstStyle/>
          <a:p>
            <a:pPr marL="0" indent="0">
              <a:buNone/>
            </a:pPr>
            <a:r>
              <a:rPr lang="en-US" altLang="zh-CN" dirty="0">
                <a:solidFill>
                  <a:srgbClr val="FF0000"/>
                </a:solidFill>
              </a:rPr>
              <a:t>(2)</a:t>
            </a:r>
            <a:r>
              <a:rPr lang="zh-CN" altLang="en-US" dirty="0">
                <a:solidFill>
                  <a:srgbClr val="FF0000"/>
                </a:solidFill>
              </a:rPr>
              <a:t>任务分解</a:t>
            </a:r>
            <a:r>
              <a:rPr lang="zh-CN" altLang="en-US" dirty="0" smtClean="0">
                <a:solidFill>
                  <a:srgbClr val="FF0000"/>
                </a:solidFill>
              </a:rPr>
              <a:t>技术 </a:t>
            </a:r>
            <a:r>
              <a:rPr lang="zh-CN" altLang="en-US" dirty="0" smtClean="0">
                <a:solidFill>
                  <a:srgbClr val="FF0000"/>
                </a:solidFill>
              </a:rPr>
              <a:t>（人力</a:t>
            </a:r>
            <a:r>
              <a:rPr lang="en-US" altLang="zh-CN" dirty="0" smtClean="0">
                <a:solidFill>
                  <a:srgbClr val="FF0000"/>
                </a:solidFill>
              </a:rPr>
              <a:t>×</a:t>
            </a:r>
            <a:r>
              <a:rPr lang="zh-CN" altLang="en-US" dirty="0" smtClean="0">
                <a:solidFill>
                  <a:srgbClr val="FF0000"/>
                </a:solidFill>
              </a:rPr>
              <a:t>工资）</a:t>
            </a:r>
            <a:endParaRPr lang="zh-CN" altLang="en-US" dirty="0">
              <a:solidFill>
                <a:srgbClr val="FF0000"/>
              </a:solidFill>
            </a:endParaRPr>
          </a:p>
          <a:p>
            <a:r>
              <a:rPr lang="zh-CN" altLang="en-US" dirty="0"/>
              <a:t>首先将开发项目分解为</a:t>
            </a:r>
            <a:r>
              <a:rPr lang="zh-CN" altLang="en-US" dirty="0">
                <a:solidFill>
                  <a:srgbClr val="00B050"/>
                </a:solidFill>
              </a:rPr>
              <a:t>若干相对独立</a:t>
            </a:r>
            <a:r>
              <a:rPr lang="zh-CN" altLang="en-US" dirty="0"/>
              <a:t>的</a:t>
            </a:r>
            <a:r>
              <a:rPr lang="zh-CN" altLang="en-US" dirty="0" smtClean="0"/>
              <a:t>任务，再</a:t>
            </a:r>
            <a:r>
              <a:rPr lang="zh-CN" altLang="en-US" dirty="0"/>
              <a:t>分别估算每个任务单独开发的</a:t>
            </a:r>
            <a:r>
              <a:rPr lang="zh-CN" altLang="en-US" dirty="0" smtClean="0"/>
              <a:t>成本，最后累加</a:t>
            </a:r>
            <a:r>
              <a:rPr lang="zh-CN" altLang="en-US" dirty="0"/>
              <a:t>起来就可得出开发项目的总成本。</a:t>
            </a:r>
          </a:p>
          <a:p>
            <a:r>
              <a:rPr lang="zh-CN" altLang="en-US" dirty="0"/>
              <a:t>任务分解技术最常用的方法是按开发阶段划分任务。如果项目比较</a:t>
            </a:r>
            <a:r>
              <a:rPr lang="zh-CN" altLang="en-US" dirty="0" smtClean="0"/>
              <a:t>复杂，如</a:t>
            </a:r>
            <a:r>
              <a:rPr lang="zh-CN" altLang="en-US" dirty="0"/>
              <a:t>由若干子系统</a:t>
            </a:r>
            <a:r>
              <a:rPr lang="zh-CN" altLang="en-US" dirty="0" smtClean="0"/>
              <a:t>组或，则</a:t>
            </a:r>
            <a:r>
              <a:rPr lang="zh-CN" altLang="en-US" dirty="0"/>
              <a:t>可以将若干子系统再按开发阶段进一步划分成更小的任务。</a:t>
            </a:r>
          </a:p>
        </p:txBody>
      </p:sp>
    </p:spTree>
    <p:extLst>
      <p:ext uri="{BB962C8B-B14F-4D97-AF65-F5344CB8AC3E}">
        <p14:creationId xmlns:p14="http://schemas.microsoft.com/office/powerpoint/2010/main" val="1377383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graphicFrame>
        <p:nvGraphicFramePr>
          <p:cNvPr id="5" name="内容占位符 4"/>
          <p:cNvGraphicFramePr>
            <a:graphicFrameLocks noGrp="1"/>
          </p:cNvGraphicFramePr>
          <p:nvPr>
            <p:ph sz="quarter" idx="13"/>
            <p:extLst>
              <p:ext uri="{D42A27DB-BD31-4B8C-83A1-F6EECF244321}">
                <p14:modId xmlns:p14="http://schemas.microsoft.com/office/powerpoint/2010/main" val="3080557773"/>
              </p:ext>
            </p:extLst>
          </p:nvPr>
        </p:nvGraphicFramePr>
        <p:xfrm>
          <a:off x="457200" y="1042988"/>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zh-CN" altLang="en-US" dirty="0" smtClean="0"/>
                        <a:t>任务</a:t>
                      </a:r>
                      <a:endParaRPr lang="zh-CN" altLang="en-US" dirty="0"/>
                    </a:p>
                  </a:txBody>
                  <a:tcPr/>
                </a:tc>
                <a:tc>
                  <a:txBody>
                    <a:bodyPr/>
                    <a:lstStyle/>
                    <a:p>
                      <a:pPr algn="ctr"/>
                      <a:r>
                        <a:rPr lang="zh-CN" altLang="en-US" dirty="0" smtClean="0"/>
                        <a:t>人力（</a:t>
                      </a:r>
                      <a:r>
                        <a:rPr lang="en-US" altLang="zh-CN" dirty="0" smtClean="0"/>
                        <a:t>%</a:t>
                      </a:r>
                      <a:r>
                        <a:rPr lang="zh-CN" altLang="en-US" dirty="0" smtClean="0"/>
                        <a:t>）</a:t>
                      </a:r>
                      <a:endParaRPr lang="zh-CN" altLang="en-US" dirty="0"/>
                    </a:p>
                  </a:txBody>
                  <a:tcPr/>
                </a:tc>
              </a:tr>
              <a:tr h="370840">
                <a:tc>
                  <a:txBody>
                    <a:bodyPr/>
                    <a:lstStyle/>
                    <a:p>
                      <a:pPr algn="ctr"/>
                      <a:r>
                        <a:rPr lang="zh-CN" altLang="en-US" dirty="0" smtClean="0"/>
                        <a:t>可行性研究</a:t>
                      </a:r>
                      <a:endParaRPr lang="zh-CN" altLang="en-US" dirty="0"/>
                    </a:p>
                  </a:txBody>
                  <a:tcPr/>
                </a:tc>
                <a:tc>
                  <a:txBody>
                    <a:bodyPr/>
                    <a:lstStyle/>
                    <a:p>
                      <a:pPr algn="ctr"/>
                      <a:r>
                        <a:rPr lang="en-US" altLang="zh-CN" dirty="0" smtClean="0"/>
                        <a:t>3~5</a:t>
                      </a:r>
                      <a:endParaRPr lang="zh-CN" altLang="en-US" dirty="0"/>
                    </a:p>
                  </a:txBody>
                  <a:tcPr/>
                </a:tc>
              </a:tr>
              <a:tr h="370840">
                <a:tc>
                  <a:txBody>
                    <a:bodyPr/>
                    <a:lstStyle/>
                    <a:p>
                      <a:pPr algn="ctr"/>
                      <a:r>
                        <a:rPr lang="zh-CN" altLang="en-US" dirty="0" smtClean="0"/>
                        <a:t>需求分析</a:t>
                      </a:r>
                      <a:endParaRPr lang="zh-CN" altLang="en-US" dirty="0"/>
                    </a:p>
                  </a:txBody>
                  <a:tcPr/>
                </a:tc>
                <a:tc>
                  <a:txBody>
                    <a:bodyPr/>
                    <a:lstStyle/>
                    <a:p>
                      <a:pPr algn="ctr"/>
                      <a:r>
                        <a:rPr lang="en-US" altLang="zh-CN" dirty="0" smtClean="0"/>
                        <a:t>10~25</a:t>
                      </a:r>
                      <a:endParaRPr lang="zh-CN" altLang="en-US" dirty="0"/>
                    </a:p>
                  </a:txBody>
                  <a:tcPr/>
                </a:tc>
              </a:tr>
              <a:tr h="370840">
                <a:tc>
                  <a:txBody>
                    <a:bodyPr/>
                    <a:lstStyle/>
                    <a:p>
                      <a:pPr algn="ctr"/>
                      <a:r>
                        <a:rPr lang="zh-CN" altLang="en-US" dirty="0" smtClean="0"/>
                        <a:t>设计</a:t>
                      </a:r>
                      <a:endParaRPr lang="zh-CN" altLang="en-US" dirty="0"/>
                    </a:p>
                  </a:txBody>
                  <a:tcPr/>
                </a:tc>
                <a:tc>
                  <a:txBody>
                    <a:bodyPr/>
                    <a:lstStyle/>
                    <a:p>
                      <a:pPr algn="ctr"/>
                      <a:r>
                        <a:rPr lang="en-US" altLang="zh-CN" dirty="0" smtClean="0"/>
                        <a:t>20~25</a:t>
                      </a:r>
                      <a:endParaRPr lang="zh-CN" altLang="en-US" dirty="0"/>
                    </a:p>
                  </a:txBody>
                  <a:tcPr/>
                </a:tc>
              </a:tr>
              <a:tr h="370840">
                <a:tc>
                  <a:txBody>
                    <a:bodyPr/>
                    <a:lstStyle/>
                    <a:p>
                      <a:pPr algn="ctr"/>
                      <a:r>
                        <a:rPr lang="zh-CN" altLang="en-US" dirty="0" smtClean="0"/>
                        <a:t>编码</a:t>
                      </a:r>
                      <a:endParaRPr lang="zh-CN" altLang="en-US" dirty="0"/>
                    </a:p>
                  </a:txBody>
                  <a:tcPr/>
                </a:tc>
                <a:tc>
                  <a:txBody>
                    <a:bodyPr/>
                    <a:lstStyle/>
                    <a:p>
                      <a:pPr algn="ctr"/>
                      <a:r>
                        <a:rPr lang="en-US" altLang="zh-CN" dirty="0" smtClean="0"/>
                        <a:t>15~20</a:t>
                      </a:r>
                      <a:endParaRPr lang="zh-CN" altLang="en-US" dirty="0"/>
                    </a:p>
                  </a:txBody>
                  <a:tcPr/>
                </a:tc>
              </a:tr>
              <a:tr h="370840">
                <a:tc>
                  <a:txBody>
                    <a:bodyPr/>
                    <a:lstStyle/>
                    <a:p>
                      <a:pPr algn="ctr"/>
                      <a:r>
                        <a:rPr lang="zh-CN" altLang="en-US" dirty="0" smtClean="0"/>
                        <a:t>测试与调试</a:t>
                      </a:r>
                      <a:endParaRPr lang="zh-CN" altLang="en-US" dirty="0"/>
                    </a:p>
                  </a:txBody>
                  <a:tcPr/>
                </a:tc>
                <a:tc>
                  <a:txBody>
                    <a:bodyPr/>
                    <a:lstStyle/>
                    <a:p>
                      <a:pPr algn="ctr"/>
                      <a:r>
                        <a:rPr lang="en-US" altLang="zh-CN" dirty="0" smtClean="0"/>
                        <a:t>30~40</a:t>
                      </a:r>
                      <a:endParaRPr lang="zh-CN" altLang="en-US" dirty="0"/>
                    </a:p>
                  </a:txBody>
                  <a:tcPr/>
                </a:tc>
              </a:tr>
              <a:tr h="370840">
                <a:tc>
                  <a:txBody>
                    <a:bodyPr/>
                    <a:lstStyle/>
                    <a:p>
                      <a:pPr algn="ctr"/>
                      <a:r>
                        <a:rPr lang="zh-CN" altLang="en-US" dirty="0" smtClean="0"/>
                        <a:t>总计</a:t>
                      </a:r>
                      <a:endParaRPr lang="zh-CN" altLang="en-US" dirty="0"/>
                    </a:p>
                  </a:txBody>
                  <a:tcPr/>
                </a:tc>
                <a:tc>
                  <a:txBody>
                    <a:bodyPr/>
                    <a:lstStyle/>
                    <a:p>
                      <a:pPr algn="ctr"/>
                      <a:r>
                        <a:rPr lang="en-US" altLang="zh-CN" dirty="0" smtClean="0"/>
                        <a:t>100</a:t>
                      </a:r>
                      <a:endParaRPr lang="zh-CN" altLang="en-US" dirty="0"/>
                    </a:p>
                  </a:txBody>
                  <a:tcPr/>
                </a:tc>
              </a:tr>
            </a:tbl>
          </a:graphicData>
        </a:graphic>
      </p:graphicFrame>
      <p:sp>
        <p:nvSpPr>
          <p:cNvPr id="6" name="矩形 5"/>
          <p:cNvSpPr/>
          <p:nvPr/>
        </p:nvSpPr>
        <p:spPr>
          <a:xfrm>
            <a:off x="1905000" y="3867150"/>
            <a:ext cx="5218095" cy="369332"/>
          </a:xfrm>
          <a:prstGeom prst="rect">
            <a:avLst/>
          </a:prstGeom>
        </p:spPr>
        <p:txBody>
          <a:bodyPr wrap="none">
            <a:spAutoFit/>
          </a:bodyPr>
          <a:lstStyle/>
          <a:p>
            <a:r>
              <a:rPr lang="zh-CN" altLang="en-US" dirty="0" smtClean="0">
                <a:solidFill>
                  <a:srgbClr val="0065B0"/>
                </a:solidFill>
                <a:latin typeface="Adobe 楷体 Std R" panose="02020400000000000000" pitchFamily="18" charset="-122"/>
                <a:ea typeface="Adobe 楷体 Std R" panose="02020400000000000000" pitchFamily="18" charset="-122"/>
              </a:rPr>
              <a:t>图</a:t>
            </a:r>
            <a:r>
              <a:rPr lang="en-US" altLang="zh-CN" dirty="0" smtClean="0">
                <a:solidFill>
                  <a:srgbClr val="0065B0"/>
                </a:solidFill>
                <a:latin typeface="Adobe 楷体 Std R" panose="02020400000000000000" pitchFamily="18" charset="-122"/>
                <a:ea typeface="Adobe 楷体 Std R" panose="02020400000000000000" pitchFamily="18" charset="-122"/>
              </a:rPr>
              <a:t>3-1 </a:t>
            </a:r>
            <a:r>
              <a:rPr lang="zh-CN" altLang="en-US" dirty="0" smtClean="0">
                <a:solidFill>
                  <a:srgbClr val="0065B0"/>
                </a:solidFill>
                <a:latin typeface="Adobe 楷体 Std R" panose="02020400000000000000" pitchFamily="18" charset="-122"/>
                <a:ea typeface="Adobe 楷体 Std R" panose="02020400000000000000" pitchFamily="18" charset="-122"/>
              </a:rPr>
              <a:t>典型</a:t>
            </a:r>
            <a:r>
              <a:rPr lang="zh-CN" altLang="en-US" dirty="0">
                <a:solidFill>
                  <a:srgbClr val="0065B0"/>
                </a:solidFill>
                <a:latin typeface="Adobe 楷体 Std R" panose="02020400000000000000" pitchFamily="18" charset="-122"/>
                <a:ea typeface="Adobe 楷体 Std R" panose="02020400000000000000" pitchFamily="18" charset="-122"/>
              </a:rPr>
              <a:t>环境下各个阶段需要投入的人力百分比</a:t>
            </a:r>
          </a:p>
        </p:txBody>
      </p:sp>
    </p:spTree>
    <p:extLst>
      <p:ext uri="{BB962C8B-B14F-4D97-AF65-F5344CB8AC3E}">
        <p14:creationId xmlns:p14="http://schemas.microsoft.com/office/powerpoint/2010/main" val="3342162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2. </a:t>
            </a:r>
            <a:r>
              <a:rPr lang="zh-CN" altLang="en-US" sz="3200" dirty="0" smtClean="0"/>
              <a:t>成本</a:t>
            </a:r>
            <a:r>
              <a:rPr lang="zh-CN" altLang="en-US" sz="3200" dirty="0"/>
              <a:t>一效益分析</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成本一效益分析的第一步是估算开发成本、运行费用和新系统将带来的</a:t>
            </a:r>
            <a:r>
              <a:rPr lang="zh-CN" altLang="en-US" dirty="0" smtClean="0"/>
              <a:t>经济效益，其</a:t>
            </a:r>
            <a:r>
              <a:rPr lang="zh-CN" altLang="en-US" dirty="0"/>
              <a:t>解释如下。</a:t>
            </a:r>
          </a:p>
          <a:p>
            <a:pPr lvl="1"/>
            <a:r>
              <a:rPr lang="en-US" altLang="zh-CN" dirty="0"/>
              <a:t>(1)</a:t>
            </a:r>
            <a:r>
              <a:rPr lang="zh-CN" altLang="en-US" dirty="0">
                <a:solidFill>
                  <a:srgbClr val="FF0000"/>
                </a:solidFill>
              </a:rPr>
              <a:t>开发</a:t>
            </a:r>
            <a:r>
              <a:rPr lang="zh-CN" altLang="en-US" dirty="0" smtClean="0">
                <a:solidFill>
                  <a:srgbClr val="FF0000"/>
                </a:solidFill>
              </a:rPr>
              <a:t>成本：</a:t>
            </a:r>
            <a:r>
              <a:rPr lang="zh-CN" altLang="en-US" dirty="0" smtClean="0"/>
              <a:t>用</a:t>
            </a:r>
            <a:r>
              <a:rPr lang="zh-CN" altLang="en-US" dirty="0"/>
              <a:t>代码行技术或任务分解技术进行估算。</a:t>
            </a:r>
          </a:p>
          <a:p>
            <a:pPr lvl="1"/>
            <a:r>
              <a:rPr lang="en-US" altLang="zh-CN" dirty="0"/>
              <a:t>(2)</a:t>
            </a:r>
            <a:r>
              <a:rPr lang="zh-CN" altLang="en-US" dirty="0">
                <a:solidFill>
                  <a:srgbClr val="FF0000"/>
                </a:solidFill>
              </a:rPr>
              <a:t>运行</a:t>
            </a:r>
            <a:r>
              <a:rPr lang="zh-CN" altLang="en-US" dirty="0" smtClean="0">
                <a:solidFill>
                  <a:srgbClr val="FF0000"/>
                </a:solidFill>
              </a:rPr>
              <a:t>费用：</a:t>
            </a:r>
            <a:r>
              <a:rPr lang="zh-CN" altLang="en-US" dirty="0" smtClean="0"/>
              <a:t>取决于</a:t>
            </a:r>
            <a:r>
              <a:rPr lang="zh-CN" altLang="en-US" dirty="0"/>
              <a:t>系统操作的</a:t>
            </a:r>
            <a:r>
              <a:rPr lang="zh-CN" altLang="en-US" dirty="0" smtClean="0"/>
              <a:t>费用（操作员</a:t>
            </a:r>
            <a:r>
              <a:rPr lang="zh-CN" altLang="en-US" dirty="0"/>
              <a:t>人数、工作时间和消耗物资</a:t>
            </a:r>
            <a:r>
              <a:rPr lang="zh-CN" altLang="en-US" dirty="0" smtClean="0"/>
              <a:t>等），以及维护费用</a:t>
            </a:r>
            <a:r>
              <a:rPr lang="zh-CN" altLang="en-US" dirty="0"/>
              <a:t>。</a:t>
            </a:r>
          </a:p>
          <a:p>
            <a:pPr lvl="1"/>
            <a:r>
              <a:rPr lang="en-US" altLang="zh-CN" dirty="0"/>
              <a:t>(3)</a:t>
            </a:r>
            <a:r>
              <a:rPr lang="zh-CN" altLang="en-US" dirty="0">
                <a:solidFill>
                  <a:srgbClr val="FF0000"/>
                </a:solidFill>
              </a:rPr>
              <a:t>系统的</a:t>
            </a:r>
            <a:r>
              <a:rPr lang="zh-CN" altLang="en-US" dirty="0" smtClean="0">
                <a:solidFill>
                  <a:srgbClr val="FF0000"/>
                </a:solidFill>
              </a:rPr>
              <a:t>经济效益：</a:t>
            </a:r>
            <a:r>
              <a:rPr lang="zh-CN" altLang="en-US" dirty="0" smtClean="0"/>
              <a:t>为</a:t>
            </a:r>
            <a:r>
              <a:rPr lang="zh-CN" altLang="en-US" dirty="0"/>
              <a:t>使用新系统而增加的收人加上使用新系统可以节省的运行费用。</a:t>
            </a:r>
          </a:p>
          <a:p>
            <a:endParaRPr lang="zh-CN" altLang="en-US" dirty="0"/>
          </a:p>
        </p:txBody>
      </p:sp>
    </p:spTree>
    <p:extLst>
      <p:ext uri="{BB962C8B-B14F-4D97-AF65-F5344CB8AC3E}">
        <p14:creationId xmlns:p14="http://schemas.microsoft.com/office/powerpoint/2010/main" val="3872996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prstClr val="white">
                      <a:shade val="30000"/>
                      <a:satMod val="115000"/>
                    </a:prstClr>
                  </a:gs>
                  <a:gs pos="50000">
                    <a:prstClr val="white">
                      <a:shade val="67500"/>
                      <a:satMod val="115000"/>
                    </a:prstClr>
                  </a:gs>
                  <a:gs pos="100000">
                    <a:prstClr val="white">
                      <a:shade val="100000"/>
                      <a:satMod val="115000"/>
                    </a:prst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1078894" y="1887491"/>
            <a:ext cx="6986208" cy="646331"/>
          </a:xfrm>
          <a:prstGeom prst="rect">
            <a:avLst/>
          </a:prstGeom>
          <a:noFill/>
        </p:spPr>
        <p:txBody>
          <a:bodyPr wrap="none" rtlCol="0">
            <a:spAutoFit/>
          </a:bodyPr>
          <a:lstStyle/>
          <a:p>
            <a:pPr algn="ctr"/>
            <a:r>
              <a:rPr lang="zh-CN" altLang="en-US" sz="3600" b="1" dirty="0" smtClean="0">
                <a:solidFill>
                  <a:srgbClr val="1F497D">
                    <a:lumMod val="75000"/>
                    <a:lumOff val="25000"/>
                  </a:srgbClr>
                </a:solidFill>
                <a:cs typeface="+mn-ea"/>
                <a:sym typeface="+mn-lt"/>
              </a:rPr>
              <a:t>第</a:t>
            </a:r>
            <a:r>
              <a:rPr lang="en-US" altLang="zh-CN" sz="3600" b="1" dirty="0">
                <a:solidFill>
                  <a:srgbClr val="1F497D">
                    <a:lumMod val="75000"/>
                    <a:lumOff val="25000"/>
                  </a:srgbClr>
                </a:solidFill>
                <a:cs typeface="+mn-ea"/>
                <a:sym typeface="+mn-lt"/>
              </a:rPr>
              <a:t>3</a:t>
            </a:r>
            <a:r>
              <a:rPr lang="zh-CN" altLang="en-US" sz="3600" b="1" dirty="0" smtClean="0">
                <a:solidFill>
                  <a:srgbClr val="1F497D">
                    <a:lumMod val="75000"/>
                    <a:lumOff val="25000"/>
                  </a:srgbClr>
                </a:solidFill>
                <a:cs typeface="+mn-ea"/>
                <a:sym typeface="+mn-lt"/>
              </a:rPr>
              <a:t>章 </a:t>
            </a:r>
            <a:r>
              <a:rPr lang="zh-CN" altLang="en-US" sz="3600" b="1" dirty="0">
                <a:solidFill>
                  <a:srgbClr val="1F497D">
                    <a:lumMod val="75000"/>
                    <a:lumOff val="25000"/>
                  </a:srgbClr>
                </a:solidFill>
                <a:cs typeface="+mn-ea"/>
                <a:sym typeface="+mn-lt"/>
              </a:rPr>
              <a:t>可行性研究与项目开发计划</a:t>
            </a:r>
            <a:endParaRPr lang="zh-CN" altLang="en-US" sz="3600" b="1" dirty="0">
              <a:solidFill>
                <a:srgbClr val="4F81BD"/>
              </a:solidFill>
              <a:cs typeface="+mn-ea"/>
              <a:sym typeface="+mn-lt"/>
            </a:endParaRPr>
          </a:p>
        </p:txBody>
      </p:sp>
    </p:spTree>
    <p:extLst>
      <p:ext uri="{BB962C8B-B14F-4D97-AF65-F5344CB8AC3E}">
        <p14:creationId xmlns:p14="http://schemas.microsoft.com/office/powerpoint/2010/main" val="1402016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成本一效益分析</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因为</a:t>
            </a:r>
            <a:r>
              <a:rPr lang="zh-CN" altLang="en-US" dirty="0">
                <a:solidFill>
                  <a:srgbClr val="FF0000"/>
                </a:solidFill>
              </a:rPr>
              <a:t>运行费用</a:t>
            </a:r>
            <a:r>
              <a:rPr lang="zh-CN" altLang="en-US" dirty="0"/>
              <a:t>和</a:t>
            </a:r>
            <a:r>
              <a:rPr lang="zh-CN" altLang="en-US" dirty="0">
                <a:solidFill>
                  <a:srgbClr val="FF0000"/>
                </a:solidFill>
              </a:rPr>
              <a:t>经济效益</a:t>
            </a:r>
            <a:r>
              <a:rPr lang="zh-CN" altLang="en-US" dirty="0"/>
              <a:t>这两项在软件的生命周期中都会产生，而且总的效益和软件生命周期的长度</a:t>
            </a:r>
            <a:r>
              <a:rPr lang="zh-CN" altLang="en-US" dirty="0" smtClean="0"/>
              <a:t>有关，所以</a:t>
            </a:r>
            <a:r>
              <a:rPr lang="zh-CN" altLang="en-US" dirty="0"/>
              <a:t>应该</a:t>
            </a:r>
            <a:r>
              <a:rPr lang="zh-CN" altLang="en-US" dirty="0">
                <a:solidFill>
                  <a:srgbClr val="00B050"/>
                </a:solidFill>
              </a:rPr>
              <a:t>合理地估算软件的生命周期</a:t>
            </a:r>
            <a:r>
              <a:rPr lang="zh-CN" altLang="en-US" dirty="0"/>
              <a:t>。</a:t>
            </a:r>
          </a:p>
          <a:p>
            <a:r>
              <a:rPr lang="zh-CN" altLang="en-US" dirty="0"/>
              <a:t>这里需要比较新系统的开发成本和经济效益，以便从经济角度判断这个系统是否值得投资。</a:t>
            </a:r>
            <a:r>
              <a:rPr lang="zh-CN" altLang="en-US" dirty="0" smtClean="0"/>
              <a:t>但是，投资</a:t>
            </a:r>
            <a:r>
              <a:rPr lang="zh-CN" altLang="en-US" dirty="0"/>
              <a:t>是现在进行</a:t>
            </a:r>
            <a:r>
              <a:rPr lang="zh-CN" altLang="en-US" dirty="0" smtClean="0"/>
              <a:t>的，效益</a:t>
            </a:r>
            <a:r>
              <a:rPr lang="zh-CN" altLang="en-US" dirty="0"/>
              <a:t>是将来获得</a:t>
            </a:r>
            <a:r>
              <a:rPr lang="zh-CN" altLang="en-US" dirty="0" smtClean="0"/>
              <a:t>的，不能</a:t>
            </a:r>
            <a:r>
              <a:rPr lang="zh-CN" altLang="en-US" dirty="0"/>
              <a:t>简单地比较成本和</a:t>
            </a:r>
            <a:r>
              <a:rPr lang="zh-CN" altLang="en-US" dirty="0" smtClean="0"/>
              <a:t>效益，还</a:t>
            </a:r>
            <a:r>
              <a:rPr lang="zh-CN" altLang="en-US" dirty="0"/>
              <a:t>应该考虑货币的时间价值。</a:t>
            </a:r>
          </a:p>
        </p:txBody>
      </p:sp>
    </p:spTree>
    <p:extLst>
      <p:ext uri="{BB962C8B-B14F-4D97-AF65-F5344CB8AC3E}">
        <p14:creationId xmlns:p14="http://schemas.microsoft.com/office/powerpoint/2010/main" val="129518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货币的时间价值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通常使用利率的形式表示货币的时间价值。假设年利率为</a:t>
            </a:r>
            <a:r>
              <a:rPr lang="zh-CN" altLang="en-US" dirty="0" smtClean="0"/>
              <a:t>万</a:t>
            </a:r>
            <a:r>
              <a:rPr lang="zh-CN" altLang="en-US" dirty="0"/>
              <a:t>，</a:t>
            </a:r>
            <a:r>
              <a:rPr lang="zh-CN" altLang="en-US" dirty="0" smtClean="0"/>
              <a:t>如果</a:t>
            </a:r>
            <a:r>
              <a:rPr lang="zh-CN" altLang="en-US" dirty="0"/>
              <a:t>现在存入</a:t>
            </a:r>
            <a:r>
              <a:rPr lang="en-US" altLang="zh-CN" dirty="0"/>
              <a:t>P</a:t>
            </a:r>
            <a:r>
              <a:rPr lang="zh-CN" altLang="en-US" dirty="0" smtClean="0"/>
              <a:t>元，则</a:t>
            </a:r>
            <a:r>
              <a:rPr lang="en-US" altLang="zh-CN" dirty="0" smtClean="0"/>
              <a:t>n</a:t>
            </a:r>
            <a:r>
              <a:rPr lang="zh-CN" altLang="en-US" dirty="0" smtClean="0"/>
              <a:t>年后可以</a:t>
            </a:r>
            <a:r>
              <a:rPr lang="zh-CN" altLang="en-US" dirty="0"/>
              <a:t>得到的价值为</a:t>
            </a:r>
            <a:r>
              <a:rPr lang="en-US" altLang="zh-CN" dirty="0" smtClean="0"/>
              <a:t>:</a:t>
            </a:r>
          </a:p>
          <a:p>
            <a:pPr marL="0" indent="0" algn="ctr">
              <a:lnSpc>
                <a:spcPct val="150000"/>
              </a:lnSpc>
              <a:buNone/>
            </a:pPr>
            <a:r>
              <a:rPr lang="en-US" altLang="zh-CN" sz="2800" dirty="0" smtClean="0">
                <a:solidFill>
                  <a:srgbClr val="FF0000"/>
                </a:solidFill>
                <a:latin typeface="Adobe Garamond Pro Bold" panose="02020702060506020403" pitchFamily="18" charset="0"/>
              </a:rPr>
              <a:t>F=P(1+i)</a:t>
            </a:r>
            <a:r>
              <a:rPr lang="en-US" altLang="zh-CN" sz="2800" baseline="30000" dirty="0" smtClean="0">
                <a:solidFill>
                  <a:srgbClr val="FF0000"/>
                </a:solidFill>
                <a:latin typeface="Adobe Garamond Pro Bold" panose="02020702060506020403" pitchFamily="18" charset="0"/>
              </a:rPr>
              <a:t>n</a:t>
            </a:r>
          </a:p>
          <a:p>
            <a:r>
              <a:rPr lang="en-US" altLang="zh-CN" dirty="0"/>
              <a:t>F</a:t>
            </a:r>
            <a:r>
              <a:rPr lang="zh-CN" altLang="en-US" dirty="0"/>
              <a:t>就是</a:t>
            </a:r>
            <a:r>
              <a:rPr lang="en-US" altLang="zh-CN" dirty="0"/>
              <a:t>P</a:t>
            </a:r>
            <a:r>
              <a:rPr lang="zh-CN" altLang="en-US" dirty="0"/>
              <a:t>元</a:t>
            </a:r>
            <a:r>
              <a:rPr lang="zh-CN" altLang="en-US" dirty="0"/>
              <a:t>在</a:t>
            </a:r>
            <a:r>
              <a:rPr lang="en-US" altLang="zh-CN" dirty="0"/>
              <a:t>n</a:t>
            </a:r>
            <a:r>
              <a:rPr lang="zh-CN" altLang="en-US" dirty="0"/>
              <a:t>年</a:t>
            </a:r>
            <a:r>
              <a:rPr lang="zh-CN" altLang="en-US" dirty="0"/>
              <a:t>后的价值。</a:t>
            </a:r>
            <a:r>
              <a:rPr lang="zh-CN" altLang="en-US" dirty="0"/>
              <a:t>反之</a:t>
            </a:r>
            <a:r>
              <a:rPr lang="zh-CN" altLang="en-US" dirty="0"/>
              <a:t>，</a:t>
            </a:r>
            <a:r>
              <a:rPr lang="zh-CN" altLang="en-US" dirty="0" smtClean="0"/>
              <a:t>如果</a:t>
            </a:r>
            <a:r>
              <a:rPr lang="en-US" altLang="zh-CN" dirty="0" smtClean="0"/>
              <a:t>n</a:t>
            </a:r>
            <a:r>
              <a:rPr lang="zh-CN" altLang="en-US" dirty="0" smtClean="0"/>
              <a:t>年</a:t>
            </a:r>
            <a:r>
              <a:rPr lang="zh-CN" altLang="en-US" dirty="0"/>
              <a:t>后能收入</a:t>
            </a:r>
            <a:r>
              <a:rPr lang="en-US" altLang="zh-CN" dirty="0"/>
              <a:t>F</a:t>
            </a:r>
            <a:r>
              <a:rPr lang="zh-CN" altLang="en-US" dirty="0" smtClean="0"/>
              <a:t>元</a:t>
            </a:r>
            <a:r>
              <a:rPr lang="en-US" altLang="zh-CN" dirty="0" smtClean="0"/>
              <a:t>,</a:t>
            </a:r>
            <a:r>
              <a:rPr lang="zh-CN" altLang="en-US" dirty="0" smtClean="0"/>
              <a:t>那么</a:t>
            </a:r>
            <a:r>
              <a:rPr lang="zh-CN" altLang="en-US" dirty="0"/>
              <a:t>这些钱的现在价值</a:t>
            </a:r>
            <a:r>
              <a:rPr lang="zh-CN" altLang="en-US" dirty="0" smtClean="0"/>
              <a:t>就是</a:t>
            </a:r>
            <a:r>
              <a:rPr lang="en-US" altLang="zh-CN" dirty="0" smtClean="0"/>
              <a:t>:</a:t>
            </a:r>
            <a:endParaRPr lang="en-US" altLang="zh-CN" dirty="0"/>
          </a:p>
          <a:p>
            <a:pPr marL="0" indent="0" algn="ctr">
              <a:lnSpc>
                <a:spcPct val="150000"/>
              </a:lnSpc>
              <a:buNone/>
            </a:pPr>
            <a:r>
              <a:rPr lang="en-US" altLang="zh-CN" dirty="0">
                <a:solidFill>
                  <a:srgbClr val="FF0000"/>
                </a:solidFill>
                <a:latin typeface="Adobe Caslon Pro Bold" panose="0205070206050A020403" pitchFamily="18" charset="0"/>
              </a:rPr>
              <a:t>P=F/(</a:t>
            </a:r>
            <a:r>
              <a:rPr lang="en-US" altLang="zh-CN" dirty="0" smtClean="0">
                <a:solidFill>
                  <a:srgbClr val="FF0000"/>
                </a:solidFill>
                <a:latin typeface="Adobe Caslon Pro Bold" panose="0205070206050A020403" pitchFamily="18" charset="0"/>
              </a:rPr>
              <a:t>1+i)</a:t>
            </a:r>
            <a:r>
              <a:rPr lang="en-US" altLang="zh-CN" baseline="30000" dirty="0" smtClean="0">
                <a:solidFill>
                  <a:srgbClr val="FF0000"/>
                </a:solidFill>
                <a:latin typeface="Adobe Caslon Pro Bold" panose="0205070206050A020403" pitchFamily="18" charset="0"/>
              </a:rPr>
              <a:t>n</a:t>
            </a:r>
            <a:endParaRPr lang="zh-CN" altLang="en-US" baseline="30000" dirty="0">
              <a:solidFill>
                <a:srgbClr val="FF0000"/>
              </a:solidFill>
              <a:latin typeface="Adobe Caslon Pro Bold" panose="0205070206050A020403" pitchFamily="18" charset="0"/>
            </a:endParaRPr>
          </a:p>
        </p:txBody>
      </p:sp>
    </p:spTree>
    <p:extLst>
      <p:ext uri="{BB962C8B-B14F-4D97-AF65-F5344CB8AC3E}">
        <p14:creationId xmlns:p14="http://schemas.microsoft.com/office/powerpoint/2010/main" val="302350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货币的时间价值</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例如，有</a:t>
            </a:r>
            <a:r>
              <a:rPr lang="zh-CN" altLang="en-US" dirty="0"/>
              <a:t>这样一个库房</a:t>
            </a:r>
            <a:r>
              <a:rPr lang="zh-CN" altLang="en-US" dirty="0" smtClean="0"/>
              <a:t>管理系统，它</a:t>
            </a:r>
            <a:r>
              <a:rPr lang="zh-CN" altLang="en-US" dirty="0"/>
              <a:t>每天能产生一份订货报告。假定开发该系统共需</a:t>
            </a:r>
            <a:r>
              <a:rPr lang="en-US" altLang="zh-CN" dirty="0"/>
              <a:t>50000</a:t>
            </a:r>
            <a:r>
              <a:rPr lang="zh-CN" altLang="en-US" dirty="0" smtClean="0"/>
              <a:t>元</a:t>
            </a:r>
            <a:r>
              <a:rPr lang="zh-CN" altLang="en-US" dirty="0"/>
              <a:t>，</a:t>
            </a:r>
            <a:r>
              <a:rPr lang="zh-CN" altLang="en-US" dirty="0" smtClean="0"/>
              <a:t>系统开发</a:t>
            </a:r>
            <a:r>
              <a:rPr lang="zh-CN" altLang="en-US" dirty="0"/>
              <a:t>完后及时</a:t>
            </a:r>
            <a:r>
              <a:rPr lang="zh-CN" altLang="en-US" dirty="0" smtClean="0"/>
              <a:t>订货，以免</a:t>
            </a:r>
            <a:r>
              <a:rPr lang="zh-CN" altLang="en-US" dirty="0"/>
              <a:t>商品</a:t>
            </a:r>
            <a:r>
              <a:rPr lang="zh-CN" altLang="en-US" dirty="0" smtClean="0"/>
              <a:t>短缺，估算一下，每年</a:t>
            </a:r>
            <a:r>
              <a:rPr lang="zh-CN" altLang="en-US" dirty="0"/>
              <a:t>可以节约</a:t>
            </a:r>
            <a:r>
              <a:rPr lang="en-US" altLang="zh-CN" dirty="0"/>
              <a:t>25000</a:t>
            </a:r>
            <a:r>
              <a:rPr lang="zh-CN" altLang="en-US" dirty="0" smtClean="0"/>
              <a:t>元，</a:t>
            </a:r>
            <a:r>
              <a:rPr lang="en-US" altLang="zh-CN" dirty="0" smtClean="0"/>
              <a:t>5</a:t>
            </a:r>
            <a:r>
              <a:rPr lang="zh-CN" altLang="en-US" dirty="0"/>
              <a:t>年可以总共节约</a:t>
            </a:r>
            <a:r>
              <a:rPr lang="en-US" altLang="zh-CN" dirty="0" smtClean="0"/>
              <a:t>125000</a:t>
            </a:r>
            <a:r>
              <a:rPr lang="zh-CN" altLang="en-US" dirty="0" smtClean="0"/>
              <a:t>元</a:t>
            </a:r>
            <a:r>
              <a:rPr lang="zh-CN" altLang="en-US" dirty="0"/>
              <a:t>。假定年利率为</a:t>
            </a:r>
            <a:r>
              <a:rPr lang="en-US" altLang="zh-CN" dirty="0"/>
              <a:t>5</a:t>
            </a:r>
            <a:r>
              <a:rPr lang="en-US" altLang="zh-CN" dirty="0" smtClean="0"/>
              <a:t>%</a:t>
            </a:r>
            <a:r>
              <a:rPr lang="zh-CN" altLang="en-US" dirty="0" smtClean="0"/>
              <a:t>，利用</a:t>
            </a:r>
            <a:r>
              <a:rPr lang="zh-CN" altLang="en-US" dirty="0"/>
              <a:t>上面计算货币现在价值的</a:t>
            </a:r>
            <a:r>
              <a:rPr lang="zh-CN" altLang="en-US" dirty="0" smtClean="0"/>
              <a:t>公式，可以</a:t>
            </a:r>
            <a:r>
              <a:rPr lang="zh-CN" altLang="en-US" dirty="0"/>
              <a:t>计算出开发完该库房管理系统</a:t>
            </a:r>
            <a:r>
              <a:rPr lang="zh-CN" altLang="en-US" dirty="0" smtClean="0"/>
              <a:t>后，每年</a:t>
            </a:r>
            <a:r>
              <a:rPr lang="zh-CN" altLang="en-US" dirty="0"/>
              <a:t>预计节省费用的现在价值</a:t>
            </a:r>
            <a:r>
              <a:rPr lang="en-US" altLang="zh-CN" dirty="0"/>
              <a:t>,</a:t>
            </a:r>
            <a:endParaRPr lang="zh-CN" altLang="en-US" dirty="0"/>
          </a:p>
        </p:txBody>
      </p:sp>
    </p:spTree>
    <p:extLst>
      <p:ext uri="{BB962C8B-B14F-4D97-AF65-F5344CB8AC3E}">
        <p14:creationId xmlns:p14="http://schemas.microsoft.com/office/powerpoint/2010/main" val="367176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304800" y="1504950"/>
            <a:ext cx="8229600" cy="2225791"/>
          </a:xfrm>
          <a:prstGeom prst="rect">
            <a:avLst/>
          </a:prstGeom>
        </p:spPr>
      </p:pic>
    </p:spTree>
    <p:extLst>
      <p:ext uri="{BB962C8B-B14F-4D97-AF65-F5344CB8AC3E}">
        <p14:creationId xmlns:p14="http://schemas.microsoft.com/office/powerpoint/2010/main" val="1497921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投资回收期</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buClr>
                <a:srgbClr val="0065B0"/>
              </a:buClr>
              <a:buFont typeface="Wingdings" panose="05000000000000000000" pitchFamily="2" charset="2"/>
              <a:buChar char="Ø"/>
            </a:pPr>
            <a:r>
              <a:rPr lang="zh-CN" altLang="en-US" dirty="0"/>
              <a:t>投资回收期是衡量项目价值的常用方法</a:t>
            </a:r>
            <a:r>
              <a:rPr lang="zh-CN" altLang="en-US" dirty="0" smtClean="0"/>
              <a:t>。</a:t>
            </a:r>
            <a:endParaRPr lang="en-US" altLang="zh-CN" dirty="0" smtClean="0"/>
          </a:p>
          <a:p>
            <a:pPr>
              <a:buClr>
                <a:srgbClr val="0065B0"/>
              </a:buClr>
              <a:buFont typeface="Wingdings" panose="05000000000000000000" pitchFamily="2" charset="2"/>
              <a:buChar char="Ø"/>
            </a:pPr>
            <a:r>
              <a:rPr lang="zh-CN" altLang="en-US" dirty="0" smtClean="0"/>
              <a:t>投资回收期</a:t>
            </a:r>
            <a:r>
              <a:rPr lang="zh-CN" altLang="en-US" dirty="0"/>
              <a:t>就是使</a:t>
            </a:r>
            <a:r>
              <a:rPr lang="zh-CN" altLang="en-US" dirty="0">
                <a:solidFill>
                  <a:srgbClr val="00B050"/>
                </a:solidFill>
              </a:rPr>
              <a:t>累计的经济效益</a:t>
            </a:r>
            <a:r>
              <a:rPr lang="zh-CN" altLang="en-US" dirty="0"/>
              <a:t>等于</a:t>
            </a:r>
            <a:r>
              <a:rPr lang="zh-CN" altLang="en-US" dirty="0">
                <a:solidFill>
                  <a:srgbClr val="00B050"/>
                </a:solidFill>
              </a:rPr>
              <a:t>最初投资</a:t>
            </a:r>
            <a:r>
              <a:rPr lang="zh-CN" altLang="en-US" dirty="0" smtClean="0">
                <a:solidFill>
                  <a:srgbClr val="00B050"/>
                </a:solidFill>
              </a:rPr>
              <a:t>需要</a:t>
            </a:r>
            <a:r>
              <a:rPr lang="zh-CN" altLang="en-US" dirty="0"/>
              <a:t>的时间</a:t>
            </a:r>
            <a:r>
              <a:rPr lang="zh-CN" altLang="en-US" dirty="0" smtClean="0"/>
              <a:t>。</a:t>
            </a:r>
            <a:endParaRPr lang="en-US" altLang="zh-CN" dirty="0" smtClean="0"/>
          </a:p>
          <a:p>
            <a:pPr lvl="1"/>
            <a:r>
              <a:rPr lang="zh-CN" altLang="en-US" dirty="0" smtClean="0"/>
              <a:t>很明显，投资回收期</a:t>
            </a:r>
            <a:r>
              <a:rPr lang="zh-CN" altLang="en-US" dirty="0"/>
              <a:t>越</a:t>
            </a:r>
            <a:r>
              <a:rPr lang="zh-CN" altLang="en-US" dirty="0" smtClean="0"/>
              <a:t>短，获得</a:t>
            </a:r>
            <a:r>
              <a:rPr lang="zh-CN" altLang="en-US" dirty="0"/>
              <a:t>利润的速度就越</a:t>
            </a:r>
            <a:r>
              <a:rPr lang="zh-CN" altLang="en-US" dirty="0" smtClean="0"/>
              <a:t>快，该</a:t>
            </a:r>
            <a:r>
              <a:rPr lang="zh-CN" altLang="en-US" dirty="0"/>
              <a:t>项日就越值得开发</a:t>
            </a:r>
            <a:r>
              <a:rPr lang="zh-CN" altLang="en-US" dirty="0" smtClean="0"/>
              <a:t>。</a:t>
            </a:r>
            <a:endParaRPr lang="en-US" altLang="zh-CN" dirty="0"/>
          </a:p>
          <a:p>
            <a:r>
              <a:rPr lang="zh-CN" altLang="en-US" dirty="0"/>
              <a:t>例如</a:t>
            </a:r>
            <a:r>
              <a:rPr lang="en-US" altLang="zh-CN" dirty="0"/>
              <a:t>,</a:t>
            </a:r>
            <a:r>
              <a:rPr lang="zh-CN" altLang="en-US" dirty="0"/>
              <a:t>根据上述的例子</a:t>
            </a:r>
            <a:r>
              <a:rPr lang="en-US" altLang="zh-CN" dirty="0"/>
              <a:t>,</a:t>
            </a:r>
            <a:r>
              <a:rPr lang="zh-CN" altLang="en-US" dirty="0"/>
              <a:t>库房管理系统</a:t>
            </a:r>
            <a:r>
              <a:rPr lang="zh-CN" altLang="en-US" dirty="0">
                <a:solidFill>
                  <a:srgbClr val="FF0000"/>
                </a:solidFill>
              </a:rPr>
              <a:t>两</a:t>
            </a:r>
            <a:r>
              <a:rPr lang="zh-CN" altLang="en-US" dirty="0"/>
              <a:t>年以后可以节省</a:t>
            </a:r>
            <a:r>
              <a:rPr lang="en-US" altLang="zh-CN" dirty="0" smtClean="0"/>
              <a:t>46485.26</a:t>
            </a:r>
            <a:r>
              <a:rPr lang="zh-CN" altLang="en-US" dirty="0" smtClean="0"/>
              <a:t>元，比</a:t>
            </a:r>
            <a:r>
              <a:rPr lang="zh-CN" altLang="en-US" dirty="0"/>
              <a:t>最初的</a:t>
            </a:r>
            <a:r>
              <a:rPr lang="zh-CN" altLang="en-US" dirty="0" smtClean="0"/>
              <a:t>投资</a:t>
            </a:r>
            <a:r>
              <a:rPr lang="en-US" altLang="zh-CN" dirty="0" smtClean="0"/>
              <a:t>(50000</a:t>
            </a:r>
            <a:r>
              <a:rPr lang="zh-CN" altLang="en-US" dirty="0"/>
              <a:t>元</a:t>
            </a:r>
            <a:r>
              <a:rPr lang="en-US" altLang="zh-CN" dirty="0"/>
              <a:t>)</a:t>
            </a:r>
            <a:r>
              <a:rPr lang="zh-CN" altLang="en-US" dirty="0">
                <a:solidFill>
                  <a:srgbClr val="FF0000"/>
                </a:solidFill>
              </a:rPr>
              <a:t>还少</a:t>
            </a:r>
            <a:r>
              <a:rPr lang="en-US" altLang="zh-CN" dirty="0">
                <a:solidFill>
                  <a:srgbClr val="FF0000"/>
                </a:solidFill>
              </a:rPr>
              <a:t>3514.74</a:t>
            </a:r>
            <a:r>
              <a:rPr lang="zh-CN" altLang="en-US" dirty="0"/>
              <a:t>元。而第三年后可以再</a:t>
            </a:r>
            <a:r>
              <a:rPr lang="zh-CN" altLang="en-US" dirty="0" smtClean="0"/>
              <a:t>节省</a:t>
            </a:r>
            <a:r>
              <a:rPr lang="en-US" altLang="zh-CN" dirty="0" smtClean="0"/>
              <a:t>21595.94</a:t>
            </a:r>
            <a:r>
              <a:rPr lang="zh-CN" altLang="en-US" dirty="0" smtClean="0"/>
              <a:t>元</a:t>
            </a:r>
            <a:r>
              <a:rPr lang="zh-CN" altLang="en-US" dirty="0"/>
              <a:t>因此</a:t>
            </a:r>
            <a:r>
              <a:rPr lang="zh-CN" altLang="en-US" dirty="0" smtClean="0">
                <a:solidFill>
                  <a:srgbClr val="FF0000"/>
                </a:solidFill>
              </a:rPr>
              <a:t>，</a:t>
            </a:r>
            <a:r>
              <a:rPr lang="en-US" altLang="zh-CN" dirty="0">
                <a:solidFill>
                  <a:srgbClr val="FF0000"/>
                </a:solidFill>
              </a:rPr>
              <a:t> </a:t>
            </a:r>
            <a:r>
              <a:rPr lang="en-US" altLang="zh-CN" dirty="0" smtClean="0">
                <a:solidFill>
                  <a:srgbClr val="FF0000"/>
                </a:solidFill>
              </a:rPr>
              <a:t>3514.74/</a:t>
            </a:r>
            <a:r>
              <a:rPr lang="en-US" altLang="zh-CN" dirty="0">
                <a:solidFill>
                  <a:srgbClr val="FF0000"/>
                </a:solidFill>
              </a:rPr>
              <a:t> </a:t>
            </a:r>
            <a:r>
              <a:rPr lang="en-US" altLang="zh-CN" dirty="0" smtClean="0">
                <a:solidFill>
                  <a:srgbClr val="FF0000"/>
                </a:solidFill>
              </a:rPr>
              <a:t>21595.94=0.16</a:t>
            </a:r>
            <a:r>
              <a:rPr lang="zh-CN" altLang="en-US" dirty="0" smtClean="0"/>
              <a:t>，因此投资回收期为</a:t>
            </a:r>
            <a:r>
              <a:rPr lang="en-US" altLang="zh-CN" dirty="0" smtClean="0">
                <a:solidFill>
                  <a:srgbClr val="FF0000"/>
                </a:solidFill>
              </a:rPr>
              <a:t>2.16</a:t>
            </a:r>
            <a:r>
              <a:rPr lang="zh-CN" altLang="en-US" dirty="0" smtClean="0"/>
              <a:t>年。</a:t>
            </a:r>
            <a:endParaRPr lang="zh-CN" altLang="en-US" dirty="0"/>
          </a:p>
        </p:txBody>
      </p:sp>
    </p:spTree>
    <p:extLst>
      <p:ext uri="{BB962C8B-B14F-4D97-AF65-F5344CB8AC3E}">
        <p14:creationId xmlns:p14="http://schemas.microsoft.com/office/powerpoint/2010/main" val="978383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纯收入</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buClr>
                <a:srgbClr val="0065B0"/>
              </a:buClr>
              <a:buFont typeface="Wingdings" panose="05000000000000000000" pitchFamily="2" charset="2"/>
              <a:buChar char="Ø"/>
            </a:pPr>
            <a:r>
              <a:rPr lang="zh-CN" altLang="en-US" dirty="0" smtClean="0">
                <a:solidFill>
                  <a:srgbClr val="FF0000"/>
                </a:solidFill>
              </a:rPr>
              <a:t>纯收入</a:t>
            </a:r>
            <a:r>
              <a:rPr lang="zh-CN" altLang="en-US" dirty="0" smtClean="0"/>
              <a:t>是</a:t>
            </a:r>
            <a:r>
              <a:rPr lang="zh-CN" altLang="en-US" dirty="0"/>
              <a:t>衡量项目价值的另一项经济指标</a:t>
            </a:r>
            <a:r>
              <a:rPr lang="zh-CN" altLang="en-US" dirty="0" smtClean="0"/>
              <a:t>。</a:t>
            </a:r>
            <a:endParaRPr lang="en-US" altLang="zh-CN" dirty="0" smtClean="0"/>
          </a:p>
          <a:p>
            <a:pPr>
              <a:buClr>
                <a:srgbClr val="0065B0"/>
              </a:buClr>
              <a:buFont typeface="Wingdings" panose="05000000000000000000" pitchFamily="2" charset="2"/>
              <a:buChar char="Ø"/>
            </a:pPr>
            <a:r>
              <a:rPr lang="zh-CN" altLang="en-US" dirty="0" smtClean="0">
                <a:solidFill>
                  <a:srgbClr val="FF0000"/>
                </a:solidFill>
              </a:rPr>
              <a:t>纯收入</a:t>
            </a:r>
            <a:r>
              <a:rPr lang="zh-CN" altLang="en-US" dirty="0" smtClean="0"/>
              <a:t>就是</a:t>
            </a:r>
            <a:r>
              <a:rPr lang="zh-CN" altLang="en-US" dirty="0"/>
              <a:t>在软件生命周期中软件系统的</a:t>
            </a:r>
            <a:r>
              <a:rPr lang="zh-CN" altLang="en-US" dirty="0">
                <a:solidFill>
                  <a:srgbClr val="00B050"/>
                </a:solidFill>
              </a:rPr>
              <a:t>累计</a:t>
            </a:r>
            <a:r>
              <a:rPr lang="zh-CN" altLang="en-US" dirty="0" smtClean="0">
                <a:solidFill>
                  <a:srgbClr val="00B050"/>
                </a:solidFill>
              </a:rPr>
              <a:t>经济效益</a:t>
            </a:r>
            <a:r>
              <a:rPr lang="zh-CN" altLang="en-US" dirty="0" smtClean="0"/>
              <a:t>（折合</a:t>
            </a:r>
            <a:r>
              <a:rPr lang="zh-CN" altLang="en-US" dirty="0"/>
              <a:t>成现在</a:t>
            </a:r>
            <a:r>
              <a:rPr lang="zh-CN" altLang="en-US" dirty="0" smtClean="0"/>
              <a:t>值）与</a:t>
            </a:r>
            <a:r>
              <a:rPr lang="zh-CN" altLang="en-US" dirty="0">
                <a:solidFill>
                  <a:srgbClr val="00B050"/>
                </a:solidFill>
              </a:rPr>
              <a:t>投资之差</a:t>
            </a:r>
            <a:r>
              <a:rPr lang="zh-CN" altLang="en-US" dirty="0" smtClean="0"/>
              <a:t>。</a:t>
            </a:r>
            <a:endParaRPr lang="en-US" altLang="zh-CN" dirty="0" smtClean="0"/>
          </a:p>
          <a:p>
            <a:pPr lvl="1"/>
            <a:r>
              <a:rPr lang="zh-CN" altLang="en-US" dirty="0" smtClean="0"/>
              <a:t>这</a:t>
            </a:r>
            <a:r>
              <a:rPr lang="zh-CN" altLang="en-US" dirty="0"/>
              <a:t>相当于比较投资开发一个软件系统和把钱存在</a:t>
            </a:r>
            <a:r>
              <a:rPr lang="zh-CN" altLang="en-US" dirty="0" smtClean="0"/>
              <a:t>银行（或贷</a:t>
            </a:r>
            <a:r>
              <a:rPr lang="zh-CN" altLang="en-US" dirty="0"/>
              <a:t>给其他</a:t>
            </a:r>
            <a:r>
              <a:rPr lang="zh-CN" altLang="en-US" dirty="0" smtClean="0"/>
              <a:t>企业）这</a:t>
            </a:r>
            <a:r>
              <a:rPr lang="zh-CN" altLang="en-US" dirty="0"/>
              <a:t>两种方案的优劣。如果纯收入为</a:t>
            </a:r>
            <a:r>
              <a:rPr lang="zh-CN" altLang="en-US" dirty="0" smtClean="0"/>
              <a:t>零，则</a:t>
            </a:r>
            <a:r>
              <a:rPr lang="zh-CN" altLang="en-US" dirty="0"/>
              <a:t>项目的预期效益和把钱</a:t>
            </a:r>
            <a:r>
              <a:rPr lang="zh-CN" altLang="en-US" dirty="0" smtClean="0"/>
              <a:t>存入银行一样，而且</a:t>
            </a:r>
            <a:r>
              <a:rPr lang="zh-CN" altLang="en-US" dirty="0"/>
              <a:t>开发一个软件系统要冒</a:t>
            </a:r>
            <a:r>
              <a:rPr lang="zh-CN" altLang="en-US" dirty="0" smtClean="0"/>
              <a:t>风险，从</a:t>
            </a:r>
            <a:r>
              <a:rPr lang="zh-CN" altLang="en-US" dirty="0"/>
              <a:t>经济观点</a:t>
            </a:r>
            <a:r>
              <a:rPr lang="zh-CN" altLang="en-US" dirty="0" smtClean="0"/>
              <a:t>来看，这个</a:t>
            </a:r>
            <a:r>
              <a:rPr lang="zh-CN" altLang="en-US" dirty="0"/>
              <a:t>项目可能是不值得投资的。如果</a:t>
            </a:r>
            <a:r>
              <a:rPr lang="zh-CN" altLang="en-US" dirty="0" smtClean="0"/>
              <a:t>纯收入等于零，这个</a:t>
            </a:r>
            <a:r>
              <a:rPr lang="zh-CN" altLang="en-US" dirty="0"/>
              <a:t>项目显然不值得投资开发。</a:t>
            </a:r>
          </a:p>
        </p:txBody>
      </p:sp>
    </p:spTree>
    <p:extLst>
      <p:ext uri="{BB962C8B-B14F-4D97-AF65-F5344CB8AC3E}">
        <p14:creationId xmlns:p14="http://schemas.microsoft.com/office/powerpoint/2010/main" val="2720305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ja-JP" altLang="en-US" dirty="0"/>
              <a:t>针对上述的库房管理系统</a:t>
            </a:r>
            <a:r>
              <a:rPr lang="en-US" altLang="ja-JP" dirty="0"/>
              <a:t>,</a:t>
            </a:r>
            <a:r>
              <a:rPr lang="ja-JP" altLang="en-US" dirty="0"/>
              <a:t>这个系统的纯收入预计为</a:t>
            </a:r>
            <a:r>
              <a:rPr lang="en-US" altLang="ja-JP" dirty="0"/>
              <a:t>:</a:t>
            </a:r>
          </a:p>
          <a:p>
            <a:pPr marL="0" indent="0" algn="ctr">
              <a:lnSpc>
                <a:spcPct val="150000"/>
              </a:lnSpc>
              <a:buNone/>
            </a:pPr>
            <a:r>
              <a:rPr lang="en-US" altLang="ja-JP" dirty="0" smtClean="0"/>
              <a:t>108236.92-50000=58236.92(</a:t>
            </a:r>
            <a:r>
              <a:rPr lang="zh-CN" altLang="en-US" dirty="0" smtClean="0"/>
              <a:t>元</a:t>
            </a:r>
            <a:r>
              <a:rPr lang="en-US" altLang="ja-JP" dirty="0" smtClean="0"/>
              <a:t>)</a:t>
            </a:r>
            <a:endParaRPr lang="en-US" altLang="ja-JP" dirty="0"/>
          </a:p>
          <a:p>
            <a:r>
              <a:rPr lang="ja-JP" altLang="en-US" dirty="0"/>
              <a:t>显然</a:t>
            </a:r>
            <a:r>
              <a:rPr lang="en-US" altLang="ja-JP" dirty="0"/>
              <a:t>,</a:t>
            </a:r>
            <a:r>
              <a:rPr lang="ja-JP" altLang="en-US" dirty="0"/>
              <a:t>这个项目是值得投资开发的。</a:t>
            </a:r>
            <a:endParaRPr lang="zh-CN" altLang="en-US" dirty="0"/>
          </a:p>
        </p:txBody>
      </p:sp>
    </p:spTree>
    <p:extLst>
      <p:ext uri="{BB962C8B-B14F-4D97-AF65-F5344CB8AC3E}">
        <p14:creationId xmlns:p14="http://schemas.microsoft.com/office/powerpoint/2010/main" val="2381638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7" name="Rectangle 2"/>
          <p:cNvSpPr>
            <a:spLocks noGrp="1" noChangeArrowheads="1"/>
          </p:cNvSpPr>
          <p:nvPr>
            <p:ph sz="quarter" idx="13"/>
          </p:nvPr>
        </p:nvSpPr>
        <p:spPr bwMode="auto">
          <a:xfrm>
            <a:off x="304800" y="438150"/>
            <a:ext cx="8229600" cy="366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571500" indent="-571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71500" marR="0" lvl="0" indent="-571500" algn="l" defTabSz="914400" rtl="0" eaLnBrk="0" fontAlgn="base" latinLnBrk="0" hangingPunct="0">
              <a:lnSpc>
                <a:spcPct val="90000"/>
              </a:lnSpc>
              <a:spcBef>
                <a:spcPct val="20000"/>
              </a:spcBef>
              <a:spcAft>
                <a:spcPct val="0"/>
              </a:spcAft>
              <a:buClrTx/>
              <a:buSzTx/>
              <a:buFontTx/>
              <a:buNone/>
              <a:tabLst/>
            </a:pPr>
            <a:r>
              <a:rPr kumimoji="0" lang="zh-CN" sz="2800" b="1" i="0" u="none" strike="noStrike" cap="none" normalizeH="0" baseline="0" dirty="0" smtClean="0">
                <a:ln>
                  <a:noFill/>
                </a:ln>
                <a:solidFill>
                  <a:schemeClr val="tx1"/>
                </a:solidFill>
                <a:effectLst/>
                <a:latin typeface="Arial" panose="020B0604020202020204" pitchFamily="34" charset="0"/>
                <a:ea typeface="楷体_GB2312"/>
              </a:rPr>
              <a:t>例：假设某软件生命周期为</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5</a:t>
            </a: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年。现在投资</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20</a:t>
            </a: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万元，</a:t>
            </a:r>
          </a:p>
          <a:p>
            <a:pPr marL="571500" marR="0" lvl="0" indent="-571500" algn="l" defTabSz="914400" rtl="0" eaLnBrk="0" fontAlgn="base" latinLnBrk="0" hangingPunct="0">
              <a:lnSpc>
                <a:spcPct val="9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       平均年利率</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3%</a:t>
            </a: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。从第一年起，每年年底收入</a:t>
            </a:r>
          </a:p>
          <a:p>
            <a:pPr marL="571500" marR="0" lvl="0" indent="-571500" algn="l" defTabSz="914400" rtl="0" eaLnBrk="0" fontAlgn="base" latinLnBrk="0" hangingPunct="0">
              <a:lnSpc>
                <a:spcPct val="9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       </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4.2</a:t>
            </a: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万元，问该项目是否值得投资？</a:t>
            </a:r>
          </a:p>
          <a:p>
            <a:pPr marL="571500" marR="0" lvl="0" indent="-5715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0802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dirty="0" smtClean="0"/>
              <a:t> </a:t>
            </a:r>
            <a:endParaRPr lang="en-JM" dirty="0"/>
          </a:p>
        </p:txBody>
      </p:sp>
      <p:sp>
        <p:nvSpPr>
          <p:cNvPr id="5" name="Rectangle 1"/>
          <p:cNvSpPr>
            <a:spLocks noGrp="1" noChangeArrowheads="1"/>
          </p:cNvSpPr>
          <p:nvPr>
            <p:ph sz="quarter" idx="13"/>
          </p:nvPr>
        </p:nvSpPr>
        <p:spPr bwMode="auto">
          <a:xfrm>
            <a:off x="304800" y="209550"/>
            <a:ext cx="8229600" cy="366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Arial" panose="020B0604020202020204" pitchFamily="34" charset="0"/>
                <a:ea typeface="楷体_GB2312"/>
              </a:rPr>
              <a:t>⑴ </a:t>
            </a:r>
            <a:r>
              <a:rPr kumimoji="0" lang="zh-CN" sz="2800" b="1" i="0" u="none" strike="noStrike" cap="none" normalizeH="0" baseline="0" dirty="0" smtClean="0">
                <a:ln>
                  <a:noFill/>
                </a:ln>
                <a:solidFill>
                  <a:srgbClr val="FF0000"/>
                </a:solidFill>
                <a:effectLst/>
                <a:latin typeface="Arial" panose="020B0604020202020204" pitchFamily="34" charset="0"/>
                <a:ea typeface="楷体_GB2312"/>
              </a:rPr>
              <a:t>纯收入（</a:t>
            </a:r>
            <a:r>
              <a:rPr kumimoji="0" lang="zh-CN" sz="2800" b="1" i="0" u="none" strike="noStrike" cap="none" normalizeH="0" baseline="0" dirty="0" smtClean="0">
                <a:ln>
                  <a:noFill/>
                </a:ln>
                <a:solidFill>
                  <a:schemeClr val="tx1"/>
                </a:solidFill>
                <a:effectLst/>
                <a:latin typeface="Arial" panose="020B0604020202020204" pitchFamily="34" charset="0"/>
                <a:ea typeface="楷体_GB2312"/>
              </a:rPr>
              <a:t>第</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5</a:t>
            </a: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年底</a:t>
            </a:r>
            <a:r>
              <a:rPr kumimoji="0" lang="zh-CN" altLang="en-US" sz="2800" b="1" i="0" u="none" strike="noStrike" cap="none" normalizeH="0" baseline="0" dirty="0" smtClean="0">
                <a:ln>
                  <a:noFill/>
                </a:ln>
                <a:solidFill>
                  <a:srgbClr val="FF0000"/>
                </a:solidFill>
                <a:effectLst/>
                <a:latin typeface="Arial" panose="020B0604020202020204" pitchFamily="34" charset="0"/>
                <a:ea typeface="楷体_GB2312"/>
              </a:rPr>
              <a:t>）</a:t>
            </a:r>
          </a:p>
          <a:p>
            <a:pPr marL="0" marR="0" lvl="0" indent="0" algn="l" defTabSz="914400" rtl="0" eaLnBrk="0" fontAlgn="base" latinLnBrk="0" hangingPunct="0">
              <a:lnSpc>
                <a:spcPct val="9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    </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 </a:t>
            </a:r>
            <a:r>
              <a:rPr kumimoji="0" lang="zh-CN" altLang="en-US" sz="2800" b="1" i="0" u="none" strike="noStrike" cap="none" normalizeH="0" baseline="0" dirty="0" smtClean="0">
                <a:ln>
                  <a:noFill/>
                </a:ln>
                <a:solidFill>
                  <a:srgbClr val="FF0000"/>
                </a:solidFill>
                <a:effectLst/>
                <a:latin typeface="Arial" panose="020B0604020202020204" pitchFamily="34" charset="0"/>
                <a:ea typeface="楷体_GB2312"/>
              </a:rPr>
              <a:t>折合现价的总收入 </a:t>
            </a:r>
            <a:r>
              <a:rPr kumimoji="0" lang="en-US" altLang="zh-CN" sz="2800" b="1" i="0" u="none" strike="noStrike" cap="none" normalizeH="0" baseline="0" dirty="0" smtClean="0">
                <a:ln>
                  <a:noFill/>
                </a:ln>
                <a:solidFill>
                  <a:srgbClr val="FF0000"/>
                </a:solidFill>
                <a:effectLst/>
                <a:latin typeface="Arial" panose="020B0604020202020204" pitchFamily="34" charset="0"/>
                <a:ea typeface="楷体_GB2312"/>
              </a:rPr>
              <a:t>- </a:t>
            </a:r>
            <a:r>
              <a:rPr kumimoji="0" lang="zh-CN" altLang="en-US" sz="2800" b="1" i="0" u="none" strike="noStrike" cap="none" normalizeH="0" baseline="0" dirty="0" smtClean="0">
                <a:ln>
                  <a:noFill/>
                </a:ln>
                <a:solidFill>
                  <a:srgbClr val="FF0000"/>
                </a:solidFill>
                <a:effectLst/>
                <a:latin typeface="Arial" panose="020B0604020202020204" pitchFamily="34" charset="0"/>
                <a:ea typeface="楷体_GB2312"/>
              </a:rPr>
              <a:t>当前投资额</a:t>
            </a:r>
          </a:p>
          <a:p>
            <a:pPr marL="0" marR="0" lvl="0" indent="0" algn="l" defTabSz="914400" rtl="0" eaLnBrk="0" fontAlgn="base" latinLnBrk="0" hangingPunct="0">
              <a:lnSpc>
                <a:spcPct val="9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楷体_GB2312"/>
              </a:rPr>
              <a:t>    </a:t>
            </a:r>
            <a:r>
              <a:rPr kumimoji="0" lang="en-US" altLang="zh-CN" sz="2800" b="1" i="0" u="none" strike="noStrike" cap="none" normalizeH="0" baseline="0" dirty="0" smtClean="0">
                <a:ln>
                  <a:noFill/>
                </a:ln>
                <a:solidFill>
                  <a:schemeClr val="tx1"/>
                </a:solidFill>
                <a:effectLst/>
                <a:latin typeface="Arial" panose="020B0604020202020204" pitchFamily="34" charset="0"/>
                <a:ea typeface="楷体_GB231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97414144"/>
              </p:ext>
            </p:extLst>
          </p:nvPr>
        </p:nvGraphicFramePr>
        <p:xfrm>
          <a:off x="864140" y="2040395"/>
          <a:ext cx="7696200" cy="1217155"/>
        </p:xfrm>
        <a:graphic>
          <a:graphicData uri="http://schemas.openxmlformats.org/presentationml/2006/ole">
            <mc:AlternateContent xmlns:mc="http://schemas.openxmlformats.org/markup-compatibility/2006">
              <mc:Choice xmlns:v="urn:schemas-microsoft-com:vml" Requires="v">
                <p:oleObj spid="_x0000_s2066" name="公式" r:id="rId3" imgW="3644640" imgH="660240" progId="Equation.3">
                  <p:embed/>
                </p:oleObj>
              </mc:Choice>
              <mc:Fallback>
                <p:oleObj name="公式" r:id="rId3" imgW="3644640" imgH="660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140" y="2040395"/>
                        <a:ext cx="7696200" cy="1217155"/>
                      </a:xfrm>
                      <a:prstGeom prst="rect">
                        <a:avLst/>
                      </a:prstGeom>
                      <a:noFill/>
                      <a:ln>
                        <a:noFill/>
                      </a:ln>
                      <a:effectLst/>
                    </p:spPr>
                  </p:pic>
                </p:oleObj>
              </mc:Fallback>
            </mc:AlternateContent>
          </a:graphicData>
        </a:graphic>
      </p:graphicFrame>
      <p:sp>
        <p:nvSpPr>
          <p:cNvPr id="7" name="Rectangle 3"/>
          <p:cNvSpPr>
            <a:spLocks noChangeArrowheads="1"/>
          </p:cNvSpPr>
          <p:nvPr/>
        </p:nvSpPr>
        <p:spPr bwMode="auto">
          <a:xfrm>
            <a:off x="2514600" y="3873268"/>
            <a:ext cx="234872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71500" marR="0" lvl="0" indent="-571500" algn="l" defTabSz="914400" rtl="0" eaLnBrk="1" fontAlgn="base" latinLnBrk="0" hangingPunct="1">
              <a:lnSpc>
                <a:spcPct val="90000"/>
              </a:lnSpc>
              <a:spcBef>
                <a:spcPct val="0"/>
              </a:spcBef>
              <a:spcAft>
                <a:spcPct val="0"/>
              </a:spcAft>
              <a:buClrTx/>
              <a:buSzTx/>
              <a:buFontTx/>
              <a:buNone/>
              <a:tabLst/>
            </a:pPr>
            <a:r>
              <a:rPr kumimoji="0" lang="zh-CN" altLang="en-US" sz="2800" b="1" i="0" u="none" strike="noStrike" cap="none" normalizeH="0" baseline="0" dirty="0" smtClean="0">
                <a:ln>
                  <a:noFill/>
                </a:ln>
                <a:solidFill>
                  <a:srgbClr val="F2644C"/>
                </a:solidFill>
                <a:effectLst/>
                <a:latin typeface="Arial" panose="020B0604020202020204" pitchFamily="34" charset="0"/>
                <a:ea typeface="楷体_GB2312"/>
              </a:rPr>
              <a:t>不</a:t>
            </a:r>
            <a:r>
              <a:rPr kumimoji="0" lang="zh-CN" sz="2800" b="1" i="0" u="none" strike="noStrike" cap="none" normalizeH="0" baseline="0" dirty="0" smtClean="0">
                <a:ln>
                  <a:noFill/>
                </a:ln>
                <a:solidFill>
                  <a:srgbClr val="F2644C"/>
                </a:solidFill>
                <a:effectLst/>
                <a:latin typeface="Arial" panose="020B0604020202020204" pitchFamily="34" charset="0"/>
                <a:ea typeface="楷体_GB2312"/>
              </a:rPr>
              <a:t>值得投资</a:t>
            </a:r>
            <a:r>
              <a:rPr kumimoji="0" lang="zh-CN" altLang="en-US" sz="2800" b="1" i="0" u="none" strike="noStrike" cap="none" normalizeH="0" baseline="0" dirty="0" smtClean="0">
                <a:ln>
                  <a:noFill/>
                </a:ln>
                <a:solidFill>
                  <a:srgbClr val="F2644C"/>
                </a:solidFill>
                <a:effectLst/>
                <a:latin typeface="Arial" panose="020B0604020202020204" pitchFamily="34" charset="0"/>
                <a:ea typeface="楷体_GB2312"/>
              </a:rPr>
              <a:t>！</a:t>
            </a:r>
            <a:endParaRPr kumimoji="0" lang="zh-CN" sz="1800" b="0" i="0" u="none" strike="noStrike" cap="none" normalizeH="0" baseline="0" dirty="0" smtClean="0">
              <a:ln>
                <a:noFill/>
              </a:ln>
              <a:solidFill>
                <a:srgbClr val="F2644C"/>
              </a:solidFill>
              <a:effectLst/>
              <a:latin typeface="Arial" panose="020B0604020202020204" pitchFamily="34" charset="0"/>
            </a:endParaRPr>
          </a:p>
        </p:txBody>
      </p:sp>
    </p:spTree>
    <p:extLst>
      <p:ext uri="{BB962C8B-B14F-4D97-AF65-F5344CB8AC3E}">
        <p14:creationId xmlns:p14="http://schemas.microsoft.com/office/powerpoint/2010/main" val="1583048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a:t>
            </a:r>
            <a:r>
              <a:rPr lang="zh-CN" altLang="en-US" dirty="0"/>
              <a:t>　可行性研究的步骤</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zh-CN" altLang="en-US" dirty="0"/>
          </a:p>
        </p:txBody>
      </p:sp>
      <p:pic>
        <p:nvPicPr>
          <p:cNvPr id="5" name="图片 4"/>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80848" y="1764840"/>
            <a:ext cx="4219575" cy="2219325"/>
          </a:xfrm>
          <a:prstGeom prst="rect">
            <a:avLst/>
          </a:prstGeom>
          <a:noFill/>
          <a:ln>
            <a:noFill/>
          </a:ln>
        </p:spPr>
      </p:pic>
      <p:sp>
        <p:nvSpPr>
          <p:cNvPr id="8" name="文本框 7"/>
          <p:cNvSpPr txBox="1"/>
          <p:nvPr/>
        </p:nvSpPr>
        <p:spPr>
          <a:xfrm>
            <a:off x="5029200" y="1885950"/>
            <a:ext cx="3657600" cy="2819399"/>
          </a:xfrm>
          <a:prstGeom prst="rect">
            <a:avLst/>
          </a:prstGeom>
          <a:noFill/>
        </p:spPr>
        <p:txBody>
          <a:bodyPr wrap="square" rtlCol="0">
            <a:spAutoFit/>
          </a:bodyPr>
          <a:lstStyle/>
          <a:p>
            <a:endParaRPr lang="zh-CN" altLang="en-US" dirty="0"/>
          </a:p>
        </p:txBody>
      </p:sp>
      <p:sp>
        <p:nvSpPr>
          <p:cNvPr id="9" name="Rectangle 2"/>
          <p:cNvSpPr>
            <a:spLocks noChangeArrowheads="1"/>
          </p:cNvSpPr>
          <p:nvPr/>
        </p:nvSpPr>
        <p:spPr bwMode="auto">
          <a:xfrm>
            <a:off x="4686300" y="1828799"/>
            <a:ext cx="43053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mn-ea"/>
                <a:cs typeface="Times New Roman" panose="02020603050405020304" pitchFamily="18" charset="0"/>
              </a:rPr>
              <a:t>进行可行性研究的步骤不是固化的，而是根据项目的性质、特点以及开发团队的能力有所区别。一个典型的可行性研究的步骤可以归结为以下几步，其示意图如图</a:t>
            </a:r>
            <a:r>
              <a:rPr kumimoji="0" lang="zh-CN" altLang="en-US" sz="2000" b="0" i="0" u="none" strike="noStrike" cap="none" normalizeH="0" baseline="0" dirty="0" smtClean="0">
                <a:ln>
                  <a:noFill/>
                </a:ln>
                <a:solidFill>
                  <a:schemeClr val="tx1"/>
                </a:solidFill>
                <a:effectLst/>
                <a:latin typeface="+mn-ea"/>
                <a:cs typeface="Times New Roman" panose="02020603050405020304" pitchFamily="18" charset="0"/>
              </a:rPr>
              <a:t>所示。</a:t>
            </a:r>
            <a:endParaRPr kumimoji="0" lang="zh-CN" altLang="en-US" sz="44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71285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　项目立项概述</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441434" y="990340"/>
            <a:ext cx="8229600" cy="3661691"/>
          </a:xfrm>
        </p:spPr>
        <p:txBody>
          <a:bodyPr/>
          <a:lstStyle/>
          <a:p>
            <a:pPr>
              <a:buClr>
                <a:schemeClr val="tx2">
                  <a:lumMod val="60000"/>
                  <a:lumOff val="40000"/>
                </a:schemeClr>
              </a:buClr>
              <a:buFont typeface="Wingdings" panose="05000000000000000000" pitchFamily="2" charset="2"/>
              <a:buChar char="Ø"/>
            </a:pPr>
            <a:r>
              <a:rPr lang="zh-CN" altLang="en-US" dirty="0" smtClean="0"/>
              <a:t>任何</a:t>
            </a:r>
            <a:r>
              <a:rPr lang="zh-CN" altLang="en-US" dirty="0"/>
              <a:t>一个完整的软件工程项目都是从</a:t>
            </a:r>
            <a:r>
              <a:rPr lang="zh-CN" altLang="en-US" dirty="0">
                <a:solidFill>
                  <a:srgbClr val="FF0000"/>
                </a:solidFill>
              </a:rPr>
              <a:t>项目立项</a:t>
            </a:r>
            <a:r>
              <a:rPr lang="zh-CN" altLang="en-US" dirty="0"/>
              <a:t>开始的</a:t>
            </a:r>
            <a:r>
              <a:rPr lang="zh-CN" altLang="en-US" dirty="0" smtClean="0"/>
              <a:t>。</a:t>
            </a:r>
            <a:endParaRPr lang="en-US" altLang="zh-CN" dirty="0" smtClean="0"/>
          </a:p>
          <a:p>
            <a:pPr>
              <a:buClr>
                <a:schemeClr val="tx2">
                  <a:lumMod val="60000"/>
                  <a:lumOff val="40000"/>
                </a:schemeClr>
              </a:buClr>
              <a:buFont typeface="Wingdings" panose="05000000000000000000" pitchFamily="2" charset="2"/>
              <a:buChar char="Ø"/>
            </a:pPr>
            <a:r>
              <a:rPr lang="zh-CN" altLang="en-US" dirty="0" smtClean="0"/>
              <a:t>项目</a:t>
            </a:r>
            <a:r>
              <a:rPr lang="zh-CN" altLang="en-US" dirty="0"/>
              <a:t>立项包括</a:t>
            </a:r>
            <a:r>
              <a:rPr lang="zh-CN" altLang="en-US" dirty="0">
                <a:solidFill>
                  <a:srgbClr val="FF0000"/>
                </a:solidFill>
              </a:rPr>
              <a:t>四</a:t>
            </a:r>
            <a:r>
              <a:rPr lang="zh-CN" altLang="en-US" dirty="0"/>
              <a:t>个</a:t>
            </a:r>
            <a:r>
              <a:rPr lang="zh-CN" altLang="en-US" dirty="0" smtClean="0"/>
              <a:t>过程：</a:t>
            </a:r>
            <a:endParaRPr lang="en-US" altLang="zh-CN" dirty="0" smtClean="0"/>
          </a:p>
          <a:p>
            <a:pPr lvl="1">
              <a:buClr>
                <a:srgbClr val="00B050"/>
              </a:buClr>
            </a:pPr>
            <a:r>
              <a:rPr lang="zh-CN" altLang="en-US" sz="2400" dirty="0" smtClean="0"/>
              <a:t>项目发起</a:t>
            </a:r>
            <a:endParaRPr lang="en-US" altLang="zh-CN" sz="2400" dirty="0" smtClean="0"/>
          </a:p>
          <a:p>
            <a:pPr lvl="1">
              <a:buClr>
                <a:srgbClr val="00B050"/>
              </a:buClr>
            </a:pPr>
            <a:r>
              <a:rPr lang="zh-CN" altLang="en-US" sz="2400" dirty="0" smtClean="0"/>
              <a:t>项目论证</a:t>
            </a:r>
            <a:endParaRPr lang="en-US" altLang="zh-CN" sz="2400" dirty="0" smtClean="0"/>
          </a:p>
          <a:p>
            <a:pPr lvl="1">
              <a:buClr>
                <a:srgbClr val="00B050"/>
              </a:buClr>
            </a:pPr>
            <a:r>
              <a:rPr lang="zh-CN" altLang="en-US" sz="2400" dirty="0" smtClean="0"/>
              <a:t>项目审核</a:t>
            </a:r>
            <a:endParaRPr lang="en-US" altLang="zh-CN" sz="2400" dirty="0" smtClean="0"/>
          </a:p>
          <a:p>
            <a:pPr lvl="1">
              <a:buClr>
                <a:srgbClr val="00B050"/>
              </a:buClr>
            </a:pPr>
            <a:r>
              <a:rPr lang="zh-CN" altLang="en-US" sz="2400" dirty="0" smtClean="0"/>
              <a:t>项目立项</a:t>
            </a:r>
            <a:endParaRPr lang="zh-CN" altLang="en-US" sz="2400" dirty="0"/>
          </a:p>
        </p:txBody>
      </p:sp>
    </p:spTree>
    <p:extLst>
      <p:ext uri="{BB962C8B-B14F-4D97-AF65-F5344CB8AC3E}">
        <p14:creationId xmlns:p14="http://schemas.microsoft.com/office/powerpoint/2010/main" val="1668570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a:t>
            </a:r>
            <a:r>
              <a:rPr lang="zh-CN" altLang="en-US" dirty="0"/>
              <a:t>　可行性研究的步骤</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solidFill>
                  <a:srgbClr val="FF0000"/>
                </a:solidFill>
              </a:rPr>
              <a:t>(1)</a:t>
            </a:r>
            <a:r>
              <a:rPr lang="zh-CN" altLang="en-US" dirty="0">
                <a:solidFill>
                  <a:srgbClr val="FF0000"/>
                </a:solidFill>
              </a:rPr>
              <a:t>明确系统的目标</a:t>
            </a:r>
          </a:p>
          <a:p>
            <a:r>
              <a:rPr lang="zh-CN" altLang="en-US" dirty="0"/>
              <a:t>在这一步</a:t>
            </a:r>
            <a:r>
              <a:rPr lang="en-US" altLang="zh-CN" dirty="0"/>
              <a:t>,</a:t>
            </a:r>
            <a:r>
              <a:rPr lang="zh-CN" altLang="en-US" dirty="0"/>
              <a:t>可行性分析人员要访问</a:t>
            </a:r>
            <a:r>
              <a:rPr lang="zh-CN" altLang="en-US" dirty="0" smtClean="0"/>
              <a:t>相关人员，阅读</a:t>
            </a:r>
            <a:r>
              <a:rPr lang="zh-CN" altLang="en-US" dirty="0"/>
              <a:t>分析可以掌握的</a:t>
            </a:r>
            <a:r>
              <a:rPr lang="zh-CN" altLang="en-US" dirty="0" smtClean="0"/>
              <a:t>材料，确认用户</a:t>
            </a:r>
            <a:r>
              <a:rPr lang="zh-CN" altLang="en-US" dirty="0"/>
              <a:t>需要解决问题的</a:t>
            </a:r>
            <a:r>
              <a:rPr lang="zh-CN" altLang="en-US" dirty="0" smtClean="0"/>
              <a:t>实质，进而</a:t>
            </a:r>
            <a:r>
              <a:rPr lang="zh-CN" altLang="en-US" dirty="0"/>
              <a:t>明确</a:t>
            </a:r>
            <a:r>
              <a:rPr lang="zh-CN" altLang="en-US" dirty="0" smtClean="0"/>
              <a:t>系统的</a:t>
            </a:r>
            <a:r>
              <a:rPr lang="zh-CN" altLang="en-US" dirty="0"/>
              <a:t>目标以及为了达到这些日标系统所需</a:t>
            </a:r>
            <a:r>
              <a:rPr lang="zh-CN" altLang="en-US" dirty="0" smtClean="0"/>
              <a:t>的各种</a:t>
            </a:r>
            <a:r>
              <a:rPr lang="zh-CN" altLang="en-US" dirty="0"/>
              <a:t>资源</a:t>
            </a:r>
            <a:r>
              <a:rPr lang="zh-CN" altLang="en-US" dirty="0" smtClean="0"/>
              <a:t>。</a:t>
            </a:r>
            <a:endParaRPr lang="zh-CN" altLang="en-US" dirty="0"/>
          </a:p>
        </p:txBody>
      </p:sp>
    </p:spTree>
    <p:extLst>
      <p:ext uri="{BB962C8B-B14F-4D97-AF65-F5344CB8AC3E}">
        <p14:creationId xmlns:p14="http://schemas.microsoft.com/office/powerpoint/2010/main" val="1952586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a:t>
            </a:r>
            <a:r>
              <a:rPr lang="zh-CN" altLang="en-US" dirty="0"/>
              <a:t>　可行性研究的步骤</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solidFill>
                  <a:srgbClr val="FF0000"/>
                </a:solidFill>
              </a:rPr>
              <a:t>(2)</a:t>
            </a:r>
            <a:r>
              <a:rPr lang="zh-CN" altLang="en-US" dirty="0">
                <a:solidFill>
                  <a:srgbClr val="FF0000"/>
                </a:solidFill>
              </a:rPr>
              <a:t>分析研究现行系统</a:t>
            </a:r>
          </a:p>
          <a:p>
            <a:r>
              <a:rPr lang="zh-CN" altLang="en-US" dirty="0"/>
              <a:t>现行系统是新系统重要的信息来源。新系统应该完成现行系统的基本功</a:t>
            </a:r>
            <a:r>
              <a:rPr lang="zh-CN" altLang="en-US" dirty="0" smtClean="0"/>
              <a:t>能，并</a:t>
            </a:r>
            <a:r>
              <a:rPr lang="zh-CN" altLang="en-US" dirty="0"/>
              <a:t>在此基础上对现行系统中存在的问题进行改善或修复</a:t>
            </a:r>
            <a:r>
              <a:rPr lang="zh-CN" altLang="en-US" dirty="0" smtClean="0"/>
              <a:t>。</a:t>
            </a:r>
            <a:endParaRPr lang="en-US" altLang="zh-CN" dirty="0" smtClean="0"/>
          </a:p>
          <a:p>
            <a:r>
              <a:rPr lang="zh-CN" altLang="en-US" dirty="0" smtClean="0"/>
              <a:t>可以</a:t>
            </a:r>
            <a:r>
              <a:rPr lang="zh-CN" altLang="en-US" dirty="0"/>
              <a:t>从</a:t>
            </a:r>
            <a:r>
              <a:rPr lang="en-US" altLang="zh-CN" dirty="0"/>
              <a:t>3</a:t>
            </a:r>
            <a:r>
              <a:rPr lang="zh-CN" altLang="en-US" dirty="0"/>
              <a:t>个方面分析现有</a:t>
            </a:r>
            <a:r>
              <a:rPr lang="zh-CN" altLang="en-US" dirty="0" smtClean="0"/>
              <a:t>系统：</a:t>
            </a:r>
            <a:endParaRPr lang="en-US" altLang="zh-CN" dirty="0" smtClean="0"/>
          </a:p>
          <a:p>
            <a:pPr lvl="1"/>
            <a:r>
              <a:rPr lang="zh-CN" altLang="en-US" dirty="0" smtClean="0">
                <a:solidFill>
                  <a:srgbClr val="00B050"/>
                </a:solidFill>
              </a:rPr>
              <a:t>系统</a:t>
            </a:r>
            <a:r>
              <a:rPr lang="zh-CN" altLang="en-US" dirty="0">
                <a:solidFill>
                  <a:srgbClr val="00B050"/>
                </a:solidFill>
              </a:rPr>
              <a:t>组织结构</a:t>
            </a:r>
            <a:r>
              <a:rPr lang="zh-CN" altLang="en-US" dirty="0"/>
              <a:t>可以用</a:t>
            </a:r>
            <a:r>
              <a:rPr lang="zh-CN" altLang="en-US" dirty="0">
                <a:solidFill>
                  <a:srgbClr val="0070C0"/>
                </a:solidFill>
              </a:rPr>
              <a:t>组织结构图</a:t>
            </a:r>
            <a:r>
              <a:rPr lang="zh-CN" altLang="en-US" dirty="0"/>
              <a:t>来描述</a:t>
            </a:r>
            <a:r>
              <a:rPr lang="zh-CN" altLang="en-US" dirty="0" smtClean="0"/>
              <a:t>。</a:t>
            </a:r>
            <a:endParaRPr lang="en-US" altLang="zh-CN" dirty="0" smtClean="0"/>
          </a:p>
          <a:p>
            <a:pPr lvl="1"/>
            <a:r>
              <a:rPr lang="zh-CN" altLang="en-US" dirty="0" smtClean="0">
                <a:solidFill>
                  <a:srgbClr val="00B050"/>
                </a:solidFill>
              </a:rPr>
              <a:t>系统</a:t>
            </a:r>
            <a:r>
              <a:rPr lang="zh-CN" altLang="en-US" dirty="0">
                <a:solidFill>
                  <a:srgbClr val="00B050"/>
                </a:solidFill>
              </a:rPr>
              <a:t>处理流程</a:t>
            </a:r>
            <a:r>
              <a:rPr lang="zh-CN" altLang="en-US" dirty="0"/>
              <a:t>分析的对象是各部门的业务流程</a:t>
            </a:r>
            <a:r>
              <a:rPr lang="en-US" altLang="zh-CN" dirty="0"/>
              <a:t>,</a:t>
            </a:r>
            <a:r>
              <a:rPr lang="zh-CN" altLang="en-US" dirty="0"/>
              <a:t>可以用</a:t>
            </a:r>
            <a:r>
              <a:rPr lang="zh-CN" altLang="en-US" dirty="0">
                <a:solidFill>
                  <a:srgbClr val="0070C0"/>
                </a:solidFill>
              </a:rPr>
              <a:t>系统流程图</a:t>
            </a:r>
            <a:r>
              <a:rPr lang="zh-CN" altLang="en-US" dirty="0"/>
              <a:t>来描述</a:t>
            </a:r>
            <a:r>
              <a:rPr lang="zh-CN" altLang="en-US" dirty="0" smtClean="0"/>
              <a:t>。</a:t>
            </a:r>
            <a:endParaRPr lang="en-US" altLang="zh-CN" dirty="0" smtClean="0"/>
          </a:p>
          <a:p>
            <a:pPr lvl="1"/>
            <a:r>
              <a:rPr lang="zh-CN" altLang="en-US" dirty="0" smtClean="0">
                <a:solidFill>
                  <a:srgbClr val="00B050"/>
                </a:solidFill>
              </a:rPr>
              <a:t>系统</a:t>
            </a:r>
            <a:r>
              <a:rPr lang="zh-CN" altLang="en-US" dirty="0">
                <a:solidFill>
                  <a:srgbClr val="00B050"/>
                </a:solidFill>
              </a:rPr>
              <a:t>数据流</a:t>
            </a:r>
            <a:r>
              <a:rPr lang="zh-CN" altLang="en-US" dirty="0"/>
              <a:t>分析与业务流程紧密相连</a:t>
            </a:r>
            <a:r>
              <a:rPr lang="en-US" altLang="zh-CN" dirty="0"/>
              <a:t>,</a:t>
            </a:r>
            <a:r>
              <a:rPr lang="zh-CN" altLang="en-US" dirty="0"/>
              <a:t>可以用</a:t>
            </a:r>
            <a:r>
              <a:rPr lang="zh-CN" altLang="en-US" dirty="0">
                <a:solidFill>
                  <a:srgbClr val="0070C0"/>
                </a:solidFill>
              </a:rPr>
              <a:t>数据流图</a:t>
            </a:r>
            <a:r>
              <a:rPr lang="zh-CN" altLang="en-US" dirty="0"/>
              <a:t>和</a:t>
            </a:r>
            <a:r>
              <a:rPr lang="zh-CN" altLang="en-US" dirty="0">
                <a:solidFill>
                  <a:srgbClr val="0070C0"/>
                </a:solidFill>
              </a:rPr>
              <a:t>数据字典</a:t>
            </a:r>
            <a:r>
              <a:rPr lang="zh-CN" altLang="en-US" dirty="0"/>
              <a:t>来表示。</a:t>
            </a:r>
          </a:p>
          <a:p>
            <a:endParaRPr lang="zh-CN" altLang="en-US" dirty="0"/>
          </a:p>
        </p:txBody>
      </p:sp>
    </p:spTree>
    <p:extLst>
      <p:ext uri="{BB962C8B-B14F-4D97-AF65-F5344CB8AC3E}">
        <p14:creationId xmlns:p14="http://schemas.microsoft.com/office/powerpoint/2010/main" val="2767198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pic>
        <p:nvPicPr>
          <p:cNvPr id="3074" name="Picture 2" descr="https://timgsa.baidu.com/timg?image&amp;quality=80&amp;size=b9999_10000&amp;sec=1584118633246&amp;di=400ca0bb144200d7a026322bd8038f8b&amp;imgtype=0&amp;src=http%3A%2F%2Fa3.att.hudong.com%2F71%2F19%2F013000011644101300331959904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64" y="347764"/>
            <a:ext cx="2810118" cy="19923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s0.bdstatic.com/70cFvHSh_Q1YnxGkpoWK1HF6hhy/it/u=3500495931,3660916615&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492"/>
            <a:ext cx="2819400" cy="36540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s3.bdstatic.com/70cFv8Sh_Q1YnxGkpoWK1HF6hhy/it/u=1265219910,1130338713&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5492"/>
            <a:ext cx="2936875" cy="365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81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33350"/>
            <a:ext cx="7620000" cy="422672"/>
          </a:xfrm>
        </p:spPr>
        <p:txBody>
          <a:bodyPr/>
          <a:lstStyle/>
          <a:p>
            <a:r>
              <a:rPr lang="en-US" altLang="zh-CN" dirty="0"/>
              <a:t>3.6</a:t>
            </a:r>
            <a:r>
              <a:rPr lang="zh-CN" altLang="en-US" dirty="0"/>
              <a:t>　可行性研究的步骤</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48574" y="586566"/>
            <a:ext cx="8229600" cy="3661691"/>
          </a:xfrm>
        </p:spPr>
        <p:txBody>
          <a:bodyPr/>
          <a:lstStyle/>
          <a:p>
            <a:pPr marL="0" indent="0">
              <a:buNone/>
            </a:pPr>
            <a:r>
              <a:rPr lang="en-US" altLang="zh-CN" dirty="0">
                <a:solidFill>
                  <a:srgbClr val="FF0000"/>
                </a:solidFill>
              </a:rPr>
              <a:t>(3)</a:t>
            </a:r>
            <a:r>
              <a:rPr lang="zh-CN" altLang="en-US" dirty="0">
                <a:solidFill>
                  <a:srgbClr val="FF0000"/>
                </a:solidFill>
              </a:rPr>
              <a:t>设计新系统的高层逻辑模型</a:t>
            </a:r>
          </a:p>
          <a:p>
            <a:r>
              <a:rPr lang="zh-CN" altLang="en-US" dirty="0"/>
              <a:t>这一步从较高层次设想新系统的</a:t>
            </a:r>
            <a:r>
              <a:rPr lang="zh-CN" altLang="en-US" dirty="0" smtClean="0"/>
              <a:t>逻辑模型，概括</a:t>
            </a:r>
            <a:r>
              <a:rPr lang="zh-CN" altLang="en-US" dirty="0"/>
              <a:t>地描述开发人员对新系统的理解和设想。</a:t>
            </a:r>
          </a:p>
          <a:p>
            <a:pPr marL="0" indent="0">
              <a:buNone/>
            </a:pPr>
            <a:r>
              <a:rPr lang="en-US" altLang="zh-CN" dirty="0">
                <a:solidFill>
                  <a:srgbClr val="FF0000"/>
                </a:solidFill>
              </a:rPr>
              <a:t>(4)</a:t>
            </a:r>
            <a:r>
              <a:rPr lang="zh-CN" altLang="en-US" dirty="0">
                <a:solidFill>
                  <a:srgbClr val="FF0000"/>
                </a:solidFill>
              </a:rPr>
              <a:t>获得并比较可行的方案</a:t>
            </a:r>
          </a:p>
          <a:p>
            <a:r>
              <a:rPr lang="zh-CN" altLang="en-US" dirty="0"/>
              <a:t>开发人员可根据新系统的高层逻辑模型提出实现此模型的不同方案。在设计方案的过程中</a:t>
            </a:r>
            <a:r>
              <a:rPr lang="zh-CN" altLang="en-US" dirty="0" smtClean="0"/>
              <a:t>要从</a:t>
            </a:r>
            <a:r>
              <a:rPr lang="zh-CN" altLang="en-US" dirty="0"/>
              <a:t>技术、经济等角度考虑各方案的</a:t>
            </a:r>
            <a:r>
              <a:rPr lang="zh-CN" altLang="en-US" dirty="0" smtClean="0"/>
              <a:t>可行性，然后</a:t>
            </a:r>
            <a:r>
              <a:rPr lang="zh-CN" altLang="en-US" dirty="0"/>
              <a:t>从多个方案中选择出最合适的方案。</a:t>
            </a:r>
          </a:p>
          <a:p>
            <a:pPr marL="0" indent="0">
              <a:buNone/>
            </a:pPr>
            <a:r>
              <a:rPr lang="en-US" altLang="zh-CN" dirty="0">
                <a:solidFill>
                  <a:srgbClr val="FF0000"/>
                </a:solidFill>
              </a:rPr>
              <a:t>(5)</a:t>
            </a:r>
            <a:r>
              <a:rPr lang="zh-CN" altLang="en-US" dirty="0">
                <a:solidFill>
                  <a:srgbClr val="FF0000"/>
                </a:solidFill>
              </a:rPr>
              <a:t>撰写可行性研究报告</a:t>
            </a:r>
          </a:p>
          <a:p>
            <a:r>
              <a:rPr lang="zh-CN" altLang="en-US" dirty="0"/>
              <a:t>可行性研究的最后一步就是撰写可行性研究报告。此报告包括项目简介、可行性分析过程</a:t>
            </a:r>
            <a:r>
              <a:rPr lang="zh-CN" altLang="en-US" dirty="0" smtClean="0"/>
              <a:t>和结论</a:t>
            </a:r>
            <a:r>
              <a:rPr lang="zh-CN" altLang="en-US" dirty="0"/>
              <a:t>等内容。</a:t>
            </a:r>
          </a:p>
        </p:txBody>
      </p:sp>
    </p:spTree>
    <p:extLst>
      <p:ext uri="{BB962C8B-B14F-4D97-AF65-F5344CB8AC3E}">
        <p14:creationId xmlns:p14="http://schemas.microsoft.com/office/powerpoint/2010/main" val="267427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85750"/>
            <a:ext cx="7620000" cy="422672"/>
          </a:xfrm>
        </p:spPr>
        <p:txBody>
          <a:bodyPr/>
          <a:lstStyle/>
          <a:p>
            <a:r>
              <a:rPr lang="en-US" altLang="zh-CN" dirty="0"/>
              <a:t>3.6</a:t>
            </a:r>
            <a:r>
              <a:rPr lang="zh-CN" altLang="en-US" dirty="0"/>
              <a:t>　可行性研究的步骤</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可行性研究的结论一般有以下</a:t>
            </a:r>
            <a:r>
              <a:rPr lang="en-US" altLang="zh-CN" dirty="0"/>
              <a:t>3</a:t>
            </a:r>
            <a:r>
              <a:rPr lang="zh-CN" altLang="en-US" dirty="0"/>
              <a:t>种。</a:t>
            </a:r>
          </a:p>
          <a:p>
            <a:pPr marL="400041" lvl="1" indent="0">
              <a:buNone/>
            </a:pPr>
            <a:r>
              <a:rPr lang="en-US" altLang="zh-CN" dirty="0"/>
              <a:t>(1)</a:t>
            </a:r>
            <a:r>
              <a:rPr lang="zh-CN" altLang="en-US" dirty="0"/>
              <a:t>可以按计划进行软件项目的开发。</a:t>
            </a:r>
          </a:p>
          <a:p>
            <a:pPr marL="400041" lvl="1" indent="0">
              <a:buNone/>
            </a:pPr>
            <a:r>
              <a:rPr lang="en-US" altLang="zh-CN" dirty="0"/>
              <a:t>(2)</a:t>
            </a:r>
            <a:r>
              <a:rPr lang="zh-CN" altLang="en-US" dirty="0"/>
              <a:t>需要解决某些存在的</a:t>
            </a:r>
            <a:r>
              <a:rPr lang="zh-CN" altLang="en-US" dirty="0" smtClean="0"/>
              <a:t>问题（如</a:t>
            </a:r>
            <a:r>
              <a:rPr lang="zh-CN" altLang="en-US" dirty="0"/>
              <a:t>资金短缺、设各陈旧和开发人员短缺</a:t>
            </a:r>
            <a:r>
              <a:rPr lang="zh-CN" altLang="en-US" dirty="0" smtClean="0"/>
              <a:t>等）或者</a:t>
            </a:r>
            <a:r>
              <a:rPr lang="zh-CN" altLang="en-US" dirty="0"/>
              <a:t>需要对</a:t>
            </a:r>
            <a:r>
              <a:rPr lang="zh-CN" altLang="en-US" dirty="0" smtClean="0"/>
              <a:t>现有的</a:t>
            </a:r>
            <a:r>
              <a:rPr lang="zh-CN" altLang="en-US" dirty="0"/>
              <a:t>解决方案进行一些调整或改善后才能进行软件项目开发。</a:t>
            </a:r>
          </a:p>
          <a:p>
            <a:pPr marL="400041" lvl="1" indent="0">
              <a:buNone/>
            </a:pPr>
            <a:r>
              <a:rPr lang="en-US" altLang="zh-CN" dirty="0"/>
              <a:t>(3)</a:t>
            </a:r>
            <a:r>
              <a:rPr lang="zh-CN" altLang="en-US" dirty="0"/>
              <a:t>一旦待开发的软件项目不具有</a:t>
            </a:r>
            <a:r>
              <a:rPr lang="zh-CN" altLang="en-US" dirty="0" smtClean="0"/>
              <a:t>可行性，就</a:t>
            </a:r>
            <a:r>
              <a:rPr lang="zh-CN" altLang="en-US" dirty="0"/>
              <a:t>立即停止该软件项目。</a:t>
            </a:r>
          </a:p>
        </p:txBody>
      </p:sp>
    </p:spTree>
    <p:extLst>
      <p:ext uri="{BB962C8B-B14F-4D97-AF65-F5344CB8AC3E}">
        <p14:creationId xmlns:p14="http://schemas.microsoft.com/office/powerpoint/2010/main" val="1604205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609600" y="171363"/>
            <a:ext cx="7924800" cy="496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10000"/>
              </a:spcBef>
              <a:spcAft>
                <a:spcPct val="0"/>
              </a:spcAft>
              <a:buClr>
                <a:srgbClr val="339966"/>
              </a:buClr>
              <a:buSzPct val="60000"/>
              <a:buFont typeface="Wingdings" panose="05000000000000000000" pitchFamily="2" charset="2"/>
              <a:buChar char="n"/>
              <a:tabLst/>
            </a:pPr>
            <a:r>
              <a:rPr kumimoji="0" lang="zh-CN" sz="2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可行性研究工作结束时需要提交</a:t>
            </a:r>
            <a:r>
              <a:rPr kumimoji="0" lang="zh-CN" sz="2400" b="0" i="0" u="none" strike="noStrike" cap="none" normalizeH="0" baseline="0" dirty="0" smtClean="0">
                <a:ln>
                  <a:noFill/>
                </a:ln>
                <a:solidFill>
                  <a:schemeClr val="tx1"/>
                </a:solidFill>
                <a:effectLst/>
                <a:latin typeface="Arial" panose="020B0604020202020204" pitchFamily="34" charset="0"/>
                <a:ea typeface="隶书" panose="02010509060101010101" pitchFamily="49" charset="-122"/>
              </a:rPr>
              <a:t>“</a:t>
            </a:r>
            <a:r>
              <a:rPr kumimoji="0" lang="zh-CN" sz="2400" b="0" i="0" u="none" strike="noStrike" cap="none" normalizeH="0" baseline="0" dirty="0" smtClean="0">
                <a:ln>
                  <a:noFill/>
                </a:ln>
                <a:solidFill>
                  <a:srgbClr val="FF0000"/>
                </a:solidFill>
                <a:effectLst/>
                <a:latin typeface="隶书" panose="02010509060101010101" pitchFamily="49" charset="-122"/>
                <a:ea typeface="隶书" panose="02010509060101010101" pitchFamily="49" charset="-122"/>
              </a:rPr>
              <a:t>可行性研究报告</a:t>
            </a:r>
            <a:r>
              <a:rPr kumimoji="0" lang="zh-CN" sz="2400" b="0" i="0" u="none" strike="noStrike" cap="none" normalizeH="0" baseline="0" dirty="0" smtClean="0">
                <a:ln>
                  <a:noFill/>
                </a:ln>
                <a:solidFill>
                  <a:schemeClr val="tx1"/>
                </a:solidFill>
                <a:effectLst/>
                <a:latin typeface="Arial" panose="020B0604020202020204" pitchFamily="34" charset="0"/>
                <a:ea typeface="隶书" panose="02010509060101010101" pitchFamily="49" charset="-122"/>
              </a:rPr>
              <a:t>”</a:t>
            </a:r>
            <a:r>
              <a:rPr kumimoji="0" lang="zh-CN" sz="2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。可行性研究报告是系统论证的结果，也是软件项目是否能够立项的依据。</a:t>
            </a:r>
          </a:p>
          <a:p>
            <a:pPr marL="342900" marR="0" lvl="0" indent="-342900" algn="l" defTabSz="914400" rtl="0" eaLnBrk="0" fontAlgn="base" latinLnBrk="0" hangingPunct="0">
              <a:lnSpc>
                <a:spcPct val="100000"/>
              </a:lnSpc>
              <a:spcBef>
                <a:spcPct val="10000"/>
              </a:spcBef>
              <a:spcAft>
                <a:spcPct val="0"/>
              </a:spcAft>
              <a:buClr>
                <a:srgbClr val="339966"/>
              </a:buClr>
              <a:buSzPct val="60000"/>
              <a:buFont typeface="Wingdings" panose="05000000000000000000" pitchFamily="2" charset="2"/>
              <a:buChar char="n"/>
              <a:tabLst/>
            </a:pPr>
            <a:r>
              <a:rPr kumimoji="0" lang="zh-CN" sz="2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可行性研究报告的基本内容如下所示。</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 </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引言</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1.1</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编写目的</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1.2</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背景</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1.3</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定义</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1.4</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参考资料</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可行性研究的前提</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对现有系统的分析</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4.</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所建议的系统</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5.</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可选择的其他系统方案</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6.</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技术可行性分析</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7.</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投资及效益分析</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8.</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社会因素方面的可行性</a:t>
            </a:r>
          </a:p>
          <a:p>
            <a:pPr marL="400032" lvl="1" indent="0" defTabSz="914400">
              <a:lnSpc>
                <a:spcPct val="100000"/>
              </a:lnSpc>
              <a:spcBef>
                <a:spcPct val="10000"/>
              </a:spcBef>
              <a:buClr>
                <a:srgbClr val="339966"/>
              </a:buClr>
              <a:buSzPct val="60000"/>
              <a:buNone/>
            </a:pPr>
            <a:r>
              <a:rPr kumimoji="0" lang="en-US" altLang="zh-CN"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9.</a:t>
            </a:r>
            <a:r>
              <a:rPr kumimoji="0" lang="zh-CN" altLang="en-US" sz="1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结论</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961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  </a:t>
            </a:r>
            <a:r>
              <a:rPr lang="zh-CN" altLang="en-US" dirty="0"/>
              <a:t>制定项目开发计划</a:t>
            </a:r>
          </a:p>
        </p:txBody>
      </p:sp>
      <p:sp>
        <p:nvSpPr>
          <p:cNvPr id="3" name="页脚占位符 2"/>
          <p:cNvSpPr>
            <a:spLocks noGrp="1"/>
          </p:cNvSpPr>
          <p:nvPr>
            <p:ph type="ftr" sz="quarter" idx="11"/>
          </p:nvPr>
        </p:nvSpPr>
        <p:spPr/>
        <p:txBody>
          <a:bodyPr/>
          <a:lstStyle/>
          <a:p>
            <a:r>
              <a:rPr lang="en-JM" dirty="0" smtClean="0">
                <a:solidFill>
                  <a:prstClr val="black"/>
                </a:solidFill>
              </a:rPr>
              <a:t> </a:t>
            </a:r>
            <a:endParaRPr lang="en-JM" dirty="0">
              <a:solidFill>
                <a:prstClr val="black"/>
              </a:solidFill>
            </a:endParaRPr>
          </a:p>
        </p:txBody>
      </p:sp>
      <p:sp>
        <p:nvSpPr>
          <p:cNvPr id="4" name="内容占位符 3"/>
          <p:cNvSpPr>
            <a:spLocks noGrp="1"/>
          </p:cNvSpPr>
          <p:nvPr>
            <p:ph sz="quarter" idx="13"/>
          </p:nvPr>
        </p:nvSpPr>
        <p:spPr>
          <a:xfrm>
            <a:off x="441434" y="990340"/>
            <a:ext cx="8229600" cy="3661691"/>
          </a:xfrm>
        </p:spPr>
        <p:txBody>
          <a:bodyPr/>
          <a:lstStyle/>
          <a:p>
            <a:pPr lvl="1">
              <a:buFont typeface="Wingdings" panose="05000000000000000000" pitchFamily="2" charset="2"/>
              <a:buChar char="Ø"/>
            </a:pPr>
            <a:r>
              <a:rPr lang="zh-CN" altLang="en-US" sz="2400" dirty="0"/>
              <a:t>可行性研究过程中，分析员应该为所推荐的方案书写一份开发计划，其主要内容包括：工程进度、资源需求情况和软件生存周期各阶段的成本。</a:t>
            </a:r>
          </a:p>
          <a:p>
            <a:pPr lvl="1">
              <a:buFont typeface="Wingdings" panose="05000000000000000000" pitchFamily="2" charset="2"/>
              <a:buChar char="Ø"/>
            </a:pPr>
            <a:r>
              <a:rPr lang="zh-CN" altLang="en-US" sz="2400" dirty="0"/>
              <a:t>制订软件开发计划过程中，需要确定软件的工作范围；估算开发所需要资源；估算软件成本费用和进度安排</a:t>
            </a:r>
            <a:r>
              <a:rPr lang="zh-CN" altLang="en-US" sz="2400" dirty="0" smtClean="0"/>
              <a:t>。</a:t>
            </a:r>
            <a:endParaRPr lang="en-US" altLang="zh-CN" sz="2400" dirty="0" smtClean="0"/>
          </a:p>
        </p:txBody>
      </p:sp>
    </p:spTree>
    <p:extLst>
      <p:ext uri="{BB962C8B-B14F-4D97-AF65-F5344CB8AC3E}">
        <p14:creationId xmlns:p14="http://schemas.microsoft.com/office/powerpoint/2010/main" val="164581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  </a:t>
            </a:r>
            <a:r>
              <a:rPr lang="zh-CN" altLang="en-US" dirty="0"/>
              <a:t>制定项目开发计划</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lvl="1">
              <a:buFont typeface="Wingdings" panose="05000000000000000000" pitchFamily="2" charset="2"/>
              <a:buChar char="Ø"/>
            </a:pPr>
            <a:r>
              <a:rPr lang="zh-CN" altLang="en-US" sz="2400" dirty="0"/>
              <a:t>项目开发计划的主要内容如下：</a:t>
            </a:r>
            <a:endParaRPr lang="en-US" altLang="zh-CN" sz="2400" dirty="0"/>
          </a:p>
          <a:p>
            <a:pPr marL="457188" lvl="1" indent="0">
              <a:buNone/>
            </a:pPr>
            <a:r>
              <a:rPr lang="zh-CN" altLang="en-US" sz="2400" dirty="0">
                <a:solidFill>
                  <a:srgbClr val="FF0000"/>
                </a:solidFill>
              </a:rPr>
              <a:t> </a:t>
            </a:r>
            <a:r>
              <a:rPr lang="en-US" altLang="zh-CN" sz="2400" dirty="0">
                <a:solidFill>
                  <a:srgbClr val="FF0000"/>
                </a:solidFill>
              </a:rPr>
              <a:t>(1) </a:t>
            </a:r>
            <a:r>
              <a:rPr lang="zh-CN" altLang="en-US" sz="2400" dirty="0">
                <a:solidFill>
                  <a:srgbClr val="FF0000"/>
                </a:solidFill>
              </a:rPr>
              <a:t>项目概述：</a:t>
            </a:r>
            <a:endParaRPr lang="en-US" altLang="zh-CN" sz="2400" dirty="0">
              <a:solidFill>
                <a:srgbClr val="FF0000"/>
              </a:solidFill>
            </a:endParaRPr>
          </a:p>
          <a:p>
            <a:pPr marL="1142977" lvl="2" indent="-285750">
              <a:buClr>
                <a:srgbClr val="0065B0"/>
              </a:buClr>
              <a:buFont typeface="Arial" panose="020B0604020202020204" pitchFamily="34" charset="0"/>
              <a:buChar char="─"/>
            </a:pPr>
            <a:r>
              <a:rPr lang="zh-CN" altLang="en-US" sz="2000" dirty="0"/>
              <a:t>说明项目的各项主要工作；</a:t>
            </a:r>
            <a:endParaRPr lang="en-US" altLang="zh-CN" sz="2000" dirty="0"/>
          </a:p>
          <a:p>
            <a:pPr marL="1142977" lvl="2" indent="-285750">
              <a:buClr>
                <a:srgbClr val="0065B0"/>
              </a:buClr>
              <a:buFont typeface="Arial" panose="020B0604020202020204" pitchFamily="34" charset="0"/>
              <a:buChar char="─"/>
            </a:pPr>
            <a:r>
              <a:rPr lang="zh-CN" altLang="en-US" sz="2000" dirty="0"/>
              <a:t>说明软件的功能和性能；</a:t>
            </a:r>
            <a:endParaRPr lang="en-US" altLang="zh-CN" sz="2000" dirty="0"/>
          </a:p>
          <a:p>
            <a:pPr marL="1142977" lvl="2" indent="-285750">
              <a:buClr>
                <a:srgbClr val="0065B0"/>
              </a:buClr>
              <a:buFont typeface="Arial" panose="020B0604020202020204" pitchFamily="34" charset="0"/>
              <a:buChar char="─"/>
            </a:pPr>
            <a:r>
              <a:rPr lang="zh-CN" altLang="en-US" sz="2000" dirty="0"/>
              <a:t>为完成项目应具备的条件；</a:t>
            </a:r>
            <a:endParaRPr lang="en-US" altLang="zh-CN" sz="2000" dirty="0"/>
          </a:p>
          <a:p>
            <a:pPr marL="1142977" lvl="2" indent="-285750">
              <a:buClr>
                <a:srgbClr val="0065B0"/>
              </a:buClr>
              <a:buFont typeface="Arial" panose="020B0604020202020204" pitchFamily="34" charset="0"/>
              <a:buChar char="─"/>
            </a:pPr>
            <a:r>
              <a:rPr lang="zh-CN" altLang="en-US" sz="2000" dirty="0"/>
              <a:t>甲方和乙方应承担的工作、完成期限和其他限制条件；</a:t>
            </a:r>
            <a:endParaRPr lang="en-US" altLang="zh-CN" sz="2000" dirty="0"/>
          </a:p>
          <a:p>
            <a:pPr marL="1142977" lvl="2" indent="-285750">
              <a:buClr>
                <a:srgbClr val="0065B0"/>
              </a:buClr>
              <a:buFont typeface="Arial" panose="020B0604020202020204" pitchFamily="34" charset="0"/>
              <a:buChar char="─"/>
            </a:pPr>
            <a:r>
              <a:rPr lang="zh-CN" altLang="en-US" sz="2000" dirty="0"/>
              <a:t>应交付的软件名称，所使用的开发语言及存储形式；</a:t>
            </a:r>
            <a:endParaRPr lang="en-US" altLang="zh-CN" sz="2000" dirty="0"/>
          </a:p>
          <a:p>
            <a:pPr marL="1142977" lvl="2" indent="-285750">
              <a:buClr>
                <a:srgbClr val="0065B0"/>
              </a:buClr>
              <a:buFont typeface="Arial" panose="020B0604020202020204" pitchFamily="34" charset="0"/>
              <a:buChar char="─"/>
            </a:pPr>
            <a:r>
              <a:rPr lang="zh-CN" altLang="en-US" sz="2000" dirty="0"/>
              <a:t>应交付的文档等。</a:t>
            </a:r>
          </a:p>
          <a:p>
            <a:endParaRPr lang="zh-CN" altLang="en-US" dirty="0"/>
          </a:p>
        </p:txBody>
      </p:sp>
    </p:spTree>
    <p:extLst>
      <p:ext uri="{BB962C8B-B14F-4D97-AF65-F5344CB8AC3E}">
        <p14:creationId xmlns:p14="http://schemas.microsoft.com/office/powerpoint/2010/main" val="3036730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  </a:t>
            </a:r>
            <a:r>
              <a:rPr lang="zh-CN" altLang="en-US" dirty="0"/>
              <a:t>制定项目开发计划</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457188" lvl="1" indent="0">
              <a:buNone/>
            </a:pPr>
            <a:r>
              <a:rPr lang="en-US" altLang="zh-CN" sz="2400" dirty="0" smtClean="0">
                <a:solidFill>
                  <a:srgbClr val="FF0000"/>
                </a:solidFill>
              </a:rPr>
              <a:t>(</a:t>
            </a:r>
            <a:r>
              <a:rPr lang="en-US" altLang="zh-CN" sz="2400" dirty="0">
                <a:solidFill>
                  <a:srgbClr val="FF0000"/>
                </a:solidFill>
              </a:rPr>
              <a:t>2) </a:t>
            </a:r>
            <a:r>
              <a:rPr lang="zh-CN" altLang="en-US" sz="2400" dirty="0">
                <a:solidFill>
                  <a:srgbClr val="FF0000"/>
                </a:solidFill>
              </a:rPr>
              <a:t>实施计划</a:t>
            </a:r>
            <a:r>
              <a:rPr lang="zh-CN" altLang="en-US" sz="2400" dirty="0" smtClean="0">
                <a:solidFill>
                  <a:srgbClr val="FF0000"/>
                </a:solidFill>
              </a:rPr>
              <a:t>：</a:t>
            </a:r>
            <a:endParaRPr lang="en-US" altLang="zh-CN" sz="2400" dirty="0" smtClean="0">
              <a:solidFill>
                <a:srgbClr val="FF0000"/>
              </a:solidFill>
            </a:endParaRPr>
          </a:p>
          <a:p>
            <a:pPr marL="1142977" lvl="2" indent="-285750">
              <a:buClr>
                <a:schemeClr val="accent1"/>
              </a:buClr>
              <a:buFont typeface="Arial" panose="020B0604020202020204" pitchFamily="34" charset="0"/>
              <a:buChar char="─"/>
            </a:pPr>
            <a:r>
              <a:rPr lang="zh-CN" altLang="en-US" sz="2000" dirty="0" smtClean="0"/>
              <a:t>说明</a:t>
            </a:r>
            <a:r>
              <a:rPr lang="zh-CN" altLang="en-US" sz="2000" dirty="0"/>
              <a:t>任务的划分，各项任务的责任人</a:t>
            </a:r>
            <a:r>
              <a:rPr lang="zh-CN" altLang="en-US" sz="2000" dirty="0" smtClean="0"/>
              <a:t>；</a:t>
            </a:r>
            <a:endParaRPr lang="en-US" altLang="zh-CN" sz="2000" dirty="0" smtClean="0"/>
          </a:p>
          <a:p>
            <a:pPr marL="1142977" lvl="2" indent="-285750">
              <a:buClr>
                <a:schemeClr val="accent1"/>
              </a:buClr>
              <a:buFont typeface="Arial" panose="020B0604020202020204" pitchFamily="34" charset="0"/>
              <a:buChar char="─"/>
            </a:pPr>
            <a:r>
              <a:rPr lang="zh-CN" altLang="en-US" sz="2000" dirty="0" smtClean="0"/>
              <a:t>说明</a:t>
            </a:r>
            <a:r>
              <a:rPr lang="zh-CN" altLang="en-US" sz="2000" dirty="0"/>
              <a:t>项目开发进度，按阶段应完成的任务，用图表说明每项任务的开始时间和完成时间</a:t>
            </a:r>
            <a:r>
              <a:rPr lang="zh-CN" altLang="en-US" sz="2000" dirty="0" smtClean="0"/>
              <a:t>；</a:t>
            </a:r>
            <a:endParaRPr lang="en-US" altLang="zh-CN" sz="2000" dirty="0" smtClean="0"/>
          </a:p>
          <a:p>
            <a:pPr marL="1142977" lvl="2" indent="-285750">
              <a:buClr>
                <a:schemeClr val="accent1"/>
              </a:buClr>
              <a:buFont typeface="Arial" panose="020B0604020202020204" pitchFamily="34" charset="0"/>
              <a:buChar char="─"/>
            </a:pPr>
            <a:r>
              <a:rPr lang="zh-CN" altLang="en-US" sz="2000" dirty="0" smtClean="0"/>
              <a:t>说明</a:t>
            </a:r>
            <a:r>
              <a:rPr lang="zh-CN" altLang="en-US" sz="2000" dirty="0"/>
              <a:t>项目的预算，各阶段的费用支出预算等</a:t>
            </a:r>
            <a:r>
              <a:rPr lang="zh-CN" altLang="en-US" sz="2000" dirty="0" smtClean="0"/>
              <a:t>。</a:t>
            </a:r>
            <a:endParaRPr lang="en-US" altLang="zh-CN" sz="2000" dirty="0" smtClean="0"/>
          </a:p>
          <a:p>
            <a:pPr marL="457188" lvl="1" indent="0">
              <a:buNone/>
            </a:pPr>
            <a:r>
              <a:rPr lang="en-US" altLang="zh-CN" sz="2400" dirty="0" smtClean="0">
                <a:solidFill>
                  <a:srgbClr val="FF0000"/>
                </a:solidFill>
              </a:rPr>
              <a:t>(</a:t>
            </a:r>
            <a:r>
              <a:rPr lang="en-US" altLang="zh-CN" sz="2400" dirty="0">
                <a:solidFill>
                  <a:srgbClr val="FF0000"/>
                </a:solidFill>
              </a:rPr>
              <a:t>3) </a:t>
            </a:r>
            <a:r>
              <a:rPr lang="zh-CN" altLang="en-US" sz="2400" dirty="0">
                <a:solidFill>
                  <a:srgbClr val="FF0000"/>
                </a:solidFill>
              </a:rPr>
              <a:t>人员组织及分工：</a:t>
            </a:r>
            <a:r>
              <a:rPr lang="zh-CN" altLang="en-US" sz="2400" dirty="0"/>
              <a:t>说明开发该项目所需人员的类型、组成结构和数量等</a:t>
            </a:r>
            <a:r>
              <a:rPr lang="zh-CN" altLang="en-US" sz="2400" dirty="0" smtClean="0"/>
              <a:t>。</a:t>
            </a:r>
            <a:endParaRPr lang="en-US" altLang="zh-CN" sz="2400" dirty="0" smtClean="0"/>
          </a:p>
          <a:p>
            <a:pPr marL="457188" lvl="1" indent="0">
              <a:buNone/>
            </a:pPr>
            <a:r>
              <a:rPr lang="zh-CN" altLang="en-US" sz="2400" dirty="0" smtClean="0"/>
              <a:t> </a:t>
            </a:r>
            <a:r>
              <a:rPr lang="en-US" altLang="zh-CN" sz="2400" dirty="0">
                <a:solidFill>
                  <a:srgbClr val="FF0000"/>
                </a:solidFill>
              </a:rPr>
              <a:t>(4) </a:t>
            </a:r>
            <a:r>
              <a:rPr lang="zh-CN" altLang="en-US" sz="2400" dirty="0">
                <a:solidFill>
                  <a:srgbClr val="FF0000"/>
                </a:solidFill>
              </a:rPr>
              <a:t>交付期限：</a:t>
            </a:r>
            <a:r>
              <a:rPr lang="zh-CN" altLang="en-US" sz="2400" dirty="0"/>
              <a:t>说明项目应交付的日期等。</a:t>
            </a:r>
          </a:p>
          <a:p>
            <a:endParaRPr lang="zh-CN" altLang="en-US" dirty="0"/>
          </a:p>
        </p:txBody>
      </p:sp>
    </p:spTree>
    <p:extLst>
      <p:ext uri="{BB962C8B-B14F-4D97-AF65-F5344CB8AC3E}">
        <p14:creationId xmlns:p14="http://schemas.microsoft.com/office/powerpoint/2010/main" val="604519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83894"/>
            <a:ext cx="7620000" cy="422672"/>
          </a:xfrm>
        </p:spPr>
        <p:txBody>
          <a:bodyPr/>
          <a:lstStyle/>
          <a:p>
            <a:r>
              <a:rPr lang="zh-CN" altLang="en-US" dirty="0"/>
              <a:t>软件开发计划说明书</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457201" y="664669"/>
            <a:ext cx="8382000" cy="441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90000"/>
              </a:lnSpc>
              <a:spcBef>
                <a:spcPct val="10000"/>
              </a:spcBef>
              <a:spcAft>
                <a:spcPct val="0"/>
              </a:spcAft>
              <a:buClr>
                <a:srgbClr val="339966"/>
              </a:buClr>
              <a:buSzPct val="60000"/>
              <a:buFont typeface="Wingdings" panose="05000000000000000000" pitchFamily="2" charset="2"/>
              <a:buChar char="n"/>
              <a:tabLst/>
            </a:pPr>
            <a:r>
              <a:rPr kumimoji="0" lang="zh-CN"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软件开发计划是一个软件项目开发过程中成本管理、资源管理、人员调配及进度安排的主要依据。</a:t>
            </a:r>
          </a:p>
          <a:p>
            <a:pPr marL="342900" marR="0" lvl="0" indent="-342900" algn="l" defTabSz="914400" rtl="0" eaLnBrk="0" fontAlgn="base" latinLnBrk="0" hangingPunct="0">
              <a:lnSpc>
                <a:spcPct val="90000"/>
              </a:lnSpc>
              <a:spcBef>
                <a:spcPct val="10000"/>
              </a:spcBef>
              <a:spcAft>
                <a:spcPct val="0"/>
              </a:spcAft>
              <a:buClr>
                <a:srgbClr val="339966"/>
              </a:buClr>
              <a:buSzPct val="60000"/>
              <a:buFont typeface="Wingdings" panose="05000000000000000000" pitchFamily="2" charset="2"/>
              <a:buChar char="n"/>
              <a:tabLst/>
            </a:pPr>
            <a:r>
              <a:rPr kumimoji="0" lang="zh-CN"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软件开发计划说明书的基本内容如下所示。</a:t>
            </a:r>
            <a:endParaRPr kumimoji="0" lang="zh-CN" b="0" i="0" u="sng" strike="noStrike" cap="none" normalizeH="0" baseline="0" dirty="0" smtClean="0">
              <a:ln>
                <a:noFill/>
              </a:ln>
              <a:solidFill>
                <a:srgbClr val="FF0000"/>
              </a:solidFill>
              <a:effectLst/>
              <a:latin typeface="隶书" panose="02010509060101010101" pitchFamily="49" charset="-122"/>
              <a:ea typeface="隶书" panose="02010509060101010101" pitchFamily="49" charset="-122"/>
              <a:hlinkClick r:id="" action="ppaction://noaction"/>
            </a:endParaRP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引言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1.1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编写目的</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1.2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项目背景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1.3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定义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1.4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参考文献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项目概述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2.1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工作内容</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2.2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主要参加人员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2.3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产品</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2.4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验收标准	</a:t>
            </a:r>
          </a:p>
          <a:p>
            <a:pPr marL="400032" lvl="1" indent="0" defTabSz="914400">
              <a:lnSpc>
                <a:spcPct val="90000"/>
              </a:lnSpc>
              <a:spcBef>
                <a:spcPct val="10000"/>
              </a:spcBef>
              <a:buClr>
                <a:srgbClr val="339966"/>
              </a:buClr>
              <a:buSzPct val="60000"/>
              <a:buNone/>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2.5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本计划的批准者和批准日期</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749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893" y="105384"/>
            <a:ext cx="7620000" cy="422672"/>
          </a:xfrm>
        </p:spPr>
        <p:txBody>
          <a:bodyPr/>
          <a:lstStyle/>
          <a:p>
            <a:r>
              <a:rPr lang="en-US" altLang="zh-CN" dirty="0"/>
              <a:t>3.1</a:t>
            </a:r>
            <a:r>
              <a:rPr lang="zh-CN" altLang="en-US" dirty="0"/>
              <a:t>　项目立项概述</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0" y="673330"/>
            <a:ext cx="8648700" cy="3661691"/>
          </a:xfrm>
        </p:spPr>
        <p:txBody>
          <a:bodyPr/>
          <a:lstStyle/>
          <a:p>
            <a:pPr lvl="1">
              <a:buClr>
                <a:srgbClr val="0070C0"/>
              </a:buClr>
              <a:buFont typeface="Wingdings" panose="05000000000000000000" pitchFamily="2" charset="2"/>
              <a:buChar char="Ø"/>
            </a:pPr>
            <a:r>
              <a:rPr lang="zh-CN" altLang="en-US" sz="2400" dirty="0">
                <a:solidFill>
                  <a:srgbClr val="FF0505"/>
                </a:solidFill>
              </a:rPr>
              <a:t>项目发起：</a:t>
            </a:r>
            <a:r>
              <a:rPr lang="zh-CN" altLang="en-US" sz="2400" dirty="0"/>
              <a:t>在发起一个项目时，项目发起人或单位为寻求他人的支持，要以书面材料的形式递交给项目的支持者和领导，使其明白项目的必要性和可行性。</a:t>
            </a:r>
          </a:p>
          <a:p>
            <a:pPr lvl="1">
              <a:buClr>
                <a:srgbClr val="0070C0"/>
              </a:buClr>
              <a:buFont typeface="Wingdings" panose="05000000000000000000" pitchFamily="2" charset="2"/>
              <a:buChar char="Ø"/>
            </a:pPr>
            <a:r>
              <a:rPr lang="zh-CN" altLang="en-US" sz="2400" dirty="0">
                <a:solidFill>
                  <a:srgbClr val="FF0505"/>
                </a:solidFill>
              </a:rPr>
              <a:t>项目</a:t>
            </a:r>
            <a:r>
              <a:rPr lang="zh-CN" altLang="en-US" sz="2400" dirty="0" smtClean="0">
                <a:solidFill>
                  <a:srgbClr val="FF0505"/>
                </a:solidFill>
              </a:rPr>
              <a:t>论证：</a:t>
            </a:r>
            <a:r>
              <a:rPr lang="zh-CN" altLang="en-US" sz="2400" dirty="0"/>
              <a:t>也就是可行性研究过程。可行性研究就是指在项目进行开发之前，根据项目发起文件和实际情况，对该项目是否能在特定的资源、时间等制约条件下完成做出评估，并且确定它是否值得去开发</a:t>
            </a:r>
            <a:r>
              <a:rPr lang="zh-CN" altLang="en-US" sz="2400" dirty="0" smtClean="0"/>
              <a:t>。</a:t>
            </a:r>
            <a:endParaRPr lang="en-US" altLang="zh-CN" sz="2400" dirty="0" smtClean="0"/>
          </a:p>
          <a:p>
            <a:endParaRPr lang="zh-CN" altLang="en-US" dirty="0"/>
          </a:p>
        </p:txBody>
      </p:sp>
    </p:spTree>
    <p:extLst>
      <p:ext uri="{BB962C8B-B14F-4D97-AF65-F5344CB8AC3E}">
        <p14:creationId xmlns:p14="http://schemas.microsoft.com/office/powerpoint/2010/main" val="246209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out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软件开发计划说明书</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457200" y="1166343"/>
            <a:ext cx="3416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实施计划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3.1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工作任务的分解与人员分工</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3.2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联系人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3.3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进度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3.4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预算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3.5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关键问题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4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支持条件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4.1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计算机系统支持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4.2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需由用户承担的工作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4.3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由外单位提供的条件	</a:t>
            </a:r>
          </a:p>
          <a:p>
            <a:pPr marL="0" marR="0" lvl="0" indent="0" algn="l" defTabSz="914400" rtl="0" eaLnBrk="0" fontAlgn="base" latinLnBrk="0" hangingPunct="0">
              <a:lnSpc>
                <a:spcPct val="100000"/>
              </a:lnSpc>
              <a:spcBef>
                <a:spcPct val="10000"/>
              </a:spcBef>
              <a:spcAft>
                <a:spcPct val="0"/>
              </a:spcAft>
              <a:buClr>
                <a:srgbClr val="339966"/>
              </a:buClr>
              <a:buSzPct val="60000"/>
              <a:buNone/>
              <a:tabLst/>
            </a:pPr>
            <a:r>
              <a:rPr kumimoji="0" lang="en-US" altLang="zh-CN"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5 </a:t>
            </a:r>
            <a:r>
              <a:rPr kumimoji="0" lang="zh-CN" altLang="en-US" sz="18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专题计划要点</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9182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51891"/>
            <a:ext cx="7620000" cy="422672"/>
          </a:xfrm>
        </p:spPr>
        <p:txBody>
          <a:bodyPr/>
          <a:lstStyle/>
          <a:p>
            <a:r>
              <a:rPr lang="zh-CN" altLang="en-US" dirty="0" smtClean="0"/>
              <a:t>小结</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Rectangle 1"/>
          <p:cNvSpPr>
            <a:spLocks noGrp="1" noChangeArrowheads="1"/>
          </p:cNvSpPr>
          <p:nvPr>
            <p:ph sz="quarter" idx="13"/>
          </p:nvPr>
        </p:nvSpPr>
        <p:spPr bwMode="auto">
          <a:xfrm>
            <a:off x="457200" y="778545"/>
            <a:ext cx="8229600"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10000"/>
              </a:spcBef>
              <a:spcAft>
                <a:spcPct val="0"/>
              </a:spcAft>
              <a:buClr>
                <a:srgbClr val="339966"/>
              </a:buClr>
              <a:buSzPct val="60000"/>
              <a:buFont typeface="Wingdings" panose="05000000000000000000" pitchFamily="2" charset="2"/>
              <a:buChar char="n"/>
              <a:tabLst/>
            </a:pPr>
            <a:r>
              <a:rPr kumimoji="0" lang="zh-CN" sz="2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可行性研究的目的是用最小的代价在最短的时间内确定问题是否能够解决。通过可行性研究，知道问题有无可行的解，是否值得去解。可行性研究 实际上是要进行一次压缩简化了的系统分析和设计过程。</a:t>
            </a:r>
          </a:p>
          <a:p>
            <a:pPr marL="342900" marR="0" lvl="0" indent="-342900" algn="l" defTabSz="914400" rtl="0" eaLnBrk="0" fontAlgn="base" latinLnBrk="0" hangingPunct="0">
              <a:lnSpc>
                <a:spcPct val="100000"/>
              </a:lnSpc>
              <a:spcBef>
                <a:spcPct val="10000"/>
              </a:spcBef>
              <a:spcAft>
                <a:spcPct val="0"/>
              </a:spcAft>
              <a:buClr>
                <a:srgbClr val="339966"/>
              </a:buClr>
              <a:buSzPct val="60000"/>
              <a:buFont typeface="Wingdings" panose="05000000000000000000" pitchFamily="2" charset="2"/>
              <a:buChar char="n"/>
              <a:tabLst/>
            </a:pPr>
            <a:r>
              <a:rPr kumimoji="0" lang="zh-CN" sz="24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本章介绍了可行性研究的任务、步骤及成本效益分析，给出了可行性研究报告的基本内容。在可行性研究过程中，分析员应给出推荐方案的开发计划。软件开发计划也为软件项目跟踪和监控提供主要的考核依据。制订软件开发计划过程中，需要确定软件的工作范围；估算开发所需要资源；估算软件成本费用和进度安排。本章最后介绍了软件开发计划的基本内容。</a:t>
            </a: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657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5" name="Rectangle 1"/>
          <p:cNvSpPr>
            <a:spLocks noGrp="1" noChangeArrowheads="1"/>
          </p:cNvSpPr>
          <p:nvPr>
            <p:ph sz="quarter" idx="13"/>
          </p:nvPr>
        </p:nvSpPr>
        <p:spPr bwMode="auto">
          <a:xfrm>
            <a:off x="451338" y="1198662"/>
            <a:ext cx="74676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10000"/>
              </a:spcBef>
              <a:spcAft>
                <a:spcPct val="0"/>
              </a:spcAft>
              <a:buClr>
                <a:srgbClr val="339966"/>
              </a:buClr>
              <a:buSzPct val="60000"/>
              <a:buNone/>
              <a:tabLst/>
            </a:pP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 </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设计一个软件的开发成本为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5</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万元，寿命为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年。未来</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年的每年收益预计为：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22,000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24,000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26,620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元。银行年利率为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。试对此项目进行成本效益分析，以决定其经济可行性。</a:t>
            </a:r>
            <a:endPar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p>
            <a:pPr marL="457200" marR="0" lvl="0" indent="-457200" algn="l" defTabSz="914400" rtl="0" eaLnBrk="0" fontAlgn="base" latinLnBrk="0" hangingPunct="0">
              <a:lnSpc>
                <a:spcPct val="90000"/>
              </a:lnSpc>
              <a:spcBef>
                <a:spcPct val="10000"/>
              </a:spcBef>
              <a:spcAft>
                <a:spcPct val="0"/>
              </a:spcAft>
              <a:buClr>
                <a:srgbClr val="339966"/>
              </a:buClr>
              <a:buSzPct val="60000"/>
              <a:buAutoNum type="arabicPeriod"/>
              <a:tabLst/>
            </a:pPr>
            <a:endPar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endParaRPr>
          </a:p>
          <a:p>
            <a:pPr marL="0" marR="0" lvl="0" indent="0" algn="l" defTabSz="914400" rtl="0" eaLnBrk="0" fontAlgn="base" latinLnBrk="0" hangingPunct="0">
              <a:lnSpc>
                <a:spcPct val="90000"/>
              </a:lnSpc>
              <a:spcBef>
                <a:spcPct val="10000"/>
              </a:spcBef>
              <a:spcAft>
                <a:spcPct val="0"/>
              </a:spcAft>
              <a:buClr>
                <a:srgbClr val="339966"/>
              </a:buClr>
              <a:buSzPct val="60000"/>
              <a:buNone/>
              <a:tabLst/>
            </a:pP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2</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．假设开发某个计算机应用系统的投资额为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元，该计算机应用系统投入使用后，每年可以节约</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5</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年内节约</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5000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3000</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元是现在投资的钱，假定年利率为</a:t>
            </a:r>
            <a:r>
              <a:rPr kumimoji="0" lang="en-US" altLang="zh-CN"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12%</a:t>
            </a:r>
            <a:r>
              <a:rPr kumimoji="0" lang="zh-CN" altLang="en-US" sz="2000" b="0" i="0" u="none" strike="noStrike" cap="none" normalizeH="0" baseline="0" dirty="0" smtClean="0">
                <a:ln>
                  <a:noFill/>
                </a:ln>
                <a:solidFill>
                  <a:schemeClr val="tx1"/>
                </a:solidFill>
                <a:effectLst/>
                <a:latin typeface="隶书" panose="02010509060101010101" pitchFamily="49" charset="-122"/>
                <a:ea typeface="隶书" panose="02010509060101010101" pitchFamily="49" charset="-122"/>
              </a:rPr>
              <a:t>，请计算该系统的纯收入，投资回收期。</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507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09550"/>
            <a:ext cx="7620000" cy="422672"/>
          </a:xfrm>
        </p:spPr>
        <p:txBody>
          <a:bodyPr/>
          <a:lstStyle/>
          <a:p>
            <a:r>
              <a:rPr lang="en-US" altLang="zh-CN" dirty="0"/>
              <a:t>3.1</a:t>
            </a:r>
            <a:r>
              <a:rPr lang="zh-CN" altLang="en-US" dirty="0"/>
              <a:t>　项目立项概述</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p:txBody>
          <a:bodyPr/>
          <a:lstStyle/>
          <a:p>
            <a:pPr lvl="1">
              <a:buClr>
                <a:srgbClr val="0070C0"/>
              </a:buClr>
              <a:buFont typeface="Wingdings" panose="05000000000000000000" pitchFamily="2" charset="2"/>
              <a:buChar char="Ø"/>
            </a:pPr>
            <a:r>
              <a:rPr lang="zh-CN" altLang="en-US" sz="2400" dirty="0">
                <a:solidFill>
                  <a:srgbClr val="FF0505"/>
                </a:solidFill>
              </a:rPr>
              <a:t>项目审核：</a:t>
            </a:r>
            <a:r>
              <a:rPr lang="zh-CN" altLang="en-US" sz="2400" dirty="0"/>
              <a:t>项目经过可行性研究并且认为可行后，还需要报告主管领导或单位，以获得项目的进一步审核，并得到他们的支持。</a:t>
            </a:r>
          </a:p>
          <a:p>
            <a:pPr lvl="1">
              <a:buClr>
                <a:srgbClr val="0070C0"/>
              </a:buClr>
              <a:buFont typeface="Wingdings" panose="05000000000000000000" pitchFamily="2" charset="2"/>
              <a:buChar char="Ø"/>
            </a:pPr>
            <a:r>
              <a:rPr lang="zh-CN" altLang="en-US" sz="2400" dirty="0">
                <a:solidFill>
                  <a:srgbClr val="FF0505"/>
                </a:solidFill>
              </a:rPr>
              <a:t>项目立项：</a:t>
            </a:r>
            <a:r>
              <a:rPr lang="zh-CN" altLang="en-US" sz="2400" dirty="0"/>
              <a:t>项目通过可行性研究和主管部门的批准后，将其列入项目计划的过程，叫做项目立项。</a:t>
            </a:r>
          </a:p>
          <a:p>
            <a:endParaRPr lang="zh-CN" altLang="en-US" dirty="0"/>
          </a:p>
        </p:txBody>
      </p:sp>
      <p:sp>
        <p:nvSpPr>
          <p:cNvPr id="5" name="矩形 4"/>
          <p:cNvSpPr/>
          <p:nvPr/>
        </p:nvSpPr>
        <p:spPr>
          <a:xfrm>
            <a:off x="457200" y="3681621"/>
            <a:ext cx="7696200" cy="830997"/>
          </a:xfrm>
          <a:prstGeom prst="rect">
            <a:avLst/>
          </a:prstGeom>
        </p:spPr>
        <p:txBody>
          <a:bodyPr wrap="square">
            <a:spAutoFit/>
          </a:bodyPr>
          <a:lstStyle/>
          <a:p>
            <a:pPr>
              <a:spcBef>
                <a:spcPts val="600"/>
              </a:spcBef>
            </a:pPr>
            <a:r>
              <a:rPr lang="zh-CN" altLang="en-US" sz="2400" dirty="0">
                <a:latin typeface="Adobe 楷体 Std R" panose="02020400000000000000" pitchFamily="18" charset="-122"/>
                <a:ea typeface="Adobe 楷体 Std R" panose="02020400000000000000" pitchFamily="18" charset="-122"/>
              </a:rPr>
              <a:t>经过项目发起、项目论证、项目审核和项目立项四个过程后，一个软件工程项目就</a:t>
            </a:r>
            <a:r>
              <a:rPr lang="zh-CN" altLang="en-US" sz="2400" u="sng" dirty="0">
                <a:solidFill>
                  <a:srgbClr val="0070C0"/>
                </a:solidFill>
                <a:latin typeface="Adobe 楷体 Std R" panose="02020400000000000000" pitchFamily="18" charset="-122"/>
                <a:ea typeface="Adobe 楷体 Std R" panose="02020400000000000000" pitchFamily="18" charset="-122"/>
              </a:rPr>
              <a:t>正式启动</a:t>
            </a:r>
            <a:r>
              <a:rPr lang="zh-CN" altLang="en-US" sz="2400" dirty="0">
                <a:latin typeface="Adobe 楷体 Std R" panose="02020400000000000000" pitchFamily="18" charset="-122"/>
                <a:ea typeface="Adobe 楷体 Std R" panose="02020400000000000000" pitchFamily="18" charset="-122"/>
              </a:rPr>
              <a:t>了。</a:t>
            </a:r>
          </a:p>
        </p:txBody>
      </p:sp>
    </p:spTree>
    <p:extLst>
      <p:ext uri="{BB962C8B-B14F-4D97-AF65-F5344CB8AC3E}">
        <p14:creationId xmlns:p14="http://schemas.microsoft.com/office/powerpoint/2010/main" val="3797628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out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可行性研究的任务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zh-CN" altLang="en-US" dirty="0"/>
          </a:p>
          <a:p>
            <a:pPr marL="0" indent="0">
              <a:buNone/>
            </a:pPr>
            <a:r>
              <a:rPr lang="zh-CN" altLang="en-US" dirty="0" smtClean="0"/>
              <a:t>    </a:t>
            </a:r>
            <a:r>
              <a:rPr lang="zh-CN" altLang="en-US" sz="2000" dirty="0" smtClean="0"/>
              <a:t>可行性研究</a:t>
            </a:r>
            <a:r>
              <a:rPr lang="zh-CN" altLang="en-US" sz="2000" dirty="0"/>
              <a:t>需要从多个方面进行评估，主要包括</a:t>
            </a:r>
            <a:r>
              <a:rPr lang="zh-CN" altLang="en-US" sz="2000" dirty="0" smtClean="0"/>
              <a:t>：</a:t>
            </a:r>
            <a:endParaRPr lang="en-US" altLang="zh-CN" sz="2000" dirty="0" smtClean="0"/>
          </a:p>
        </p:txBody>
      </p:sp>
      <p:sp>
        <p:nvSpPr>
          <p:cNvPr id="6" name="文本框 5"/>
          <p:cNvSpPr txBox="1"/>
          <p:nvPr/>
        </p:nvSpPr>
        <p:spPr>
          <a:xfrm>
            <a:off x="1173518" y="2343150"/>
            <a:ext cx="7491248" cy="1371600"/>
          </a:xfrm>
          <a:prstGeom prst="rect">
            <a:avLst/>
          </a:prstGeom>
          <a:noFill/>
        </p:spPr>
        <p:txBody>
          <a:bodyPr wrap="square" numCol="2" rtlCol="0">
            <a:spAutoFit/>
          </a:bodyPr>
          <a:lstStyle/>
          <a:p>
            <a:pPr marL="285750" indent="-285750">
              <a:buFont typeface="Wingdings" panose="05000000000000000000" pitchFamily="2" charset="2"/>
              <a:buChar char="Ø"/>
            </a:pPr>
            <a:r>
              <a:rPr lang="zh-CN" altLang="en-US" sz="2000" dirty="0" smtClean="0"/>
              <a:t>战略</a:t>
            </a:r>
            <a:r>
              <a:rPr lang="zh-CN" altLang="en-US" sz="2000" dirty="0"/>
              <a:t>可行性</a:t>
            </a:r>
          </a:p>
          <a:p>
            <a:pPr marL="285750" indent="-285750">
              <a:buFont typeface="Wingdings" panose="05000000000000000000" pitchFamily="2" charset="2"/>
              <a:buChar char="Ø"/>
            </a:pPr>
            <a:r>
              <a:rPr lang="zh-CN" altLang="en-US" sz="2000" dirty="0"/>
              <a:t>操作可行性</a:t>
            </a:r>
          </a:p>
          <a:p>
            <a:pPr marL="285750" indent="-285750">
              <a:buFont typeface="Wingdings" panose="05000000000000000000" pitchFamily="2" charset="2"/>
              <a:buChar char="Ø"/>
            </a:pPr>
            <a:r>
              <a:rPr lang="zh-CN" altLang="en-US" sz="2000" dirty="0"/>
              <a:t>计划可行性</a:t>
            </a:r>
          </a:p>
          <a:p>
            <a:pPr marL="285750" indent="-285750">
              <a:buFont typeface="Wingdings" panose="05000000000000000000" pitchFamily="2" charset="2"/>
              <a:buChar char="Ø"/>
            </a:pPr>
            <a:r>
              <a:rPr lang="zh-CN" altLang="en-US" sz="2000" dirty="0"/>
              <a:t>技术可行性</a:t>
            </a:r>
          </a:p>
          <a:p>
            <a:pPr marL="285750" indent="-285750">
              <a:buFont typeface="Wingdings" panose="05000000000000000000" pitchFamily="2" charset="2"/>
              <a:buChar char="Ø"/>
            </a:pPr>
            <a:r>
              <a:rPr lang="zh-CN" altLang="en-US" sz="2000" dirty="0"/>
              <a:t>社会可行性</a:t>
            </a:r>
          </a:p>
          <a:p>
            <a:pPr marL="285750" indent="-285750">
              <a:buFont typeface="Wingdings" panose="05000000000000000000" pitchFamily="2" charset="2"/>
              <a:buChar char="Ø"/>
            </a:pPr>
            <a:r>
              <a:rPr lang="zh-CN" altLang="en-US" sz="2000" dirty="0"/>
              <a:t>市场可行性</a:t>
            </a:r>
          </a:p>
          <a:p>
            <a:pPr marL="285750" indent="-285750">
              <a:buFont typeface="Wingdings" panose="05000000000000000000" pitchFamily="2" charset="2"/>
              <a:buChar char="Ø"/>
            </a:pPr>
            <a:r>
              <a:rPr lang="zh-CN" altLang="en-US" sz="2000" dirty="0"/>
              <a:t>经济可行性</a:t>
            </a:r>
          </a:p>
          <a:p>
            <a:pPr marL="285750" indent="-285750">
              <a:buFont typeface="Wingdings" panose="05000000000000000000" pitchFamily="2" charset="2"/>
              <a:buChar char="Ø"/>
            </a:pPr>
            <a:r>
              <a:rPr lang="zh-CN" altLang="en-US" sz="2000" dirty="0"/>
              <a:t>风险可行性</a:t>
            </a:r>
          </a:p>
        </p:txBody>
      </p:sp>
    </p:spTree>
    <p:extLst>
      <p:ext uri="{BB962C8B-B14F-4D97-AF65-F5344CB8AC3E}">
        <p14:creationId xmlns:p14="http://schemas.microsoft.com/office/powerpoint/2010/main" val="314566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可行性研究的任务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a:t>
            </a:r>
            <a:r>
              <a:rPr lang="en-US" altLang="zh-CN" dirty="0" smtClean="0"/>
              <a:t>1</a:t>
            </a:r>
            <a:r>
              <a:rPr lang="en-US" altLang="zh-CN" dirty="0"/>
              <a:t>)</a:t>
            </a:r>
            <a:r>
              <a:rPr lang="zh-CN" altLang="en-US" dirty="0">
                <a:solidFill>
                  <a:srgbClr val="CC0066"/>
                </a:solidFill>
              </a:rPr>
              <a:t>战略可行性</a:t>
            </a:r>
            <a:r>
              <a:rPr lang="zh-CN" altLang="en-US" dirty="0">
                <a:solidFill>
                  <a:schemeClr val="tx1"/>
                </a:solidFill>
              </a:rPr>
              <a:t>研究</a:t>
            </a:r>
            <a:r>
              <a:rPr lang="zh-CN" altLang="en-US" dirty="0"/>
              <a:t>主要从整体的角度考虑项目是否</a:t>
            </a:r>
            <a:r>
              <a:rPr lang="zh-CN" altLang="en-US" dirty="0" smtClean="0"/>
              <a:t>可行。</a:t>
            </a:r>
            <a:endParaRPr lang="en-US" altLang="zh-CN" dirty="0" smtClean="0"/>
          </a:p>
          <a:p>
            <a:pPr lvl="1">
              <a:buClr>
                <a:srgbClr val="0070C0"/>
              </a:buClr>
            </a:pPr>
            <a:r>
              <a:rPr lang="zh-CN" altLang="en-US" dirty="0" smtClean="0"/>
              <a:t>提出</a:t>
            </a:r>
            <a:r>
              <a:rPr lang="zh-CN" altLang="en-US" dirty="0"/>
              <a:t>的系统对组织目标具有</a:t>
            </a:r>
            <a:r>
              <a:rPr lang="zh-CN" altLang="en-US" dirty="0" smtClean="0"/>
              <a:t>怎样</a:t>
            </a:r>
            <a:r>
              <a:rPr lang="zh-CN" altLang="en-US" dirty="0"/>
              <a:t>的</a:t>
            </a:r>
            <a:r>
              <a:rPr lang="zh-CN" altLang="en-US" dirty="0" smtClean="0"/>
              <a:t>贡献</a:t>
            </a:r>
            <a:endParaRPr lang="en-US" altLang="zh-CN" dirty="0" smtClean="0"/>
          </a:p>
          <a:p>
            <a:pPr lvl="1">
              <a:buClr>
                <a:srgbClr val="0070C0"/>
              </a:buClr>
            </a:pPr>
            <a:r>
              <a:rPr lang="zh-CN" altLang="en-US" dirty="0" smtClean="0"/>
              <a:t>新</a:t>
            </a:r>
            <a:r>
              <a:rPr lang="zh-CN" altLang="en-US" dirty="0"/>
              <a:t>系统对目前的部门和组织结构有何</a:t>
            </a:r>
            <a:r>
              <a:rPr lang="zh-CN" altLang="en-US" dirty="0" smtClean="0"/>
              <a:t>影响</a:t>
            </a:r>
            <a:endParaRPr lang="en-US" altLang="zh-CN" dirty="0" smtClean="0"/>
          </a:p>
          <a:p>
            <a:pPr lvl="1">
              <a:buClr>
                <a:srgbClr val="0070C0"/>
              </a:buClr>
            </a:pPr>
            <a:r>
              <a:rPr lang="zh-CN" altLang="en-US" dirty="0" smtClean="0"/>
              <a:t>系统</a:t>
            </a:r>
            <a:r>
              <a:rPr lang="zh-CN" altLang="en-US" dirty="0"/>
              <a:t>将以何种方式影响人力水平和现存雇员的</a:t>
            </a:r>
            <a:r>
              <a:rPr lang="zh-CN" altLang="en-US" dirty="0" smtClean="0"/>
              <a:t>技术</a:t>
            </a:r>
            <a:endParaRPr lang="en-US" altLang="zh-CN" dirty="0" smtClean="0"/>
          </a:p>
          <a:p>
            <a:pPr lvl="1">
              <a:buClr>
                <a:srgbClr val="0070C0"/>
              </a:buClr>
            </a:pPr>
            <a:r>
              <a:rPr lang="zh-CN" altLang="en-US" dirty="0" smtClean="0"/>
              <a:t>它</a:t>
            </a:r>
            <a:r>
              <a:rPr lang="zh-CN" altLang="en-US" dirty="0"/>
              <a:t>对组织整个人员开发策略有何</a:t>
            </a:r>
            <a:r>
              <a:rPr lang="zh-CN" altLang="en-US" dirty="0" smtClean="0"/>
              <a:t>影响</a:t>
            </a:r>
            <a:endParaRPr lang="en-US" altLang="zh-CN" dirty="0" smtClean="0"/>
          </a:p>
          <a:p>
            <a:pPr marL="0" indent="0">
              <a:buClr>
                <a:srgbClr val="0070C0"/>
              </a:buClr>
              <a:buNone/>
            </a:pPr>
            <a:r>
              <a:rPr lang="en-US" altLang="zh-CN" dirty="0"/>
              <a:t>(2)</a:t>
            </a:r>
            <a:r>
              <a:rPr lang="zh-CN" altLang="en-US" dirty="0">
                <a:solidFill>
                  <a:srgbClr val="CC0066"/>
                </a:solidFill>
              </a:rPr>
              <a:t>操作可行性</a:t>
            </a:r>
            <a:r>
              <a:rPr lang="zh-CN" altLang="en-US" dirty="0"/>
              <a:t>研究主要考虑系统是否能够真正</a:t>
            </a:r>
            <a:r>
              <a:rPr lang="zh-CN" altLang="en-US" dirty="0" smtClean="0"/>
              <a:t>解决问题；系统</a:t>
            </a:r>
            <a:r>
              <a:rPr lang="zh-CN" altLang="en-US" dirty="0"/>
              <a:t>一旦安装后</a:t>
            </a:r>
            <a:r>
              <a:rPr lang="en-US" altLang="zh-CN" dirty="0"/>
              <a:t>,</a:t>
            </a:r>
            <a:r>
              <a:rPr lang="zh-CN" altLang="en-US" dirty="0"/>
              <a:t>是否有足够</a:t>
            </a:r>
            <a:r>
              <a:rPr lang="zh-CN" altLang="en-US" dirty="0" smtClean="0"/>
              <a:t>的人力资源</a:t>
            </a:r>
            <a:r>
              <a:rPr lang="zh-CN" altLang="en-US" dirty="0"/>
              <a:t>来</a:t>
            </a:r>
            <a:r>
              <a:rPr lang="zh-CN" altLang="en-US" dirty="0" smtClean="0"/>
              <a:t>运行系统；用户</a:t>
            </a:r>
            <a:r>
              <a:rPr lang="zh-CN" altLang="en-US" dirty="0"/>
              <a:t>对新系统具有抵触情绪是否可能使操作不</a:t>
            </a:r>
            <a:r>
              <a:rPr lang="zh-CN" altLang="en-US" dirty="0" smtClean="0"/>
              <a:t>可行；人员</a:t>
            </a:r>
            <a:r>
              <a:rPr lang="zh-CN" altLang="en-US" dirty="0"/>
              <a:t>的可行性等问题</a:t>
            </a:r>
          </a:p>
        </p:txBody>
      </p:sp>
    </p:spTree>
    <p:extLst>
      <p:ext uri="{BB962C8B-B14F-4D97-AF65-F5344CB8AC3E}">
        <p14:creationId xmlns:p14="http://schemas.microsoft.com/office/powerpoint/2010/main" val="263779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arn(outVertical)">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可行性研究的任务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(3)</a:t>
            </a:r>
            <a:r>
              <a:rPr lang="zh-CN" altLang="en-US" dirty="0">
                <a:solidFill>
                  <a:srgbClr val="CC0066"/>
                </a:solidFill>
              </a:rPr>
              <a:t>计划可行性</a:t>
            </a:r>
            <a:r>
              <a:rPr lang="zh-CN" altLang="en-US" dirty="0"/>
              <a:t>研究主要估计项目完成所需的</a:t>
            </a:r>
            <a:r>
              <a:rPr lang="zh-CN" altLang="en-US" dirty="0" smtClean="0"/>
              <a:t>时间并</a:t>
            </a:r>
            <a:r>
              <a:rPr lang="zh-CN" altLang="en-US" dirty="0"/>
              <a:t>评估</a:t>
            </a:r>
            <a:r>
              <a:rPr lang="zh-CN" altLang="en-US" dirty="0" smtClean="0"/>
              <a:t>项</a:t>
            </a:r>
            <a:r>
              <a:rPr lang="zh-CN" altLang="en-US" dirty="0"/>
              <a:t>目</a:t>
            </a:r>
            <a:r>
              <a:rPr lang="zh-CN" altLang="en-US" dirty="0" smtClean="0"/>
              <a:t>的时间是否</a:t>
            </a:r>
            <a:r>
              <a:rPr lang="zh-CN" altLang="en-US" dirty="0"/>
              <a:t>足够。</a:t>
            </a:r>
          </a:p>
          <a:p>
            <a:pPr marL="0" indent="0">
              <a:buNone/>
            </a:pPr>
            <a:r>
              <a:rPr lang="en-US" altLang="zh-CN" dirty="0"/>
              <a:t>(4)</a:t>
            </a:r>
            <a:r>
              <a:rPr lang="zh-CN" altLang="en-US" dirty="0">
                <a:solidFill>
                  <a:srgbClr val="CC0066"/>
                </a:solidFill>
              </a:rPr>
              <a:t>技术可行性</a:t>
            </a:r>
            <a:r>
              <a:rPr lang="zh-CN" altLang="en-US" dirty="0"/>
              <a:t>研究主要考虑项目使用技术的成熟</a:t>
            </a:r>
            <a:r>
              <a:rPr lang="zh-CN" altLang="en-US" dirty="0" smtClean="0"/>
              <a:t>程度；与</a:t>
            </a:r>
            <a:r>
              <a:rPr lang="zh-CN" altLang="en-US" dirty="0"/>
              <a:t>竞争者的技术</a:t>
            </a:r>
            <a:r>
              <a:rPr lang="zh-CN" altLang="en-US" dirty="0" smtClean="0"/>
              <a:t>相比，所</a:t>
            </a:r>
            <a:r>
              <a:rPr lang="zh-CN" altLang="en-US" dirty="0"/>
              <a:t>采用</a:t>
            </a:r>
            <a:r>
              <a:rPr lang="zh-CN" altLang="en-US" dirty="0" smtClean="0"/>
              <a:t>技术的</a:t>
            </a:r>
            <a:r>
              <a:rPr lang="zh-CN" altLang="en-US" dirty="0"/>
              <a:t>优势及</a:t>
            </a:r>
            <a:r>
              <a:rPr lang="zh-CN" altLang="en-US" dirty="0" smtClean="0"/>
              <a:t>缺陷；技术</a:t>
            </a:r>
            <a:r>
              <a:rPr lang="zh-CN" altLang="en-US" dirty="0"/>
              <a:t>转换</a:t>
            </a:r>
            <a:r>
              <a:rPr lang="zh-CN" altLang="en-US" dirty="0" smtClean="0"/>
              <a:t>成本；技术</a:t>
            </a:r>
            <a:r>
              <a:rPr lang="zh-CN" altLang="en-US" dirty="0"/>
              <a:t>发展趋势及所采用技术的发展</a:t>
            </a:r>
            <a:r>
              <a:rPr lang="zh-CN" altLang="en-US" dirty="0" smtClean="0"/>
              <a:t>前景；技术</a:t>
            </a:r>
            <a:r>
              <a:rPr lang="zh-CN" altLang="en-US" dirty="0"/>
              <a:t>选择的制约条件</a:t>
            </a:r>
            <a:r>
              <a:rPr lang="zh-CN" altLang="en-US" dirty="0" smtClean="0"/>
              <a:t>等。</a:t>
            </a:r>
            <a:endParaRPr lang="en-US" altLang="zh-CN" dirty="0"/>
          </a:p>
          <a:p>
            <a:pPr marL="0" indent="0">
              <a:buNone/>
            </a:pPr>
            <a:r>
              <a:rPr lang="en-US" altLang="zh-CN" dirty="0"/>
              <a:t>(5)</a:t>
            </a:r>
            <a:r>
              <a:rPr lang="zh-CN" altLang="en-US" dirty="0">
                <a:solidFill>
                  <a:srgbClr val="CC0066"/>
                </a:solidFill>
              </a:rPr>
              <a:t>社会可行性研</a:t>
            </a:r>
            <a:r>
              <a:rPr lang="zh-CN" altLang="en-US" dirty="0"/>
              <a:t>究主要考虑项目是否满足所有项目涉及者的</a:t>
            </a:r>
            <a:r>
              <a:rPr lang="zh-CN" altLang="en-US" dirty="0" smtClean="0"/>
              <a:t>利益；是否</a:t>
            </a:r>
            <a:r>
              <a:rPr lang="zh-CN" altLang="en-US" dirty="0"/>
              <a:t>满足法律或</a:t>
            </a:r>
            <a:r>
              <a:rPr lang="zh-CN" altLang="en-US" dirty="0" smtClean="0"/>
              <a:t>合同</a:t>
            </a:r>
            <a:r>
              <a:rPr lang="zh-CN" altLang="en-US" dirty="0"/>
              <a:t>的</a:t>
            </a:r>
            <a:r>
              <a:rPr lang="zh-CN" altLang="en-US" dirty="0" smtClean="0"/>
              <a:t>要求</a:t>
            </a:r>
            <a:r>
              <a:rPr lang="zh-CN" altLang="en-US" dirty="0"/>
              <a:t>等。</a:t>
            </a:r>
          </a:p>
        </p:txBody>
      </p:sp>
    </p:spTree>
    <p:extLst>
      <p:ext uri="{BB962C8B-B14F-4D97-AF65-F5344CB8AC3E}">
        <p14:creationId xmlns:p14="http://schemas.microsoft.com/office/powerpoint/2010/main" val="366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out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out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dirty="0"/>
              <a:t>　可行性研究的任务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smtClean="0"/>
              <a:t>(6</a:t>
            </a:r>
            <a:r>
              <a:rPr lang="en-US" altLang="zh-CN" dirty="0"/>
              <a:t>)</a:t>
            </a:r>
            <a:r>
              <a:rPr lang="zh-CN" altLang="en-US" dirty="0">
                <a:solidFill>
                  <a:srgbClr val="CC0066"/>
                </a:solidFill>
              </a:rPr>
              <a:t>市场可行性</a:t>
            </a:r>
            <a:r>
              <a:rPr lang="zh-CN" altLang="en-US" dirty="0"/>
              <a:t>研究主要包括研究市场发展历史与发展</a:t>
            </a:r>
            <a:r>
              <a:rPr lang="zh-CN" altLang="en-US" dirty="0" smtClean="0"/>
              <a:t>趋势</a:t>
            </a:r>
            <a:endParaRPr lang="en-US" altLang="zh-CN" dirty="0" smtClean="0"/>
          </a:p>
          <a:p>
            <a:pPr lvl="1">
              <a:buClr>
                <a:schemeClr val="accent1"/>
              </a:buClr>
            </a:pPr>
            <a:r>
              <a:rPr lang="zh-CN" altLang="en-US" dirty="0" smtClean="0"/>
              <a:t>说明</a:t>
            </a:r>
            <a:r>
              <a:rPr lang="zh-CN" altLang="en-US" dirty="0"/>
              <a:t>本产品处于市场的什么</a:t>
            </a:r>
            <a:r>
              <a:rPr lang="zh-CN" altLang="en-US" dirty="0" smtClean="0"/>
              <a:t>发展阶段；</a:t>
            </a:r>
            <a:endParaRPr lang="en-US" altLang="zh-CN" dirty="0" smtClean="0"/>
          </a:p>
          <a:p>
            <a:pPr lvl="1">
              <a:buClr>
                <a:schemeClr val="accent1"/>
              </a:buClr>
            </a:pPr>
            <a:r>
              <a:rPr lang="zh-CN" altLang="en-US" dirty="0" smtClean="0"/>
              <a:t>本</a:t>
            </a:r>
            <a:r>
              <a:rPr lang="zh-CN" altLang="en-US" dirty="0"/>
              <a:t>产品和同类产品的</a:t>
            </a:r>
            <a:r>
              <a:rPr lang="zh-CN" altLang="en-US" dirty="0" smtClean="0"/>
              <a:t>价格分析；</a:t>
            </a:r>
            <a:endParaRPr lang="en-US" altLang="zh-CN" dirty="0" smtClean="0"/>
          </a:p>
          <a:p>
            <a:pPr lvl="1">
              <a:buClr>
                <a:schemeClr val="accent1"/>
              </a:buClr>
            </a:pPr>
            <a:r>
              <a:rPr lang="zh-CN" altLang="en-US" dirty="0" smtClean="0"/>
              <a:t>统计</a:t>
            </a:r>
            <a:r>
              <a:rPr lang="zh-CN" altLang="en-US" dirty="0"/>
              <a:t>当前市场的总额、竞争对手所占的</a:t>
            </a:r>
            <a:r>
              <a:rPr lang="zh-CN" altLang="en-US" dirty="0" smtClean="0"/>
              <a:t>份额，分析</a:t>
            </a:r>
            <a:r>
              <a:rPr lang="zh-CN" altLang="en-US" dirty="0"/>
              <a:t>本</a:t>
            </a:r>
            <a:r>
              <a:rPr lang="zh-CN" altLang="en-US" dirty="0" smtClean="0"/>
              <a:t>产品</a:t>
            </a:r>
            <a:r>
              <a:rPr lang="zh-CN" altLang="en-US" dirty="0"/>
              <a:t>能占多少</a:t>
            </a:r>
            <a:r>
              <a:rPr lang="zh-CN" altLang="en-US" dirty="0" smtClean="0"/>
              <a:t>份额；</a:t>
            </a:r>
            <a:endParaRPr lang="en-US" altLang="zh-CN" dirty="0" smtClean="0"/>
          </a:p>
          <a:p>
            <a:pPr lvl="1">
              <a:buClr>
                <a:schemeClr val="accent1"/>
              </a:buClr>
            </a:pPr>
            <a:r>
              <a:rPr lang="zh-CN" altLang="en-US" dirty="0" smtClean="0"/>
              <a:t>分析</a:t>
            </a:r>
            <a:r>
              <a:rPr lang="zh-CN" altLang="en-US" dirty="0"/>
              <a:t>产品消费群体的特征、消费方式以及影响市场的</a:t>
            </a:r>
            <a:r>
              <a:rPr lang="zh-CN" altLang="en-US" dirty="0" smtClean="0"/>
              <a:t>因素；</a:t>
            </a:r>
            <a:endParaRPr lang="en-US" altLang="zh-CN" dirty="0" smtClean="0"/>
          </a:p>
          <a:p>
            <a:pPr lvl="1">
              <a:buClr>
                <a:schemeClr val="accent1"/>
              </a:buClr>
            </a:pPr>
            <a:r>
              <a:rPr lang="zh-CN" altLang="en-US" dirty="0" smtClean="0"/>
              <a:t>分析</a:t>
            </a:r>
            <a:r>
              <a:rPr lang="zh-CN" altLang="en-US" dirty="0"/>
              <a:t>竞争对手的</a:t>
            </a:r>
            <a:r>
              <a:rPr lang="zh-CN" altLang="en-US" dirty="0" smtClean="0"/>
              <a:t>市场状况；</a:t>
            </a:r>
            <a:endParaRPr lang="en-US" altLang="zh-CN" dirty="0" smtClean="0"/>
          </a:p>
          <a:p>
            <a:pPr lvl="1">
              <a:buClr>
                <a:schemeClr val="accent1"/>
              </a:buClr>
            </a:pPr>
            <a:r>
              <a:rPr lang="zh-CN" altLang="en-US" dirty="0" smtClean="0"/>
              <a:t>分析</a:t>
            </a:r>
            <a:r>
              <a:rPr lang="zh-CN" altLang="en-US" dirty="0"/>
              <a:t>竞争对手在研发、销售、资金、品牌等方面的</a:t>
            </a:r>
            <a:r>
              <a:rPr lang="zh-CN" altLang="en-US" dirty="0" smtClean="0"/>
              <a:t>实力；</a:t>
            </a:r>
            <a:endParaRPr lang="en-US" altLang="zh-CN" dirty="0" smtClean="0"/>
          </a:p>
          <a:p>
            <a:pPr lvl="1">
              <a:buClr>
                <a:schemeClr val="accent1"/>
              </a:buClr>
            </a:pPr>
            <a:r>
              <a:rPr lang="zh-CN" altLang="en-US" dirty="0" smtClean="0"/>
              <a:t>分析</a:t>
            </a:r>
            <a:r>
              <a:rPr lang="zh-CN" altLang="en-US" dirty="0"/>
              <a:t>自己的实力等</a:t>
            </a:r>
            <a:r>
              <a:rPr lang="zh-CN" altLang="en-US" dirty="0" smtClean="0"/>
              <a:t>。</a:t>
            </a:r>
            <a:endParaRPr lang="zh-CN" altLang="en-US" dirty="0"/>
          </a:p>
        </p:txBody>
      </p:sp>
    </p:spTree>
    <p:extLst>
      <p:ext uri="{BB962C8B-B14F-4D97-AF65-F5344CB8AC3E}">
        <p14:creationId xmlns:p14="http://schemas.microsoft.com/office/powerpoint/2010/main" val="2840028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left)">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9942</TotalTime>
  <Words>2949</Words>
  <Application>Microsoft Office PowerPoint</Application>
  <PresentationFormat>全屏显示(16:9)</PresentationFormat>
  <Paragraphs>275</Paragraphs>
  <Slides>43</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8" baseType="lpstr">
      <vt:lpstr>Adobe 楷体 Std R</vt:lpstr>
      <vt:lpstr>Bebas Neue</vt:lpstr>
      <vt:lpstr>楷体_GB2312</vt:lpstr>
      <vt:lpstr>隶书</vt:lpstr>
      <vt:lpstr>宋体</vt:lpstr>
      <vt:lpstr>微软雅黑</vt:lpstr>
      <vt:lpstr>Adobe Caslon Pro Bold</vt:lpstr>
      <vt:lpstr>Adobe Garamond Pro Bold</vt:lpstr>
      <vt:lpstr>Arial</vt:lpstr>
      <vt:lpstr>Calibri</vt:lpstr>
      <vt:lpstr>Symbol</vt:lpstr>
      <vt:lpstr>Times New Roman</vt:lpstr>
      <vt:lpstr>Wingdings</vt:lpstr>
      <vt:lpstr>Office Theme</vt:lpstr>
      <vt:lpstr>Microsoft 公式 3.0</vt:lpstr>
      <vt:lpstr>第二部分 可行性研究与项目开发计划 </vt:lpstr>
      <vt:lpstr>PowerPoint 演示文稿</vt:lpstr>
      <vt:lpstr>3.1　项目立项概述</vt:lpstr>
      <vt:lpstr>3.1　项目立项概述</vt:lpstr>
      <vt:lpstr>3.1　项目立项概述</vt:lpstr>
      <vt:lpstr>3.2　可行性研究的任务</vt:lpstr>
      <vt:lpstr>3.2　可行性研究的任务</vt:lpstr>
      <vt:lpstr>3.2　可行性研究的任务</vt:lpstr>
      <vt:lpstr>3.2　可行性研究的任务</vt:lpstr>
      <vt:lpstr>3.2　可行性研究的任务</vt:lpstr>
      <vt:lpstr>3.3  技术可行性</vt:lpstr>
      <vt:lpstr>3.3  技术可行性</vt:lpstr>
      <vt:lpstr>3.4  操作可行性</vt:lpstr>
      <vt:lpstr>3.5  经济可行性</vt:lpstr>
      <vt:lpstr>1.成本估算</vt:lpstr>
      <vt:lpstr>PowerPoint 演示文稿</vt:lpstr>
      <vt:lpstr>PowerPoint 演示文稿</vt:lpstr>
      <vt:lpstr>PowerPoint 演示文稿</vt:lpstr>
      <vt:lpstr>2. 成本一效益分析</vt:lpstr>
      <vt:lpstr>2. 成本一效益分析</vt:lpstr>
      <vt:lpstr>3.货币的时间价值</vt:lpstr>
      <vt:lpstr>3.货币的时间价值</vt:lpstr>
      <vt:lpstr>PowerPoint 演示文稿</vt:lpstr>
      <vt:lpstr>4.投资回收期</vt:lpstr>
      <vt:lpstr>5.纯收入</vt:lpstr>
      <vt:lpstr>PowerPoint 演示文稿</vt:lpstr>
      <vt:lpstr>PowerPoint 演示文稿</vt:lpstr>
      <vt:lpstr>PowerPoint 演示文稿</vt:lpstr>
      <vt:lpstr>3.6　可行性研究的步骤</vt:lpstr>
      <vt:lpstr>3.6　可行性研究的步骤</vt:lpstr>
      <vt:lpstr>3.6　可行性研究的步骤</vt:lpstr>
      <vt:lpstr>PowerPoint 演示文稿</vt:lpstr>
      <vt:lpstr>3.6　可行性研究的步骤</vt:lpstr>
      <vt:lpstr>3.6　可行性研究的步骤</vt:lpstr>
      <vt:lpstr>PowerPoint 演示文稿</vt:lpstr>
      <vt:lpstr>3.7  制定项目开发计划</vt:lpstr>
      <vt:lpstr>3.7  制定项目开发计划</vt:lpstr>
      <vt:lpstr>3.7  制定项目开发计划</vt:lpstr>
      <vt:lpstr>软件开发计划说明书</vt:lpstr>
      <vt:lpstr>软件开发计划说明书</vt:lpstr>
      <vt:lpstr>小结</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269</cp:revision>
  <dcterms:created xsi:type="dcterms:W3CDTF">2011-12-26T17:46:32Z</dcterms:created>
  <dcterms:modified xsi:type="dcterms:W3CDTF">2020-03-13T15:50:14Z</dcterms:modified>
</cp:coreProperties>
</file>