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8"/>
  </p:notesMasterIdLst>
  <p:handoutMasterIdLst>
    <p:handoutMasterId r:id="rId59"/>
  </p:handoutMasterIdLst>
  <p:sldIdLst>
    <p:sldId id="339" r:id="rId2"/>
    <p:sldId id="371" r:id="rId3"/>
    <p:sldId id="342" r:id="rId4"/>
    <p:sldId id="343" r:id="rId5"/>
    <p:sldId id="344" r:id="rId6"/>
    <p:sldId id="345" r:id="rId7"/>
    <p:sldId id="372" r:id="rId8"/>
    <p:sldId id="346" r:id="rId9"/>
    <p:sldId id="373" r:id="rId10"/>
    <p:sldId id="347" r:id="rId11"/>
    <p:sldId id="349" r:id="rId12"/>
    <p:sldId id="350" r:id="rId13"/>
    <p:sldId id="348" r:id="rId14"/>
    <p:sldId id="351" r:id="rId15"/>
    <p:sldId id="352" r:id="rId16"/>
    <p:sldId id="374" r:id="rId17"/>
    <p:sldId id="354" r:id="rId18"/>
    <p:sldId id="353" r:id="rId19"/>
    <p:sldId id="375" r:id="rId20"/>
    <p:sldId id="355" r:id="rId21"/>
    <p:sldId id="356" r:id="rId22"/>
    <p:sldId id="376" r:id="rId23"/>
    <p:sldId id="377" r:id="rId24"/>
    <p:sldId id="378" r:id="rId25"/>
    <p:sldId id="379" r:id="rId26"/>
    <p:sldId id="358" r:id="rId27"/>
    <p:sldId id="380" r:id="rId28"/>
    <p:sldId id="381" r:id="rId29"/>
    <p:sldId id="362" r:id="rId30"/>
    <p:sldId id="359" r:id="rId31"/>
    <p:sldId id="382" r:id="rId32"/>
    <p:sldId id="360" r:id="rId33"/>
    <p:sldId id="361" r:id="rId34"/>
    <p:sldId id="383" r:id="rId35"/>
    <p:sldId id="363" r:id="rId36"/>
    <p:sldId id="364" r:id="rId37"/>
    <p:sldId id="384" r:id="rId38"/>
    <p:sldId id="385" r:id="rId39"/>
    <p:sldId id="386" r:id="rId40"/>
    <p:sldId id="357" r:id="rId41"/>
    <p:sldId id="387" r:id="rId42"/>
    <p:sldId id="365" r:id="rId43"/>
    <p:sldId id="388" r:id="rId44"/>
    <p:sldId id="366" r:id="rId45"/>
    <p:sldId id="389" r:id="rId46"/>
    <p:sldId id="390" r:id="rId47"/>
    <p:sldId id="367" r:id="rId48"/>
    <p:sldId id="391" r:id="rId49"/>
    <p:sldId id="392" r:id="rId50"/>
    <p:sldId id="393" r:id="rId51"/>
    <p:sldId id="370" r:id="rId52"/>
    <p:sldId id="394" r:id="rId53"/>
    <p:sldId id="395" r:id="rId54"/>
    <p:sldId id="396" r:id="rId55"/>
    <p:sldId id="397" r:id="rId56"/>
    <p:sldId id="340" r:id="rId5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093"/>
    <a:srgbClr val="CC3399"/>
    <a:srgbClr val="F2644C"/>
    <a:srgbClr val="0065B0"/>
    <a:srgbClr val="FF0505"/>
    <a:srgbClr val="EA0000"/>
    <a:srgbClr val="444444"/>
    <a:srgbClr val="0FCED3"/>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33" autoAdjust="0"/>
    <p:restoredTop sz="99548" autoAdjust="0"/>
  </p:normalViewPr>
  <p:slideViewPr>
    <p:cSldViewPr>
      <p:cViewPr varScale="1">
        <p:scale>
          <a:sx n="98" d="100"/>
          <a:sy n="98" d="100"/>
        </p:scale>
        <p:origin x="426" y="84"/>
      </p:cViewPr>
      <p:guideLst>
        <p:guide orient="horz" pos="162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53" d="100"/>
          <a:sy n="53" d="100"/>
        </p:scale>
        <p:origin x="-294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JM"/>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2BABB2A-1528-4AAF-9A21-F4370666C7B2}" type="datetimeFigureOut">
              <a:rPr lang="en-JM" smtClean="0"/>
              <a:pPr/>
              <a:t>19/04/2020</a:t>
            </a:fld>
            <a:endParaRPr lang="en-JM"/>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JM"/>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38927C-AB49-450F-8967-4AD52E2DC3DA}" type="slidenum">
              <a:rPr lang="en-JM" smtClean="0"/>
              <a:pPr/>
              <a:t>‹#›</a:t>
            </a:fld>
            <a:endParaRPr lang="en-JM"/>
          </a:p>
        </p:txBody>
      </p:sp>
    </p:spTree>
    <p:extLst>
      <p:ext uri="{BB962C8B-B14F-4D97-AF65-F5344CB8AC3E}">
        <p14:creationId xmlns:p14="http://schemas.microsoft.com/office/powerpoint/2010/main" val="35275178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JM"/>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190015-6979-4CAF-87BC-D33F74A1F261}" type="datetimeFigureOut">
              <a:rPr lang="en-JM" smtClean="0"/>
              <a:pPr/>
              <a:t>19/04/2020</a:t>
            </a:fld>
            <a:endParaRPr lang="en-JM"/>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JM"/>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JM"/>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JM"/>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9CA0D8-6577-48B2-BA77-88519BAFBFDA}" type="slidenum">
              <a:rPr lang="en-JM" smtClean="0"/>
              <a:pPr/>
              <a:t>‹#›</a:t>
            </a:fld>
            <a:endParaRPr lang="en-JM"/>
          </a:p>
        </p:txBody>
      </p:sp>
    </p:spTree>
    <p:extLst>
      <p:ext uri="{BB962C8B-B14F-4D97-AF65-F5344CB8AC3E}">
        <p14:creationId xmlns:p14="http://schemas.microsoft.com/office/powerpoint/2010/main" val="1591203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35AF454-C1DB-447C-9EEC-A5F3AC4DF9C4}" type="slidenum">
              <a:rPr lang="zh-CN" altLang="en-US" smtClean="0"/>
              <a:t>1</a:t>
            </a:fld>
            <a:endParaRPr lang="zh-CN" altLang="en-US"/>
          </a:p>
        </p:txBody>
      </p:sp>
    </p:spTree>
    <p:extLst>
      <p:ext uri="{BB962C8B-B14F-4D97-AF65-F5344CB8AC3E}">
        <p14:creationId xmlns:p14="http://schemas.microsoft.com/office/powerpoint/2010/main" val="926688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35AF454-C1DB-447C-9EEC-A5F3AC4DF9C4}" type="slidenum">
              <a:rPr lang="zh-CN" altLang="en-US" smtClean="0"/>
              <a:t>56</a:t>
            </a:fld>
            <a:endParaRPr lang="zh-CN" altLang="en-US"/>
          </a:p>
        </p:txBody>
      </p:sp>
    </p:spTree>
    <p:extLst>
      <p:ext uri="{BB962C8B-B14F-4D97-AF65-F5344CB8AC3E}">
        <p14:creationId xmlns:p14="http://schemas.microsoft.com/office/powerpoint/2010/main" val="41197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57200" y="4781550"/>
            <a:ext cx="6629400" cy="292894"/>
          </a:xfrm>
          <a:prstGeom prst="rect">
            <a:avLst/>
          </a:prstGeom>
        </p:spPr>
        <p:txBody>
          <a:bodyPr/>
          <a:lstStyle/>
          <a:p>
            <a:r>
              <a:rPr lang="en-JM" dirty="0" smtClean="0"/>
              <a:t> </a:t>
            </a:r>
            <a:endParaRPr lang="en-JM" dirty="0"/>
          </a:p>
        </p:txBody>
      </p:sp>
      <p:sp>
        <p:nvSpPr>
          <p:cNvPr id="4" name="矩形 3"/>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dirty="0" smtClean="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n-JM" dirty="0" smtClean="0"/>
              <a:t> </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i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dirty="0" smtClean="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n-JM" dirty="0" smtClean="0"/>
              <a:t> </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dirty="0"/>
          </a:p>
        </p:txBody>
      </p:sp>
      <p:sp>
        <p:nvSpPr>
          <p:cNvPr id="8" name="内容占位符 7"/>
          <p:cNvSpPr>
            <a:spLocks noGrp="1"/>
          </p:cNvSpPr>
          <p:nvPr>
            <p:ph sz="quarter" idx="13"/>
          </p:nvPr>
        </p:nvSpPr>
        <p:spPr>
          <a:xfrm>
            <a:off x="457200" y="1043658"/>
            <a:ext cx="8229600" cy="3661691"/>
          </a:xfrm>
          <a:prstGeom prst="rect">
            <a:avLst/>
          </a:prstGeom>
        </p:spPr>
        <p:txBody>
          <a:bodyPr/>
          <a:lstStyle>
            <a:lvl1pPr marL="0" indent="0">
              <a:buNone/>
              <a:defRPr sz="2400"/>
            </a:lvl1pPr>
            <a:lvl2pPr>
              <a:defRPr sz="2000"/>
            </a:lvl2pPr>
            <a:lvl3pPr>
              <a:defRPr sz="1800"/>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354698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eet The Tea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n-JM" dirty="0" smtClean="0"/>
              <a:t> </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dirty="0"/>
          </a:p>
        </p:txBody>
      </p:sp>
      <p:sp>
        <p:nvSpPr>
          <p:cNvPr id="30" name="Picture Placeholder 29"/>
          <p:cNvSpPr>
            <a:spLocks noGrp="1"/>
          </p:cNvSpPr>
          <p:nvPr>
            <p:ph type="pic" sz="quarter" idx="13"/>
          </p:nvPr>
        </p:nvSpPr>
        <p:spPr>
          <a:xfrm>
            <a:off x="533400" y="1200150"/>
            <a:ext cx="1828800" cy="1518666"/>
          </a:xfrm>
          <a:prstGeom prst="rect">
            <a:avLst/>
          </a:prstGeom>
        </p:spPr>
        <p:txBody>
          <a:bodyPr>
            <a:normAutofit/>
          </a:bodyPr>
          <a:lstStyle>
            <a:lvl1pPr marL="0" indent="0" algn="ctr">
              <a:buFontTx/>
              <a:buNone/>
              <a:defRPr sz="1400"/>
            </a:lvl1pPr>
          </a:lstStyle>
          <a:p>
            <a:endParaRPr lang="en-JM" dirty="0"/>
          </a:p>
        </p:txBody>
      </p:sp>
      <p:sp>
        <p:nvSpPr>
          <p:cNvPr id="32" name="Picture Placeholder 29"/>
          <p:cNvSpPr>
            <a:spLocks noGrp="1"/>
          </p:cNvSpPr>
          <p:nvPr>
            <p:ph type="pic" sz="quarter" idx="14"/>
          </p:nvPr>
        </p:nvSpPr>
        <p:spPr>
          <a:xfrm>
            <a:off x="2590800" y="1200150"/>
            <a:ext cx="1828800" cy="1518666"/>
          </a:xfrm>
          <a:prstGeom prst="rect">
            <a:avLst/>
          </a:prstGeom>
        </p:spPr>
        <p:txBody>
          <a:bodyPr>
            <a:normAutofit/>
          </a:bodyPr>
          <a:lstStyle>
            <a:lvl1pPr marL="0" indent="0" algn="ctr">
              <a:buFontTx/>
              <a:buNone/>
              <a:defRPr sz="1400"/>
            </a:lvl1pPr>
          </a:lstStyle>
          <a:p>
            <a:endParaRPr lang="en-JM"/>
          </a:p>
        </p:txBody>
      </p:sp>
      <p:sp>
        <p:nvSpPr>
          <p:cNvPr id="34" name="Picture Placeholder 29"/>
          <p:cNvSpPr>
            <a:spLocks noGrp="1"/>
          </p:cNvSpPr>
          <p:nvPr>
            <p:ph type="pic" sz="quarter" idx="15"/>
          </p:nvPr>
        </p:nvSpPr>
        <p:spPr>
          <a:xfrm>
            <a:off x="4648200" y="1200150"/>
            <a:ext cx="1828800" cy="1518666"/>
          </a:xfrm>
          <a:prstGeom prst="rect">
            <a:avLst/>
          </a:prstGeom>
        </p:spPr>
        <p:txBody>
          <a:bodyPr>
            <a:normAutofit/>
          </a:bodyPr>
          <a:lstStyle>
            <a:lvl1pPr marL="0" indent="0" algn="ctr">
              <a:buFontTx/>
              <a:buNone/>
              <a:defRPr sz="1400"/>
            </a:lvl1pPr>
          </a:lstStyle>
          <a:p>
            <a:endParaRPr lang="en-JM"/>
          </a:p>
        </p:txBody>
      </p:sp>
      <p:sp>
        <p:nvSpPr>
          <p:cNvPr id="36" name="Picture Placeholder 29"/>
          <p:cNvSpPr>
            <a:spLocks noGrp="1"/>
          </p:cNvSpPr>
          <p:nvPr>
            <p:ph type="pic" sz="quarter" idx="16"/>
          </p:nvPr>
        </p:nvSpPr>
        <p:spPr>
          <a:xfrm>
            <a:off x="6705600" y="1200150"/>
            <a:ext cx="1828800" cy="1518666"/>
          </a:xfrm>
          <a:prstGeom prst="rect">
            <a:avLst/>
          </a:prstGeom>
        </p:spPr>
        <p:txBody>
          <a:bodyPr>
            <a:normAutofit/>
          </a:bodyPr>
          <a:lstStyle>
            <a:lvl1pPr marL="0" indent="0" algn="ctr">
              <a:buFontTx/>
              <a:buNone/>
              <a:defRPr sz="1400"/>
            </a:lvl1pPr>
          </a:lstStyle>
          <a:p>
            <a:endParaRPr lang="en-JM"/>
          </a:p>
        </p:txBody>
      </p:sp>
      <p:sp>
        <p:nvSpPr>
          <p:cNvPr id="39" name="Content Placeholder 37"/>
          <p:cNvSpPr>
            <a:spLocks noGrp="1"/>
          </p:cNvSpPr>
          <p:nvPr>
            <p:ph sz="quarter" idx="18"/>
          </p:nvPr>
        </p:nvSpPr>
        <p:spPr>
          <a:xfrm>
            <a:off x="2514600" y="3238500"/>
            <a:ext cx="1901952" cy="323850"/>
          </a:xfrm>
          <a:prstGeom prst="rect">
            <a:avLst/>
          </a:prstGeom>
        </p:spPr>
        <p:txBody>
          <a:bodyPr>
            <a:noAutofit/>
          </a:bodyPr>
          <a:lstStyle>
            <a:lvl1pPr>
              <a:buNone/>
              <a:defRPr sz="1600">
                <a:latin typeface="Bebas Neue" pitchFamily="34" charset="0"/>
              </a:defRPr>
            </a:lvl1pPr>
            <a:lvl2pPr>
              <a:defRPr sz="1600"/>
            </a:lvl2pPr>
            <a:lvl3pPr>
              <a:defRPr sz="1600"/>
            </a:lvl3pPr>
            <a:lvl4pPr>
              <a:defRPr sz="1600"/>
            </a:lvl4pPr>
            <a:lvl5pPr algn="ctr">
              <a:buNone/>
              <a:defRPr sz="1600"/>
            </a:lvl5pPr>
          </a:lstStyle>
          <a:p>
            <a:pPr lvl="0"/>
            <a:endParaRPr lang="en-JM" dirty="0"/>
          </a:p>
        </p:txBody>
      </p:sp>
      <p:sp>
        <p:nvSpPr>
          <p:cNvPr id="40" name="Content Placeholder 37"/>
          <p:cNvSpPr>
            <a:spLocks noGrp="1"/>
          </p:cNvSpPr>
          <p:nvPr>
            <p:ph sz="quarter" idx="19"/>
          </p:nvPr>
        </p:nvSpPr>
        <p:spPr>
          <a:xfrm>
            <a:off x="4572000" y="3238500"/>
            <a:ext cx="1901952" cy="323850"/>
          </a:xfrm>
          <a:prstGeom prst="rect">
            <a:avLst/>
          </a:prstGeom>
        </p:spPr>
        <p:txBody>
          <a:bodyPr>
            <a:noAutofit/>
          </a:bodyPr>
          <a:lstStyle>
            <a:lvl1pPr>
              <a:buNone/>
              <a:defRPr sz="1600">
                <a:latin typeface="Bebas Neue" pitchFamily="34" charset="0"/>
              </a:defRPr>
            </a:lvl1pPr>
            <a:lvl2pPr>
              <a:defRPr sz="1600"/>
            </a:lvl2pPr>
            <a:lvl3pPr>
              <a:defRPr sz="1600"/>
            </a:lvl3pPr>
            <a:lvl4pPr>
              <a:defRPr sz="1600"/>
            </a:lvl4pPr>
            <a:lvl5pPr algn="ctr">
              <a:buNone/>
              <a:defRPr sz="1600"/>
            </a:lvl5pPr>
          </a:lstStyle>
          <a:p>
            <a:pPr lvl="0"/>
            <a:endParaRPr lang="en-JM" dirty="0"/>
          </a:p>
        </p:txBody>
      </p:sp>
      <p:sp>
        <p:nvSpPr>
          <p:cNvPr id="41" name="Content Placeholder 37"/>
          <p:cNvSpPr>
            <a:spLocks noGrp="1"/>
          </p:cNvSpPr>
          <p:nvPr>
            <p:ph sz="quarter" idx="20"/>
          </p:nvPr>
        </p:nvSpPr>
        <p:spPr>
          <a:xfrm>
            <a:off x="6629400" y="3238500"/>
            <a:ext cx="1901952" cy="323850"/>
          </a:xfrm>
          <a:prstGeom prst="rect">
            <a:avLst/>
          </a:prstGeom>
        </p:spPr>
        <p:txBody>
          <a:bodyPr>
            <a:noAutofit/>
          </a:bodyPr>
          <a:lstStyle>
            <a:lvl1pPr>
              <a:buNone/>
              <a:defRPr sz="1600">
                <a:latin typeface="Bebas Neue" pitchFamily="34" charset="0"/>
              </a:defRPr>
            </a:lvl1pPr>
            <a:lvl2pPr>
              <a:defRPr sz="1600"/>
            </a:lvl2pPr>
            <a:lvl3pPr>
              <a:defRPr sz="1600"/>
            </a:lvl3pPr>
            <a:lvl4pPr>
              <a:defRPr sz="1600"/>
            </a:lvl4pPr>
            <a:lvl5pPr algn="ctr">
              <a:buNone/>
              <a:defRPr sz="1600"/>
            </a:lvl5pPr>
          </a:lstStyle>
          <a:p>
            <a:pPr lvl="0"/>
            <a:endParaRPr lang="en-JM" dirty="0"/>
          </a:p>
        </p:txBody>
      </p:sp>
      <p:sp>
        <p:nvSpPr>
          <p:cNvPr id="37" name="Content Placeholder 37"/>
          <p:cNvSpPr>
            <a:spLocks noGrp="1"/>
          </p:cNvSpPr>
          <p:nvPr>
            <p:ph sz="quarter" idx="21"/>
          </p:nvPr>
        </p:nvSpPr>
        <p:spPr>
          <a:xfrm>
            <a:off x="457200" y="3238500"/>
            <a:ext cx="1901952" cy="323850"/>
          </a:xfrm>
          <a:prstGeom prst="rect">
            <a:avLst/>
          </a:prstGeom>
        </p:spPr>
        <p:txBody>
          <a:bodyPr>
            <a:noAutofit/>
          </a:bodyPr>
          <a:lstStyle>
            <a:lvl1pPr>
              <a:buNone/>
              <a:defRPr sz="1600">
                <a:latin typeface="Bebas Neue" pitchFamily="34" charset="0"/>
              </a:defRPr>
            </a:lvl1pPr>
            <a:lvl2pPr>
              <a:defRPr sz="1600"/>
            </a:lvl2pPr>
            <a:lvl3pPr>
              <a:defRPr sz="1600"/>
            </a:lvl3pPr>
            <a:lvl4pPr>
              <a:defRPr sz="1600"/>
            </a:lvl4pPr>
            <a:lvl5pPr algn="ctr">
              <a:buNone/>
              <a:defRPr sz="1600"/>
            </a:lvl5pPr>
          </a:lstStyle>
          <a:p>
            <a:pPr lvl="0"/>
            <a:endParaRPr lang="en-JM" dirty="0"/>
          </a:p>
        </p:txBody>
      </p:sp>
      <p:sp>
        <p:nvSpPr>
          <p:cNvPr id="25" name="Content Placeholder 37"/>
          <p:cNvSpPr>
            <a:spLocks noGrp="1"/>
          </p:cNvSpPr>
          <p:nvPr>
            <p:ph sz="quarter" idx="26"/>
          </p:nvPr>
        </p:nvSpPr>
        <p:spPr>
          <a:xfrm>
            <a:off x="2514600" y="3486150"/>
            <a:ext cx="1901952" cy="990600"/>
          </a:xfrm>
          <a:prstGeom prst="rect">
            <a:avLst/>
          </a:prstGeom>
        </p:spPr>
        <p:txBody>
          <a:bodyPr>
            <a:noAutofit/>
          </a:bodyPr>
          <a:lstStyle>
            <a:lvl1pPr>
              <a:buNone/>
              <a:defRPr sz="1100"/>
            </a:lvl1pPr>
            <a:lvl2pPr>
              <a:defRPr sz="1600"/>
            </a:lvl2pPr>
            <a:lvl3pPr>
              <a:defRPr sz="1600"/>
            </a:lvl3pPr>
            <a:lvl4pPr>
              <a:defRPr sz="1600"/>
            </a:lvl4pPr>
            <a:lvl5pPr algn="ctr">
              <a:buNone/>
              <a:defRPr sz="1600"/>
            </a:lvl5pPr>
          </a:lstStyle>
          <a:p>
            <a:pPr lvl="0"/>
            <a:endParaRPr lang="en-JM" dirty="0"/>
          </a:p>
        </p:txBody>
      </p:sp>
      <p:sp>
        <p:nvSpPr>
          <p:cNvPr id="28" name="Content Placeholder 37"/>
          <p:cNvSpPr>
            <a:spLocks noGrp="1"/>
          </p:cNvSpPr>
          <p:nvPr>
            <p:ph sz="quarter" idx="27"/>
          </p:nvPr>
        </p:nvSpPr>
        <p:spPr>
          <a:xfrm>
            <a:off x="4572000" y="3486150"/>
            <a:ext cx="1901952" cy="990600"/>
          </a:xfrm>
          <a:prstGeom prst="rect">
            <a:avLst/>
          </a:prstGeom>
        </p:spPr>
        <p:txBody>
          <a:bodyPr>
            <a:noAutofit/>
          </a:bodyPr>
          <a:lstStyle>
            <a:lvl1pPr>
              <a:buNone/>
              <a:defRPr sz="1100"/>
            </a:lvl1pPr>
            <a:lvl2pPr>
              <a:defRPr sz="1600"/>
            </a:lvl2pPr>
            <a:lvl3pPr>
              <a:defRPr sz="1600"/>
            </a:lvl3pPr>
            <a:lvl4pPr>
              <a:defRPr sz="1600"/>
            </a:lvl4pPr>
            <a:lvl5pPr algn="ctr">
              <a:buNone/>
              <a:defRPr sz="1600"/>
            </a:lvl5pPr>
          </a:lstStyle>
          <a:p>
            <a:pPr lvl="0"/>
            <a:endParaRPr lang="en-JM" dirty="0"/>
          </a:p>
        </p:txBody>
      </p:sp>
      <p:sp>
        <p:nvSpPr>
          <p:cNvPr id="29" name="Content Placeholder 37"/>
          <p:cNvSpPr>
            <a:spLocks noGrp="1"/>
          </p:cNvSpPr>
          <p:nvPr>
            <p:ph sz="quarter" idx="28"/>
          </p:nvPr>
        </p:nvSpPr>
        <p:spPr>
          <a:xfrm>
            <a:off x="6629400" y="3486150"/>
            <a:ext cx="1901952" cy="990600"/>
          </a:xfrm>
          <a:prstGeom prst="rect">
            <a:avLst/>
          </a:prstGeom>
        </p:spPr>
        <p:txBody>
          <a:bodyPr>
            <a:noAutofit/>
          </a:bodyPr>
          <a:lstStyle>
            <a:lvl1pPr>
              <a:buNone/>
              <a:defRPr sz="1100"/>
            </a:lvl1pPr>
            <a:lvl2pPr>
              <a:defRPr sz="1600"/>
            </a:lvl2pPr>
            <a:lvl3pPr>
              <a:defRPr sz="1600"/>
            </a:lvl3pPr>
            <a:lvl4pPr>
              <a:defRPr sz="1600"/>
            </a:lvl4pPr>
            <a:lvl5pPr algn="ctr">
              <a:buNone/>
              <a:defRPr sz="1600"/>
            </a:lvl5pPr>
          </a:lstStyle>
          <a:p>
            <a:pPr lvl="0"/>
            <a:endParaRPr lang="en-JM" dirty="0"/>
          </a:p>
        </p:txBody>
      </p:sp>
      <p:sp>
        <p:nvSpPr>
          <p:cNvPr id="31" name="Content Placeholder 37"/>
          <p:cNvSpPr>
            <a:spLocks noGrp="1"/>
          </p:cNvSpPr>
          <p:nvPr>
            <p:ph sz="quarter" idx="29"/>
          </p:nvPr>
        </p:nvSpPr>
        <p:spPr>
          <a:xfrm>
            <a:off x="457200" y="3486150"/>
            <a:ext cx="1901952" cy="990600"/>
          </a:xfrm>
          <a:prstGeom prst="rect">
            <a:avLst/>
          </a:prstGeom>
        </p:spPr>
        <p:txBody>
          <a:bodyPr>
            <a:noAutofit/>
          </a:bodyPr>
          <a:lstStyle>
            <a:lvl1pPr>
              <a:buNone/>
              <a:defRPr sz="1100"/>
            </a:lvl1pPr>
            <a:lvl2pPr>
              <a:defRPr sz="1600"/>
            </a:lvl2pPr>
            <a:lvl3pPr>
              <a:defRPr sz="1600"/>
            </a:lvl3pPr>
            <a:lvl4pPr>
              <a:defRPr sz="1600"/>
            </a:lvl4pPr>
            <a:lvl5pPr algn="ctr">
              <a:buNone/>
              <a:defRPr sz="1600"/>
            </a:lvl5pPr>
          </a:lstStyle>
          <a:p>
            <a:pPr lvl="0"/>
            <a:endParaRPr lang="en-JM" dirty="0"/>
          </a:p>
        </p:txBody>
      </p:sp>
      <p:sp>
        <p:nvSpPr>
          <p:cNvPr id="46" name="Text Placeholder 42"/>
          <p:cNvSpPr>
            <a:spLocks noGrp="1"/>
          </p:cNvSpPr>
          <p:nvPr>
            <p:ph type="body" sz="quarter" idx="25"/>
          </p:nvPr>
        </p:nvSpPr>
        <p:spPr>
          <a:xfrm>
            <a:off x="533400" y="2683764"/>
            <a:ext cx="1828800" cy="268986"/>
          </a:xfrm>
          <a:prstGeom prst="rect">
            <a:avLst/>
          </a:prstGeom>
          <a:solidFill>
            <a:srgbClr val="0070C0"/>
          </a:solidFill>
        </p:spPr>
        <p:txBody>
          <a:bodyPr anchor="ctr">
            <a:noAutofit/>
          </a:bodyPr>
          <a:lstStyle>
            <a:lvl1pPr>
              <a:buNone/>
              <a:defRPr sz="1400">
                <a:solidFill>
                  <a:schemeClr val="bg1"/>
                </a:solidFill>
                <a:latin typeface="Bebas Neue" pitchFamily="34" charset="0"/>
              </a:defRPr>
            </a:lvl1pPr>
          </a:lstStyle>
          <a:p>
            <a:pPr lvl="0"/>
            <a:endParaRPr lang="en-JM" dirty="0"/>
          </a:p>
        </p:txBody>
      </p:sp>
      <p:sp>
        <p:nvSpPr>
          <p:cNvPr id="42" name="Text Placeholder 42"/>
          <p:cNvSpPr>
            <a:spLocks noGrp="1"/>
          </p:cNvSpPr>
          <p:nvPr>
            <p:ph type="body" sz="quarter" idx="30"/>
          </p:nvPr>
        </p:nvSpPr>
        <p:spPr>
          <a:xfrm>
            <a:off x="2590800" y="2683764"/>
            <a:ext cx="1828800" cy="268986"/>
          </a:xfrm>
          <a:prstGeom prst="rect">
            <a:avLst/>
          </a:prstGeom>
          <a:solidFill>
            <a:srgbClr val="0070C0"/>
          </a:solidFill>
        </p:spPr>
        <p:txBody>
          <a:bodyPr anchor="ctr">
            <a:noAutofit/>
          </a:bodyPr>
          <a:lstStyle>
            <a:lvl1pPr>
              <a:buNone/>
              <a:defRPr sz="1400">
                <a:solidFill>
                  <a:schemeClr val="bg1"/>
                </a:solidFill>
                <a:latin typeface="Bebas Neue" pitchFamily="34" charset="0"/>
              </a:defRPr>
            </a:lvl1pPr>
          </a:lstStyle>
          <a:p>
            <a:pPr lvl="0"/>
            <a:endParaRPr lang="en-JM" dirty="0"/>
          </a:p>
        </p:txBody>
      </p:sp>
      <p:sp>
        <p:nvSpPr>
          <p:cNvPr id="47" name="Text Placeholder 42"/>
          <p:cNvSpPr>
            <a:spLocks noGrp="1"/>
          </p:cNvSpPr>
          <p:nvPr>
            <p:ph type="body" sz="quarter" idx="31"/>
          </p:nvPr>
        </p:nvSpPr>
        <p:spPr>
          <a:xfrm>
            <a:off x="4648200" y="2683764"/>
            <a:ext cx="1828800" cy="268986"/>
          </a:xfrm>
          <a:prstGeom prst="rect">
            <a:avLst/>
          </a:prstGeom>
          <a:solidFill>
            <a:srgbClr val="0070C0"/>
          </a:solidFill>
        </p:spPr>
        <p:txBody>
          <a:bodyPr anchor="ctr">
            <a:noAutofit/>
          </a:bodyPr>
          <a:lstStyle>
            <a:lvl1pPr>
              <a:buNone/>
              <a:defRPr sz="1400">
                <a:solidFill>
                  <a:schemeClr val="bg1"/>
                </a:solidFill>
                <a:latin typeface="Bebas Neue" pitchFamily="34" charset="0"/>
              </a:defRPr>
            </a:lvl1pPr>
          </a:lstStyle>
          <a:p>
            <a:pPr lvl="0"/>
            <a:endParaRPr lang="en-JM" dirty="0"/>
          </a:p>
        </p:txBody>
      </p:sp>
      <p:sp>
        <p:nvSpPr>
          <p:cNvPr id="48" name="Text Placeholder 42"/>
          <p:cNvSpPr>
            <a:spLocks noGrp="1"/>
          </p:cNvSpPr>
          <p:nvPr>
            <p:ph type="body" sz="quarter" idx="32"/>
          </p:nvPr>
        </p:nvSpPr>
        <p:spPr>
          <a:xfrm>
            <a:off x="6705600" y="2683764"/>
            <a:ext cx="1828800" cy="268986"/>
          </a:xfrm>
          <a:prstGeom prst="rect">
            <a:avLst/>
          </a:prstGeom>
          <a:solidFill>
            <a:srgbClr val="0070C0"/>
          </a:solidFill>
        </p:spPr>
        <p:txBody>
          <a:bodyPr anchor="ctr">
            <a:noAutofit/>
          </a:bodyPr>
          <a:lstStyle>
            <a:lvl1pPr>
              <a:buNone/>
              <a:defRPr sz="1400">
                <a:solidFill>
                  <a:schemeClr val="bg1"/>
                </a:solidFill>
                <a:latin typeface="Bebas Neue" pitchFamily="34" charset="0"/>
              </a:defRPr>
            </a:lvl1pPr>
          </a:lstStyle>
          <a:p>
            <a:pPr lvl="0"/>
            <a:endParaRPr lang="en-JM"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en-US" dirty="0" smtClean="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n-JM" dirty="0" smtClean="0"/>
              <a:t> </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10" name="Text Placeholder 9"/>
          <p:cNvSpPr>
            <a:spLocks noGrp="1"/>
          </p:cNvSpPr>
          <p:nvPr>
            <p:ph type="body" sz="quarter" idx="13"/>
          </p:nvPr>
        </p:nvSpPr>
        <p:spPr>
          <a:xfrm>
            <a:off x="457200" y="990600"/>
            <a:ext cx="8229600" cy="514350"/>
          </a:xfrm>
          <a:prstGeom prst="rect">
            <a:avLst/>
          </a:prstGeom>
        </p:spPr>
        <p:txBody>
          <a:bodyPr>
            <a:noAutofit/>
          </a:bodyPr>
          <a:lstStyle>
            <a:lvl1pPr>
              <a:buNone/>
              <a:defRPr sz="1200"/>
            </a:lvl1pPr>
            <a:lvl2pPr>
              <a:defRPr sz="1600"/>
            </a:lvl2pPr>
            <a:lvl3pPr>
              <a:defRPr sz="1600"/>
            </a:lvl3pPr>
            <a:lvl4pPr>
              <a:defRPr sz="1600"/>
            </a:lvl4pPr>
            <a:lvl5pPr>
              <a:defRPr sz="1600"/>
            </a:lvl5pPr>
          </a:lstStyle>
          <a:p>
            <a:pPr lvl="0"/>
            <a:endParaRPr lang="en-JM" dirty="0"/>
          </a:p>
        </p:txBody>
      </p:sp>
      <p:sp>
        <p:nvSpPr>
          <p:cNvPr id="12" name="Picture Placeholder 11"/>
          <p:cNvSpPr>
            <a:spLocks noGrp="1"/>
          </p:cNvSpPr>
          <p:nvPr>
            <p:ph type="pic" sz="quarter" idx="14"/>
          </p:nvPr>
        </p:nvSpPr>
        <p:spPr>
          <a:xfrm>
            <a:off x="533400" y="1790700"/>
            <a:ext cx="4419600" cy="2457450"/>
          </a:xfrm>
          <a:prstGeom prst="rect">
            <a:avLst/>
          </a:prstGeom>
          <a:ln w="38100">
            <a:solidFill>
              <a:schemeClr val="bg1"/>
            </a:solidFill>
            <a:miter lim="800000"/>
          </a:ln>
          <a:effectLst/>
        </p:spPr>
        <p:txBody>
          <a:bodyPr>
            <a:normAutofit/>
          </a:bodyPr>
          <a:lstStyle>
            <a:lvl1pPr>
              <a:defRPr sz="1400"/>
            </a:lvl1pPr>
          </a:lstStyle>
          <a:p>
            <a:endParaRPr lang="en-JM"/>
          </a:p>
        </p:txBody>
      </p:sp>
      <p:sp>
        <p:nvSpPr>
          <p:cNvPr id="16" name="Text Placeholder 13"/>
          <p:cNvSpPr>
            <a:spLocks noGrp="1"/>
          </p:cNvSpPr>
          <p:nvPr>
            <p:ph type="body" sz="quarter" idx="17"/>
          </p:nvPr>
        </p:nvSpPr>
        <p:spPr>
          <a:xfrm>
            <a:off x="5257800" y="3790950"/>
            <a:ext cx="3429000" cy="4572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JM" dirty="0"/>
          </a:p>
        </p:txBody>
      </p:sp>
      <p:sp>
        <p:nvSpPr>
          <p:cNvPr id="17" name="Text Placeholder 13"/>
          <p:cNvSpPr>
            <a:spLocks noGrp="1"/>
          </p:cNvSpPr>
          <p:nvPr>
            <p:ph type="body" sz="quarter" idx="18"/>
          </p:nvPr>
        </p:nvSpPr>
        <p:spPr>
          <a:xfrm>
            <a:off x="5257800" y="2419350"/>
            <a:ext cx="3429000" cy="12192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JM" dirty="0"/>
          </a:p>
        </p:txBody>
      </p:sp>
      <p:sp>
        <p:nvSpPr>
          <p:cNvPr id="18" name="Text Placeholder 13"/>
          <p:cNvSpPr>
            <a:spLocks noGrp="1"/>
          </p:cNvSpPr>
          <p:nvPr>
            <p:ph type="body" sz="quarter" idx="19"/>
          </p:nvPr>
        </p:nvSpPr>
        <p:spPr>
          <a:xfrm>
            <a:off x="5257800" y="1733550"/>
            <a:ext cx="3429000" cy="4572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JM"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and Bullet List">
    <p:spTree>
      <p:nvGrpSpPr>
        <p:cNvPr id="1" name=""/>
        <p:cNvGrpSpPr/>
        <p:nvPr/>
      </p:nvGrpSpPr>
      <p:grpSpPr>
        <a:xfrm>
          <a:off x="0" y="0"/>
          <a:ext cx="0" cy="0"/>
          <a:chOff x="0" y="0"/>
          <a:chExt cx="0" cy="0"/>
        </a:xfrm>
      </p:grpSpPr>
      <p:sp>
        <p:nvSpPr>
          <p:cNvPr id="13" name="Picture Placeholder 12"/>
          <p:cNvSpPr>
            <a:spLocks noGrp="1"/>
          </p:cNvSpPr>
          <p:nvPr>
            <p:ph type="pic" sz="quarter" idx="14"/>
          </p:nvPr>
        </p:nvSpPr>
        <p:spPr>
          <a:xfrm>
            <a:off x="0" y="1047750"/>
            <a:ext cx="9144000" cy="2819400"/>
          </a:xfrm>
          <a:prstGeom prst="rect">
            <a:avLst/>
          </a:prstGeom>
        </p:spPr>
        <p:txBody>
          <a:bodyPr>
            <a:normAutofit/>
          </a:bodyPr>
          <a:lstStyle>
            <a:lvl1pPr>
              <a:defRPr sz="1400"/>
            </a:lvl1pPr>
          </a:lstStyle>
          <a:p>
            <a:endParaRPr lang="en-JM"/>
          </a:p>
        </p:txBody>
      </p:sp>
      <p:sp>
        <p:nvSpPr>
          <p:cNvPr id="2" name="Title 1"/>
          <p:cNvSpPr>
            <a:spLocks noGrp="1"/>
          </p:cNvSpPr>
          <p:nvPr>
            <p:ph type="title"/>
          </p:nvPr>
        </p:nvSpPr>
        <p:spPr>
          <a:xfrm>
            <a:off x="457200" y="438150"/>
            <a:ext cx="7620000" cy="422672"/>
          </a:xfrm>
        </p:spPr>
        <p:txBody>
          <a:bodyPr/>
          <a:lstStyle/>
          <a:p>
            <a:r>
              <a:rPr lang="en-US" dirty="0" smtClean="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n-JM" dirty="0" smtClean="0"/>
              <a:t> </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11" name="Content Placeholder 10"/>
          <p:cNvSpPr>
            <a:spLocks noGrp="1"/>
          </p:cNvSpPr>
          <p:nvPr>
            <p:ph sz="quarter" idx="13"/>
          </p:nvPr>
        </p:nvSpPr>
        <p:spPr>
          <a:xfrm>
            <a:off x="304800" y="4019550"/>
            <a:ext cx="8534400" cy="533400"/>
          </a:xfrm>
          <a:prstGeom prst="rect">
            <a:avLst/>
          </a:prstGeom>
        </p:spPr>
        <p:txBody>
          <a:bodyPr>
            <a:normAutofit/>
          </a:bodyPr>
          <a:lstStyle>
            <a:lvl1pPr>
              <a:buClr>
                <a:srgbClr val="0FCED3"/>
              </a:buClr>
              <a:buFontTx/>
              <a:buNone/>
              <a:defRPr sz="1100"/>
            </a:lvl1pPr>
          </a:lstStyle>
          <a:p>
            <a:pPr lvl="0"/>
            <a:endParaRPr lang="en-JM"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oject Layout">
    <p:spTree>
      <p:nvGrpSpPr>
        <p:cNvPr id="1" name=""/>
        <p:cNvGrpSpPr/>
        <p:nvPr/>
      </p:nvGrpSpPr>
      <p:grpSpPr>
        <a:xfrm>
          <a:off x="0" y="0"/>
          <a:ext cx="0" cy="0"/>
          <a:chOff x="0" y="0"/>
          <a:chExt cx="0" cy="0"/>
        </a:xfrm>
      </p:grpSpPr>
      <p:sp>
        <p:nvSpPr>
          <p:cNvPr id="14" name="Picture Placeholder 13"/>
          <p:cNvSpPr>
            <a:spLocks noGrp="1"/>
          </p:cNvSpPr>
          <p:nvPr>
            <p:ph type="pic" sz="quarter" idx="13"/>
          </p:nvPr>
        </p:nvSpPr>
        <p:spPr>
          <a:xfrm>
            <a:off x="0" y="1123950"/>
            <a:ext cx="5181600" cy="3276600"/>
          </a:xfrm>
          <a:prstGeom prst="rect">
            <a:avLst/>
          </a:prstGeom>
          <a:effectLst/>
        </p:spPr>
        <p:txBody>
          <a:bodyPr>
            <a:normAutofit/>
          </a:bodyPr>
          <a:lstStyle>
            <a:lvl1pPr>
              <a:defRPr sz="1400"/>
            </a:lvl1pPr>
          </a:lstStyle>
          <a:p>
            <a:endParaRPr lang="en-JM"/>
          </a:p>
        </p:txBody>
      </p:sp>
      <p:sp>
        <p:nvSpPr>
          <p:cNvPr id="2" name="Title 1"/>
          <p:cNvSpPr>
            <a:spLocks noGrp="1"/>
          </p:cNvSpPr>
          <p:nvPr>
            <p:ph type="title"/>
          </p:nvPr>
        </p:nvSpPr>
        <p:spPr>
          <a:xfrm>
            <a:off x="457200" y="438150"/>
            <a:ext cx="7620000" cy="422672"/>
          </a:xfrm>
        </p:spPr>
        <p:txBody>
          <a:bodyPr/>
          <a:lstStyle/>
          <a:p>
            <a:r>
              <a:rPr lang="en-US" dirty="0" smtClean="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n-JM" dirty="0" smtClean="0"/>
              <a:t> </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11" name="Content Placeholder 38"/>
          <p:cNvSpPr>
            <a:spLocks noGrp="1"/>
          </p:cNvSpPr>
          <p:nvPr>
            <p:ph sz="quarter" idx="37"/>
          </p:nvPr>
        </p:nvSpPr>
        <p:spPr>
          <a:xfrm>
            <a:off x="5410200" y="1498854"/>
            <a:ext cx="2971800" cy="310896"/>
          </a:xfrm>
          <a:prstGeom prst="rect">
            <a:avLst/>
          </a:prstGeom>
          <a:solidFill>
            <a:srgbClr val="0070C0"/>
          </a:solidFill>
          <a:ln>
            <a:noFill/>
          </a:ln>
        </p:spPr>
        <p:txBody>
          <a:bodyPr anchor="ctr">
            <a:noAutofit/>
          </a:bodyPr>
          <a:lstStyle>
            <a:lvl1pPr algn="l">
              <a:buNone/>
              <a:defRPr sz="1600" b="0">
                <a:solidFill>
                  <a:schemeClr val="bg1"/>
                </a:solidFill>
                <a:latin typeface="Bebas Neue" pitchFamily="34" charset="0"/>
              </a:defRPr>
            </a:lvl1pPr>
          </a:lstStyle>
          <a:p>
            <a:pPr lvl="0"/>
            <a:endParaRPr lang="en-JM" dirty="0"/>
          </a:p>
        </p:txBody>
      </p:sp>
      <p:sp>
        <p:nvSpPr>
          <p:cNvPr id="10" name="Content Placeholder 38"/>
          <p:cNvSpPr>
            <a:spLocks noGrp="1"/>
          </p:cNvSpPr>
          <p:nvPr>
            <p:ph sz="quarter" idx="36"/>
          </p:nvPr>
        </p:nvSpPr>
        <p:spPr>
          <a:xfrm>
            <a:off x="5410200" y="1143000"/>
            <a:ext cx="2438400" cy="361950"/>
          </a:xfrm>
          <a:prstGeom prst="rect">
            <a:avLst/>
          </a:prstGeom>
          <a:solidFill>
            <a:schemeClr val="tx1">
              <a:lumMod val="85000"/>
              <a:lumOff val="15000"/>
            </a:schemeClr>
          </a:solidFill>
          <a:ln>
            <a:noFill/>
          </a:ln>
        </p:spPr>
        <p:txBody>
          <a:bodyPr anchor="ctr">
            <a:noAutofit/>
          </a:bodyPr>
          <a:lstStyle>
            <a:lvl1pPr algn="l">
              <a:buNone/>
              <a:defRPr sz="1600" b="0">
                <a:solidFill>
                  <a:schemeClr val="bg1"/>
                </a:solidFill>
                <a:latin typeface="Bebas Neue" pitchFamily="34" charset="0"/>
              </a:defRPr>
            </a:lvl1pPr>
          </a:lstStyle>
          <a:p>
            <a:pPr lvl="0"/>
            <a:endParaRPr lang="en-JM" dirty="0"/>
          </a:p>
        </p:txBody>
      </p:sp>
      <p:sp>
        <p:nvSpPr>
          <p:cNvPr id="17" name="Text Placeholder 13"/>
          <p:cNvSpPr>
            <a:spLocks noGrp="1"/>
          </p:cNvSpPr>
          <p:nvPr>
            <p:ph type="body" sz="quarter" idx="19"/>
          </p:nvPr>
        </p:nvSpPr>
        <p:spPr>
          <a:xfrm>
            <a:off x="5410200" y="2114550"/>
            <a:ext cx="3429000" cy="4572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JM" dirty="0"/>
          </a:p>
        </p:txBody>
      </p:sp>
      <p:sp>
        <p:nvSpPr>
          <p:cNvPr id="18" name="Text Placeholder 13"/>
          <p:cNvSpPr>
            <a:spLocks noGrp="1"/>
          </p:cNvSpPr>
          <p:nvPr>
            <p:ph type="body" sz="quarter" idx="41"/>
          </p:nvPr>
        </p:nvSpPr>
        <p:spPr>
          <a:xfrm>
            <a:off x="5410200" y="2724150"/>
            <a:ext cx="3429000" cy="11430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JM" dirty="0"/>
          </a:p>
        </p:txBody>
      </p:sp>
      <p:sp>
        <p:nvSpPr>
          <p:cNvPr id="19" name="Text Placeholder 13"/>
          <p:cNvSpPr>
            <a:spLocks noGrp="1"/>
          </p:cNvSpPr>
          <p:nvPr>
            <p:ph type="body" sz="quarter" idx="42"/>
          </p:nvPr>
        </p:nvSpPr>
        <p:spPr>
          <a:xfrm>
            <a:off x="5410200" y="3943350"/>
            <a:ext cx="3429000" cy="4572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JM"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38150"/>
            <a:ext cx="7620000" cy="422672"/>
          </a:xfrm>
          <a:prstGeom prst="rect">
            <a:avLst/>
          </a:prstGeom>
        </p:spPr>
        <p:txBody>
          <a:bodyPr vert="horz" lIns="91440" tIns="45720" rIns="91440" bIns="45720" rtlCol="0" anchor="ctr">
            <a:noAutofit/>
          </a:bodyPr>
          <a:lstStyle/>
          <a:p>
            <a:r>
              <a:rPr lang="en-US" dirty="0" smtClean="0"/>
              <a:t>Click to edit Master title style</a:t>
            </a:r>
            <a:endParaRPr lang="en-JM" dirty="0"/>
          </a:p>
        </p:txBody>
      </p:sp>
      <p:sp>
        <p:nvSpPr>
          <p:cNvPr id="6" name="Slide Number Placeholder 5"/>
          <p:cNvSpPr>
            <a:spLocks noGrp="1"/>
          </p:cNvSpPr>
          <p:nvPr>
            <p:ph type="sldNum" sz="quarter" idx="4"/>
          </p:nvPr>
        </p:nvSpPr>
        <p:spPr>
          <a:xfrm>
            <a:off x="8305800" y="285750"/>
            <a:ext cx="4572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DF5134D-7C6B-4A7B-B28B-A8C75F870448}" type="slidenum">
              <a:rPr lang="en-JM" smtClean="0"/>
              <a:pPr/>
              <a:t>‹#›</a:t>
            </a:fld>
            <a:endParaRPr lang="en-JM"/>
          </a:p>
        </p:txBody>
      </p:sp>
      <p:sp>
        <p:nvSpPr>
          <p:cNvPr id="8" name="Rectangle 7"/>
          <p:cNvSpPr/>
          <p:nvPr/>
        </p:nvSpPr>
        <p:spPr>
          <a:xfrm>
            <a:off x="0" y="419100"/>
            <a:ext cx="152400" cy="4000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800" dirty="0"/>
          </a:p>
        </p:txBody>
      </p:sp>
      <p:cxnSp>
        <p:nvCxnSpPr>
          <p:cNvPr id="16" name="Straight Connector 15"/>
          <p:cNvCxnSpPr/>
          <p:nvPr userDrawn="1"/>
        </p:nvCxnSpPr>
        <p:spPr bwMode="auto">
          <a:xfrm>
            <a:off x="0" y="601662"/>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auto">
          <a:xfrm>
            <a:off x="0" y="647700"/>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4" r:id="rId2"/>
    <p:sldLayoutId id="2147483673" r:id="rId3"/>
    <p:sldLayoutId id="2147483661" r:id="rId4"/>
    <p:sldLayoutId id="2147483669" r:id="rId5"/>
    <p:sldLayoutId id="2147483671" r:id="rId6"/>
    <p:sldLayoutId id="2147483672" r:id="rId7"/>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txStyles>
    <p:titleStyle>
      <a:lvl1pPr algn="l" defTabSz="914377" rtl="0" eaLnBrk="1" latinLnBrk="0" hangingPunct="1">
        <a:spcBef>
          <a:spcPct val="0"/>
        </a:spcBef>
        <a:buNone/>
        <a:defRPr sz="3600" kern="1200">
          <a:solidFill>
            <a:srgbClr val="0070C0"/>
          </a:solidFill>
          <a:latin typeface="Bebas Neue" pitchFamily="34" charset="0"/>
          <a:ea typeface="+mj-ea"/>
          <a:cs typeface="+mj-cs"/>
        </a:defRPr>
      </a:lvl1pPr>
    </p:titleStyle>
    <p:bodyStyle>
      <a:lvl1pPr marL="342891" indent="-342891" algn="l" defTabSz="914377"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Arial" pitchFamily="34" charset="0"/>
          <a:ea typeface="+mn-ea"/>
          <a:cs typeface="Arial" pitchFamily="34" charset="0"/>
        </a:defRPr>
      </a:lvl1pPr>
      <a:lvl2pPr marL="742932" indent="-285744" algn="l" defTabSz="914377"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Arial" pitchFamily="34" charset="0"/>
          <a:ea typeface="+mn-ea"/>
          <a:cs typeface="Arial" pitchFamily="34" charset="0"/>
        </a:defRPr>
      </a:lvl2pPr>
      <a:lvl3pPr marL="1142971" indent="-228594" algn="l" defTabSz="914377"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Arial" pitchFamily="34" charset="0"/>
          <a:ea typeface="+mn-ea"/>
          <a:cs typeface="Arial" pitchFamily="34" charset="0"/>
        </a:defRPr>
      </a:lvl3pPr>
      <a:lvl4pPr marL="1600160" indent="-228594" algn="l" defTabSz="914377"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Arial" pitchFamily="34" charset="0"/>
          <a:ea typeface="+mn-ea"/>
          <a:cs typeface="Arial" pitchFamily="34" charset="0"/>
        </a:defRPr>
      </a:lvl4pPr>
      <a:lvl5pPr marL="2057349" indent="-228594" algn="l" defTabSz="914377"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Arial" pitchFamily="34" charset="0"/>
          <a:ea typeface="+mn-ea"/>
          <a:cs typeface="Arial" pitchFamily="34" charset="0"/>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椭圆 15"/>
          <p:cNvSpPr/>
          <p:nvPr/>
        </p:nvSpPr>
        <p:spPr>
          <a:xfrm>
            <a:off x="-684584" y="3363838"/>
            <a:ext cx="2448272" cy="2448272"/>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17" name="椭圆 16"/>
          <p:cNvSpPr/>
          <p:nvPr/>
        </p:nvSpPr>
        <p:spPr>
          <a:xfrm>
            <a:off x="2195736" y="4299942"/>
            <a:ext cx="1584176" cy="1584176"/>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20" name="椭圆 19"/>
          <p:cNvSpPr/>
          <p:nvPr/>
        </p:nvSpPr>
        <p:spPr>
          <a:xfrm>
            <a:off x="1982566" y="3723879"/>
            <a:ext cx="438268" cy="438268"/>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23" name="椭圆 22"/>
          <p:cNvSpPr/>
          <p:nvPr/>
        </p:nvSpPr>
        <p:spPr>
          <a:xfrm>
            <a:off x="7812360" y="3219822"/>
            <a:ext cx="2376264" cy="2376264"/>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43" name="椭圆 42"/>
          <p:cNvSpPr/>
          <p:nvPr/>
        </p:nvSpPr>
        <p:spPr>
          <a:xfrm>
            <a:off x="3561704" y="3721694"/>
            <a:ext cx="2387800" cy="2387800"/>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44" name="椭圆 43"/>
          <p:cNvSpPr/>
          <p:nvPr/>
        </p:nvSpPr>
        <p:spPr>
          <a:xfrm>
            <a:off x="7452320" y="3435846"/>
            <a:ext cx="936104" cy="936104"/>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45" name="椭圆 44"/>
          <p:cNvSpPr/>
          <p:nvPr/>
        </p:nvSpPr>
        <p:spPr>
          <a:xfrm>
            <a:off x="6156179" y="4422629"/>
            <a:ext cx="1605507" cy="1605507"/>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29" name="文本框 28"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txBox="1"/>
          <p:nvPr/>
        </p:nvSpPr>
        <p:spPr>
          <a:xfrm>
            <a:off x="2463888" y="1887491"/>
            <a:ext cx="4216219" cy="646331"/>
          </a:xfrm>
          <a:prstGeom prst="rect">
            <a:avLst/>
          </a:prstGeom>
          <a:noFill/>
        </p:spPr>
        <p:txBody>
          <a:bodyPr wrap="none" rtlCol="0">
            <a:spAutoFit/>
          </a:bodyPr>
          <a:lstStyle/>
          <a:p>
            <a:pPr algn="ctr"/>
            <a:r>
              <a:rPr lang="zh-CN" altLang="en-US" sz="3600" b="1" dirty="0" smtClean="0">
                <a:solidFill>
                  <a:schemeClr val="tx2">
                    <a:lumMod val="75000"/>
                    <a:lumOff val="25000"/>
                  </a:schemeClr>
                </a:solidFill>
                <a:cs typeface="+mn-ea"/>
                <a:sym typeface="+mn-lt"/>
              </a:rPr>
              <a:t>第</a:t>
            </a:r>
            <a:r>
              <a:rPr lang="en-US" altLang="zh-CN" sz="3600" b="1" dirty="0">
                <a:solidFill>
                  <a:schemeClr val="tx2">
                    <a:lumMod val="75000"/>
                    <a:lumOff val="25000"/>
                  </a:schemeClr>
                </a:solidFill>
                <a:cs typeface="+mn-ea"/>
                <a:sym typeface="+mn-lt"/>
              </a:rPr>
              <a:t>9</a:t>
            </a:r>
            <a:r>
              <a:rPr lang="zh-CN" altLang="en-US" sz="3600" b="1" dirty="0" smtClean="0">
                <a:solidFill>
                  <a:schemeClr val="tx2">
                    <a:lumMod val="75000"/>
                    <a:lumOff val="25000"/>
                  </a:schemeClr>
                </a:solidFill>
                <a:cs typeface="+mn-ea"/>
                <a:sym typeface="+mn-lt"/>
              </a:rPr>
              <a:t>章 面向对象设计</a:t>
            </a:r>
            <a:endParaRPr lang="zh-CN" altLang="en-US" sz="3600" b="1" dirty="0">
              <a:solidFill>
                <a:schemeClr val="accent1"/>
              </a:solidFill>
              <a:cs typeface="+mn-ea"/>
              <a:sym typeface="+mn-lt"/>
            </a:endParaRPr>
          </a:p>
        </p:txBody>
      </p:sp>
    </p:spTree>
    <p:extLst>
      <p:ext uri="{BB962C8B-B14F-4D97-AF65-F5344CB8AC3E}">
        <p14:creationId xmlns:p14="http://schemas.microsoft.com/office/powerpoint/2010/main" val="290799852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9.3 </a:t>
            </a:r>
            <a:r>
              <a:rPr lang="zh-CN" altLang="en-US" dirty="0"/>
              <a:t>面向对象设计的过程与规则</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r>
              <a:rPr lang="zh-CN" altLang="en-US" sz="2000" dirty="0">
                <a:solidFill>
                  <a:srgbClr val="C00000"/>
                </a:solidFill>
              </a:rPr>
              <a:t>（</a:t>
            </a:r>
            <a:r>
              <a:rPr lang="en-US" altLang="zh-CN" sz="2000" dirty="0">
                <a:solidFill>
                  <a:srgbClr val="C00000"/>
                </a:solidFill>
              </a:rPr>
              <a:t>3</a:t>
            </a:r>
            <a:r>
              <a:rPr lang="zh-CN" altLang="en-US" sz="2000" dirty="0">
                <a:solidFill>
                  <a:srgbClr val="C00000"/>
                </a:solidFill>
              </a:rPr>
              <a:t>）对各个子系统进行设计</a:t>
            </a:r>
          </a:p>
          <a:p>
            <a:r>
              <a:rPr lang="zh-CN" altLang="en-US" sz="2000" dirty="0" smtClean="0"/>
              <a:t>       大多数</a:t>
            </a:r>
            <a:r>
              <a:rPr lang="zh-CN" altLang="en-US" sz="2000" dirty="0"/>
              <a:t>系统的面向对象设计模型，在逻辑上都由</a:t>
            </a:r>
            <a:r>
              <a:rPr lang="en-US" altLang="zh-CN" sz="2000" dirty="0"/>
              <a:t>4</a:t>
            </a:r>
            <a:r>
              <a:rPr lang="zh-CN" altLang="en-US" sz="2000" dirty="0"/>
              <a:t>大部分组成。这</a:t>
            </a:r>
            <a:r>
              <a:rPr lang="en-US" altLang="zh-CN" sz="2000" dirty="0"/>
              <a:t>4</a:t>
            </a:r>
            <a:r>
              <a:rPr lang="zh-CN" altLang="en-US" sz="2000" dirty="0"/>
              <a:t>大部分对应于组成目标系统的</a:t>
            </a:r>
            <a:r>
              <a:rPr lang="en-US" altLang="zh-CN" sz="2000" dirty="0"/>
              <a:t>4</a:t>
            </a:r>
            <a:r>
              <a:rPr lang="zh-CN" altLang="en-US" sz="2000" dirty="0"/>
              <a:t>个子系统，它们分别</a:t>
            </a:r>
            <a:r>
              <a:rPr lang="zh-CN" altLang="en-US" sz="2000" dirty="0" smtClean="0"/>
              <a:t>是</a:t>
            </a:r>
            <a:endParaRPr lang="en-US" altLang="zh-CN" sz="2000" dirty="0" smtClean="0"/>
          </a:p>
          <a:p>
            <a:pPr marL="1085832" lvl="1" indent="-342900">
              <a:buFont typeface="Wingdings" panose="05000000000000000000" pitchFamily="2" charset="2"/>
              <a:buChar char="Ø"/>
            </a:pPr>
            <a:r>
              <a:rPr lang="zh-CN" altLang="en-US" sz="1800" dirty="0" smtClean="0">
                <a:solidFill>
                  <a:srgbClr val="00B0F0"/>
                </a:solidFill>
                <a:latin typeface="楷体" panose="02010609060101010101" pitchFamily="49" charset="-122"/>
                <a:ea typeface="楷体" panose="02010609060101010101" pitchFamily="49" charset="-122"/>
              </a:rPr>
              <a:t>问题</a:t>
            </a:r>
            <a:r>
              <a:rPr lang="zh-CN" altLang="en-US" sz="1800" dirty="0">
                <a:solidFill>
                  <a:srgbClr val="00B0F0"/>
                </a:solidFill>
                <a:latin typeface="楷体" panose="02010609060101010101" pitchFamily="49" charset="-122"/>
                <a:ea typeface="楷体" panose="02010609060101010101" pitchFamily="49" charset="-122"/>
              </a:rPr>
              <a:t>域</a:t>
            </a:r>
            <a:r>
              <a:rPr lang="zh-CN" altLang="en-US" sz="1800" dirty="0" smtClean="0">
                <a:solidFill>
                  <a:srgbClr val="00B0F0"/>
                </a:solidFill>
                <a:latin typeface="楷体" panose="02010609060101010101" pitchFamily="49" charset="-122"/>
                <a:ea typeface="楷体" panose="02010609060101010101" pitchFamily="49" charset="-122"/>
              </a:rPr>
              <a:t>子系统</a:t>
            </a:r>
            <a:endParaRPr lang="en-US" altLang="zh-CN" sz="1800" dirty="0" smtClean="0">
              <a:solidFill>
                <a:srgbClr val="00B0F0"/>
              </a:solidFill>
              <a:latin typeface="楷体" panose="02010609060101010101" pitchFamily="49" charset="-122"/>
              <a:ea typeface="楷体" panose="02010609060101010101" pitchFamily="49" charset="-122"/>
            </a:endParaRPr>
          </a:p>
          <a:p>
            <a:pPr marL="1085832" lvl="1" indent="-342900">
              <a:buFont typeface="Wingdings" panose="05000000000000000000" pitchFamily="2" charset="2"/>
              <a:buChar char="Ø"/>
            </a:pPr>
            <a:r>
              <a:rPr lang="zh-CN" altLang="en-US" sz="1800" dirty="0" smtClean="0">
                <a:solidFill>
                  <a:srgbClr val="00B0F0"/>
                </a:solidFill>
                <a:latin typeface="楷体" panose="02010609060101010101" pitchFamily="49" charset="-122"/>
                <a:ea typeface="楷体" panose="02010609060101010101" pitchFamily="49" charset="-122"/>
              </a:rPr>
              <a:t>人</a:t>
            </a:r>
            <a:r>
              <a:rPr lang="en-US" altLang="zh-CN" sz="1800" dirty="0">
                <a:solidFill>
                  <a:srgbClr val="00B0F0"/>
                </a:solidFill>
                <a:latin typeface="楷体" panose="02010609060101010101" pitchFamily="49" charset="-122"/>
                <a:ea typeface="楷体" panose="02010609060101010101" pitchFamily="49" charset="-122"/>
              </a:rPr>
              <a:t>—</a:t>
            </a:r>
            <a:r>
              <a:rPr lang="zh-CN" altLang="en-US" sz="1800" dirty="0">
                <a:solidFill>
                  <a:srgbClr val="00B0F0"/>
                </a:solidFill>
                <a:latin typeface="楷体" panose="02010609060101010101" pitchFamily="49" charset="-122"/>
                <a:ea typeface="楷体" panose="02010609060101010101" pitchFamily="49" charset="-122"/>
              </a:rPr>
              <a:t>机交互</a:t>
            </a:r>
            <a:r>
              <a:rPr lang="zh-CN" altLang="en-US" sz="1800" dirty="0" smtClean="0">
                <a:solidFill>
                  <a:srgbClr val="00B0F0"/>
                </a:solidFill>
                <a:latin typeface="楷体" panose="02010609060101010101" pitchFamily="49" charset="-122"/>
                <a:ea typeface="楷体" panose="02010609060101010101" pitchFamily="49" charset="-122"/>
              </a:rPr>
              <a:t>子系统</a:t>
            </a:r>
            <a:endParaRPr lang="en-US" altLang="zh-CN" sz="1800" dirty="0" smtClean="0">
              <a:solidFill>
                <a:srgbClr val="00B0F0"/>
              </a:solidFill>
              <a:latin typeface="楷体" panose="02010609060101010101" pitchFamily="49" charset="-122"/>
              <a:ea typeface="楷体" panose="02010609060101010101" pitchFamily="49" charset="-122"/>
            </a:endParaRPr>
          </a:p>
          <a:p>
            <a:pPr marL="1085832" lvl="1" indent="-342900">
              <a:buFont typeface="Wingdings" panose="05000000000000000000" pitchFamily="2" charset="2"/>
              <a:buChar char="Ø"/>
            </a:pPr>
            <a:r>
              <a:rPr lang="zh-CN" altLang="en-US" sz="1800" dirty="0" smtClean="0">
                <a:solidFill>
                  <a:srgbClr val="00B0F0"/>
                </a:solidFill>
                <a:latin typeface="楷体" panose="02010609060101010101" pitchFamily="49" charset="-122"/>
                <a:ea typeface="楷体" panose="02010609060101010101" pitchFamily="49" charset="-122"/>
              </a:rPr>
              <a:t>任务管理子系统</a:t>
            </a:r>
            <a:endParaRPr lang="en-US" altLang="zh-CN" sz="1800" dirty="0" smtClean="0">
              <a:solidFill>
                <a:srgbClr val="00B0F0"/>
              </a:solidFill>
              <a:latin typeface="楷体" panose="02010609060101010101" pitchFamily="49" charset="-122"/>
              <a:ea typeface="楷体" panose="02010609060101010101" pitchFamily="49" charset="-122"/>
            </a:endParaRPr>
          </a:p>
          <a:p>
            <a:pPr marL="1085832" lvl="1" indent="-342900">
              <a:buFont typeface="Wingdings" panose="05000000000000000000" pitchFamily="2" charset="2"/>
              <a:buChar char="Ø"/>
            </a:pPr>
            <a:r>
              <a:rPr lang="zh-CN" altLang="en-US" sz="1800" dirty="0" smtClean="0">
                <a:solidFill>
                  <a:srgbClr val="00B0F0"/>
                </a:solidFill>
                <a:latin typeface="楷体" panose="02010609060101010101" pitchFamily="49" charset="-122"/>
                <a:ea typeface="楷体" panose="02010609060101010101" pitchFamily="49" charset="-122"/>
              </a:rPr>
              <a:t>数据管理子系统</a:t>
            </a:r>
            <a:endParaRPr lang="en-US" altLang="zh-CN" sz="1800" dirty="0" smtClean="0">
              <a:solidFill>
                <a:srgbClr val="00B0F0"/>
              </a:solidFill>
              <a:latin typeface="楷体" panose="02010609060101010101" pitchFamily="49" charset="-122"/>
              <a:ea typeface="楷体" panose="02010609060101010101" pitchFamily="49" charset="-122"/>
            </a:endParaRPr>
          </a:p>
          <a:p>
            <a:r>
              <a:rPr lang="zh-CN" altLang="en-US" sz="2000" dirty="0" smtClean="0"/>
              <a:t>       当然</a:t>
            </a:r>
            <a:r>
              <a:rPr lang="zh-CN" altLang="en-US" sz="2000" dirty="0"/>
              <a:t>，在不同的软件系统中，这</a:t>
            </a:r>
            <a:r>
              <a:rPr lang="en-US" altLang="zh-CN" sz="2000" dirty="0"/>
              <a:t>4</a:t>
            </a:r>
            <a:r>
              <a:rPr lang="zh-CN" altLang="en-US" sz="2000" dirty="0"/>
              <a:t>个子系统的重要程度和规模可能相差很大，规模过大的在设计过程中应该进一步划分成更小的子系统，规模过小的可合并在其他子系统中。某些领域的应用系统在逻辑上可能仅由</a:t>
            </a:r>
            <a:r>
              <a:rPr lang="en-US" altLang="zh-CN" sz="2000" dirty="0"/>
              <a:t>3</a:t>
            </a:r>
            <a:r>
              <a:rPr lang="zh-CN" altLang="en-US" sz="2000" dirty="0"/>
              <a:t>个（甚至少于</a:t>
            </a:r>
            <a:r>
              <a:rPr lang="en-US" altLang="zh-CN" sz="2000" dirty="0"/>
              <a:t>3</a:t>
            </a:r>
            <a:r>
              <a:rPr lang="zh-CN" altLang="en-US" sz="2000" dirty="0"/>
              <a:t>个）子系统组成。</a:t>
            </a:r>
          </a:p>
        </p:txBody>
      </p:sp>
    </p:spTree>
    <p:extLst>
      <p:ext uri="{BB962C8B-B14F-4D97-AF65-F5344CB8AC3E}">
        <p14:creationId xmlns:p14="http://schemas.microsoft.com/office/powerpoint/2010/main" val="3872280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9.3 </a:t>
            </a:r>
            <a:r>
              <a:rPr lang="zh-CN" altLang="en-US" dirty="0"/>
              <a:t>面向对象设计的过程与规则</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a:lnSpc>
                <a:spcPct val="150000"/>
              </a:lnSpc>
            </a:pPr>
            <a:r>
              <a:rPr lang="zh-CN" altLang="en-US" sz="2000" dirty="0">
                <a:solidFill>
                  <a:srgbClr val="C00000"/>
                </a:solidFill>
              </a:rPr>
              <a:t>（</a:t>
            </a:r>
            <a:r>
              <a:rPr lang="en-US" altLang="zh-CN" sz="2000" dirty="0">
                <a:solidFill>
                  <a:srgbClr val="C00000"/>
                </a:solidFill>
              </a:rPr>
              <a:t>4</a:t>
            </a:r>
            <a:r>
              <a:rPr lang="zh-CN" altLang="en-US" sz="2000" dirty="0">
                <a:solidFill>
                  <a:srgbClr val="C00000"/>
                </a:solidFill>
              </a:rPr>
              <a:t>）对象设计及优化</a:t>
            </a:r>
          </a:p>
          <a:p>
            <a:pPr>
              <a:lnSpc>
                <a:spcPct val="150000"/>
              </a:lnSpc>
            </a:pPr>
            <a:r>
              <a:rPr lang="zh-CN" altLang="en-US" sz="2000" dirty="0" smtClean="0"/>
              <a:t>       </a:t>
            </a:r>
            <a:r>
              <a:rPr lang="zh-CN" altLang="en-US" sz="2000" dirty="0" smtClean="0">
                <a:solidFill>
                  <a:srgbClr val="FF0000"/>
                </a:solidFill>
              </a:rPr>
              <a:t>对象</a:t>
            </a:r>
            <a:r>
              <a:rPr lang="zh-CN" altLang="en-US" sz="2000" dirty="0">
                <a:solidFill>
                  <a:srgbClr val="FF0000"/>
                </a:solidFill>
              </a:rPr>
              <a:t>设计</a:t>
            </a:r>
            <a:r>
              <a:rPr lang="zh-CN" altLang="en-US" sz="2000" dirty="0"/>
              <a:t>是细化原有的分析对象，确定一些新的对象、对每一个子系统接口和类进行准确详细的说明</a:t>
            </a:r>
            <a:r>
              <a:rPr lang="zh-CN" altLang="en-US" sz="2000" dirty="0" smtClean="0"/>
              <a:t>。</a:t>
            </a:r>
            <a:endParaRPr lang="en-US" altLang="zh-CN" sz="2000" dirty="0" smtClean="0"/>
          </a:p>
          <a:p>
            <a:pPr lvl="1">
              <a:lnSpc>
                <a:spcPct val="150000"/>
              </a:lnSpc>
            </a:pPr>
            <a:r>
              <a:rPr lang="zh-CN" altLang="en-US" sz="1800" dirty="0" smtClean="0"/>
              <a:t>系统</a:t>
            </a:r>
            <a:r>
              <a:rPr lang="zh-CN" altLang="en-US" sz="1800" dirty="0"/>
              <a:t>的各项质量指标并不是同等重要的，设计人员必须确定各项质量指标的相对重要性（即确定优先级），以便在优化对象设计时制定折衷方案</a:t>
            </a:r>
            <a:r>
              <a:rPr lang="zh-CN" altLang="en-US" sz="1800" dirty="0" smtClean="0"/>
              <a:t>。</a:t>
            </a:r>
            <a:endParaRPr lang="en-US" altLang="zh-CN" sz="1800" dirty="0" smtClean="0"/>
          </a:p>
          <a:p>
            <a:pPr lvl="1">
              <a:lnSpc>
                <a:spcPct val="150000"/>
              </a:lnSpc>
            </a:pPr>
            <a:r>
              <a:rPr lang="zh-CN" altLang="en-US" sz="1800" dirty="0" smtClean="0"/>
              <a:t>常见</a:t>
            </a:r>
            <a:r>
              <a:rPr lang="zh-CN" altLang="en-US" sz="1800" dirty="0"/>
              <a:t>的对象优化设计方法有提高效率的技术和建立良好的继承结构。</a:t>
            </a:r>
          </a:p>
          <a:p>
            <a:endParaRPr lang="zh-CN" altLang="en-US" sz="2000" dirty="0"/>
          </a:p>
        </p:txBody>
      </p:sp>
    </p:spTree>
    <p:extLst>
      <p:ext uri="{BB962C8B-B14F-4D97-AF65-F5344CB8AC3E}">
        <p14:creationId xmlns:p14="http://schemas.microsoft.com/office/powerpoint/2010/main" val="2494094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9.3 </a:t>
            </a:r>
            <a:r>
              <a:rPr lang="zh-CN" altLang="en-US" dirty="0"/>
              <a:t>面向对象设计的过程与规则</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342900" indent="-342900">
              <a:buFont typeface="Arial" panose="020B0604020202020204" pitchFamily="34" charset="0"/>
              <a:buChar char="•"/>
            </a:pPr>
            <a:r>
              <a:rPr lang="en-US" altLang="zh-CN" dirty="0"/>
              <a:t>9.3.2   </a:t>
            </a:r>
            <a:r>
              <a:rPr lang="zh-CN" altLang="en-US" dirty="0"/>
              <a:t>面向对象设计的原则</a:t>
            </a:r>
          </a:p>
          <a:p>
            <a:r>
              <a:rPr lang="zh-CN" altLang="en-US" sz="2000" dirty="0" smtClean="0"/>
              <a:t>       面向对象</a:t>
            </a:r>
            <a:r>
              <a:rPr lang="zh-CN" altLang="en-US" sz="2000" dirty="0"/>
              <a:t>的设计原则基本遵循传统软件设计应该遵循的基本原理，同时还要考虑面向对象的特点。设计原则具体如下。</a:t>
            </a:r>
          </a:p>
          <a:p>
            <a:pPr marL="1200132" lvl="1" indent="-457200">
              <a:buAutoNum type="arabicParenBoth"/>
            </a:pPr>
            <a:r>
              <a:rPr lang="zh-CN" altLang="en-US" sz="2400" dirty="0" smtClean="0"/>
              <a:t>模块化</a:t>
            </a:r>
            <a:endParaRPr lang="en-US" altLang="zh-CN" sz="2400" dirty="0" smtClean="0"/>
          </a:p>
          <a:p>
            <a:pPr marL="1200132" lvl="1" indent="-457200">
              <a:buAutoNum type="arabicParenBoth"/>
            </a:pPr>
            <a:r>
              <a:rPr lang="zh-CN" altLang="en-US" sz="2400" dirty="0" smtClean="0"/>
              <a:t>抽象化</a:t>
            </a:r>
            <a:endParaRPr lang="en-US" altLang="zh-CN" sz="2400" dirty="0" smtClean="0"/>
          </a:p>
          <a:p>
            <a:pPr marL="1200132" lvl="1" indent="-457200">
              <a:buAutoNum type="arabicParenBoth"/>
            </a:pPr>
            <a:r>
              <a:rPr lang="zh-CN" altLang="en-US" sz="2400" dirty="0" smtClean="0"/>
              <a:t>信息隐藏</a:t>
            </a:r>
            <a:endParaRPr lang="en-US" altLang="zh-CN" sz="2400" dirty="0"/>
          </a:p>
          <a:p>
            <a:pPr marL="1200132" lvl="1" indent="-457200">
              <a:buAutoNum type="arabicParenBoth"/>
            </a:pPr>
            <a:r>
              <a:rPr lang="zh-CN" altLang="en-US" sz="2400" dirty="0" smtClean="0"/>
              <a:t>低耦合</a:t>
            </a:r>
            <a:endParaRPr lang="en-US" altLang="zh-CN" sz="2400" dirty="0" smtClean="0"/>
          </a:p>
          <a:p>
            <a:pPr marL="1200132" lvl="1" indent="-457200">
              <a:buAutoNum type="arabicParenBoth"/>
            </a:pPr>
            <a:r>
              <a:rPr lang="zh-CN" altLang="en-US" sz="2400" dirty="0" smtClean="0"/>
              <a:t>高</a:t>
            </a:r>
            <a:r>
              <a:rPr lang="zh-CN" altLang="en-US" sz="2400" dirty="0"/>
              <a:t>内</a:t>
            </a:r>
            <a:r>
              <a:rPr lang="zh-CN" altLang="en-US" sz="2400" dirty="0" smtClean="0"/>
              <a:t>聚</a:t>
            </a:r>
            <a:endParaRPr lang="en-US" altLang="zh-CN" sz="2400" dirty="0" smtClean="0"/>
          </a:p>
          <a:p>
            <a:pPr marL="1200132" lvl="1" indent="-457200">
              <a:buAutoNum type="arabicParenBoth"/>
            </a:pPr>
            <a:r>
              <a:rPr lang="zh-CN" altLang="en-US" sz="2400" dirty="0" smtClean="0"/>
              <a:t>复用性</a:t>
            </a:r>
            <a:endParaRPr lang="zh-CN" altLang="en-US" sz="2400" dirty="0"/>
          </a:p>
        </p:txBody>
      </p:sp>
    </p:spTree>
    <p:extLst>
      <p:ext uri="{BB962C8B-B14F-4D97-AF65-F5344CB8AC3E}">
        <p14:creationId xmlns:p14="http://schemas.microsoft.com/office/powerpoint/2010/main" val="2857029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9.4   </a:t>
            </a:r>
            <a:r>
              <a:rPr lang="zh-CN" altLang="en-US" dirty="0"/>
              <a:t>面向对象设计的启发规则</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r>
              <a:rPr lang="zh-CN" altLang="en-US" sz="2000" dirty="0" smtClean="0"/>
              <a:t>       面向对象设计</a:t>
            </a:r>
            <a:r>
              <a:rPr lang="zh-CN" altLang="en-US" sz="2000" dirty="0"/>
              <a:t>的启发规则是人们在长期的基于面向对象思想的软件开发实践中总结出来的经验，有利于提高开发人员进行软件设计的质量。启发规则具体如下。</a:t>
            </a:r>
          </a:p>
          <a:p>
            <a:pPr marL="1200132" lvl="1" indent="-457200">
              <a:buAutoNum type="arabicParenBoth"/>
            </a:pPr>
            <a:r>
              <a:rPr lang="zh-CN" altLang="en-US" dirty="0" smtClean="0"/>
              <a:t>设计</a:t>
            </a:r>
            <a:r>
              <a:rPr lang="zh-CN" altLang="en-US" dirty="0"/>
              <a:t>结果应该清晰</a:t>
            </a:r>
            <a:r>
              <a:rPr lang="zh-CN" altLang="en-US" dirty="0" smtClean="0"/>
              <a:t>易懂</a:t>
            </a:r>
            <a:endParaRPr lang="en-US" altLang="zh-CN" dirty="0" smtClean="0"/>
          </a:p>
          <a:p>
            <a:pPr marL="1200132" lvl="1" indent="-457200">
              <a:buAutoNum type="arabicParenBoth"/>
            </a:pPr>
            <a:r>
              <a:rPr lang="zh-CN" altLang="en-US" dirty="0" smtClean="0"/>
              <a:t>类</a:t>
            </a:r>
            <a:r>
              <a:rPr lang="zh-CN" altLang="en-US" dirty="0"/>
              <a:t>等级深度应该</a:t>
            </a:r>
            <a:r>
              <a:rPr lang="zh-CN" altLang="en-US" dirty="0" smtClean="0"/>
              <a:t>适当（</a:t>
            </a:r>
            <a:r>
              <a:rPr lang="en-US" altLang="zh-CN" dirty="0" smtClean="0"/>
              <a:t>5~9</a:t>
            </a:r>
            <a:r>
              <a:rPr lang="zh-CN" altLang="en-US" dirty="0" smtClean="0"/>
              <a:t>之间</a:t>
            </a:r>
            <a:r>
              <a:rPr lang="zh-CN" altLang="en-US" dirty="0" smtClean="0"/>
              <a:t>）</a:t>
            </a:r>
            <a:endParaRPr lang="en-US" altLang="zh-CN" dirty="0" smtClean="0"/>
          </a:p>
          <a:p>
            <a:pPr marL="1200132" lvl="1" indent="-457200">
              <a:buAutoNum type="arabicParenBoth"/>
            </a:pPr>
            <a:r>
              <a:rPr lang="zh-CN" altLang="en-US" dirty="0" smtClean="0"/>
              <a:t>要</a:t>
            </a:r>
            <a:r>
              <a:rPr lang="zh-CN" altLang="en-US" dirty="0"/>
              <a:t>尽量设计简单的</a:t>
            </a:r>
            <a:r>
              <a:rPr lang="zh-CN" altLang="en-US" dirty="0" smtClean="0"/>
              <a:t>类</a:t>
            </a:r>
            <a:endParaRPr lang="zh-CN" altLang="en-US" dirty="0"/>
          </a:p>
          <a:p>
            <a:pPr marL="1200132" lvl="1" indent="-457200">
              <a:buAutoNum type="arabicParenBoth"/>
            </a:pPr>
            <a:r>
              <a:rPr lang="zh-CN" altLang="en-US" dirty="0" smtClean="0"/>
              <a:t>使用</a:t>
            </a:r>
            <a:r>
              <a:rPr lang="zh-CN" altLang="en-US" dirty="0"/>
              <a:t>简单的</a:t>
            </a:r>
            <a:r>
              <a:rPr lang="zh-CN" altLang="en-US" dirty="0" smtClean="0"/>
              <a:t>协议</a:t>
            </a:r>
            <a:endParaRPr lang="en-US" altLang="zh-CN" dirty="0" smtClean="0"/>
          </a:p>
          <a:p>
            <a:pPr marL="1200132" lvl="1" indent="-457200">
              <a:buAutoNum type="arabicParenBoth"/>
            </a:pPr>
            <a:r>
              <a:rPr lang="zh-CN" altLang="en-US" dirty="0" smtClean="0"/>
              <a:t>使用</a:t>
            </a:r>
            <a:r>
              <a:rPr lang="zh-CN" altLang="en-US" dirty="0"/>
              <a:t>简单的</a:t>
            </a:r>
            <a:r>
              <a:rPr lang="zh-CN" altLang="en-US" dirty="0" smtClean="0"/>
              <a:t>操作</a:t>
            </a:r>
            <a:endParaRPr lang="en-US" altLang="zh-CN" dirty="0" smtClean="0"/>
          </a:p>
          <a:p>
            <a:pPr marL="1200132" lvl="1" indent="-457200">
              <a:buAutoNum type="arabicParenBoth"/>
            </a:pPr>
            <a:r>
              <a:rPr lang="zh-CN" altLang="en-US" dirty="0" smtClean="0"/>
              <a:t>把</a:t>
            </a:r>
            <a:r>
              <a:rPr lang="zh-CN" altLang="en-US" dirty="0"/>
              <a:t>设计的变动减至</a:t>
            </a:r>
            <a:r>
              <a:rPr lang="zh-CN" altLang="en-US" dirty="0" smtClean="0"/>
              <a:t>最小</a:t>
            </a:r>
            <a:endParaRPr lang="zh-CN" altLang="en-US" dirty="0"/>
          </a:p>
        </p:txBody>
      </p:sp>
    </p:spTree>
    <p:extLst>
      <p:ext uri="{BB962C8B-B14F-4D97-AF65-F5344CB8AC3E}">
        <p14:creationId xmlns:p14="http://schemas.microsoft.com/office/powerpoint/2010/main" val="3248746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9.5   </a:t>
            </a:r>
            <a:r>
              <a:rPr lang="zh-CN" altLang="en-US" dirty="0"/>
              <a:t>系统设计</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5029200" y="882304"/>
            <a:ext cx="3657600" cy="3661691"/>
          </a:xfrm>
        </p:spPr>
        <p:txBody>
          <a:bodyPr/>
          <a:lstStyle/>
          <a:p>
            <a:r>
              <a:rPr lang="zh-CN" altLang="en-US" dirty="0">
                <a:solidFill>
                  <a:srgbClr val="C00000"/>
                </a:solidFill>
              </a:rPr>
              <a:t>系统设计</a:t>
            </a:r>
            <a:r>
              <a:rPr lang="zh-CN" altLang="en-US" dirty="0"/>
              <a:t>专注于</a:t>
            </a:r>
            <a:r>
              <a:rPr lang="zh-CN" altLang="en-US" dirty="0">
                <a:solidFill>
                  <a:srgbClr val="00B050"/>
                </a:solidFill>
                <a:latin typeface="楷体" panose="02010609060101010101" pitchFamily="49" charset="-122"/>
                <a:ea typeface="楷体" panose="02010609060101010101" pitchFamily="49" charset="-122"/>
              </a:rPr>
              <a:t>确定实现系统的策略和目标系统的高层结构</a:t>
            </a:r>
            <a:r>
              <a:rPr lang="zh-CN" altLang="en-US" dirty="0"/>
              <a:t>。开发人员将问题</a:t>
            </a:r>
            <a:r>
              <a:rPr lang="zh-CN" altLang="en-US" dirty="0">
                <a:solidFill>
                  <a:srgbClr val="00B0F0"/>
                </a:solidFill>
              </a:rPr>
              <a:t>分解为若干</a:t>
            </a:r>
            <a:r>
              <a:rPr lang="zh-CN" altLang="en-US" dirty="0" smtClean="0">
                <a:solidFill>
                  <a:srgbClr val="00B0F0"/>
                </a:solidFill>
              </a:rPr>
              <a:t>子系统</a:t>
            </a:r>
            <a:r>
              <a:rPr lang="zh-CN" altLang="en-US" dirty="0" smtClean="0"/>
              <a:t>，</a:t>
            </a:r>
            <a:r>
              <a:rPr lang="zh-CN" altLang="en-US" dirty="0" smtClean="0">
                <a:solidFill>
                  <a:srgbClr val="D60093"/>
                </a:solidFill>
              </a:rPr>
              <a:t>子系统</a:t>
            </a:r>
            <a:r>
              <a:rPr lang="zh-CN" altLang="en-US" dirty="0">
                <a:solidFill>
                  <a:srgbClr val="D60093"/>
                </a:solidFill>
              </a:rPr>
              <a:t>和子系统之间通过接口联系</a:t>
            </a:r>
            <a:r>
              <a:rPr lang="zh-CN" altLang="en-US" dirty="0"/>
              <a:t>。</a:t>
            </a:r>
            <a:endParaRPr lang="en-US" altLang="zh-CN" dirty="0" smtClean="0"/>
          </a:p>
          <a:p>
            <a:r>
              <a:rPr lang="zh-CN" altLang="en-US" dirty="0" smtClean="0"/>
              <a:t>一般来说</a:t>
            </a:r>
            <a:r>
              <a:rPr lang="zh-CN" altLang="en-US" dirty="0"/>
              <a:t>，常用的系统设计的步骤如</a:t>
            </a:r>
            <a:r>
              <a:rPr lang="zh-CN" altLang="en-US" dirty="0" smtClean="0"/>
              <a:t>图所</a:t>
            </a:r>
            <a:r>
              <a:rPr lang="zh-CN" altLang="en-US" dirty="0"/>
              <a:t>示。</a:t>
            </a:r>
          </a:p>
          <a:p>
            <a:r>
              <a:rPr lang="zh-CN" altLang="en-US" dirty="0"/>
              <a:t> </a:t>
            </a:r>
          </a:p>
          <a:p>
            <a:endParaRPr lang="zh-CN" altLang="en-US" dirty="0"/>
          </a:p>
        </p:txBody>
      </p:sp>
      <p:pic>
        <p:nvPicPr>
          <p:cNvPr id="5" name="图片 4" descr="032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1065429"/>
            <a:ext cx="1981200" cy="3814092"/>
          </a:xfrm>
          <a:prstGeom prst="rect">
            <a:avLst/>
          </a:prstGeom>
          <a:noFill/>
          <a:ln>
            <a:noFill/>
          </a:ln>
        </p:spPr>
      </p:pic>
    </p:spTree>
    <p:extLst>
      <p:ext uri="{BB962C8B-B14F-4D97-AF65-F5344CB8AC3E}">
        <p14:creationId xmlns:p14="http://schemas.microsoft.com/office/powerpoint/2010/main" val="1162206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9.5   </a:t>
            </a:r>
            <a:r>
              <a:rPr lang="zh-CN" altLang="en-US" dirty="0" smtClean="0"/>
              <a:t>系统设计</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r>
              <a:rPr lang="en-US" altLang="zh-CN" dirty="0"/>
              <a:t>9.5.1 </a:t>
            </a:r>
            <a:r>
              <a:rPr lang="zh-CN" altLang="en-US" dirty="0"/>
              <a:t>系统分解 </a:t>
            </a:r>
            <a:endParaRPr lang="en-US" altLang="zh-CN" dirty="0" smtClean="0"/>
          </a:p>
          <a:p>
            <a:pPr marL="342900" indent="-342900">
              <a:buClr>
                <a:schemeClr val="accent1"/>
              </a:buClr>
              <a:buFont typeface="Wingdings" panose="05000000000000000000" pitchFamily="2" charset="2"/>
              <a:buChar char="Ø"/>
            </a:pPr>
            <a:r>
              <a:rPr lang="zh-CN" altLang="en-US" sz="2000" dirty="0"/>
              <a:t>系统的主要组成部分称为</a:t>
            </a:r>
            <a:r>
              <a:rPr lang="zh-CN" altLang="en-US" sz="2000" dirty="0">
                <a:solidFill>
                  <a:srgbClr val="C00000"/>
                </a:solidFill>
              </a:rPr>
              <a:t>子系统</a:t>
            </a:r>
            <a:r>
              <a:rPr lang="zh-CN" altLang="en-US" sz="2000" dirty="0"/>
              <a:t>，通常根据所提供的</a:t>
            </a:r>
            <a:r>
              <a:rPr lang="zh-CN" altLang="en-US" sz="2000" u="sng" dirty="0">
                <a:solidFill>
                  <a:srgbClr val="00B050"/>
                </a:solidFill>
              </a:rPr>
              <a:t>功能</a:t>
            </a:r>
            <a:r>
              <a:rPr lang="zh-CN" altLang="en-US" sz="2000" dirty="0"/>
              <a:t>来划分子系统</a:t>
            </a:r>
            <a:r>
              <a:rPr lang="zh-CN" altLang="en-US" sz="2000" dirty="0" smtClean="0"/>
              <a:t>。</a:t>
            </a:r>
            <a:endParaRPr lang="en-US" altLang="zh-CN" sz="2000" dirty="0" smtClean="0"/>
          </a:p>
          <a:p>
            <a:r>
              <a:rPr lang="zh-CN" altLang="en-US" sz="1800" dirty="0" smtClean="0">
                <a:solidFill>
                  <a:srgbClr val="C00000"/>
                </a:solidFill>
              </a:rPr>
              <a:t>优点：</a:t>
            </a:r>
            <a:endParaRPr lang="en-US" altLang="zh-CN" sz="1800" dirty="0" smtClean="0">
              <a:solidFill>
                <a:srgbClr val="C00000"/>
              </a:solidFill>
            </a:endParaRPr>
          </a:p>
          <a:p>
            <a:pPr lvl="1" indent="449263"/>
            <a:r>
              <a:rPr lang="zh-CN" altLang="en-US" sz="1600" dirty="0" smtClean="0"/>
              <a:t>有利于</a:t>
            </a:r>
            <a:r>
              <a:rPr lang="zh-CN" altLang="en-US" sz="1600" dirty="0"/>
              <a:t>降低设计的</a:t>
            </a:r>
            <a:r>
              <a:rPr lang="zh-CN" altLang="en-US" sz="1600" dirty="0" smtClean="0"/>
              <a:t>难度；</a:t>
            </a:r>
            <a:endParaRPr lang="en-US" altLang="zh-CN" sz="1600" dirty="0" smtClean="0"/>
          </a:p>
          <a:p>
            <a:pPr lvl="1" indent="449263"/>
            <a:r>
              <a:rPr lang="zh-CN" altLang="en-US" sz="1600" dirty="0" smtClean="0"/>
              <a:t>有利于</a:t>
            </a:r>
            <a:r>
              <a:rPr lang="zh-CN" altLang="en-US" sz="1600" dirty="0"/>
              <a:t>软件开发人员的分工</a:t>
            </a:r>
            <a:r>
              <a:rPr lang="zh-CN" altLang="en-US" sz="1600" dirty="0" smtClean="0"/>
              <a:t>协作；</a:t>
            </a:r>
            <a:endParaRPr lang="en-US" altLang="zh-CN" sz="1600" dirty="0" smtClean="0"/>
          </a:p>
          <a:p>
            <a:pPr lvl="1" indent="449263"/>
            <a:r>
              <a:rPr lang="zh-CN" altLang="en-US" sz="1600" dirty="0" smtClean="0"/>
              <a:t>也</a:t>
            </a:r>
            <a:r>
              <a:rPr lang="zh-CN" altLang="en-US" sz="1600" dirty="0"/>
              <a:t>有利于维护人员对系统理解和维护</a:t>
            </a:r>
            <a:r>
              <a:rPr lang="zh-CN" altLang="en-US" sz="1600" dirty="0" smtClean="0"/>
              <a:t>。</a:t>
            </a:r>
            <a:endParaRPr lang="en-US" altLang="zh-CN" sz="1600" dirty="0" smtClean="0"/>
          </a:p>
          <a:p>
            <a:r>
              <a:rPr lang="zh-CN" altLang="en-US" sz="1800" dirty="0" smtClean="0">
                <a:solidFill>
                  <a:srgbClr val="C00000"/>
                </a:solidFill>
              </a:rPr>
              <a:t>划分子系统要求：</a:t>
            </a:r>
            <a:endParaRPr lang="en-US" altLang="zh-CN" sz="1800" dirty="0" smtClean="0">
              <a:solidFill>
                <a:srgbClr val="C00000"/>
              </a:solidFill>
            </a:endParaRPr>
          </a:p>
          <a:p>
            <a:pPr lvl="1" indent="449263"/>
            <a:r>
              <a:rPr lang="zh-CN" altLang="en-US" sz="1600" dirty="0" smtClean="0">
                <a:solidFill>
                  <a:srgbClr val="00B050"/>
                </a:solidFill>
              </a:rPr>
              <a:t>各个</a:t>
            </a:r>
            <a:r>
              <a:rPr lang="zh-CN" altLang="en-US" sz="1600" dirty="0">
                <a:solidFill>
                  <a:srgbClr val="00B050"/>
                </a:solidFill>
              </a:rPr>
              <a:t>子系统之间应该具有尽可能简单、明确的接口。</a:t>
            </a:r>
            <a:r>
              <a:rPr lang="zh-CN" altLang="en-US" sz="1600" dirty="0"/>
              <a:t>接口确定了交互形式和通过子系统边界的信息流，但是无须规定子系统内部的实现算法。因此，可以相对独立地设计各个子系统。</a:t>
            </a:r>
          </a:p>
          <a:p>
            <a:pPr lvl="1" indent="449263"/>
            <a:r>
              <a:rPr lang="zh-CN" altLang="en-US" sz="1600" dirty="0"/>
              <a:t>在划分和设计子系统时，应该尽量</a:t>
            </a:r>
            <a:r>
              <a:rPr lang="zh-CN" altLang="en-US" sz="1600" dirty="0">
                <a:solidFill>
                  <a:srgbClr val="00B050"/>
                </a:solidFill>
              </a:rPr>
              <a:t>减少子系统彼此间的依赖性</a:t>
            </a:r>
            <a:r>
              <a:rPr lang="zh-CN" altLang="en-US" sz="1600" dirty="0" smtClean="0"/>
              <a:t>。</a:t>
            </a:r>
            <a:endParaRPr lang="zh-CN" altLang="en-US" sz="1600" dirty="0"/>
          </a:p>
        </p:txBody>
      </p:sp>
    </p:spTree>
    <p:extLst>
      <p:ext uri="{BB962C8B-B14F-4D97-AF65-F5344CB8AC3E}">
        <p14:creationId xmlns:p14="http://schemas.microsoft.com/office/powerpoint/2010/main" val="2805449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9.5   </a:t>
            </a:r>
            <a:r>
              <a:rPr lang="zh-CN" altLang="en-US" dirty="0"/>
              <a:t>系统设计</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r>
              <a:rPr lang="zh-CN" altLang="en-US" dirty="0" smtClean="0"/>
              <a:t>    采用</a:t>
            </a:r>
            <a:r>
              <a:rPr lang="zh-CN" altLang="en-US" dirty="0"/>
              <a:t>面向对象方法设计软件</a:t>
            </a:r>
            <a:r>
              <a:rPr lang="zh-CN" altLang="en-US" dirty="0" smtClean="0"/>
              <a:t>系统时，面向对象设计模型（即</a:t>
            </a:r>
            <a:r>
              <a:rPr lang="zh-CN" altLang="en-US" dirty="0"/>
              <a:t>求解域的</a:t>
            </a:r>
            <a:r>
              <a:rPr lang="zh-CN" altLang="en-US" dirty="0" smtClean="0"/>
              <a:t>对象模型）针对</a:t>
            </a:r>
            <a:r>
              <a:rPr lang="zh-CN" altLang="en-US" dirty="0"/>
              <a:t>与实现有关的因素而开展面向对象分析</a:t>
            </a:r>
            <a:r>
              <a:rPr lang="zh-CN" altLang="en-US" dirty="0" smtClean="0"/>
              <a:t>模型（即</a:t>
            </a:r>
            <a:r>
              <a:rPr lang="zh-CN" altLang="en-US" dirty="0"/>
              <a:t>问题域的</a:t>
            </a:r>
            <a:r>
              <a:rPr lang="zh-CN" altLang="en-US" dirty="0" smtClean="0"/>
              <a:t>对象模型）的</a:t>
            </a:r>
            <a:r>
              <a:rPr lang="en-US" altLang="zh-CN" dirty="0"/>
              <a:t>5</a:t>
            </a:r>
            <a:r>
              <a:rPr lang="zh-CN" altLang="en-US" dirty="0"/>
              <a:t>个</a:t>
            </a:r>
            <a:r>
              <a:rPr lang="zh-CN" altLang="en-US" dirty="0" smtClean="0"/>
              <a:t>活动（主题</a:t>
            </a:r>
            <a:r>
              <a:rPr lang="zh-CN" altLang="en-US" dirty="0"/>
              <a:t>、类与对象、结构、属性和</a:t>
            </a:r>
            <a:r>
              <a:rPr lang="zh-CN" altLang="en-US" dirty="0" smtClean="0"/>
              <a:t>服务），面向对象设计</a:t>
            </a:r>
            <a:r>
              <a:rPr lang="zh-CN" altLang="en-US" dirty="0"/>
              <a:t>模型</a:t>
            </a:r>
            <a:r>
              <a:rPr lang="zh-CN" altLang="en-US" dirty="0" smtClean="0"/>
              <a:t>包括</a:t>
            </a:r>
            <a:r>
              <a:rPr lang="zh-CN" altLang="en-US" dirty="0"/>
              <a:t>人机交互、问题域、任务管理和数据管理</a:t>
            </a:r>
            <a:r>
              <a:rPr lang="en-US" altLang="zh-CN" dirty="0"/>
              <a:t>4</a:t>
            </a:r>
            <a:r>
              <a:rPr lang="zh-CN" altLang="en-US" dirty="0"/>
              <a:t>个部分的</a:t>
            </a:r>
            <a:r>
              <a:rPr lang="zh-CN" altLang="en-US" dirty="0" smtClean="0"/>
              <a:t>设计，即</a:t>
            </a:r>
            <a:r>
              <a:rPr lang="zh-CN" altLang="en-US" dirty="0"/>
              <a:t>设计这四大部分对应于组成</a:t>
            </a:r>
            <a:r>
              <a:rPr lang="zh-CN" altLang="en-US" dirty="0" smtClean="0"/>
              <a:t>目标系统</a:t>
            </a:r>
            <a:r>
              <a:rPr lang="zh-CN" altLang="en-US" dirty="0"/>
              <a:t>的</a:t>
            </a:r>
            <a:r>
              <a:rPr lang="en-US" altLang="zh-CN" dirty="0"/>
              <a:t>4</a:t>
            </a:r>
            <a:r>
              <a:rPr lang="zh-CN" altLang="en-US" dirty="0"/>
              <a:t>个</a:t>
            </a:r>
            <a:r>
              <a:rPr lang="zh-CN" altLang="en-US" dirty="0" smtClean="0"/>
              <a:t>子系统：问题</a:t>
            </a:r>
            <a:r>
              <a:rPr lang="zh-CN" altLang="en-US" dirty="0"/>
              <a:t>域子系统、人</a:t>
            </a:r>
            <a:r>
              <a:rPr lang="en-US" altLang="zh-CN" dirty="0"/>
              <a:t>-</a:t>
            </a:r>
            <a:r>
              <a:rPr lang="zh-CN" altLang="en-US" dirty="0"/>
              <a:t>机交互子系统、任务管理子系统和数据管理子系统。如图</a:t>
            </a:r>
            <a:r>
              <a:rPr lang="en-US" altLang="zh-CN" dirty="0" smtClean="0"/>
              <a:t>9-4</a:t>
            </a:r>
            <a:r>
              <a:rPr lang="zh-CN" altLang="en-US" dirty="0" smtClean="0"/>
              <a:t>所示，面向对象设计</a:t>
            </a:r>
            <a:r>
              <a:rPr lang="zh-CN" altLang="en-US" dirty="0"/>
              <a:t>模型从横向看是上述</a:t>
            </a:r>
            <a:r>
              <a:rPr lang="en-US" altLang="zh-CN" dirty="0"/>
              <a:t>4</a:t>
            </a:r>
            <a:r>
              <a:rPr lang="zh-CN" altLang="en-US" dirty="0"/>
              <a:t>个部分</a:t>
            </a:r>
            <a:r>
              <a:rPr lang="en-US" altLang="zh-CN" dirty="0"/>
              <a:t>,</a:t>
            </a:r>
            <a:r>
              <a:rPr lang="zh-CN" altLang="en-US" dirty="0"/>
              <a:t>从纵向看每个部分仍然是</a:t>
            </a:r>
            <a:r>
              <a:rPr lang="en-US" altLang="zh-CN" dirty="0"/>
              <a:t>5</a:t>
            </a:r>
            <a:r>
              <a:rPr lang="zh-CN" altLang="en-US" dirty="0"/>
              <a:t>个层次。</a:t>
            </a:r>
          </a:p>
        </p:txBody>
      </p:sp>
    </p:spTree>
    <p:extLst>
      <p:ext uri="{BB962C8B-B14F-4D97-AF65-F5344CB8AC3E}">
        <p14:creationId xmlns:p14="http://schemas.microsoft.com/office/powerpoint/2010/main" val="24808279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9.5   </a:t>
            </a:r>
            <a:r>
              <a:rPr lang="zh-CN" altLang="en-US" dirty="0"/>
              <a:t>系统设计</a:t>
            </a:r>
          </a:p>
        </p:txBody>
      </p:sp>
      <p:sp>
        <p:nvSpPr>
          <p:cNvPr id="3" name="页脚占位符 2"/>
          <p:cNvSpPr>
            <a:spLocks noGrp="1"/>
          </p:cNvSpPr>
          <p:nvPr>
            <p:ph type="ftr" sz="quarter" idx="11"/>
          </p:nvPr>
        </p:nvSpPr>
        <p:spPr/>
        <p:txBody>
          <a:bodyPr/>
          <a:lstStyle/>
          <a:p>
            <a:r>
              <a:rPr lang="en-JM" smtClean="0"/>
              <a:t> </a:t>
            </a:r>
            <a:endParaRPr lang="en-JM" dirty="0"/>
          </a:p>
        </p:txBody>
      </p:sp>
      <p:pic>
        <p:nvPicPr>
          <p:cNvPr id="5" name="内容占位符 4" descr="0802"/>
          <p:cNvPicPr>
            <a:picLocks noGrp="1"/>
          </p:cNvPicPr>
          <p:nvPr>
            <p:ph sz="quarter" idx="13"/>
          </p:nvPr>
        </p:nvPicPr>
        <p:blipFill>
          <a:blip r:embed="rId2" cstate="print">
            <a:extLst>
              <a:ext uri="{28A0092B-C50C-407E-A947-70E740481C1C}">
                <a14:useLocalDpi xmlns:a14="http://schemas.microsoft.com/office/drawing/2010/main" val="0"/>
              </a:ext>
            </a:extLst>
          </a:blip>
          <a:srcRect/>
          <a:stretch>
            <a:fillRect/>
          </a:stretch>
        </p:blipFill>
        <p:spPr bwMode="auto">
          <a:xfrm>
            <a:off x="1752600" y="1619250"/>
            <a:ext cx="5791200" cy="1905000"/>
          </a:xfrm>
          <a:prstGeom prst="rect">
            <a:avLst/>
          </a:prstGeom>
          <a:noFill/>
          <a:ln>
            <a:noFill/>
          </a:ln>
        </p:spPr>
      </p:pic>
      <p:sp>
        <p:nvSpPr>
          <p:cNvPr id="6" name="文本框 5"/>
          <p:cNvSpPr txBox="1"/>
          <p:nvPr/>
        </p:nvSpPr>
        <p:spPr>
          <a:xfrm>
            <a:off x="2944586" y="3638550"/>
            <a:ext cx="5105400" cy="369332"/>
          </a:xfrm>
          <a:prstGeom prst="rect">
            <a:avLst/>
          </a:prstGeom>
          <a:noFill/>
        </p:spPr>
        <p:txBody>
          <a:bodyPr wrap="square" rtlCol="0">
            <a:spAutoFit/>
          </a:bodyPr>
          <a:lstStyle/>
          <a:p>
            <a:r>
              <a:rPr lang="zh-CN" altLang="zh-CN" dirty="0"/>
              <a:t>典型的面向对象设计</a:t>
            </a:r>
            <a:r>
              <a:rPr lang="zh-CN" altLang="zh-CN" dirty="0" smtClean="0"/>
              <a:t>模型</a:t>
            </a:r>
            <a:endParaRPr lang="zh-CN" altLang="zh-CN" dirty="0"/>
          </a:p>
        </p:txBody>
      </p:sp>
    </p:spTree>
    <p:extLst>
      <p:ext uri="{BB962C8B-B14F-4D97-AF65-F5344CB8AC3E}">
        <p14:creationId xmlns:p14="http://schemas.microsoft.com/office/powerpoint/2010/main" val="2805908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304800" y="133350"/>
            <a:ext cx="8229600" cy="3661691"/>
          </a:xfrm>
        </p:spPr>
        <p:txBody>
          <a:bodyPr/>
          <a:lstStyle/>
          <a:p>
            <a:pPr>
              <a:lnSpc>
                <a:spcPct val="150000"/>
              </a:lnSpc>
            </a:pPr>
            <a:r>
              <a:rPr lang="zh-CN" altLang="zh-CN" sz="2000" dirty="0"/>
              <a:t>（</a:t>
            </a:r>
            <a:r>
              <a:rPr lang="en-US" altLang="zh-CN" sz="2000" dirty="0"/>
              <a:t>1</a:t>
            </a:r>
            <a:r>
              <a:rPr lang="zh-CN" altLang="zh-CN" sz="2000" dirty="0"/>
              <a:t>）</a:t>
            </a:r>
            <a:r>
              <a:rPr lang="zh-CN" altLang="zh-CN" sz="2000" dirty="0">
                <a:solidFill>
                  <a:srgbClr val="C00000"/>
                </a:solidFill>
              </a:rPr>
              <a:t>问题域子系统</a:t>
            </a:r>
            <a:r>
              <a:rPr lang="zh-CN" altLang="zh-CN" sz="2000" dirty="0"/>
              <a:t>把</a:t>
            </a:r>
            <a:r>
              <a:rPr lang="zh-CN" altLang="zh-CN" sz="2000" dirty="0">
                <a:solidFill>
                  <a:srgbClr val="00B0F0"/>
                </a:solidFill>
              </a:rPr>
              <a:t>面向对象分析模型</a:t>
            </a:r>
            <a:r>
              <a:rPr lang="zh-CN" altLang="zh-CN" sz="2000" dirty="0"/>
              <a:t>直接拿来，针对实现的要求进行必要的</a:t>
            </a:r>
            <a:r>
              <a:rPr lang="zh-CN" altLang="zh-CN" sz="2000" dirty="0">
                <a:solidFill>
                  <a:srgbClr val="00B050"/>
                </a:solidFill>
              </a:rPr>
              <a:t>增补和调整</a:t>
            </a:r>
            <a:r>
              <a:rPr lang="zh-CN" altLang="zh-CN" sz="2000" dirty="0"/>
              <a:t>，例如，需要对类、结构、属性及服务进行分解和重组。这种分解是根据一定的过程标准来做的，标准包括可重用的设汁与编码类，把问题域专用类组合在一起，通过增加一般类来创立约定，提供一个继承性的支撑层次改善界面，提供存储管理，以及增加低层细节等。</a:t>
            </a:r>
          </a:p>
          <a:p>
            <a:pPr>
              <a:lnSpc>
                <a:spcPct val="150000"/>
              </a:lnSpc>
            </a:pPr>
            <a:r>
              <a:rPr lang="zh-CN" altLang="zh-CN" sz="2000" dirty="0"/>
              <a:t>（</a:t>
            </a:r>
            <a:r>
              <a:rPr lang="en-US" altLang="zh-CN" sz="2000" dirty="0"/>
              <a:t>2</a:t>
            </a:r>
            <a:r>
              <a:rPr lang="zh-CN" altLang="zh-CN" sz="2000" dirty="0"/>
              <a:t>）</a:t>
            </a:r>
            <a:r>
              <a:rPr lang="zh-CN" altLang="zh-CN" sz="2000" dirty="0">
                <a:solidFill>
                  <a:srgbClr val="C00000"/>
                </a:solidFill>
              </a:rPr>
              <a:t>人机交互子系统</a:t>
            </a:r>
            <a:r>
              <a:rPr lang="zh-CN" altLang="zh-CN" sz="2000" dirty="0"/>
              <a:t>包括有效的人机交互所需的</a:t>
            </a:r>
            <a:r>
              <a:rPr lang="zh-CN" altLang="zh-CN" sz="2000" dirty="0">
                <a:solidFill>
                  <a:srgbClr val="00B050"/>
                </a:solidFill>
              </a:rPr>
              <a:t>显示和输入</a:t>
            </a:r>
            <a:r>
              <a:rPr lang="zh-CN" altLang="zh-CN" sz="2000" dirty="0"/>
              <a:t>，这些类在很大程度上依赖于所用的图形用户界面环境，例如</a:t>
            </a:r>
            <a:r>
              <a:rPr lang="en-US" altLang="zh-CN" sz="2000" dirty="0"/>
              <a:t>Windows</a:t>
            </a:r>
            <a:r>
              <a:rPr lang="zh-CN" altLang="zh-CN" sz="2000" dirty="0"/>
              <a:t>、</a:t>
            </a:r>
            <a:r>
              <a:rPr lang="en-US" altLang="zh-CN" sz="2000" dirty="0"/>
              <a:t>Delphi</a:t>
            </a:r>
            <a:r>
              <a:rPr lang="zh-CN" altLang="zh-CN" sz="2000" dirty="0"/>
              <a:t>、</a:t>
            </a:r>
            <a:r>
              <a:rPr lang="en-US" altLang="zh-CN" sz="2000" dirty="0"/>
              <a:t>C++</a:t>
            </a:r>
            <a:r>
              <a:rPr lang="zh-CN" altLang="zh-CN" sz="2000" dirty="0"/>
              <a:t>，而且可能包括“窗口”、“菜单”、“滚动条”、“按钮”等针对项目的特殊类。</a:t>
            </a:r>
          </a:p>
          <a:p>
            <a:pPr>
              <a:lnSpc>
                <a:spcPct val="150000"/>
              </a:lnSpc>
            </a:pPr>
            <a:endParaRPr lang="zh-CN" altLang="en-US" sz="1800" dirty="0"/>
          </a:p>
        </p:txBody>
      </p:sp>
    </p:spTree>
    <p:extLst>
      <p:ext uri="{BB962C8B-B14F-4D97-AF65-F5344CB8AC3E}">
        <p14:creationId xmlns:p14="http://schemas.microsoft.com/office/powerpoint/2010/main" val="1073895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457200" y="361950"/>
            <a:ext cx="8229600" cy="3661691"/>
          </a:xfrm>
        </p:spPr>
        <p:txBody>
          <a:bodyPr/>
          <a:lstStyle/>
          <a:p>
            <a:pPr fontAlgn="auto">
              <a:lnSpc>
                <a:spcPct val="150000"/>
              </a:lnSpc>
            </a:pPr>
            <a:r>
              <a:rPr lang="zh-CN" altLang="zh-CN" sz="2000" dirty="0"/>
              <a:t>（</a:t>
            </a:r>
            <a:r>
              <a:rPr lang="en-US" altLang="zh-CN" sz="2000" dirty="0"/>
              <a:t>3</a:t>
            </a:r>
            <a:r>
              <a:rPr lang="zh-CN" altLang="zh-CN" sz="2000" dirty="0"/>
              <a:t>）</a:t>
            </a:r>
            <a:r>
              <a:rPr lang="zh-CN" altLang="zh-CN" sz="2000" dirty="0">
                <a:solidFill>
                  <a:srgbClr val="C00000"/>
                </a:solidFill>
              </a:rPr>
              <a:t>任务管理子系统</a:t>
            </a:r>
            <a:r>
              <a:rPr lang="zh-CN" altLang="zh-CN" sz="2000" dirty="0"/>
              <a:t>包括任务的定义、通信和协调，以及硬件分配、外部系统及设备约定，可能包括的类有“任务”类和“任务协调”类。</a:t>
            </a:r>
          </a:p>
          <a:p>
            <a:pPr>
              <a:lnSpc>
                <a:spcPct val="150000"/>
              </a:lnSpc>
            </a:pPr>
            <a:r>
              <a:rPr lang="zh-CN" altLang="zh-CN" sz="2000" dirty="0"/>
              <a:t>（</a:t>
            </a:r>
            <a:r>
              <a:rPr lang="en-US" altLang="zh-CN" sz="2000" dirty="0"/>
              <a:t>4</a:t>
            </a:r>
            <a:r>
              <a:rPr lang="zh-CN" altLang="zh-CN" sz="2000" dirty="0"/>
              <a:t>）</a:t>
            </a:r>
            <a:r>
              <a:rPr lang="zh-CN" altLang="zh-CN" sz="2000" dirty="0">
                <a:solidFill>
                  <a:srgbClr val="C00000"/>
                </a:solidFill>
              </a:rPr>
              <a:t>数据管理子系统</a:t>
            </a:r>
            <a:r>
              <a:rPr lang="zh-CN" altLang="zh-CN" sz="2000" dirty="0"/>
              <a:t>包括</a:t>
            </a:r>
            <a:r>
              <a:rPr lang="zh-CN" altLang="zh-CN" sz="2000" dirty="0">
                <a:solidFill>
                  <a:srgbClr val="00B050"/>
                </a:solidFill>
              </a:rPr>
              <a:t>永久数据的存取</a:t>
            </a:r>
            <a:r>
              <a:rPr lang="zh-CN" altLang="zh-CN" sz="2000" dirty="0"/>
              <a:t>，它隔离了物理的数据管理方法，无论是普通文件、带标记语言的普通文件、关系型数据库、面向对象数据库等。可能包括的类有“存储服务”，协调每个需永久保存的对象的存储。</a:t>
            </a:r>
          </a:p>
          <a:p>
            <a:endParaRPr lang="zh-CN" altLang="en-US" dirty="0"/>
          </a:p>
        </p:txBody>
      </p:sp>
    </p:spTree>
    <p:extLst>
      <p:ext uri="{BB962C8B-B14F-4D97-AF65-F5344CB8AC3E}">
        <p14:creationId xmlns:p14="http://schemas.microsoft.com/office/powerpoint/2010/main" val="31912276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90217" y="209550"/>
            <a:ext cx="4953000" cy="422672"/>
          </a:xfrm>
        </p:spPr>
        <p:txBody>
          <a:bodyPr/>
          <a:lstStyle/>
          <a:p>
            <a:r>
              <a:rPr lang="zh-CN" altLang="en-US" dirty="0" smtClean="0"/>
              <a:t>主要内容</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1447800" y="1026413"/>
            <a:ext cx="6324600" cy="3661691"/>
          </a:xfrm>
        </p:spPr>
        <p:txBody>
          <a:bodyPr/>
          <a:lstStyle/>
          <a:p>
            <a:pPr>
              <a:lnSpc>
                <a:spcPct val="150000"/>
              </a:lnSpc>
            </a:pPr>
            <a:r>
              <a:rPr lang="en-US" altLang="zh-CN" dirty="0" smtClean="0">
                <a:solidFill>
                  <a:srgbClr val="C00000"/>
                </a:solidFill>
              </a:rPr>
              <a:t>9.1 </a:t>
            </a:r>
            <a:r>
              <a:rPr lang="zh-CN" altLang="en-US" dirty="0" smtClean="0">
                <a:solidFill>
                  <a:srgbClr val="C00000"/>
                </a:solidFill>
              </a:rPr>
              <a:t>面向对象设计与结构化设计</a:t>
            </a:r>
            <a:endParaRPr lang="en-US" altLang="zh-CN" dirty="0" smtClean="0">
              <a:solidFill>
                <a:srgbClr val="C00000"/>
              </a:solidFill>
            </a:endParaRPr>
          </a:p>
          <a:p>
            <a:pPr>
              <a:lnSpc>
                <a:spcPct val="150000"/>
              </a:lnSpc>
            </a:pPr>
            <a:r>
              <a:rPr lang="en-US" altLang="zh-CN" dirty="0" smtClean="0">
                <a:solidFill>
                  <a:srgbClr val="C00000"/>
                </a:solidFill>
              </a:rPr>
              <a:t>9.2 </a:t>
            </a:r>
            <a:r>
              <a:rPr lang="zh-CN" altLang="en-US" dirty="0" smtClean="0">
                <a:solidFill>
                  <a:srgbClr val="C00000"/>
                </a:solidFill>
              </a:rPr>
              <a:t>面向对象设计与面向对象分析的关系</a:t>
            </a:r>
            <a:endParaRPr lang="en-US" altLang="zh-CN" dirty="0" smtClean="0">
              <a:solidFill>
                <a:srgbClr val="C00000"/>
              </a:solidFill>
            </a:endParaRPr>
          </a:p>
          <a:p>
            <a:pPr>
              <a:lnSpc>
                <a:spcPct val="150000"/>
              </a:lnSpc>
            </a:pPr>
            <a:r>
              <a:rPr lang="en-US" altLang="zh-CN" dirty="0" smtClean="0">
                <a:solidFill>
                  <a:srgbClr val="C00000"/>
                </a:solidFill>
              </a:rPr>
              <a:t>9.3 </a:t>
            </a:r>
            <a:r>
              <a:rPr lang="zh-CN" altLang="en-US" dirty="0" smtClean="0">
                <a:solidFill>
                  <a:srgbClr val="C00000"/>
                </a:solidFill>
              </a:rPr>
              <a:t>面向对象设计的过程与原则</a:t>
            </a:r>
            <a:endParaRPr lang="en-US" altLang="zh-CN" dirty="0" smtClean="0">
              <a:solidFill>
                <a:srgbClr val="C00000"/>
              </a:solidFill>
            </a:endParaRPr>
          </a:p>
          <a:p>
            <a:pPr>
              <a:lnSpc>
                <a:spcPct val="150000"/>
              </a:lnSpc>
            </a:pPr>
            <a:r>
              <a:rPr lang="en-US" altLang="zh-CN" dirty="0" smtClean="0">
                <a:solidFill>
                  <a:srgbClr val="C00000"/>
                </a:solidFill>
              </a:rPr>
              <a:t>9.4 </a:t>
            </a:r>
            <a:r>
              <a:rPr lang="zh-CN" altLang="en-US" dirty="0" smtClean="0">
                <a:solidFill>
                  <a:srgbClr val="C00000"/>
                </a:solidFill>
              </a:rPr>
              <a:t>面向对象设计的启发规则</a:t>
            </a:r>
            <a:endParaRPr lang="en-US" altLang="zh-CN" dirty="0" smtClean="0">
              <a:solidFill>
                <a:srgbClr val="C00000"/>
              </a:solidFill>
            </a:endParaRPr>
          </a:p>
          <a:p>
            <a:pPr>
              <a:lnSpc>
                <a:spcPct val="150000"/>
              </a:lnSpc>
            </a:pPr>
            <a:r>
              <a:rPr lang="en-US" altLang="zh-CN" dirty="0" smtClean="0">
                <a:solidFill>
                  <a:srgbClr val="C00000"/>
                </a:solidFill>
              </a:rPr>
              <a:t>9.5 </a:t>
            </a:r>
            <a:r>
              <a:rPr lang="zh-CN" altLang="en-US" dirty="0" smtClean="0">
                <a:solidFill>
                  <a:srgbClr val="C00000"/>
                </a:solidFill>
              </a:rPr>
              <a:t>系统设计</a:t>
            </a:r>
            <a:endParaRPr lang="en-US" altLang="zh-CN" dirty="0" smtClean="0">
              <a:solidFill>
                <a:srgbClr val="C00000"/>
              </a:solidFill>
            </a:endParaRPr>
          </a:p>
          <a:p>
            <a:pPr>
              <a:lnSpc>
                <a:spcPct val="150000"/>
              </a:lnSpc>
            </a:pPr>
            <a:r>
              <a:rPr lang="en-US" altLang="zh-CN" dirty="0" smtClean="0">
                <a:solidFill>
                  <a:srgbClr val="C00000"/>
                </a:solidFill>
              </a:rPr>
              <a:t>9.6 </a:t>
            </a:r>
            <a:r>
              <a:rPr lang="zh-CN" altLang="en-US" dirty="0" smtClean="0">
                <a:solidFill>
                  <a:srgbClr val="C00000"/>
                </a:solidFill>
              </a:rPr>
              <a:t>对象设计</a:t>
            </a:r>
            <a:endParaRPr lang="en-US" altLang="zh-CN" dirty="0" smtClean="0">
              <a:solidFill>
                <a:srgbClr val="C00000"/>
              </a:solidFill>
            </a:endParaRPr>
          </a:p>
          <a:p>
            <a:pPr>
              <a:lnSpc>
                <a:spcPct val="150000"/>
              </a:lnSpc>
            </a:pPr>
            <a:r>
              <a:rPr lang="en-US" altLang="zh-CN" dirty="0" smtClean="0">
                <a:solidFill>
                  <a:srgbClr val="C00000"/>
                </a:solidFill>
              </a:rPr>
              <a:t>9.7 </a:t>
            </a:r>
            <a:r>
              <a:rPr lang="zh-CN" altLang="en-US" dirty="0" smtClean="0">
                <a:solidFill>
                  <a:srgbClr val="C00000"/>
                </a:solidFill>
              </a:rPr>
              <a:t>面向对象设计实例</a:t>
            </a:r>
            <a:endParaRPr lang="zh-CN" altLang="en-US" dirty="0">
              <a:solidFill>
                <a:srgbClr val="C00000"/>
              </a:solidFill>
            </a:endParaRPr>
          </a:p>
        </p:txBody>
      </p:sp>
    </p:spTree>
    <p:extLst>
      <p:ext uri="{BB962C8B-B14F-4D97-AF65-F5344CB8AC3E}">
        <p14:creationId xmlns:p14="http://schemas.microsoft.com/office/powerpoint/2010/main" val="12022348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9.5   </a:t>
            </a:r>
            <a:r>
              <a:rPr lang="zh-CN" altLang="en-US" dirty="0"/>
              <a:t>系统设计</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457200" y="1043658"/>
            <a:ext cx="8534400" cy="3661691"/>
          </a:xfrm>
        </p:spPr>
        <p:txBody>
          <a:bodyPr/>
          <a:lstStyle/>
          <a:p>
            <a:pPr marL="342900" indent="-342900">
              <a:buFont typeface="Arial" panose="020B0604020202020204" pitchFamily="34" charset="0"/>
              <a:buChar char="•"/>
            </a:pPr>
            <a:r>
              <a:rPr lang="en-US" altLang="zh-CN" dirty="0"/>
              <a:t>9.5.2 </a:t>
            </a:r>
            <a:r>
              <a:rPr lang="zh-CN" altLang="en-US" dirty="0"/>
              <a:t>问题域子系统的设计</a:t>
            </a:r>
          </a:p>
          <a:p>
            <a:pPr indent="449263">
              <a:lnSpc>
                <a:spcPct val="150000"/>
              </a:lnSpc>
            </a:pPr>
            <a:r>
              <a:rPr lang="zh-CN" altLang="en-US" sz="2000" dirty="0" smtClean="0"/>
              <a:t>通常</a:t>
            </a:r>
            <a:r>
              <a:rPr lang="zh-CN" altLang="en-US" sz="2000" dirty="0"/>
              <a:t>，面向对象设计在</a:t>
            </a:r>
            <a:r>
              <a:rPr lang="zh-CN" altLang="en-US" sz="2000" dirty="0">
                <a:solidFill>
                  <a:srgbClr val="00B0F0"/>
                </a:solidFill>
              </a:rPr>
              <a:t>分析模型</a:t>
            </a:r>
            <a:r>
              <a:rPr lang="zh-CN" altLang="en-US" sz="2000" dirty="0"/>
              <a:t>的基础上，从</a:t>
            </a:r>
            <a:r>
              <a:rPr lang="zh-CN" altLang="en-US" sz="2000" dirty="0">
                <a:solidFill>
                  <a:srgbClr val="FF0000"/>
                </a:solidFill>
              </a:rPr>
              <a:t>实现角度</a:t>
            </a:r>
            <a:r>
              <a:rPr lang="zh-CN" altLang="en-US" sz="2000" dirty="0"/>
              <a:t>对问题域模型做一些</a:t>
            </a:r>
            <a:r>
              <a:rPr lang="zh-CN" altLang="en-US" sz="2000" dirty="0">
                <a:solidFill>
                  <a:srgbClr val="00B050"/>
                </a:solidFill>
              </a:rPr>
              <a:t>补充或修改</a:t>
            </a:r>
            <a:r>
              <a:rPr lang="zh-CN" altLang="en-US" sz="2000" dirty="0"/>
              <a:t>，修改包括增添、合并或分解类和对象、属性及服务、调整继承关系等</a:t>
            </a:r>
            <a:r>
              <a:rPr lang="zh-CN" altLang="en-US" sz="2000" dirty="0" smtClean="0"/>
              <a:t>。</a:t>
            </a:r>
            <a:endParaRPr lang="en-US" altLang="zh-CN" sz="2000" dirty="0" smtClean="0"/>
          </a:p>
          <a:p>
            <a:pPr indent="449263">
              <a:lnSpc>
                <a:spcPct val="150000"/>
              </a:lnSpc>
            </a:pPr>
            <a:r>
              <a:rPr lang="zh-CN" altLang="en-US" sz="2000" dirty="0" smtClean="0"/>
              <a:t>如果</a:t>
            </a:r>
            <a:r>
              <a:rPr lang="zh-CN" altLang="en-US" sz="2000" dirty="0"/>
              <a:t>问题域子系统相当复杂庞大时，则应把它</a:t>
            </a:r>
            <a:r>
              <a:rPr lang="zh-CN" altLang="en-US" sz="2000" dirty="0">
                <a:solidFill>
                  <a:srgbClr val="00B050"/>
                </a:solidFill>
                <a:latin typeface="楷体" panose="02010609060101010101" pitchFamily="49" charset="-122"/>
                <a:ea typeface="楷体" panose="02010609060101010101" pitchFamily="49" charset="-122"/>
              </a:rPr>
              <a:t>进一步分解成若干更小</a:t>
            </a:r>
            <a:r>
              <a:rPr lang="zh-CN" altLang="en-US" sz="2000" dirty="0"/>
              <a:t>的子系统。</a:t>
            </a:r>
          </a:p>
          <a:p>
            <a:endParaRPr lang="zh-CN" altLang="en-US" sz="2000" dirty="0"/>
          </a:p>
        </p:txBody>
      </p:sp>
    </p:spTree>
    <p:extLst>
      <p:ext uri="{BB962C8B-B14F-4D97-AF65-F5344CB8AC3E}">
        <p14:creationId xmlns:p14="http://schemas.microsoft.com/office/powerpoint/2010/main" val="4127023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9.5   </a:t>
            </a:r>
            <a:r>
              <a:rPr lang="zh-CN" altLang="en-US" dirty="0" smtClean="0"/>
              <a:t>系统设计</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r>
              <a:rPr lang="zh-CN" altLang="en-US" sz="2000" dirty="0" smtClean="0"/>
              <a:t>如何</a:t>
            </a:r>
            <a:r>
              <a:rPr lang="zh-CN" altLang="en-US" sz="2000" dirty="0"/>
              <a:t>对问题域子系统进行设计</a:t>
            </a:r>
          </a:p>
          <a:p>
            <a:endParaRPr lang="en-US" altLang="zh-CN" sz="2000" dirty="0"/>
          </a:p>
          <a:p>
            <a:r>
              <a:rPr lang="zh-CN" altLang="en-US" sz="2000" dirty="0" smtClean="0"/>
              <a:t>在</a:t>
            </a:r>
            <a:r>
              <a:rPr lang="zh-CN" altLang="en-US" sz="2000" dirty="0"/>
              <a:t>面向对象设计过程中，可能对面向对象分析所得出的问题域模型做的补充或修改如下。</a:t>
            </a:r>
          </a:p>
          <a:p>
            <a:pPr marL="457200" indent="-457200">
              <a:buFont typeface="+mj-ea"/>
              <a:buAutoNum type="circleNumDbPlain"/>
            </a:pPr>
            <a:r>
              <a:rPr lang="zh-CN" altLang="en-US" sz="2000" dirty="0" smtClean="0"/>
              <a:t>调整需求</a:t>
            </a:r>
          </a:p>
          <a:p>
            <a:pPr marL="457200" indent="-457200">
              <a:buFont typeface="+mj-ea"/>
              <a:buAutoNum type="circleNumDbPlain"/>
            </a:pPr>
            <a:r>
              <a:rPr lang="zh-CN" altLang="en-US" sz="2000" dirty="0" smtClean="0"/>
              <a:t>复用已有的类</a:t>
            </a:r>
          </a:p>
          <a:p>
            <a:pPr marL="457200" indent="-457200">
              <a:buFont typeface="+mj-ea"/>
              <a:buAutoNum type="circleNumDbPlain"/>
            </a:pPr>
            <a:r>
              <a:rPr lang="zh-CN" altLang="en-US" sz="2000" dirty="0" smtClean="0"/>
              <a:t>把问题域类组合在一起</a:t>
            </a:r>
          </a:p>
          <a:p>
            <a:pPr marL="457200" indent="-457200">
              <a:buFont typeface="+mj-ea"/>
              <a:buAutoNum type="circleNumDbPlain"/>
            </a:pPr>
            <a:r>
              <a:rPr lang="zh-CN" altLang="en-US" sz="2000" dirty="0" smtClean="0"/>
              <a:t>增添一般化类以建立协议</a:t>
            </a:r>
          </a:p>
          <a:p>
            <a:pPr marL="457200" indent="-457200">
              <a:buFont typeface="+mj-ea"/>
              <a:buAutoNum type="circleNumDbPlain"/>
            </a:pPr>
            <a:r>
              <a:rPr lang="zh-CN" altLang="en-US" sz="2000" dirty="0" smtClean="0"/>
              <a:t>调整继承层次</a:t>
            </a:r>
          </a:p>
          <a:p>
            <a:endParaRPr lang="zh-CN" altLang="en-US" dirty="0"/>
          </a:p>
        </p:txBody>
      </p:sp>
    </p:spTree>
    <p:extLst>
      <p:ext uri="{BB962C8B-B14F-4D97-AF65-F5344CB8AC3E}">
        <p14:creationId xmlns:p14="http://schemas.microsoft.com/office/powerpoint/2010/main" val="3633979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问题域</a:t>
            </a:r>
            <a:r>
              <a:rPr lang="zh-CN" altLang="en-US" dirty="0" smtClean="0"/>
              <a:t>子系统设计</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a:lnSpc>
                <a:spcPct val="150000"/>
              </a:lnSpc>
            </a:pPr>
            <a:r>
              <a:rPr lang="en-US" altLang="zh-CN" dirty="0">
                <a:solidFill>
                  <a:srgbClr val="C00000"/>
                </a:solidFill>
              </a:rPr>
              <a:t>(1)</a:t>
            </a:r>
            <a:r>
              <a:rPr lang="zh-CN" altLang="en-US" dirty="0">
                <a:solidFill>
                  <a:srgbClr val="C00000"/>
                </a:solidFill>
              </a:rPr>
              <a:t>调整需求</a:t>
            </a:r>
          </a:p>
          <a:p>
            <a:pPr>
              <a:lnSpc>
                <a:spcPct val="150000"/>
              </a:lnSpc>
            </a:pPr>
            <a:r>
              <a:rPr lang="zh-CN" altLang="en-US" dirty="0" smtClean="0"/>
              <a:t>     当</a:t>
            </a:r>
            <a:r>
              <a:rPr lang="zh-CN" altLang="en-US" dirty="0">
                <a:solidFill>
                  <a:srgbClr val="00B050"/>
                </a:solidFill>
                <a:latin typeface="楷体" panose="02010609060101010101" pitchFamily="49" charset="-122"/>
                <a:ea typeface="楷体" panose="02010609060101010101" pitchFamily="49" charset="-122"/>
              </a:rPr>
              <a:t>用户需求或外部环境</a:t>
            </a:r>
            <a:r>
              <a:rPr lang="zh-CN" altLang="en-US" dirty="0" smtClean="0">
                <a:solidFill>
                  <a:srgbClr val="00B050"/>
                </a:solidFill>
                <a:latin typeface="楷体" panose="02010609060101010101" pitchFamily="49" charset="-122"/>
                <a:ea typeface="楷体" panose="02010609060101010101" pitchFamily="49" charset="-122"/>
              </a:rPr>
              <a:t>发生了变化，或者</a:t>
            </a:r>
            <a:r>
              <a:rPr lang="zh-CN" altLang="en-US" dirty="0">
                <a:solidFill>
                  <a:srgbClr val="00B050"/>
                </a:solidFill>
                <a:latin typeface="楷体" panose="02010609060101010101" pitchFamily="49" charset="-122"/>
                <a:ea typeface="楷体" panose="02010609060101010101" pitchFamily="49" charset="-122"/>
              </a:rPr>
              <a:t>分析员对问题域的理解不透彻或缺乏领域专家的</a:t>
            </a:r>
            <a:r>
              <a:rPr lang="zh-CN" altLang="en-US" dirty="0" smtClean="0">
                <a:solidFill>
                  <a:srgbClr val="00B050"/>
                </a:solidFill>
                <a:latin typeface="楷体" panose="02010609060101010101" pitchFamily="49" charset="-122"/>
                <a:ea typeface="楷体" panose="02010609060101010101" pitchFamily="49" charset="-122"/>
              </a:rPr>
              <a:t>帮助</a:t>
            </a:r>
            <a:r>
              <a:rPr lang="zh-CN" altLang="en-US" dirty="0" smtClean="0"/>
              <a:t>，以致</a:t>
            </a:r>
            <a:r>
              <a:rPr lang="zh-CN" altLang="en-US" dirty="0"/>
              <a:t>建立了</a:t>
            </a:r>
            <a:r>
              <a:rPr lang="zh-CN" altLang="en-US" dirty="0">
                <a:solidFill>
                  <a:srgbClr val="FF0000"/>
                </a:solidFill>
              </a:rPr>
              <a:t>不能完整和准确</a:t>
            </a:r>
            <a:r>
              <a:rPr lang="zh-CN" altLang="en-US" dirty="0"/>
              <a:t>地反映用户真实需求的面向对象分析模型</a:t>
            </a:r>
            <a:r>
              <a:rPr lang="zh-CN" altLang="en-US" dirty="0" smtClean="0"/>
              <a:t>时，需要</a:t>
            </a:r>
            <a:r>
              <a:rPr lang="zh-CN" altLang="en-US" dirty="0"/>
              <a:t>修改</a:t>
            </a:r>
            <a:r>
              <a:rPr lang="zh-CN" altLang="en-US" dirty="0" smtClean="0"/>
              <a:t>面向对象分析</a:t>
            </a:r>
            <a:r>
              <a:rPr lang="zh-CN" altLang="en-US" dirty="0"/>
              <a:t>确定的系统需求。</a:t>
            </a:r>
          </a:p>
          <a:p>
            <a:pPr>
              <a:lnSpc>
                <a:spcPct val="150000"/>
              </a:lnSpc>
            </a:pPr>
            <a:r>
              <a:rPr lang="zh-CN" altLang="en-US" dirty="0" smtClean="0"/>
              <a:t>    通常，首先</a:t>
            </a:r>
            <a:r>
              <a:rPr lang="zh-CN" altLang="en-US" dirty="0"/>
              <a:t>简单修改面向对象分析</a:t>
            </a:r>
            <a:r>
              <a:rPr lang="zh-CN" altLang="en-US" dirty="0" smtClean="0"/>
              <a:t>模型，然后</a:t>
            </a:r>
            <a:r>
              <a:rPr lang="zh-CN" altLang="en-US" dirty="0"/>
              <a:t>再将修改后的模型引用到问题域子系统中</a:t>
            </a:r>
            <a:r>
              <a:rPr lang="zh-CN" altLang="en-US" dirty="0" smtClean="0"/>
              <a:t>。（用例图）</a:t>
            </a:r>
            <a:endParaRPr lang="en-US" altLang="zh-CN" dirty="0" smtClean="0"/>
          </a:p>
          <a:p>
            <a:endParaRPr lang="zh-CN" altLang="en-US" dirty="0"/>
          </a:p>
        </p:txBody>
      </p:sp>
    </p:spTree>
    <p:extLst>
      <p:ext uri="{BB962C8B-B14F-4D97-AF65-F5344CB8AC3E}">
        <p14:creationId xmlns:p14="http://schemas.microsoft.com/office/powerpoint/2010/main" val="7399239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228600" y="133350"/>
            <a:ext cx="8534400" cy="3661691"/>
          </a:xfrm>
        </p:spPr>
        <p:txBody>
          <a:bodyPr/>
          <a:lstStyle/>
          <a:p>
            <a:r>
              <a:rPr lang="en-US" altLang="zh-CN" dirty="0">
                <a:solidFill>
                  <a:srgbClr val="C00000"/>
                </a:solidFill>
              </a:rPr>
              <a:t>(2</a:t>
            </a:r>
            <a:r>
              <a:rPr lang="en-US" altLang="zh-CN" dirty="0" smtClean="0">
                <a:solidFill>
                  <a:srgbClr val="C00000"/>
                </a:solidFill>
              </a:rPr>
              <a:t>) </a:t>
            </a:r>
            <a:r>
              <a:rPr lang="zh-CN" altLang="en-US" dirty="0" smtClean="0">
                <a:solidFill>
                  <a:srgbClr val="C00000"/>
                </a:solidFill>
              </a:rPr>
              <a:t>复用</a:t>
            </a:r>
            <a:r>
              <a:rPr lang="zh-CN" altLang="en-US" dirty="0">
                <a:solidFill>
                  <a:srgbClr val="C00000"/>
                </a:solidFill>
              </a:rPr>
              <a:t>已有的类</a:t>
            </a:r>
          </a:p>
          <a:p>
            <a:r>
              <a:rPr lang="zh-CN" altLang="en-US" sz="2000" dirty="0" smtClean="0"/>
              <a:t>     设计</a:t>
            </a:r>
            <a:r>
              <a:rPr lang="zh-CN" altLang="en-US" sz="2000" dirty="0"/>
              <a:t>时应该在面向对象分析结果的基础上实现</a:t>
            </a:r>
            <a:r>
              <a:rPr lang="zh-CN" altLang="en-US" sz="2000" dirty="0">
                <a:solidFill>
                  <a:srgbClr val="00B050"/>
                </a:solidFill>
                <a:latin typeface="楷体" panose="02010609060101010101" pitchFamily="49" charset="-122"/>
                <a:ea typeface="楷体" panose="02010609060101010101" pitchFamily="49" charset="-122"/>
              </a:rPr>
              <a:t>现有类的</a:t>
            </a:r>
            <a:r>
              <a:rPr lang="zh-CN" altLang="en-US" sz="2000" dirty="0" smtClean="0">
                <a:solidFill>
                  <a:srgbClr val="00B050"/>
                </a:solidFill>
                <a:latin typeface="楷体" panose="02010609060101010101" pitchFamily="49" charset="-122"/>
                <a:ea typeface="楷体" panose="02010609060101010101" pitchFamily="49" charset="-122"/>
              </a:rPr>
              <a:t>复用</a:t>
            </a:r>
            <a:r>
              <a:rPr lang="zh-CN" altLang="en-US" sz="2000" dirty="0" smtClean="0"/>
              <a:t>，现有</a:t>
            </a:r>
            <a:r>
              <a:rPr lang="zh-CN" altLang="en-US" sz="2000" dirty="0"/>
              <a:t>类是指面向对象程序</a:t>
            </a:r>
            <a:r>
              <a:rPr lang="zh-CN" altLang="en-US" sz="2000" dirty="0" smtClean="0"/>
              <a:t>设语言</a:t>
            </a:r>
            <a:r>
              <a:rPr lang="zh-CN" altLang="en-US" sz="2000" dirty="0"/>
              <a:t>提供的</a:t>
            </a:r>
            <a:r>
              <a:rPr lang="zh-CN" altLang="en-US" sz="2000" dirty="0">
                <a:solidFill>
                  <a:srgbClr val="00B0F0"/>
                </a:solidFill>
                <a:latin typeface="楷体" panose="02010609060101010101" pitchFamily="49" charset="-122"/>
                <a:ea typeface="楷体" panose="02010609060101010101" pitchFamily="49" charset="-122"/>
              </a:rPr>
              <a:t>类库中的类</a:t>
            </a:r>
            <a:r>
              <a:rPr lang="zh-CN" altLang="en-US" sz="2000" dirty="0"/>
              <a:t>。</a:t>
            </a:r>
            <a:r>
              <a:rPr lang="zh-CN" altLang="en-US" sz="2000" dirty="0" smtClean="0"/>
              <a:t>因此，在</a:t>
            </a:r>
            <a:r>
              <a:rPr lang="zh-CN" altLang="en-US" sz="2000" dirty="0"/>
              <a:t>设计阶段就要开始考虑</a:t>
            </a:r>
            <a:r>
              <a:rPr lang="zh-CN" altLang="en-US" sz="2000" dirty="0" smtClean="0">
                <a:solidFill>
                  <a:srgbClr val="00B050"/>
                </a:solidFill>
              </a:rPr>
              <a:t>复用</a:t>
            </a:r>
            <a:r>
              <a:rPr lang="zh-CN" altLang="en-US" sz="2000" dirty="0" smtClean="0"/>
              <a:t>，为</a:t>
            </a:r>
            <a:r>
              <a:rPr lang="zh-CN" altLang="en-US" sz="2000" dirty="0"/>
              <a:t>代码复用奠定基础。如果</a:t>
            </a:r>
            <a:r>
              <a:rPr lang="zh-CN" altLang="en-US" sz="2000" dirty="0" smtClean="0"/>
              <a:t>确实需要</a:t>
            </a:r>
            <a:r>
              <a:rPr lang="zh-CN" altLang="en-US" sz="2000" dirty="0"/>
              <a:t>创建新的</a:t>
            </a:r>
            <a:r>
              <a:rPr lang="zh-CN" altLang="en-US" sz="2000" dirty="0" smtClean="0"/>
              <a:t>类，则</a:t>
            </a:r>
            <a:r>
              <a:rPr lang="zh-CN" altLang="en-US" sz="2000" dirty="0"/>
              <a:t>在</a:t>
            </a:r>
            <a:r>
              <a:rPr lang="zh-CN" altLang="en-US" sz="2000" dirty="0">
                <a:solidFill>
                  <a:srgbClr val="00B0F0"/>
                </a:solidFill>
              </a:rPr>
              <a:t>设计新类</a:t>
            </a:r>
            <a:r>
              <a:rPr lang="zh-CN" altLang="en-US" sz="2000" dirty="0"/>
              <a:t>时必须考虑它的可</a:t>
            </a:r>
            <a:r>
              <a:rPr lang="zh-CN" altLang="en-US" sz="2000" dirty="0">
                <a:solidFill>
                  <a:srgbClr val="00B050"/>
                </a:solidFill>
              </a:rPr>
              <a:t>复用性</a:t>
            </a:r>
            <a:r>
              <a:rPr lang="zh-CN" altLang="en-US" sz="2000" dirty="0"/>
              <a:t>。</a:t>
            </a:r>
          </a:p>
          <a:p>
            <a:r>
              <a:rPr lang="zh-CN" altLang="en-US" dirty="0">
                <a:solidFill>
                  <a:srgbClr val="FF0000"/>
                </a:solidFill>
                <a:latin typeface="楷体" panose="02010609060101010101" pitchFamily="49" charset="-122"/>
                <a:ea typeface="楷体" panose="02010609060101010101" pitchFamily="49" charset="-122"/>
              </a:rPr>
              <a:t>复用已有类的过程</a:t>
            </a:r>
            <a:r>
              <a:rPr lang="zh-CN" altLang="en-US" dirty="0" smtClean="0">
                <a:solidFill>
                  <a:srgbClr val="FF0000"/>
                </a:solidFill>
                <a:latin typeface="楷体" panose="02010609060101010101" pitchFamily="49" charset="-122"/>
                <a:ea typeface="楷体" panose="02010609060101010101" pitchFamily="49" charset="-122"/>
              </a:rPr>
              <a:t>如下：</a:t>
            </a:r>
            <a:endParaRPr lang="zh-CN" altLang="en-US" dirty="0">
              <a:solidFill>
                <a:srgbClr val="FF0000"/>
              </a:solidFill>
              <a:latin typeface="楷体" panose="02010609060101010101" pitchFamily="49" charset="-122"/>
              <a:ea typeface="楷体" panose="02010609060101010101" pitchFamily="49" charset="-122"/>
            </a:endParaRPr>
          </a:p>
          <a:p>
            <a:pPr>
              <a:lnSpc>
                <a:spcPct val="130000"/>
              </a:lnSpc>
            </a:pPr>
            <a:r>
              <a:rPr lang="zh-CN" altLang="en-US" sz="1800" dirty="0"/>
              <a:t>①选择有可能被复用的已有</a:t>
            </a:r>
            <a:r>
              <a:rPr lang="zh-CN" altLang="en-US" sz="1800" dirty="0" smtClean="0"/>
              <a:t>类，标</a:t>
            </a:r>
            <a:r>
              <a:rPr lang="zh-CN" altLang="en-US" sz="1800" dirty="0"/>
              <a:t>出这些候选类中对本问题无用的属性和</a:t>
            </a:r>
            <a:r>
              <a:rPr lang="zh-CN" altLang="en-US" sz="1800" dirty="0" smtClean="0"/>
              <a:t>服务，尽量复用那些</a:t>
            </a:r>
            <a:r>
              <a:rPr lang="zh-CN" altLang="en-US" sz="1800" dirty="0"/>
              <a:t>能使无用的属性和服务降到最低程度的类。</a:t>
            </a:r>
          </a:p>
          <a:p>
            <a:pPr>
              <a:lnSpc>
                <a:spcPct val="130000"/>
              </a:lnSpc>
            </a:pPr>
            <a:r>
              <a:rPr lang="zh-CN" altLang="en-US" sz="1800" dirty="0"/>
              <a:t>②在被复用的已有类和问题域的类之问添加</a:t>
            </a:r>
            <a:r>
              <a:rPr lang="zh-CN" altLang="en-US" sz="1800" dirty="0">
                <a:solidFill>
                  <a:srgbClr val="00B0F0"/>
                </a:solidFill>
              </a:rPr>
              <a:t>归纳</a:t>
            </a:r>
            <a:r>
              <a:rPr lang="zh-CN" altLang="en-US" sz="1800" dirty="0" smtClean="0">
                <a:solidFill>
                  <a:srgbClr val="00B0F0"/>
                </a:solidFill>
              </a:rPr>
              <a:t>关系</a:t>
            </a:r>
            <a:r>
              <a:rPr lang="zh-CN" altLang="en-US" sz="1800" dirty="0" smtClean="0"/>
              <a:t>（即</a:t>
            </a:r>
            <a:r>
              <a:rPr lang="zh-CN" altLang="en-US" sz="1800" dirty="0"/>
              <a:t>从被复用的已有类派生出问题域</a:t>
            </a:r>
            <a:r>
              <a:rPr lang="zh-CN" altLang="en-US" sz="1800" dirty="0" smtClean="0"/>
              <a:t>类）。</a:t>
            </a:r>
            <a:endParaRPr lang="zh-CN" altLang="en-US" sz="1800" dirty="0"/>
          </a:p>
          <a:p>
            <a:pPr>
              <a:lnSpc>
                <a:spcPct val="130000"/>
              </a:lnSpc>
            </a:pPr>
            <a:r>
              <a:rPr lang="zh-CN" altLang="en-US" sz="1800" dirty="0"/>
              <a:t>③标出问题域类中从已有类继承来的属性和</a:t>
            </a:r>
            <a:r>
              <a:rPr lang="zh-CN" altLang="en-US" sz="1800" dirty="0" smtClean="0"/>
              <a:t>服务，现在</a:t>
            </a:r>
            <a:r>
              <a:rPr lang="zh-CN" altLang="en-US" sz="1800" dirty="0"/>
              <a:t>已经无须在问题域类中定义它们了。</a:t>
            </a:r>
          </a:p>
          <a:p>
            <a:pPr>
              <a:lnSpc>
                <a:spcPct val="130000"/>
              </a:lnSpc>
            </a:pPr>
            <a:r>
              <a:rPr lang="zh-CN" altLang="en-US" sz="1800" dirty="0"/>
              <a:t>④修改与问题域的类相关的</a:t>
            </a:r>
            <a:r>
              <a:rPr lang="zh-CN" altLang="en-US" sz="1800" dirty="0" smtClean="0"/>
              <a:t>关联，必要</a:t>
            </a:r>
            <a:r>
              <a:rPr lang="zh-CN" altLang="en-US" sz="1800" dirty="0"/>
              <a:t>时改为与被重用的已有类相关的关联。</a:t>
            </a:r>
          </a:p>
        </p:txBody>
      </p:sp>
    </p:spTree>
    <p:extLst>
      <p:ext uri="{BB962C8B-B14F-4D97-AF65-F5344CB8AC3E}">
        <p14:creationId xmlns:p14="http://schemas.microsoft.com/office/powerpoint/2010/main" val="23590339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436123" y="285750"/>
            <a:ext cx="8229600" cy="3661691"/>
          </a:xfrm>
        </p:spPr>
        <p:txBody>
          <a:bodyPr/>
          <a:lstStyle/>
          <a:p>
            <a:pPr>
              <a:lnSpc>
                <a:spcPct val="150000"/>
              </a:lnSpc>
            </a:pPr>
            <a:r>
              <a:rPr lang="en-US" altLang="zh-CN" sz="2000" dirty="0">
                <a:solidFill>
                  <a:srgbClr val="C00000"/>
                </a:solidFill>
              </a:rPr>
              <a:t>(3</a:t>
            </a:r>
            <a:r>
              <a:rPr lang="en-US" altLang="zh-CN" sz="2000" dirty="0" smtClean="0">
                <a:solidFill>
                  <a:srgbClr val="C00000"/>
                </a:solidFill>
              </a:rPr>
              <a:t>) </a:t>
            </a:r>
            <a:r>
              <a:rPr lang="zh-CN" altLang="en-US" sz="2000" dirty="0" smtClean="0">
                <a:solidFill>
                  <a:srgbClr val="C00000"/>
                </a:solidFill>
              </a:rPr>
              <a:t>把</a:t>
            </a:r>
            <a:r>
              <a:rPr lang="zh-CN" altLang="en-US" sz="2000" dirty="0">
                <a:solidFill>
                  <a:srgbClr val="C00000"/>
                </a:solidFill>
              </a:rPr>
              <a:t>问题域的类组合在</a:t>
            </a:r>
            <a:r>
              <a:rPr lang="zh-CN" altLang="en-US" sz="2000" dirty="0" smtClean="0">
                <a:solidFill>
                  <a:srgbClr val="C00000"/>
                </a:solidFill>
              </a:rPr>
              <a:t>一起</a:t>
            </a:r>
            <a:endParaRPr lang="en-US" altLang="zh-CN" sz="2000" dirty="0" smtClean="0">
              <a:solidFill>
                <a:srgbClr val="C00000"/>
              </a:solidFill>
            </a:endParaRPr>
          </a:p>
          <a:p>
            <a:pPr>
              <a:lnSpc>
                <a:spcPct val="150000"/>
              </a:lnSpc>
            </a:pPr>
            <a:r>
              <a:rPr lang="zh-CN" altLang="en-US" sz="2000" dirty="0" smtClean="0"/>
              <a:t>    在</a:t>
            </a:r>
            <a:r>
              <a:rPr lang="zh-CN" altLang="en-US" sz="2000" dirty="0"/>
              <a:t>面向对象设计过程</a:t>
            </a:r>
            <a:r>
              <a:rPr lang="zh-CN" altLang="en-US" sz="2000" dirty="0" smtClean="0"/>
              <a:t>中，设计者</a:t>
            </a:r>
            <a:r>
              <a:rPr lang="zh-CN" altLang="en-US" sz="2000" dirty="0"/>
              <a:t>往往通过</a:t>
            </a:r>
            <a:r>
              <a:rPr lang="zh-CN" altLang="en-US" sz="2000" dirty="0" smtClean="0"/>
              <a:t>引入一</a:t>
            </a:r>
            <a:r>
              <a:rPr lang="zh-CN" altLang="en-US" sz="2000" dirty="0"/>
              <a:t>个</a:t>
            </a:r>
            <a:r>
              <a:rPr lang="zh-CN" altLang="en-US" sz="2000" dirty="0">
                <a:solidFill>
                  <a:srgbClr val="00B0F0"/>
                </a:solidFill>
              </a:rPr>
              <a:t>根类</a:t>
            </a:r>
            <a:r>
              <a:rPr lang="zh-CN" altLang="en-US" sz="2000" dirty="0"/>
              <a:t>来把问题域的类组合在一起。</a:t>
            </a:r>
            <a:r>
              <a:rPr lang="zh-CN" altLang="en-US" sz="2000" dirty="0" smtClean="0"/>
              <a:t>实际上，这</a:t>
            </a:r>
            <a:r>
              <a:rPr lang="zh-CN" altLang="en-US" sz="2000" dirty="0"/>
              <a:t>是在没有更先进的组合机制可用时才采用的组合方法。</a:t>
            </a:r>
            <a:r>
              <a:rPr lang="zh-CN" altLang="en-US" sz="2000" dirty="0" smtClean="0"/>
              <a:t>此外，这样</a:t>
            </a:r>
            <a:r>
              <a:rPr lang="zh-CN" altLang="en-US" sz="2000" dirty="0"/>
              <a:t>的根类还可以用来建立</a:t>
            </a:r>
            <a:r>
              <a:rPr lang="zh-CN" altLang="en-US" sz="2000" dirty="0" smtClean="0"/>
              <a:t>协议。</a:t>
            </a:r>
            <a:endParaRPr lang="en-US" altLang="zh-CN" sz="2000" dirty="0"/>
          </a:p>
          <a:p>
            <a:pPr>
              <a:lnSpc>
                <a:spcPct val="150000"/>
              </a:lnSpc>
            </a:pPr>
            <a:r>
              <a:rPr lang="en-US" altLang="zh-CN" sz="2000" dirty="0">
                <a:solidFill>
                  <a:srgbClr val="C00000"/>
                </a:solidFill>
              </a:rPr>
              <a:t>(4</a:t>
            </a:r>
            <a:r>
              <a:rPr lang="en-US" altLang="zh-CN" sz="2000" dirty="0" smtClean="0">
                <a:solidFill>
                  <a:srgbClr val="C00000"/>
                </a:solidFill>
              </a:rPr>
              <a:t>) </a:t>
            </a:r>
            <a:r>
              <a:rPr lang="zh-CN" altLang="en-US" sz="2000" dirty="0" smtClean="0">
                <a:solidFill>
                  <a:srgbClr val="C00000"/>
                </a:solidFill>
              </a:rPr>
              <a:t>增添</a:t>
            </a:r>
            <a:r>
              <a:rPr lang="zh-CN" altLang="en-US" sz="2000" dirty="0">
                <a:solidFill>
                  <a:srgbClr val="C00000"/>
                </a:solidFill>
              </a:rPr>
              <a:t>一般化类以建立协议</a:t>
            </a:r>
          </a:p>
          <a:p>
            <a:pPr>
              <a:lnSpc>
                <a:spcPct val="150000"/>
              </a:lnSpc>
            </a:pPr>
            <a:r>
              <a:rPr lang="zh-CN" altLang="en-US" sz="2000" dirty="0" smtClean="0"/>
              <a:t>    在</a:t>
            </a:r>
            <a:r>
              <a:rPr lang="zh-CN" altLang="en-US" sz="2000" dirty="0"/>
              <a:t>设计过程中通常会</a:t>
            </a:r>
            <a:r>
              <a:rPr lang="zh-CN" altLang="en-US" sz="2000" dirty="0" smtClean="0"/>
              <a:t>发现，一些</a:t>
            </a:r>
            <a:r>
              <a:rPr lang="zh-CN" altLang="en-US" sz="2000" dirty="0"/>
              <a:t>具体的类需要有一个</a:t>
            </a:r>
            <a:r>
              <a:rPr lang="zh-CN" altLang="en-US" sz="2000" dirty="0">
                <a:solidFill>
                  <a:srgbClr val="FF0000"/>
                </a:solidFill>
              </a:rPr>
              <a:t>公共的</a:t>
            </a:r>
            <a:r>
              <a:rPr lang="zh-CN" altLang="en-US" sz="2000" dirty="0" smtClean="0">
                <a:solidFill>
                  <a:srgbClr val="FF0000"/>
                </a:solidFill>
              </a:rPr>
              <a:t>协议</a:t>
            </a:r>
            <a:r>
              <a:rPr lang="zh-CN" altLang="en-US" sz="2000" dirty="0" smtClean="0"/>
              <a:t>，也就是说，它们</a:t>
            </a:r>
            <a:r>
              <a:rPr lang="zh-CN" altLang="en-US" sz="2000" dirty="0"/>
              <a:t>都需要</a:t>
            </a:r>
            <a:r>
              <a:rPr lang="zh-CN" altLang="en-US" sz="2000" dirty="0" smtClean="0"/>
              <a:t>定义</a:t>
            </a:r>
            <a:r>
              <a:rPr lang="zh-CN" altLang="en-US" sz="2000" dirty="0"/>
              <a:t>一组</a:t>
            </a:r>
            <a:r>
              <a:rPr lang="zh-CN" altLang="en-US" sz="2000" dirty="0">
                <a:solidFill>
                  <a:srgbClr val="00B050"/>
                </a:solidFill>
              </a:rPr>
              <a:t>类似的</a:t>
            </a:r>
            <a:r>
              <a:rPr lang="zh-CN" altLang="en-US" sz="2000" dirty="0" smtClean="0">
                <a:solidFill>
                  <a:srgbClr val="00B050"/>
                </a:solidFill>
              </a:rPr>
              <a:t>服务</a:t>
            </a:r>
            <a:r>
              <a:rPr lang="zh-CN" altLang="en-US" sz="2000" dirty="0" smtClean="0"/>
              <a:t>（很</a:t>
            </a:r>
            <a:r>
              <a:rPr lang="zh-CN" altLang="en-US" sz="2000" dirty="0"/>
              <a:t>可能还需要相应的</a:t>
            </a:r>
            <a:r>
              <a:rPr lang="zh-CN" altLang="en-US" sz="2000" dirty="0" smtClean="0"/>
              <a:t>属性）。</a:t>
            </a:r>
            <a:r>
              <a:rPr lang="zh-CN" altLang="en-US" sz="2000" dirty="0"/>
              <a:t>在这种情况下可以引入一个</a:t>
            </a:r>
            <a:r>
              <a:rPr lang="zh-CN" altLang="en-US" sz="2000" dirty="0">
                <a:solidFill>
                  <a:srgbClr val="00B0F0"/>
                </a:solidFill>
              </a:rPr>
              <a:t>附加</a:t>
            </a:r>
            <a:r>
              <a:rPr lang="zh-CN" altLang="en-US" sz="2000" dirty="0" smtClean="0">
                <a:solidFill>
                  <a:srgbClr val="00B0F0"/>
                </a:solidFill>
              </a:rPr>
              <a:t>类</a:t>
            </a:r>
            <a:r>
              <a:rPr lang="zh-CN" altLang="en-US" sz="2000" dirty="0" smtClean="0"/>
              <a:t>（如</a:t>
            </a:r>
            <a:r>
              <a:rPr lang="zh-CN" altLang="en-US" sz="2000" dirty="0"/>
              <a:t>根</a:t>
            </a:r>
            <a:r>
              <a:rPr lang="zh-CN" altLang="en-US" sz="2000" dirty="0" smtClean="0"/>
              <a:t>类）</a:t>
            </a:r>
            <a:r>
              <a:rPr lang="en-US" altLang="zh-CN" sz="2000" dirty="0" smtClean="0"/>
              <a:t>,</a:t>
            </a:r>
            <a:r>
              <a:rPr lang="zh-CN" altLang="en-US" sz="2000" dirty="0" smtClean="0"/>
              <a:t>以便</a:t>
            </a:r>
            <a:r>
              <a:rPr lang="zh-CN" altLang="en-US" sz="2000" dirty="0"/>
              <a:t>建立这个协议</a:t>
            </a:r>
            <a:r>
              <a:rPr lang="en-US" altLang="zh-CN" sz="2000" dirty="0"/>
              <a:t>(</a:t>
            </a:r>
            <a:r>
              <a:rPr lang="zh-CN" altLang="en-US" sz="2000" dirty="0"/>
              <a:t>即命名公共服务</a:t>
            </a:r>
            <a:r>
              <a:rPr lang="zh-CN" altLang="en-US" sz="2000" dirty="0" smtClean="0"/>
              <a:t>集合，这些</a:t>
            </a:r>
            <a:r>
              <a:rPr lang="zh-CN" altLang="en-US" sz="2000" dirty="0"/>
              <a:t>服务在具体类中仔细定义</a:t>
            </a:r>
            <a:r>
              <a:rPr lang="en-US" altLang="zh-CN" sz="2000" dirty="0"/>
              <a:t>)</a:t>
            </a:r>
            <a:r>
              <a:rPr lang="zh-CN" altLang="en-US" sz="2000" dirty="0"/>
              <a:t>。</a:t>
            </a:r>
          </a:p>
        </p:txBody>
      </p:sp>
    </p:spTree>
    <p:extLst>
      <p:ext uri="{BB962C8B-B14F-4D97-AF65-F5344CB8AC3E}">
        <p14:creationId xmlns:p14="http://schemas.microsoft.com/office/powerpoint/2010/main" val="3108740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a:lnSpc>
                <a:spcPct val="150000"/>
              </a:lnSpc>
            </a:pPr>
            <a:r>
              <a:rPr lang="en-US" altLang="zh-CN" dirty="0">
                <a:solidFill>
                  <a:srgbClr val="C00000"/>
                </a:solidFill>
              </a:rPr>
              <a:t>(5</a:t>
            </a:r>
            <a:r>
              <a:rPr lang="en-US" altLang="zh-CN" dirty="0" smtClean="0">
                <a:solidFill>
                  <a:srgbClr val="C00000"/>
                </a:solidFill>
              </a:rPr>
              <a:t>) </a:t>
            </a:r>
            <a:r>
              <a:rPr lang="zh-CN" altLang="en-US" dirty="0" smtClean="0">
                <a:solidFill>
                  <a:srgbClr val="C00000"/>
                </a:solidFill>
              </a:rPr>
              <a:t>调整</a:t>
            </a:r>
            <a:r>
              <a:rPr lang="zh-CN" altLang="en-US" dirty="0">
                <a:solidFill>
                  <a:srgbClr val="C00000"/>
                </a:solidFill>
              </a:rPr>
              <a:t>继承层次</a:t>
            </a:r>
          </a:p>
          <a:p>
            <a:pPr>
              <a:lnSpc>
                <a:spcPct val="150000"/>
              </a:lnSpc>
            </a:pPr>
            <a:r>
              <a:rPr lang="zh-CN" altLang="en-US" dirty="0" smtClean="0"/>
              <a:t>    当</a:t>
            </a:r>
            <a:r>
              <a:rPr lang="zh-CN" altLang="en-US" dirty="0"/>
              <a:t>面向对象模型中的一般</a:t>
            </a:r>
            <a:r>
              <a:rPr lang="en-US" altLang="zh-CN" dirty="0"/>
              <a:t>/</a:t>
            </a:r>
            <a:r>
              <a:rPr lang="zh-CN" altLang="en-US" dirty="0"/>
              <a:t>特殊结构包括</a:t>
            </a:r>
            <a:r>
              <a:rPr lang="zh-CN" altLang="en-US" dirty="0">
                <a:solidFill>
                  <a:srgbClr val="00B050"/>
                </a:solidFill>
              </a:rPr>
              <a:t>多</a:t>
            </a:r>
            <a:r>
              <a:rPr lang="zh-CN" altLang="en-US" dirty="0" smtClean="0">
                <a:solidFill>
                  <a:srgbClr val="00B050"/>
                </a:solidFill>
              </a:rPr>
              <a:t>继承</a:t>
            </a:r>
            <a:r>
              <a:rPr lang="zh-CN" altLang="en-US" dirty="0" smtClean="0"/>
              <a:t>，而</a:t>
            </a:r>
            <a:r>
              <a:rPr lang="zh-CN" altLang="en-US" dirty="0"/>
              <a:t>使用一种只有单继承和无继承的</a:t>
            </a:r>
            <a:r>
              <a:rPr lang="zh-CN" altLang="en-US" dirty="0" smtClean="0"/>
              <a:t>编程语言时，需要</a:t>
            </a:r>
            <a:r>
              <a:rPr lang="zh-CN" altLang="en-US" dirty="0"/>
              <a:t>对面向对象模型做一些</a:t>
            </a:r>
            <a:r>
              <a:rPr lang="zh-CN" altLang="en-US" dirty="0" smtClean="0"/>
              <a:t>修改，即将</a:t>
            </a:r>
            <a:r>
              <a:rPr lang="zh-CN" altLang="en-US" dirty="0"/>
              <a:t>多</a:t>
            </a:r>
            <a:r>
              <a:rPr lang="zh-CN" altLang="en-US" dirty="0" smtClean="0"/>
              <a:t>继承</a:t>
            </a:r>
            <a:r>
              <a:rPr lang="zh-CN" altLang="en-US" dirty="0"/>
              <a:t>转化为单</a:t>
            </a:r>
            <a:r>
              <a:rPr lang="zh-CN" altLang="en-US" dirty="0" smtClean="0"/>
              <a:t>继承，单</a:t>
            </a:r>
            <a:r>
              <a:rPr lang="zh-CN" altLang="en-US" dirty="0"/>
              <a:t>继承转化为无继承</a:t>
            </a:r>
            <a:r>
              <a:rPr lang="en-US" altLang="zh-CN" dirty="0"/>
              <a:t>,</a:t>
            </a:r>
            <a:r>
              <a:rPr lang="zh-CN" altLang="en-US" dirty="0"/>
              <a:t>用单</a:t>
            </a:r>
            <a:r>
              <a:rPr lang="zh-CN" altLang="en-US" dirty="0" smtClean="0"/>
              <a:t>继承</a:t>
            </a:r>
            <a:r>
              <a:rPr lang="zh-CN" altLang="en-US" dirty="0"/>
              <a:t>和无继承编程语言来表达多继承功能。</a:t>
            </a:r>
          </a:p>
        </p:txBody>
      </p:sp>
    </p:spTree>
    <p:extLst>
      <p:ext uri="{BB962C8B-B14F-4D97-AF65-F5344CB8AC3E}">
        <p14:creationId xmlns:p14="http://schemas.microsoft.com/office/powerpoint/2010/main" val="30842541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9.5   </a:t>
            </a:r>
            <a:r>
              <a:rPr lang="zh-CN" altLang="en-US" dirty="0" smtClean="0"/>
              <a:t>系统设计</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457200" y="860822"/>
            <a:ext cx="8229600" cy="3661691"/>
          </a:xfrm>
        </p:spPr>
        <p:txBody>
          <a:bodyPr/>
          <a:lstStyle/>
          <a:p>
            <a:pPr marL="342900" indent="-342900">
              <a:buFont typeface="Arial" panose="020B0604020202020204" pitchFamily="34" charset="0"/>
              <a:buChar char="•"/>
            </a:pPr>
            <a:r>
              <a:rPr lang="en-US" altLang="zh-CN" dirty="0"/>
              <a:t>9.5.3</a:t>
            </a:r>
            <a:r>
              <a:rPr lang="zh-CN" altLang="en-US" dirty="0"/>
              <a:t>人机交互子系统的</a:t>
            </a:r>
            <a:r>
              <a:rPr lang="zh-CN" altLang="en-US" dirty="0" smtClean="0"/>
              <a:t>设计</a:t>
            </a:r>
            <a:endParaRPr lang="zh-CN" altLang="en-US" sz="1600" dirty="0"/>
          </a:p>
          <a:p>
            <a:r>
              <a:rPr lang="zh-CN" altLang="en-US" sz="1600" dirty="0"/>
              <a:t>    </a:t>
            </a:r>
            <a:r>
              <a:rPr lang="zh-CN" altLang="en-US" sz="1600" dirty="0" smtClean="0"/>
              <a:t>   在</a:t>
            </a:r>
            <a:r>
              <a:rPr lang="zh-CN" altLang="en-US" sz="1600" dirty="0"/>
              <a:t>现在的大型软件系统中，人机交互对象</a:t>
            </a:r>
            <a:r>
              <a:rPr lang="en-US" altLang="zh-CN" sz="1600" dirty="0"/>
              <a:t>(</a:t>
            </a:r>
            <a:r>
              <a:rPr lang="zh-CN" altLang="en-US" sz="1600" dirty="0"/>
              <a:t>类</a:t>
            </a:r>
            <a:r>
              <a:rPr lang="en-US" altLang="zh-CN" sz="1600" dirty="0"/>
              <a:t>)</a:t>
            </a:r>
            <a:r>
              <a:rPr lang="zh-CN" altLang="en-US" sz="1600" dirty="0"/>
              <a:t>通常是</a:t>
            </a:r>
            <a:r>
              <a:rPr lang="zh-CN" altLang="en-US" sz="1600" dirty="0">
                <a:solidFill>
                  <a:srgbClr val="FF0000"/>
                </a:solidFill>
              </a:rPr>
              <a:t>窗口</a:t>
            </a:r>
            <a:r>
              <a:rPr lang="zh-CN" altLang="en-US" sz="1600" dirty="0"/>
              <a:t>或</a:t>
            </a:r>
            <a:r>
              <a:rPr lang="zh-CN" altLang="en-US" sz="1600" dirty="0">
                <a:solidFill>
                  <a:srgbClr val="FF0000"/>
                </a:solidFill>
              </a:rPr>
              <a:t>报告</a:t>
            </a:r>
            <a:r>
              <a:rPr lang="zh-CN" altLang="en-US" sz="1600" dirty="0"/>
              <a:t>。软件设计者至少要考虑以下</a:t>
            </a:r>
            <a:r>
              <a:rPr lang="en-US" altLang="zh-CN" sz="1600" dirty="0"/>
              <a:t>3</a:t>
            </a:r>
            <a:r>
              <a:rPr lang="zh-CN" altLang="en-US" sz="1600" dirty="0"/>
              <a:t>种窗口：</a:t>
            </a:r>
          </a:p>
          <a:p>
            <a:r>
              <a:rPr lang="zh-CN" altLang="en-US" sz="1600" dirty="0"/>
              <a:t>    </a:t>
            </a:r>
            <a:r>
              <a:rPr lang="zh-CN" altLang="en-US" sz="1600" dirty="0" smtClean="0"/>
              <a:t>   </a:t>
            </a:r>
            <a:r>
              <a:rPr lang="en-US" altLang="zh-CN" sz="1600" dirty="0" smtClean="0"/>
              <a:t>(</a:t>
            </a:r>
            <a:r>
              <a:rPr lang="en-US" altLang="zh-CN" sz="1600" dirty="0"/>
              <a:t>1) </a:t>
            </a:r>
            <a:r>
              <a:rPr lang="zh-CN" altLang="en-US" sz="1600" dirty="0">
                <a:solidFill>
                  <a:srgbClr val="00B0F0"/>
                </a:solidFill>
              </a:rPr>
              <a:t>安全</a:t>
            </a:r>
            <a:r>
              <a:rPr lang="en-US" altLang="zh-CN" sz="1600" dirty="0">
                <a:solidFill>
                  <a:srgbClr val="00B0F0"/>
                </a:solidFill>
              </a:rPr>
              <a:t>/</a:t>
            </a:r>
            <a:r>
              <a:rPr lang="zh-CN" altLang="en-US" sz="1600" dirty="0">
                <a:solidFill>
                  <a:srgbClr val="00B0F0"/>
                </a:solidFill>
              </a:rPr>
              <a:t>登录窗口</a:t>
            </a:r>
            <a:r>
              <a:rPr lang="zh-CN" altLang="en-US" sz="1600" dirty="0"/>
              <a:t>。这种窗口是用户访问系统的必经之路。</a:t>
            </a:r>
          </a:p>
          <a:p>
            <a:r>
              <a:rPr lang="zh-CN" altLang="en-US" sz="1600" dirty="0"/>
              <a:t>    </a:t>
            </a:r>
            <a:r>
              <a:rPr lang="zh-CN" altLang="en-US" sz="1600" dirty="0" smtClean="0"/>
              <a:t>   </a:t>
            </a:r>
            <a:r>
              <a:rPr lang="en-US" altLang="zh-CN" sz="1600" dirty="0" smtClean="0"/>
              <a:t>(</a:t>
            </a:r>
            <a:r>
              <a:rPr lang="en-US" altLang="zh-CN" sz="1600" dirty="0"/>
              <a:t>2) </a:t>
            </a:r>
            <a:r>
              <a:rPr lang="zh-CN" altLang="en-US" sz="1600" dirty="0">
                <a:solidFill>
                  <a:srgbClr val="00B0F0"/>
                </a:solidFill>
              </a:rPr>
              <a:t>设置窗口。</a:t>
            </a:r>
            <a:r>
              <a:rPr lang="zh-CN" altLang="en-US" sz="1600" dirty="0"/>
              <a:t>这种窗口具有以下功能：</a:t>
            </a:r>
          </a:p>
          <a:p>
            <a:pPr lvl="1"/>
            <a:r>
              <a:rPr lang="zh-CN" altLang="en-US" sz="1600" dirty="0" smtClean="0">
                <a:solidFill>
                  <a:srgbClr val="FF0000"/>
                </a:solidFill>
              </a:rPr>
              <a:t>创建</a:t>
            </a:r>
            <a:r>
              <a:rPr lang="zh-CN" altLang="en-US" sz="1600" dirty="0">
                <a:solidFill>
                  <a:srgbClr val="FF0000"/>
                </a:solidFill>
              </a:rPr>
              <a:t>或初始化系统运行必需的对象</a:t>
            </a:r>
            <a:r>
              <a:rPr lang="zh-CN" altLang="en-US" sz="1600" dirty="0"/>
              <a:t>。例如用来创建、维护和删除持久对象的窗口。持久对象类似于关系数据库信息系统中的数据记录。例如车辆、车主、销售记录和事务。</a:t>
            </a:r>
          </a:p>
          <a:p>
            <a:pPr lvl="1"/>
            <a:r>
              <a:rPr lang="zh-CN" altLang="en-US" sz="1600" dirty="0" smtClean="0">
                <a:solidFill>
                  <a:srgbClr val="FF0000"/>
                </a:solidFill>
              </a:rPr>
              <a:t>系统</a:t>
            </a:r>
            <a:r>
              <a:rPr lang="zh-CN" altLang="en-US" sz="1600" dirty="0">
                <a:solidFill>
                  <a:srgbClr val="FF0000"/>
                </a:solidFill>
              </a:rPr>
              <a:t>管理功能</a:t>
            </a:r>
            <a:r>
              <a:rPr lang="zh-CN" altLang="en-US" sz="1600" dirty="0"/>
              <a:t>，例如添加和删除授权用户，修改用户使用系统的权限等。</a:t>
            </a:r>
          </a:p>
          <a:p>
            <a:pPr lvl="1"/>
            <a:r>
              <a:rPr lang="zh-CN" altLang="en-US" sz="1600" dirty="0" smtClean="0">
                <a:solidFill>
                  <a:srgbClr val="FF0000"/>
                </a:solidFill>
              </a:rPr>
              <a:t>启动</a:t>
            </a:r>
            <a:r>
              <a:rPr lang="zh-CN" altLang="en-US" sz="1600" dirty="0">
                <a:solidFill>
                  <a:srgbClr val="FF0000"/>
                </a:solidFill>
              </a:rPr>
              <a:t>或关闭设备</a:t>
            </a:r>
            <a:r>
              <a:rPr lang="zh-CN" altLang="en-US" sz="1600" dirty="0"/>
              <a:t>，例如启动打印机等。</a:t>
            </a:r>
          </a:p>
          <a:p>
            <a:r>
              <a:rPr lang="zh-CN" altLang="en-US" sz="1600" dirty="0"/>
              <a:t>    </a:t>
            </a:r>
            <a:r>
              <a:rPr lang="zh-CN" altLang="en-US" sz="1600" dirty="0" smtClean="0"/>
              <a:t>   </a:t>
            </a:r>
            <a:r>
              <a:rPr lang="en-US" altLang="zh-CN" sz="1600" dirty="0" smtClean="0"/>
              <a:t>(</a:t>
            </a:r>
            <a:r>
              <a:rPr lang="en-US" altLang="zh-CN" sz="1600" dirty="0"/>
              <a:t>3) </a:t>
            </a:r>
            <a:r>
              <a:rPr lang="zh-CN" altLang="en-US" sz="1600" dirty="0">
                <a:solidFill>
                  <a:srgbClr val="00B0F0"/>
                </a:solidFill>
              </a:rPr>
              <a:t>业务功能窗口。</a:t>
            </a:r>
            <a:r>
              <a:rPr lang="zh-CN" altLang="en-US" sz="1600" dirty="0"/>
              <a:t>这种窗口用来帮助完成那些由信息系统和其用户所进行的业务</a:t>
            </a:r>
            <a:r>
              <a:rPr lang="zh-CN" altLang="en-US" sz="1600" dirty="0" smtClean="0"/>
              <a:t>交互所</a:t>
            </a:r>
            <a:r>
              <a:rPr lang="zh-CN" altLang="en-US" sz="1600" dirty="0"/>
              <a:t>必要的功能。例如，用于人机交互部件的登记、设置、车辆维修和安全事故的窗口。</a:t>
            </a:r>
          </a:p>
          <a:p>
            <a:r>
              <a:rPr lang="zh-CN" altLang="en-US" sz="1600" dirty="0"/>
              <a:t>    </a:t>
            </a:r>
            <a:r>
              <a:rPr lang="zh-CN" altLang="en-US" sz="1600" dirty="0" smtClean="0"/>
              <a:t>   报告</a:t>
            </a:r>
            <a:r>
              <a:rPr lang="zh-CN" altLang="en-US" sz="1600" dirty="0"/>
              <a:t>是另一种常用的形式，也属于人机交互部件。报告对象</a:t>
            </a:r>
            <a:r>
              <a:rPr lang="en-US" altLang="zh-CN" sz="1600" dirty="0"/>
              <a:t>(</a:t>
            </a:r>
            <a:r>
              <a:rPr lang="zh-CN" altLang="en-US" sz="1600" dirty="0"/>
              <a:t>类</a:t>
            </a:r>
            <a:r>
              <a:rPr lang="en-US" altLang="zh-CN" sz="1600" dirty="0"/>
              <a:t>)</a:t>
            </a:r>
            <a:r>
              <a:rPr lang="zh-CN" altLang="en-US" sz="1600" dirty="0"/>
              <a:t>可以包括绝大多数</a:t>
            </a:r>
            <a:r>
              <a:rPr lang="zh-CN" altLang="en-US" sz="1600" dirty="0" smtClean="0"/>
              <a:t>用户</a:t>
            </a:r>
            <a:r>
              <a:rPr lang="zh-CN" altLang="en-US" sz="1600" dirty="0"/>
              <a:t>需要的信息，例如，登记、车辆维修、安全事故和缴费的报告。</a:t>
            </a:r>
          </a:p>
          <a:p>
            <a:endParaRPr lang="zh-CN" altLang="en-US" dirty="0"/>
          </a:p>
        </p:txBody>
      </p:sp>
    </p:spTree>
    <p:extLst>
      <p:ext uri="{BB962C8B-B14F-4D97-AF65-F5344CB8AC3E}">
        <p14:creationId xmlns:p14="http://schemas.microsoft.com/office/powerpoint/2010/main" val="4038129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页脚占位符 2"/>
          <p:cNvSpPr>
            <a:spLocks noGrp="1"/>
          </p:cNvSpPr>
          <p:nvPr>
            <p:ph type="ftr" sz="quarter" idx="11"/>
          </p:nvPr>
        </p:nvSpPr>
        <p:spPr/>
        <p:txBody>
          <a:bodyPr/>
          <a:lstStyle/>
          <a:p>
            <a:r>
              <a:rPr lang="en-JM" smtClean="0"/>
              <a:t> </a:t>
            </a:r>
            <a:endParaRPr lang="en-JM" dirty="0"/>
          </a:p>
        </p:txBody>
      </p:sp>
      <p:pic>
        <p:nvPicPr>
          <p:cNvPr id="6" name="内容占位符 5"/>
          <p:cNvPicPr>
            <a:picLocks noGrp="1" noChangeAspect="1"/>
          </p:cNvPicPr>
          <p:nvPr>
            <p:ph sz="quarter" idx="13"/>
          </p:nvPr>
        </p:nvPicPr>
        <p:blipFill>
          <a:blip r:embed="rId2"/>
          <a:stretch>
            <a:fillRect/>
          </a:stretch>
        </p:blipFill>
        <p:spPr>
          <a:xfrm>
            <a:off x="2514600" y="126981"/>
            <a:ext cx="3054485" cy="4915443"/>
          </a:xfrm>
          <a:prstGeom prst="rect">
            <a:avLst/>
          </a:prstGeom>
        </p:spPr>
      </p:pic>
    </p:spTree>
    <p:extLst>
      <p:ext uri="{BB962C8B-B14F-4D97-AF65-F5344CB8AC3E}">
        <p14:creationId xmlns:p14="http://schemas.microsoft.com/office/powerpoint/2010/main" val="7864570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页脚占位符 2"/>
          <p:cNvSpPr>
            <a:spLocks noGrp="1"/>
          </p:cNvSpPr>
          <p:nvPr>
            <p:ph type="ftr" sz="quarter" idx="11"/>
          </p:nvPr>
        </p:nvSpPr>
        <p:spPr/>
        <p:txBody>
          <a:bodyPr/>
          <a:lstStyle/>
          <a:p>
            <a:r>
              <a:rPr lang="en-JM" smtClean="0"/>
              <a:t> </a:t>
            </a:r>
            <a:endParaRPr lang="en-JM" dirty="0"/>
          </a:p>
        </p:txBody>
      </p:sp>
      <p:pic>
        <p:nvPicPr>
          <p:cNvPr id="6" name="内容占位符 5"/>
          <p:cNvPicPr>
            <a:picLocks noGrp="1" noChangeAspect="1"/>
          </p:cNvPicPr>
          <p:nvPr>
            <p:ph sz="quarter" idx="13"/>
          </p:nvPr>
        </p:nvPicPr>
        <p:blipFill>
          <a:blip r:embed="rId2"/>
          <a:stretch>
            <a:fillRect/>
          </a:stretch>
        </p:blipFill>
        <p:spPr>
          <a:xfrm>
            <a:off x="1337552" y="438150"/>
            <a:ext cx="6206247" cy="4413572"/>
          </a:xfrm>
          <a:prstGeom prst="rect">
            <a:avLst/>
          </a:prstGeom>
        </p:spPr>
      </p:pic>
    </p:spTree>
    <p:extLst>
      <p:ext uri="{BB962C8B-B14F-4D97-AF65-F5344CB8AC3E}">
        <p14:creationId xmlns:p14="http://schemas.microsoft.com/office/powerpoint/2010/main" val="38797141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9.5   </a:t>
            </a:r>
            <a:r>
              <a:rPr lang="zh-CN" altLang="en-US" dirty="0" smtClean="0"/>
              <a:t>系统设计</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342900" indent="-342900">
              <a:buFont typeface="Arial" panose="020B0604020202020204" pitchFamily="34" charset="0"/>
              <a:buChar char="•"/>
            </a:pPr>
            <a:r>
              <a:rPr lang="en-US" altLang="zh-CN" dirty="0"/>
              <a:t>9.5.4 </a:t>
            </a:r>
            <a:r>
              <a:rPr lang="zh-CN" altLang="en-US" dirty="0" smtClean="0"/>
              <a:t>任务（进程）管理</a:t>
            </a:r>
            <a:r>
              <a:rPr lang="zh-CN" altLang="en-US" dirty="0"/>
              <a:t>子系统的</a:t>
            </a:r>
            <a:r>
              <a:rPr lang="zh-CN" altLang="en-US" dirty="0" smtClean="0"/>
              <a:t>设计</a:t>
            </a:r>
            <a:endParaRPr lang="zh-CN" altLang="en-US" dirty="0"/>
          </a:p>
          <a:p>
            <a:r>
              <a:rPr lang="zh-CN" altLang="en-US" sz="2000" dirty="0" smtClean="0"/>
              <a:t>       常见</a:t>
            </a:r>
            <a:r>
              <a:rPr lang="zh-CN" altLang="en-US" sz="2000" dirty="0"/>
              <a:t>的任务有事件驱动型任务、时钟驱动型任务、优先任务、关键任务、协调任务等</a:t>
            </a:r>
            <a:r>
              <a:rPr lang="zh-CN" altLang="en-US" sz="2000" dirty="0" smtClean="0"/>
              <a:t>。设计</a:t>
            </a:r>
            <a:r>
              <a:rPr lang="zh-CN" altLang="en-US" sz="2000" dirty="0"/>
              <a:t>任务管理子系统，包括确定各类任务并把任务分配给适当的硬件或软件去执行。</a:t>
            </a:r>
          </a:p>
          <a:p>
            <a:r>
              <a:rPr lang="zh-CN" altLang="en-US" sz="1800" dirty="0"/>
              <a:t>（</a:t>
            </a:r>
            <a:r>
              <a:rPr lang="en-US" altLang="zh-CN" sz="1800" dirty="0"/>
              <a:t>1</a:t>
            </a:r>
            <a:r>
              <a:rPr lang="zh-CN" altLang="en-US" sz="1800" dirty="0" smtClean="0"/>
              <a:t>）</a:t>
            </a:r>
            <a:r>
              <a:rPr lang="zh-CN" altLang="en-US" sz="1800" dirty="0" smtClean="0">
                <a:solidFill>
                  <a:srgbClr val="FF0000"/>
                </a:solidFill>
              </a:rPr>
              <a:t>确定</a:t>
            </a:r>
            <a:r>
              <a:rPr lang="zh-CN" altLang="en-US" sz="1800" dirty="0">
                <a:solidFill>
                  <a:srgbClr val="FF0000"/>
                </a:solidFill>
              </a:rPr>
              <a:t>事件驱动型任务</a:t>
            </a:r>
            <a:r>
              <a:rPr lang="zh-CN" altLang="en-US" sz="1800" dirty="0"/>
              <a:t>。这类任务可能主要完成通信工作，如与设备、屏幕窗口、其他任务、子系统、另一个处理器或其他系统通信。例如，专门提供数据到达信号的任务，数据可能来自于终端也可能来自于缓冲区。</a:t>
            </a:r>
          </a:p>
          <a:p>
            <a:r>
              <a:rPr lang="zh-CN" altLang="en-US" sz="1800" dirty="0"/>
              <a:t>（</a:t>
            </a:r>
            <a:r>
              <a:rPr lang="en-US" altLang="zh-CN" sz="1800" dirty="0"/>
              <a:t>2</a:t>
            </a:r>
            <a:r>
              <a:rPr lang="zh-CN" altLang="en-US" sz="1800" dirty="0" smtClean="0"/>
              <a:t>）</a:t>
            </a:r>
            <a:r>
              <a:rPr lang="zh-CN" altLang="en-US" sz="1800" dirty="0" smtClean="0">
                <a:solidFill>
                  <a:srgbClr val="FF0000"/>
                </a:solidFill>
              </a:rPr>
              <a:t>确定</a:t>
            </a:r>
            <a:r>
              <a:rPr lang="zh-CN" altLang="en-US" sz="1800" dirty="0">
                <a:solidFill>
                  <a:srgbClr val="FF0000"/>
                </a:solidFill>
              </a:rPr>
              <a:t>时钟驱动型任务</a:t>
            </a:r>
            <a:r>
              <a:rPr lang="zh-CN" altLang="en-US" sz="1800" dirty="0"/>
              <a:t>。某些任务每隔一定时间间隔就被触发以执行某些处理。例如，某些设备需要周期性地获得数据；某些人</a:t>
            </a:r>
            <a:r>
              <a:rPr lang="en-US" altLang="zh-CN" sz="1800" dirty="0"/>
              <a:t>—</a:t>
            </a:r>
            <a:r>
              <a:rPr lang="zh-CN" altLang="en-US" sz="1800" dirty="0"/>
              <a:t>机接口、子系统、任务、处理器或其他系统也可能需要周期性的通信。</a:t>
            </a:r>
          </a:p>
          <a:p>
            <a:r>
              <a:rPr lang="zh-CN" altLang="en-US" sz="1800" dirty="0"/>
              <a:t>（</a:t>
            </a:r>
            <a:r>
              <a:rPr lang="en-US" altLang="zh-CN" sz="1800" dirty="0"/>
              <a:t>3</a:t>
            </a:r>
            <a:r>
              <a:rPr lang="zh-CN" altLang="en-US" sz="1800" dirty="0" smtClean="0"/>
              <a:t>）</a:t>
            </a:r>
            <a:r>
              <a:rPr lang="zh-CN" altLang="en-US" sz="1800" dirty="0" smtClean="0">
                <a:solidFill>
                  <a:srgbClr val="FF0000"/>
                </a:solidFill>
              </a:rPr>
              <a:t>确定</a:t>
            </a:r>
            <a:r>
              <a:rPr lang="zh-CN" altLang="en-US" sz="1800" dirty="0">
                <a:solidFill>
                  <a:srgbClr val="FF0000"/>
                </a:solidFill>
              </a:rPr>
              <a:t>优先任务</a:t>
            </a:r>
            <a:r>
              <a:rPr lang="zh-CN" altLang="en-US" sz="1800" dirty="0"/>
              <a:t>。优先任务可以满足高优先级或低优先级的处理需求。</a:t>
            </a:r>
          </a:p>
          <a:p>
            <a:endParaRPr lang="zh-CN" altLang="en-US" sz="1800" dirty="0"/>
          </a:p>
        </p:txBody>
      </p:sp>
    </p:spTree>
    <p:extLst>
      <p:ext uri="{BB962C8B-B14F-4D97-AF65-F5344CB8AC3E}">
        <p14:creationId xmlns:p14="http://schemas.microsoft.com/office/powerpoint/2010/main" val="3171198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 </a:t>
            </a:r>
            <a:r>
              <a:rPr lang="zh-CN" altLang="en-US" dirty="0"/>
              <a:t>面向对象设计与结构化设计</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a:lnSpc>
                <a:spcPct val="150000"/>
              </a:lnSpc>
            </a:pPr>
            <a:r>
              <a:rPr lang="zh-CN" altLang="en-US" dirty="0">
                <a:solidFill>
                  <a:srgbClr val="00B0F0"/>
                </a:solidFill>
              </a:rPr>
              <a:t>面向对象设计与结构化设计</a:t>
            </a:r>
            <a:r>
              <a:rPr lang="zh-CN" altLang="en-US" dirty="0" smtClean="0">
                <a:solidFill>
                  <a:srgbClr val="00B0F0"/>
                </a:solidFill>
              </a:rPr>
              <a:t>对比</a:t>
            </a:r>
            <a:endParaRPr lang="en-US" altLang="zh-CN" dirty="0">
              <a:solidFill>
                <a:srgbClr val="00B0F0"/>
              </a:solidFill>
            </a:endParaRPr>
          </a:p>
          <a:p>
            <a:pPr marL="342900" indent="-342900">
              <a:lnSpc>
                <a:spcPct val="150000"/>
              </a:lnSpc>
              <a:buClr>
                <a:srgbClr val="00B050"/>
              </a:buClr>
              <a:buFont typeface="Wingdings" panose="05000000000000000000" pitchFamily="2" charset="2"/>
              <a:buChar char="p"/>
            </a:pPr>
            <a:r>
              <a:rPr lang="zh-CN" altLang="en-US" sz="2000" dirty="0" smtClean="0">
                <a:solidFill>
                  <a:srgbClr val="C00000"/>
                </a:solidFill>
              </a:rPr>
              <a:t>结构化</a:t>
            </a:r>
            <a:r>
              <a:rPr lang="zh-CN" altLang="en-US" sz="2000" dirty="0">
                <a:solidFill>
                  <a:srgbClr val="C00000"/>
                </a:solidFill>
              </a:rPr>
              <a:t>软件设计</a:t>
            </a:r>
            <a:r>
              <a:rPr lang="zh-CN" altLang="en-US" sz="2000" dirty="0"/>
              <a:t>一般从系统功能入手，按照需求将系统功能分为若干个子功能模块。但是，用户的需求是在不断变化的。需求的改变往往会对功能模块产生影响，从而对整个系统产生影响</a:t>
            </a:r>
            <a:r>
              <a:rPr lang="zh-CN" altLang="en-US" sz="2000" dirty="0" smtClean="0"/>
              <a:t>。</a:t>
            </a:r>
            <a:endParaRPr lang="en-US" altLang="zh-CN" sz="2000" dirty="0" smtClean="0"/>
          </a:p>
          <a:p>
            <a:pPr marL="342900" indent="-342900">
              <a:lnSpc>
                <a:spcPct val="150000"/>
              </a:lnSpc>
              <a:buClr>
                <a:srgbClr val="00B050"/>
              </a:buClr>
              <a:buFont typeface="Wingdings" panose="05000000000000000000" pitchFamily="2" charset="2"/>
              <a:buChar char="p"/>
            </a:pPr>
            <a:r>
              <a:rPr lang="zh-CN" altLang="en-US" sz="2000" dirty="0" smtClean="0">
                <a:solidFill>
                  <a:srgbClr val="C00000"/>
                </a:solidFill>
              </a:rPr>
              <a:t>面向对象</a:t>
            </a:r>
            <a:r>
              <a:rPr lang="zh-CN" altLang="en-US" sz="2000" dirty="0">
                <a:solidFill>
                  <a:srgbClr val="C00000"/>
                </a:solidFill>
              </a:rPr>
              <a:t>的设计</a:t>
            </a:r>
            <a:r>
              <a:rPr lang="zh-CN" altLang="en-US" sz="2000" dirty="0"/>
              <a:t>基于类、对象、封装、继承等概念，相比之下，需求的变化对系统的局部影响并不容易扩展到全局。因此，面向对象的设计更符合复杂的、随机性较强和考虑并发性的系统软件设计，而不适合逻辑性很强的系统软件设计。</a:t>
            </a:r>
          </a:p>
          <a:p>
            <a:pPr indent="538163"/>
            <a:endParaRPr lang="zh-CN" altLang="en-US" sz="2000" dirty="0"/>
          </a:p>
          <a:p>
            <a:pPr indent="538163"/>
            <a:endParaRPr lang="zh-CN" altLang="en-US" sz="2000" dirty="0"/>
          </a:p>
        </p:txBody>
      </p:sp>
    </p:spTree>
    <p:extLst>
      <p:ext uri="{BB962C8B-B14F-4D97-AF65-F5344CB8AC3E}">
        <p14:creationId xmlns:p14="http://schemas.microsoft.com/office/powerpoint/2010/main" val="688511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304800" y="361950"/>
            <a:ext cx="8229600" cy="3661691"/>
          </a:xfrm>
        </p:spPr>
        <p:txBody>
          <a:bodyPr/>
          <a:lstStyle/>
          <a:p>
            <a:pPr>
              <a:lnSpc>
                <a:spcPct val="150000"/>
              </a:lnSpc>
            </a:pPr>
            <a:r>
              <a:rPr lang="zh-CN" altLang="en-US" sz="1800" dirty="0" smtClean="0">
                <a:solidFill>
                  <a:srgbClr val="FF0000"/>
                </a:solidFill>
              </a:rPr>
              <a:t>（</a:t>
            </a:r>
            <a:r>
              <a:rPr lang="en-US" altLang="zh-CN" sz="1800" dirty="0">
                <a:solidFill>
                  <a:srgbClr val="FF0000"/>
                </a:solidFill>
              </a:rPr>
              <a:t>4</a:t>
            </a:r>
            <a:r>
              <a:rPr lang="zh-CN" altLang="en-US" sz="1800" dirty="0" smtClean="0">
                <a:solidFill>
                  <a:srgbClr val="FF0000"/>
                </a:solidFill>
              </a:rPr>
              <a:t>）确定</a:t>
            </a:r>
            <a:r>
              <a:rPr lang="zh-CN" altLang="en-US" sz="1800" dirty="0">
                <a:solidFill>
                  <a:srgbClr val="FF0000"/>
                </a:solidFill>
              </a:rPr>
              <a:t>关键任务。</a:t>
            </a:r>
            <a:r>
              <a:rPr lang="zh-CN" altLang="en-US" sz="1800" dirty="0"/>
              <a:t>关键任务是有关系统成功或失败的关键处理，这类处理通常都有严格的</a:t>
            </a:r>
            <a:r>
              <a:rPr lang="zh-CN" altLang="en-US" sz="1800" dirty="0">
                <a:solidFill>
                  <a:srgbClr val="00B050"/>
                </a:solidFill>
              </a:rPr>
              <a:t>可靠性</a:t>
            </a:r>
            <a:r>
              <a:rPr lang="zh-CN" altLang="en-US" sz="1800" dirty="0"/>
              <a:t>要求。</a:t>
            </a:r>
          </a:p>
          <a:p>
            <a:pPr>
              <a:lnSpc>
                <a:spcPct val="150000"/>
              </a:lnSpc>
            </a:pPr>
            <a:r>
              <a:rPr lang="zh-CN" altLang="en-US" sz="1800" dirty="0">
                <a:solidFill>
                  <a:srgbClr val="FF0000"/>
                </a:solidFill>
              </a:rPr>
              <a:t>（</a:t>
            </a:r>
            <a:r>
              <a:rPr lang="en-US" altLang="zh-CN" sz="1800" dirty="0">
                <a:solidFill>
                  <a:srgbClr val="FF0000"/>
                </a:solidFill>
              </a:rPr>
              <a:t>5</a:t>
            </a:r>
            <a:r>
              <a:rPr lang="zh-CN" altLang="en-US" sz="1800" dirty="0" smtClean="0">
                <a:solidFill>
                  <a:srgbClr val="FF0000"/>
                </a:solidFill>
              </a:rPr>
              <a:t>）确定</a:t>
            </a:r>
            <a:r>
              <a:rPr lang="zh-CN" altLang="en-US" sz="1800" dirty="0">
                <a:solidFill>
                  <a:srgbClr val="FF0000"/>
                </a:solidFill>
              </a:rPr>
              <a:t>协调任务。</a:t>
            </a:r>
            <a:r>
              <a:rPr lang="zh-CN" altLang="en-US" sz="1800" dirty="0"/>
              <a:t>当系统中存在</a:t>
            </a:r>
            <a:r>
              <a:rPr lang="en-US" altLang="zh-CN" sz="1800" dirty="0">
                <a:solidFill>
                  <a:srgbClr val="00B050"/>
                </a:solidFill>
              </a:rPr>
              <a:t>3</a:t>
            </a:r>
            <a:r>
              <a:rPr lang="zh-CN" altLang="en-US" sz="1800" dirty="0">
                <a:solidFill>
                  <a:srgbClr val="00B050"/>
                </a:solidFill>
              </a:rPr>
              <a:t>个以上</a:t>
            </a:r>
            <a:r>
              <a:rPr lang="zh-CN" altLang="en-US" sz="1800" dirty="0"/>
              <a:t>任务时，就应该增加一个任务，用它作为协调任务。</a:t>
            </a:r>
          </a:p>
          <a:p>
            <a:pPr>
              <a:lnSpc>
                <a:spcPct val="150000"/>
              </a:lnSpc>
            </a:pPr>
            <a:r>
              <a:rPr lang="zh-CN" altLang="en-US" sz="1800" dirty="0">
                <a:solidFill>
                  <a:srgbClr val="FF0000"/>
                </a:solidFill>
              </a:rPr>
              <a:t>（</a:t>
            </a:r>
            <a:r>
              <a:rPr lang="en-US" altLang="zh-CN" sz="1800" dirty="0">
                <a:solidFill>
                  <a:srgbClr val="FF0000"/>
                </a:solidFill>
              </a:rPr>
              <a:t>6</a:t>
            </a:r>
            <a:r>
              <a:rPr lang="zh-CN" altLang="en-US" sz="1800" dirty="0" smtClean="0">
                <a:solidFill>
                  <a:srgbClr val="FF0000"/>
                </a:solidFill>
              </a:rPr>
              <a:t>）审查</a:t>
            </a:r>
            <a:r>
              <a:rPr lang="zh-CN" altLang="en-US" sz="1800" dirty="0">
                <a:solidFill>
                  <a:srgbClr val="FF0000"/>
                </a:solidFill>
              </a:rPr>
              <a:t>每个任务。</a:t>
            </a:r>
            <a:r>
              <a:rPr lang="zh-CN" altLang="en-US" sz="1800" dirty="0"/>
              <a:t>对任务的性质进行仔细审查，去掉人为的、不必要的任务，使系统中包含的任务数保持到</a:t>
            </a:r>
            <a:r>
              <a:rPr lang="zh-CN" altLang="en-US" sz="1800" dirty="0">
                <a:solidFill>
                  <a:srgbClr val="00B050"/>
                </a:solidFill>
              </a:rPr>
              <a:t>最少</a:t>
            </a:r>
            <a:r>
              <a:rPr lang="zh-CN" altLang="en-US" sz="1800" dirty="0"/>
              <a:t>。</a:t>
            </a:r>
          </a:p>
          <a:p>
            <a:pPr>
              <a:lnSpc>
                <a:spcPct val="150000"/>
              </a:lnSpc>
            </a:pPr>
            <a:r>
              <a:rPr lang="zh-CN" altLang="en-US" sz="1800" dirty="0">
                <a:solidFill>
                  <a:srgbClr val="FF0000"/>
                </a:solidFill>
              </a:rPr>
              <a:t>（</a:t>
            </a:r>
            <a:r>
              <a:rPr lang="en-US" altLang="zh-CN" sz="1800" dirty="0">
                <a:solidFill>
                  <a:srgbClr val="FF0000"/>
                </a:solidFill>
              </a:rPr>
              <a:t>7</a:t>
            </a:r>
            <a:r>
              <a:rPr lang="zh-CN" altLang="en-US" sz="1800" dirty="0" smtClean="0">
                <a:solidFill>
                  <a:srgbClr val="FF0000"/>
                </a:solidFill>
              </a:rPr>
              <a:t>）确定</a:t>
            </a:r>
            <a:r>
              <a:rPr lang="zh-CN" altLang="en-US" sz="1800" dirty="0">
                <a:solidFill>
                  <a:srgbClr val="FF0000"/>
                </a:solidFill>
              </a:rPr>
              <a:t>资源需求。</a:t>
            </a:r>
            <a:r>
              <a:rPr lang="zh-CN" altLang="en-US" sz="1800" dirty="0"/>
              <a:t>设计者在决定到底采用软件还是硬件的时候，必须综合权衡一致性、成本、性能等多种因素，还要考虑未来的可扩充性和可修改性。</a:t>
            </a:r>
          </a:p>
          <a:p>
            <a:pPr>
              <a:lnSpc>
                <a:spcPct val="150000"/>
              </a:lnSpc>
            </a:pPr>
            <a:r>
              <a:rPr lang="zh-CN" altLang="en-US" sz="1800" dirty="0">
                <a:solidFill>
                  <a:srgbClr val="FF0000"/>
                </a:solidFill>
              </a:rPr>
              <a:t>（</a:t>
            </a:r>
            <a:r>
              <a:rPr lang="en-US" altLang="zh-CN" sz="1800" dirty="0">
                <a:solidFill>
                  <a:srgbClr val="FF0000"/>
                </a:solidFill>
              </a:rPr>
              <a:t>8</a:t>
            </a:r>
            <a:r>
              <a:rPr lang="zh-CN" altLang="en-US" sz="1800" dirty="0" smtClean="0">
                <a:solidFill>
                  <a:srgbClr val="FF0000"/>
                </a:solidFill>
              </a:rPr>
              <a:t>）定义</a:t>
            </a:r>
            <a:r>
              <a:rPr lang="zh-CN" altLang="en-US" sz="1800" dirty="0">
                <a:solidFill>
                  <a:srgbClr val="FF0000"/>
                </a:solidFill>
              </a:rPr>
              <a:t>任务。</a:t>
            </a:r>
            <a:r>
              <a:rPr lang="zh-CN" altLang="en-US" sz="1800" dirty="0"/>
              <a:t>说明任务的名称，描述任务的功能、优先级，包含此任务的服务、任务与其他任务的协同方式以及任务的通信方式。</a:t>
            </a:r>
          </a:p>
          <a:p>
            <a:endParaRPr lang="zh-CN" altLang="en-US" sz="1800" dirty="0"/>
          </a:p>
        </p:txBody>
      </p:sp>
    </p:spTree>
    <p:extLst>
      <p:ext uri="{BB962C8B-B14F-4D97-AF65-F5344CB8AC3E}">
        <p14:creationId xmlns:p14="http://schemas.microsoft.com/office/powerpoint/2010/main" val="1743653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页脚占位符 2"/>
          <p:cNvSpPr>
            <a:spLocks noGrp="1"/>
          </p:cNvSpPr>
          <p:nvPr>
            <p:ph type="ftr" sz="quarter" idx="11"/>
          </p:nvPr>
        </p:nvSpPr>
        <p:spPr/>
        <p:txBody>
          <a:bodyPr/>
          <a:lstStyle/>
          <a:p>
            <a:r>
              <a:rPr lang="en-JM" smtClean="0"/>
              <a:t> </a:t>
            </a:r>
            <a:endParaRPr lang="en-JM" dirty="0"/>
          </a:p>
        </p:txBody>
      </p:sp>
      <p:pic>
        <p:nvPicPr>
          <p:cNvPr id="5" name="内容占位符 4"/>
          <p:cNvPicPr>
            <a:picLocks noGrp="1" noChangeAspect="1"/>
          </p:cNvPicPr>
          <p:nvPr>
            <p:ph sz="quarter" idx="13"/>
          </p:nvPr>
        </p:nvPicPr>
        <p:blipFill>
          <a:blip r:embed="rId2"/>
          <a:stretch>
            <a:fillRect/>
          </a:stretch>
        </p:blipFill>
        <p:spPr>
          <a:xfrm>
            <a:off x="1433496" y="438149"/>
            <a:ext cx="5500704" cy="4307547"/>
          </a:xfrm>
          <a:prstGeom prst="rect">
            <a:avLst/>
          </a:prstGeom>
        </p:spPr>
      </p:pic>
    </p:spTree>
    <p:extLst>
      <p:ext uri="{BB962C8B-B14F-4D97-AF65-F5344CB8AC3E}">
        <p14:creationId xmlns:p14="http://schemas.microsoft.com/office/powerpoint/2010/main" val="25627782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9.5   </a:t>
            </a:r>
            <a:r>
              <a:rPr lang="zh-CN" altLang="en-US" dirty="0" smtClean="0"/>
              <a:t>系统设计</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342900" indent="-342900">
              <a:buFont typeface="Arial" panose="020B0604020202020204" pitchFamily="34" charset="0"/>
              <a:buChar char="•"/>
            </a:pPr>
            <a:r>
              <a:rPr lang="en-US" altLang="zh-CN" dirty="0"/>
              <a:t>9.5.5 </a:t>
            </a:r>
            <a:r>
              <a:rPr lang="zh-CN" altLang="en-US" dirty="0"/>
              <a:t>数据管理子系统的</a:t>
            </a:r>
            <a:r>
              <a:rPr lang="zh-CN" altLang="en-US" dirty="0" smtClean="0"/>
              <a:t>设计</a:t>
            </a:r>
            <a:endParaRPr lang="en-US" altLang="zh-CN" dirty="0" smtClean="0"/>
          </a:p>
          <a:p>
            <a:pPr marL="342900" indent="-342900">
              <a:buFont typeface="Arial" panose="020B0604020202020204" pitchFamily="34" charset="0"/>
              <a:buChar char="•"/>
            </a:pPr>
            <a:endParaRPr lang="zh-CN" altLang="en-US" dirty="0"/>
          </a:p>
          <a:p>
            <a:pPr indent="538163"/>
            <a:r>
              <a:rPr lang="zh-CN" altLang="en-US" sz="2000" dirty="0"/>
              <a:t>数据管理子系统是系统</a:t>
            </a:r>
            <a:r>
              <a:rPr lang="zh-CN" altLang="en-US" sz="2000" dirty="0">
                <a:solidFill>
                  <a:srgbClr val="00B0F0"/>
                </a:solidFill>
              </a:rPr>
              <a:t>存储或检索</a:t>
            </a:r>
            <a:r>
              <a:rPr lang="zh-CN" altLang="en-US" sz="2000" dirty="0"/>
              <a:t>对象的基本设施，它</a:t>
            </a:r>
            <a:r>
              <a:rPr lang="zh-CN" altLang="en-US" sz="2000" dirty="0">
                <a:solidFill>
                  <a:srgbClr val="00B050"/>
                </a:solidFill>
                <a:latin typeface="楷体" panose="02010609060101010101" pitchFamily="49" charset="-122"/>
                <a:ea typeface="楷体" panose="02010609060101010101" pitchFamily="49" charset="-122"/>
              </a:rPr>
              <a:t>建立在某种数据存储管理系统之上</a:t>
            </a:r>
            <a:r>
              <a:rPr lang="zh-CN" altLang="en-US" sz="2000" dirty="0"/>
              <a:t>，并且隔离了数据存储管理模式（文件、关系数据库或面向对象数据库）的影响，但实现细节集中在数据管理子系统中。这样既有利于软件的扩充、移植和维护，又简化了软件设计、编码和测试的过程。</a:t>
            </a:r>
          </a:p>
          <a:p>
            <a:pPr indent="538163"/>
            <a:r>
              <a:rPr lang="zh-CN" altLang="en-US" sz="2000" dirty="0"/>
              <a:t>设计数据管理子系统，既需要设计</a:t>
            </a:r>
            <a:r>
              <a:rPr lang="zh-CN" altLang="en-US" sz="2000" dirty="0">
                <a:solidFill>
                  <a:srgbClr val="00B0F0"/>
                </a:solidFill>
              </a:rPr>
              <a:t>数据格式</a:t>
            </a:r>
            <a:r>
              <a:rPr lang="zh-CN" altLang="en-US" sz="2000" dirty="0"/>
              <a:t>又需要设计相应的</a:t>
            </a:r>
            <a:r>
              <a:rPr lang="zh-CN" altLang="en-US" sz="2000" dirty="0">
                <a:solidFill>
                  <a:srgbClr val="00B0F0"/>
                </a:solidFill>
              </a:rPr>
              <a:t>服务</a:t>
            </a:r>
            <a:r>
              <a:rPr lang="zh-CN" altLang="en-US" sz="2000" dirty="0"/>
              <a:t>。</a:t>
            </a:r>
          </a:p>
          <a:p>
            <a:endParaRPr lang="zh-CN" altLang="en-US" dirty="0"/>
          </a:p>
        </p:txBody>
      </p:sp>
    </p:spTree>
    <p:extLst>
      <p:ext uri="{BB962C8B-B14F-4D97-AF65-F5344CB8AC3E}">
        <p14:creationId xmlns:p14="http://schemas.microsoft.com/office/powerpoint/2010/main" val="165588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38150"/>
            <a:ext cx="7620000" cy="422672"/>
          </a:xfrm>
        </p:spPr>
        <p:txBody>
          <a:bodyPr/>
          <a:lstStyle/>
          <a:p>
            <a:r>
              <a:rPr lang="en-US" altLang="zh-CN" dirty="0"/>
              <a:t>9.5   </a:t>
            </a:r>
            <a:r>
              <a:rPr lang="zh-CN" altLang="en-US" dirty="0" smtClean="0"/>
              <a:t>系统设计</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457200" y="860822"/>
            <a:ext cx="8229600" cy="3661691"/>
          </a:xfrm>
        </p:spPr>
        <p:txBody>
          <a:bodyPr/>
          <a:lstStyle/>
          <a:p>
            <a:r>
              <a:rPr lang="en-US" altLang="zh-CN" sz="2000" dirty="0">
                <a:solidFill>
                  <a:srgbClr val="C00000"/>
                </a:solidFill>
              </a:rPr>
              <a:t>1</a:t>
            </a:r>
            <a:r>
              <a:rPr lang="en-US" altLang="zh-CN" sz="2000" dirty="0" smtClean="0">
                <a:solidFill>
                  <a:srgbClr val="C00000"/>
                </a:solidFill>
              </a:rPr>
              <a:t>.</a:t>
            </a:r>
            <a:r>
              <a:rPr lang="zh-CN" altLang="en-US" sz="2000" dirty="0" smtClean="0">
                <a:solidFill>
                  <a:srgbClr val="C00000"/>
                </a:solidFill>
              </a:rPr>
              <a:t>设计数据格式。</a:t>
            </a:r>
            <a:endParaRPr lang="en-US" altLang="zh-CN" sz="2000" dirty="0" smtClean="0">
              <a:solidFill>
                <a:srgbClr val="C00000"/>
              </a:solidFill>
            </a:endParaRPr>
          </a:p>
          <a:p>
            <a:r>
              <a:rPr lang="zh-CN" altLang="en-US" sz="1800" dirty="0" smtClean="0"/>
              <a:t>    设计</a:t>
            </a:r>
            <a:r>
              <a:rPr lang="zh-CN" altLang="en-US" sz="1800" dirty="0"/>
              <a:t>数据格式的方法与所使用的数据存储管理模式密切相关，下面分别介绍每种管理模式的数据格式设计方法。</a:t>
            </a:r>
          </a:p>
          <a:p>
            <a:r>
              <a:rPr lang="zh-CN" altLang="en-US" sz="2000" dirty="0">
                <a:solidFill>
                  <a:srgbClr val="CC3399"/>
                </a:solidFill>
              </a:rPr>
              <a:t>（</a:t>
            </a:r>
            <a:r>
              <a:rPr lang="en-US" altLang="zh-CN" sz="2000" dirty="0">
                <a:solidFill>
                  <a:srgbClr val="CC3399"/>
                </a:solidFill>
              </a:rPr>
              <a:t>1</a:t>
            </a:r>
            <a:r>
              <a:rPr lang="zh-CN" altLang="en-US" sz="2000" dirty="0">
                <a:solidFill>
                  <a:srgbClr val="CC3399"/>
                </a:solidFill>
              </a:rPr>
              <a:t>）文件系统</a:t>
            </a:r>
            <a:r>
              <a:rPr lang="zh-CN" altLang="en-US" sz="2000" dirty="0"/>
              <a:t>。文件系统设计数据格式由以下步骤组成。</a:t>
            </a:r>
          </a:p>
          <a:p>
            <a:pPr marL="1085832" lvl="1" indent="-342900">
              <a:buFont typeface="+mj-ea"/>
              <a:buAutoNum type="circleNumDbPlain"/>
            </a:pPr>
            <a:r>
              <a:rPr lang="zh-CN" altLang="en-US" sz="1800" dirty="0" smtClean="0"/>
              <a:t>定义</a:t>
            </a:r>
            <a:r>
              <a:rPr lang="zh-CN" altLang="en-US" sz="1800" dirty="0"/>
              <a:t>第一范式</a:t>
            </a:r>
            <a:r>
              <a:rPr lang="zh-CN" altLang="en-US" sz="1800" dirty="0" smtClean="0"/>
              <a:t>表</a:t>
            </a:r>
            <a:endParaRPr lang="zh-CN" altLang="en-US" sz="1800" dirty="0"/>
          </a:p>
          <a:p>
            <a:pPr marL="1085832" lvl="1" indent="-342900">
              <a:buFont typeface="+mj-ea"/>
              <a:buAutoNum type="circleNumDbPlain"/>
            </a:pPr>
            <a:r>
              <a:rPr lang="zh-CN" altLang="en-US" sz="1800" dirty="0" smtClean="0"/>
              <a:t>为</a:t>
            </a:r>
            <a:r>
              <a:rPr lang="zh-CN" altLang="en-US" sz="1800" dirty="0"/>
              <a:t>每个第一范式表定义一个文件。</a:t>
            </a:r>
          </a:p>
          <a:p>
            <a:pPr marL="1085832" lvl="1" indent="-342900">
              <a:buFont typeface="+mj-ea"/>
              <a:buAutoNum type="circleNumDbPlain"/>
            </a:pPr>
            <a:r>
              <a:rPr lang="zh-CN" altLang="en-US" sz="1800" dirty="0" smtClean="0"/>
              <a:t>测量</a:t>
            </a:r>
            <a:r>
              <a:rPr lang="zh-CN" altLang="en-US" sz="1800" dirty="0"/>
              <a:t>性能和需要的存储容量。</a:t>
            </a:r>
          </a:p>
          <a:p>
            <a:pPr marL="1085832" lvl="1" indent="-342900">
              <a:buFont typeface="+mj-ea"/>
              <a:buAutoNum type="circleNumDbPlain"/>
            </a:pPr>
            <a:r>
              <a:rPr lang="zh-CN" altLang="en-US" sz="1800" dirty="0" smtClean="0"/>
              <a:t>修改</a:t>
            </a:r>
            <a:r>
              <a:rPr lang="zh-CN" altLang="en-US" sz="1800" dirty="0"/>
              <a:t>原设计的第一范式，以满足性能和存储需求</a:t>
            </a:r>
            <a:r>
              <a:rPr lang="zh-CN" altLang="en-US" sz="1800" dirty="0" smtClean="0"/>
              <a:t>。</a:t>
            </a:r>
            <a:endParaRPr lang="en-US" altLang="zh-CN" sz="1800" dirty="0" smtClean="0"/>
          </a:p>
          <a:p>
            <a:r>
              <a:rPr lang="zh-CN" altLang="en-US" sz="2200" dirty="0" smtClean="0"/>
              <a:t>    必要</a:t>
            </a:r>
            <a:r>
              <a:rPr lang="zh-CN" altLang="en-US" sz="2200" dirty="0"/>
              <a:t>时把</a:t>
            </a:r>
            <a:r>
              <a:rPr lang="zh-CN" altLang="en-US" sz="2200" dirty="0">
                <a:solidFill>
                  <a:srgbClr val="00B050"/>
                </a:solidFill>
                <a:latin typeface="楷体" panose="02010609060101010101" pitchFamily="49" charset="-122"/>
                <a:ea typeface="楷体" panose="02010609060101010101" pitchFamily="49" charset="-122"/>
              </a:rPr>
              <a:t>归纳结构的属性压缩在单个</a:t>
            </a:r>
            <a:r>
              <a:rPr lang="zh-CN" altLang="en-US" sz="2200" dirty="0" smtClean="0">
                <a:solidFill>
                  <a:srgbClr val="00B050"/>
                </a:solidFill>
                <a:latin typeface="楷体" panose="02010609060101010101" pitchFamily="49" charset="-122"/>
                <a:ea typeface="楷体" panose="02010609060101010101" pitchFamily="49" charset="-122"/>
              </a:rPr>
              <a:t>文件</a:t>
            </a:r>
            <a:r>
              <a:rPr lang="zh-CN" altLang="en-US" sz="2200" dirty="0" smtClean="0"/>
              <a:t>中，以</a:t>
            </a:r>
            <a:r>
              <a:rPr lang="zh-CN" altLang="en-US" sz="2200" dirty="0"/>
              <a:t>减少文件数量。必要时把某些属性组合在</a:t>
            </a:r>
            <a:r>
              <a:rPr lang="zh-CN" altLang="en-US" sz="2200" dirty="0" smtClean="0"/>
              <a:t>一起，并用</a:t>
            </a:r>
            <a:r>
              <a:rPr lang="zh-CN" altLang="en-US" sz="2200" dirty="0"/>
              <a:t>某种编码值表示这些</a:t>
            </a:r>
            <a:r>
              <a:rPr lang="zh-CN" altLang="en-US" sz="2200" dirty="0" smtClean="0"/>
              <a:t>属性，而不再分别</a:t>
            </a:r>
            <a:r>
              <a:rPr lang="zh-CN" altLang="en-US" sz="2200" dirty="0"/>
              <a:t>使用独立的域表示每个属性。这样做可以减少需要的</a:t>
            </a:r>
            <a:r>
              <a:rPr lang="zh-CN" altLang="en-US" sz="2200" dirty="0" smtClean="0"/>
              <a:t>存储空间，但是</a:t>
            </a:r>
            <a:r>
              <a:rPr lang="zh-CN" altLang="en-US" sz="2200" dirty="0"/>
              <a:t>增加了处理时间。</a:t>
            </a:r>
            <a:endParaRPr lang="en-US" altLang="zh-CN" sz="2200" dirty="0" smtClean="0"/>
          </a:p>
          <a:p>
            <a:endParaRPr lang="zh-CN" altLang="en-US" sz="1800" dirty="0"/>
          </a:p>
        </p:txBody>
      </p:sp>
    </p:spTree>
    <p:extLst>
      <p:ext uri="{BB962C8B-B14F-4D97-AF65-F5344CB8AC3E}">
        <p14:creationId xmlns:p14="http://schemas.microsoft.com/office/powerpoint/2010/main" val="375521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463685" y="666750"/>
            <a:ext cx="8229600" cy="3661691"/>
          </a:xfrm>
        </p:spPr>
        <p:txBody>
          <a:bodyPr/>
          <a:lstStyle/>
          <a:p>
            <a:r>
              <a:rPr lang="zh-CN" altLang="en-US" sz="2000" dirty="0">
                <a:solidFill>
                  <a:srgbClr val="CC3399"/>
                </a:solidFill>
              </a:rPr>
              <a:t>（</a:t>
            </a:r>
            <a:r>
              <a:rPr lang="en-US" altLang="zh-CN" sz="2000" dirty="0">
                <a:solidFill>
                  <a:srgbClr val="CC3399"/>
                </a:solidFill>
              </a:rPr>
              <a:t>2</a:t>
            </a:r>
            <a:r>
              <a:rPr lang="zh-CN" altLang="en-US" sz="2000" dirty="0">
                <a:solidFill>
                  <a:srgbClr val="CC3399"/>
                </a:solidFill>
              </a:rPr>
              <a:t>）关系数据库管理系统。</a:t>
            </a:r>
            <a:r>
              <a:rPr lang="zh-CN" altLang="en-US" sz="2000" dirty="0"/>
              <a:t>关系数据库管理系统设计数据格式由以下步骤组成。</a:t>
            </a:r>
          </a:p>
          <a:p>
            <a:pPr marL="1085832" lvl="1" indent="-342900">
              <a:buFont typeface="+mj-ea"/>
              <a:buAutoNum type="circleNumDbPlain"/>
            </a:pPr>
            <a:r>
              <a:rPr lang="zh-CN" altLang="en-US" sz="1800" dirty="0"/>
              <a:t>定义第三范式表</a:t>
            </a:r>
          </a:p>
          <a:p>
            <a:pPr marL="1085832" lvl="1" indent="-342900">
              <a:buFont typeface="+mj-ea"/>
              <a:buAutoNum type="circleNumDbPlain"/>
            </a:pPr>
            <a:r>
              <a:rPr lang="zh-CN" altLang="en-US" sz="1800" dirty="0"/>
              <a:t>为每个第三范式表定义一个数据库表。</a:t>
            </a:r>
          </a:p>
          <a:p>
            <a:pPr marL="1085832" lvl="1" indent="-342900">
              <a:buFont typeface="+mj-ea"/>
              <a:buAutoNum type="circleNumDbPlain"/>
            </a:pPr>
            <a:r>
              <a:rPr lang="zh-CN" altLang="en-US" sz="1800" dirty="0"/>
              <a:t>测量性能和需要的存储容量。</a:t>
            </a:r>
          </a:p>
          <a:p>
            <a:pPr marL="1085832" lvl="1" indent="-342900">
              <a:buFont typeface="+mj-ea"/>
              <a:buAutoNum type="circleNumDbPlain"/>
            </a:pPr>
            <a:r>
              <a:rPr lang="zh-CN" altLang="en-US" sz="1800" dirty="0"/>
              <a:t>修改先前设计的第三范式，以满足性能和存储需求。</a:t>
            </a:r>
          </a:p>
          <a:p>
            <a:r>
              <a:rPr lang="zh-CN" altLang="en-US" sz="2000" dirty="0">
                <a:solidFill>
                  <a:srgbClr val="CC3399"/>
                </a:solidFill>
              </a:rPr>
              <a:t>（</a:t>
            </a:r>
            <a:r>
              <a:rPr lang="en-US" altLang="zh-CN" sz="2000" dirty="0">
                <a:solidFill>
                  <a:srgbClr val="CC3399"/>
                </a:solidFill>
              </a:rPr>
              <a:t>3</a:t>
            </a:r>
            <a:r>
              <a:rPr lang="zh-CN" altLang="en-US" sz="2000" dirty="0">
                <a:solidFill>
                  <a:srgbClr val="CC3399"/>
                </a:solidFill>
              </a:rPr>
              <a:t>）面向对象数据库管理系统。</a:t>
            </a:r>
            <a:r>
              <a:rPr lang="zh-CN" altLang="en-US" sz="2000" dirty="0"/>
              <a:t>面向对象数据库管理系统设计数据格式由以下步骤组成。</a:t>
            </a:r>
          </a:p>
          <a:p>
            <a:pPr marL="1085832" lvl="1" indent="-342900">
              <a:buFont typeface="+mj-ea"/>
              <a:buAutoNum type="circleNumDbPlain"/>
            </a:pPr>
            <a:r>
              <a:rPr lang="zh-CN" altLang="en-US" sz="1800" dirty="0"/>
              <a:t>扩展的关系数据库途径：使用与关系数据库管理系统相同的方法。</a:t>
            </a:r>
          </a:p>
          <a:p>
            <a:pPr marL="1085832" lvl="1" indent="-342900">
              <a:buFont typeface="+mj-ea"/>
              <a:buAutoNum type="circleNumDbPlain"/>
            </a:pPr>
            <a:r>
              <a:rPr lang="zh-CN" altLang="en-US" sz="1800" dirty="0"/>
              <a:t>扩展的面向对象程序设计语言途径：不需要规范化属性的步骤，因为数据库管理系统本身具有把对象值映射成存储值的功能。</a:t>
            </a:r>
          </a:p>
          <a:p>
            <a:endParaRPr lang="zh-CN" altLang="en-US" dirty="0"/>
          </a:p>
        </p:txBody>
      </p:sp>
    </p:spTree>
    <p:extLst>
      <p:ext uri="{BB962C8B-B14F-4D97-AF65-F5344CB8AC3E}">
        <p14:creationId xmlns:p14="http://schemas.microsoft.com/office/powerpoint/2010/main" val="32198230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9.5   </a:t>
            </a:r>
            <a:r>
              <a:rPr lang="zh-CN" altLang="en-US" dirty="0" smtClean="0"/>
              <a:t>系统设计</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457200" y="993061"/>
            <a:ext cx="8229600" cy="3661691"/>
          </a:xfrm>
        </p:spPr>
        <p:txBody>
          <a:bodyPr/>
          <a:lstStyle/>
          <a:p>
            <a:r>
              <a:rPr lang="en-US" altLang="zh-CN" sz="2000" dirty="0">
                <a:solidFill>
                  <a:srgbClr val="C00000"/>
                </a:solidFill>
              </a:rPr>
              <a:t>2</a:t>
            </a:r>
            <a:r>
              <a:rPr lang="en-US" altLang="zh-CN" sz="2000" dirty="0" smtClean="0">
                <a:solidFill>
                  <a:srgbClr val="C00000"/>
                </a:solidFill>
              </a:rPr>
              <a:t>. </a:t>
            </a:r>
            <a:r>
              <a:rPr lang="zh-CN" altLang="en-US" sz="2000" dirty="0" smtClean="0">
                <a:solidFill>
                  <a:srgbClr val="C00000"/>
                </a:solidFill>
              </a:rPr>
              <a:t>设计</a:t>
            </a:r>
            <a:r>
              <a:rPr lang="zh-CN" altLang="en-US" sz="2000" dirty="0">
                <a:solidFill>
                  <a:srgbClr val="C00000"/>
                </a:solidFill>
              </a:rPr>
              <a:t>相应的服务</a:t>
            </a:r>
          </a:p>
          <a:p>
            <a:r>
              <a:rPr lang="zh-CN" altLang="en-US" sz="2000" dirty="0" smtClean="0"/>
              <a:t>      </a:t>
            </a:r>
            <a:r>
              <a:rPr lang="zh-CN" altLang="en-US" sz="2000" dirty="0" smtClean="0"/>
              <a:t>如果</a:t>
            </a:r>
            <a:r>
              <a:rPr lang="zh-CN" altLang="en-US" sz="2000" dirty="0"/>
              <a:t>某个类的对象需要存储起来，则在这个类中增加一个属性和服务，用于完成</a:t>
            </a:r>
            <a:r>
              <a:rPr lang="zh-CN" altLang="en-US" sz="2000" dirty="0" smtClean="0"/>
              <a:t>存储</a:t>
            </a:r>
            <a:r>
              <a:rPr lang="zh-CN" altLang="en-US" sz="2000" dirty="0"/>
              <a:t>对象自身的工作。应该把为此目的增加的属性和服务作为“隐含”的属性和服务，即无须在面向对象设计模型的属性和服务层中显式地表示它们，仅需在关于类与对象的文档中描述它们</a:t>
            </a:r>
            <a:r>
              <a:rPr lang="zh-CN" altLang="en-US" sz="2000" dirty="0" smtClean="0"/>
              <a:t>。</a:t>
            </a:r>
            <a:endParaRPr lang="en-US" altLang="zh-CN" sz="2000" dirty="0" smtClean="0"/>
          </a:p>
          <a:p>
            <a:r>
              <a:rPr lang="en-US" altLang="zh-CN" sz="2000" dirty="0"/>
              <a:t> </a:t>
            </a:r>
            <a:r>
              <a:rPr lang="en-US" altLang="zh-CN" sz="2000" dirty="0" smtClean="0"/>
              <a:t>    </a:t>
            </a:r>
            <a:r>
              <a:rPr lang="zh-CN" altLang="en-US" sz="2000" dirty="0" smtClean="0"/>
              <a:t>这样</a:t>
            </a:r>
            <a:r>
              <a:rPr lang="zh-CN" altLang="en-US" sz="2000" dirty="0"/>
              <a:t>设计之后，对象将知道怎样存储自己。用于“存储自己”的属性和服务，在</a:t>
            </a:r>
            <a:r>
              <a:rPr lang="zh-CN" altLang="en-US" sz="2000" dirty="0" smtClean="0"/>
              <a:t>问题</a:t>
            </a:r>
            <a:r>
              <a:rPr lang="zh-CN" altLang="en-US" sz="2000" dirty="0"/>
              <a:t>域子系统和数据管理子系统之间构成一座必要的桥梁。利用多重继承机制，可以在某个适当的基类中定义这样的属性和服务，然后，如果某个类的对象需要长期存储，该类就从基类中继承这样的属性和服务</a:t>
            </a:r>
            <a:r>
              <a:rPr lang="zh-CN" altLang="en-US" sz="2000" dirty="0" smtClean="0"/>
              <a:t>。</a:t>
            </a:r>
            <a:endParaRPr lang="zh-CN" altLang="en-US" sz="2000" dirty="0"/>
          </a:p>
        </p:txBody>
      </p:sp>
    </p:spTree>
    <p:extLst>
      <p:ext uri="{BB962C8B-B14F-4D97-AF65-F5344CB8AC3E}">
        <p14:creationId xmlns:p14="http://schemas.microsoft.com/office/powerpoint/2010/main" val="876205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9.5   </a:t>
            </a:r>
            <a:r>
              <a:rPr lang="zh-CN" altLang="en-US" dirty="0"/>
              <a:t>系统设计</a:t>
            </a:r>
          </a:p>
        </p:txBody>
      </p:sp>
      <p:sp>
        <p:nvSpPr>
          <p:cNvPr id="3" name="页脚占位符 2"/>
          <p:cNvSpPr>
            <a:spLocks noGrp="1"/>
          </p:cNvSpPr>
          <p:nvPr>
            <p:ph type="ftr" sz="quarter" idx="11"/>
          </p:nvPr>
        </p:nvSpPr>
        <p:spPr/>
        <p:txBody>
          <a:bodyPr/>
          <a:lstStyle/>
          <a:p>
            <a:r>
              <a:rPr lang="en-JM" dirty="0" smtClean="0"/>
              <a:t> </a:t>
            </a:r>
            <a:endParaRPr lang="en-JM" dirty="0"/>
          </a:p>
        </p:txBody>
      </p:sp>
      <p:sp>
        <p:nvSpPr>
          <p:cNvPr id="4" name="内容占位符 3"/>
          <p:cNvSpPr>
            <a:spLocks noGrp="1"/>
          </p:cNvSpPr>
          <p:nvPr>
            <p:ph sz="quarter" idx="13"/>
          </p:nvPr>
        </p:nvSpPr>
        <p:spPr/>
        <p:txBody>
          <a:bodyPr/>
          <a:lstStyle/>
          <a:p>
            <a:r>
              <a:rPr lang="zh-CN" altLang="en-US" sz="2000" dirty="0" smtClean="0"/>
              <a:t>      数据</a:t>
            </a:r>
            <a:r>
              <a:rPr lang="zh-CN" altLang="en-US" sz="2000" dirty="0"/>
              <a:t>存放设计是按照文件、关系数据库或面向对象数据库来设计数据的存放。</a:t>
            </a:r>
          </a:p>
          <a:p>
            <a:r>
              <a:rPr lang="en-US" altLang="zh-CN" sz="2000" dirty="0">
                <a:solidFill>
                  <a:srgbClr val="D60093"/>
                </a:solidFill>
              </a:rPr>
              <a:t>1</a:t>
            </a:r>
            <a:r>
              <a:rPr lang="zh-CN" altLang="en-US" sz="2000" dirty="0">
                <a:solidFill>
                  <a:srgbClr val="D60093"/>
                </a:solidFill>
              </a:rPr>
              <a:t>．采用文件进行数据管理</a:t>
            </a:r>
          </a:p>
          <a:p>
            <a:r>
              <a:rPr lang="zh-CN" altLang="en-US" sz="2000" dirty="0" smtClean="0"/>
              <a:t>       被</a:t>
            </a:r>
            <a:r>
              <a:rPr lang="zh-CN" altLang="en-US" sz="2000" dirty="0"/>
              <a:t>存储的对象需要知道</a:t>
            </a:r>
            <a:r>
              <a:rPr lang="zh-CN" altLang="en-US" sz="2000" dirty="0">
                <a:solidFill>
                  <a:srgbClr val="00B050"/>
                </a:solidFill>
              </a:rPr>
              <a:t>打开</a:t>
            </a:r>
            <a:r>
              <a:rPr lang="zh-CN" altLang="en-US" sz="2000" dirty="0"/>
              <a:t>哪个（些）文件，怎样把文件</a:t>
            </a:r>
            <a:r>
              <a:rPr lang="zh-CN" altLang="en-US" sz="2000" dirty="0">
                <a:solidFill>
                  <a:srgbClr val="00B050"/>
                </a:solidFill>
              </a:rPr>
              <a:t>定位</a:t>
            </a:r>
            <a:r>
              <a:rPr lang="zh-CN" altLang="en-US" sz="2000" dirty="0"/>
              <a:t>到正确的记录上，怎样</a:t>
            </a:r>
            <a:r>
              <a:rPr lang="zh-CN" altLang="en-US" sz="2000" dirty="0">
                <a:solidFill>
                  <a:srgbClr val="00B050"/>
                </a:solidFill>
              </a:rPr>
              <a:t>检索</a:t>
            </a:r>
            <a:r>
              <a:rPr lang="zh-CN" altLang="en-US" sz="2000" dirty="0"/>
              <a:t>出旧值（如果有的话），以及怎样用现有值</a:t>
            </a:r>
            <a:r>
              <a:rPr lang="zh-CN" altLang="en-US" sz="2000" dirty="0">
                <a:solidFill>
                  <a:srgbClr val="00B050"/>
                </a:solidFill>
              </a:rPr>
              <a:t>更新</a:t>
            </a:r>
            <a:r>
              <a:rPr lang="zh-CN" altLang="en-US" sz="2000" dirty="0"/>
              <a:t>它们</a:t>
            </a:r>
            <a:r>
              <a:rPr lang="zh-CN" altLang="en-US" sz="2000" dirty="0" smtClean="0"/>
              <a:t>。</a:t>
            </a:r>
            <a:endParaRPr lang="en-US" altLang="zh-CN" sz="2000" dirty="0" smtClean="0"/>
          </a:p>
          <a:p>
            <a:r>
              <a:rPr lang="en-US" altLang="zh-CN" sz="2000" dirty="0"/>
              <a:t> </a:t>
            </a:r>
            <a:r>
              <a:rPr lang="en-US" altLang="zh-CN" sz="2000" dirty="0" smtClean="0"/>
              <a:t>     </a:t>
            </a:r>
            <a:r>
              <a:rPr lang="zh-CN" altLang="en-US" sz="2000" dirty="0" smtClean="0"/>
              <a:t>此外</a:t>
            </a:r>
            <a:r>
              <a:rPr lang="zh-CN" altLang="en-US" sz="2000" dirty="0"/>
              <a:t>，还应该定义一个</a:t>
            </a:r>
            <a:r>
              <a:rPr lang="en-US" altLang="zh-CN" sz="2000" dirty="0" err="1" smtClean="0"/>
              <a:t>ObjectServer</a:t>
            </a:r>
            <a:r>
              <a:rPr lang="zh-CN" altLang="en-US" sz="2000" dirty="0"/>
              <a:t>（对象服务器）类，并</a:t>
            </a:r>
            <a:r>
              <a:rPr lang="zh-CN" altLang="en-US" sz="2000" dirty="0">
                <a:solidFill>
                  <a:srgbClr val="00B050"/>
                </a:solidFill>
              </a:rPr>
              <a:t>创建它的实例</a:t>
            </a:r>
            <a:r>
              <a:rPr lang="zh-CN" altLang="en-US" sz="2000" dirty="0"/>
              <a:t>。该类提供下列服务：</a:t>
            </a:r>
          </a:p>
          <a:p>
            <a:pPr marL="1028682" lvl="1" indent="-285750">
              <a:buFont typeface="Wingdings" panose="05000000000000000000" pitchFamily="2" charset="2"/>
              <a:buChar char="Ø"/>
            </a:pPr>
            <a:r>
              <a:rPr lang="zh-CN" altLang="en-US" sz="1800" dirty="0" smtClean="0"/>
              <a:t>通知</a:t>
            </a:r>
            <a:r>
              <a:rPr lang="zh-CN" altLang="en-US" sz="1800" dirty="0"/>
              <a:t>对象保存自身；</a:t>
            </a:r>
          </a:p>
          <a:p>
            <a:pPr marL="1028682" lvl="1" indent="-285750">
              <a:buFont typeface="Wingdings" panose="05000000000000000000" pitchFamily="2" charset="2"/>
              <a:buChar char="Ø"/>
            </a:pPr>
            <a:r>
              <a:rPr lang="zh-CN" altLang="en-US" sz="1800" dirty="0" smtClean="0"/>
              <a:t>检索</a:t>
            </a:r>
            <a:r>
              <a:rPr lang="zh-CN" altLang="en-US" sz="1800" dirty="0"/>
              <a:t>已存储的对象（查找，读值，创建并初始化对象），以便把这些对象提供给其他子系统使用。    </a:t>
            </a:r>
          </a:p>
        </p:txBody>
      </p:sp>
    </p:spTree>
    <p:extLst>
      <p:ext uri="{BB962C8B-B14F-4D97-AF65-F5344CB8AC3E}">
        <p14:creationId xmlns:p14="http://schemas.microsoft.com/office/powerpoint/2010/main" val="1503698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9.5   </a:t>
            </a:r>
            <a:r>
              <a:rPr lang="zh-CN" altLang="en-US" dirty="0"/>
              <a:t>系统设计</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r>
              <a:rPr lang="en-US" altLang="zh-CN" sz="2000" dirty="0">
                <a:solidFill>
                  <a:srgbClr val="CC3399"/>
                </a:solidFill>
              </a:rPr>
              <a:t>2</a:t>
            </a:r>
            <a:r>
              <a:rPr lang="zh-CN" altLang="en-US" sz="2000" dirty="0">
                <a:solidFill>
                  <a:srgbClr val="CC3399"/>
                </a:solidFill>
              </a:rPr>
              <a:t>．采用关系数据库进行数据管理</a:t>
            </a:r>
          </a:p>
          <a:p>
            <a:r>
              <a:rPr lang="zh-CN" altLang="en-US" sz="2000" dirty="0"/>
              <a:t>       被存储的对象应该知道</a:t>
            </a:r>
            <a:r>
              <a:rPr lang="zh-CN" altLang="en-US" sz="2000" dirty="0">
                <a:solidFill>
                  <a:srgbClr val="00B050"/>
                </a:solidFill>
              </a:rPr>
              <a:t>访问哪些数据库表</a:t>
            </a:r>
            <a:r>
              <a:rPr lang="zh-CN" altLang="en-US" sz="2000" dirty="0"/>
              <a:t>，怎样访问所需要的</a:t>
            </a:r>
            <a:r>
              <a:rPr lang="zh-CN" altLang="en-US" sz="2000" dirty="0">
                <a:solidFill>
                  <a:srgbClr val="00B050"/>
                </a:solidFill>
              </a:rPr>
              <a:t>行</a:t>
            </a:r>
            <a:r>
              <a:rPr lang="zh-CN" altLang="en-US" sz="2000" dirty="0"/>
              <a:t>，怎样检索出旧值（如果有的话），以及怎样用现有值</a:t>
            </a:r>
            <a:r>
              <a:rPr lang="zh-CN" altLang="en-US" sz="2000" dirty="0">
                <a:solidFill>
                  <a:srgbClr val="00B050"/>
                </a:solidFill>
              </a:rPr>
              <a:t>更新</a:t>
            </a:r>
            <a:r>
              <a:rPr lang="zh-CN" altLang="en-US" sz="2000" dirty="0"/>
              <a:t>它们。此外，还应该定义一个</a:t>
            </a:r>
            <a:r>
              <a:rPr lang="en-US" altLang="zh-CN" sz="2000" dirty="0" err="1" smtClean="0"/>
              <a:t>ObjectServer</a:t>
            </a:r>
            <a:r>
              <a:rPr lang="zh-CN" altLang="en-US" sz="2000" dirty="0"/>
              <a:t>类，并声明它的对象。该类提供下列服务：</a:t>
            </a:r>
          </a:p>
          <a:p>
            <a:pPr marL="1028682" lvl="1" indent="-285750">
              <a:buFont typeface="Wingdings" panose="05000000000000000000" pitchFamily="2" charset="2"/>
              <a:buChar char="Ø"/>
            </a:pPr>
            <a:r>
              <a:rPr lang="zh-CN" altLang="en-US" sz="1800" dirty="0"/>
              <a:t>通知对象保存自身；</a:t>
            </a:r>
          </a:p>
          <a:p>
            <a:pPr marL="1028682" lvl="1" indent="-285750">
              <a:buFont typeface="Wingdings" panose="05000000000000000000" pitchFamily="2" charset="2"/>
              <a:buChar char="Ø"/>
            </a:pPr>
            <a:r>
              <a:rPr lang="zh-CN" altLang="en-US" sz="1800" dirty="0"/>
              <a:t>检索已存储的对象（查找，读值，创建并初始化对象），以便由其他子系统使用这些对象。    </a:t>
            </a:r>
          </a:p>
          <a:p>
            <a:r>
              <a:rPr lang="en-US" altLang="zh-CN" sz="2000" dirty="0">
                <a:solidFill>
                  <a:srgbClr val="CC3399"/>
                </a:solidFill>
              </a:rPr>
              <a:t>3</a:t>
            </a:r>
            <a:r>
              <a:rPr lang="zh-CN" altLang="en-US" sz="2000" dirty="0">
                <a:solidFill>
                  <a:srgbClr val="CC3399"/>
                </a:solidFill>
              </a:rPr>
              <a:t>．采用面向对象数据库进行数据管理</a:t>
            </a:r>
          </a:p>
          <a:p>
            <a:r>
              <a:rPr lang="zh-CN" altLang="en-US" sz="2000" dirty="0"/>
              <a:t>      这是一种扩充的方法，与采用关系数据库进行数据管理所介绍的方法相同。</a:t>
            </a:r>
          </a:p>
          <a:p>
            <a:endParaRPr lang="zh-CN" altLang="en-US" dirty="0"/>
          </a:p>
        </p:txBody>
      </p:sp>
    </p:spTree>
    <p:extLst>
      <p:ext uri="{BB962C8B-B14F-4D97-AF65-F5344CB8AC3E}">
        <p14:creationId xmlns:p14="http://schemas.microsoft.com/office/powerpoint/2010/main" val="37347773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9.5   </a:t>
            </a:r>
            <a:r>
              <a:rPr lang="zh-CN" altLang="en-US" dirty="0"/>
              <a:t>系统设计</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r>
              <a:rPr lang="zh-CN" altLang="en-US" dirty="0"/>
              <a:t>对象模型的数据管理子系统需要实现</a:t>
            </a:r>
            <a:r>
              <a:rPr lang="zh-CN" altLang="en-US" dirty="0" smtClean="0"/>
              <a:t>以下目标</a:t>
            </a:r>
            <a:r>
              <a:rPr lang="zh-CN" altLang="en-US" dirty="0"/>
              <a:t>。</a:t>
            </a:r>
          </a:p>
          <a:p>
            <a:r>
              <a:rPr lang="en-US" altLang="zh-CN" dirty="0">
                <a:solidFill>
                  <a:srgbClr val="00B050"/>
                </a:solidFill>
              </a:rPr>
              <a:t>(1)</a:t>
            </a:r>
            <a:r>
              <a:rPr lang="zh-CN" altLang="en-US" dirty="0">
                <a:solidFill>
                  <a:srgbClr val="FF0000"/>
                </a:solidFill>
              </a:rPr>
              <a:t>存储</a:t>
            </a:r>
            <a:r>
              <a:rPr lang="zh-CN" altLang="en-US" dirty="0">
                <a:solidFill>
                  <a:srgbClr val="00B050"/>
                </a:solidFill>
              </a:rPr>
              <a:t>问题域的持久对象</a:t>
            </a:r>
            <a:r>
              <a:rPr lang="en-US" altLang="zh-CN" dirty="0">
                <a:solidFill>
                  <a:srgbClr val="00B050"/>
                </a:solidFill>
              </a:rPr>
              <a:t>(</a:t>
            </a:r>
            <a:r>
              <a:rPr lang="zh-CN" altLang="en-US" dirty="0">
                <a:solidFill>
                  <a:srgbClr val="00B050"/>
                </a:solidFill>
              </a:rPr>
              <a:t>类</a:t>
            </a:r>
            <a:r>
              <a:rPr lang="en-US" altLang="zh-CN" dirty="0">
                <a:solidFill>
                  <a:srgbClr val="00B050"/>
                </a:solidFill>
              </a:rPr>
              <a:t>)</a:t>
            </a:r>
            <a:r>
              <a:rPr lang="zh-CN" altLang="en-US" dirty="0">
                <a:solidFill>
                  <a:srgbClr val="00B050"/>
                </a:solidFill>
              </a:rPr>
              <a:t>。</a:t>
            </a:r>
            <a:r>
              <a:rPr lang="zh-CN" altLang="en-US" dirty="0" smtClean="0"/>
              <a:t>也就是说，对于</a:t>
            </a:r>
            <a:r>
              <a:rPr lang="zh-CN" altLang="en-US" dirty="0"/>
              <a:t>那些在信息系统中两次调用之间需要</a:t>
            </a:r>
            <a:r>
              <a:rPr lang="zh-CN" altLang="en-US" dirty="0" smtClean="0"/>
              <a:t>保存</a:t>
            </a:r>
            <a:r>
              <a:rPr lang="zh-CN" altLang="en-US" dirty="0"/>
              <a:t>的</a:t>
            </a:r>
            <a:r>
              <a:rPr lang="zh-CN" altLang="en-US" dirty="0" smtClean="0"/>
              <a:t>对象，数据管理</a:t>
            </a:r>
            <a:r>
              <a:rPr lang="zh-CN" altLang="en-US" dirty="0"/>
              <a:t>子系统提供了与操作平台的数据管理存储系统之间的</a:t>
            </a:r>
            <a:r>
              <a:rPr lang="zh-CN" altLang="en-US" dirty="0" smtClean="0"/>
              <a:t>接口，有</a:t>
            </a:r>
            <a:r>
              <a:rPr lang="zh-CN" altLang="en-US" dirty="0"/>
              <a:t>文件、关系的</a:t>
            </a:r>
            <a:r>
              <a:rPr lang="zh-CN" altLang="en-US" dirty="0" smtClean="0"/>
              <a:t>、索引</a:t>
            </a:r>
            <a:r>
              <a:rPr lang="zh-CN" altLang="en-US" dirty="0"/>
              <a:t>的、面向对象的和其他类型的。这样做使数据管理子系统将信息系统中的数据存储、恢复</a:t>
            </a:r>
            <a:r>
              <a:rPr lang="zh-CN" altLang="en-US" dirty="0" smtClean="0"/>
              <a:t>和更新</a:t>
            </a:r>
            <a:r>
              <a:rPr lang="zh-CN" altLang="en-US" dirty="0"/>
              <a:t>与其他部分分离</a:t>
            </a:r>
            <a:r>
              <a:rPr lang="zh-CN" altLang="en-US" dirty="0" smtClean="0"/>
              <a:t>开来，提高</a:t>
            </a:r>
            <a:r>
              <a:rPr lang="zh-CN" altLang="en-US" dirty="0"/>
              <a:t>了可移植性和可维护性。</a:t>
            </a:r>
          </a:p>
          <a:p>
            <a:r>
              <a:rPr lang="en-US" altLang="zh-CN" dirty="0">
                <a:solidFill>
                  <a:srgbClr val="00B050"/>
                </a:solidFill>
              </a:rPr>
              <a:t>(2)</a:t>
            </a:r>
            <a:r>
              <a:rPr lang="zh-CN" altLang="en-US" dirty="0">
                <a:solidFill>
                  <a:srgbClr val="00B050"/>
                </a:solidFill>
              </a:rPr>
              <a:t>数据管理子系统为问题域子系统中的所有持久对象封装了</a:t>
            </a:r>
            <a:r>
              <a:rPr lang="zh-CN" altLang="en-US" dirty="0">
                <a:solidFill>
                  <a:srgbClr val="FF0000"/>
                </a:solidFill>
              </a:rPr>
              <a:t>查找</a:t>
            </a:r>
            <a:r>
              <a:rPr lang="zh-CN" altLang="en-US" dirty="0">
                <a:solidFill>
                  <a:srgbClr val="00B050"/>
                </a:solidFill>
              </a:rPr>
              <a:t>和</a:t>
            </a:r>
            <a:r>
              <a:rPr lang="zh-CN" altLang="en-US" dirty="0">
                <a:solidFill>
                  <a:srgbClr val="FF0000"/>
                </a:solidFill>
              </a:rPr>
              <a:t>存储机制</a:t>
            </a:r>
            <a:r>
              <a:rPr lang="zh-CN" altLang="en-US" dirty="0">
                <a:solidFill>
                  <a:srgbClr val="00B050"/>
                </a:solidFill>
              </a:rPr>
              <a:t>。</a:t>
            </a:r>
          </a:p>
        </p:txBody>
      </p:sp>
    </p:spTree>
    <p:extLst>
      <p:ext uri="{BB962C8B-B14F-4D97-AF65-F5344CB8AC3E}">
        <p14:creationId xmlns:p14="http://schemas.microsoft.com/office/powerpoint/2010/main" val="16307696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页脚占位符 2"/>
          <p:cNvSpPr>
            <a:spLocks noGrp="1"/>
          </p:cNvSpPr>
          <p:nvPr>
            <p:ph type="ftr" sz="quarter" idx="11"/>
          </p:nvPr>
        </p:nvSpPr>
        <p:spPr/>
        <p:txBody>
          <a:bodyPr/>
          <a:lstStyle/>
          <a:p>
            <a:r>
              <a:rPr lang="en-JM" smtClean="0"/>
              <a:t> </a:t>
            </a:r>
            <a:endParaRPr lang="en-JM" dirty="0"/>
          </a:p>
        </p:txBody>
      </p:sp>
      <p:pic>
        <p:nvPicPr>
          <p:cNvPr id="5" name="内容占位符 4"/>
          <p:cNvPicPr>
            <a:picLocks noGrp="1" noChangeAspect="1"/>
          </p:cNvPicPr>
          <p:nvPr>
            <p:ph sz="quarter" idx="13"/>
          </p:nvPr>
        </p:nvPicPr>
        <p:blipFill>
          <a:blip r:embed="rId2"/>
          <a:stretch>
            <a:fillRect/>
          </a:stretch>
        </p:blipFill>
        <p:spPr>
          <a:xfrm>
            <a:off x="457200" y="407751"/>
            <a:ext cx="8039609" cy="4310569"/>
          </a:xfrm>
          <a:prstGeom prst="rect">
            <a:avLst/>
          </a:prstGeom>
        </p:spPr>
      </p:pic>
    </p:spTree>
    <p:extLst>
      <p:ext uri="{BB962C8B-B14F-4D97-AF65-F5344CB8AC3E}">
        <p14:creationId xmlns:p14="http://schemas.microsoft.com/office/powerpoint/2010/main" val="36461902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38150"/>
            <a:ext cx="8534400" cy="422672"/>
          </a:xfrm>
        </p:spPr>
        <p:txBody>
          <a:bodyPr/>
          <a:lstStyle/>
          <a:p>
            <a:r>
              <a:rPr lang="en-US" altLang="zh-CN" dirty="0"/>
              <a:t>9.2 </a:t>
            </a:r>
            <a:r>
              <a:rPr lang="zh-CN" altLang="en-US" dirty="0"/>
              <a:t>面向对象设计与面向对象分析的关系</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457200" y="1001226"/>
            <a:ext cx="8229600" cy="3661691"/>
          </a:xfrm>
        </p:spPr>
        <p:txBody>
          <a:bodyPr/>
          <a:lstStyle/>
          <a:p>
            <a:pPr indent="538163"/>
            <a:r>
              <a:rPr lang="zh-CN" altLang="en-US" sz="2000" dirty="0" smtClean="0">
                <a:solidFill>
                  <a:srgbClr val="00B050"/>
                </a:solidFill>
                <a:latin typeface="楷体" panose="02010609060101010101" pitchFamily="49" charset="-122"/>
                <a:ea typeface="楷体" panose="02010609060101010101" pitchFamily="49" charset="-122"/>
              </a:rPr>
              <a:t>面向对象</a:t>
            </a:r>
            <a:r>
              <a:rPr lang="zh-CN" altLang="en-US" sz="2000" dirty="0">
                <a:solidFill>
                  <a:srgbClr val="00B050"/>
                </a:solidFill>
                <a:latin typeface="楷体" panose="02010609060101010101" pitchFamily="49" charset="-122"/>
                <a:ea typeface="楷体" panose="02010609060101010101" pitchFamily="49" charset="-122"/>
              </a:rPr>
              <a:t>的方法不强调需求分析和软件设计的严格</a:t>
            </a:r>
            <a:r>
              <a:rPr lang="zh-CN" altLang="en-US" sz="2000" dirty="0" smtClean="0">
                <a:solidFill>
                  <a:srgbClr val="00B050"/>
                </a:solidFill>
                <a:latin typeface="楷体" panose="02010609060101010101" pitchFamily="49" charset="-122"/>
                <a:ea typeface="楷体" panose="02010609060101010101" pitchFamily="49" charset="-122"/>
              </a:rPr>
              <a:t>区分，</a:t>
            </a:r>
            <a:r>
              <a:rPr lang="zh-CN" altLang="en-US" sz="2000" dirty="0" smtClean="0"/>
              <a:t>是</a:t>
            </a:r>
            <a:r>
              <a:rPr lang="zh-CN" altLang="en-US" sz="2000" dirty="0"/>
              <a:t>一个</a:t>
            </a:r>
            <a:r>
              <a:rPr lang="zh-CN" altLang="en-US" sz="2000" dirty="0">
                <a:solidFill>
                  <a:srgbClr val="D60093"/>
                </a:solidFill>
              </a:rPr>
              <a:t>反复迭代</a:t>
            </a:r>
            <a:r>
              <a:rPr lang="zh-CN" altLang="en-US" sz="2000" dirty="0"/>
              <a:t>的过程，从分析到设计的过渡，是一个逐渐扩充、细化和完善分析阶段所得到的各种模型的过程</a:t>
            </a:r>
            <a:r>
              <a:rPr lang="zh-CN" altLang="en-US" sz="2000" dirty="0" smtClean="0"/>
              <a:t>。</a:t>
            </a:r>
            <a:endParaRPr lang="en-US" altLang="zh-CN" sz="2000" dirty="0" smtClean="0"/>
          </a:p>
          <a:p>
            <a:pPr indent="538163"/>
            <a:r>
              <a:rPr lang="zh-CN" altLang="en-US" sz="2000" dirty="0" smtClean="0"/>
              <a:t>从</a:t>
            </a:r>
            <a:r>
              <a:rPr lang="zh-CN" altLang="en-US" sz="2000" dirty="0"/>
              <a:t>面向对象分析到面向对象设计</a:t>
            </a:r>
            <a:r>
              <a:rPr lang="zh-CN" altLang="en-US" sz="2000" dirty="0">
                <a:solidFill>
                  <a:srgbClr val="00B050"/>
                </a:solidFill>
                <a:latin typeface="楷体" panose="02010609060101010101" pitchFamily="49" charset="-122"/>
                <a:ea typeface="楷体" panose="02010609060101010101" pitchFamily="49" charset="-122"/>
              </a:rPr>
              <a:t>不存在转换问题</a:t>
            </a:r>
            <a:r>
              <a:rPr lang="zh-CN" altLang="en-US" sz="2000" dirty="0"/>
              <a:t>，而是同一种表示方法在不同范围的运用。面向对象设计也不仅仅是对面向对象分析模型进行细化。</a:t>
            </a:r>
          </a:p>
          <a:p>
            <a:pPr indent="538163"/>
            <a:r>
              <a:rPr lang="zh-CN" altLang="en-US" sz="2000" dirty="0"/>
              <a:t>面向对象分析到面向对象设计是一个</a:t>
            </a:r>
            <a:r>
              <a:rPr lang="zh-CN" altLang="en-US" sz="2000" dirty="0">
                <a:solidFill>
                  <a:srgbClr val="00B050"/>
                </a:solidFill>
                <a:latin typeface="楷体" panose="02010609060101010101" pitchFamily="49" charset="-122"/>
                <a:ea typeface="楷体" panose="02010609060101010101" pitchFamily="49" charset="-122"/>
              </a:rPr>
              <a:t>平滑的过渡</a:t>
            </a:r>
            <a:r>
              <a:rPr lang="zh-CN" altLang="en-US" sz="2000" dirty="0"/>
              <a:t>，即没有间断没有明确的分界线。</a:t>
            </a:r>
            <a:r>
              <a:rPr lang="zh-CN" altLang="en-US" sz="2000" dirty="0">
                <a:solidFill>
                  <a:srgbClr val="C00000"/>
                </a:solidFill>
              </a:rPr>
              <a:t>面向对象分析</a:t>
            </a:r>
            <a:r>
              <a:rPr lang="zh-CN" altLang="en-US" sz="2000" dirty="0"/>
              <a:t>建立系统的</a:t>
            </a:r>
            <a:r>
              <a:rPr lang="zh-CN" altLang="en-US" sz="2000" dirty="0">
                <a:solidFill>
                  <a:srgbClr val="0070C0"/>
                </a:solidFill>
              </a:rPr>
              <a:t>问题域对象模型</a:t>
            </a:r>
            <a:r>
              <a:rPr lang="zh-CN" altLang="en-US" sz="2000" dirty="0"/>
              <a:t>，而</a:t>
            </a:r>
            <a:r>
              <a:rPr lang="zh-CN" altLang="en-US" sz="2000" dirty="0">
                <a:solidFill>
                  <a:srgbClr val="C00000"/>
                </a:solidFill>
              </a:rPr>
              <a:t>面向对象设计</a:t>
            </a:r>
            <a:r>
              <a:rPr lang="zh-CN" altLang="en-US" sz="2000" dirty="0"/>
              <a:t>是建立</a:t>
            </a:r>
            <a:r>
              <a:rPr lang="zh-CN" altLang="en-US" sz="2000" dirty="0">
                <a:solidFill>
                  <a:srgbClr val="0070C0"/>
                </a:solidFill>
              </a:rPr>
              <a:t>求解域的对象模型</a:t>
            </a:r>
            <a:r>
              <a:rPr lang="zh-CN" altLang="en-US" sz="2000" dirty="0" smtClean="0"/>
              <a:t>。</a:t>
            </a:r>
            <a:endParaRPr lang="zh-CN" altLang="en-US" sz="2000" dirty="0"/>
          </a:p>
        </p:txBody>
      </p:sp>
    </p:spTree>
    <p:extLst>
      <p:ext uri="{BB962C8B-B14F-4D97-AF65-F5344CB8AC3E}">
        <p14:creationId xmlns:p14="http://schemas.microsoft.com/office/powerpoint/2010/main" val="607965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9.6   </a:t>
            </a:r>
            <a:r>
              <a:rPr lang="zh-CN" altLang="en-US" dirty="0"/>
              <a:t>对象</a:t>
            </a:r>
            <a:r>
              <a:rPr lang="zh-CN" altLang="en-US" dirty="0" smtClean="0"/>
              <a:t>设计</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indent="538163">
              <a:tabLst>
                <a:tab pos="449263" algn="l"/>
              </a:tabLst>
            </a:pPr>
            <a:r>
              <a:rPr lang="zh-CN" altLang="en-US" dirty="0" smtClean="0"/>
              <a:t>对象</a:t>
            </a:r>
            <a:r>
              <a:rPr lang="zh-CN" altLang="en-US" dirty="0"/>
              <a:t>设计以问题域的</a:t>
            </a:r>
            <a:r>
              <a:rPr lang="zh-CN" altLang="en-US" dirty="0">
                <a:solidFill>
                  <a:srgbClr val="00B050"/>
                </a:solidFill>
              </a:rPr>
              <a:t>对象设计为核心</a:t>
            </a:r>
            <a:r>
              <a:rPr lang="zh-CN" altLang="en-US" dirty="0"/>
              <a:t>，其结果是一个</a:t>
            </a:r>
            <a:r>
              <a:rPr lang="zh-CN" altLang="en-US" dirty="0">
                <a:solidFill>
                  <a:srgbClr val="FF0000"/>
                </a:solidFill>
              </a:rPr>
              <a:t>详细</a:t>
            </a:r>
            <a:r>
              <a:rPr lang="zh-CN" altLang="en-US" dirty="0">
                <a:solidFill>
                  <a:srgbClr val="00B050"/>
                </a:solidFill>
              </a:rPr>
              <a:t>的对象模型</a:t>
            </a:r>
            <a:r>
              <a:rPr lang="zh-CN" altLang="en-US" dirty="0" smtClean="0"/>
              <a:t>。</a:t>
            </a:r>
            <a:endParaRPr lang="en-US" altLang="zh-CN" dirty="0" smtClean="0"/>
          </a:p>
          <a:p>
            <a:pPr indent="538163">
              <a:tabLst>
                <a:tab pos="449263" algn="l"/>
              </a:tabLst>
            </a:pPr>
            <a:r>
              <a:rPr lang="zh-CN" altLang="en-US" dirty="0" smtClean="0"/>
              <a:t>经过</a:t>
            </a:r>
            <a:r>
              <a:rPr lang="zh-CN" altLang="en-US" dirty="0"/>
              <a:t>多次反复的分析和系统设计之后，设计者通常会发现有些内容没有考虑到。这些没有考虑到的内容，会在对象设计的过程中被发现</a:t>
            </a:r>
            <a:r>
              <a:rPr lang="zh-CN" altLang="en-US" dirty="0" smtClean="0"/>
              <a:t>。</a:t>
            </a:r>
            <a:endParaRPr lang="en-US" altLang="zh-CN" dirty="0" smtClean="0"/>
          </a:p>
          <a:p>
            <a:pPr indent="538163">
              <a:tabLst>
                <a:tab pos="449263" algn="l"/>
              </a:tabLst>
            </a:pPr>
            <a:r>
              <a:rPr lang="zh-CN" altLang="en-US" dirty="0" smtClean="0"/>
              <a:t>这个</a:t>
            </a:r>
            <a:r>
              <a:rPr lang="zh-CN" altLang="en-US" dirty="0"/>
              <a:t>设计过程包括标识新的解决方案</a:t>
            </a:r>
            <a:r>
              <a:rPr lang="zh-CN" altLang="en-US" dirty="0">
                <a:solidFill>
                  <a:srgbClr val="00B050"/>
                </a:solidFill>
              </a:rPr>
              <a:t>对象</a:t>
            </a:r>
            <a:r>
              <a:rPr lang="zh-CN" altLang="en-US" dirty="0"/>
              <a:t>、调整购买到的商业化</a:t>
            </a:r>
            <a:r>
              <a:rPr lang="zh-CN" altLang="en-US" dirty="0">
                <a:solidFill>
                  <a:srgbClr val="00B050"/>
                </a:solidFill>
              </a:rPr>
              <a:t>构件</a:t>
            </a:r>
            <a:r>
              <a:rPr lang="zh-CN" altLang="en-US" dirty="0"/>
              <a:t>、对每个子系统</a:t>
            </a:r>
            <a:r>
              <a:rPr lang="zh-CN" altLang="en-US" dirty="0">
                <a:solidFill>
                  <a:srgbClr val="00B050"/>
                </a:solidFill>
              </a:rPr>
              <a:t>接口的精确说明</a:t>
            </a:r>
            <a:r>
              <a:rPr lang="zh-CN" altLang="en-US" dirty="0"/>
              <a:t>和</a:t>
            </a:r>
            <a:r>
              <a:rPr lang="zh-CN" altLang="en-US" dirty="0">
                <a:solidFill>
                  <a:srgbClr val="00B050"/>
                </a:solidFill>
              </a:rPr>
              <a:t>类的详细说明</a:t>
            </a:r>
            <a:r>
              <a:rPr lang="zh-CN" altLang="en-US" dirty="0"/>
              <a:t>。</a:t>
            </a:r>
          </a:p>
          <a:p>
            <a:endParaRPr lang="zh-CN" altLang="en-US" dirty="0"/>
          </a:p>
        </p:txBody>
      </p:sp>
    </p:spTree>
    <p:extLst>
      <p:ext uri="{BB962C8B-B14F-4D97-AF65-F5344CB8AC3E}">
        <p14:creationId xmlns:p14="http://schemas.microsoft.com/office/powerpoint/2010/main" val="1711855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9.6   </a:t>
            </a:r>
            <a:r>
              <a:rPr lang="zh-CN" altLang="en-US" dirty="0"/>
              <a:t>对象设计</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indent="538163">
              <a:lnSpc>
                <a:spcPct val="150000"/>
              </a:lnSpc>
              <a:tabLst>
                <a:tab pos="449263" algn="l"/>
              </a:tabLst>
            </a:pPr>
            <a:r>
              <a:rPr lang="zh-CN" altLang="en-US" dirty="0" smtClean="0">
                <a:solidFill>
                  <a:srgbClr val="00B050"/>
                </a:solidFill>
                <a:latin typeface="楷体" panose="02010609060101010101" pitchFamily="49" charset="-122"/>
                <a:ea typeface="楷体" panose="02010609060101010101" pitchFamily="49" charset="-122"/>
              </a:rPr>
              <a:t>设计类中的服务、实现服务的算法</a:t>
            </a:r>
            <a:r>
              <a:rPr lang="zh-CN" altLang="en-US" dirty="0" smtClean="0"/>
              <a:t>是面向对象设计的</a:t>
            </a:r>
            <a:r>
              <a:rPr lang="zh-CN" altLang="en-US" dirty="0" smtClean="0">
                <a:solidFill>
                  <a:srgbClr val="FF0000"/>
                </a:solidFill>
              </a:rPr>
              <a:t>重要任务</a:t>
            </a:r>
            <a:r>
              <a:rPr lang="zh-CN" altLang="en-US" dirty="0" smtClean="0"/>
              <a:t>，还要设计类的关联、接口形式以及设计的优化。</a:t>
            </a:r>
            <a:endParaRPr lang="en-US" altLang="zh-CN" dirty="0" smtClean="0"/>
          </a:p>
          <a:p>
            <a:pPr>
              <a:lnSpc>
                <a:spcPct val="150000"/>
              </a:lnSpc>
              <a:tabLst>
                <a:tab pos="449263" algn="l"/>
              </a:tabLst>
            </a:pPr>
            <a:r>
              <a:rPr lang="zh-CN" altLang="en-US" dirty="0" smtClean="0">
                <a:solidFill>
                  <a:srgbClr val="C00000"/>
                </a:solidFill>
              </a:rPr>
              <a:t>对象</a:t>
            </a:r>
            <a:r>
              <a:rPr lang="zh-CN" altLang="en-US" dirty="0">
                <a:solidFill>
                  <a:srgbClr val="C00000"/>
                </a:solidFill>
              </a:rPr>
              <a:t>设计的内容包括：</a:t>
            </a:r>
          </a:p>
          <a:p>
            <a:pPr marL="285750" indent="-15875">
              <a:lnSpc>
                <a:spcPct val="150000"/>
              </a:lnSpc>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对象中对属性和操作的详细描述；</a:t>
            </a:r>
          </a:p>
          <a:p>
            <a:pPr marL="285750" indent="-15875">
              <a:lnSpc>
                <a:spcPct val="150000"/>
              </a:lnSpc>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对象之间发送消息的协议；</a:t>
            </a:r>
          </a:p>
          <a:p>
            <a:pPr marL="285750" indent="-15875">
              <a:lnSpc>
                <a:spcPct val="150000"/>
              </a:lnSpc>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类之间的各种关系的定义；</a:t>
            </a:r>
          </a:p>
          <a:p>
            <a:pPr marL="285750" indent="-15875">
              <a:lnSpc>
                <a:spcPct val="150000"/>
              </a:lnSpc>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对象之间的动态交互行为等。</a:t>
            </a:r>
          </a:p>
          <a:p>
            <a:endParaRPr lang="zh-CN" altLang="en-US" dirty="0"/>
          </a:p>
        </p:txBody>
      </p:sp>
    </p:spTree>
    <p:extLst>
      <p:ext uri="{BB962C8B-B14F-4D97-AF65-F5344CB8AC3E}">
        <p14:creationId xmlns:p14="http://schemas.microsoft.com/office/powerpoint/2010/main" val="27863580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9.6   </a:t>
            </a:r>
            <a:r>
              <a:rPr lang="zh-CN" altLang="en-US" dirty="0"/>
              <a:t>对象设计</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342900" indent="-342900">
              <a:buFont typeface="Arial" panose="020B0604020202020204" pitchFamily="34" charset="0"/>
              <a:buChar char="•"/>
            </a:pPr>
            <a:r>
              <a:rPr lang="en-US" altLang="zh-CN" dirty="0"/>
              <a:t>9.6.1 </a:t>
            </a:r>
            <a:r>
              <a:rPr lang="zh-CN" altLang="en-US" dirty="0"/>
              <a:t>设计类中的服务</a:t>
            </a:r>
          </a:p>
          <a:p>
            <a:pPr indent="15875"/>
            <a:r>
              <a:rPr lang="en-US" altLang="zh-CN" sz="1800" dirty="0" smtClean="0">
                <a:solidFill>
                  <a:srgbClr val="C00000"/>
                </a:solidFill>
              </a:rPr>
              <a:t>1</a:t>
            </a:r>
            <a:r>
              <a:rPr lang="en-US" altLang="zh-CN" sz="2000" dirty="0" smtClean="0">
                <a:solidFill>
                  <a:srgbClr val="C00000"/>
                </a:solidFill>
              </a:rPr>
              <a:t>.</a:t>
            </a:r>
            <a:r>
              <a:rPr lang="zh-CN" altLang="en-US" sz="2000" dirty="0" smtClean="0">
                <a:solidFill>
                  <a:srgbClr val="C00000"/>
                </a:solidFill>
              </a:rPr>
              <a:t>确定</a:t>
            </a:r>
            <a:r>
              <a:rPr lang="zh-CN" altLang="en-US" sz="2000" dirty="0">
                <a:solidFill>
                  <a:srgbClr val="C00000"/>
                </a:solidFill>
              </a:rPr>
              <a:t>类中应有的服务</a:t>
            </a:r>
          </a:p>
          <a:p>
            <a:pPr lvl="1">
              <a:lnSpc>
                <a:spcPct val="150000"/>
              </a:lnSpc>
              <a:buFont typeface="+mj-ea"/>
              <a:buAutoNum type="circleNumDbPlain"/>
            </a:pPr>
            <a:r>
              <a:rPr lang="zh-CN" altLang="en-US" dirty="0" smtClean="0"/>
              <a:t>从</a:t>
            </a:r>
            <a:r>
              <a:rPr lang="zh-CN" altLang="en-US" dirty="0"/>
              <a:t>对象模型中引入</a:t>
            </a:r>
            <a:r>
              <a:rPr lang="zh-CN" altLang="en-US" dirty="0"/>
              <a:t>服务。因为对象模型描述了系统的对象、属性和</a:t>
            </a:r>
            <a:r>
              <a:rPr lang="zh-CN" altLang="en-US" dirty="0" smtClean="0"/>
              <a:t>服务，所以</a:t>
            </a:r>
            <a:r>
              <a:rPr lang="zh-CN" altLang="en-US" dirty="0"/>
              <a:t>可将这些对象以及对象的服务</a:t>
            </a:r>
            <a:r>
              <a:rPr lang="zh-CN" altLang="en-US" dirty="0" smtClean="0"/>
              <a:t>直接引入设计中，需要</a:t>
            </a:r>
            <a:r>
              <a:rPr lang="zh-CN" altLang="en-US" dirty="0"/>
              <a:t>详细定义这些服务。</a:t>
            </a:r>
            <a:endParaRPr lang="zh-CN" altLang="en-US" dirty="0"/>
          </a:p>
          <a:p>
            <a:pPr lvl="1">
              <a:lnSpc>
                <a:spcPct val="150000"/>
              </a:lnSpc>
              <a:buFont typeface="+mj-ea"/>
              <a:buAutoNum type="circleNumDbPlain"/>
            </a:pPr>
            <a:r>
              <a:rPr lang="zh-CN" altLang="en-US" dirty="0" smtClean="0"/>
              <a:t>从</a:t>
            </a:r>
            <a:r>
              <a:rPr lang="zh-CN" altLang="en-US" dirty="0"/>
              <a:t>动态模型中确定</a:t>
            </a:r>
            <a:r>
              <a:rPr lang="zh-CN" altLang="en-US" dirty="0" smtClean="0"/>
              <a:t>服务。从顺序图，状态图中。</a:t>
            </a:r>
            <a:endParaRPr lang="zh-CN" altLang="en-US" dirty="0"/>
          </a:p>
          <a:p>
            <a:pPr lvl="1">
              <a:lnSpc>
                <a:spcPct val="150000"/>
              </a:lnSpc>
              <a:buFont typeface="+mj-ea"/>
              <a:buAutoNum type="circleNumDbPlain"/>
            </a:pPr>
            <a:r>
              <a:rPr lang="zh-CN" altLang="en-US" dirty="0" smtClean="0"/>
              <a:t>从</a:t>
            </a:r>
            <a:r>
              <a:rPr lang="zh-CN" altLang="en-US" dirty="0"/>
              <a:t>功能模型中确定</a:t>
            </a:r>
            <a:r>
              <a:rPr lang="zh-CN" altLang="en-US" dirty="0" smtClean="0"/>
              <a:t>服务。数据流图。</a:t>
            </a:r>
          </a:p>
          <a:p>
            <a:endParaRPr lang="zh-CN" altLang="en-US" sz="2000" dirty="0"/>
          </a:p>
        </p:txBody>
      </p:sp>
    </p:spTree>
    <p:extLst>
      <p:ext uri="{BB962C8B-B14F-4D97-AF65-F5344CB8AC3E}">
        <p14:creationId xmlns:p14="http://schemas.microsoft.com/office/powerpoint/2010/main" val="3078347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457200" y="209550"/>
            <a:ext cx="8229600" cy="4724400"/>
          </a:xfrm>
        </p:spPr>
        <p:txBody>
          <a:bodyPr/>
          <a:lstStyle/>
          <a:p>
            <a:pPr indent="15875">
              <a:lnSpc>
                <a:spcPct val="120000"/>
              </a:lnSpc>
            </a:pPr>
            <a:r>
              <a:rPr lang="en-US" altLang="zh-CN" sz="1800" dirty="0">
                <a:solidFill>
                  <a:srgbClr val="C00000"/>
                </a:solidFill>
              </a:rPr>
              <a:t> </a:t>
            </a:r>
            <a:r>
              <a:rPr lang="en-US" altLang="zh-CN" sz="2000" dirty="0">
                <a:solidFill>
                  <a:srgbClr val="C00000"/>
                </a:solidFill>
              </a:rPr>
              <a:t>2.</a:t>
            </a:r>
            <a:r>
              <a:rPr lang="zh-CN" altLang="en-US" sz="2000" dirty="0">
                <a:solidFill>
                  <a:srgbClr val="C00000"/>
                </a:solidFill>
              </a:rPr>
              <a:t>设计实现服务的方法</a:t>
            </a:r>
          </a:p>
          <a:p>
            <a:pPr lvl="1">
              <a:lnSpc>
                <a:spcPct val="120000"/>
              </a:lnSpc>
              <a:buFont typeface="+mj-ea"/>
              <a:buAutoNum type="circleNumDbPlain"/>
            </a:pPr>
            <a:r>
              <a:rPr lang="zh-CN" altLang="en-US" sz="1800" dirty="0">
                <a:solidFill>
                  <a:srgbClr val="00B0F0"/>
                </a:solidFill>
              </a:rPr>
              <a:t>设计实现服务的</a:t>
            </a:r>
            <a:r>
              <a:rPr lang="zh-CN" altLang="en-US" sz="1800" dirty="0" smtClean="0">
                <a:solidFill>
                  <a:srgbClr val="00B0F0"/>
                </a:solidFill>
              </a:rPr>
              <a:t>算法</a:t>
            </a:r>
            <a:endParaRPr lang="en-US" altLang="zh-CN" sz="1800" dirty="0" smtClean="0">
              <a:solidFill>
                <a:srgbClr val="00B0F0"/>
              </a:solidFill>
            </a:endParaRPr>
          </a:p>
          <a:p>
            <a:pPr marL="457188" lvl="1" indent="0">
              <a:lnSpc>
                <a:spcPct val="120000"/>
              </a:lnSpc>
              <a:buNone/>
            </a:pPr>
            <a:r>
              <a:rPr lang="zh-CN" altLang="en-US" sz="1800" dirty="0"/>
              <a:t>设计实现服务的算法</a:t>
            </a:r>
            <a:r>
              <a:rPr lang="zh-CN" altLang="en-US" sz="1800" dirty="0" smtClean="0"/>
              <a:t>时，应该</a:t>
            </a:r>
            <a:r>
              <a:rPr lang="zh-CN" altLang="en-US" sz="1800" dirty="0"/>
              <a:t>考虑下列几个因素。</a:t>
            </a:r>
          </a:p>
          <a:p>
            <a:pPr lvl="1">
              <a:lnSpc>
                <a:spcPct val="120000"/>
              </a:lnSpc>
            </a:pPr>
            <a:r>
              <a:rPr lang="zh-CN" altLang="en-US" sz="1800" dirty="0" smtClean="0">
                <a:solidFill>
                  <a:srgbClr val="D60093"/>
                </a:solidFill>
              </a:rPr>
              <a:t>算法</a:t>
            </a:r>
            <a:r>
              <a:rPr lang="zh-CN" altLang="en-US" sz="1800" dirty="0">
                <a:solidFill>
                  <a:srgbClr val="D60093"/>
                </a:solidFill>
              </a:rPr>
              <a:t>复杂度。</a:t>
            </a:r>
            <a:r>
              <a:rPr lang="zh-CN" altLang="en-US" sz="1800" dirty="0"/>
              <a:t>通常选用复杂度较低</a:t>
            </a:r>
            <a:r>
              <a:rPr lang="en-US" altLang="zh-CN" sz="1800" dirty="0"/>
              <a:t>(</a:t>
            </a:r>
            <a:r>
              <a:rPr lang="zh-CN" altLang="en-US" sz="1800" dirty="0"/>
              <a:t>即效率较高</a:t>
            </a:r>
            <a:r>
              <a:rPr lang="en-US" altLang="zh-CN" sz="1800" dirty="0"/>
              <a:t>)</a:t>
            </a:r>
            <a:r>
              <a:rPr lang="zh-CN" altLang="en-US" sz="1800" dirty="0"/>
              <a:t>的</a:t>
            </a:r>
            <a:r>
              <a:rPr lang="zh-CN" altLang="en-US" sz="1800" dirty="0" smtClean="0"/>
              <a:t>算法，但</a:t>
            </a:r>
            <a:r>
              <a:rPr lang="zh-CN" altLang="en-US" sz="1800" dirty="0"/>
              <a:t>也不要过分追求</a:t>
            </a:r>
            <a:r>
              <a:rPr lang="zh-CN" altLang="en-US" sz="1800" dirty="0" smtClean="0"/>
              <a:t>高效率</a:t>
            </a:r>
            <a:r>
              <a:rPr lang="zh-CN" altLang="en-US" sz="1800" dirty="0"/>
              <a:t>，</a:t>
            </a:r>
            <a:r>
              <a:rPr lang="zh-CN" altLang="en-US" sz="1800" dirty="0" smtClean="0"/>
              <a:t>应</a:t>
            </a:r>
            <a:r>
              <a:rPr lang="zh-CN" altLang="en-US" sz="1800" dirty="0"/>
              <a:t>以能满足用户需求为准。</a:t>
            </a:r>
          </a:p>
          <a:p>
            <a:pPr lvl="1">
              <a:lnSpc>
                <a:spcPct val="120000"/>
              </a:lnSpc>
            </a:pPr>
            <a:r>
              <a:rPr lang="zh-CN" altLang="en-US" sz="1800" dirty="0" smtClean="0">
                <a:solidFill>
                  <a:srgbClr val="D60093"/>
                </a:solidFill>
              </a:rPr>
              <a:t>容易</a:t>
            </a:r>
            <a:r>
              <a:rPr lang="zh-CN" altLang="en-US" sz="1800" dirty="0">
                <a:solidFill>
                  <a:srgbClr val="D60093"/>
                </a:solidFill>
              </a:rPr>
              <a:t>理解与容易实现。</a:t>
            </a:r>
            <a:r>
              <a:rPr lang="zh-CN" altLang="en-US" sz="1800" dirty="0"/>
              <a:t>容易理解与容易实现的要求往往与高效率</a:t>
            </a:r>
            <a:r>
              <a:rPr lang="zh-CN" altLang="en-US" sz="1800" dirty="0" smtClean="0"/>
              <a:t>矛盾，设计者</a:t>
            </a:r>
            <a:r>
              <a:rPr lang="zh-CN" altLang="en-US" sz="1800" dirty="0"/>
              <a:t>应该</a:t>
            </a:r>
            <a:r>
              <a:rPr lang="zh-CN" altLang="en-US" sz="1800" dirty="0" smtClean="0"/>
              <a:t>适当折中</a:t>
            </a:r>
            <a:r>
              <a:rPr lang="zh-CN" altLang="en-US" sz="1800" dirty="0"/>
              <a:t>这两个因素。</a:t>
            </a:r>
          </a:p>
          <a:p>
            <a:pPr lvl="1">
              <a:lnSpc>
                <a:spcPct val="120000"/>
              </a:lnSpc>
            </a:pPr>
            <a:r>
              <a:rPr lang="zh-CN" altLang="en-US" sz="1800" dirty="0" smtClean="0">
                <a:solidFill>
                  <a:srgbClr val="D60093"/>
                </a:solidFill>
              </a:rPr>
              <a:t>易</a:t>
            </a:r>
            <a:r>
              <a:rPr lang="zh-CN" altLang="en-US" sz="1800" dirty="0">
                <a:solidFill>
                  <a:srgbClr val="D60093"/>
                </a:solidFill>
              </a:rPr>
              <a:t>修改</a:t>
            </a:r>
            <a:r>
              <a:rPr lang="zh-CN" altLang="en-US" sz="1800" dirty="0"/>
              <a:t>。应该尽可能预测将来可能做的修改</a:t>
            </a:r>
            <a:r>
              <a:rPr lang="en-US" altLang="zh-CN" sz="1800" dirty="0"/>
              <a:t>,</a:t>
            </a:r>
            <a:r>
              <a:rPr lang="zh-CN" altLang="en-US" sz="1800" dirty="0"/>
              <a:t>并在设计时预先做些准备。</a:t>
            </a:r>
          </a:p>
          <a:p>
            <a:pPr marL="457188" lvl="1" indent="0">
              <a:lnSpc>
                <a:spcPct val="120000"/>
              </a:lnSpc>
              <a:buNone/>
            </a:pPr>
            <a:r>
              <a:rPr lang="zh-CN" altLang="en-US" sz="1800" dirty="0" smtClean="0">
                <a:solidFill>
                  <a:srgbClr val="00B0F0"/>
                </a:solidFill>
              </a:rPr>
              <a:t>②</a:t>
            </a:r>
            <a:r>
              <a:rPr lang="zh-CN" altLang="en-US" sz="1800" dirty="0" smtClean="0">
                <a:solidFill>
                  <a:srgbClr val="C00000"/>
                </a:solidFill>
              </a:rPr>
              <a:t> </a:t>
            </a:r>
            <a:r>
              <a:rPr lang="zh-CN" altLang="en-US" sz="1800" dirty="0" smtClean="0">
                <a:solidFill>
                  <a:srgbClr val="00B0F0"/>
                </a:solidFill>
              </a:rPr>
              <a:t>选择数据结构</a:t>
            </a:r>
            <a:endParaRPr lang="en-US" altLang="zh-CN" sz="1800" dirty="0" smtClean="0">
              <a:solidFill>
                <a:srgbClr val="00B0F0"/>
              </a:solidFill>
            </a:endParaRPr>
          </a:p>
          <a:p>
            <a:pPr marL="457188" lvl="1" indent="0">
              <a:lnSpc>
                <a:spcPct val="120000"/>
              </a:lnSpc>
              <a:buNone/>
            </a:pPr>
            <a:r>
              <a:rPr lang="zh-CN" altLang="en-US" sz="1800" dirty="0" smtClean="0"/>
              <a:t>    在分析阶段，仅需考虑系统中需要的信息的逻辑结构，在面向对象设计过程中，则需要选择能够方便、有效地实现算法的物理数据结构。</a:t>
            </a:r>
          </a:p>
          <a:p>
            <a:pPr marL="457188" lvl="1" indent="0">
              <a:lnSpc>
                <a:spcPct val="120000"/>
              </a:lnSpc>
              <a:buNone/>
            </a:pPr>
            <a:r>
              <a:rPr lang="zh-CN" altLang="en-US" sz="1800" dirty="0" smtClean="0">
                <a:solidFill>
                  <a:srgbClr val="00B0F0"/>
                </a:solidFill>
              </a:rPr>
              <a:t>③ 定义内部类和内部操作</a:t>
            </a:r>
            <a:endParaRPr lang="en-US" altLang="zh-CN" sz="1800" dirty="0" smtClean="0">
              <a:solidFill>
                <a:srgbClr val="00B0F0"/>
              </a:solidFill>
            </a:endParaRPr>
          </a:p>
          <a:p>
            <a:pPr marL="457188" lvl="1" indent="0">
              <a:lnSpc>
                <a:spcPct val="120000"/>
              </a:lnSpc>
              <a:buNone/>
            </a:pPr>
            <a:r>
              <a:rPr lang="zh-CN" altLang="en-US" sz="1800" dirty="0" smtClean="0"/>
              <a:t>在</a:t>
            </a:r>
            <a:r>
              <a:rPr lang="zh-CN" altLang="en-US" sz="1800" dirty="0"/>
              <a:t>面向对象设计过程中</a:t>
            </a:r>
            <a:r>
              <a:rPr lang="en-US" altLang="zh-CN" sz="1800" dirty="0"/>
              <a:t>,</a:t>
            </a:r>
            <a:r>
              <a:rPr lang="zh-CN" altLang="en-US" sz="1800" dirty="0"/>
              <a:t>可能需要增添一些在需求陈述中没有提到的</a:t>
            </a:r>
            <a:r>
              <a:rPr lang="zh-CN" altLang="en-US" sz="1800" dirty="0" smtClean="0"/>
              <a:t>类，这些</a:t>
            </a:r>
            <a:r>
              <a:rPr lang="zh-CN" altLang="en-US" sz="1800" dirty="0"/>
              <a:t>新增加的</a:t>
            </a:r>
            <a:r>
              <a:rPr lang="zh-CN" altLang="en-US" sz="1800" dirty="0" smtClean="0"/>
              <a:t>类</a:t>
            </a:r>
            <a:r>
              <a:rPr lang="zh-CN" altLang="en-US" sz="1800" dirty="0"/>
              <a:t>，</a:t>
            </a:r>
            <a:r>
              <a:rPr lang="zh-CN" altLang="en-US" sz="1800" dirty="0" smtClean="0"/>
              <a:t>主要</a:t>
            </a:r>
            <a:r>
              <a:rPr lang="zh-CN" altLang="en-US" sz="1800" dirty="0"/>
              <a:t>用来存放在执行算法过程中得出的某些中间结果</a:t>
            </a:r>
          </a:p>
          <a:p>
            <a:endParaRPr lang="zh-CN" altLang="en-US" dirty="0"/>
          </a:p>
        </p:txBody>
      </p:sp>
    </p:spTree>
    <p:extLst>
      <p:ext uri="{BB962C8B-B14F-4D97-AF65-F5344CB8AC3E}">
        <p14:creationId xmlns:p14="http://schemas.microsoft.com/office/powerpoint/2010/main" val="11427673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9.6   </a:t>
            </a:r>
            <a:r>
              <a:rPr lang="zh-CN" altLang="en-US" dirty="0"/>
              <a:t>对象设计</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342900" indent="-342900">
              <a:buFont typeface="Arial" panose="020B0604020202020204" pitchFamily="34" charset="0"/>
              <a:buChar char="•"/>
            </a:pPr>
            <a:r>
              <a:rPr lang="en-US" altLang="zh-CN" dirty="0"/>
              <a:t>9.6.2 </a:t>
            </a:r>
            <a:r>
              <a:rPr lang="zh-CN" altLang="en-US" dirty="0"/>
              <a:t>设计类的关联</a:t>
            </a:r>
          </a:p>
          <a:p>
            <a:r>
              <a:rPr lang="zh-CN" altLang="en-US" sz="2000" dirty="0" smtClean="0"/>
              <a:t>    </a:t>
            </a:r>
            <a:endParaRPr lang="en-US" altLang="zh-CN" sz="2000" dirty="0" smtClean="0"/>
          </a:p>
          <a:p>
            <a:r>
              <a:rPr lang="en-US" altLang="zh-CN" sz="2000" dirty="0"/>
              <a:t> </a:t>
            </a:r>
            <a:r>
              <a:rPr lang="en-US" altLang="zh-CN" sz="2000" dirty="0" smtClean="0"/>
              <a:t>      </a:t>
            </a:r>
            <a:r>
              <a:rPr lang="zh-CN" altLang="en-US" sz="2000" dirty="0" smtClean="0"/>
              <a:t>在</a:t>
            </a:r>
            <a:r>
              <a:rPr lang="zh-CN" altLang="en-US" sz="2000" dirty="0"/>
              <a:t>对象模型中，关联是连接不同对象的纽带，它指定了对象相互间的访问路径。在面向对象设计过程中，设计人员必须确定实现关联的具体策略。既可以选定一个全局性的策略统一实现所有关联，也可以分别为每个关联选择具体的实现策略，以与它在应用系统中的使用方式相适应</a:t>
            </a:r>
            <a:r>
              <a:rPr lang="zh-CN" altLang="en-US" sz="2000" dirty="0" smtClean="0"/>
              <a:t>。</a:t>
            </a:r>
            <a:endParaRPr lang="en-US" altLang="zh-CN" sz="2000" dirty="0" smtClean="0"/>
          </a:p>
          <a:p>
            <a:pPr marL="457188" lvl="1" indent="0">
              <a:buNone/>
            </a:pPr>
            <a:r>
              <a:rPr lang="en-US" altLang="zh-CN" sz="1800" dirty="0">
                <a:solidFill>
                  <a:srgbClr val="CC3399"/>
                </a:solidFill>
                <a:latin typeface="楷体" panose="02010609060101010101" pitchFamily="49" charset="-122"/>
                <a:ea typeface="楷体" panose="02010609060101010101" pitchFamily="49" charset="-122"/>
              </a:rPr>
              <a:t>1.</a:t>
            </a:r>
            <a:r>
              <a:rPr lang="zh-CN" altLang="en-US" sz="1800" dirty="0">
                <a:solidFill>
                  <a:srgbClr val="CC3399"/>
                </a:solidFill>
                <a:latin typeface="楷体" panose="02010609060101010101" pitchFamily="49" charset="-122"/>
                <a:ea typeface="楷体" panose="02010609060101010101" pitchFamily="49" charset="-122"/>
              </a:rPr>
              <a:t>关联的</a:t>
            </a:r>
            <a:r>
              <a:rPr lang="zh-CN" altLang="en-US" sz="1800" dirty="0" smtClean="0">
                <a:solidFill>
                  <a:srgbClr val="CC3399"/>
                </a:solidFill>
                <a:latin typeface="楷体" panose="02010609060101010101" pitchFamily="49" charset="-122"/>
                <a:ea typeface="楷体" panose="02010609060101010101" pitchFamily="49" charset="-122"/>
              </a:rPr>
              <a:t>遍历</a:t>
            </a:r>
            <a:endParaRPr lang="en-US" altLang="zh-CN" sz="1800" dirty="0" smtClean="0">
              <a:solidFill>
                <a:srgbClr val="CC3399"/>
              </a:solidFill>
              <a:latin typeface="楷体" panose="02010609060101010101" pitchFamily="49" charset="-122"/>
              <a:ea typeface="楷体" panose="02010609060101010101" pitchFamily="49" charset="-122"/>
            </a:endParaRPr>
          </a:p>
          <a:p>
            <a:pPr marL="457188" lvl="1" indent="0">
              <a:buNone/>
            </a:pPr>
            <a:r>
              <a:rPr lang="en-US" altLang="zh-CN" sz="1800" dirty="0">
                <a:solidFill>
                  <a:srgbClr val="CC3399"/>
                </a:solidFill>
                <a:latin typeface="楷体" panose="02010609060101010101" pitchFamily="49" charset="-122"/>
                <a:ea typeface="楷体" panose="02010609060101010101" pitchFamily="49" charset="-122"/>
              </a:rPr>
              <a:t>2.</a:t>
            </a:r>
            <a:r>
              <a:rPr lang="zh-CN" altLang="en-US" sz="1800" dirty="0">
                <a:solidFill>
                  <a:srgbClr val="CC3399"/>
                </a:solidFill>
                <a:latin typeface="楷体" panose="02010609060101010101" pitchFamily="49" charset="-122"/>
                <a:ea typeface="楷体" panose="02010609060101010101" pitchFamily="49" charset="-122"/>
              </a:rPr>
              <a:t>实现单向</a:t>
            </a:r>
            <a:r>
              <a:rPr lang="zh-CN" altLang="en-US" sz="1800" dirty="0" smtClean="0">
                <a:solidFill>
                  <a:srgbClr val="CC3399"/>
                </a:solidFill>
                <a:latin typeface="楷体" panose="02010609060101010101" pitchFamily="49" charset="-122"/>
                <a:ea typeface="楷体" panose="02010609060101010101" pitchFamily="49" charset="-122"/>
              </a:rPr>
              <a:t>关联</a:t>
            </a:r>
            <a:endParaRPr lang="en-US" altLang="zh-CN" sz="1800" dirty="0" smtClean="0">
              <a:solidFill>
                <a:srgbClr val="CC3399"/>
              </a:solidFill>
              <a:latin typeface="楷体" panose="02010609060101010101" pitchFamily="49" charset="-122"/>
              <a:ea typeface="楷体" panose="02010609060101010101" pitchFamily="49" charset="-122"/>
            </a:endParaRPr>
          </a:p>
          <a:p>
            <a:pPr marL="457188" lvl="1" indent="0">
              <a:buNone/>
            </a:pPr>
            <a:r>
              <a:rPr lang="en-US" altLang="zh-CN" sz="1800" dirty="0">
                <a:solidFill>
                  <a:srgbClr val="CC3399"/>
                </a:solidFill>
                <a:latin typeface="楷体" panose="02010609060101010101" pitchFamily="49" charset="-122"/>
                <a:ea typeface="楷体" panose="02010609060101010101" pitchFamily="49" charset="-122"/>
              </a:rPr>
              <a:t>3.</a:t>
            </a:r>
            <a:r>
              <a:rPr lang="zh-CN" altLang="en-US" sz="1800" dirty="0">
                <a:solidFill>
                  <a:srgbClr val="CC3399"/>
                </a:solidFill>
                <a:latin typeface="楷体" panose="02010609060101010101" pitchFamily="49" charset="-122"/>
                <a:ea typeface="楷体" panose="02010609060101010101" pitchFamily="49" charset="-122"/>
              </a:rPr>
              <a:t>实现双向</a:t>
            </a:r>
            <a:r>
              <a:rPr lang="zh-CN" altLang="en-US" sz="1800" dirty="0" smtClean="0">
                <a:solidFill>
                  <a:srgbClr val="CC3399"/>
                </a:solidFill>
                <a:latin typeface="楷体" panose="02010609060101010101" pitchFamily="49" charset="-122"/>
                <a:ea typeface="楷体" panose="02010609060101010101" pitchFamily="49" charset="-122"/>
              </a:rPr>
              <a:t>关联</a:t>
            </a:r>
            <a:endParaRPr lang="en-US" altLang="zh-CN" sz="1800" dirty="0" smtClean="0">
              <a:solidFill>
                <a:srgbClr val="CC3399"/>
              </a:solidFill>
              <a:latin typeface="楷体" panose="02010609060101010101" pitchFamily="49" charset="-122"/>
              <a:ea typeface="楷体" panose="02010609060101010101" pitchFamily="49" charset="-122"/>
            </a:endParaRPr>
          </a:p>
          <a:p>
            <a:pPr marL="457188" lvl="1" indent="0">
              <a:buNone/>
            </a:pPr>
            <a:r>
              <a:rPr lang="en-US" altLang="zh-CN" sz="1800" dirty="0">
                <a:solidFill>
                  <a:srgbClr val="CC3399"/>
                </a:solidFill>
                <a:latin typeface="楷体" panose="02010609060101010101" pitchFamily="49" charset="-122"/>
                <a:ea typeface="楷体" panose="02010609060101010101" pitchFamily="49" charset="-122"/>
              </a:rPr>
              <a:t>4.</a:t>
            </a:r>
            <a:r>
              <a:rPr lang="zh-CN" altLang="en-US" sz="1800" dirty="0">
                <a:solidFill>
                  <a:srgbClr val="CC3399"/>
                </a:solidFill>
                <a:latin typeface="楷体" panose="02010609060101010101" pitchFamily="49" charset="-122"/>
                <a:ea typeface="楷体" panose="02010609060101010101" pitchFamily="49" charset="-122"/>
              </a:rPr>
              <a:t>关联对象的实现方法</a:t>
            </a:r>
            <a:endParaRPr lang="zh-CN" altLang="en-US" sz="1800" dirty="0">
              <a:solidFill>
                <a:srgbClr val="CC3399"/>
              </a:solidFill>
              <a:latin typeface="楷体" panose="02010609060101010101" pitchFamily="49" charset="-122"/>
              <a:ea typeface="楷体" panose="02010609060101010101" pitchFamily="49" charset="-122"/>
            </a:endParaRPr>
          </a:p>
          <a:p>
            <a:endParaRPr lang="zh-CN" altLang="en-US" dirty="0"/>
          </a:p>
        </p:txBody>
      </p:sp>
    </p:spTree>
    <p:extLst>
      <p:ext uri="{BB962C8B-B14F-4D97-AF65-F5344CB8AC3E}">
        <p14:creationId xmlns:p14="http://schemas.microsoft.com/office/powerpoint/2010/main" val="3638070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a:xfrm>
            <a:off x="457200" y="4837484"/>
            <a:ext cx="6629400" cy="292894"/>
          </a:xfrm>
        </p:spPr>
        <p:txBody>
          <a:bodyPr/>
          <a:lstStyle/>
          <a:p>
            <a:r>
              <a:rPr lang="en-JM" smtClean="0"/>
              <a:t> </a:t>
            </a:r>
            <a:endParaRPr lang="en-JM" dirty="0"/>
          </a:p>
        </p:txBody>
      </p:sp>
      <p:pic>
        <p:nvPicPr>
          <p:cNvPr id="5" name="内容占位符 4"/>
          <p:cNvPicPr>
            <a:picLocks noGrp="1" noChangeAspect="1"/>
          </p:cNvPicPr>
          <p:nvPr>
            <p:ph sz="quarter" idx="13"/>
          </p:nvPr>
        </p:nvPicPr>
        <p:blipFill>
          <a:blip r:embed="rId2"/>
          <a:stretch>
            <a:fillRect/>
          </a:stretch>
        </p:blipFill>
        <p:spPr>
          <a:xfrm>
            <a:off x="904066" y="133350"/>
            <a:ext cx="7381066" cy="1782020"/>
          </a:xfrm>
          <a:prstGeom prst="rect">
            <a:avLst/>
          </a:prstGeom>
        </p:spPr>
      </p:pic>
      <p:pic>
        <p:nvPicPr>
          <p:cNvPr id="6" name="图片 5"/>
          <p:cNvPicPr>
            <a:picLocks noChangeAspect="1"/>
          </p:cNvPicPr>
          <p:nvPr/>
        </p:nvPicPr>
        <p:blipFill>
          <a:blip r:embed="rId3"/>
          <a:stretch>
            <a:fillRect/>
          </a:stretch>
        </p:blipFill>
        <p:spPr>
          <a:xfrm>
            <a:off x="904066" y="2141164"/>
            <a:ext cx="7020734" cy="2912095"/>
          </a:xfrm>
          <a:prstGeom prst="rect">
            <a:avLst/>
          </a:prstGeom>
        </p:spPr>
      </p:pic>
    </p:spTree>
    <p:extLst>
      <p:ext uri="{BB962C8B-B14F-4D97-AF65-F5344CB8AC3E}">
        <p14:creationId xmlns:p14="http://schemas.microsoft.com/office/powerpoint/2010/main" val="42379331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页脚占位符 2"/>
          <p:cNvSpPr>
            <a:spLocks noGrp="1"/>
          </p:cNvSpPr>
          <p:nvPr>
            <p:ph type="ftr" sz="quarter" idx="11"/>
          </p:nvPr>
        </p:nvSpPr>
        <p:spPr/>
        <p:txBody>
          <a:bodyPr/>
          <a:lstStyle/>
          <a:p>
            <a:r>
              <a:rPr lang="en-JM" smtClean="0"/>
              <a:t> </a:t>
            </a:r>
            <a:endParaRPr lang="en-JM" dirty="0"/>
          </a:p>
        </p:txBody>
      </p:sp>
      <p:pic>
        <p:nvPicPr>
          <p:cNvPr id="5" name="内容占位符 4"/>
          <p:cNvPicPr>
            <a:picLocks noGrp="1" noChangeAspect="1"/>
          </p:cNvPicPr>
          <p:nvPr>
            <p:ph sz="quarter" idx="13"/>
          </p:nvPr>
        </p:nvPicPr>
        <p:blipFill>
          <a:blip r:embed="rId2"/>
          <a:stretch>
            <a:fillRect/>
          </a:stretch>
        </p:blipFill>
        <p:spPr>
          <a:xfrm>
            <a:off x="1371600" y="202671"/>
            <a:ext cx="5486400" cy="4725326"/>
          </a:xfrm>
          <a:prstGeom prst="rect">
            <a:avLst/>
          </a:prstGeom>
        </p:spPr>
      </p:pic>
    </p:spTree>
    <p:extLst>
      <p:ext uri="{BB962C8B-B14F-4D97-AF65-F5344CB8AC3E}">
        <p14:creationId xmlns:p14="http://schemas.microsoft.com/office/powerpoint/2010/main" val="10583219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9.6   </a:t>
            </a:r>
            <a:r>
              <a:rPr lang="zh-CN" altLang="en-US" dirty="0"/>
              <a:t>对象设计</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533400" y="1106252"/>
            <a:ext cx="8229600" cy="3661691"/>
          </a:xfrm>
        </p:spPr>
        <p:txBody>
          <a:bodyPr/>
          <a:lstStyle/>
          <a:p>
            <a:pPr marL="342900" indent="-342900">
              <a:lnSpc>
                <a:spcPct val="150000"/>
              </a:lnSpc>
              <a:buFont typeface="Arial" panose="020B0604020202020204" pitchFamily="34" charset="0"/>
              <a:buChar char="•"/>
            </a:pPr>
            <a:r>
              <a:rPr lang="en-US" altLang="zh-CN" dirty="0"/>
              <a:t>9.6.3 </a:t>
            </a:r>
            <a:r>
              <a:rPr lang="zh-CN" altLang="en-US" dirty="0"/>
              <a:t>对象设计优化</a:t>
            </a:r>
          </a:p>
          <a:p>
            <a:pPr>
              <a:lnSpc>
                <a:spcPct val="150000"/>
              </a:lnSpc>
            </a:pPr>
            <a:r>
              <a:rPr lang="en-US" altLang="zh-CN" dirty="0">
                <a:solidFill>
                  <a:srgbClr val="C00000"/>
                </a:solidFill>
              </a:rPr>
              <a:t>1.  </a:t>
            </a:r>
            <a:r>
              <a:rPr lang="zh-CN" altLang="en-US" dirty="0">
                <a:solidFill>
                  <a:srgbClr val="C00000"/>
                </a:solidFill>
              </a:rPr>
              <a:t>确定优先级</a:t>
            </a:r>
          </a:p>
          <a:p>
            <a:pPr marL="457188" lvl="1" indent="0">
              <a:lnSpc>
                <a:spcPct val="150000"/>
              </a:lnSpc>
              <a:buNone/>
            </a:pPr>
            <a:r>
              <a:rPr lang="zh-CN" altLang="en-US" dirty="0"/>
              <a:t>系统的各项质量指标并不是同等重要的，设计人员必须确定各项质量指标的相对重要性（即确定优先级），以便在优化设计时制定折衷方案</a:t>
            </a:r>
            <a:r>
              <a:rPr lang="zh-CN" altLang="en-US" dirty="0" smtClean="0"/>
              <a:t>。</a:t>
            </a:r>
            <a:endParaRPr lang="zh-CN" altLang="en-US" dirty="0"/>
          </a:p>
        </p:txBody>
      </p:sp>
    </p:spTree>
    <p:extLst>
      <p:ext uri="{BB962C8B-B14F-4D97-AF65-F5344CB8AC3E}">
        <p14:creationId xmlns:p14="http://schemas.microsoft.com/office/powerpoint/2010/main" val="1891888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457200" y="590550"/>
            <a:ext cx="8229600" cy="3661691"/>
          </a:xfrm>
        </p:spPr>
        <p:txBody>
          <a:bodyPr/>
          <a:lstStyle/>
          <a:p>
            <a:pPr>
              <a:lnSpc>
                <a:spcPct val="150000"/>
              </a:lnSpc>
            </a:pPr>
            <a:r>
              <a:rPr lang="en-US" altLang="zh-CN" dirty="0">
                <a:solidFill>
                  <a:srgbClr val="C00000"/>
                </a:solidFill>
              </a:rPr>
              <a:t>2.  </a:t>
            </a:r>
            <a:r>
              <a:rPr lang="zh-CN" altLang="en-US" dirty="0">
                <a:solidFill>
                  <a:srgbClr val="C00000"/>
                </a:solidFill>
              </a:rPr>
              <a:t>提高效率的几项技术</a:t>
            </a:r>
          </a:p>
          <a:p>
            <a:pPr marL="457188" lvl="1" indent="0">
              <a:lnSpc>
                <a:spcPct val="150000"/>
              </a:lnSpc>
              <a:buNone/>
            </a:pPr>
            <a:r>
              <a:rPr lang="zh-CN" altLang="en-US" dirty="0">
                <a:solidFill>
                  <a:srgbClr val="00B0F0"/>
                </a:solidFill>
              </a:rPr>
              <a:t>（</a:t>
            </a:r>
            <a:r>
              <a:rPr lang="en-US" altLang="zh-CN" dirty="0">
                <a:solidFill>
                  <a:srgbClr val="00B0F0"/>
                </a:solidFill>
              </a:rPr>
              <a:t>1</a:t>
            </a:r>
            <a:r>
              <a:rPr lang="zh-CN" altLang="en-US" dirty="0">
                <a:solidFill>
                  <a:srgbClr val="00B0F0"/>
                </a:solidFill>
              </a:rPr>
              <a:t>）增加冗余关联以提高访问效率</a:t>
            </a:r>
          </a:p>
          <a:p>
            <a:pPr marL="457188" lvl="1" indent="0">
              <a:lnSpc>
                <a:spcPct val="150000"/>
              </a:lnSpc>
              <a:buNone/>
            </a:pPr>
            <a:r>
              <a:rPr lang="zh-CN" altLang="en-US" dirty="0" smtClean="0"/>
              <a:t>    在</a:t>
            </a:r>
            <a:r>
              <a:rPr lang="zh-CN" altLang="en-US" dirty="0">
                <a:solidFill>
                  <a:srgbClr val="FF0000"/>
                </a:solidFill>
              </a:rPr>
              <a:t>面向对象分析</a:t>
            </a:r>
            <a:r>
              <a:rPr lang="zh-CN" altLang="en-US" dirty="0"/>
              <a:t>过程中，应该</a:t>
            </a:r>
            <a:r>
              <a:rPr lang="zh-CN" altLang="en-US" dirty="0">
                <a:solidFill>
                  <a:srgbClr val="00B050"/>
                </a:solidFill>
              </a:rPr>
              <a:t>避免</a:t>
            </a:r>
            <a:r>
              <a:rPr lang="zh-CN" altLang="en-US" dirty="0"/>
              <a:t>在对象模型中存在</a:t>
            </a:r>
            <a:r>
              <a:rPr lang="zh-CN" altLang="en-US" dirty="0">
                <a:solidFill>
                  <a:srgbClr val="00B050"/>
                </a:solidFill>
              </a:rPr>
              <a:t>冗余的关联</a:t>
            </a:r>
            <a:r>
              <a:rPr lang="zh-CN" altLang="en-US" dirty="0" smtClean="0"/>
              <a:t>，但是</a:t>
            </a:r>
            <a:r>
              <a:rPr lang="zh-CN" altLang="en-US" dirty="0"/>
              <a:t>，在</a:t>
            </a:r>
            <a:r>
              <a:rPr lang="zh-CN" altLang="en-US" dirty="0">
                <a:solidFill>
                  <a:srgbClr val="FF0000"/>
                </a:solidFill>
              </a:rPr>
              <a:t>面向对象设计</a:t>
            </a:r>
            <a:r>
              <a:rPr lang="zh-CN" altLang="en-US" dirty="0"/>
              <a:t>过程中</a:t>
            </a:r>
            <a:r>
              <a:rPr lang="zh-CN" altLang="en-US" dirty="0" smtClean="0"/>
              <a:t>，为了</a:t>
            </a:r>
            <a:r>
              <a:rPr lang="zh-CN" altLang="en-US" dirty="0"/>
              <a:t>提高访问效率，需要适当地</a:t>
            </a:r>
            <a:r>
              <a:rPr lang="zh-CN" altLang="en-US" dirty="0">
                <a:solidFill>
                  <a:srgbClr val="00B050"/>
                </a:solidFill>
              </a:rPr>
              <a:t>增加</a:t>
            </a:r>
            <a:r>
              <a:rPr lang="zh-CN" altLang="en-US" dirty="0"/>
              <a:t>一些</a:t>
            </a:r>
            <a:r>
              <a:rPr lang="zh-CN" altLang="en-US" dirty="0">
                <a:solidFill>
                  <a:srgbClr val="00B050"/>
                </a:solidFill>
              </a:rPr>
              <a:t>冗余关联</a:t>
            </a:r>
            <a:r>
              <a:rPr lang="zh-CN" altLang="en-US" dirty="0"/>
              <a:t>。</a:t>
            </a:r>
          </a:p>
          <a:p>
            <a:pPr>
              <a:lnSpc>
                <a:spcPct val="150000"/>
              </a:lnSpc>
            </a:pPr>
            <a:endParaRPr lang="zh-CN" altLang="en-US" sz="2800" dirty="0"/>
          </a:p>
        </p:txBody>
      </p:sp>
    </p:spTree>
    <p:extLst>
      <p:ext uri="{BB962C8B-B14F-4D97-AF65-F5344CB8AC3E}">
        <p14:creationId xmlns:p14="http://schemas.microsoft.com/office/powerpoint/2010/main" val="25445250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457200" y="131304"/>
            <a:ext cx="8229600" cy="3661691"/>
          </a:xfrm>
        </p:spPr>
        <p:txBody>
          <a:bodyPr/>
          <a:lstStyle/>
          <a:p>
            <a:r>
              <a:rPr lang="zh-CN" altLang="en-US" sz="2000" dirty="0" smtClean="0"/>
              <a:t>例：公司</a:t>
            </a:r>
            <a:r>
              <a:rPr lang="zh-CN" altLang="en-US" sz="2000" dirty="0"/>
              <a:t>类中的</a:t>
            </a:r>
            <a:r>
              <a:rPr lang="zh-CN" altLang="en-US" sz="2000" dirty="0" smtClean="0"/>
              <a:t>服务</a:t>
            </a:r>
            <a:r>
              <a:rPr lang="en-US" altLang="zh-CN" sz="2000" dirty="0" err="1" smtClean="0"/>
              <a:t>find_skill</a:t>
            </a:r>
            <a:r>
              <a:rPr lang="zh-CN" altLang="en-US" sz="2000" dirty="0"/>
              <a:t>返回具有</a:t>
            </a:r>
            <a:r>
              <a:rPr lang="zh-CN" altLang="en-US" sz="2000" dirty="0" smtClean="0"/>
              <a:t>指定</a:t>
            </a:r>
            <a:r>
              <a:rPr lang="zh-CN" altLang="en-US" sz="2000" dirty="0"/>
              <a:t>技能的雇员集合。</a:t>
            </a:r>
            <a:r>
              <a:rPr lang="zh-CN" altLang="en-US" sz="2000" dirty="0" smtClean="0"/>
              <a:t>例如，用户</a:t>
            </a:r>
            <a:r>
              <a:rPr lang="zh-CN" altLang="en-US" sz="2000" dirty="0"/>
              <a:t>可能询问公司中会讲法语的雇员有哪些人。</a:t>
            </a:r>
          </a:p>
        </p:txBody>
      </p:sp>
      <p:pic>
        <p:nvPicPr>
          <p:cNvPr id="5" name="图片 4"/>
          <p:cNvPicPr>
            <a:picLocks noChangeAspect="1"/>
          </p:cNvPicPr>
          <p:nvPr/>
        </p:nvPicPr>
        <p:blipFill>
          <a:blip r:embed="rId2"/>
          <a:stretch>
            <a:fillRect/>
          </a:stretch>
        </p:blipFill>
        <p:spPr>
          <a:xfrm>
            <a:off x="-3173" y="1123950"/>
            <a:ext cx="9147173" cy="2198591"/>
          </a:xfrm>
          <a:prstGeom prst="rect">
            <a:avLst/>
          </a:prstGeom>
        </p:spPr>
      </p:pic>
      <p:sp>
        <p:nvSpPr>
          <p:cNvPr id="6" name="矩形 5"/>
          <p:cNvSpPr/>
          <p:nvPr/>
        </p:nvSpPr>
        <p:spPr>
          <a:xfrm>
            <a:off x="569913" y="3720595"/>
            <a:ext cx="8001000" cy="1015663"/>
          </a:xfrm>
          <a:prstGeom prst="rect">
            <a:avLst/>
          </a:prstGeom>
        </p:spPr>
        <p:txBody>
          <a:bodyPr wrap="square">
            <a:spAutoFit/>
          </a:bodyPr>
          <a:lstStyle/>
          <a:p>
            <a:r>
              <a:rPr lang="zh-CN" altLang="en-US" dirty="0" smtClean="0"/>
              <a:t>     </a:t>
            </a:r>
            <a:r>
              <a:rPr lang="zh-CN" altLang="en-US" sz="2000" dirty="0" smtClean="0">
                <a:latin typeface="楷体" panose="02010609060101010101" pitchFamily="49" charset="-122"/>
                <a:ea typeface="楷体" panose="02010609060101010101" pitchFamily="49" charset="-122"/>
              </a:rPr>
              <a:t>假设</a:t>
            </a:r>
            <a:r>
              <a:rPr lang="zh-CN" altLang="en-US" sz="2000" dirty="0">
                <a:latin typeface="楷体" panose="02010609060101010101" pitchFamily="49" charset="-122"/>
                <a:ea typeface="楷体" panose="02010609060101010101" pitchFamily="49" charset="-122"/>
              </a:rPr>
              <a:t>某公司共有</a:t>
            </a:r>
            <a:r>
              <a:rPr lang="zh-CN" altLang="en-US" sz="2000" dirty="0">
                <a:solidFill>
                  <a:srgbClr val="00B050"/>
                </a:solidFill>
                <a:latin typeface="楷体" panose="02010609060101010101" pitchFamily="49" charset="-122"/>
                <a:ea typeface="楷体" panose="02010609060101010101" pitchFamily="49" charset="-122"/>
              </a:rPr>
              <a:t>4000</a:t>
            </a:r>
            <a:r>
              <a:rPr lang="zh-CN" altLang="en-US" sz="2000" dirty="0">
                <a:latin typeface="楷体" panose="02010609060101010101" pitchFamily="49" charset="-122"/>
                <a:ea typeface="楷体" panose="02010609060101010101" pitchFamily="49" charset="-122"/>
              </a:rPr>
              <a:t>名</a:t>
            </a:r>
            <a:r>
              <a:rPr lang="zh-CN" altLang="en-US" sz="2000" dirty="0" smtClean="0">
                <a:latin typeface="楷体" panose="02010609060101010101" pitchFamily="49" charset="-122"/>
                <a:ea typeface="楷体" panose="02010609060101010101" pitchFamily="49" charset="-122"/>
              </a:rPr>
              <a:t>雇员</a:t>
            </a:r>
            <a:r>
              <a:rPr lang="zh-CN" altLang="en-US" sz="2000" dirty="0">
                <a:latin typeface="楷体" panose="02010609060101010101" pitchFamily="49" charset="-122"/>
                <a:ea typeface="楷体" panose="02010609060101010101" pitchFamily="49" charset="-122"/>
              </a:rPr>
              <a:t>，</a:t>
            </a:r>
            <a:r>
              <a:rPr lang="zh-CN" altLang="en-US" sz="2000" dirty="0" smtClean="0">
                <a:latin typeface="楷体" panose="02010609060101010101" pitchFamily="49" charset="-122"/>
                <a:ea typeface="楷体" panose="02010609060101010101" pitchFamily="49" charset="-122"/>
              </a:rPr>
              <a:t>平均</a:t>
            </a:r>
            <a:r>
              <a:rPr lang="zh-CN" altLang="en-US" sz="2000" dirty="0">
                <a:latin typeface="楷体" panose="02010609060101010101" pitchFamily="49" charset="-122"/>
                <a:ea typeface="楷体" panose="02010609060101010101" pitchFamily="49" charset="-122"/>
              </a:rPr>
              <a:t>每名雇员会</a:t>
            </a:r>
            <a:r>
              <a:rPr lang="zh-CN" altLang="en-US" sz="2000" dirty="0">
                <a:solidFill>
                  <a:srgbClr val="00B050"/>
                </a:solidFill>
                <a:latin typeface="楷体" panose="02010609060101010101" pitchFamily="49" charset="-122"/>
                <a:ea typeface="楷体" panose="02010609060101010101" pitchFamily="49" charset="-122"/>
              </a:rPr>
              <a:t>10</a:t>
            </a:r>
            <a:r>
              <a:rPr lang="zh-CN" altLang="en-US" sz="2000" dirty="0">
                <a:latin typeface="楷体" panose="02010609060101010101" pitchFamily="49" charset="-122"/>
                <a:ea typeface="楷体" panose="02010609060101010101" pitchFamily="49" charset="-122"/>
              </a:rPr>
              <a:t>种</a:t>
            </a:r>
            <a:r>
              <a:rPr lang="zh-CN" altLang="en-US" sz="2000" dirty="0" smtClean="0">
                <a:latin typeface="楷体" panose="02010609060101010101" pitchFamily="49" charset="-122"/>
                <a:ea typeface="楷体" panose="02010609060101010101" pitchFamily="49" charset="-122"/>
              </a:rPr>
              <a:t>技能，则</a:t>
            </a:r>
            <a:r>
              <a:rPr lang="zh-CN" altLang="en-US" sz="2000" dirty="0">
                <a:latin typeface="楷体" panose="02010609060101010101" pitchFamily="49" charset="-122"/>
                <a:ea typeface="楷体" panose="02010609060101010101" pitchFamily="49" charset="-122"/>
              </a:rPr>
              <a:t>简单的嵌套查询将遍历雇员</a:t>
            </a:r>
            <a:r>
              <a:rPr lang="zh-CN" altLang="en-US" sz="2000" dirty="0" smtClean="0">
                <a:latin typeface="楷体" panose="02010609060101010101" pitchFamily="49" charset="-122"/>
                <a:ea typeface="楷体" panose="02010609060101010101" pitchFamily="49" charset="-122"/>
              </a:rPr>
              <a:t>对象</a:t>
            </a:r>
            <a:r>
              <a:rPr lang="zh-CN" altLang="en-US" sz="2000" dirty="0">
                <a:latin typeface="楷体" panose="02010609060101010101" pitchFamily="49" charset="-122"/>
                <a:ea typeface="楷体" panose="02010609060101010101" pitchFamily="49" charset="-122"/>
              </a:rPr>
              <a:t>4000</a:t>
            </a:r>
            <a:r>
              <a:rPr lang="zh-CN" altLang="en-US" sz="2000" dirty="0" smtClean="0">
                <a:latin typeface="楷体" panose="02010609060101010101" pitchFamily="49" charset="-122"/>
                <a:ea typeface="楷体" panose="02010609060101010101" pitchFamily="49" charset="-122"/>
              </a:rPr>
              <a:t>次，针对</a:t>
            </a:r>
            <a:r>
              <a:rPr lang="zh-CN" altLang="en-US" sz="2000" dirty="0">
                <a:latin typeface="楷体" panose="02010609060101010101" pitchFamily="49" charset="-122"/>
                <a:ea typeface="楷体" panose="02010609060101010101" pitchFamily="49" charset="-122"/>
              </a:rPr>
              <a:t>每名雇员平均再遍历技能对象10次。如果全公司仅有10名雇员精通</a:t>
            </a:r>
            <a:r>
              <a:rPr lang="zh-CN" altLang="en-US" sz="2000" dirty="0" smtClean="0">
                <a:latin typeface="楷体" panose="02010609060101010101" pitchFamily="49" charset="-122"/>
                <a:ea typeface="楷体" panose="02010609060101010101" pitchFamily="49" charset="-122"/>
              </a:rPr>
              <a:t>法语，则查询</a:t>
            </a:r>
            <a:r>
              <a:rPr lang="zh-CN" altLang="en-US" sz="2000" dirty="0">
                <a:latin typeface="楷体" panose="02010609060101010101" pitchFamily="49" charset="-122"/>
                <a:ea typeface="楷体" panose="02010609060101010101" pitchFamily="49" charset="-122"/>
              </a:rPr>
              <a:t>命中率仅有</a:t>
            </a:r>
            <a:r>
              <a:rPr lang="zh-CN" altLang="en-US" sz="2000" dirty="0">
                <a:solidFill>
                  <a:srgbClr val="00B050"/>
                </a:solidFill>
                <a:latin typeface="楷体" panose="02010609060101010101" pitchFamily="49" charset="-122"/>
                <a:ea typeface="楷体" panose="02010609060101010101" pitchFamily="49" charset="-122"/>
              </a:rPr>
              <a:t>1/4000</a:t>
            </a:r>
            <a:r>
              <a:rPr lang="zh-CN" altLang="en-US" sz="2000"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31696984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9.3 </a:t>
            </a:r>
            <a:r>
              <a:rPr lang="zh-CN" altLang="en-US" dirty="0"/>
              <a:t>面向对象设计的过程与规则</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342900" indent="-342900">
              <a:buFont typeface="Arial" panose="020B0604020202020204" pitchFamily="34" charset="0"/>
              <a:buChar char="•"/>
            </a:pPr>
            <a:r>
              <a:rPr lang="en-US" altLang="zh-CN" dirty="0"/>
              <a:t>9.3.1 </a:t>
            </a:r>
            <a:r>
              <a:rPr lang="zh-CN" altLang="en-US" dirty="0"/>
              <a:t>面向对象设计的过程</a:t>
            </a:r>
          </a:p>
          <a:p>
            <a:r>
              <a:rPr lang="zh-CN" altLang="en-US" sz="2000" dirty="0" smtClean="0"/>
              <a:t>       面向对象</a:t>
            </a:r>
            <a:r>
              <a:rPr lang="zh-CN" altLang="en-US" sz="2000" dirty="0"/>
              <a:t>的设计过程一般进行</a:t>
            </a:r>
            <a:r>
              <a:rPr lang="zh-CN" altLang="en-US" sz="2000" dirty="0" smtClean="0"/>
              <a:t>以下</a:t>
            </a:r>
            <a:r>
              <a:rPr lang="en-US" altLang="zh-CN" sz="2000" dirty="0" smtClean="0">
                <a:solidFill>
                  <a:srgbClr val="C00000"/>
                </a:solidFill>
              </a:rPr>
              <a:t>4</a:t>
            </a:r>
            <a:r>
              <a:rPr lang="zh-CN" altLang="en-US" sz="2000" dirty="0" smtClean="0">
                <a:solidFill>
                  <a:srgbClr val="C00000"/>
                </a:solidFill>
              </a:rPr>
              <a:t>个</a:t>
            </a:r>
            <a:r>
              <a:rPr lang="zh-CN" altLang="en-US" sz="2000" dirty="0"/>
              <a:t>步骤。</a:t>
            </a:r>
          </a:p>
          <a:p>
            <a:r>
              <a:rPr lang="zh-CN" altLang="en-US" sz="2000" dirty="0">
                <a:solidFill>
                  <a:srgbClr val="C00000"/>
                </a:solidFill>
              </a:rPr>
              <a:t>（</a:t>
            </a:r>
            <a:r>
              <a:rPr lang="en-US" altLang="zh-CN" sz="2000" dirty="0">
                <a:solidFill>
                  <a:srgbClr val="C00000"/>
                </a:solidFill>
              </a:rPr>
              <a:t>1</a:t>
            </a:r>
            <a:r>
              <a:rPr lang="zh-CN" altLang="en-US" sz="2000" dirty="0" smtClean="0">
                <a:solidFill>
                  <a:srgbClr val="C00000"/>
                </a:solidFill>
              </a:rPr>
              <a:t>）建立</a:t>
            </a:r>
            <a:r>
              <a:rPr lang="zh-CN" altLang="en-US" sz="2000" dirty="0">
                <a:solidFill>
                  <a:srgbClr val="C00000"/>
                </a:solidFill>
              </a:rPr>
              <a:t>软件体系结构环境图</a:t>
            </a:r>
          </a:p>
          <a:p>
            <a:r>
              <a:rPr lang="zh-CN" altLang="en-US" sz="2000" dirty="0" smtClean="0"/>
              <a:t>       </a:t>
            </a:r>
            <a:r>
              <a:rPr lang="zh-CN" altLang="en-US" sz="1800" dirty="0" smtClean="0"/>
              <a:t>在</a:t>
            </a:r>
            <a:r>
              <a:rPr lang="zh-CN" altLang="en-US" sz="1800" dirty="0"/>
              <a:t>软件体系结构设计开始的时候，设计应该定义与软件进行交互的</a:t>
            </a:r>
            <a:r>
              <a:rPr lang="zh-CN" altLang="en-US" sz="1800" dirty="0">
                <a:solidFill>
                  <a:srgbClr val="00B0F0"/>
                </a:solidFill>
              </a:rPr>
              <a:t>外部实体</a:t>
            </a:r>
            <a:r>
              <a:rPr lang="zh-CN" altLang="en-US" sz="1800" dirty="0"/>
              <a:t>（其他系统、设备和人员等）以及交互的特性</a:t>
            </a:r>
            <a:r>
              <a:rPr lang="zh-CN" altLang="en-US" sz="1800" dirty="0" smtClean="0"/>
              <a:t>。</a:t>
            </a:r>
            <a:endParaRPr lang="en-US" altLang="zh-CN" sz="1800" dirty="0" smtClean="0"/>
          </a:p>
          <a:p>
            <a:pPr lvl="1"/>
            <a:r>
              <a:rPr lang="zh-CN" altLang="en-US" sz="1600" dirty="0" smtClean="0"/>
              <a:t>一般</a:t>
            </a:r>
            <a:r>
              <a:rPr lang="zh-CN" altLang="en-US" sz="1600" dirty="0"/>
              <a:t>在分析建模阶段可以获得这些信息，并使用软件体系结构环境图对环境进行建模，描述系统的</a:t>
            </a:r>
            <a:r>
              <a:rPr lang="zh-CN" altLang="en-US" sz="1600" dirty="0" smtClean="0">
                <a:solidFill>
                  <a:srgbClr val="00B050"/>
                </a:solidFill>
              </a:rPr>
              <a:t>出入信息流</a:t>
            </a:r>
            <a:r>
              <a:rPr lang="zh-CN" altLang="en-US" sz="1600" dirty="0">
                <a:solidFill>
                  <a:srgbClr val="00B050"/>
                </a:solidFill>
              </a:rPr>
              <a:t>、用户界面和相关的支持处理</a:t>
            </a:r>
            <a:r>
              <a:rPr lang="zh-CN" altLang="en-US" sz="1600" dirty="0" smtClean="0"/>
              <a:t>。</a:t>
            </a:r>
            <a:endParaRPr lang="en-US" altLang="zh-CN" sz="1600" dirty="0" smtClean="0"/>
          </a:p>
          <a:p>
            <a:pPr lvl="1"/>
            <a:r>
              <a:rPr lang="zh-CN" altLang="en-US" sz="1600" dirty="0" smtClean="0"/>
              <a:t>一旦</a:t>
            </a:r>
            <a:r>
              <a:rPr lang="zh-CN" altLang="en-US" sz="1600" dirty="0"/>
              <a:t>建立了软件体系结构的环境图，描述出所有的</a:t>
            </a:r>
            <a:r>
              <a:rPr lang="zh-CN" altLang="en-US" sz="1600" dirty="0">
                <a:solidFill>
                  <a:srgbClr val="00B050"/>
                </a:solidFill>
              </a:rPr>
              <a:t>外部软件接口</a:t>
            </a:r>
            <a:r>
              <a:rPr lang="zh-CN" altLang="en-US" sz="1600" dirty="0"/>
              <a:t>，软件架构师就可以通过定义和求精实现软件体系结构的构件来描述系统的结构。这个过程可一直迭代，直到获得一个完善的软件体系结构</a:t>
            </a:r>
            <a:r>
              <a:rPr lang="zh-CN" altLang="en-US" sz="1600" dirty="0" smtClean="0"/>
              <a:t>。</a:t>
            </a:r>
            <a:endParaRPr lang="en-US" altLang="zh-CN" sz="1600" dirty="0" smtClean="0"/>
          </a:p>
          <a:p>
            <a:pPr lvl="1"/>
            <a:r>
              <a:rPr lang="zh-CN" altLang="en-US" sz="1600" dirty="0" smtClean="0"/>
              <a:t>在</a:t>
            </a:r>
            <a:r>
              <a:rPr lang="zh-CN" altLang="en-US" sz="1600" dirty="0"/>
              <a:t>设计的初始阶段，软件架构师用</a:t>
            </a:r>
            <a:r>
              <a:rPr lang="zh-CN" altLang="en-US" sz="1600" dirty="0">
                <a:solidFill>
                  <a:srgbClr val="00B050"/>
                </a:solidFill>
              </a:rPr>
              <a:t>软件体系结构环境图</a:t>
            </a:r>
            <a:r>
              <a:rPr lang="zh-CN" altLang="en-US" sz="1600" dirty="0"/>
              <a:t>对软件与外部实体交互的方式进行建模</a:t>
            </a:r>
            <a:r>
              <a:rPr lang="zh-CN" altLang="en-US" sz="1600" dirty="0" smtClean="0"/>
              <a:t>。</a:t>
            </a:r>
            <a:endParaRPr lang="zh-CN" altLang="en-US" sz="1600" dirty="0"/>
          </a:p>
        </p:txBody>
      </p:sp>
    </p:spTree>
    <p:extLst>
      <p:ext uri="{BB962C8B-B14F-4D97-AF65-F5344CB8AC3E}">
        <p14:creationId xmlns:p14="http://schemas.microsoft.com/office/powerpoint/2010/main" val="2054064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457200" y="133351"/>
            <a:ext cx="8229600" cy="1752600"/>
          </a:xfrm>
        </p:spPr>
        <p:txBody>
          <a:bodyPr/>
          <a:lstStyle/>
          <a:p>
            <a:pPr>
              <a:buClr>
                <a:srgbClr val="00B0F0"/>
              </a:buClr>
            </a:pPr>
            <a:r>
              <a:rPr lang="zh-CN" altLang="en-US" sz="1800" dirty="0" smtClean="0"/>
              <a:t>     提高</a:t>
            </a:r>
            <a:r>
              <a:rPr lang="zh-CN" altLang="en-US" sz="1800" dirty="0"/>
              <a:t>访问效率的一种方法是使用</a:t>
            </a:r>
            <a:r>
              <a:rPr lang="zh-CN" altLang="en-US" sz="1800" dirty="0">
                <a:solidFill>
                  <a:srgbClr val="FF0000"/>
                </a:solidFill>
              </a:rPr>
              <a:t>哈希</a:t>
            </a:r>
            <a:r>
              <a:rPr lang="en-US" altLang="zh-CN" sz="1800" dirty="0">
                <a:solidFill>
                  <a:srgbClr val="FF0000"/>
                </a:solidFill>
              </a:rPr>
              <a:t>(Hash)</a:t>
            </a:r>
            <a:r>
              <a:rPr lang="zh-CN" altLang="en-US" sz="1800" dirty="0" smtClean="0">
                <a:solidFill>
                  <a:srgbClr val="FF0000"/>
                </a:solidFill>
              </a:rPr>
              <a:t>表：</a:t>
            </a:r>
            <a:r>
              <a:rPr lang="en-US" altLang="zh-CN" sz="1800" dirty="0" smtClean="0"/>
              <a:t>“</a:t>
            </a:r>
            <a:r>
              <a:rPr lang="zh-CN" altLang="en-US" sz="1800" dirty="0"/>
              <a:t>具有技能”这个关联不再利用无序表</a:t>
            </a:r>
            <a:r>
              <a:rPr lang="zh-CN" altLang="en-US" sz="1800" dirty="0" smtClean="0"/>
              <a:t>实现，而是</a:t>
            </a:r>
            <a:r>
              <a:rPr lang="zh-CN" altLang="en-US" sz="1800" dirty="0"/>
              <a:t>改用哈希表实现。只要“会讲法语”是用唯一一个技能对象</a:t>
            </a:r>
            <a:r>
              <a:rPr lang="zh-CN" altLang="en-US" sz="1800" dirty="0" smtClean="0"/>
              <a:t>表示，这样</a:t>
            </a:r>
            <a:r>
              <a:rPr lang="zh-CN" altLang="en-US" sz="1800" dirty="0"/>
              <a:t>改进后就会使查询由</a:t>
            </a:r>
            <a:r>
              <a:rPr lang="en-US" altLang="zh-CN" sz="1800" dirty="0"/>
              <a:t>40000</a:t>
            </a:r>
            <a:r>
              <a:rPr lang="zh-CN" altLang="en-US" sz="1800" dirty="0"/>
              <a:t>次减少到</a:t>
            </a:r>
            <a:r>
              <a:rPr lang="en-US" altLang="zh-CN" sz="1800" dirty="0"/>
              <a:t>4000</a:t>
            </a:r>
            <a:r>
              <a:rPr lang="zh-CN" altLang="en-US" sz="1800" dirty="0"/>
              <a:t>次</a:t>
            </a:r>
            <a:r>
              <a:rPr lang="zh-CN" altLang="en-US" sz="1800" dirty="0" smtClean="0"/>
              <a:t>。</a:t>
            </a:r>
            <a:endParaRPr lang="en-US" altLang="zh-CN" sz="1800" dirty="0" smtClean="0"/>
          </a:p>
          <a:p>
            <a:pPr>
              <a:buClr>
                <a:srgbClr val="00B0F0"/>
              </a:buClr>
            </a:pPr>
            <a:r>
              <a:rPr lang="zh-CN" altLang="en-US" sz="1800" dirty="0" smtClean="0"/>
              <a:t>     只有</a:t>
            </a:r>
            <a:r>
              <a:rPr lang="zh-CN" altLang="en-US" sz="1800" dirty="0"/>
              <a:t>极少数对象满足</a:t>
            </a:r>
            <a:r>
              <a:rPr lang="zh-CN" altLang="en-US" sz="1800" dirty="0" smtClean="0"/>
              <a:t>查询条件时，查询的命中率仍然很低，这时，提高查询效率的</a:t>
            </a:r>
            <a:r>
              <a:rPr lang="zh-CN" altLang="en-US" sz="1800" dirty="0"/>
              <a:t>方法是给那些需要经常查询的对象</a:t>
            </a:r>
            <a:r>
              <a:rPr lang="zh-CN" altLang="en-US" sz="1800" dirty="0">
                <a:solidFill>
                  <a:srgbClr val="FF0000"/>
                </a:solidFill>
              </a:rPr>
              <a:t>建立</a:t>
            </a:r>
            <a:r>
              <a:rPr lang="zh-CN" altLang="en-US" sz="1800" dirty="0" smtClean="0">
                <a:solidFill>
                  <a:srgbClr val="FF0000"/>
                </a:solidFill>
              </a:rPr>
              <a:t>索引</a:t>
            </a:r>
            <a:r>
              <a:rPr lang="zh-CN" altLang="en-US" sz="1800" dirty="0" smtClean="0"/>
              <a:t>。</a:t>
            </a:r>
            <a:endParaRPr lang="zh-CN" altLang="en-US" sz="1800" dirty="0"/>
          </a:p>
          <a:p>
            <a:endParaRPr lang="zh-CN" altLang="en-US" dirty="0"/>
          </a:p>
        </p:txBody>
      </p:sp>
      <p:pic>
        <p:nvPicPr>
          <p:cNvPr id="5" name="图片 4"/>
          <p:cNvPicPr>
            <a:picLocks noChangeAspect="1"/>
          </p:cNvPicPr>
          <p:nvPr/>
        </p:nvPicPr>
        <p:blipFill>
          <a:blip r:embed="rId2"/>
          <a:stretch>
            <a:fillRect/>
          </a:stretch>
        </p:blipFill>
        <p:spPr>
          <a:xfrm>
            <a:off x="1981200" y="1701281"/>
            <a:ext cx="4268135" cy="1702219"/>
          </a:xfrm>
          <a:prstGeom prst="rect">
            <a:avLst/>
          </a:prstGeom>
        </p:spPr>
      </p:pic>
      <p:sp>
        <p:nvSpPr>
          <p:cNvPr id="6" name="矩形 5"/>
          <p:cNvSpPr/>
          <p:nvPr/>
        </p:nvSpPr>
        <p:spPr>
          <a:xfrm>
            <a:off x="228600" y="3581221"/>
            <a:ext cx="8686800" cy="1200329"/>
          </a:xfrm>
          <a:prstGeom prst="rect">
            <a:avLst/>
          </a:prstGeom>
        </p:spPr>
        <p:txBody>
          <a:bodyPr wrap="square">
            <a:spAutoFit/>
          </a:bodyPr>
          <a:lstStyle/>
          <a:p>
            <a:r>
              <a:rPr lang="zh-CN" altLang="en-US" dirty="0">
                <a:latin typeface="楷体" panose="02010609060101010101" pitchFamily="49" charset="-122"/>
                <a:ea typeface="楷体" panose="02010609060101010101" pitchFamily="49" charset="-122"/>
              </a:rPr>
              <a:t>针对上述</a:t>
            </a:r>
            <a:r>
              <a:rPr lang="zh-CN" altLang="en-US" dirty="0" smtClean="0">
                <a:latin typeface="楷体" panose="02010609060101010101" pitchFamily="49" charset="-122"/>
                <a:ea typeface="楷体" panose="02010609060101010101" pitchFamily="49" charset="-122"/>
              </a:rPr>
              <a:t>例子，可以</a:t>
            </a:r>
            <a:r>
              <a:rPr lang="zh-CN" altLang="en-US" dirty="0">
                <a:latin typeface="楷体" panose="02010609060101010101" pitchFamily="49" charset="-122"/>
                <a:ea typeface="楷体" panose="02010609060101010101" pitchFamily="49" charset="-122"/>
              </a:rPr>
              <a:t>增加一个额外的限定关联“精通语言”</a:t>
            </a:r>
            <a:r>
              <a:rPr lang="zh-CN" altLang="en-US" dirty="0"/>
              <a:t>，用来联系公司与雇员这两类对象。利用适当的冗余</a:t>
            </a:r>
            <a:r>
              <a:rPr lang="zh-CN" altLang="en-US" dirty="0" smtClean="0"/>
              <a:t>关联，可以</a:t>
            </a:r>
            <a:r>
              <a:rPr lang="zh-CN" altLang="en-US" dirty="0"/>
              <a:t>立即查到精通某种具体语言的</a:t>
            </a:r>
            <a:r>
              <a:rPr lang="zh-CN" altLang="en-US" dirty="0" smtClean="0"/>
              <a:t>雇员，而</a:t>
            </a:r>
            <a:r>
              <a:rPr lang="zh-CN" altLang="en-US" dirty="0"/>
              <a:t>无须多余的访问。每当修改基关联时,也必须相应地修改索引。当然,索引带来</a:t>
            </a:r>
            <a:r>
              <a:rPr lang="zh-CN" altLang="en-US" dirty="0" smtClean="0"/>
              <a:t>开销：</a:t>
            </a:r>
            <a:r>
              <a:rPr lang="zh-CN" altLang="en-US" dirty="0" smtClean="0">
                <a:solidFill>
                  <a:srgbClr val="FF0000"/>
                </a:solidFill>
              </a:rPr>
              <a:t>占用</a:t>
            </a:r>
            <a:r>
              <a:rPr lang="zh-CN" altLang="en-US" dirty="0">
                <a:solidFill>
                  <a:srgbClr val="FF0000"/>
                </a:solidFill>
              </a:rPr>
              <a:t>内存</a:t>
            </a:r>
            <a:r>
              <a:rPr lang="zh-CN" altLang="en-US" dirty="0" smtClean="0">
                <a:solidFill>
                  <a:srgbClr val="FF0000"/>
                </a:solidFill>
              </a:rPr>
              <a:t>空间</a:t>
            </a:r>
            <a:r>
              <a:rPr lang="zh-CN" altLang="en-US" dirty="0" smtClean="0"/>
              <a:t>，因此，应该</a:t>
            </a:r>
            <a:r>
              <a:rPr lang="zh-CN" altLang="en-US" dirty="0"/>
              <a:t>只给那些</a:t>
            </a:r>
            <a:r>
              <a:rPr lang="zh-CN" altLang="en-US" dirty="0">
                <a:solidFill>
                  <a:srgbClr val="00B050"/>
                </a:solidFill>
                <a:latin typeface="楷体" panose="02010609060101010101" pitchFamily="49" charset="-122"/>
                <a:ea typeface="楷体" panose="02010609060101010101" pitchFamily="49" charset="-122"/>
              </a:rPr>
              <a:t>经常执行并且开销大、命中率低</a:t>
            </a:r>
            <a:r>
              <a:rPr lang="zh-CN" altLang="en-US" dirty="0"/>
              <a:t>的查询建立索引。</a:t>
            </a:r>
          </a:p>
        </p:txBody>
      </p:sp>
    </p:spTree>
    <p:extLst>
      <p:ext uri="{BB962C8B-B14F-4D97-AF65-F5344CB8AC3E}">
        <p14:creationId xmlns:p14="http://schemas.microsoft.com/office/powerpoint/2010/main" val="4570509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9.6   </a:t>
            </a:r>
            <a:r>
              <a:rPr lang="zh-CN" altLang="en-US" dirty="0"/>
              <a:t>对象设计</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152400" y="1087839"/>
            <a:ext cx="8610600" cy="3661691"/>
          </a:xfrm>
        </p:spPr>
        <p:txBody>
          <a:bodyPr/>
          <a:lstStyle/>
          <a:p>
            <a:pPr marL="457188" lvl="1" indent="0">
              <a:buNone/>
            </a:pPr>
            <a:r>
              <a:rPr lang="zh-CN" altLang="en-US" sz="1800" dirty="0" smtClean="0">
                <a:solidFill>
                  <a:srgbClr val="00B0F0"/>
                </a:solidFill>
              </a:rPr>
              <a:t>（</a:t>
            </a:r>
            <a:r>
              <a:rPr lang="en-US" altLang="zh-CN" sz="1800" dirty="0">
                <a:solidFill>
                  <a:srgbClr val="00B0F0"/>
                </a:solidFill>
              </a:rPr>
              <a:t>2</a:t>
            </a:r>
            <a:r>
              <a:rPr lang="zh-CN" altLang="en-US" sz="1800" dirty="0">
                <a:solidFill>
                  <a:srgbClr val="00B0F0"/>
                </a:solidFill>
              </a:rPr>
              <a:t>）调整查询次序</a:t>
            </a:r>
          </a:p>
          <a:p>
            <a:pPr marL="457188" lvl="1" indent="0">
              <a:buNone/>
            </a:pPr>
            <a:r>
              <a:rPr lang="zh-CN" altLang="en-US" sz="1800" dirty="0" smtClean="0"/>
              <a:t>     改进</a:t>
            </a:r>
            <a:r>
              <a:rPr lang="zh-CN" altLang="en-US" sz="1800" dirty="0"/>
              <a:t>了对象模型的结构，从而优化了常用的遍历之后，接下来就应该优化算法了。优化算法的一个途径是尽量缩小查找范围</a:t>
            </a:r>
            <a:r>
              <a:rPr lang="zh-CN" altLang="en-US" sz="1800" dirty="0" smtClean="0"/>
              <a:t>。</a:t>
            </a:r>
            <a:endParaRPr lang="en-US" altLang="zh-CN" sz="1800" dirty="0" smtClean="0"/>
          </a:p>
          <a:p>
            <a:pPr marL="457188" lvl="1" indent="0">
              <a:buNone/>
            </a:pPr>
            <a:r>
              <a:rPr lang="zh-CN" altLang="en-US" sz="1800" dirty="0" smtClean="0">
                <a:latin typeface="楷体" panose="02010609060101010101" pitchFamily="49" charset="-122"/>
                <a:ea typeface="楷体" panose="02010609060101010101" pitchFamily="49" charset="-122"/>
              </a:rPr>
              <a:t>例如，假设</a:t>
            </a:r>
            <a:r>
              <a:rPr lang="zh-CN" altLang="en-US" sz="1800" dirty="0">
                <a:latin typeface="楷体" panose="02010609060101010101" pitchFamily="49" charset="-122"/>
                <a:ea typeface="楷体" panose="02010609060101010101" pitchFamily="49" charset="-122"/>
              </a:rPr>
              <a:t>用户在使用上述的雇员技能数据库的过程</a:t>
            </a:r>
            <a:r>
              <a:rPr lang="zh-CN" altLang="en-US" sz="1800" dirty="0" smtClean="0">
                <a:latin typeface="楷体" panose="02010609060101010101" pitchFamily="49" charset="-122"/>
                <a:ea typeface="楷体" panose="02010609060101010101" pitchFamily="49" charset="-122"/>
              </a:rPr>
              <a:t>中，希望找出</a:t>
            </a:r>
            <a:r>
              <a:rPr lang="zh-CN" altLang="en-US" sz="1800" dirty="0">
                <a:solidFill>
                  <a:srgbClr val="D60093"/>
                </a:solidFill>
                <a:latin typeface="楷体" panose="02010609060101010101" pitchFamily="49" charset="-122"/>
                <a:ea typeface="楷体" panose="02010609060101010101" pitchFamily="49" charset="-122"/>
              </a:rPr>
              <a:t>既会讲法语</a:t>
            </a:r>
            <a:r>
              <a:rPr lang="en-US" altLang="zh-CN" sz="1800" dirty="0">
                <a:solidFill>
                  <a:srgbClr val="D60093"/>
                </a:solidFill>
                <a:latin typeface="楷体" panose="02010609060101010101" pitchFamily="49" charset="-122"/>
                <a:ea typeface="楷体" panose="02010609060101010101" pitchFamily="49" charset="-122"/>
              </a:rPr>
              <a:t>,</a:t>
            </a:r>
            <a:r>
              <a:rPr lang="zh-CN" altLang="en-US" sz="1800" dirty="0">
                <a:solidFill>
                  <a:srgbClr val="D60093"/>
                </a:solidFill>
                <a:latin typeface="楷体" panose="02010609060101010101" pitchFamily="49" charset="-122"/>
                <a:ea typeface="楷体" panose="02010609060101010101" pitchFamily="49" charset="-122"/>
              </a:rPr>
              <a:t>又会讲西班牙语</a:t>
            </a:r>
            <a:r>
              <a:rPr lang="zh-CN" altLang="en-US" sz="1800" dirty="0">
                <a:latin typeface="楷体" panose="02010609060101010101" pitchFamily="49" charset="-122"/>
                <a:ea typeface="楷体" panose="02010609060101010101" pitchFamily="49" charset="-122"/>
              </a:rPr>
              <a:t>的所有雇员。如果某公司只有</a:t>
            </a:r>
            <a:r>
              <a:rPr lang="en-US" altLang="zh-CN" sz="1800" dirty="0">
                <a:latin typeface="楷体" panose="02010609060101010101" pitchFamily="49" charset="-122"/>
                <a:ea typeface="楷体" panose="02010609060101010101" pitchFamily="49" charset="-122"/>
              </a:rPr>
              <a:t>10</a:t>
            </a:r>
            <a:r>
              <a:rPr lang="zh-CN" altLang="en-US" sz="1800" dirty="0">
                <a:latin typeface="楷体" panose="02010609060101010101" pitchFamily="49" charset="-122"/>
                <a:ea typeface="楷体" panose="02010609060101010101" pitchFamily="49" charset="-122"/>
              </a:rPr>
              <a:t>位雇员会讲</a:t>
            </a:r>
            <a:r>
              <a:rPr lang="zh-CN" altLang="en-US" sz="1800" dirty="0" smtClean="0">
                <a:latin typeface="楷体" panose="02010609060101010101" pitchFamily="49" charset="-122"/>
                <a:ea typeface="楷体" panose="02010609060101010101" pitchFamily="49" charset="-122"/>
              </a:rPr>
              <a:t>法语，会</a:t>
            </a:r>
            <a:r>
              <a:rPr lang="zh-CN" altLang="en-US" sz="1800" dirty="0">
                <a:latin typeface="楷体" panose="02010609060101010101" pitchFamily="49" charset="-122"/>
                <a:ea typeface="楷体" panose="02010609060101010101" pitchFamily="49" charset="-122"/>
              </a:rPr>
              <a:t>讲</a:t>
            </a:r>
            <a:r>
              <a:rPr lang="zh-CN" altLang="en-US" sz="1800" dirty="0" smtClean="0">
                <a:latin typeface="楷体" panose="02010609060101010101" pitchFamily="49" charset="-122"/>
                <a:ea typeface="楷体" panose="02010609060101010101" pitchFamily="49" charset="-122"/>
              </a:rPr>
              <a:t>西班牙语</a:t>
            </a:r>
            <a:r>
              <a:rPr lang="zh-CN" altLang="en-US" sz="1800" dirty="0">
                <a:latin typeface="楷体" panose="02010609060101010101" pitchFamily="49" charset="-122"/>
                <a:ea typeface="楷体" panose="02010609060101010101" pitchFamily="49" charset="-122"/>
              </a:rPr>
              <a:t>的雇员却有</a:t>
            </a:r>
            <a:r>
              <a:rPr lang="en-US" altLang="zh-CN" sz="1800" dirty="0">
                <a:latin typeface="楷体" panose="02010609060101010101" pitchFamily="49" charset="-122"/>
                <a:ea typeface="楷体" panose="02010609060101010101" pitchFamily="49" charset="-122"/>
              </a:rPr>
              <a:t>20</a:t>
            </a:r>
            <a:r>
              <a:rPr lang="zh-CN" altLang="en-US" sz="1800" dirty="0" smtClean="0">
                <a:latin typeface="楷体" panose="02010609060101010101" pitchFamily="49" charset="-122"/>
                <a:ea typeface="楷体" panose="02010609060101010101" pitchFamily="49" charset="-122"/>
              </a:rPr>
              <a:t>人，则</a:t>
            </a:r>
            <a:r>
              <a:rPr lang="zh-CN" altLang="en-US" sz="1800" dirty="0">
                <a:latin typeface="楷体" panose="02010609060101010101" pitchFamily="49" charset="-122"/>
                <a:ea typeface="楷体" panose="02010609060101010101" pitchFamily="49" charset="-122"/>
              </a:rPr>
              <a:t>应该先查找会讲法语的</a:t>
            </a:r>
            <a:r>
              <a:rPr lang="zh-CN" altLang="en-US" sz="1800" dirty="0" smtClean="0">
                <a:latin typeface="楷体" panose="02010609060101010101" pitchFamily="49" charset="-122"/>
                <a:ea typeface="楷体" panose="02010609060101010101" pitchFamily="49" charset="-122"/>
              </a:rPr>
              <a:t>雇员，然后</a:t>
            </a:r>
            <a:r>
              <a:rPr lang="zh-CN" altLang="en-US" sz="1800" dirty="0">
                <a:latin typeface="楷体" panose="02010609060101010101" pitchFamily="49" charset="-122"/>
                <a:ea typeface="楷体" panose="02010609060101010101" pitchFamily="49" charset="-122"/>
              </a:rPr>
              <a:t>再从这些会讲法语的雇员中查找</a:t>
            </a:r>
            <a:r>
              <a:rPr lang="zh-CN" altLang="en-US" sz="1800" dirty="0" smtClean="0">
                <a:latin typeface="楷体" panose="02010609060101010101" pitchFamily="49" charset="-122"/>
                <a:ea typeface="楷体" panose="02010609060101010101" pitchFamily="49" charset="-122"/>
              </a:rPr>
              <a:t>同时又会</a:t>
            </a:r>
            <a:r>
              <a:rPr lang="zh-CN" altLang="en-US" sz="1800" dirty="0">
                <a:latin typeface="楷体" panose="02010609060101010101" pitchFamily="49" charset="-122"/>
                <a:ea typeface="楷体" panose="02010609060101010101" pitchFamily="49" charset="-122"/>
              </a:rPr>
              <a:t>讲西班牙语的</a:t>
            </a:r>
            <a:r>
              <a:rPr lang="zh-CN" altLang="en-US" sz="1800" dirty="0" smtClean="0">
                <a:latin typeface="楷体" panose="02010609060101010101" pitchFamily="49" charset="-122"/>
                <a:ea typeface="楷体" panose="02010609060101010101" pitchFamily="49" charset="-122"/>
              </a:rPr>
              <a:t>人。</a:t>
            </a:r>
            <a:endParaRPr lang="zh-CN" altLang="en-US" sz="1800" dirty="0">
              <a:latin typeface="楷体" panose="02010609060101010101" pitchFamily="49" charset="-122"/>
              <a:ea typeface="楷体" panose="02010609060101010101" pitchFamily="49" charset="-122"/>
            </a:endParaRPr>
          </a:p>
          <a:p>
            <a:pPr marL="457188" lvl="1" indent="0">
              <a:buNone/>
            </a:pPr>
            <a:r>
              <a:rPr lang="zh-CN" altLang="en-US" sz="1800" dirty="0">
                <a:solidFill>
                  <a:srgbClr val="00B0F0"/>
                </a:solidFill>
              </a:rPr>
              <a:t>（</a:t>
            </a:r>
            <a:r>
              <a:rPr lang="en-US" altLang="zh-CN" sz="1800" dirty="0">
                <a:solidFill>
                  <a:srgbClr val="00B0F0"/>
                </a:solidFill>
              </a:rPr>
              <a:t>3</a:t>
            </a:r>
            <a:r>
              <a:rPr lang="zh-CN" altLang="en-US" sz="1800" dirty="0">
                <a:solidFill>
                  <a:srgbClr val="00B0F0"/>
                </a:solidFill>
              </a:rPr>
              <a:t>）保留派生属性</a:t>
            </a:r>
          </a:p>
          <a:p>
            <a:pPr marL="457188" lvl="1" indent="0">
              <a:buNone/>
            </a:pPr>
            <a:r>
              <a:rPr lang="zh-CN" altLang="en-US" sz="1800" dirty="0" smtClean="0"/>
              <a:t>     通过</a:t>
            </a:r>
            <a:r>
              <a:rPr lang="zh-CN" altLang="en-US" sz="1800" dirty="0"/>
              <a:t>某种</a:t>
            </a:r>
            <a:r>
              <a:rPr lang="zh-CN" altLang="en-US" sz="1800" dirty="0">
                <a:solidFill>
                  <a:srgbClr val="FF0000"/>
                </a:solidFill>
              </a:rPr>
              <a:t>运算</a:t>
            </a:r>
            <a:r>
              <a:rPr lang="zh-CN" altLang="en-US" sz="1800" dirty="0"/>
              <a:t>而从其他数据派生出来的数据，是一种冗余数据。通常把这类数据“存储”（或称为“隐藏”）在计算它的表达式中。如果希望避免重复计算复杂表达式所带来的开销，可以把这类冗余数据作为派生属性保存起来</a:t>
            </a:r>
            <a:r>
              <a:rPr lang="zh-CN" altLang="en-US" sz="1800" dirty="0" smtClean="0"/>
              <a:t>。</a:t>
            </a:r>
            <a:endParaRPr lang="zh-CN" altLang="en-US" sz="1800" dirty="0"/>
          </a:p>
        </p:txBody>
      </p:sp>
    </p:spTree>
    <p:extLst>
      <p:ext uri="{BB962C8B-B14F-4D97-AF65-F5344CB8AC3E}">
        <p14:creationId xmlns:p14="http://schemas.microsoft.com/office/powerpoint/2010/main" val="3940283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381000" y="133350"/>
            <a:ext cx="8229600" cy="3661691"/>
          </a:xfrm>
        </p:spPr>
        <p:txBody>
          <a:bodyPr/>
          <a:lstStyle/>
          <a:p>
            <a:r>
              <a:rPr lang="en-US" altLang="zh-CN" sz="2000" dirty="0">
                <a:solidFill>
                  <a:srgbClr val="C00000"/>
                </a:solidFill>
              </a:rPr>
              <a:t>3.  </a:t>
            </a:r>
            <a:r>
              <a:rPr lang="zh-CN" altLang="en-US" sz="2000" dirty="0">
                <a:solidFill>
                  <a:srgbClr val="C00000"/>
                </a:solidFill>
              </a:rPr>
              <a:t>调整继承关系</a:t>
            </a:r>
          </a:p>
          <a:p>
            <a:pPr marL="457188" lvl="1" indent="0">
              <a:buNone/>
            </a:pPr>
            <a:r>
              <a:rPr lang="zh-CN" altLang="en-US" sz="1800" dirty="0"/>
              <a:t>在面向对象设计过程中，建立良好的继承关系是优化设计的一项重要内容。继承关系能够为一个类族定义一个协议，并能在类之间实现代码共享以减少冗余。一个基类和它的子孙类在一起称为一个类继承。在面向对象设计中，建立良好的类继承是非常重要的。利用类继承能够把若干个类组织成一个逻辑结构</a:t>
            </a:r>
            <a:r>
              <a:rPr lang="zh-CN" altLang="en-US" sz="1800" dirty="0" smtClean="0"/>
              <a:t>。</a:t>
            </a:r>
            <a:endParaRPr lang="en-US" altLang="zh-CN" sz="1800" dirty="0" smtClean="0"/>
          </a:p>
          <a:p>
            <a:pPr marL="457188" lvl="1" indent="0">
              <a:buNone/>
            </a:pPr>
            <a:r>
              <a:rPr lang="en-US" altLang="zh-CN" sz="1800" dirty="0">
                <a:solidFill>
                  <a:srgbClr val="00B0F0"/>
                </a:solidFill>
              </a:rPr>
              <a:t>(1</a:t>
            </a:r>
            <a:r>
              <a:rPr lang="en-US" altLang="zh-CN" sz="1800" dirty="0" smtClean="0">
                <a:solidFill>
                  <a:srgbClr val="00B0F0"/>
                </a:solidFill>
              </a:rPr>
              <a:t>) </a:t>
            </a:r>
            <a:r>
              <a:rPr lang="zh-CN" altLang="en-US" sz="1800" dirty="0" smtClean="0">
                <a:solidFill>
                  <a:srgbClr val="00B0F0"/>
                </a:solidFill>
              </a:rPr>
              <a:t>抽象</a:t>
            </a:r>
            <a:r>
              <a:rPr lang="zh-CN" altLang="en-US" sz="1800" dirty="0">
                <a:solidFill>
                  <a:srgbClr val="00B0F0"/>
                </a:solidFill>
              </a:rPr>
              <a:t>与具体</a:t>
            </a:r>
          </a:p>
          <a:p>
            <a:pPr marL="457188" lvl="1" indent="0">
              <a:buNone/>
            </a:pPr>
            <a:r>
              <a:rPr lang="zh-CN" altLang="en-US" sz="1800" dirty="0"/>
              <a:t>在设计类继承</a:t>
            </a:r>
            <a:r>
              <a:rPr lang="zh-CN" altLang="en-US" sz="1800" dirty="0" smtClean="0"/>
              <a:t>时，很少</a:t>
            </a:r>
            <a:r>
              <a:rPr lang="zh-CN" altLang="en-US" sz="1800" dirty="0"/>
              <a:t>使用纯粹自顶向下的</a:t>
            </a:r>
            <a:r>
              <a:rPr lang="zh-CN" altLang="en-US" sz="1800" dirty="0" smtClean="0"/>
              <a:t>方法。</a:t>
            </a:r>
            <a:endParaRPr lang="en-US" altLang="zh-CN" sz="1800" dirty="0" smtClean="0"/>
          </a:p>
          <a:p>
            <a:pPr marL="457188" lvl="1" indent="0">
              <a:buNone/>
            </a:pPr>
            <a:r>
              <a:rPr lang="zh-CN" altLang="en-US" sz="1800" dirty="0" smtClean="0"/>
              <a:t>通常</a:t>
            </a:r>
            <a:r>
              <a:rPr lang="zh-CN" altLang="en-US" sz="1800" dirty="0"/>
              <a:t>的做法</a:t>
            </a:r>
            <a:r>
              <a:rPr lang="zh-CN" altLang="en-US" sz="1800" dirty="0" smtClean="0"/>
              <a:t>是，首先</a:t>
            </a:r>
            <a:r>
              <a:rPr lang="zh-CN" altLang="en-US" sz="1800" dirty="0">
                <a:latin typeface="楷体" panose="02010609060101010101" pitchFamily="49" charset="-122"/>
                <a:ea typeface="楷体" panose="02010609060101010101" pitchFamily="49" charset="-122"/>
              </a:rPr>
              <a:t>创建一些满足具体</a:t>
            </a:r>
            <a:r>
              <a:rPr lang="zh-CN" altLang="en-US" sz="1800" dirty="0" smtClean="0">
                <a:latin typeface="楷体" panose="02010609060101010101" pitchFamily="49" charset="-122"/>
                <a:ea typeface="楷体" panose="02010609060101010101" pitchFamily="49" charset="-122"/>
              </a:rPr>
              <a:t>用途</a:t>
            </a:r>
            <a:r>
              <a:rPr lang="zh-CN" altLang="en-US" sz="1800" dirty="0">
                <a:latin typeface="楷体" panose="02010609060101010101" pitchFamily="49" charset="-122"/>
                <a:ea typeface="楷体" panose="02010609060101010101" pitchFamily="49" charset="-122"/>
              </a:rPr>
              <a:t>的</a:t>
            </a:r>
            <a:r>
              <a:rPr lang="zh-CN" altLang="en-US" sz="1800" dirty="0" smtClean="0">
                <a:latin typeface="楷体" panose="02010609060101010101" pitchFamily="49" charset="-122"/>
                <a:ea typeface="楷体" panose="02010609060101010101" pitchFamily="49" charset="-122"/>
              </a:rPr>
              <a:t>类，然后</a:t>
            </a:r>
            <a:r>
              <a:rPr lang="zh-CN" altLang="en-US" sz="1800" dirty="0">
                <a:latin typeface="楷体" panose="02010609060101010101" pitchFamily="49" charset="-122"/>
                <a:ea typeface="楷体" panose="02010609060101010101" pitchFamily="49" charset="-122"/>
              </a:rPr>
              <a:t>对它们进行</a:t>
            </a:r>
            <a:r>
              <a:rPr lang="zh-CN" altLang="en-US" sz="1800" dirty="0" smtClean="0">
                <a:solidFill>
                  <a:srgbClr val="CC3399"/>
                </a:solidFill>
                <a:latin typeface="楷体" panose="02010609060101010101" pitchFamily="49" charset="-122"/>
                <a:ea typeface="楷体" panose="02010609060101010101" pitchFamily="49" charset="-122"/>
              </a:rPr>
              <a:t>归纳</a:t>
            </a:r>
            <a:r>
              <a:rPr lang="zh-CN" altLang="en-US" sz="1800" dirty="0" smtClean="0"/>
              <a:t>，一旦</a:t>
            </a:r>
            <a:r>
              <a:rPr lang="zh-CN" altLang="en-US" sz="1800" dirty="0">
                <a:solidFill>
                  <a:srgbClr val="CC3399"/>
                </a:solidFill>
              </a:rPr>
              <a:t>归纳</a:t>
            </a:r>
            <a:r>
              <a:rPr lang="zh-CN" altLang="en-US" sz="1800" dirty="0"/>
              <a:t>出一些通用的类</a:t>
            </a:r>
            <a:r>
              <a:rPr lang="zh-CN" altLang="en-US" sz="1800" dirty="0" smtClean="0"/>
              <a:t>以后，往往</a:t>
            </a:r>
            <a:r>
              <a:rPr lang="zh-CN" altLang="en-US" sz="1800" dirty="0"/>
              <a:t>可以根据需要再派生出</a:t>
            </a:r>
            <a:r>
              <a:rPr lang="zh-CN" altLang="en-US" sz="1800" dirty="0" smtClean="0"/>
              <a:t>具体类。</a:t>
            </a:r>
            <a:endParaRPr lang="en-US" altLang="zh-CN" sz="1800" dirty="0" smtClean="0"/>
          </a:p>
          <a:p>
            <a:pPr marL="457188" lvl="1" indent="0">
              <a:buNone/>
            </a:pPr>
            <a:r>
              <a:rPr lang="en-US" altLang="zh-CN" sz="1800" dirty="0" smtClean="0">
                <a:solidFill>
                  <a:srgbClr val="00B0F0"/>
                </a:solidFill>
              </a:rPr>
              <a:t>(2) </a:t>
            </a:r>
            <a:r>
              <a:rPr lang="zh-CN" altLang="en-US" sz="1800" dirty="0" smtClean="0">
                <a:solidFill>
                  <a:srgbClr val="00B0F0"/>
                </a:solidFill>
              </a:rPr>
              <a:t>为提高继承程度而修改类定义</a:t>
            </a:r>
          </a:p>
          <a:p>
            <a:pPr marL="742938" lvl="1" indent="-285750">
              <a:buFont typeface="Arial" panose="020B0604020202020204" pitchFamily="34" charset="0"/>
              <a:buChar char="−"/>
            </a:pPr>
            <a:r>
              <a:rPr lang="zh-CN" altLang="en-US" sz="1600" dirty="0" smtClean="0"/>
              <a:t>在面向对象设计中利用继承关系时，有时需要类</a:t>
            </a:r>
            <a:r>
              <a:rPr lang="zh-CN" altLang="en-US" sz="1600" dirty="0" smtClean="0">
                <a:solidFill>
                  <a:srgbClr val="D60093"/>
                </a:solidFill>
              </a:rPr>
              <a:t>归纳</a:t>
            </a:r>
            <a:r>
              <a:rPr lang="zh-CN" altLang="en-US" sz="1600" dirty="0" smtClean="0"/>
              <a:t>来提高继承程度。如果在一组相似的类中存在公共的属性和公共的行为，则可以把这些公共的属性和行为抽取出来放在一个共同的祖先类中，供其子类继承。</a:t>
            </a:r>
            <a:endParaRPr lang="en-US" altLang="zh-CN" sz="1600" dirty="0" smtClean="0"/>
          </a:p>
          <a:p>
            <a:pPr marL="742938" lvl="1" indent="-285750">
              <a:buFont typeface="Arial" panose="020B0604020202020204" pitchFamily="34" charset="0"/>
              <a:buChar char="−"/>
            </a:pPr>
            <a:r>
              <a:rPr lang="zh-CN" altLang="en-US" sz="1600" dirty="0"/>
              <a:t>各个现有类中的属性和行为</a:t>
            </a:r>
            <a:r>
              <a:rPr lang="en-US" altLang="zh-CN" sz="1600" dirty="0"/>
              <a:t>(</a:t>
            </a:r>
            <a:r>
              <a:rPr lang="zh-CN" altLang="en-US" sz="1600" dirty="0"/>
              <a:t>操作</a:t>
            </a:r>
            <a:r>
              <a:rPr lang="en-US" altLang="zh-CN" sz="1600" dirty="0"/>
              <a:t>)</a:t>
            </a:r>
            <a:r>
              <a:rPr lang="zh-CN" altLang="en-US" sz="1600" dirty="0"/>
              <a:t>虽然</a:t>
            </a:r>
            <a:r>
              <a:rPr lang="zh-CN" altLang="en-US" sz="1600" dirty="0" smtClean="0"/>
              <a:t>相似，但</a:t>
            </a:r>
            <a:r>
              <a:rPr lang="zh-CN" altLang="en-US" sz="1600" dirty="0"/>
              <a:t>并不完全相同。在</a:t>
            </a:r>
            <a:r>
              <a:rPr lang="zh-CN" altLang="en-US" sz="1600" dirty="0" smtClean="0"/>
              <a:t>这种情况</a:t>
            </a:r>
            <a:r>
              <a:rPr lang="zh-CN" altLang="en-US" sz="1600" dirty="0"/>
              <a:t>下需要对类的定义</a:t>
            </a:r>
            <a:r>
              <a:rPr lang="zh-CN" altLang="en-US" sz="1600" dirty="0">
                <a:solidFill>
                  <a:srgbClr val="D60093"/>
                </a:solidFill>
              </a:rPr>
              <a:t>稍加</a:t>
            </a:r>
            <a:r>
              <a:rPr lang="zh-CN" altLang="en-US" sz="1600" dirty="0" smtClean="0">
                <a:solidFill>
                  <a:srgbClr val="D60093"/>
                </a:solidFill>
              </a:rPr>
              <a:t>修改</a:t>
            </a:r>
            <a:r>
              <a:rPr lang="zh-CN" altLang="en-US" sz="1600" dirty="0" smtClean="0"/>
              <a:t>，才能</a:t>
            </a:r>
            <a:r>
              <a:rPr lang="zh-CN" altLang="en-US" sz="1600" dirty="0"/>
              <a:t>定义一个基类供其子类从中继承需要的属性或行为。</a:t>
            </a:r>
            <a:endParaRPr lang="en-US" altLang="zh-CN" sz="1600" dirty="0" smtClean="0"/>
          </a:p>
          <a:p>
            <a:pPr marL="457188" lvl="1" indent="0">
              <a:buNone/>
            </a:pPr>
            <a:endParaRPr lang="zh-CN" altLang="en-US" sz="1800" dirty="0" smtClean="0"/>
          </a:p>
          <a:p>
            <a:endParaRPr lang="zh-CN" altLang="en-US" dirty="0"/>
          </a:p>
        </p:txBody>
      </p:sp>
    </p:spTree>
    <p:extLst>
      <p:ext uri="{BB962C8B-B14F-4D97-AF65-F5344CB8AC3E}">
        <p14:creationId xmlns:p14="http://schemas.microsoft.com/office/powerpoint/2010/main" val="19177685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r>
              <a:rPr lang="zh-CN" altLang="en-US" dirty="0" smtClean="0">
                <a:solidFill>
                  <a:srgbClr val="00B0F0"/>
                </a:solidFill>
              </a:rPr>
              <a:t>（</a:t>
            </a:r>
            <a:r>
              <a:rPr lang="en-US" altLang="zh-CN" dirty="0" smtClean="0">
                <a:solidFill>
                  <a:srgbClr val="00B0F0"/>
                </a:solidFill>
              </a:rPr>
              <a:t>3</a:t>
            </a:r>
            <a:r>
              <a:rPr lang="zh-CN" altLang="en-US" dirty="0" smtClean="0">
                <a:solidFill>
                  <a:srgbClr val="00B0F0"/>
                </a:solidFill>
              </a:rPr>
              <a:t>）利用</a:t>
            </a:r>
            <a:r>
              <a:rPr lang="zh-CN" altLang="en-US" dirty="0">
                <a:solidFill>
                  <a:srgbClr val="00B0F0"/>
                </a:solidFill>
              </a:rPr>
              <a:t>委托实现行为</a:t>
            </a:r>
            <a:r>
              <a:rPr lang="zh-CN" altLang="en-US" dirty="0" smtClean="0">
                <a:solidFill>
                  <a:srgbClr val="00B0F0"/>
                </a:solidFill>
              </a:rPr>
              <a:t>共享</a:t>
            </a:r>
            <a:endParaRPr lang="en-US" altLang="zh-CN" dirty="0" smtClean="0">
              <a:solidFill>
                <a:srgbClr val="00B0F0"/>
              </a:solidFill>
            </a:endParaRPr>
          </a:p>
          <a:p>
            <a:r>
              <a:rPr lang="zh-CN" altLang="en-US" dirty="0" smtClean="0"/>
              <a:t>    如果</a:t>
            </a:r>
            <a:r>
              <a:rPr lang="zh-CN" altLang="en-US" dirty="0"/>
              <a:t>只想把继承作为实现操作共享的一种</a:t>
            </a:r>
            <a:r>
              <a:rPr lang="zh-CN" altLang="en-US" dirty="0" smtClean="0"/>
              <a:t>手段，则</a:t>
            </a:r>
            <a:r>
              <a:rPr lang="zh-CN" altLang="en-US" dirty="0"/>
              <a:t>利用</a:t>
            </a:r>
            <a:r>
              <a:rPr lang="zh-CN" altLang="en-US" dirty="0" smtClean="0"/>
              <a:t>委托（即</a:t>
            </a:r>
            <a:r>
              <a:rPr lang="zh-CN" altLang="en-US" dirty="0"/>
              <a:t>把一类对象作为另一类</a:t>
            </a:r>
            <a:r>
              <a:rPr lang="zh-CN" altLang="en-US" dirty="0" smtClean="0"/>
              <a:t>对象的属性，从而</a:t>
            </a:r>
            <a:r>
              <a:rPr lang="zh-CN" altLang="en-US" dirty="0"/>
              <a:t>在两类对象间建立组合</a:t>
            </a:r>
            <a:r>
              <a:rPr lang="zh-CN" altLang="en-US" dirty="0" smtClean="0"/>
              <a:t>关系）也</a:t>
            </a:r>
            <a:r>
              <a:rPr lang="zh-CN" altLang="en-US" dirty="0"/>
              <a:t>可以达到同样</a:t>
            </a:r>
            <a:r>
              <a:rPr lang="zh-CN" altLang="en-US" dirty="0" smtClean="0"/>
              <a:t>目的，而且</a:t>
            </a:r>
            <a:r>
              <a:rPr lang="zh-CN" altLang="en-US" dirty="0"/>
              <a:t>这种方法更安全。使用</a:t>
            </a:r>
            <a:r>
              <a:rPr lang="zh-CN" altLang="en-US" dirty="0" smtClean="0"/>
              <a:t>委托</a:t>
            </a:r>
            <a:r>
              <a:rPr lang="zh-CN" altLang="en-US" dirty="0"/>
              <a:t>机制</a:t>
            </a:r>
            <a:r>
              <a:rPr lang="zh-CN" altLang="en-US" dirty="0" smtClean="0"/>
              <a:t>时，只有</a:t>
            </a:r>
            <a:r>
              <a:rPr lang="zh-CN" altLang="en-US" dirty="0"/>
              <a:t>有意义的操作才委托另一类对象</a:t>
            </a:r>
            <a:r>
              <a:rPr lang="zh-CN" altLang="en-US" dirty="0" smtClean="0"/>
              <a:t>实现，因此，不会</a:t>
            </a:r>
            <a:r>
              <a:rPr lang="zh-CN" altLang="en-US" dirty="0"/>
              <a:t>发生不慎继承了无意义</a:t>
            </a:r>
            <a:r>
              <a:rPr lang="en-US" altLang="zh-CN" dirty="0"/>
              <a:t>(</a:t>
            </a:r>
            <a:r>
              <a:rPr lang="zh-CN" altLang="en-US" dirty="0" smtClean="0"/>
              <a:t>甚至有害</a:t>
            </a:r>
            <a:r>
              <a:rPr lang="en-US" altLang="zh-CN" dirty="0"/>
              <a:t>)</a:t>
            </a:r>
            <a:r>
              <a:rPr lang="zh-CN" altLang="en-US" dirty="0"/>
              <a:t>操作的问题。</a:t>
            </a:r>
            <a:endParaRPr lang="en-US" altLang="zh-CN" dirty="0" smtClean="0"/>
          </a:p>
        </p:txBody>
      </p:sp>
    </p:spTree>
    <p:extLst>
      <p:ext uri="{BB962C8B-B14F-4D97-AF65-F5344CB8AC3E}">
        <p14:creationId xmlns:p14="http://schemas.microsoft.com/office/powerpoint/2010/main" val="2985751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7150"/>
            <a:ext cx="7620000" cy="422672"/>
          </a:xfrm>
        </p:spPr>
        <p:txBody>
          <a:bodyPr/>
          <a:lstStyle/>
          <a:p>
            <a:r>
              <a:rPr lang="zh-CN" altLang="en-US" sz="2400" dirty="0"/>
              <a:t>例如</a:t>
            </a:r>
            <a:r>
              <a:rPr lang="en-US" altLang="zh-CN" sz="2400" dirty="0"/>
              <a:t>,</a:t>
            </a:r>
            <a:r>
              <a:rPr lang="zh-CN" altLang="en-US" sz="2400" dirty="0"/>
              <a:t>假设程序员正在实现一个</a:t>
            </a:r>
            <a:r>
              <a:rPr lang="en-US" altLang="zh-CN" sz="2400" dirty="0"/>
              <a:t>Stack(</a:t>
            </a:r>
            <a:r>
              <a:rPr lang="zh-CN" altLang="en-US" sz="2400" dirty="0"/>
              <a:t>后进先出栈</a:t>
            </a:r>
            <a:r>
              <a:rPr lang="en-US" altLang="zh-CN" sz="2400" dirty="0"/>
              <a:t>)</a:t>
            </a:r>
            <a:r>
              <a:rPr lang="zh-CN" altLang="en-US" sz="2400" dirty="0" smtClean="0"/>
              <a:t>类</a:t>
            </a:r>
            <a:endParaRPr lang="zh-CN" altLang="en-US" sz="2400" dirty="0"/>
          </a:p>
        </p:txBody>
      </p:sp>
      <p:sp>
        <p:nvSpPr>
          <p:cNvPr id="3" name="页脚占位符 2"/>
          <p:cNvSpPr>
            <a:spLocks noGrp="1"/>
          </p:cNvSpPr>
          <p:nvPr>
            <p:ph type="ftr" sz="quarter" idx="11"/>
          </p:nvPr>
        </p:nvSpPr>
        <p:spPr/>
        <p:txBody>
          <a:bodyPr/>
          <a:lstStyle/>
          <a:p>
            <a:r>
              <a:rPr lang="en-JM" smtClean="0"/>
              <a:t> </a:t>
            </a:r>
            <a:endParaRPr lang="en-JM" dirty="0"/>
          </a:p>
        </p:txBody>
      </p:sp>
      <p:pic>
        <p:nvPicPr>
          <p:cNvPr id="5" name="内容占位符 4"/>
          <p:cNvPicPr>
            <a:picLocks noGrp="1" noChangeAspect="1"/>
          </p:cNvPicPr>
          <p:nvPr>
            <p:ph sz="quarter" idx="13"/>
          </p:nvPr>
        </p:nvPicPr>
        <p:blipFill>
          <a:blip r:embed="rId2"/>
          <a:stretch>
            <a:fillRect/>
          </a:stretch>
        </p:blipFill>
        <p:spPr>
          <a:xfrm>
            <a:off x="2726802" y="532588"/>
            <a:ext cx="3080796" cy="4267201"/>
          </a:xfrm>
          <a:prstGeom prst="rect">
            <a:avLst/>
          </a:prstGeom>
        </p:spPr>
      </p:pic>
    </p:spTree>
    <p:extLst>
      <p:ext uri="{BB962C8B-B14F-4D97-AF65-F5344CB8AC3E}">
        <p14:creationId xmlns:p14="http://schemas.microsoft.com/office/powerpoint/2010/main" val="5825565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342900" indent="-342900">
              <a:lnSpc>
                <a:spcPct val="150000"/>
              </a:lnSpc>
              <a:buClr>
                <a:srgbClr val="00B050"/>
              </a:buClr>
              <a:buFont typeface="Wingdings" panose="05000000000000000000" pitchFamily="2" charset="2"/>
              <a:buChar char="p"/>
            </a:pPr>
            <a:r>
              <a:rPr lang="zh-CN" altLang="en-US" sz="2000" dirty="0"/>
              <a:t>软件设计的主要任务是根据软件需求模型导出软件的实现方案，这种方案表现为设计模型</a:t>
            </a:r>
            <a:r>
              <a:rPr lang="zh-CN" altLang="en-US" sz="2000" dirty="0" smtClean="0"/>
              <a:t>。</a:t>
            </a:r>
            <a:endParaRPr lang="en-US" altLang="zh-CN" sz="2000" dirty="0" smtClean="0"/>
          </a:p>
          <a:p>
            <a:pPr marL="342900" indent="-342900">
              <a:lnSpc>
                <a:spcPct val="150000"/>
              </a:lnSpc>
              <a:buClr>
                <a:srgbClr val="00B050"/>
              </a:buClr>
              <a:buFont typeface="Wingdings" panose="05000000000000000000" pitchFamily="2" charset="2"/>
              <a:buChar char="p"/>
            </a:pPr>
            <a:r>
              <a:rPr lang="zh-CN" altLang="en-US" sz="2000" dirty="0"/>
              <a:t>为了获得高质量的设计模型，软件设计必须遵循一些基本的设计原则，包括</a:t>
            </a:r>
            <a:r>
              <a:rPr lang="zh-CN" altLang="en-US" sz="2000" dirty="0" smtClean="0"/>
              <a:t>：抽象与模块化、</a:t>
            </a:r>
            <a:r>
              <a:rPr lang="zh-CN" altLang="en-US" sz="2000" dirty="0"/>
              <a:t>强内聚及松耦合、信息隐藏</a:t>
            </a:r>
            <a:r>
              <a:rPr lang="zh-CN" altLang="en-US" sz="2000" dirty="0" smtClean="0"/>
              <a:t>、复用性。</a:t>
            </a:r>
            <a:endParaRPr lang="en-US" altLang="zh-CN" sz="2000" dirty="0" smtClean="0"/>
          </a:p>
          <a:p>
            <a:pPr marL="342900" indent="-342900">
              <a:lnSpc>
                <a:spcPct val="150000"/>
              </a:lnSpc>
              <a:buClr>
                <a:srgbClr val="00B050"/>
              </a:buClr>
              <a:buFont typeface="Wingdings" panose="05000000000000000000" pitchFamily="2" charset="2"/>
              <a:buChar char="p"/>
            </a:pPr>
            <a:r>
              <a:rPr lang="zh-CN" altLang="en-US" sz="2000" dirty="0"/>
              <a:t>面向对象设计模型（即求解域的对象模型）针对与实现有关的因素而开展面向对象分析模型（即问题域的对象模型）的</a:t>
            </a:r>
            <a:r>
              <a:rPr lang="en-US" altLang="zh-CN" sz="2000" dirty="0"/>
              <a:t>5</a:t>
            </a:r>
            <a:r>
              <a:rPr lang="zh-CN" altLang="en-US" sz="2000" dirty="0"/>
              <a:t>个活动（主题、类与对象、结构、属性和服务</a:t>
            </a:r>
            <a:r>
              <a:rPr lang="zh-CN" altLang="en-US" sz="2000" dirty="0" smtClean="0"/>
              <a:t>），</a:t>
            </a:r>
            <a:r>
              <a:rPr lang="en-US" altLang="zh-CN" sz="2000" dirty="0"/>
              <a:t> 4</a:t>
            </a:r>
            <a:r>
              <a:rPr lang="zh-CN" altLang="en-US" sz="2000" dirty="0"/>
              <a:t>个</a:t>
            </a:r>
            <a:r>
              <a:rPr lang="zh-CN" altLang="en-US" sz="2000" dirty="0" smtClean="0"/>
              <a:t>子系统：问题</a:t>
            </a:r>
            <a:r>
              <a:rPr lang="zh-CN" altLang="en-US" sz="2000" dirty="0"/>
              <a:t>域子系统、人</a:t>
            </a:r>
            <a:r>
              <a:rPr lang="en-US" altLang="zh-CN" sz="2000" dirty="0"/>
              <a:t>-</a:t>
            </a:r>
            <a:r>
              <a:rPr lang="zh-CN" altLang="en-US" sz="2000" dirty="0"/>
              <a:t>机交互子系统、任务管理子系统和数据管理子系统</a:t>
            </a:r>
            <a:r>
              <a:rPr lang="zh-CN" altLang="en-US" sz="2000" dirty="0" smtClean="0"/>
              <a:t>。</a:t>
            </a:r>
            <a:endParaRPr lang="en-US" altLang="zh-CN" sz="2000" dirty="0" smtClean="0"/>
          </a:p>
          <a:p>
            <a:endParaRPr lang="zh-CN" altLang="en-US" dirty="0"/>
          </a:p>
        </p:txBody>
      </p:sp>
    </p:spTree>
    <p:extLst>
      <p:ext uri="{BB962C8B-B14F-4D97-AF65-F5344CB8AC3E}">
        <p14:creationId xmlns:p14="http://schemas.microsoft.com/office/powerpoint/2010/main" val="684204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椭圆 15"/>
          <p:cNvSpPr/>
          <p:nvPr/>
        </p:nvSpPr>
        <p:spPr>
          <a:xfrm>
            <a:off x="-684584" y="3363838"/>
            <a:ext cx="2448272" cy="2448272"/>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17" name="椭圆 16"/>
          <p:cNvSpPr/>
          <p:nvPr/>
        </p:nvSpPr>
        <p:spPr>
          <a:xfrm>
            <a:off x="2195736" y="4299942"/>
            <a:ext cx="1584176" cy="1584176"/>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20" name="椭圆 19"/>
          <p:cNvSpPr/>
          <p:nvPr/>
        </p:nvSpPr>
        <p:spPr>
          <a:xfrm>
            <a:off x="1982566" y="3723879"/>
            <a:ext cx="438268" cy="438268"/>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23" name="椭圆 22"/>
          <p:cNvSpPr/>
          <p:nvPr/>
        </p:nvSpPr>
        <p:spPr>
          <a:xfrm>
            <a:off x="7812360" y="3219822"/>
            <a:ext cx="2376264" cy="2376264"/>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43" name="椭圆 42"/>
          <p:cNvSpPr/>
          <p:nvPr/>
        </p:nvSpPr>
        <p:spPr>
          <a:xfrm>
            <a:off x="3561704" y="3721694"/>
            <a:ext cx="2387800" cy="2387800"/>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44" name="椭圆 43"/>
          <p:cNvSpPr/>
          <p:nvPr/>
        </p:nvSpPr>
        <p:spPr>
          <a:xfrm>
            <a:off x="7452320" y="3435846"/>
            <a:ext cx="936104" cy="936104"/>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45" name="椭圆 44"/>
          <p:cNvSpPr/>
          <p:nvPr/>
        </p:nvSpPr>
        <p:spPr>
          <a:xfrm>
            <a:off x="6156179" y="4422629"/>
            <a:ext cx="1605507" cy="1605507"/>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29" name="文本框 28"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txBox="1"/>
          <p:nvPr/>
        </p:nvSpPr>
        <p:spPr>
          <a:xfrm>
            <a:off x="3787178" y="2273922"/>
            <a:ext cx="1569660" cy="646331"/>
          </a:xfrm>
          <a:prstGeom prst="rect">
            <a:avLst/>
          </a:prstGeom>
          <a:noFill/>
        </p:spPr>
        <p:txBody>
          <a:bodyPr wrap="none" rtlCol="0">
            <a:spAutoFit/>
          </a:bodyPr>
          <a:lstStyle/>
          <a:p>
            <a:pPr algn="ctr"/>
            <a:r>
              <a:rPr lang="zh-CN" altLang="en-US" sz="3600" b="1" dirty="0" smtClean="0">
                <a:solidFill>
                  <a:schemeClr val="accent1"/>
                </a:solidFill>
                <a:cs typeface="+mn-ea"/>
                <a:sym typeface="+mn-lt"/>
              </a:rPr>
              <a:t>谢谢！</a:t>
            </a:r>
            <a:endParaRPr lang="zh-CN" altLang="en-US" sz="3600" b="1" dirty="0">
              <a:solidFill>
                <a:schemeClr val="accent1"/>
              </a:solidFill>
              <a:cs typeface="+mn-ea"/>
              <a:sym typeface="+mn-lt"/>
            </a:endParaRPr>
          </a:p>
        </p:txBody>
      </p:sp>
    </p:spTree>
    <p:extLst>
      <p:ext uri="{BB962C8B-B14F-4D97-AF65-F5344CB8AC3E}">
        <p14:creationId xmlns:p14="http://schemas.microsoft.com/office/powerpoint/2010/main" val="24281839"/>
      </p:ext>
    </p:extLst>
  </p:cSld>
  <p:clrMapOvr>
    <a:masterClrMapping/>
  </p:clrMapOvr>
  <mc:AlternateContent xmlns:mc="http://schemas.openxmlformats.org/markup-compatibility/2006" xmlns:p14="http://schemas.microsoft.com/office/powerpoint/2010/main">
    <mc:Choice Requires="p14">
      <p:transition spd="slow" p14:dur="1500">
        <p14:doors dir="vert"/>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lyx\AppData\Local\Microsoft\Windows\Temporary Internet Files\Content.Word\ych-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1501973"/>
            <a:ext cx="5274310" cy="2638425"/>
          </a:xfrm>
          <a:prstGeom prst="rect">
            <a:avLst/>
          </a:prstGeom>
          <a:noFill/>
          <a:ln>
            <a:noFill/>
          </a:ln>
        </p:spPr>
      </p:pic>
      <p:sp>
        <p:nvSpPr>
          <p:cNvPr id="2" name="标题 1"/>
          <p:cNvSpPr>
            <a:spLocks noGrp="1"/>
          </p:cNvSpPr>
          <p:nvPr>
            <p:ph type="title"/>
          </p:nvPr>
        </p:nvSpPr>
        <p:spPr/>
        <p:txBody>
          <a:bodyPr/>
          <a:lstStyle/>
          <a:p>
            <a:r>
              <a:rPr lang="en-US" altLang="zh-CN" dirty="0"/>
              <a:t>9.3 </a:t>
            </a:r>
            <a:r>
              <a:rPr lang="zh-CN" altLang="en-US" dirty="0"/>
              <a:t>面向对象设计的过程与规则</a:t>
            </a:r>
          </a:p>
        </p:txBody>
      </p:sp>
      <p:sp>
        <p:nvSpPr>
          <p:cNvPr id="3" name="页脚占位符 2"/>
          <p:cNvSpPr>
            <a:spLocks noGrp="1"/>
          </p:cNvSpPr>
          <p:nvPr>
            <p:ph type="ftr" sz="quarter" idx="11"/>
          </p:nvPr>
        </p:nvSpPr>
        <p:spPr/>
        <p:txBody>
          <a:bodyPr/>
          <a:lstStyle/>
          <a:p>
            <a:r>
              <a:rPr lang="en-JM" dirty="0" smtClean="0"/>
              <a:t> </a:t>
            </a:r>
            <a:endParaRPr lang="en-JM" dirty="0"/>
          </a:p>
        </p:txBody>
      </p:sp>
      <p:sp>
        <p:nvSpPr>
          <p:cNvPr id="4" name="内容占位符 3"/>
          <p:cNvSpPr>
            <a:spLocks noGrp="1"/>
          </p:cNvSpPr>
          <p:nvPr>
            <p:ph sz="quarter" idx="13"/>
          </p:nvPr>
        </p:nvSpPr>
        <p:spPr>
          <a:xfrm>
            <a:off x="3771900" y="1073335"/>
            <a:ext cx="5105400" cy="3661691"/>
          </a:xfrm>
        </p:spPr>
        <p:txBody>
          <a:bodyPr/>
          <a:lstStyle/>
          <a:p>
            <a:r>
              <a:rPr lang="zh-CN" altLang="en-US" sz="1800" dirty="0"/>
              <a:t>如</a:t>
            </a:r>
            <a:r>
              <a:rPr lang="zh-CN" altLang="en-US" sz="1800" dirty="0" smtClean="0"/>
              <a:t>图所</a:t>
            </a:r>
            <a:r>
              <a:rPr lang="zh-CN" altLang="en-US" sz="1800" dirty="0"/>
              <a:t>示，与目标系统（即开发软件体系结构的系统）交互的系统可以表示为：</a:t>
            </a:r>
          </a:p>
          <a:p>
            <a:pPr marL="285750" indent="-285750">
              <a:buFont typeface="Wingdings" panose="05000000000000000000" pitchFamily="2" charset="2"/>
              <a:buChar char="Ø"/>
            </a:pPr>
            <a:r>
              <a:rPr lang="zh-CN" altLang="en-US" sz="1600" dirty="0" smtClean="0">
                <a:solidFill>
                  <a:srgbClr val="FF0000"/>
                </a:solidFill>
              </a:rPr>
              <a:t>上级</a:t>
            </a:r>
            <a:r>
              <a:rPr lang="zh-CN" altLang="en-US" sz="1600" dirty="0">
                <a:solidFill>
                  <a:srgbClr val="FF0000"/>
                </a:solidFill>
              </a:rPr>
              <a:t>系统：</a:t>
            </a:r>
            <a:r>
              <a:rPr lang="zh-CN" altLang="en-US" sz="1600" dirty="0"/>
              <a:t>将目标系统作为某些高层处理方案的一部分。</a:t>
            </a:r>
          </a:p>
          <a:p>
            <a:pPr marL="285750" indent="-285750">
              <a:buFont typeface="Wingdings" panose="05000000000000000000" pitchFamily="2" charset="2"/>
              <a:buChar char="Ø"/>
            </a:pPr>
            <a:r>
              <a:rPr lang="zh-CN" altLang="en-US" sz="1600" dirty="0" smtClean="0">
                <a:solidFill>
                  <a:srgbClr val="FF0000"/>
                </a:solidFill>
              </a:rPr>
              <a:t>下级</a:t>
            </a:r>
            <a:r>
              <a:rPr lang="zh-CN" altLang="en-US" sz="1600" dirty="0">
                <a:solidFill>
                  <a:srgbClr val="FF0000"/>
                </a:solidFill>
              </a:rPr>
              <a:t>系统：</a:t>
            </a:r>
            <a:r>
              <a:rPr lang="zh-CN" altLang="en-US" sz="1600" dirty="0"/>
              <a:t>被目标系统所使用，并且为完成目标系统的功能提供必要的数据和处理。</a:t>
            </a:r>
          </a:p>
          <a:p>
            <a:pPr marL="285750" indent="-285750">
              <a:buFont typeface="Wingdings" panose="05000000000000000000" pitchFamily="2" charset="2"/>
              <a:buChar char="Ø"/>
            </a:pPr>
            <a:r>
              <a:rPr lang="zh-CN" altLang="en-US" sz="1600" dirty="0" smtClean="0">
                <a:solidFill>
                  <a:srgbClr val="FF0000"/>
                </a:solidFill>
              </a:rPr>
              <a:t>同级</a:t>
            </a:r>
            <a:r>
              <a:rPr lang="zh-CN" altLang="en-US" sz="1600" dirty="0">
                <a:solidFill>
                  <a:srgbClr val="FF0000"/>
                </a:solidFill>
              </a:rPr>
              <a:t>系统：</a:t>
            </a:r>
            <a:r>
              <a:rPr lang="zh-CN" altLang="en-US" sz="1600" dirty="0"/>
              <a:t>在对等的基础上相互作用（例如，信息要么由目标系统和同级系统产生，要么被目标系统和同级系统使用）。</a:t>
            </a:r>
          </a:p>
          <a:p>
            <a:pPr marL="285750" indent="-285750">
              <a:buFont typeface="Wingdings" panose="05000000000000000000" pitchFamily="2" charset="2"/>
              <a:buChar char="Ø"/>
            </a:pPr>
            <a:r>
              <a:rPr lang="zh-CN" altLang="en-US" sz="1600" dirty="0" smtClean="0">
                <a:solidFill>
                  <a:srgbClr val="FF0000"/>
                </a:solidFill>
              </a:rPr>
              <a:t>参与者</a:t>
            </a:r>
            <a:r>
              <a:rPr lang="zh-CN" altLang="en-US" sz="1600" dirty="0">
                <a:solidFill>
                  <a:srgbClr val="FF0000"/>
                </a:solidFill>
              </a:rPr>
              <a:t>：</a:t>
            </a:r>
            <a:r>
              <a:rPr lang="zh-CN" altLang="en-US" sz="1600" dirty="0"/>
              <a:t>指通过产生和使用所需的信息，实现与目标系统交互的实体（人、设备</a:t>
            </a:r>
            <a:r>
              <a:rPr lang="en-US" altLang="zh-CN" sz="1600" dirty="0"/>
              <a:t>)</a:t>
            </a:r>
            <a:r>
              <a:rPr lang="zh-CN" altLang="en-US" sz="1600" dirty="0"/>
              <a:t>。</a:t>
            </a:r>
            <a:r>
              <a:rPr lang="zh-CN" altLang="en-US" sz="1600" dirty="0" smtClean="0"/>
              <a:t>每个</a:t>
            </a:r>
            <a:r>
              <a:rPr lang="zh-CN" altLang="en-US" sz="1600" dirty="0"/>
              <a:t>外部实体都通过某一接口（带阴影的小矩形）与目标系统进行通信。</a:t>
            </a:r>
          </a:p>
          <a:p>
            <a:endParaRPr lang="zh-CN" altLang="en-US" sz="1800" dirty="0"/>
          </a:p>
        </p:txBody>
      </p:sp>
    </p:spTree>
    <p:extLst>
      <p:ext uri="{BB962C8B-B14F-4D97-AF65-F5344CB8AC3E}">
        <p14:creationId xmlns:p14="http://schemas.microsoft.com/office/powerpoint/2010/main" val="3929934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页脚占位符 2"/>
          <p:cNvSpPr>
            <a:spLocks noGrp="1"/>
          </p:cNvSpPr>
          <p:nvPr>
            <p:ph type="ftr" sz="quarter" idx="11"/>
          </p:nvPr>
        </p:nvSpPr>
        <p:spPr/>
        <p:txBody>
          <a:bodyPr/>
          <a:lstStyle/>
          <a:p>
            <a:r>
              <a:rPr lang="en-JM" smtClean="0"/>
              <a:t> </a:t>
            </a:r>
            <a:endParaRPr lang="en-JM" dirty="0"/>
          </a:p>
        </p:txBody>
      </p:sp>
      <p:pic>
        <p:nvPicPr>
          <p:cNvPr id="5" name="内容占位符 4"/>
          <p:cNvPicPr>
            <a:picLocks noGrp="1" noChangeAspect="1"/>
          </p:cNvPicPr>
          <p:nvPr>
            <p:ph sz="quarter" idx="13"/>
          </p:nvPr>
        </p:nvPicPr>
        <p:blipFill>
          <a:blip r:embed="rId2"/>
          <a:stretch>
            <a:fillRect/>
          </a:stretch>
        </p:blipFill>
        <p:spPr>
          <a:xfrm>
            <a:off x="1780687" y="742950"/>
            <a:ext cx="4973026" cy="3662362"/>
          </a:xfrm>
          <a:prstGeom prst="rect">
            <a:avLst/>
          </a:prstGeom>
        </p:spPr>
      </p:pic>
    </p:spTree>
    <p:extLst>
      <p:ext uri="{BB962C8B-B14F-4D97-AF65-F5344CB8AC3E}">
        <p14:creationId xmlns:p14="http://schemas.microsoft.com/office/powerpoint/2010/main" val="8953333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9.3 </a:t>
            </a:r>
            <a:r>
              <a:rPr lang="zh-CN" altLang="en-US" dirty="0"/>
              <a:t>面向对象设计的过程与规则</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a:lnSpc>
                <a:spcPct val="150000"/>
              </a:lnSpc>
            </a:pPr>
            <a:r>
              <a:rPr lang="zh-CN" altLang="en-US" sz="2000" dirty="0">
                <a:solidFill>
                  <a:srgbClr val="C00000"/>
                </a:solidFill>
              </a:rPr>
              <a:t>（</a:t>
            </a:r>
            <a:r>
              <a:rPr lang="en-US" altLang="zh-CN" sz="2000" dirty="0">
                <a:solidFill>
                  <a:srgbClr val="C00000"/>
                </a:solidFill>
              </a:rPr>
              <a:t>2</a:t>
            </a:r>
            <a:r>
              <a:rPr lang="zh-CN" altLang="en-US" sz="2000" dirty="0">
                <a:solidFill>
                  <a:srgbClr val="C00000"/>
                </a:solidFill>
              </a:rPr>
              <a:t>）软件体系结构</a:t>
            </a:r>
            <a:r>
              <a:rPr lang="zh-CN" altLang="en-US" sz="2000" dirty="0">
                <a:solidFill>
                  <a:srgbClr val="C00000"/>
                </a:solidFill>
              </a:rPr>
              <a:t>设计（外部软件</a:t>
            </a:r>
            <a:r>
              <a:rPr lang="zh-CN" altLang="en-US" sz="2000" dirty="0" smtClean="0">
                <a:solidFill>
                  <a:srgbClr val="C00000"/>
                </a:solidFill>
              </a:rPr>
              <a:t>接口描述完后）</a:t>
            </a:r>
            <a:endParaRPr lang="zh-CN" altLang="en-US" sz="2000" dirty="0">
              <a:solidFill>
                <a:srgbClr val="C00000"/>
              </a:solidFill>
            </a:endParaRPr>
          </a:p>
          <a:p>
            <a:pPr marL="342900" indent="-342900">
              <a:lnSpc>
                <a:spcPct val="150000"/>
              </a:lnSpc>
              <a:buClr>
                <a:srgbClr val="0070C0"/>
              </a:buClr>
              <a:buFont typeface="Wingdings" panose="05000000000000000000" pitchFamily="2" charset="2"/>
              <a:buChar char="u"/>
            </a:pPr>
            <a:r>
              <a:rPr lang="zh-CN" altLang="en-US" sz="2000" dirty="0" smtClean="0">
                <a:solidFill>
                  <a:srgbClr val="00B050"/>
                </a:solidFill>
              </a:rPr>
              <a:t>自底向上</a:t>
            </a:r>
            <a:r>
              <a:rPr lang="zh-CN" altLang="en-US" sz="2000" dirty="0" smtClean="0"/>
              <a:t>，</a:t>
            </a:r>
            <a:r>
              <a:rPr lang="zh-CN" altLang="en-US" sz="2000" dirty="0"/>
              <a:t>先为系统中最底层细节编程，然后逐步在更高层累计细节直至最终满足系统需求，如将关系紧密的对象组织成子系统或层</a:t>
            </a:r>
            <a:r>
              <a:rPr lang="zh-CN" altLang="en-US" sz="2000" dirty="0" smtClean="0"/>
              <a:t>；</a:t>
            </a:r>
            <a:endParaRPr lang="en-US" altLang="zh-CN" sz="2000" dirty="0" smtClean="0"/>
          </a:p>
          <a:p>
            <a:pPr marL="342900" indent="-342900">
              <a:lnSpc>
                <a:spcPct val="150000"/>
              </a:lnSpc>
              <a:buClr>
                <a:srgbClr val="0070C0"/>
              </a:buClr>
              <a:buFont typeface="Wingdings" panose="05000000000000000000" pitchFamily="2" charset="2"/>
              <a:buChar char="u"/>
            </a:pPr>
            <a:r>
              <a:rPr lang="zh-CN" altLang="en-US" sz="2000" dirty="0" smtClean="0">
                <a:solidFill>
                  <a:srgbClr val="00B050"/>
                </a:solidFill>
              </a:rPr>
              <a:t>自顶向下</a:t>
            </a:r>
            <a:r>
              <a:rPr lang="zh-CN" altLang="en-US" sz="2000" dirty="0" smtClean="0"/>
              <a:t>，</a:t>
            </a:r>
            <a:r>
              <a:rPr lang="zh-CN" altLang="en-US" sz="2000" dirty="0"/>
              <a:t>通过分解功能来解决问题，尤其是使用设计模式或遗产系统时，会从子系统的划分人手</a:t>
            </a:r>
            <a:r>
              <a:rPr lang="zh-CN" altLang="en-US" sz="2000" dirty="0" smtClean="0"/>
              <a:t>；</a:t>
            </a:r>
            <a:endParaRPr lang="en-US" altLang="zh-CN" sz="2000" dirty="0" smtClean="0"/>
          </a:p>
          <a:p>
            <a:pPr marL="342900" indent="-342900">
              <a:lnSpc>
                <a:spcPct val="150000"/>
              </a:lnSpc>
              <a:buClr>
                <a:srgbClr val="0070C0"/>
              </a:buClr>
              <a:buFont typeface="Wingdings" panose="05000000000000000000" pitchFamily="2" charset="2"/>
              <a:buChar char="u"/>
            </a:pPr>
            <a:r>
              <a:rPr lang="zh-CN" altLang="en-US" sz="2000" dirty="0" smtClean="0">
                <a:solidFill>
                  <a:srgbClr val="00B050"/>
                </a:solidFill>
              </a:rPr>
              <a:t>自</a:t>
            </a:r>
            <a:r>
              <a:rPr lang="zh-CN" altLang="en-US" sz="2000" dirty="0">
                <a:solidFill>
                  <a:srgbClr val="00B050"/>
                </a:solidFill>
              </a:rPr>
              <a:t>中向上</a:t>
            </a:r>
            <a:r>
              <a:rPr lang="zh-CN" altLang="en-US" sz="2000" dirty="0" smtClean="0">
                <a:solidFill>
                  <a:srgbClr val="00B050"/>
                </a:solidFill>
              </a:rPr>
              <a:t>下</a:t>
            </a:r>
            <a:r>
              <a:rPr lang="zh-CN" altLang="en-US" sz="2000" dirty="0" smtClean="0"/>
              <a:t>，</a:t>
            </a:r>
            <a:r>
              <a:rPr lang="zh-CN" altLang="en-US" sz="2000" dirty="0"/>
              <a:t>先开始做系统中看来容易做的，再向相应的高层或底层扩展</a:t>
            </a:r>
            <a:r>
              <a:rPr lang="zh-CN" altLang="en-US" sz="2000" dirty="0" smtClean="0"/>
              <a:t>。</a:t>
            </a:r>
            <a:endParaRPr lang="en-US" altLang="zh-CN" sz="2000" dirty="0" smtClean="0"/>
          </a:p>
          <a:p>
            <a:pPr indent="358775">
              <a:lnSpc>
                <a:spcPct val="150000"/>
              </a:lnSpc>
            </a:pPr>
            <a:r>
              <a:rPr lang="zh-CN" altLang="en-US" dirty="0" smtClean="0">
                <a:latin typeface="楷体" panose="02010609060101010101" pitchFamily="49" charset="-122"/>
                <a:ea typeface="楷体" panose="02010609060101010101" pitchFamily="49" charset="-122"/>
              </a:rPr>
              <a:t>至于</a:t>
            </a:r>
            <a:r>
              <a:rPr lang="zh-CN" altLang="en-US" dirty="0">
                <a:latin typeface="楷体" panose="02010609060101010101" pitchFamily="49" charset="-122"/>
                <a:ea typeface="楷体" panose="02010609060101010101" pitchFamily="49" charset="-122"/>
              </a:rPr>
              <a:t>选择哪一种方式，需要根据具体的情况来确定</a:t>
            </a:r>
            <a:r>
              <a:rPr lang="zh-CN" altLang="en-US" dirty="0" smtClean="0">
                <a:latin typeface="楷体" panose="02010609060101010101" pitchFamily="49" charset="-122"/>
                <a:ea typeface="楷体" panose="02010609060101010101" pitchFamily="49" charset="-122"/>
              </a:rPr>
              <a:t>。</a:t>
            </a:r>
            <a:endParaRPr lang="en-US" altLang="zh-CN"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345293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381000" y="133350"/>
            <a:ext cx="8229600" cy="3661691"/>
          </a:xfrm>
        </p:spPr>
        <p:txBody>
          <a:bodyPr/>
          <a:lstStyle/>
          <a:p>
            <a:pPr indent="358775">
              <a:lnSpc>
                <a:spcPct val="150000"/>
              </a:lnSpc>
            </a:pPr>
            <a:r>
              <a:rPr lang="zh-CN" altLang="en-US" sz="2000" dirty="0"/>
              <a:t>当</a:t>
            </a:r>
            <a:r>
              <a:rPr lang="zh-CN" altLang="en-US" sz="2000" dirty="0">
                <a:latin typeface="楷体" panose="02010609060101010101" pitchFamily="49" charset="-122"/>
                <a:ea typeface="楷体" panose="02010609060101010101" pitchFamily="49" charset="-122"/>
              </a:rPr>
              <a:t>没有类似的软件体系结构作为参考时</a:t>
            </a:r>
            <a:r>
              <a:rPr lang="zh-CN" altLang="en-US" sz="2000" dirty="0"/>
              <a:t>，常常会使用</a:t>
            </a:r>
            <a:r>
              <a:rPr lang="zh-CN" altLang="en-US" sz="2000" dirty="0">
                <a:solidFill>
                  <a:srgbClr val="00B050"/>
                </a:solidFill>
              </a:rPr>
              <a:t>自底向上</a:t>
            </a:r>
            <a:r>
              <a:rPr lang="zh-CN" altLang="en-US" sz="2000" dirty="0"/>
              <a:t>的方式进行软件体系结构设计</a:t>
            </a:r>
            <a:r>
              <a:rPr lang="zh-CN" altLang="en-US" sz="2000" dirty="0" smtClean="0"/>
              <a:t>。</a:t>
            </a:r>
            <a:endParaRPr lang="en-US" altLang="zh-CN" sz="2000" dirty="0" smtClean="0"/>
          </a:p>
          <a:p>
            <a:pPr indent="358775">
              <a:lnSpc>
                <a:spcPct val="150000"/>
              </a:lnSpc>
            </a:pPr>
            <a:r>
              <a:rPr lang="zh-CN" altLang="en-US" sz="2000" dirty="0" smtClean="0">
                <a:latin typeface="楷体" panose="02010609060101010101" pitchFamily="49" charset="-122"/>
                <a:ea typeface="楷体" panose="02010609060101010101" pitchFamily="49" charset="-122"/>
              </a:rPr>
              <a:t>多数</a:t>
            </a:r>
            <a:r>
              <a:rPr lang="zh-CN" altLang="en-US" sz="2000" dirty="0">
                <a:latin typeface="楷体" panose="02010609060101010101" pitchFamily="49" charset="-122"/>
                <a:ea typeface="楷体" panose="02010609060101010101" pitchFamily="49" charset="-122"/>
              </a:rPr>
              <a:t>情况下</a:t>
            </a:r>
            <a:r>
              <a:rPr lang="zh-CN" altLang="en-US" sz="2000" dirty="0"/>
              <a:t>，使用</a:t>
            </a:r>
            <a:r>
              <a:rPr lang="zh-CN" altLang="en-US" sz="2000" dirty="0">
                <a:solidFill>
                  <a:srgbClr val="00B050"/>
                </a:solidFill>
              </a:rPr>
              <a:t>自顶向下</a:t>
            </a:r>
            <a:r>
              <a:rPr lang="zh-CN" altLang="en-US" sz="2000" dirty="0"/>
              <a:t>的方式进行软件体系结构设计则更常见。</a:t>
            </a:r>
          </a:p>
          <a:p>
            <a:pPr indent="358775">
              <a:lnSpc>
                <a:spcPct val="150000"/>
              </a:lnSpc>
            </a:pPr>
            <a:r>
              <a:rPr lang="zh-CN" altLang="en-US" sz="2000" dirty="0"/>
              <a:t>在自顶向下这种方式下，首先要</a:t>
            </a:r>
            <a:r>
              <a:rPr lang="zh-CN" altLang="en-US" sz="2000" dirty="0">
                <a:solidFill>
                  <a:srgbClr val="FF0000"/>
                </a:solidFill>
                <a:latin typeface="楷体" panose="02010609060101010101" pitchFamily="49" charset="-122"/>
                <a:ea typeface="楷体" panose="02010609060101010101" pitchFamily="49" charset="-122"/>
              </a:rPr>
              <a:t>根据客户的需求选择软件体系结构风格</a:t>
            </a:r>
            <a:r>
              <a:rPr lang="zh-CN" altLang="en-US" sz="2000" dirty="0"/>
              <a:t>，然后对可选的软件体系结构风格或模式进行分析，以建立最适合客户需求和质量属性的结构。</a:t>
            </a:r>
          </a:p>
          <a:p>
            <a:pPr indent="358775">
              <a:lnSpc>
                <a:spcPct val="150000"/>
              </a:lnSpc>
            </a:pPr>
            <a:r>
              <a:rPr lang="zh-CN" altLang="en-US" sz="2000" dirty="0">
                <a:latin typeface="楷体" panose="02010609060101010101" pitchFamily="49" charset="-122"/>
                <a:ea typeface="楷体" panose="02010609060101010101" pitchFamily="49" charset="-122"/>
              </a:rPr>
              <a:t>需要强调的是，软件体系结构设计这个过程可一直</a:t>
            </a:r>
            <a:r>
              <a:rPr lang="zh-CN" altLang="en-US" sz="2000" dirty="0">
                <a:solidFill>
                  <a:srgbClr val="D60093"/>
                </a:solidFill>
                <a:latin typeface="楷体" panose="02010609060101010101" pitchFamily="49" charset="-122"/>
                <a:ea typeface="楷体" panose="02010609060101010101" pitchFamily="49" charset="-122"/>
              </a:rPr>
              <a:t>迭代</a:t>
            </a:r>
            <a:r>
              <a:rPr lang="zh-CN" altLang="en-US" sz="2000" dirty="0">
                <a:latin typeface="楷体" panose="02010609060101010101" pitchFamily="49" charset="-122"/>
                <a:ea typeface="楷体" panose="02010609060101010101" pitchFamily="49" charset="-122"/>
              </a:rPr>
              <a:t>，直到获得一个完善的软件体系结构。有经验的软件设计人员应能按照项目所需的策略进行软件体系结构设计。</a:t>
            </a:r>
          </a:p>
          <a:p>
            <a:pPr>
              <a:lnSpc>
                <a:spcPct val="150000"/>
              </a:lnSpc>
            </a:pPr>
            <a:endParaRPr lang="zh-CN" altLang="en-US" dirty="0"/>
          </a:p>
        </p:txBody>
      </p:sp>
    </p:spTree>
    <p:extLst>
      <p:ext uri="{BB962C8B-B14F-4D97-AF65-F5344CB8AC3E}">
        <p14:creationId xmlns:p14="http://schemas.microsoft.com/office/powerpoint/2010/main" val="11733070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9206</TotalTime>
  <Words>5445</Words>
  <Application>Microsoft Office PowerPoint</Application>
  <PresentationFormat>全屏显示(16:9)</PresentationFormat>
  <Paragraphs>313</Paragraphs>
  <Slides>56</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56</vt:i4>
      </vt:variant>
    </vt:vector>
  </HeadingPairs>
  <TitlesOfParts>
    <vt:vector size="64" baseType="lpstr">
      <vt:lpstr>Bebas Neue</vt:lpstr>
      <vt:lpstr>楷体</vt:lpstr>
      <vt:lpstr>宋体</vt:lpstr>
      <vt:lpstr>微软雅黑</vt:lpstr>
      <vt:lpstr>Arial</vt:lpstr>
      <vt:lpstr>Calibri</vt:lpstr>
      <vt:lpstr>Wingdings</vt:lpstr>
      <vt:lpstr>Office Theme</vt:lpstr>
      <vt:lpstr>PowerPoint 演示文稿</vt:lpstr>
      <vt:lpstr>主要内容</vt:lpstr>
      <vt:lpstr>9.1 面向对象设计与结构化设计</vt:lpstr>
      <vt:lpstr>9.2 面向对象设计与面向对象分析的关系</vt:lpstr>
      <vt:lpstr>9.3 面向对象设计的过程与规则</vt:lpstr>
      <vt:lpstr>9.3 面向对象设计的过程与规则</vt:lpstr>
      <vt:lpstr>PowerPoint 演示文稿</vt:lpstr>
      <vt:lpstr>9.3 面向对象设计的过程与规则</vt:lpstr>
      <vt:lpstr>PowerPoint 演示文稿</vt:lpstr>
      <vt:lpstr>9.3 面向对象设计的过程与规则</vt:lpstr>
      <vt:lpstr>9.3 面向对象设计的过程与规则</vt:lpstr>
      <vt:lpstr>9.3 面向对象设计的过程与规则</vt:lpstr>
      <vt:lpstr>9.4   面向对象设计的启发规则</vt:lpstr>
      <vt:lpstr>9.5   系统设计</vt:lpstr>
      <vt:lpstr>9.5   系统设计</vt:lpstr>
      <vt:lpstr>9.5   系统设计</vt:lpstr>
      <vt:lpstr>9.5   系统设计</vt:lpstr>
      <vt:lpstr>PowerPoint 演示文稿</vt:lpstr>
      <vt:lpstr>PowerPoint 演示文稿</vt:lpstr>
      <vt:lpstr>9.5   系统设计</vt:lpstr>
      <vt:lpstr>9.5   系统设计</vt:lpstr>
      <vt:lpstr>问题域子系统设计</vt:lpstr>
      <vt:lpstr>PowerPoint 演示文稿</vt:lpstr>
      <vt:lpstr>PowerPoint 演示文稿</vt:lpstr>
      <vt:lpstr>PowerPoint 演示文稿</vt:lpstr>
      <vt:lpstr>9.5   系统设计</vt:lpstr>
      <vt:lpstr>PowerPoint 演示文稿</vt:lpstr>
      <vt:lpstr>PowerPoint 演示文稿</vt:lpstr>
      <vt:lpstr>9.5   系统设计</vt:lpstr>
      <vt:lpstr>PowerPoint 演示文稿</vt:lpstr>
      <vt:lpstr>PowerPoint 演示文稿</vt:lpstr>
      <vt:lpstr>9.5   系统设计</vt:lpstr>
      <vt:lpstr>9.5   系统设计</vt:lpstr>
      <vt:lpstr>PowerPoint 演示文稿</vt:lpstr>
      <vt:lpstr>9.5   系统设计</vt:lpstr>
      <vt:lpstr>9.5   系统设计</vt:lpstr>
      <vt:lpstr>9.5   系统设计</vt:lpstr>
      <vt:lpstr>9.5   系统设计</vt:lpstr>
      <vt:lpstr>PowerPoint 演示文稿</vt:lpstr>
      <vt:lpstr>9.6   对象设计</vt:lpstr>
      <vt:lpstr>9.6   对象设计</vt:lpstr>
      <vt:lpstr>9.6   对象设计</vt:lpstr>
      <vt:lpstr>PowerPoint 演示文稿</vt:lpstr>
      <vt:lpstr>9.6   对象设计</vt:lpstr>
      <vt:lpstr>PowerPoint 演示文稿</vt:lpstr>
      <vt:lpstr>PowerPoint 演示文稿</vt:lpstr>
      <vt:lpstr>9.6   对象设计</vt:lpstr>
      <vt:lpstr>PowerPoint 演示文稿</vt:lpstr>
      <vt:lpstr>PowerPoint 演示文稿</vt:lpstr>
      <vt:lpstr>PowerPoint 演示文稿</vt:lpstr>
      <vt:lpstr>9.6   对象设计</vt:lpstr>
      <vt:lpstr>PowerPoint 演示文稿</vt:lpstr>
      <vt:lpstr>PowerPoint 演示文稿</vt:lpstr>
      <vt:lpstr>例如,假设程序员正在实现一个Stack(后进先出栈)类</vt:lpstr>
      <vt:lpstr>小结</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lyx</dc:creator>
  <cp:keywords>http:/www.ypppt.com</cp:keywords>
  <cp:lastModifiedBy>Administrator</cp:lastModifiedBy>
  <cp:revision>281</cp:revision>
  <dcterms:created xsi:type="dcterms:W3CDTF">2011-12-26T17:46:32Z</dcterms:created>
  <dcterms:modified xsi:type="dcterms:W3CDTF">2020-04-20T05:23:03Z</dcterms:modified>
</cp:coreProperties>
</file>