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4" r:id="rId2"/>
  </p:sldMasterIdLst>
  <p:notesMasterIdLst>
    <p:notesMasterId r:id="rId91"/>
  </p:notesMasterIdLst>
  <p:handoutMasterIdLst>
    <p:handoutMasterId r:id="rId92"/>
  </p:handoutMasterIdLst>
  <p:sldIdLst>
    <p:sldId id="339" r:id="rId3"/>
    <p:sldId id="427" r:id="rId4"/>
    <p:sldId id="367" r:id="rId5"/>
    <p:sldId id="368" r:id="rId6"/>
    <p:sldId id="390" r:id="rId7"/>
    <p:sldId id="391" r:id="rId8"/>
    <p:sldId id="369" r:id="rId9"/>
    <p:sldId id="370" r:id="rId10"/>
    <p:sldId id="392" r:id="rId11"/>
    <p:sldId id="393" r:id="rId12"/>
    <p:sldId id="394" r:id="rId13"/>
    <p:sldId id="395" r:id="rId14"/>
    <p:sldId id="397" r:id="rId15"/>
    <p:sldId id="396" r:id="rId16"/>
    <p:sldId id="371" r:id="rId17"/>
    <p:sldId id="372" r:id="rId18"/>
    <p:sldId id="398" r:id="rId19"/>
    <p:sldId id="373" r:id="rId20"/>
    <p:sldId id="374" r:id="rId21"/>
    <p:sldId id="375" r:id="rId22"/>
    <p:sldId id="399" r:id="rId23"/>
    <p:sldId id="376" r:id="rId24"/>
    <p:sldId id="400" r:id="rId25"/>
    <p:sldId id="377" r:id="rId26"/>
    <p:sldId id="401"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42" r:id="rId40"/>
    <p:sldId id="343" r:id="rId41"/>
    <p:sldId id="402" r:id="rId42"/>
    <p:sldId id="403" r:id="rId43"/>
    <p:sldId id="344" r:id="rId44"/>
    <p:sldId id="404" r:id="rId45"/>
    <p:sldId id="345" r:id="rId46"/>
    <p:sldId id="405" r:id="rId47"/>
    <p:sldId id="346" r:id="rId48"/>
    <p:sldId id="348" r:id="rId49"/>
    <p:sldId id="406" r:id="rId50"/>
    <p:sldId id="407" r:id="rId51"/>
    <p:sldId id="408" r:id="rId52"/>
    <p:sldId id="409" r:id="rId53"/>
    <p:sldId id="410" r:id="rId54"/>
    <p:sldId id="411" r:id="rId55"/>
    <p:sldId id="412" r:id="rId56"/>
    <p:sldId id="413" r:id="rId57"/>
    <p:sldId id="347" r:id="rId58"/>
    <p:sldId id="349" r:id="rId59"/>
    <p:sldId id="350" r:id="rId60"/>
    <p:sldId id="351" r:id="rId61"/>
    <p:sldId id="352" r:id="rId62"/>
    <p:sldId id="353" r:id="rId63"/>
    <p:sldId id="414" r:id="rId64"/>
    <p:sldId id="354" r:id="rId65"/>
    <p:sldId id="356" r:id="rId66"/>
    <p:sldId id="355" r:id="rId67"/>
    <p:sldId id="357" r:id="rId68"/>
    <p:sldId id="415" r:id="rId69"/>
    <p:sldId id="358" r:id="rId70"/>
    <p:sldId id="359" r:id="rId71"/>
    <p:sldId id="360" r:id="rId72"/>
    <p:sldId id="361" r:id="rId73"/>
    <p:sldId id="362" r:id="rId74"/>
    <p:sldId id="416" r:id="rId75"/>
    <p:sldId id="363" r:id="rId76"/>
    <p:sldId id="364" r:id="rId77"/>
    <p:sldId id="365" r:id="rId78"/>
    <p:sldId id="417" r:id="rId79"/>
    <p:sldId id="366" r:id="rId80"/>
    <p:sldId id="418" r:id="rId81"/>
    <p:sldId id="419" r:id="rId82"/>
    <p:sldId id="420" r:id="rId83"/>
    <p:sldId id="421" r:id="rId84"/>
    <p:sldId id="422" r:id="rId85"/>
    <p:sldId id="423" r:id="rId86"/>
    <p:sldId id="424" r:id="rId87"/>
    <p:sldId id="425" r:id="rId88"/>
    <p:sldId id="426" r:id="rId89"/>
    <p:sldId id="340" r:id="rId9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00"/>
    <a:srgbClr val="0065B0"/>
    <a:srgbClr val="FF0505"/>
    <a:srgbClr val="D60093"/>
    <a:srgbClr val="CC3399"/>
    <a:srgbClr val="F2644C"/>
    <a:srgbClr val="444444"/>
    <a:srgbClr val="0FCED3"/>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autoAdjust="0"/>
    <p:restoredTop sz="83633" autoAdjust="0"/>
  </p:normalViewPr>
  <p:slideViewPr>
    <p:cSldViewPr>
      <p:cViewPr varScale="1">
        <p:scale>
          <a:sx n="82" d="100"/>
          <a:sy n="82" d="100"/>
        </p:scale>
        <p:origin x="876" y="66"/>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9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BABB2A-1528-4AAF-9A21-F4370666C7B2}" type="datetimeFigureOut">
              <a:rPr lang="en-JM" smtClean="0"/>
              <a:pPr/>
              <a:t>24/03/2020</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38927C-AB49-450F-8967-4AD52E2DC3DA}" type="slidenum">
              <a:rPr lang="en-JM" smtClean="0"/>
              <a:pPr/>
              <a:t>‹#›</a:t>
            </a:fld>
            <a:endParaRPr lang="en-JM"/>
          </a:p>
        </p:txBody>
      </p:sp>
    </p:spTree>
    <p:extLst>
      <p:ext uri="{BB962C8B-B14F-4D97-AF65-F5344CB8AC3E}">
        <p14:creationId xmlns:p14="http://schemas.microsoft.com/office/powerpoint/2010/main" val="352751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90015-6979-4CAF-87BC-D33F74A1F261}" type="datetimeFigureOut">
              <a:rPr lang="en-JM" smtClean="0"/>
              <a:pPr/>
              <a:t>24/03/2020</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A0D8-6577-48B2-BA77-88519BAFBFDA}" type="slidenum">
              <a:rPr lang="en-JM" smtClean="0"/>
              <a:pPr/>
              <a:t>‹#›</a:t>
            </a:fld>
            <a:endParaRPr lang="en-JM"/>
          </a:p>
        </p:txBody>
      </p:sp>
    </p:spTree>
    <p:extLst>
      <p:ext uri="{BB962C8B-B14F-4D97-AF65-F5344CB8AC3E}">
        <p14:creationId xmlns:p14="http://schemas.microsoft.com/office/powerpoint/2010/main" val="159120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t>1</a:t>
            </a:fld>
            <a:endParaRPr lang="zh-CN" altLang="en-US"/>
          </a:p>
        </p:txBody>
      </p:sp>
    </p:spTree>
    <p:extLst>
      <p:ext uri="{BB962C8B-B14F-4D97-AF65-F5344CB8AC3E}">
        <p14:creationId xmlns:p14="http://schemas.microsoft.com/office/powerpoint/2010/main" val="92668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降低耦合并提高内聚。降低耦合提高内聚的主要目的之一就是在修改一部分代码时尽可能避免牵一发而动全身</a:t>
            </a:r>
            <a:r>
              <a:rPr lang="en-US" altLang="zh-CN" dirty="0" smtClean="0"/>
              <a:t>,</a:t>
            </a:r>
            <a:r>
              <a:rPr lang="zh-CN" altLang="en-US" dirty="0" smtClean="0"/>
              <a:t>也就是提升软件灵活性。</a:t>
            </a:r>
          </a:p>
          <a:p>
            <a:r>
              <a:rPr lang="en-US" altLang="zh-CN" dirty="0" smtClean="0"/>
              <a:t>(2)</a:t>
            </a:r>
            <a:r>
              <a:rPr lang="zh-CN" altLang="en-US" dirty="0" smtClean="0"/>
              <a:t>建立抽象</a:t>
            </a:r>
            <a:r>
              <a:rPr lang="en-US" altLang="zh-CN" dirty="0" smtClean="0"/>
              <a:t>,</a:t>
            </a:r>
            <a:r>
              <a:rPr lang="zh-CN" altLang="en-US" dirty="0" smtClean="0"/>
              <a:t>就是创建有多态操作的接口和父类</a:t>
            </a:r>
            <a:r>
              <a:rPr lang="en-US" altLang="zh-CN" dirty="0" smtClean="0"/>
              <a:t>,</a:t>
            </a:r>
            <a:r>
              <a:rPr lang="zh-CN" altLang="en-US" dirty="0" smtClean="0"/>
              <a:t>主要的目的就是能继承的就继承</a:t>
            </a:r>
            <a:r>
              <a:rPr lang="en-US" altLang="zh-CN" dirty="0" smtClean="0"/>
              <a:t>,</a:t>
            </a:r>
            <a:r>
              <a:rPr lang="zh-CN" altLang="en-US" dirty="0" smtClean="0"/>
              <a:t>尽量不要写冗余代码。由干重写这些冗余代码会增加修改软件程序时的工作量</a:t>
            </a:r>
            <a:r>
              <a:rPr lang="en-US" altLang="zh-CN" dirty="0" smtClean="0"/>
              <a:t>,</a:t>
            </a:r>
            <a:r>
              <a:rPr lang="zh-CN" altLang="en-US" dirty="0" smtClean="0"/>
              <a:t>因此节约了这部分的工作量</a:t>
            </a:r>
            <a:r>
              <a:rPr lang="en-US" altLang="zh-CN" dirty="0" smtClean="0"/>
              <a:t>,</a:t>
            </a:r>
            <a:r>
              <a:rPr lang="zh-CN" altLang="en-US" dirty="0" smtClean="0"/>
              <a:t>也就是提升了软件的灵活度。</a:t>
            </a:r>
          </a:p>
          <a:p>
            <a:r>
              <a:rPr lang="en-US" altLang="zh-CN" dirty="0" smtClean="0"/>
              <a:t>(3)</a:t>
            </a:r>
            <a:r>
              <a:rPr lang="zh-CN" altLang="en-US" dirty="0" smtClean="0"/>
              <a:t>不要将代码写死</a:t>
            </a:r>
            <a:r>
              <a:rPr lang="en-US" altLang="zh-CN" dirty="0" smtClean="0"/>
              <a:t>,</a:t>
            </a:r>
            <a:r>
              <a:rPr lang="zh-CN" altLang="en-US" dirty="0" smtClean="0"/>
              <a:t>就是消除代码中的常数。一些静态数据</a:t>
            </a:r>
            <a:r>
              <a:rPr lang="en-US" altLang="zh-CN" dirty="0" smtClean="0"/>
              <a:t>,</a:t>
            </a:r>
            <a:r>
              <a:rPr lang="zh-CN" altLang="en-US" dirty="0" smtClean="0"/>
              <a:t>比如定义了一组错误码约定，每一种错误对应一个错误码</a:t>
            </a:r>
            <a:r>
              <a:rPr lang="en-US" altLang="zh-CN" dirty="0" smtClean="0"/>
              <a:t>,</a:t>
            </a:r>
            <a:r>
              <a:rPr lang="zh-CN" altLang="en-US" dirty="0" smtClean="0"/>
              <a:t>然后在代码里每次判断或设置这个错误码时</a:t>
            </a:r>
            <a:r>
              <a:rPr lang="en-US" altLang="zh-CN" dirty="0" smtClean="0"/>
              <a:t>,</a:t>
            </a:r>
            <a:r>
              <a:rPr lang="zh-CN" altLang="en-US" dirty="0" smtClean="0"/>
              <a:t>都要用常量来判断。如果扩写软件</a:t>
            </a:r>
            <a:r>
              <a:rPr lang="en-US" altLang="zh-CN" dirty="0" smtClean="0"/>
              <a:t>,</a:t>
            </a:r>
            <a:r>
              <a:rPr lang="zh-CN" altLang="en-US" dirty="0" smtClean="0"/>
              <a:t>这样的判断就会出现成百上千。这时如果忽然要修改某个错误码的值</a:t>
            </a:r>
            <a:r>
              <a:rPr lang="en-US" altLang="zh-CN" dirty="0" smtClean="0"/>
              <a:t>,</a:t>
            </a:r>
            <a:r>
              <a:rPr lang="zh-CN" altLang="en-US" dirty="0" smtClean="0"/>
              <a:t>修改代码就会非常麻烦。</a:t>
            </a:r>
            <a:endParaRPr lang="en-US" altLang="zh-CN" dirty="0" smtClean="0"/>
          </a:p>
          <a:p>
            <a:r>
              <a:rPr lang="en-US" altLang="zh-CN" dirty="0" smtClean="0"/>
              <a:t>(4)</a:t>
            </a:r>
            <a:r>
              <a:rPr lang="zh-CN" altLang="en-US" dirty="0" smtClean="0"/>
              <a:t>抛出异常</a:t>
            </a:r>
            <a:r>
              <a:rPr lang="en-US" altLang="zh-CN" dirty="0" smtClean="0"/>
              <a:t>,</a:t>
            </a:r>
            <a:r>
              <a:rPr lang="zh-CN" altLang="en-US" dirty="0" smtClean="0"/>
              <a:t>就是由操作的调用者处理异常。如果出现异常</a:t>
            </a:r>
            <a:r>
              <a:rPr lang="en-US" altLang="zh-CN" dirty="0" smtClean="0"/>
              <a:t>,</a:t>
            </a:r>
            <a:r>
              <a:rPr lang="zh-CN" altLang="en-US" dirty="0" smtClean="0"/>
              <a:t>就由程序自行处理</a:t>
            </a:r>
            <a:r>
              <a:rPr lang="en-US" altLang="zh-CN" dirty="0" smtClean="0"/>
              <a:t>,</a:t>
            </a:r>
            <a:r>
              <a:rPr lang="zh-CN" altLang="en-US" dirty="0" smtClean="0"/>
              <a:t>这样异常处理的工作会被杂糅在整个软件程序的各个部分</a:t>
            </a:r>
            <a:r>
              <a:rPr lang="en-US" altLang="zh-CN" dirty="0" smtClean="0"/>
              <a:t>,</a:t>
            </a:r>
            <a:r>
              <a:rPr lang="zh-CN" altLang="en-US" dirty="0" smtClean="0"/>
              <a:t>修改时很难找</a:t>
            </a:r>
            <a:r>
              <a:rPr lang="en-US" altLang="zh-CN" dirty="0" smtClean="0"/>
              <a:t>,</a:t>
            </a:r>
            <a:r>
              <a:rPr lang="zh-CN" altLang="en-US" dirty="0" smtClean="0"/>
              <a:t>容易出现疏漏</a:t>
            </a:r>
            <a:r>
              <a:rPr lang="en-US" altLang="zh-CN" dirty="0" smtClean="0"/>
              <a:t>,</a:t>
            </a:r>
            <a:r>
              <a:rPr lang="zh-CN" altLang="en-US" dirty="0" smtClean="0"/>
              <a:t>相当于给修改软件带来了麻烦</a:t>
            </a:r>
            <a:r>
              <a:rPr lang="en-US" altLang="zh-CN" dirty="0" smtClean="0"/>
              <a:t>,</a:t>
            </a:r>
            <a:r>
              <a:rPr lang="zh-CN" altLang="en-US" dirty="0" smtClean="0"/>
              <a:t>所以一般要抛出异常。</a:t>
            </a:r>
          </a:p>
          <a:p>
            <a:r>
              <a:rPr lang="en-US" altLang="zh-CN" dirty="0" smtClean="0"/>
              <a:t>(5)</a:t>
            </a:r>
            <a:r>
              <a:rPr lang="zh-CN" altLang="en-US" dirty="0" smtClean="0"/>
              <a:t>使用并创建可复用的代码。如果一段可复用的代码在一个软件中重复出现多次</a:t>
            </a:r>
            <a:r>
              <a:rPr lang="en-US" altLang="zh-CN" dirty="0" smtClean="0"/>
              <a:t>,</a:t>
            </a:r>
            <a:r>
              <a:rPr lang="zh-CN" altLang="en-US" dirty="0" smtClean="0"/>
              <a:t>那么针对这段代码的修改将需要在每一个它出现的地方进行</a:t>
            </a:r>
            <a:r>
              <a:rPr lang="en-US" altLang="zh-CN" dirty="0" smtClean="0"/>
              <a:t>,</a:t>
            </a:r>
            <a:r>
              <a:rPr lang="zh-CN" altLang="en-US" dirty="0" smtClean="0"/>
              <a:t>而如果能够高度复用同一段代码</a:t>
            </a:r>
            <a:r>
              <a:rPr lang="en-US" altLang="zh-CN" dirty="0" smtClean="0"/>
              <a:t>,</a:t>
            </a:r>
            <a:r>
              <a:rPr lang="zh-CN" altLang="en-US" dirty="0" smtClean="0"/>
              <a:t>比如只对它定义一次</a:t>
            </a:r>
            <a:r>
              <a:rPr lang="en-US" altLang="zh-CN" dirty="0" smtClean="0"/>
              <a:t>,</a:t>
            </a:r>
            <a:r>
              <a:rPr lang="zh-CN" altLang="en-US" dirty="0" smtClean="0"/>
              <a:t>其他的部分都是对这段代码的调用</a:t>
            </a:r>
            <a:r>
              <a:rPr lang="en-US" altLang="zh-CN" dirty="0" smtClean="0"/>
              <a:t>,</a:t>
            </a:r>
            <a:r>
              <a:rPr lang="zh-CN" altLang="en-US" dirty="0" smtClean="0"/>
              <a:t>修改时就只需要修改一次。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79CA0D8-6577-48B2-BA77-88519BAFBFDA}" type="slidenum">
              <a:rPr lang="en-JM" smtClean="0"/>
              <a:pPr/>
              <a:t>21</a:t>
            </a:fld>
            <a:endParaRPr lang="en-JM"/>
          </a:p>
        </p:txBody>
      </p:sp>
    </p:spTree>
    <p:extLst>
      <p:ext uri="{BB962C8B-B14F-4D97-AF65-F5344CB8AC3E}">
        <p14:creationId xmlns:p14="http://schemas.microsoft.com/office/powerpoint/2010/main" val="389329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例如，一个专业的软件工程师和对电脑只有有限了解的普通用户，所能够接受的界面可能就完全不同。来自中国和法国的用户，对于同一种配色或图案的理解也可能是大相径庭的。用户界面作为应用程序和用户交互的核心途径，必须将不同用户对界面的不同需求考虑在其中，这样才能给用户提供最好的使用体验。否则，即使软件内部的功能十分强大，如果界面使用起来体验非常糟糕，用户也不会选择使用它。</a:t>
            </a:r>
          </a:p>
          <a:p>
            <a:endParaRPr lang="zh-CN" altLang="en-US" dirty="0"/>
          </a:p>
        </p:txBody>
      </p:sp>
      <p:sp>
        <p:nvSpPr>
          <p:cNvPr id="4" name="灯片编号占位符 3"/>
          <p:cNvSpPr>
            <a:spLocks noGrp="1"/>
          </p:cNvSpPr>
          <p:nvPr>
            <p:ph type="sldNum" sz="quarter" idx="10"/>
          </p:nvPr>
        </p:nvSpPr>
        <p:spPr/>
        <p:txBody>
          <a:bodyPr/>
          <a:lstStyle/>
          <a:p>
            <a:fld id="{379CA0D8-6577-48B2-BA77-88519BAFBFDA}" type="slidenum">
              <a:rPr lang="en-JM" smtClean="0"/>
              <a:pPr/>
              <a:t>31</a:t>
            </a:fld>
            <a:endParaRPr lang="en-JM"/>
          </a:p>
        </p:txBody>
      </p:sp>
    </p:spTree>
    <p:extLst>
      <p:ext uri="{BB962C8B-B14F-4D97-AF65-F5344CB8AC3E}">
        <p14:creationId xmlns:p14="http://schemas.microsoft.com/office/powerpoint/2010/main" val="2326590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例如，开发一个在线的物品交易平台，使用 </a:t>
            </a:r>
            <a:r>
              <a:rPr lang="en-US" altLang="zh-CN" sz="1200" dirty="0" smtClean="0"/>
              <a:t>Python </a:t>
            </a:r>
            <a:r>
              <a:rPr lang="zh-CN" altLang="en-US" sz="1200" dirty="0" smtClean="0"/>
              <a:t>作为后端语言，</a:t>
            </a:r>
            <a:r>
              <a:rPr lang="en-US" altLang="zh-CN" sz="1200" dirty="0" smtClean="0"/>
              <a:t>HTML</a:t>
            </a:r>
            <a:r>
              <a:rPr lang="zh-CN" altLang="en-US" sz="1200" dirty="0" smtClean="0"/>
              <a:t>、</a:t>
            </a:r>
            <a:r>
              <a:rPr lang="en-US" altLang="zh-CN" sz="1200" dirty="0" smtClean="0"/>
              <a:t>CSS</a:t>
            </a:r>
            <a:r>
              <a:rPr lang="zh-CN" altLang="en-US" sz="1200" dirty="0" smtClean="0"/>
              <a:t>、</a:t>
            </a:r>
            <a:r>
              <a:rPr lang="en-US" altLang="zh-CN" sz="1200" dirty="0" smtClean="0"/>
              <a:t>JavaScript </a:t>
            </a:r>
            <a:r>
              <a:rPr lang="zh-CN" altLang="en-US" sz="1200" dirty="0" smtClean="0"/>
              <a:t>等作为前端语言，</a:t>
            </a:r>
            <a:r>
              <a:rPr lang="en-US" altLang="zh-CN" sz="1200" dirty="0" smtClean="0"/>
              <a:t>MySQL </a:t>
            </a:r>
            <a:r>
              <a:rPr lang="zh-CN" altLang="en-US" sz="1200" dirty="0" smtClean="0"/>
              <a:t>作为数据库引擎，这些都属于实现模型。</a:t>
            </a:r>
            <a:endParaRPr lang="zh-CN" altLang="en-US" dirty="0"/>
          </a:p>
        </p:txBody>
      </p:sp>
      <p:sp>
        <p:nvSpPr>
          <p:cNvPr id="4" name="灯片编号占位符 3"/>
          <p:cNvSpPr>
            <a:spLocks noGrp="1"/>
          </p:cNvSpPr>
          <p:nvPr>
            <p:ph type="sldNum" sz="quarter" idx="10"/>
          </p:nvPr>
        </p:nvSpPr>
        <p:spPr/>
        <p:txBody>
          <a:bodyPr/>
          <a:lstStyle/>
          <a:p>
            <a:fld id="{379CA0D8-6577-48B2-BA77-88519BAFBFDA}" type="slidenum">
              <a:rPr lang="en-JM" smtClean="0"/>
              <a:pPr/>
              <a:t>33</a:t>
            </a:fld>
            <a:endParaRPr lang="en-JM"/>
          </a:p>
        </p:txBody>
      </p:sp>
    </p:spTree>
    <p:extLst>
      <p:ext uri="{BB962C8B-B14F-4D97-AF65-F5344CB8AC3E}">
        <p14:creationId xmlns:p14="http://schemas.microsoft.com/office/powerpoint/2010/main" val="410133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t>88</a:t>
            </a:fld>
            <a:endParaRPr lang="zh-CN" altLang="en-US"/>
          </a:p>
        </p:txBody>
      </p:sp>
    </p:spTree>
    <p:extLst>
      <p:ext uri="{BB962C8B-B14F-4D97-AF65-F5344CB8AC3E}">
        <p14:creationId xmlns:p14="http://schemas.microsoft.com/office/powerpoint/2010/main" val="4119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4" name="矩形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i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solidFill>
                  <a:prstClr val="black"/>
                </a:solidFill>
              </a:rPr>
              <a:t> </a:t>
            </a:r>
            <a:endParaRPr lang="en-JM" dirty="0">
              <a:solidFill>
                <a:prstClr val="black"/>
              </a:solidFill>
            </a:endParaRPr>
          </a:p>
        </p:txBody>
      </p:sp>
      <p:sp>
        <p:nvSpPr>
          <p:cNvPr id="5" name="Slide Number Placeholder 4"/>
          <p:cNvSpPr>
            <a:spLocks noGrp="1"/>
          </p:cNvSpPr>
          <p:nvPr>
            <p:ph type="sldNum" sz="quarter" idx="12"/>
          </p:nvPr>
        </p:nvSpPr>
        <p:spPr/>
        <p:txBody>
          <a:bodyPr/>
          <a:lstStyle/>
          <a:p>
            <a:fld id="{8DF5134D-7C6B-4A7B-B28B-A8C75F870448}" type="slidenum">
              <a:rPr lang="en-JM" smtClean="0">
                <a:solidFill>
                  <a:prstClr val="black">
                    <a:tint val="75000"/>
                  </a:prstClr>
                </a:solidFill>
              </a:rPr>
              <a:pPr/>
              <a:t>‹#›</a:t>
            </a:fld>
            <a:endParaRPr lang="en-JM" dirty="0">
              <a:solidFill>
                <a:prstClr val="black">
                  <a:tint val="75000"/>
                </a:prstClr>
              </a:solidFill>
            </a:endParaRPr>
          </a:p>
        </p:txBody>
      </p:sp>
      <p:sp>
        <p:nvSpPr>
          <p:cNvPr id="8" name="内容占位符 7"/>
          <p:cNvSpPr>
            <a:spLocks noGrp="1"/>
          </p:cNvSpPr>
          <p:nvPr>
            <p:ph sz="quarter" idx="13"/>
          </p:nvPr>
        </p:nvSpPr>
        <p:spPr>
          <a:xfrm>
            <a:off x="457200" y="1043658"/>
            <a:ext cx="8229600" cy="3661691"/>
          </a:xfrm>
          <a:prstGeom prst="rect">
            <a:avLst/>
          </a:prstGeom>
        </p:spPr>
        <p:txBody>
          <a:bodyPr/>
          <a:lstStyle>
            <a:lvl1pPr>
              <a:defRPr sz="2400"/>
            </a:lvl1pPr>
            <a:lvl2pPr>
              <a:defRPr sz="2000"/>
            </a:lvl2pPr>
            <a:lvl3pPr>
              <a:defRPr sz="1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597917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solidFill>
                  <a:prstClr val="black"/>
                </a:solidFill>
              </a:rPr>
              <a:t> </a:t>
            </a:r>
            <a:endParaRPr lang="en-JM" dirty="0">
              <a:solidFill>
                <a:prstClr val="black"/>
              </a:solidFill>
            </a:endParaRPr>
          </a:p>
        </p:txBody>
      </p:sp>
      <p:sp>
        <p:nvSpPr>
          <p:cNvPr id="5" name="Slide Number Placeholder 4"/>
          <p:cNvSpPr>
            <a:spLocks noGrp="1"/>
          </p:cNvSpPr>
          <p:nvPr>
            <p:ph type="sldNum" sz="quarter" idx="12"/>
          </p:nvPr>
        </p:nvSpPr>
        <p:spPr/>
        <p:txBody>
          <a:bodyPr/>
          <a:lstStyle/>
          <a:p>
            <a:fld id="{8DF5134D-7C6B-4A7B-B28B-A8C75F870448}" type="slidenum">
              <a:rPr lang="en-JM" smtClean="0">
                <a:solidFill>
                  <a:prstClr val="black">
                    <a:tint val="75000"/>
                  </a:prstClr>
                </a:solidFill>
              </a:rPr>
              <a:pPr/>
              <a:t>‹#›</a:t>
            </a:fld>
            <a:endParaRPr lang="en-JM" dirty="0">
              <a:solidFill>
                <a:prstClr val="black">
                  <a:tint val="75000"/>
                </a:prstClr>
              </a:solidFill>
            </a:endParaRPr>
          </a:p>
        </p:txBody>
      </p:sp>
      <p:sp>
        <p:nvSpPr>
          <p:cNvPr id="30" name="Picture Placeholder 29"/>
          <p:cNvSpPr>
            <a:spLocks noGrp="1"/>
          </p:cNvSpPr>
          <p:nvPr>
            <p:ph type="pic" sz="quarter" idx="13"/>
          </p:nvPr>
        </p:nvSpPr>
        <p:spPr>
          <a:xfrm>
            <a:off x="533400" y="1200150"/>
            <a:ext cx="1828800" cy="1518666"/>
          </a:xfrm>
          <a:prstGeom prst="rect">
            <a:avLst/>
          </a:prstGeom>
        </p:spPr>
        <p:txBody>
          <a:bodyPr>
            <a:normAutofit/>
          </a:bodyPr>
          <a:lstStyle>
            <a:lvl1pPr marL="0" indent="0" algn="ctr">
              <a:buFontTx/>
              <a:buNone/>
              <a:defRPr sz="1400"/>
            </a:lvl1pPr>
          </a:lstStyle>
          <a:p>
            <a:endParaRPr lang="en-JM" dirty="0"/>
          </a:p>
        </p:txBody>
      </p:sp>
      <p:sp>
        <p:nvSpPr>
          <p:cNvPr id="32" name="Picture Placeholder 29"/>
          <p:cNvSpPr>
            <a:spLocks noGrp="1"/>
          </p:cNvSpPr>
          <p:nvPr>
            <p:ph type="pic" sz="quarter" idx="14"/>
          </p:nvPr>
        </p:nvSpPr>
        <p:spPr>
          <a:xfrm>
            <a:off x="2590800" y="1200150"/>
            <a:ext cx="1828800" cy="1518666"/>
          </a:xfrm>
          <a:prstGeom prst="rect">
            <a:avLst/>
          </a:prstGeom>
        </p:spPr>
        <p:txBody>
          <a:bodyPr>
            <a:normAutofit/>
          </a:bodyPr>
          <a:lstStyle>
            <a:lvl1pPr marL="0" indent="0" algn="ctr">
              <a:buFontTx/>
              <a:buNone/>
              <a:defRPr sz="1400"/>
            </a:lvl1pPr>
          </a:lstStyle>
          <a:p>
            <a:endParaRPr lang="en-JM"/>
          </a:p>
        </p:txBody>
      </p:sp>
      <p:sp>
        <p:nvSpPr>
          <p:cNvPr id="34" name="Picture Placeholder 29"/>
          <p:cNvSpPr>
            <a:spLocks noGrp="1"/>
          </p:cNvSpPr>
          <p:nvPr>
            <p:ph type="pic" sz="quarter" idx="15"/>
          </p:nvPr>
        </p:nvSpPr>
        <p:spPr>
          <a:xfrm>
            <a:off x="4648200" y="1200150"/>
            <a:ext cx="1828800" cy="1518666"/>
          </a:xfrm>
          <a:prstGeom prst="rect">
            <a:avLst/>
          </a:prstGeom>
        </p:spPr>
        <p:txBody>
          <a:bodyPr>
            <a:normAutofit/>
          </a:bodyPr>
          <a:lstStyle>
            <a:lvl1pPr marL="0" indent="0" algn="ctr">
              <a:buFontTx/>
              <a:buNone/>
              <a:defRPr sz="1400"/>
            </a:lvl1pPr>
          </a:lstStyle>
          <a:p>
            <a:endParaRPr lang="en-JM"/>
          </a:p>
        </p:txBody>
      </p:sp>
      <p:sp>
        <p:nvSpPr>
          <p:cNvPr id="36" name="Picture Placeholder 29"/>
          <p:cNvSpPr>
            <a:spLocks noGrp="1"/>
          </p:cNvSpPr>
          <p:nvPr>
            <p:ph type="pic" sz="quarter" idx="16"/>
          </p:nvPr>
        </p:nvSpPr>
        <p:spPr>
          <a:xfrm>
            <a:off x="6705600" y="1200150"/>
            <a:ext cx="1828800" cy="1518666"/>
          </a:xfrm>
          <a:prstGeom prst="rect">
            <a:avLst/>
          </a:prstGeom>
        </p:spPr>
        <p:txBody>
          <a:bodyPr>
            <a:normAutofit/>
          </a:bodyPr>
          <a:lstStyle>
            <a:lvl1pPr marL="0" indent="0" algn="ctr">
              <a:buFontTx/>
              <a:buNone/>
              <a:defRPr sz="1400"/>
            </a:lvl1pPr>
          </a:lstStyle>
          <a:p>
            <a:endParaRPr lang="en-JM"/>
          </a:p>
        </p:txBody>
      </p:sp>
      <p:sp>
        <p:nvSpPr>
          <p:cNvPr id="39" name="Content Placeholder 37"/>
          <p:cNvSpPr>
            <a:spLocks noGrp="1"/>
          </p:cNvSpPr>
          <p:nvPr>
            <p:ph sz="quarter" idx="18"/>
          </p:nvPr>
        </p:nvSpPr>
        <p:spPr>
          <a:xfrm>
            <a:off x="25146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0" name="Content Placeholder 37"/>
          <p:cNvSpPr>
            <a:spLocks noGrp="1"/>
          </p:cNvSpPr>
          <p:nvPr>
            <p:ph sz="quarter" idx="19"/>
          </p:nvPr>
        </p:nvSpPr>
        <p:spPr>
          <a:xfrm>
            <a:off x="45720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1" name="Content Placeholder 37"/>
          <p:cNvSpPr>
            <a:spLocks noGrp="1"/>
          </p:cNvSpPr>
          <p:nvPr>
            <p:ph sz="quarter" idx="20"/>
          </p:nvPr>
        </p:nvSpPr>
        <p:spPr>
          <a:xfrm>
            <a:off x="66294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37" name="Content Placeholder 37"/>
          <p:cNvSpPr>
            <a:spLocks noGrp="1"/>
          </p:cNvSpPr>
          <p:nvPr>
            <p:ph sz="quarter" idx="21"/>
          </p:nvPr>
        </p:nvSpPr>
        <p:spPr>
          <a:xfrm>
            <a:off x="4572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25" name="Content Placeholder 37"/>
          <p:cNvSpPr>
            <a:spLocks noGrp="1"/>
          </p:cNvSpPr>
          <p:nvPr>
            <p:ph sz="quarter" idx="26"/>
          </p:nvPr>
        </p:nvSpPr>
        <p:spPr>
          <a:xfrm>
            <a:off x="25146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8" name="Content Placeholder 37"/>
          <p:cNvSpPr>
            <a:spLocks noGrp="1"/>
          </p:cNvSpPr>
          <p:nvPr>
            <p:ph sz="quarter" idx="27"/>
          </p:nvPr>
        </p:nvSpPr>
        <p:spPr>
          <a:xfrm>
            <a:off x="45720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9" name="Content Placeholder 37"/>
          <p:cNvSpPr>
            <a:spLocks noGrp="1"/>
          </p:cNvSpPr>
          <p:nvPr>
            <p:ph sz="quarter" idx="28"/>
          </p:nvPr>
        </p:nvSpPr>
        <p:spPr>
          <a:xfrm>
            <a:off x="66294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31" name="Content Placeholder 37"/>
          <p:cNvSpPr>
            <a:spLocks noGrp="1"/>
          </p:cNvSpPr>
          <p:nvPr>
            <p:ph sz="quarter" idx="29"/>
          </p:nvPr>
        </p:nvSpPr>
        <p:spPr>
          <a:xfrm>
            <a:off x="4572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46" name="Text Placeholder 42"/>
          <p:cNvSpPr>
            <a:spLocks noGrp="1"/>
          </p:cNvSpPr>
          <p:nvPr>
            <p:ph type="body" sz="quarter" idx="25"/>
          </p:nvPr>
        </p:nvSpPr>
        <p:spPr>
          <a:xfrm>
            <a:off x="5334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2" name="Text Placeholder 42"/>
          <p:cNvSpPr>
            <a:spLocks noGrp="1"/>
          </p:cNvSpPr>
          <p:nvPr>
            <p:ph type="body" sz="quarter" idx="30"/>
          </p:nvPr>
        </p:nvSpPr>
        <p:spPr>
          <a:xfrm>
            <a:off x="25908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7" name="Text Placeholder 42"/>
          <p:cNvSpPr>
            <a:spLocks noGrp="1"/>
          </p:cNvSpPr>
          <p:nvPr>
            <p:ph type="body" sz="quarter" idx="31"/>
          </p:nvPr>
        </p:nvSpPr>
        <p:spPr>
          <a:xfrm>
            <a:off x="46482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8" name="Text Placeholder 42"/>
          <p:cNvSpPr>
            <a:spLocks noGrp="1"/>
          </p:cNvSpPr>
          <p:nvPr>
            <p:ph type="body" sz="quarter" idx="32"/>
          </p:nvPr>
        </p:nvSpPr>
        <p:spPr>
          <a:xfrm>
            <a:off x="67056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Tree>
    <p:extLst>
      <p:ext uri="{BB962C8B-B14F-4D97-AF65-F5344CB8AC3E}">
        <p14:creationId xmlns:p14="http://schemas.microsoft.com/office/powerpoint/2010/main" val="1528085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solidFill>
                  <a:prstClr val="black"/>
                </a:solidFill>
              </a:rPr>
              <a:t> </a:t>
            </a:r>
            <a:endParaRPr lang="en-JM" dirty="0">
              <a:solidFill>
                <a:prstClr val="black"/>
              </a:solidFill>
            </a:endParaRPr>
          </a:p>
        </p:txBody>
      </p:sp>
      <p:sp>
        <p:nvSpPr>
          <p:cNvPr id="5" name="Slide Number Placeholder 4"/>
          <p:cNvSpPr>
            <a:spLocks noGrp="1"/>
          </p:cNvSpPr>
          <p:nvPr>
            <p:ph type="sldNum" sz="quarter" idx="12"/>
          </p:nvPr>
        </p:nvSpPr>
        <p:spPr/>
        <p:txBody>
          <a:bodyPr/>
          <a:lstStyle/>
          <a:p>
            <a:fld id="{8DF5134D-7C6B-4A7B-B28B-A8C75F870448}" type="slidenum">
              <a:rPr lang="en-JM" smtClean="0">
                <a:solidFill>
                  <a:prstClr val="black">
                    <a:tint val="75000"/>
                  </a:prstClr>
                </a:solidFill>
              </a:rPr>
              <a:pPr/>
              <a:t>‹#›</a:t>
            </a:fld>
            <a:endParaRPr lang="en-JM">
              <a:solidFill>
                <a:prstClr val="black">
                  <a:tint val="75000"/>
                </a:prstClr>
              </a:solidFill>
            </a:endParaRPr>
          </a:p>
        </p:txBody>
      </p:sp>
      <p:sp>
        <p:nvSpPr>
          <p:cNvPr id="10" name="Text Placeholder 9"/>
          <p:cNvSpPr>
            <a:spLocks noGrp="1"/>
          </p:cNvSpPr>
          <p:nvPr>
            <p:ph type="body" sz="quarter" idx="13"/>
          </p:nvPr>
        </p:nvSpPr>
        <p:spPr>
          <a:xfrm>
            <a:off x="457200" y="990600"/>
            <a:ext cx="8229600" cy="514350"/>
          </a:xfrm>
          <a:prstGeom prst="rect">
            <a:avLst/>
          </a:prstGeom>
        </p:spPr>
        <p:txBody>
          <a:bodyPr>
            <a:noAutofit/>
          </a:bodyPr>
          <a:lstStyle>
            <a:lvl1pPr>
              <a:buNone/>
              <a:defRPr sz="1200"/>
            </a:lvl1pPr>
            <a:lvl2pPr>
              <a:defRPr sz="1600"/>
            </a:lvl2pPr>
            <a:lvl3pPr>
              <a:defRPr sz="1600"/>
            </a:lvl3pPr>
            <a:lvl4pPr>
              <a:defRPr sz="1600"/>
            </a:lvl4pPr>
            <a:lvl5pPr>
              <a:defRPr sz="1600"/>
            </a:lvl5pPr>
          </a:lstStyle>
          <a:p>
            <a:pPr lvl="0"/>
            <a:endParaRPr lang="en-JM" dirty="0"/>
          </a:p>
        </p:txBody>
      </p:sp>
      <p:sp>
        <p:nvSpPr>
          <p:cNvPr id="12" name="Picture Placeholder 11"/>
          <p:cNvSpPr>
            <a:spLocks noGrp="1"/>
          </p:cNvSpPr>
          <p:nvPr>
            <p:ph type="pic" sz="quarter" idx="14"/>
          </p:nvPr>
        </p:nvSpPr>
        <p:spPr>
          <a:xfrm>
            <a:off x="533400" y="1790700"/>
            <a:ext cx="4419600" cy="2457450"/>
          </a:xfrm>
          <a:prstGeom prst="rect">
            <a:avLst/>
          </a:prstGeom>
          <a:ln w="38100">
            <a:solidFill>
              <a:schemeClr val="bg1"/>
            </a:solidFill>
            <a:miter lim="800000"/>
          </a:ln>
          <a:effectLst/>
        </p:spPr>
        <p:txBody>
          <a:bodyPr>
            <a:normAutofit/>
          </a:bodyPr>
          <a:lstStyle>
            <a:lvl1pPr>
              <a:defRPr sz="1400"/>
            </a:lvl1pPr>
          </a:lstStyle>
          <a:p>
            <a:endParaRPr lang="en-JM"/>
          </a:p>
        </p:txBody>
      </p:sp>
      <p:sp>
        <p:nvSpPr>
          <p:cNvPr id="16" name="Text Placeholder 13"/>
          <p:cNvSpPr>
            <a:spLocks noGrp="1"/>
          </p:cNvSpPr>
          <p:nvPr>
            <p:ph type="body" sz="quarter" idx="17"/>
          </p:nvPr>
        </p:nvSpPr>
        <p:spPr>
          <a:xfrm>
            <a:off x="5257800" y="37909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7" name="Text Placeholder 13"/>
          <p:cNvSpPr>
            <a:spLocks noGrp="1"/>
          </p:cNvSpPr>
          <p:nvPr>
            <p:ph type="body" sz="quarter" idx="18"/>
          </p:nvPr>
        </p:nvSpPr>
        <p:spPr>
          <a:xfrm>
            <a:off x="5257800" y="2419350"/>
            <a:ext cx="3429000" cy="1219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19"/>
          </p:nvPr>
        </p:nvSpPr>
        <p:spPr>
          <a:xfrm>
            <a:off x="5257800" y="1733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extLst>
      <p:ext uri="{BB962C8B-B14F-4D97-AF65-F5344CB8AC3E}">
        <p14:creationId xmlns:p14="http://schemas.microsoft.com/office/powerpoint/2010/main" val="2819389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a:prstGeom prst="rect">
            <a:avLst/>
          </a:prstGeom>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solidFill>
                  <a:prstClr val="black"/>
                </a:solidFill>
              </a:rPr>
              <a:t> </a:t>
            </a:r>
            <a:endParaRPr lang="en-JM" dirty="0">
              <a:solidFill>
                <a:prstClr val="black"/>
              </a:solidFill>
            </a:endParaRPr>
          </a:p>
        </p:txBody>
      </p:sp>
      <p:sp>
        <p:nvSpPr>
          <p:cNvPr id="5" name="Slide Number Placeholder 4"/>
          <p:cNvSpPr>
            <a:spLocks noGrp="1"/>
          </p:cNvSpPr>
          <p:nvPr>
            <p:ph type="sldNum" sz="quarter" idx="12"/>
          </p:nvPr>
        </p:nvSpPr>
        <p:spPr/>
        <p:txBody>
          <a:bodyPr/>
          <a:lstStyle/>
          <a:p>
            <a:fld id="{8DF5134D-7C6B-4A7B-B28B-A8C75F870448}" type="slidenum">
              <a:rPr lang="en-JM" smtClean="0">
                <a:solidFill>
                  <a:prstClr val="black">
                    <a:tint val="75000"/>
                  </a:prstClr>
                </a:solidFill>
              </a:rPr>
              <a:pPr/>
              <a:t>‹#›</a:t>
            </a:fld>
            <a:endParaRPr lang="en-JM">
              <a:solidFill>
                <a:prstClr val="black">
                  <a:tint val="75000"/>
                </a:prstClr>
              </a:solidFill>
            </a:endParaRPr>
          </a:p>
        </p:txBody>
      </p:sp>
      <p:sp>
        <p:nvSpPr>
          <p:cNvPr id="11" name="Content Placeholder 10"/>
          <p:cNvSpPr>
            <a:spLocks noGrp="1"/>
          </p:cNvSpPr>
          <p:nvPr>
            <p:ph sz="quarter" idx="13"/>
          </p:nvPr>
        </p:nvSpPr>
        <p:spPr>
          <a:xfrm>
            <a:off x="304800" y="4019550"/>
            <a:ext cx="8534400" cy="533400"/>
          </a:xfrm>
          <a:prstGeom prst="rect">
            <a:avLst/>
          </a:prstGeom>
        </p:spPr>
        <p:txBody>
          <a:bodyPr>
            <a:normAutofit/>
          </a:bodyPr>
          <a:lstStyle>
            <a:lvl1pPr>
              <a:buClr>
                <a:srgbClr val="0FCED3"/>
              </a:buClr>
              <a:buFontTx/>
              <a:buNone/>
              <a:defRPr sz="1100"/>
            </a:lvl1pPr>
          </a:lstStyle>
          <a:p>
            <a:pPr lvl="0"/>
            <a:endParaRPr lang="en-JM" dirty="0"/>
          </a:p>
        </p:txBody>
      </p:sp>
    </p:spTree>
    <p:extLst>
      <p:ext uri="{BB962C8B-B14F-4D97-AF65-F5344CB8AC3E}">
        <p14:creationId xmlns:p14="http://schemas.microsoft.com/office/powerpoint/2010/main" val="60312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prstGeom prst="rect">
            <a:avLst/>
          </a:prstGeom>
          <a:effectLst/>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solidFill>
                  <a:prstClr val="black"/>
                </a:solidFill>
              </a:rPr>
              <a:t> </a:t>
            </a:r>
            <a:endParaRPr lang="en-JM" dirty="0">
              <a:solidFill>
                <a:prstClr val="black"/>
              </a:solidFill>
            </a:endParaRPr>
          </a:p>
        </p:txBody>
      </p:sp>
      <p:sp>
        <p:nvSpPr>
          <p:cNvPr id="5" name="Slide Number Placeholder 4"/>
          <p:cNvSpPr>
            <a:spLocks noGrp="1"/>
          </p:cNvSpPr>
          <p:nvPr>
            <p:ph type="sldNum" sz="quarter" idx="12"/>
          </p:nvPr>
        </p:nvSpPr>
        <p:spPr/>
        <p:txBody>
          <a:bodyPr/>
          <a:lstStyle/>
          <a:p>
            <a:fld id="{8DF5134D-7C6B-4A7B-B28B-A8C75F870448}" type="slidenum">
              <a:rPr lang="en-JM" smtClean="0">
                <a:solidFill>
                  <a:prstClr val="black">
                    <a:tint val="75000"/>
                  </a:prstClr>
                </a:solidFill>
              </a:rPr>
              <a:pPr/>
              <a:t>‹#›</a:t>
            </a:fld>
            <a:endParaRPr lang="en-JM">
              <a:solidFill>
                <a:prstClr val="black">
                  <a:tint val="75000"/>
                </a:prstClr>
              </a:solidFill>
            </a:endParaRPr>
          </a:p>
        </p:txBody>
      </p:sp>
      <p:sp>
        <p:nvSpPr>
          <p:cNvPr id="11" name="Content Placeholder 38"/>
          <p:cNvSpPr>
            <a:spLocks noGrp="1"/>
          </p:cNvSpPr>
          <p:nvPr>
            <p:ph sz="quarter" idx="37"/>
          </p:nvPr>
        </p:nvSpPr>
        <p:spPr>
          <a:xfrm>
            <a:off x="5410200" y="1498854"/>
            <a:ext cx="2971800" cy="310896"/>
          </a:xfrm>
          <a:prstGeom prst="rect">
            <a:avLst/>
          </a:prstGeom>
          <a:solidFill>
            <a:srgbClr val="0070C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0" name="Content Placeholder 38"/>
          <p:cNvSpPr>
            <a:spLocks noGrp="1"/>
          </p:cNvSpPr>
          <p:nvPr>
            <p:ph sz="quarter" idx="36"/>
          </p:nvPr>
        </p:nvSpPr>
        <p:spPr>
          <a:xfrm>
            <a:off x="5410200" y="1143000"/>
            <a:ext cx="2438400" cy="361950"/>
          </a:xfrm>
          <a:prstGeom prst="rect">
            <a:avLst/>
          </a:prstGeom>
          <a:solidFill>
            <a:schemeClr val="tx1">
              <a:lumMod val="85000"/>
              <a:lumOff val="15000"/>
            </a:schemeClr>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7" name="Text Placeholder 13"/>
          <p:cNvSpPr>
            <a:spLocks noGrp="1"/>
          </p:cNvSpPr>
          <p:nvPr>
            <p:ph type="body" sz="quarter" idx="19"/>
          </p:nvPr>
        </p:nvSpPr>
        <p:spPr>
          <a:xfrm>
            <a:off x="5410200" y="2114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41"/>
          </p:nvPr>
        </p:nvSpPr>
        <p:spPr>
          <a:xfrm>
            <a:off x="5410200" y="2724150"/>
            <a:ext cx="3429000" cy="11430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9" name="Text Placeholder 13"/>
          <p:cNvSpPr>
            <a:spLocks noGrp="1"/>
          </p:cNvSpPr>
          <p:nvPr>
            <p:ph type="body" sz="quarter" idx="42"/>
          </p:nvPr>
        </p:nvSpPr>
        <p:spPr>
          <a:xfrm>
            <a:off x="5410200" y="39433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extLst>
      <p:ext uri="{BB962C8B-B14F-4D97-AF65-F5344CB8AC3E}">
        <p14:creationId xmlns:p14="http://schemas.microsoft.com/office/powerpoint/2010/main" val="4261878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i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8" name="内容占位符 7"/>
          <p:cNvSpPr>
            <a:spLocks noGrp="1"/>
          </p:cNvSpPr>
          <p:nvPr>
            <p:ph sz="quarter" idx="13"/>
          </p:nvPr>
        </p:nvSpPr>
        <p:spPr>
          <a:xfrm>
            <a:off x="457200" y="1043658"/>
            <a:ext cx="8229600" cy="3661691"/>
          </a:xfrm>
          <a:prstGeom prst="rect">
            <a:avLst/>
          </a:prstGeom>
        </p:spPr>
        <p:txBody>
          <a:bodyPr/>
          <a:lstStyle>
            <a:lvl1pPr marL="0" indent="0">
              <a:buNone/>
              <a:defRPr sz="2400"/>
            </a:lvl1pPr>
            <a:lvl2pPr>
              <a:defRPr sz="2000"/>
            </a:lvl2pPr>
            <a:lvl3pPr>
              <a:defRPr sz="1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35469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30" name="Picture Placeholder 29"/>
          <p:cNvSpPr>
            <a:spLocks noGrp="1"/>
          </p:cNvSpPr>
          <p:nvPr>
            <p:ph type="pic" sz="quarter" idx="13"/>
          </p:nvPr>
        </p:nvSpPr>
        <p:spPr>
          <a:xfrm>
            <a:off x="533400" y="1200150"/>
            <a:ext cx="1828800" cy="1518666"/>
          </a:xfrm>
          <a:prstGeom prst="rect">
            <a:avLst/>
          </a:prstGeom>
        </p:spPr>
        <p:txBody>
          <a:bodyPr>
            <a:normAutofit/>
          </a:bodyPr>
          <a:lstStyle>
            <a:lvl1pPr marL="0" indent="0" algn="ctr">
              <a:buFontTx/>
              <a:buNone/>
              <a:defRPr sz="1400"/>
            </a:lvl1pPr>
          </a:lstStyle>
          <a:p>
            <a:endParaRPr lang="en-JM" dirty="0"/>
          </a:p>
        </p:txBody>
      </p:sp>
      <p:sp>
        <p:nvSpPr>
          <p:cNvPr id="32" name="Picture Placeholder 29"/>
          <p:cNvSpPr>
            <a:spLocks noGrp="1"/>
          </p:cNvSpPr>
          <p:nvPr>
            <p:ph type="pic" sz="quarter" idx="14"/>
          </p:nvPr>
        </p:nvSpPr>
        <p:spPr>
          <a:xfrm>
            <a:off x="2590800" y="1200150"/>
            <a:ext cx="1828800" cy="1518666"/>
          </a:xfrm>
          <a:prstGeom prst="rect">
            <a:avLst/>
          </a:prstGeom>
        </p:spPr>
        <p:txBody>
          <a:bodyPr>
            <a:normAutofit/>
          </a:bodyPr>
          <a:lstStyle>
            <a:lvl1pPr marL="0" indent="0" algn="ctr">
              <a:buFontTx/>
              <a:buNone/>
              <a:defRPr sz="1400"/>
            </a:lvl1pPr>
          </a:lstStyle>
          <a:p>
            <a:endParaRPr lang="en-JM"/>
          </a:p>
        </p:txBody>
      </p:sp>
      <p:sp>
        <p:nvSpPr>
          <p:cNvPr id="34" name="Picture Placeholder 29"/>
          <p:cNvSpPr>
            <a:spLocks noGrp="1"/>
          </p:cNvSpPr>
          <p:nvPr>
            <p:ph type="pic" sz="quarter" idx="15"/>
          </p:nvPr>
        </p:nvSpPr>
        <p:spPr>
          <a:xfrm>
            <a:off x="4648200" y="1200150"/>
            <a:ext cx="1828800" cy="1518666"/>
          </a:xfrm>
          <a:prstGeom prst="rect">
            <a:avLst/>
          </a:prstGeom>
        </p:spPr>
        <p:txBody>
          <a:bodyPr>
            <a:normAutofit/>
          </a:bodyPr>
          <a:lstStyle>
            <a:lvl1pPr marL="0" indent="0" algn="ctr">
              <a:buFontTx/>
              <a:buNone/>
              <a:defRPr sz="1400"/>
            </a:lvl1pPr>
          </a:lstStyle>
          <a:p>
            <a:endParaRPr lang="en-JM"/>
          </a:p>
        </p:txBody>
      </p:sp>
      <p:sp>
        <p:nvSpPr>
          <p:cNvPr id="36" name="Picture Placeholder 29"/>
          <p:cNvSpPr>
            <a:spLocks noGrp="1"/>
          </p:cNvSpPr>
          <p:nvPr>
            <p:ph type="pic" sz="quarter" idx="16"/>
          </p:nvPr>
        </p:nvSpPr>
        <p:spPr>
          <a:xfrm>
            <a:off x="6705600" y="1200150"/>
            <a:ext cx="1828800" cy="1518666"/>
          </a:xfrm>
          <a:prstGeom prst="rect">
            <a:avLst/>
          </a:prstGeom>
        </p:spPr>
        <p:txBody>
          <a:bodyPr>
            <a:normAutofit/>
          </a:bodyPr>
          <a:lstStyle>
            <a:lvl1pPr marL="0" indent="0" algn="ctr">
              <a:buFontTx/>
              <a:buNone/>
              <a:defRPr sz="1400"/>
            </a:lvl1pPr>
          </a:lstStyle>
          <a:p>
            <a:endParaRPr lang="en-JM"/>
          </a:p>
        </p:txBody>
      </p:sp>
      <p:sp>
        <p:nvSpPr>
          <p:cNvPr id="39" name="Content Placeholder 37"/>
          <p:cNvSpPr>
            <a:spLocks noGrp="1"/>
          </p:cNvSpPr>
          <p:nvPr>
            <p:ph sz="quarter" idx="18"/>
          </p:nvPr>
        </p:nvSpPr>
        <p:spPr>
          <a:xfrm>
            <a:off x="25146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0" name="Content Placeholder 37"/>
          <p:cNvSpPr>
            <a:spLocks noGrp="1"/>
          </p:cNvSpPr>
          <p:nvPr>
            <p:ph sz="quarter" idx="19"/>
          </p:nvPr>
        </p:nvSpPr>
        <p:spPr>
          <a:xfrm>
            <a:off x="45720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1" name="Content Placeholder 37"/>
          <p:cNvSpPr>
            <a:spLocks noGrp="1"/>
          </p:cNvSpPr>
          <p:nvPr>
            <p:ph sz="quarter" idx="20"/>
          </p:nvPr>
        </p:nvSpPr>
        <p:spPr>
          <a:xfrm>
            <a:off x="66294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37" name="Content Placeholder 37"/>
          <p:cNvSpPr>
            <a:spLocks noGrp="1"/>
          </p:cNvSpPr>
          <p:nvPr>
            <p:ph sz="quarter" idx="21"/>
          </p:nvPr>
        </p:nvSpPr>
        <p:spPr>
          <a:xfrm>
            <a:off x="4572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25" name="Content Placeholder 37"/>
          <p:cNvSpPr>
            <a:spLocks noGrp="1"/>
          </p:cNvSpPr>
          <p:nvPr>
            <p:ph sz="quarter" idx="26"/>
          </p:nvPr>
        </p:nvSpPr>
        <p:spPr>
          <a:xfrm>
            <a:off x="25146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8" name="Content Placeholder 37"/>
          <p:cNvSpPr>
            <a:spLocks noGrp="1"/>
          </p:cNvSpPr>
          <p:nvPr>
            <p:ph sz="quarter" idx="27"/>
          </p:nvPr>
        </p:nvSpPr>
        <p:spPr>
          <a:xfrm>
            <a:off x="45720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9" name="Content Placeholder 37"/>
          <p:cNvSpPr>
            <a:spLocks noGrp="1"/>
          </p:cNvSpPr>
          <p:nvPr>
            <p:ph sz="quarter" idx="28"/>
          </p:nvPr>
        </p:nvSpPr>
        <p:spPr>
          <a:xfrm>
            <a:off x="66294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31" name="Content Placeholder 37"/>
          <p:cNvSpPr>
            <a:spLocks noGrp="1"/>
          </p:cNvSpPr>
          <p:nvPr>
            <p:ph sz="quarter" idx="29"/>
          </p:nvPr>
        </p:nvSpPr>
        <p:spPr>
          <a:xfrm>
            <a:off x="4572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46" name="Text Placeholder 42"/>
          <p:cNvSpPr>
            <a:spLocks noGrp="1"/>
          </p:cNvSpPr>
          <p:nvPr>
            <p:ph type="body" sz="quarter" idx="25"/>
          </p:nvPr>
        </p:nvSpPr>
        <p:spPr>
          <a:xfrm>
            <a:off x="5334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2" name="Text Placeholder 42"/>
          <p:cNvSpPr>
            <a:spLocks noGrp="1"/>
          </p:cNvSpPr>
          <p:nvPr>
            <p:ph type="body" sz="quarter" idx="30"/>
          </p:nvPr>
        </p:nvSpPr>
        <p:spPr>
          <a:xfrm>
            <a:off x="25908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7" name="Text Placeholder 42"/>
          <p:cNvSpPr>
            <a:spLocks noGrp="1"/>
          </p:cNvSpPr>
          <p:nvPr>
            <p:ph type="body" sz="quarter" idx="31"/>
          </p:nvPr>
        </p:nvSpPr>
        <p:spPr>
          <a:xfrm>
            <a:off x="46482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8" name="Text Placeholder 42"/>
          <p:cNvSpPr>
            <a:spLocks noGrp="1"/>
          </p:cNvSpPr>
          <p:nvPr>
            <p:ph type="body" sz="quarter" idx="32"/>
          </p:nvPr>
        </p:nvSpPr>
        <p:spPr>
          <a:xfrm>
            <a:off x="67056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0" name="Text Placeholder 9"/>
          <p:cNvSpPr>
            <a:spLocks noGrp="1"/>
          </p:cNvSpPr>
          <p:nvPr>
            <p:ph type="body" sz="quarter" idx="13"/>
          </p:nvPr>
        </p:nvSpPr>
        <p:spPr>
          <a:xfrm>
            <a:off x="457200" y="990600"/>
            <a:ext cx="8229600" cy="514350"/>
          </a:xfrm>
          <a:prstGeom prst="rect">
            <a:avLst/>
          </a:prstGeom>
        </p:spPr>
        <p:txBody>
          <a:bodyPr>
            <a:noAutofit/>
          </a:bodyPr>
          <a:lstStyle>
            <a:lvl1pPr>
              <a:buNone/>
              <a:defRPr sz="1200"/>
            </a:lvl1pPr>
            <a:lvl2pPr>
              <a:defRPr sz="1600"/>
            </a:lvl2pPr>
            <a:lvl3pPr>
              <a:defRPr sz="1600"/>
            </a:lvl3pPr>
            <a:lvl4pPr>
              <a:defRPr sz="1600"/>
            </a:lvl4pPr>
            <a:lvl5pPr>
              <a:defRPr sz="1600"/>
            </a:lvl5pPr>
          </a:lstStyle>
          <a:p>
            <a:pPr lvl="0"/>
            <a:endParaRPr lang="en-JM" dirty="0"/>
          </a:p>
        </p:txBody>
      </p:sp>
      <p:sp>
        <p:nvSpPr>
          <p:cNvPr id="12" name="Picture Placeholder 11"/>
          <p:cNvSpPr>
            <a:spLocks noGrp="1"/>
          </p:cNvSpPr>
          <p:nvPr>
            <p:ph type="pic" sz="quarter" idx="14"/>
          </p:nvPr>
        </p:nvSpPr>
        <p:spPr>
          <a:xfrm>
            <a:off x="533400" y="1790700"/>
            <a:ext cx="4419600" cy="2457450"/>
          </a:xfrm>
          <a:prstGeom prst="rect">
            <a:avLst/>
          </a:prstGeom>
          <a:ln w="38100">
            <a:solidFill>
              <a:schemeClr val="bg1"/>
            </a:solidFill>
            <a:miter lim="800000"/>
          </a:ln>
          <a:effectLst/>
        </p:spPr>
        <p:txBody>
          <a:bodyPr>
            <a:normAutofit/>
          </a:bodyPr>
          <a:lstStyle>
            <a:lvl1pPr>
              <a:defRPr sz="1400"/>
            </a:lvl1pPr>
          </a:lstStyle>
          <a:p>
            <a:endParaRPr lang="en-JM"/>
          </a:p>
        </p:txBody>
      </p:sp>
      <p:sp>
        <p:nvSpPr>
          <p:cNvPr id="16" name="Text Placeholder 13"/>
          <p:cNvSpPr>
            <a:spLocks noGrp="1"/>
          </p:cNvSpPr>
          <p:nvPr>
            <p:ph type="body" sz="quarter" idx="17"/>
          </p:nvPr>
        </p:nvSpPr>
        <p:spPr>
          <a:xfrm>
            <a:off x="5257800" y="37909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7" name="Text Placeholder 13"/>
          <p:cNvSpPr>
            <a:spLocks noGrp="1"/>
          </p:cNvSpPr>
          <p:nvPr>
            <p:ph type="body" sz="quarter" idx="18"/>
          </p:nvPr>
        </p:nvSpPr>
        <p:spPr>
          <a:xfrm>
            <a:off x="5257800" y="2419350"/>
            <a:ext cx="3429000" cy="1219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19"/>
          </p:nvPr>
        </p:nvSpPr>
        <p:spPr>
          <a:xfrm>
            <a:off x="5257800" y="1733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a:prstGeom prst="rect">
            <a:avLst/>
          </a:prstGeom>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p:nvPr>
        </p:nvSpPr>
        <p:spPr>
          <a:xfrm>
            <a:off x="304800" y="4019550"/>
            <a:ext cx="8534400" cy="533400"/>
          </a:xfrm>
          <a:prstGeom prst="rect">
            <a:avLst/>
          </a:prstGeom>
        </p:spPr>
        <p:txBody>
          <a:bodyPr>
            <a:normAutofit/>
          </a:bodyPr>
          <a:lstStyle>
            <a:lvl1pPr>
              <a:buClr>
                <a:srgbClr val="0FCED3"/>
              </a:buClr>
              <a:buFontTx/>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prstGeom prst="rect">
            <a:avLst/>
          </a:prstGeom>
          <a:effectLst/>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38"/>
          <p:cNvSpPr>
            <a:spLocks noGrp="1"/>
          </p:cNvSpPr>
          <p:nvPr>
            <p:ph sz="quarter" idx="37"/>
          </p:nvPr>
        </p:nvSpPr>
        <p:spPr>
          <a:xfrm>
            <a:off x="5410200" y="1498854"/>
            <a:ext cx="2971800" cy="310896"/>
          </a:xfrm>
          <a:prstGeom prst="rect">
            <a:avLst/>
          </a:prstGeom>
          <a:solidFill>
            <a:srgbClr val="0070C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0" name="Content Placeholder 38"/>
          <p:cNvSpPr>
            <a:spLocks noGrp="1"/>
          </p:cNvSpPr>
          <p:nvPr>
            <p:ph sz="quarter" idx="36"/>
          </p:nvPr>
        </p:nvSpPr>
        <p:spPr>
          <a:xfrm>
            <a:off x="5410200" y="1143000"/>
            <a:ext cx="2438400" cy="361950"/>
          </a:xfrm>
          <a:prstGeom prst="rect">
            <a:avLst/>
          </a:prstGeom>
          <a:solidFill>
            <a:schemeClr val="tx1">
              <a:lumMod val="85000"/>
              <a:lumOff val="15000"/>
            </a:schemeClr>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7" name="Text Placeholder 13"/>
          <p:cNvSpPr>
            <a:spLocks noGrp="1"/>
          </p:cNvSpPr>
          <p:nvPr>
            <p:ph type="body" sz="quarter" idx="19"/>
          </p:nvPr>
        </p:nvSpPr>
        <p:spPr>
          <a:xfrm>
            <a:off x="5410200" y="2114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41"/>
          </p:nvPr>
        </p:nvSpPr>
        <p:spPr>
          <a:xfrm>
            <a:off x="5410200" y="2724150"/>
            <a:ext cx="3429000" cy="11430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9" name="Text Placeholder 13"/>
          <p:cNvSpPr>
            <a:spLocks noGrp="1"/>
          </p:cNvSpPr>
          <p:nvPr>
            <p:ph type="body" sz="quarter" idx="42"/>
          </p:nvPr>
        </p:nvSpPr>
        <p:spPr>
          <a:xfrm>
            <a:off x="5410200" y="39433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4781550"/>
            <a:ext cx="6629400" cy="292894"/>
          </a:xfrm>
          <a:prstGeom prst="rect">
            <a:avLst/>
          </a:prstGeom>
        </p:spPr>
        <p:txBody>
          <a:bodyPr/>
          <a:lstStyle/>
          <a:p>
            <a:r>
              <a:rPr lang="en-JM" dirty="0" smtClean="0">
                <a:solidFill>
                  <a:prstClr val="black"/>
                </a:solidFill>
              </a:rPr>
              <a:t> </a:t>
            </a:r>
            <a:endParaRPr lang="en-JM" dirty="0">
              <a:solidFill>
                <a:prstClr val="black"/>
              </a:solidFill>
            </a:endParaRPr>
          </a:p>
        </p:txBody>
      </p:sp>
      <p:sp>
        <p:nvSpPr>
          <p:cNvPr id="4" name="矩形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577232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solidFill>
                  <a:prstClr val="black"/>
                </a:solidFill>
              </a:rPr>
              <a:t> </a:t>
            </a:r>
            <a:endParaRPr lang="en-JM" dirty="0">
              <a:solidFill>
                <a:prstClr val="black"/>
              </a:solidFill>
            </a:endParaRPr>
          </a:p>
        </p:txBody>
      </p:sp>
      <p:sp>
        <p:nvSpPr>
          <p:cNvPr id="5" name="Slide Number Placeholder 4"/>
          <p:cNvSpPr>
            <a:spLocks noGrp="1"/>
          </p:cNvSpPr>
          <p:nvPr>
            <p:ph type="sldNum" sz="quarter" idx="12"/>
          </p:nvPr>
        </p:nvSpPr>
        <p:spPr/>
        <p:txBody>
          <a:bodyPr/>
          <a:lstStyle/>
          <a:p>
            <a:fld id="{8DF5134D-7C6B-4A7B-B28B-A8C75F870448}" type="slidenum">
              <a:rPr lang="en-JM" smtClean="0">
                <a:solidFill>
                  <a:prstClr val="black">
                    <a:tint val="75000"/>
                  </a:prstClr>
                </a:solidFill>
              </a:rPr>
              <a:pPr/>
              <a:t>‹#›</a:t>
            </a:fld>
            <a:endParaRPr lang="en-JM">
              <a:solidFill>
                <a:prstClr val="black">
                  <a:tint val="75000"/>
                </a:prstClr>
              </a:solidFill>
            </a:endParaRPr>
          </a:p>
        </p:txBody>
      </p:sp>
    </p:spTree>
    <p:extLst>
      <p:ext uri="{BB962C8B-B14F-4D97-AF65-F5344CB8AC3E}">
        <p14:creationId xmlns:p14="http://schemas.microsoft.com/office/powerpoint/2010/main" val="1315278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7620000" cy="422672"/>
          </a:xfrm>
          <a:prstGeom prst="rect">
            <a:avLst/>
          </a:prstGeom>
        </p:spPr>
        <p:txBody>
          <a:bodyPr vert="horz" lIns="91440" tIns="45720" rIns="91440" bIns="45720" rtlCol="0" anchor="ctr">
            <a:noAutofit/>
          </a:bodyPr>
          <a:lstStyle/>
          <a:p>
            <a:r>
              <a:rPr lang="en-US" dirty="0" smtClean="0"/>
              <a:t>Click to edit Master title style</a:t>
            </a:r>
            <a:endParaRPr lang="en-JM" dirty="0"/>
          </a:p>
        </p:txBody>
      </p:sp>
      <p:sp>
        <p:nvSpPr>
          <p:cNvPr id="6" name="Slide Number Placeholder 5"/>
          <p:cNvSpPr>
            <a:spLocks noGrp="1"/>
          </p:cNvSpPr>
          <p:nvPr>
            <p:ph type="sldNum" sz="quarter" idx="4"/>
          </p:nvPr>
        </p:nvSpPr>
        <p:spPr>
          <a:xfrm>
            <a:off x="8305800" y="285750"/>
            <a:ext cx="457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F5134D-7C6B-4A7B-B28B-A8C75F870448}" type="slidenum">
              <a:rPr lang="en-JM" smtClean="0"/>
              <a:pPr/>
              <a:t>‹#›</a:t>
            </a:fld>
            <a:endParaRPr lang="en-JM"/>
          </a:p>
        </p:txBody>
      </p:sp>
      <p:sp>
        <p:nvSpPr>
          <p:cNvPr id="8" name="Rectangle 7"/>
          <p:cNvSpPr/>
          <p:nvPr/>
        </p:nvSpPr>
        <p:spPr>
          <a:xfrm>
            <a:off x="0" y="419100"/>
            <a:ext cx="152400" cy="4000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800" dirty="0"/>
          </a:p>
        </p:txBody>
      </p:sp>
      <p:cxnSp>
        <p:nvCxnSpPr>
          <p:cNvPr id="16" name="Straight Connector 15"/>
          <p:cNvCxnSpPr/>
          <p:nvPr userDrawn="1"/>
        </p:nvCxnSpPr>
        <p:spPr bwMode="auto">
          <a:xfrm>
            <a:off x="0" y="60166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4" r:id="rId2"/>
    <p:sldLayoutId id="2147483673" r:id="rId3"/>
    <p:sldLayoutId id="2147483661"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txStyles>
    <p:titleStyle>
      <a:lvl1pPr algn="l" defTabSz="914377" rtl="0" eaLnBrk="1" latinLnBrk="0" hangingPunct="1">
        <a:spcBef>
          <a:spcPct val="0"/>
        </a:spcBef>
        <a:buNone/>
        <a:defRPr sz="3600" kern="1200">
          <a:solidFill>
            <a:srgbClr val="0070C0"/>
          </a:solidFill>
          <a:latin typeface="Bebas Neue" pitchFamily="34" charset="0"/>
          <a:ea typeface="+mj-ea"/>
          <a:cs typeface="+mj-cs"/>
        </a:defRPr>
      </a:lvl1pPr>
    </p:titleStyle>
    <p:bodyStyle>
      <a:lvl1pPr marL="342891" indent="-342891"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1pPr>
      <a:lvl2pPr marL="742932" indent="-28574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2pPr>
      <a:lvl3pPr marL="1142971"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3pPr>
      <a:lvl4pPr marL="1600160"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4pPr>
      <a:lvl5pPr marL="2057349"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7620000" cy="422672"/>
          </a:xfrm>
          <a:prstGeom prst="rect">
            <a:avLst/>
          </a:prstGeom>
        </p:spPr>
        <p:txBody>
          <a:bodyPr vert="horz" lIns="91440" tIns="45720" rIns="91440" bIns="45720" rtlCol="0" anchor="ctr">
            <a:noAutofit/>
          </a:bodyPr>
          <a:lstStyle/>
          <a:p>
            <a:r>
              <a:rPr lang="en-US" dirty="0" smtClean="0"/>
              <a:t>Click to edit Master title style</a:t>
            </a:r>
            <a:endParaRPr lang="en-JM" dirty="0"/>
          </a:p>
        </p:txBody>
      </p:sp>
      <p:sp>
        <p:nvSpPr>
          <p:cNvPr id="6" name="Slide Number Placeholder 5"/>
          <p:cNvSpPr>
            <a:spLocks noGrp="1"/>
          </p:cNvSpPr>
          <p:nvPr>
            <p:ph type="sldNum" sz="quarter" idx="4"/>
          </p:nvPr>
        </p:nvSpPr>
        <p:spPr>
          <a:xfrm>
            <a:off x="8305800" y="285750"/>
            <a:ext cx="457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F5134D-7C6B-4A7B-B28B-A8C75F870448}" type="slidenum">
              <a:rPr lang="en-JM" smtClean="0">
                <a:solidFill>
                  <a:prstClr val="black">
                    <a:tint val="75000"/>
                  </a:prstClr>
                </a:solidFill>
              </a:rPr>
              <a:pPr/>
              <a:t>‹#›</a:t>
            </a:fld>
            <a:endParaRPr lang="en-JM">
              <a:solidFill>
                <a:prstClr val="black">
                  <a:tint val="75000"/>
                </a:prstClr>
              </a:solidFill>
            </a:endParaRPr>
          </a:p>
        </p:txBody>
      </p:sp>
      <p:sp>
        <p:nvSpPr>
          <p:cNvPr id="8" name="Rectangle 7"/>
          <p:cNvSpPr/>
          <p:nvPr/>
        </p:nvSpPr>
        <p:spPr>
          <a:xfrm>
            <a:off x="0" y="419100"/>
            <a:ext cx="152400" cy="4000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prstClr val="white"/>
              </a:solidFill>
            </a:endParaRPr>
          </a:p>
        </p:txBody>
      </p:sp>
      <p:cxnSp>
        <p:nvCxnSpPr>
          <p:cNvPr id="16" name="Straight Connector 15"/>
          <p:cNvCxnSpPr/>
          <p:nvPr userDrawn="1"/>
        </p:nvCxnSpPr>
        <p:spPr bwMode="auto">
          <a:xfrm>
            <a:off x="0" y="60166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64906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txStyles>
    <p:titleStyle>
      <a:lvl1pPr algn="l" defTabSz="914377" rtl="0" eaLnBrk="1" latinLnBrk="0" hangingPunct="1">
        <a:spcBef>
          <a:spcPct val="0"/>
        </a:spcBef>
        <a:buNone/>
        <a:defRPr sz="3600" kern="1200">
          <a:solidFill>
            <a:srgbClr val="0070C0"/>
          </a:solidFill>
          <a:latin typeface="Bebas Neue" pitchFamily="34" charset="0"/>
          <a:ea typeface="+mj-ea"/>
          <a:cs typeface="+mj-cs"/>
        </a:defRPr>
      </a:lvl1pPr>
    </p:titleStyle>
    <p:bodyStyle>
      <a:lvl1pPr marL="342891" indent="-342891"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1pPr>
      <a:lvl2pPr marL="742932" indent="-28574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2pPr>
      <a:lvl3pPr marL="1142971"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3pPr>
      <a:lvl4pPr marL="1600160"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4pPr>
      <a:lvl5pPr marL="2057349"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2694722" y="1887491"/>
            <a:ext cx="3754554" cy="646331"/>
          </a:xfrm>
          <a:prstGeom prst="rect">
            <a:avLst/>
          </a:prstGeom>
          <a:noFill/>
        </p:spPr>
        <p:txBody>
          <a:bodyPr wrap="none" rtlCol="0">
            <a:spAutoFit/>
          </a:bodyPr>
          <a:lstStyle/>
          <a:p>
            <a:pPr algn="ctr"/>
            <a:r>
              <a:rPr lang="zh-CN" altLang="en-US" sz="3600" b="1" dirty="0" smtClean="0">
                <a:solidFill>
                  <a:schemeClr val="tx2">
                    <a:lumMod val="75000"/>
                    <a:lumOff val="25000"/>
                  </a:schemeClr>
                </a:solidFill>
                <a:cs typeface="+mn-ea"/>
                <a:sym typeface="+mn-lt"/>
              </a:rPr>
              <a:t>第</a:t>
            </a:r>
            <a:r>
              <a:rPr lang="en-US" altLang="zh-CN" sz="3600" b="1" dirty="0" smtClean="0">
                <a:solidFill>
                  <a:schemeClr val="tx2">
                    <a:lumMod val="75000"/>
                    <a:lumOff val="25000"/>
                  </a:schemeClr>
                </a:solidFill>
                <a:cs typeface="+mn-ea"/>
                <a:sym typeface="+mn-lt"/>
              </a:rPr>
              <a:t>5</a:t>
            </a:r>
            <a:r>
              <a:rPr lang="zh-CN" altLang="en-US" sz="3600" b="1" dirty="0" smtClean="0">
                <a:solidFill>
                  <a:schemeClr val="tx2">
                    <a:lumMod val="75000"/>
                    <a:lumOff val="25000"/>
                  </a:schemeClr>
                </a:solidFill>
                <a:cs typeface="+mn-ea"/>
                <a:sym typeface="+mn-lt"/>
              </a:rPr>
              <a:t>章 </a:t>
            </a:r>
            <a:r>
              <a:rPr lang="zh-CN" altLang="en-US" sz="3600" b="1" dirty="0">
                <a:solidFill>
                  <a:schemeClr val="tx2">
                    <a:lumMod val="75000"/>
                    <a:lumOff val="25000"/>
                  </a:schemeClr>
                </a:solidFill>
                <a:cs typeface="+mn-ea"/>
                <a:sym typeface="+mn-lt"/>
              </a:rPr>
              <a:t>结构化设计</a:t>
            </a:r>
            <a:endParaRPr lang="zh-CN" altLang="en-US" sz="3600" b="1" dirty="0">
              <a:solidFill>
                <a:schemeClr val="accent1"/>
              </a:solidFill>
              <a:cs typeface="+mn-ea"/>
              <a:sym typeface="+mn-lt"/>
            </a:endParaRPr>
          </a:p>
        </p:txBody>
      </p:sp>
      <p:pic>
        <p:nvPicPr>
          <p:cNvPr id="2050" name="Picture 2" descr="PE0146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88"/>
            <a:ext cx="2790825" cy="346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9985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457200" y="285750"/>
            <a:ext cx="8229600" cy="4419599"/>
          </a:xfrm>
        </p:spPr>
        <p:txBody>
          <a:bodyPr/>
          <a:lstStyle/>
          <a:p>
            <a:pPr marL="0" indent="0">
              <a:lnSpc>
                <a:spcPct val="200000"/>
              </a:lnSpc>
              <a:buNone/>
            </a:pPr>
            <a:r>
              <a:rPr lang="en-US" altLang="zh-CN" dirty="0"/>
              <a:t>(2)</a:t>
            </a:r>
            <a:r>
              <a:rPr lang="zh-CN" altLang="en-US" dirty="0"/>
              <a:t>提高模块的</a:t>
            </a:r>
            <a:r>
              <a:rPr lang="zh-CN" altLang="en-US" dirty="0" smtClean="0"/>
              <a:t>独立性，降低</a:t>
            </a:r>
            <a:r>
              <a:rPr lang="zh-CN" altLang="en-US" dirty="0"/>
              <a:t>模块间的耦合程度</a:t>
            </a:r>
            <a:r>
              <a:rPr lang="zh-CN" altLang="en-US" dirty="0" smtClean="0"/>
              <a:t>。</a:t>
            </a:r>
            <a:endParaRPr lang="en-US" altLang="zh-CN" dirty="0" smtClean="0"/>
          </a:p>
          <a:p>
            <a:pPr>
              <a:buClr>
                <a:schemeClr val="accent1"/>
              </a:buClr>
              <a:buFont typeface="Wingdings" panose="05000000000000000000" pitchFamily="2" charset="2"/>
              <a:buChar char="Ø"/>
            </a:pPr>
            <a:r>
              <a:rPr lang="zh-CN" altLang="en-US" dirty="0" smtClean="0"/>
              <a:t>模块</a:t>
            </a:r>
            <a:r>
              <a:rPr lang="zh-CN" altLang="en-US" dirty="0"/>
              <a:t>的</a:t>
            </a:r>
            <a:r>
              <a:rPr lang="zh-CN" altLang="en-US" dirty="0">
                <a:solidFill>
                  <a:srgbClr val="FF0000"/>
                </a:solidFill>
              </a:rPr>
              <a:t>独立性</a:t>
            </a:r>
            <a:r>
              <a:rPr lang="zh-CN" altLang="en-US" dirty="0"/>
              <a:t>是指软件系统中的每个</a:t>
            </a:r>
            <a:r>
              <a:rPr lang="zh-CN" altLang="en-US" dirty="0" smtClean="0"/>
              <a:t>模</a:t>
            </a:r>
            <a:r>
              <a:rPr lang="zh-CN" altLang="en-US" dirty="0"/>
              <a:t>块</a:t>
            </a:r>
            <a:r>
              <a:rPr lang="zh-CN" altLang="en-US" dirty="0" smtClean="0"/>
              <a:t>只</a:t>
            </a:r>
            <a:r>
              <a:rPr lang="zh-CN" altLang="en-US" dirty="0"/>
              <a:t>完成特定的单一的</a:t>
            </a:r>
            <a:r>
              <a:rPr lang="zh-CN" altLang="en-US" dirty="0" smtClean="0"/>
              <a:t>功能，而</a:t>
            </a:r>
            <a:r>
              <a:rPr lang="zh-CN" altLang="en-US" dirty="0"/>
              <a:t>与其他模块没有太多的联系</a:t>
            </a:r>
            <a:r>
              <a:rPr lang="zh-CN" altLang="en-US" dirty="0" smtClean="0"/>
              <a:t>。</a:t>
            </a:r>
            <a:endParaRPr lang="en-US" altLang="zh-CN" dirty="0" smtClean="0"/>
          </a:p>
          <a:p>
            <a:pPr lvl="1">
              <a:buClr>
                <a:srgbClr val="00B050"/>
              </a:buClr>
              <a:buFont typeface="Wingdings" panose="05000000000000000000" pitchFamily="2" charset="2"/>
              <a:buChar char="p"/>
            </a:pPr>
            <a:r>
              <a:rPr lang="zh-CN" altLang="en-US" dirty="0" smtClean="0"/>
              <a:t>提高</a:t>
            </a:r>
            <a:r>
              <a:rPr lang="zh-CN" altLang="en-US" dirty="0"/>
              <a:t>模块的独立性有助于系统维护</a:t>
            </a:r>
            <a:r>
              <a:rPr lang="zh-CN" altLang="en-US" dirty="0" smtClean="0"/>
              <a:t>以及</a:t>
            </a:r>
            <a:r>
              <a:rPr lang="zh-CN" altLang="en-US" dirty="0"/>
              <a:t>软件的</a:t>
            </a:r>
            <a:r>
              <a:rPr lang="zh-CN" altLang="en-US" dirty="0" smtClean="0"/>
              <a:t>复用。</a:t>
            </a:r>
            <a:endParaRPr lang="en-US" altLang="zh-CN" dirty="0" smtClean="0"/>
          </a:p>
          <a:p>
            <a:pPr lvl="1">
              <a:buClr>
                <a:srgbClr val="00B050"/>
              </a:buClr>
              <a:buFont typeface="Wingdings" panose="05000000000000000000" pitchFamily="2" charset="2"/>
              <a:buChar char="p"/>
            </a:pPr>
            <a:r>
              <a:rPr lang="zh-CN" altLang="en-US" dirty="0"/>
              <a:t>模块的独立性与耦合密切相关</a:t>
            </a:r>
            <a:r>
              <a:rPr lang="zh-CN" altLang="en-US" dirty="0" smtClean="0"/>
              <a:t>。</a:t>
            </a:r>
            <a:endParaRPr lang="en-US" altLang="zh-CN" dirty="0" smtClean="0"/>
          </a:p>
          <a:p>
            <a:pPr>
              <a:buClr>
                <a:schemeClr val="accent1"/>
              </a:buClr>
              <a:buFont typeface="Wingdings" panose="05000000000000000000" pitchFamily="2" charset="2"/>
              <a:buChar char="Ø"/>
            </a:pPr>
            <a:r>
              <a:rPr lang="zh-CN" altLang="en-US" dirty="0" smtClean="0">
                <a:solidFill>
                  <a:srgbClr val="FF0000"/>
                </a:solidFill>
              </a:rPr>
              <a:t>耦合</a:t>
            </a:r>
            <a:r>
              <a:rPr lang="zh-CN" altLang="en-US" dirty="0"/>
              <a:t>是对各个模块之间互连程度的度量</a:t>
            </a:r>
            <a:r>
              <a:rPr lang="zh-CN" altLang="en-US" dirty="0" smtClean="0"/>
              <a:t>。</a:t>
            </a:r>
            <a:endParaRPr lang="en-US" altLang="zh-CN" dirty="0" smtClean="0"/>
          </a:p>
          <a:p>
            <a:pPr lvl="1">
              <a:buClr>
                <a:srgbClr val="00B050"/>
              </a:buClr>
              <a:buFont typeface="Wingdings" panose="05000000000000000000" pitchFamily="2" charset="2"/>
              <a:buChar char="p"/>
            </a:pPr>
            <a:r>
              <a:rPr lang="zh-CN" altLang="en-US" dirty="0" smtClean="0"/>
              <a:t>耦合</a:t>
            </a:r>
            <a:r>
              <a:rPr lang="zh-CN" altLang="en-US" dirty="0"/>
              <a:t>的强弱</a:t>
            </a:r>
            <a:r>
              <a:rPr lang="zh-CN" altLang="en-US" dirty="0" smtClean="0"/>
              <a:t>取决于接口</a:t>
            </a:r>
            <a:r>
              <a:rPr lang="zh-CN" altLang="en-US" dirty="0"/>
              <a:t>的</a:t>
            </a:r>
            <a:r>
              <a:rPr lang="zh-CN" altLang="en-US" dirty="0" smtClean="0"/>
              <a:t>复杂性，即</a:t>
            </a:r>
            <a:r>
              <a:rPr lang="zh-CN" altLang="en-US" dirty="0"/>
              <a:t>与信息传递的方式、接口参数的数量、接口参数的数据类型有关</a:t>
            </a:r>
            <a:r>
              <a:rPr lang="zh-CN" altLang="en-US" dirty="0" smtClean="0"/>
              <a:t>。</a:t>
            </a:r>
            <a:endParaRPr lang="en-US" altLang="zh-CN" dirty="0" smtClean="0"/>
          </a:p>
          <a:p>
            <a:pPr lvl="1">
              <a:buClr>
                <a:srgbClr val="00B050"/>
              </a:buClr>
              <a:buFont typeface="Wingdings" panose="05000000000000000000" pitchFamily="2" charset="2"/>
              <a:buChar char="p"/>
            </a:pPr>
            <a:r>
              <a:rPr lang="zh-CN" altLang="en-US" dirty="0" smtClean="0"/>
              <a:t>不同</a:t>
            </a:r>
            <a:r>
              <a:rPr lang="zh-CN" altLang="en-US" dirty="0"/>
              <a:t>模块</a:t>
            </a:r>
            <a:r>
              <a:rPr lang="zh-CN" altLang="en-US" dirty="0" smtClean="0"/>
              <a:t>之间</a:t>
            </a:r>
            <a:r>
              <a:rPr lang="zh-CN" altLang="en-US" dirty="0"/>
              <a:t>互相依赖得越</a:t>
            </a:r>
            <a:r>
              <a:rPr lang="zh-CN" altLang="en-US" dirty="0" smtClean="0"/>
              <a:t>紧密，耦合</a:t>
            </a:r>
            <a:r>
              <a:rPr lang="zh-CN" altLang="en-US" dirty="0"/>
              <a:t>程度越高。</a:t>
            </a:r>
          </a:p>
        </p:txBody>
      </p:sp>
    </p:spTree>
    <p:extLst>
      <p:ext uri="{BB962C8B-B14F-4D97-AF65-F5344CB8AC3E}">
        <p14:creationId xmlns:p14="http://schemas.microsoft.com/office/powerpoint/2010/main" val="2773828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228600" y="0"/>
            <a:ext cx="8229600" cy="3661691"/>
          </a:xfrm>
        </p:spPr>
        <p:txBody>
          <a:bodyPr/>
          <a:lstStyle/>
          <a:p>
            <a:pPr>
              <a:buClr>
                <a:schemeClr val="accent1"/>
              </a:buClr>
              <a:buFont typeface="Wingdings" panose="05000000000000000000" pitchFamily="2" charset="2"/>
              <a:buChar char="Ø"/>
            </a:pPr>
            <a:r>
              <a:rPr lang="zh-CN" altLang="en-US" dirty="0"/>
              <a:t>为了提高模块的</a:t>
            </a:r>
            <a:r>
              <a:rPr lang="zh-CN" altLang="en-US" dirty="0" smtClean="0"/>
              <a:t>独立性，应该</a:t>
            </a:r>
            <a:r>
              <a:rPr lang="zh-CN" altLang="en-US" dirty="0"/>
              <a:t>尽量</a:t>
            </a:r>
            <a:r>
              <a:rPr lang="zh-CN" altLang="en-US" dirty="0">
                <a:solidFill>
                  <a:srgbClr val="FF0000"/>
                </a:solidFill>
              </a:rPr>
              <a:t>降低模块之间的耦合</a:t>
            </a:r>
            <a:r>
              <a:rPr lang="zh-CN" altLang="en-US" dirty="0"/>
              <a:t>程度。这是因为以下几个原因。</a:t>
            </a:r>
          </a:p>
          <a:p>
            <a:pPr marL="400041" lvl="1" indent="0">
              <a:buNone/>
            </a:pPr>
            <a:r>
              <a:rPr lang="zh-CN" altLang="en-US" dirty="0"/>
              <a:t>①模块之间的耦合程度越</a:t>
            </a:r>
            <a:r>
              <a:rPr lang="zh-CN" altLang="en-US" dirty="0" smtClean="0"/>
              <a:t>低，相互</a:t>
            </a:r>
            <a:r>
              <a:rPr lang="zh-CN" altLang="en-US" dirty="0"/>
              <a:t>影响就越</a:t>
            </a:r>
            <a:r>
              <a:rPr lang="zh-CN" altLang="en-US" dirty="0" smtClean="0"/>
              <a:t>小，发生</a:t>
            </a:r>
            <a:r>
              <a:rPr lang="zh-CN" altLang="en-US" dirty="0"/>
              <a:t>异常后产生连锁反应的概率就越低。</a:t>
            </a:r>
          </a:p>
          <a:p>
            <a:pPr marL="400041" lvl="1" indent="0">
              <a:buNone/>
            </a:pPr>
            <a:r>
              <a:rPr lang="zh-CN" altLang="en-US" dirty="0"/>
              <a:t>②在修改一个模块</a:t>
            </a:r>
            <a:r>
              <a:rPr lang="zh-CN" altLang="en-US" dirty="0" smtClean="0"/>
              <a:t>时，低</a:t>
            </a:r>
            <a:r>
              <a:rPr lang="zh-CN" altLang="en-US" dirty="0"/>
              <a:t>耦合的系统可以把修改范围尽量控制在最小的范围内。</a:t>
            </a:r>
          </a:p>
          <a:p>
            <a:pPr marL="400041" lvl="1" indent="0">
              <a:buNone/>
            </a:pPr>
            <a:r>
              <a:rPr lang="zh-CN" altLang="en-US" dirty="0"/>
              <a:t>③对一个模块进行维护时</a:t>
            </a:r>
            <a:r>
              <a:rPr lang="en-US" altLang="zh-CN" dirty="0"/>
              <a:t>,</a:t>
            </a:r>
            <a:r>
              <a:rPr lang="zh-CN" altLang="en-US" dirty="0"/>
              <a:t>其他模块的内部程序的正常运行不会受到较大的影响</a:t>
            </a:r>
            <a:r>
              <a:rPr lang="zh-CN" altLang="en-US" dirty="0" smtClean="0"/>
              <a:t>。</a:t>
            </a:r>
            <a:endParaRPr lang="zh-CN" altLang="en-US" dirty="0"/>
          </a:p>
          <a:p>
            <a:pPr>
              <a:buClr>
                <a:schemeClr val="accent1"/>
              </a:buClr>
              <a:buFont typeface="Wingdings" panose="05000000000000000000" pitchFamily="2" charset="2"/>
              <a:buChar char="Ø"/>
            </a:pPr>
            <a:r>
              <a:rPr lang="zh-CN" altLang="en-US" dirty="0"/>
              <a:t>为了降低模块间的</a:t>
            </a:r>
            <a:r>
              <a:rPr lang="zh-CN" altLang="en-US" dirty="0" smtClean="0"/>
              <a:t>耦合度，可行</a:t>
            </a:r>
            <a:r>
              <a:rPr lang="zh-CN" altLang="en-US" dirty="0"/>
              <a:t>的举措如下。</a:t>
            </a:r>
          </a:p>
          <a:p>
            <a:pPr marL="400041" lvl="1" indent="0">
              <a:buNone/>
            </a:pPr>
            <a:r>
              <a:rPr lang="zh-CN" altLang="en-US" dirty="0"/>
              <a:t>④采用简单的数据传递方式。</a:t>
            </a:r>
          </a:p>
          <a:p>
            <a:pPr marL="400041" lvl="1" indent="0">
              <a:buNone/>
            </a:pPr>
            <a:r>
              <a:rPr lang="zh-CN" altLang="en-US" dirty="0"/>
              <a:t>⑤尽量使用整型等基本数据类型作为接口参数的</a:t>
            </a:r>
            <a:r>
              <a:rPr lang="zh-CN" altLang="en-US" dirty="0" smtClean="0"/>
              <a:t>数据类型</a:t>
            </a:r>
            <a:r>
              <a:rPr lang="zh-CN" altLang="en-US" dirty="0"/>
              <a:t>。</a:t>
            </a:r>
          </a:p>
          <a:p>
            <a:pPr marL="400041" lvl="1" indent="0">
              <a:buNone/>
            </a:pPr>
            <a:r>
              <a:rPr lang="zh-CN" altLang="en-US" dirty="0"/>
              <a:t>⑥限制接口参数的数量等。</a:t>
            </a:r>
          </a:p>
        </p:txBody>
      </p:sp>
    </p:spTree>
    <p:extLst>
      <p:ext uri="{BB962C8B-B14F-4D97-AF65-F5344CB8AC3E}">
        <p14:creationId xmlns:p14="http://schemas.microsoft.com/office/powerpoint/2010/main" val="398668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out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out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out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outVertic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outVertic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outVertical)">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pic>
        <p:nvPicPr>
          <p:cNvPr id="5" name="内容占位符 4"/>
          <p:cNvPicPr>
            <a:picLocks noGrp="1" noChangeAspect="1"/>
          </p:cNvPicPr>
          <p:nvPr>
            <p:ph sz="quarter" idx="13"/>
          </p:nvPr>
        </p:nvPicPr>
        <p:blipFill>
          <a:blip r:embed="rId2"/>
          <a:stretch>
            <a:fillRect/>
          </a:stretch>
        </p:blipFill>
        <p:spPr>
          <a:xfrm>
            <a:off x="1752600" y="225902"/>
            <a:ext cx="4267200" cy="4555648"/>
          </a:xfrm>
          <a:prstGeom prst="rect">
            <a:avLst/>
          </a:prstGeom>
        </p:spPr>
      </p:pic>
    </p:spTree>
    <p:extLst>
      <p:ext uri="{BB962C8B-B14F-4D97-AF65-F5344CB8AC3E}">
        <p14:creationId xmlns:p14="http://schemas.microsoft.com/office/powerpoint/2010/main" val="197816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304800" y="514350"/>
            <a:ext cx="3352800" cy="3661691"/>
          </a:xfrm>
        </p:spPr>
        <p:txBody>
          <a:bodyPr/>
          <a:lstStyle/>
          <a:p>
            <a:pPr marL="0" indent="0">
              <a:lnSpc>
                <a:spcPct val="150000"/>
              </a:lnSpc>
              <a:buNone/>
            </a:pPr>
            <a:r>
              <a:rPr lang="en-US" altLang="zh-CN" dirty="0"/>
              <a:t>(3)</a:t>
            </a:r>
            <a:r>
              <a:rPr lang="zh-CN" altLang="en-US" dirty="0"/>
              <a:t>提高模块的内聚</a:t>
            </a:r>
            <a:r>
              <a:rPr lang="zh-CN" altLang="en-US" dirty="0" smtClean="0"/>
              <a:t>程度。</a:t>
            </a:r>
            <a:endParaRPr lang="en-US" altLang="zh-CN" dirty="0" smtClean="0"/>
          </a:p>
          <a:p>
            <a:pPr marL="0" indent="0">
              <a:lnSpc>
                <a:spcPct val="150000"/>
              </a:lnSpc>
              <a:buNone/>
            </a:pPr>
            <a:r>
              <a:rPr lang="zh-CN" altLang="en-US" dirty="0" smtClean="0"/>
              <a:t>模块</a:t>
            </a:r>
            <a:r>
              <a:rPr lang="zh-CN" altLang="en-US" dirty="0"/>
              <a:t>的</a:t>
            </a:r>
            <a:r>
              <a:rPr lang="zh-CN" altLang="en-US" dirty="0">
                <a:solidFill>
                  <a:srgbClr val="FF0000"/>
                </a:solidFill>
              </a:rPr>
              <a:t>内聚</a:t>
            </a:r>
            <a:r>
              <a:rPr lang="zh-CN" altLang="en-US" dirty="0"/>
              <a:t>是指模块</a:t>
            </a:r>
            <a:r>
              <a:rPr lang="zh-CN" altLang="en-US" dirty="0" smtClean="0"/>
              <a:t>内部各个</a:t>
            </a:r>
            <a:r>
              <a:rPr lang="zh-CN" altLang="en-US" dirty="0"/>
              <a:t>元素之问彼此结合的紧密程度</a:t>
            </a:r>
            <a:r>
              <a:rPr lang="zh-CN" altLang="en-US" dirty="0" smtClean="0"/>
              <a:t>。</a:t>
            </a:r>
            <a:endParaRPr lang="en-US" altLang="zh-CN" dirty="0" smtClean="0"/>
          </a:p>
          <a:p>
            <a:pPr marL="742941" lvl="1" indent="-342900">
              <a:lnSpc>
                <a:spcPct val="150000"/>
              </a:lnSpc>
              <a:buClr>
                <a:srgbClr val="00B050"/>
              </a:buClr>
              <a:buFont typeface="Wingdings" panose="05000000000000000000" pitchFamily="2" charset="2"/>
              <a:buChar char="p"/>
            </a:pPr>
            <a:r>
              <a:rPr lang="zh-CN" altLang="en-US" dirty="0" smtClean="0"/>
              <a:t>内</a:t>
            </a:r>
            <a:r>
              <a:rPr lang="zh-CN" altLang="en-US" dirty="0"/>
              <a:t>聚和耦合往往</a:t>
            </a:r>
            <a:r>
              <a:rPr lang="zh-CN" altLang="en-US" dirty="0" smtClean="0"/>
              <a:t>密切相关，模块</a:t>
            </a:r>
            <a:r>
              <a:rPr lang="zh-CN" altLang="en-US" dirty="0"/>
              <a:t>的高内聚通常意味着低</a:t>
            </a:r>
            <a:r>
              <a:rPr lang="zh-CN" altLang="en-US" dirty="0" smtClean="0"/>
              <a:t>耦合。</a:t>
            </a:r>
            <a:endParaRPr lang="en-US" altLang="zh-CN" dirty="0" smtClean="0"/>
          </a:p>
          <a:p>
            <a:pPr marL="0" indent="0">
              <a:buNone/>
            </a:pPr>
            <a:endParaRPr lang="zh-CN" altLang="en-US" dirty="0"/>
          </a:p>
        </p:txBody>
      </p:sp>
      <p:pic>
        <p:nvPicPr>
          <p:cNvPr id="5" name="图片 4"/>
          <p:cNvPicPr>
            <a:picLocks noChangeAspect="1"/>
          </p:cNvPicPr>
          <p:nvPr/>
        </p:nvPicPr>
        <p:blipFill>
          <a:blip r:embed="rId2"/>
          <a:stretch>
            <a:fillRect/>
          </a:stretch>
        </p:blipFill>
        <p:spPr>
          <a:xfrm>
            <a:off x="4038600" y="157330"/>
            <a:ext cx="4572000" cy="4647323"/>
          </a:xfrm>
          <a:prstGeom prst="rect">
            <a:avLst/>
          </a:prstGeom>
        </p:spPr>
      </p:pic>
    </p:spTree>
    <p:extLst>
      <p:ext uri="{BB962C8B-B14F-4D97-AF65-F5344CB8AC3E}">
        <p14:creationId xmlns:p14="http://schemas.microsoft.com/office/powerpoint/2010/main" val="4225735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marL="0" indent="0">
              <a:buNone/>
            </a:pPr>
            <a:r>
              <a:rPr lang="en-US" altLang="zh-CN" dirty="0"/>
              <a:t>4)</a:t>
            </a:r>
            <a:r>
              <a:rPr lang="zh-CN" altLang="en-US" dirty="0"/>
              <a:t>加强模块的保护性</a:t>
            </a:r>
            <a:r>
              <a:rPr lang="zh-CN" altLang="en-US" dirty="0" smtClean="0"/>
              <a:t>。</a:t>
            </a:r>
            <a:endParaRPr lang="en-US" altLang="zh-CN" dirty="0" smtClean="0"/>
          </a:p>
          <a:p>
            <a:pPr>
              <a:buClr>
                <a:schemeClr val="accent1"/>
              </a:buClr>
              <a:buFont typeface="Wingdings" panose="05000000000000000000" pitchFamily="2" charset="2"/>
              <a:buChar char="Ø"/>
            </a:pPr>
            <a:r>
              <a:rPr lang="zh-CN" altLang="en-US" dirty="0" smtClean="0">
                <a:solidFill>
                  <a:srgbClr val="FF0000"/>
                </a:solidFill>
              </a:rPr>
              <a:t>保护性</a:t>
            </a:r>
            <a:r>
              <a:rPr lang="zh-CN" altLang="en-US" dirty="0"/>
              <a:t>是指当一个模块内部出现异常</a:t>
            </a:r>
            <a:r>
              <a:rPr lang="zh-CN" altLang="en-US" dirty="0" smtClean="0"/>
              <a:t>时，它</a:t>
            </a:r>
            <a:r>
              <a:rPr lang="zh-CN" altLang="en-US" dirty="0"/>
              <a:t>的负面影响应该尽量</a:t>
            </a:r>
            <a:r>
              <a:rPr lang="zh-CN" altLang="en-US" dirty="0" smtClean="0"/>
              <a:t>局限在该</a:t>
            </a:r>
            <a:r>
              <a:rPr lang="zh-CN" altLang="en-US" dirty="0"/>
              <a:t>模块</a:t>
            </a:r>
            <a:r>
              <a:rPr lang="zh-CN" altLang="en-US" dirty="0" smtClean="0"/>
              <a:t>内部，从而</a:t>
            </a:r>
            <a:r>
              <a:rPr lang="zh-CN" altLang="en-US" dirty="0"/>
              <a:t>保护其他模块不受影响</a:t>
            </a:r>
            <a:r>
              <a:rPr lang="en-US" altLang="zh-CN" dirty="0"/>
              <a:t>,</a:t>
            </a:r>
            <a:r>
              <a:rPr lang="zh-CN" altLang="en-US" dirty="0"/>
              <a:t>降低错误的影响</a:t>
            </a:r>
            <a:r>
              <a:rPr lang="zh-CN" altLang="en-US" dirty="0" smtClean="0"/>
              <a:t>范围。</a:t>
            </a:r>
            <a:endParaRPr lang="zh-CN" altLang="en-US" dirty="0"/>
          </a:p>
        </p:txBody>
      </p:sp>
    </p:spTree>
    <p:extLst>
      <p:ext uri="{BB962C8B-B14F-4D97-AF65-F5344CB8AC3E}">
        <p14:creationId xmlns:p14="http://schemas.microsoft.com/office/powerpoint/2010/main" val="3134736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457200" y="1043658"/>
            <a:ext cx="3200400" cy="3661691"/>
          </a:xfrm>
        </p:spPr>
        <p:txBody>
          <a:bodyPr/>
          <a:lstStyle/>
          <a:p>
            <a:pPr marL="0" indent="0">
              <a:buNone/>
            </a:pPr>
            <a:r>
              <a:rPr lang="en-US" altLang="zh-CN" dirty="0"/>
              <a:t>2. </a:t>
            </a:r>
            <a:r>
              <a:rPr lang="zh-CN" altLang="en-US" dirty="0"/>
              <a:t>抽象</a:t>
            </a:r>
          </a:p>
          <a:p>
            <a:pPr marL="0" indent="0">
              <a:buNone/>
            </a:pPr>
            <a:r>
              <a:rPr lang="zh-CN" altLang="en-US" dirty="0"/>
              <a:t>① 什么是抽象？ </a:t>
            </a:r>
          </a:p>
          <a:p>
            <a:r>
              <a:rPr lang="zh-CN" altLang="en-US" dirty="0"/>
              <a:t>认识复杂事物和现象 时，抽出事物本质的共同特 性而暂不考虑它们的细节</a:t>
            </a:r>
            <a:r>
              <a:rPr lang="zh-CN" altLang="en-US" dirty="0" smtClean="0"/>
              <a:t>。</a:t>
            </a:r>
            <a:endParaRPr lang="en-US" altLang="zh-CN" dirty="0" smtClean="0"/>
          </a:p>
          <a:p>
            <a:endParaRPr lang="zh-CN" altLang="en-US" dirty="0"/>
          </a:p>
          <a:p>
            <a:pPr marL="0" indent="0">
              <a:buNone/>
            </a:pPr>
            <a:r>
              <a:rPr lang="zh-CN" altLang="en-US" dirty="0"/>
              <a:t>② 软件开发中的抽象 </a:t>
            </a:r>
          </a:p>
          <a:p>
            <a:r>
              <a:rPr lang="zh-CN" altLang="en-US" dirty="0"/>
              <a:t>过程的抽象 </a:t>
            </a:r>
          </a:p>
          <a:p>
            <a:r>
              <a:rPr lang="zh-CN" altLang="en-US" dirty="0"/>
              <a:t>数据的抽象</a:t>
            </a:r>
          </a:p>
        </p:txBody>
      </p:sp>
      <p:grpSp>
        <p:nvGrpSpPr>
          <p:cNvPr id="50" name="内容占位符 3"/>
          <p:cNvGrpSpPr>
            <a:grpSpLocks noGrp="1" noRot="1"/>
          </p:cNvGrpSpPr>
          <p:nvPr/>
        </p:nvGrpSpPr>
        <p:grpSpPr bwMode="auto">
          <a:xfrm>
            <a:off x="4267200" y="1029472"/>
            <a:ext cx="3524250" cy="3937000"/>
            <a:chOff x="2928" y="1008"/>
            <a:chExt cx="2220" cy="2480"/>
          </a:xfrm>
        </p:grpSpPr>
        <p:sp>
          <p:nvSpPr>
            <p:cNvPr id="51" name="Rectangle 18"/>
            <p:cNvSpPr>
              <a:spLocks noChangeArrowheads="1"/>
            </p:cNvSpPr>
            <p:nvPr/>
          </p:nvSpPr>
          <p:spPr bwMode="auto">
            <a:xfrm>
              <a:off x="2928" y="1008"/>
              <a:ext cx="2220" cy="4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1" tIns="45719" rIns="91441" bIns="4571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学生</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52" name="Rectangle 19"/>
            <p:cNvSpPr>
              <a:spLocks noChangeArrowheads="1"/>
            </p:cNvSpPr>
            <p:nvPr/>
          </p:nvSpPr>
          <p:spPr bwMode="auto">
            <a:xfrm>
              <a:off x="2928" y="1423"/>
              <a:ext cx="2220" cy="415"/>
            </a:xfrm>
            <a:prstGeom prst="rect">
              <a:avLst/>
            </a:prstGeom>
            <a:solidFill>
              <a:srgbClr val="CDD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1" tIns="45719" rIns="91441" bIns="4571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大学生</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53" name="Rectangle 20"/>
            <p:cNvSpPr>
              <a:spLocks noChangeArrowheads="1"/>
            </p:cNvSpPr>
            <p:nvPr/>
          </p:nvSpPr>
          <p:spPr bwMode="auto">
            <a:xfrm>
              <a:off x="2928" y="1838"/>
              <a:ext cx="2220" cy="415"/>
            </a:xfrm>
            <a:prstGeom prst="rect">
              <a:avLst/>
            </a:prstGeom>
            <a:solidFill>
              <a:srgbClr val="E8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1" tIns="45719" rIns="91441" bIns="4571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佛山科学技术学院学生</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54" name="Rectangle 21"/>
            <p:cNvSpPr>
              <a:spLocks noChangeArrowheads="1"/>
            </p:cNvSpPr>
            <p:nvPr/>
          </p:nvSpPr>
          <p:spPr bwMode="auto">
            <a:xfrm>
              <a:off x="2928" y="2253"/>
              <a:ext cx="2220" cy="519"/>
            </a:xfrm>
            <a:prstGeom prst="rect">
              <a:avLst/>
            </a:prstGeom>
            <a:solidFill>
              <a:srgbClr val="CDD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1" tIns="45719" rIns="91441" bIns="4571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佛山科学技术学院</a:t>
              </a:r>
              <a:r>
                <a:rPr kumimoji="0" lang="zh-CN" altLang="en-US" sz="24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数学与大数学</a:t>
              </a:r>
              <a:r>
                <a:rPr kumimoji="0" lang="zh-CN" sz="24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学院学生</a:t>
              </a: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
          <p:nvSpPr>
            <p:cNvPr id="55" name="Rectangle 22"/>
            <p:cNvSpPr>
              <a:spLocks noChangeArrowheads="1"/>
            </p:cNvSpPr>
            <p:nvPr/>
          </p:nvSpPr>
          <p:spPr bwMode="auto">
            <a:xfrm>
              <a:off x="2928" y="2772"/>
              <a:ext cx="2220" cy="716"/>
            </a:xfrm>
            <a:prstGeom prst="rect">
              <a:avLst/>
            </a:prstGeom>
            <a:solidFill>
              <a:srgbClr val="E8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1" tIns="45719" rIns="91441" bIns="4571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佛山科学技术学院</a:t>
              </a:r>
              <a:r>
                <a:rPr kumimoji="0" lang="zh-CN" altLang="en-US" sz="24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数学与大数据</a:t>
              </a:r>
              <a:r>
                <a:rPr kumimoji="0" lang="zh-CN" sz="24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学院</a:t>
              </a:r>
              <a:r>
                <a:rPr kumimoji="0" lang="zh-CN" altLang="en-US" sz="24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数据</a:t>
              </a:r>
              <a:r>
                <a:rPr kumimoji="0" lang="zh-CN" sz="24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科学系学生</a:t>
              </a: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
          <p:nvSpPr>
            <p:cNvPr id="56" name="Line 23"/>
            <p:cNvSpPr>
              <a:spLocks noChangeShapeType="1"/>
            </p:cNvSpPr>
            <p:nvPr/>
          </p:nvSpPr>
          <p:spPr bwMode="auto">
            <a:xfrm>
              <a:off x="2928" y="1423"/>
              <a:ext cx="2220" cy="0"/>
            </a:xfrm>
            <a:prstGeom prst="line">
              <a:avLst/>
            </a:prstGeom>
            <a:noFill/>
            <a:ln w="38100" algn="ctr">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24"/>
            <p:cNvSpPr>
              <a:spLocks noChangeShapeType="1"/>
            </p:cNvSpPr>
            <p:nvPr/>
          </p:nvSpPr>
          <p:spPr bwMode="auto">
            <a:xfrm>
              <a:off x="2928" y="1838"/>
              <a:ext cx="2220" cy="0"/>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25"/>
            <p:cNvSpPr>
              <a:spLocks noChangeShapeType="1"/>
            </p:cNvSpPr>
            <p:nvPr/>
          </p:nvSpPr>
          <p:spPr bwMode="auto">
            <a:xfrm>
              <a:off x="2928" y="2253"/>
              <a:ext cx="2220" cy="0"/>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26"/>
            <p:cNvSpPr>
              <a:spLocks noChangeShapeType="1"/>
            </p:cNvSpPr>
            <p:nvPr/>
          </p:nvSpPr>
          <p:spPr bwMode="auto">
            <a:xfrm>
              <a:off x="2928" y="2772"/>
              <a:ext cx="2220" cy="0"/>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27"/>
            <p:cNvSpPr>
              <a:spLocks noChangeShapeType="1"/>
            </p:cNvSpPr>
            <p:nvPr/>
          </p:nvSpPr>
          <p:spPr bwMode="auto">
            <a:xfrm>
              <a:off x="2928" y="1008"/>
              <a:ext cx="0" cy="2480"/>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28"/>
            <p:cNvSpPr>
              <a:spLocks noChangeShapeType="1"/>
            </p:cNvSpPr>
            <p:nvPr/>
          </p:nvSpPr>
          <p:spPr bwMode="auto">
            <a:xfrm>
              <a:off x="5148" y="1008"/>
              <a:ext cx="0" cy="2480"/>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29"/>
            <p:cNvSpPr>
              <a:spLocks noChangeShapeType="1"/>
            </p:cNvSpPr>
            <p:nvPr/>
          </p:nvSpPr>
          <p:spPr bwMode="auto">
            <a:xfrm>
              <a:off x="2928" y="1008"/>
              <a:ext cx="2220" cy="0"/>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30"/>
            <p:cNvSpPr>
              <a:spLocks noChangeShapeType="1"/>
            </p:cNvSpPr>
            <p:nvPr/>
          </p:nvSpPr>
          <p:spPr bwMode="auto">
            <a:xfrm>
              <a:off x="2928" y="3488"/>
              <a:ext cx="2220" cy="0"/>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TextBox 4"/>
          <p:cNvSpPr txBox="1">
            <a:spLocks noChangeArrowheads="1"/>
          </p:cNvSpPr>
          <p:nvPr/>
        </p:nvSpPr>
        <p:spPr bwMode="auto">
          <a:xfrm>
            <a:off x="7935913" y="1129485"/>
            <a:ext cx="827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抽象</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65" name="TextBox 7"/>
          <p:cNvSpPr txBox="1">
            <a:spLocks noChangeArrowheads="1"/>
          </p:cNvSpPr>
          <p:nvPr/>
        </p:nvSpPr>
        <p:spPr bwMode="auto">
          <a:xfrm>
            <a:off x="7935913" y="4298135"/>
            <a:ext cx="827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具体</a:t>
            </a:r>
            <a:endParaRPr kumimoji="0" lang="zh-CN" sz="1800" b="0" i="0" u="none" strike="noStrike" cap="none" normalizeH="0" baseline="0" smtClean="0">
              <a:ln>
                <a:noFill/>
              </a:ln>
              <a:solidFill>
                <a:schemeClr val="tx1"/>
              </a:solidFill>
              <a:effectLst/>
              <a:latin typeface="Arial" panose="020B0604020202020204" pitchFamily="34" charset="0"/>
            </a:endParaRPr>
          </a:p>
        </p:txBody>
      </p:sp>
      <p:cxnSp>
        <p:nvCxnSpPr>
          <p:cNvPr id="66" name="直接箭头连接符 9"/>
          <p:cNvCxnSpPr/>
          <p:nvPr/>
        </p:nvCxnSpPr>
        <p:spPr>
          <a:xfrm flipV="1">
            <a:off x="8382000" y="1591447"/>
            <a:ext cx="0" cy="2706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4"/>
          <p:cNvSpPr txBox="1">
            <a:spLocks noChangeArrowheads="1"/>
          </p:cNvSpPr>
          <p:nvPr/>
        </p:nvSpPr>
        <p:spPr bwMode="auto">
          <a:xfrm>
            <a:off x="7935913" y="1129485"/>
            <a:ext cx="827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抽象</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68" name="TextBox 7"/>
          <p:cNvSpPr txBox="1">
            <a:spLocks noChangeArrowheads="1"/>
          </p:cNvSpPr>
          <p:nvPr/>
        </p:nvSpPr>
        <p:spPr bwMode="auto">
          <a:xfrm>
            <a:off x="7935913" y="4298135"/>
            <a:ext cx="827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具体</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69" name="TextBox 7"/>
          <p:cNvSpPr txBox="1">
            <a:spLocks noChangeArrowheads="1"/>
          </p:cNvSpPr>
          <p:nvPr/>
        </p:nvSpPr>
        <p:spPr bwMode="auto">
          <a:xfrm>
            <a:off x="7935913" y="4298135"/>
            <a:ext cx="827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具体</a:t>
            </a:r>
            <a:endParaRPr kumimoji="0" 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511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dirty="0"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endParaRPr lang="zh-CN" altLang="en-US" dirty="0"/>
          </a:p>
        </p:txBody>
      </p:sp>
      <p:pic>
        <p:nvPicPr>
          <p:cNvPr id="3074" name="Picture 2" descr="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63941"/>
            <a:ext cx="3873524" cy="209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4298410" y="1033512"/>
            <a:ext cx="4419600" cy="3693319"/>
          </a:xfrm>
          <a:prstGeom prst="rect">
            <a:avLst/>
          </a:prstGeom>
          <a:noFill/>
        </p:spPr>
        <p:txBody>
          <a:bodyPr wrap="square" rtlCol="0">
            <a:spAutoFit/>
          </a:bodyPr>
          <a:lstStyle/>
          <a:p>
            <a:r>
              <a:rPr lang="en-US" altLang="zh-CN" dirty="0">
                <a:solidFill>
                  <a:srgbClr val="FF0000"/>
                </a:solidFill>
              </a:rPr>
              <a:t>3. </a:t>
            </a:r>
            <a:r>
              <a:rPr lang="zh-CN" altLang="en-US" dirty="0">
                <a:solidFill>
                  <a:srgbClr val="FF0000"/>
                </a:solidFill>
              </a:rPr>
              <a:t>逐步求精</a:t>
            </a:r>
          </a:p>
          <a:p>
            <a:pPr marL="285750" indent="-285750">
              <a:buClr>
                <a:srgbClr val="00B050"/>
              </a:buClr>
              <a:buFont typeface="Wingdings" panose="05000000000000000000" pitchFamily="2" charset="2"/>
              <a:buChar char="n"/>
            </a:pPr>
            <a:r>
              <a:rPr lang="zh-CN" altLang="en-US" dirty="0" smtClean="0">
                <a:solidFill>
                  <a:prstClr val="black"/>
                </a:solidFill>
              </a:rPr>
              <a:t>在</a:t>
            </a:r>
            <a:r>
              <a:rPr lang="zh-CN" altLang="en-US" dirty="0">
                <a:solidFill>
                  <a:prstClr val="black"/>
                </a:solidFill>
              </a:rPr>
              <a:t>面对一个新问题时，开发人员可暂时忽略问题非本质的细节，而关注于与本质相关的宏观概念，集中精力解决主要问题，这种认识事物的方法就是逐步求精</a:t>
            </a:r>
            <a:r>
              <a:rPr lang="zh-CN" altLang="en-US" dirty="0" smtClean="0">
                <a:solidFill>
                  <a:prstClr val="black"/>
                </a:solidFill>
              </a:rPr>
              <a:t>。</a:t>
            </a:r>
            <a:endParaRPr lang="en-US" altLang="zh-CN" dirty="0" smtClean="0">
              <a:solidFill>
                <a:prstClr val="black"/>
              </a:solidFill>
            </a:endParaRPr>
          </a:p>
          <a:p>
            <a:pPr marL="285750" indent="-285750">
              <a:buClr>
                <a:srgbClr val="00B050"/>
              </a:buClr>
              <a:buFont typeface="Wingdings" panose="05000000000000000000" pitchFamily="2" charset="2"/>
              <a:buChar char="n"/>
            </a:pPr>
            <a:r>
              <a:rPr lang="zh-CN" altLang="en-US" dirty="0" smtClean="0">
                <a:solidFill>
                  <a:prstClr val="black"/>
                </a:solidFill>
              </a:rPr>
              <a:t>逐步求精</a:t>
            </a:r>
            <a:r>
              <a:rPr lang="zh-CN" altLang="en-US" dirty="0">
                <a:solidFill>
                  <a:prstClr val="black"/>
                </a:solidFill>
              </a:rPr>
              <a:t>是抽象的逆过程。开发人员认识问题时逐步求精的过程，同时也是抽象程度逐渐降低的</a:t>
            </a:r>
            <a:r>
              <a:rPr lang="zh-CN" altLang="en-US" dirty="0" smtClean="0">
                <a:solidFill>
                  <a:prstClr val="black"/>
                </a:solidFill>
              </a:rPr>
              <a:t>过程。</a:t>
            </a:r>
            <a:endParaRPr lang="zh-CN" altLang="en-US" dirty="0">
              <a:solidFill>
                <a:prstClr val="black"/>
              </a:solidFill>
            </a:endParaRPr>
          </a:p>
          <a:p>
            <a:pPr marL="285750" indent="-285750">
              <a:buClr>
                <a:srgbClr val="00B050"/>
              </a:buClr>
              <a:buFont typeface="Wingdings" panose="05000000000000000000" pitchFamily="2" charset="2"/>
              <a:buChar char="n"/>
            </a:pPr>
            <a:r>
              <a:rPr lang="zh-CN" altLang="en-US" dirty="0" smtClean="0">
                <a:solidFill>
                  <a:prstClr val="black"/>
                </a:solidFill>
              </a:rPr>
              <a:t> 按照</a:t>
            </a:r>
            <a:r>
              <a:rPr lang="zh-CN" altLang="en-US" dirty="0">
                <a:solidFill>
                  <a:prstClr val="black"/>
                </a:solidFill>
              </a:rPr>
              <a:t>逐步求精的思想，程序的体系结构是按照层次结构，逐步精化过程细节而开发出来的。可见，求精就是细化，它与抽象是互补的概念。</a:t>
            </a:r>
          </a:p>
        </p:txBody>
      </p:sp>
      <p:sp>
        <p:nvSpPr>
          <p:cNvPr id="6" name="文本框 5"/>
          <p:cNvSpPr txBox="1"/>
          <p:nvPr/>
        </p:nvSpPr>
        <p:spPr>
          <a:xfrm>
            <a:off x="1095375" y="4013576"/>
            <a:ext cx="2590800" cy="338554"/>
          </a:xfrm>
          <a:prstGeom prst="rect">
            <a:avLst/>
          </a:prstGeom>
          <a:noFill/>
        </p:spPr>
        <p:txBody>
          <a:bodyPr wrap="square" rtlCol="0">
            <a:spAutoFit/>
          </a:bodyPr>
          <a:lstStyle/>
          <a:p>
            <a:r>
              <a:rPr lang="zh-CN" altLang="zh-CN" sz="1600" dirty="0">
                <a:solidFill>
                  <a:prstClr val="black"/>
                </a:solidFill>
              </a:rPr>
              <a:t>逐步求精与抽象的关系</a:t>
            </a:r>
            <a:endParaRPr lang="zh-CN" altLang="en-US" sz="1600" dirty="0">
              <a:solidFill>
                <a:prstClr val="black"/>
              </a:solidFill>
            </a:endParaRPr>
          </a:p>
        </p:txBody>
      </p:sp>
    </p:spTree>
    <p:extLst>
      <p:ext uri="{BB962C8B-B14F-4D97-AF65-F5344CB8AC3E}">
        <p14:creationId xmlns:p14="http://schemas.microsoft.com/office/powerpoint/2010/main" val="569341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91285"/>
            <a:ext cx="6607175" cy="3703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Grp="1" noChangeArrowheads="1"/>
          </p:cNvSpPr>
          <p:nvPr>
            <p:ph type="title"/>
          </p:nvPr>
        </p:nvSpPr>
        <p:spPr bwMode="auto">
          <a:xfrm>
            <a:off x="457200" y="209550"/>
            <a:ext cx="7620000" cy="422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3200" b="1" i="0" u="none" strike="noStrike" cap="none" normalizeH="0" baseline="0" smtClean="0">
                <a:ln>
                  <a:noFill/>
                </a:ln>
                <a:solidFill>
                  <a:srgbClr val="800000"/>
                </a:solidFill>
                <a:effectLst/>
                <a:latin typeface="Times New Roman" panose="02020603050405020304" pitchFamily="18" charset="0"/>
                <a:ea typeface="宋体" panose="02010600030101010101" pitchFamily="2" charset="-122"/>
              </a:rPr>
              <a:t>结合模块化和逐步求精思想建立的软件结构图</a:t>
            </a:r>
            <a:endParaRPr kumimoji="0" 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6083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marL="0" indent="0">
              <a:buNone/>
            </a:pPr>
            <a:r>
              <a:rPr lang="en-US" altLang="zh-CN" sz="2000" dirty="0"/>
              <a:t>4. </a:t>
            </a:r>
            <a:r>
              <a:rPr lang="zh-CN" altLang="en-US" sz="2000" dirty="0"/>
              <a:t>信息</a:t>
            </a:r>
            <a:r>
              <a:rPr lang="zh-CN" altLang="en-US" sz="2000" dirty="0" smtClean="0"/>
              <a:t>隐藏</a:t>
            </a:r>
            <a:endParaRPr lang="en-US" altLang="zh-CN" sz="2000" dirty="0" smtClean="0"/>
          </a:p>
          <a:p>
            <a:pPr>
              <a:buClr>
                <a:schemeClr val="accent1"/>
              </a:buClr>
              <a:buFont typeface="Wingdings" panose="05000000000000000000" pitchFamily="2" charset="2"/>
              <a:buChar char="Ø"/>
            </a:pPr>
            <a:r>
              <a:rPr lang="zh-CN" altLang="en-US" sz="1800" dirty="0" smtClean="0">
                <a:solidFill>
                  <a:srgbClr val="00B0F0"/>
                </a:solidFill>
              </a:rPr>
              <a:t>信息</a:t>
            </a:r>
            <a:r>
              <a:rPr lang="zh-CN" altLang="en-US" sz="1800" dirty="0">
                <a:solidFill>
                  <a:srgbClr val="00B0F0"/>
                </a:solidFill>
              </a:rPr>
              <a:t>隐藏与模块化的概念相关。</a:t>
            </a:r>
            <a:r>
              <a:rPr lang="zh-CN" altLang="en-US" sz="1800" dirty="0"/>
              <a:t>当一个系统被分解为若干个模块时，为了避免某个模块的行为干扰同一系统中的其他模块，应该让模块</a:t>
            </a:r>
            <a:r>
              <a:rPr lang="zh-CN" altLang="en-US" sz="1800" dirty="0">
                <a:solidFill>
                  <a:srgbClr val="00B050"/>
                </a:solidFill>
              </a:rPr>
              <a:t>仅仅公开必须让外界知道的信息</a:t>
            </a:r>
            <a:r>
              <a:rPr lang="zh-CN" altLang="en-US" sz="1800" dirty="0"/>
              <a:t>，而将其他信息隐藏起来，这样模块的</a:t>
            </a:r>
            <a:r>
              <a:rPr lang="zh-CN" altLang="en-US" sz="1800" dirty="0">
                <a:solidFill>
                  <a:srgbClr val="00B0F0"/>
                </a:solidFill>
              </a:rPr>
              <a:t>具体实现细节</a:t>
            </a:r>
            <a:r>
              <a:rPr lang="zh-CN" altLang="en-US" sz="1800" dirty="0"/>
              <a:t>相对于其他不相关的模块而言就是不可见的，这种机制就叫做</a:t>
            </a:r>
            <a:r>
              <a:rPr lang="zh-CN" altLang="en-US" sz="1800" dirty="0">
                <a:solidFill>
                  <a:srgbClr val="FF0000"/>
                </a:solidFill>
              </a:rPr>
              <a:t>信息隐藏</a:t>
            </a:r>
            <a:r>
              <a:rPr lang="zh-CN" altLang="en-US" sz="1800" dirty="0" smtClean="0"/>
              <a:t>。</a:t>
            </a:r>
            <a:endParaRPr lang="en-US" altLang="zh-CN" sz="1800" dirty="0" smtClean="0"/>
          </a:p>
          <a:p>
            <a:pPr>
              <a:buClr>
                <a:schemeClr val="accent1"/>
              </a:buClr>
              <a:buFont typeface="Wingdings" panose="05000000000000000000" pitchFamily="2" charset="2"/>
              <a:buChar char="Ø"/>
            </a:pPr>
            <a:r>
              <a:rPr lang="zh-CN" altLang="en-US" sz="1800" dirty="0" smtClean="0">
                <a:solidFill>
                  <a:srgbClr val="FF0000"/>
                </a:solidFill>
              </a:rPr>
              <a:t>信息</a:t>
            </a:r>
            <a:r>
              <a:rPr lang="zh-CN" altLang="en-US" sz="1800" dirty="0">
                <a:solidFill>
                  <a:srgbClr val="FF0000"/>
                </a:solidFill>
              </a:rPr>
              <a:t>隐藏</a:t>
            </a:r>
            <a:r>
              <a:rPr lang="zh-CN" altLang="en-US" sz="1800" dirty="0">
                <a:solidFill>
                  <a:srgbClr val="00B050"/>
                </a:solidFill>
              </a:rPr>
              <a:t>提高了模块的独立性</a:t>
            </a:r>
            <a:r>
              <a:rPr lang="zh-CN" altLang="en-US" sz="1800" dirty="0"/>
              <a:t>，加强了外部对模块内部信息进行访问的限制，它使得模块的局部错误尽量不影响其他模块。信息隐藏有利于软件的</a:t>
            </a:r>
            <a:r>
              <a:rPr lang="zh-CN" altLang="en-US" sz="1800" dirty="0">
                <a:solidFill>
                  <a:srgbClr val="FF0000"/>
                </a:solidFill>
              </a:rPr>
              <a:t>测试</a:t>
            </a:r>
            <a:r>
              <a:rPr lang="zh-CN" altLang="en-US" sz="1800" dirty="0"/>
              <a:t>和</a:t>
            </a:r>
            <a:r>
              <a:rPr lang="zh-CN" altLang="en-US" sz="1800" dirty="0">
                <a:solidFill>
                  <a:srgbClr val="FF0000"/>
                </a:solidFill>
              </a:rPr>
              <a:t>维护</a:t>
            </a:r>
            <a:r>
              <a:rPr lang="zh-CN" altLang="en-US" sz="1800" dirty="0"/>
              <a:t>工作</a:t>
            </a:r>
            <a:r>
              <a:rPr lang="zh-CN" altLang="en-US" sz="1800" dirty="0" smtClean="0"/>
              <a:t>。</a:t>
            </a:r>
            <a:endParaRPr lang="en-US" altLang="zh-CN" sz="1800" dirty="0" smtClean="0"/>
          </a:p>
          <a:p>
            <a:pPr>
              <a:buClr>
                <a:schemeClr val="accent1"/>
              </a:buClr>
              <a:buFont typeface="Wingdings" panose="05000000000000000000" pitchFamily="2" charset="2"/>
              <a:buChar char="Ø"/>
            </a:pPr>
            <a:r>
              <a:rPr lang="zh-CN" altLang="en-US" sz="1800" dirty="0" smtClean="0"/>
              <a:t>通常</a:t>
            </a:r>
            <a:r>
              <a:rPr lang="zh-CN" altLang="en-US" sz="1800" dirty="0"/>
              <a:t>，模块的信息隐藏可以通过</a:t>
            </a:r>
            <a:r>
              <a:rPr lang="zh-CN" altLang="en-US" sz="1800" dirty="0">
                <a:solidFill>
                  <a:srgbClr val="FF0000"/>
                </a:solidFill>
              </a:rPr>
              <a:t>接口</a:t>
            </a:r>
            <a:r>
              <a:rPr lang="zh-CN" altLang="en-US" sz="1800" dirty="0"/>
              <a:t>来实现</a:t>
            </a:r>
            <a:r>
              <a:rPr lang="zh-CN" altLang="en-US" sz="1800" dirty="0" smtClean="0"/>
              <a:t>。</a:t>
            </a:r>
            <a:endParaRPr lang="zh-CN" altLang="en-US" sz="1800" dirty="0"/>
          </a:p>
        </p:txBody>
      </p:sp>
    </p:spTree>
    <p:extLst>
      <p:ext uri="{BB962C8B-B14F-4D97-AF65-F5344CB8AC3E}">
        <p14:creationId xmlns:p14="http://schemas.microsoft.com/office/powerpoint/2010/main" val="299849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marL="0" indent="0">
              <a:buNone/>
            </a:pPr>
            <a:r>
              <a:rPr lang="en-US" altLang="zh-CN" sz="2000" dirty="0"/>
              <a:t>5. </a:t>
            </a:r>
            <a:r>
              <a:rPr lang="zh-CN" altLang="en-US" sz="2000" dirty="0"/>
              <a:t>复用性</a:t>
            </a:r>
            <a:r>
              <a:rPr lang="zh-CN" altLang="en-US" sz="2000" dirty="0" smtClean="0"/>
              <a:t>设计</a:t>
            </a:r>
            <a:endParaRPr lang="en-US" altLang="zh-CN" sz="2000" dirty="0" smtClean="0"/>
          </a:p>
          <a:p>
            <a:pPr>
              <a:buClr>
                <a:schemeClr val="accent1"/>
              </a:buClr>
              <a:buFont typeface="Wingdings" panose="05000000000000000000" pitchFamily="2" charset="2"/>
              <a:buChar char="Ø"/>
            </a:pPr>
            <a:r>
              <a:rPr lang="en-US" altLang="zh-CN" sz="2000" dirty="0">
                <a:solidFill>
                  <a:srgbClr val="FF0000"/>
                </a:solidFill>
              </a:rPr>
              <a:t> </a:t>
            </a:r>
            <a:r>
              <a:rPr lang="zh-CN" altLang="en-US" sz="2000" dirty="0" smtClean="0">
                <a:solidFill>
                  <a:srgbClr val="FF0000"/>
                </a:solidFill>
              </a:rPr>
              <a:t>软件</a:t>
            </a:r>
            <a:r>
              <a:rPr lang="zh-CN" altLang="en-US" sz="2000" dirty="0">
                <a:solidFill>
                  <a:srgbClr val="FF0000"/>
                </a:solidFill>
              </a:rPr>
              <a:t>复用</a:t>
            </a:r>
            <a:r>
              <a:rPr lang="zh-CN" altLang="en-US" sz="2000" dirty="0"/>
              <a:t>就是将</a:t>
            </a:r>
            <a:r>
              <a:rPr lang="zh-CN" altLang="en-US" sz="2000" dirty="0">
                <a:solidFill>
                  <a:srgbClr val="00B050"/>
                </a:solidFill>
              </a:rPr>
              <a:t>已有</a:t>
            </a:r>
            <a:r>
              <a:rPr lang="zh-CN" altLang="en-US" sz="2000" dirty="0"/>
              <a:t>的软件成分用于构造</a:t>
            </a:r>
            <a:r>
              <a:rPr lang="zh-CN" altLang="en-US" sz="2000" dirty="0">
                <a:solidFill>
                  <a:srgbClr val="00B050"/>
                </a:solidFill>
              </a:rPr>
              <a:t>新的</a:t>
            </a:r>
            <a:r>
              <a:rPr lang="zh-CN" altLang="en-US" sz="2000" dirty="0"/>
              <a:t>软件系统</a:t>
            </a:r>
            <a:r>
              <a:rPr lang="zh-CN" altLang="en-US" sz="2000" dirty="0" smtClean="0"/>
              <a:t>。</a:t>
            </a:r>
            <a:endParaRPr lang="en-US" altLang="zh-CN" sz="2000" dirty="0" smtClean="0"/>
          </a:p>
          <a:p>
            <a:pPr>
              <a:buClr>
                <a:schemeClr val="accent1"/>
              </a:buClr>
              <a:buFont typeface="Wingdings" panose="05000000000000000000" pitchFamily="2" charset="2"/>
              <a:buChar char="Ø"/>
            </a:pPr>
            <a:r>
              <a:rPr lang="zh-CN" altLang="en-US" sz="2000" dirty="0" smtClean="0"/>
              <a:t>可以</a:t>
            </a:r>
            <a:r>
              <a:rPr lang="zh-CN" altLang="en-US" sz="2000" dirty="0"/>
              <a:t>被复用的软件成分一般称作</a:t>
            </a:r>
            <a:r>
              <a:rPr lang="zh-CN" altLang="en-US" sz="2000" dirty="0">
                <a:solidFill>
                  <a:srgbClr val="FF0000"/>
                </a:solidFill>
              </a:rPr>
              <a:t>可复用构件</a:t>
            </a:r>
            <a:r>
              <a:rPr lang="zh-CN" altLang="en-US" sz="2000" dirty="0"/>
              <a:t>，无论对可复用构件原封不动地使用还是作适当的修改后再使用，只要是用来构造新软件，则都可称作</a:t>
            </a:r>
            <a:r>
              <a:rPr lang="zh-CN" altLang="en-US" sz="2000" dirty="0">
                <a:solidFill>
                  <a:srgbClr val="FF0000"/>
                </a:solidFill>
              </a:rPr>
              <a:t>复用</a:t>
            </a:r>
            <a:r>
              <a:rPr lang="zh-CN" altLang="en-US" sz="2000" dirty="0" smtClean="0"/>
              <a:t>。</a:t>
            </a:r>
            <a:endParaRPr lang="en-US" altLang="zh-CN" sz="2000" dirty="0" smtClean="0"/>
          </a:p>
          <a:p>
            <a:pPr lvl="1"/>
            <a:r>
              <a:rPr lang="zh-CN" altLang="en-US" sz="1600" dirty="0" smtClean="0"/>
              <a:t>软件</a:t>
            </a:r>
            <a:r>
              <a:rPr lang="zh-CN" altLang="en-US" sz="1600" dirty="0"/>
              <a:t>复用不仅仅是对程序的复用，它还包括对软件生产过程中任何活动所产生的制成品的复用，如软件开发计划、可行性研究报告、分析模型、设计模型、源程序</a:t>
            </a:r>
            <a:r>
              <a:rPr lang="en-US" altLang="zh-CN" sz="1600" dirty="0"/>
              <a:t>`</a:t>
            </a:r>
            <a:r>
              <a:rPr lang="zh-CN" altLang="en-US" sz="1600" dirty="0"/>
              <a:t>、测试用例等等</a:t>
            </a:r>
            <a:r>
              <a:rPr lang="zh-CN" altLang="en-US" sz="1600" dirty="0" smtClean="0"/>
              <a:t>。</a:t>
            </a:r>
            <a:endParaRPr lang="en-US" altLang="zh-CN" sz="1600" dirty="0" smtClean="0"/>
          </a:p>
          <a:p>
            <a:pPr>
              <a:buClr>
                <a:schemeClr val="accent1"/>
              </a:buClr>
              <a:buFont typeface="Wingdings" panose="05000000000000000000" pitchFamily="2" charset="2"/>
              <a:buChar char="Ø"/>
            </a:pPr>
            <a:r>
              <a:rPr lang="zh-CN" altLang="en-US" sz="2000" dirty="0" smtClean="0"/>
              <a:t>如果</a:t>
            </a:r>
            <a:r>
              <a:rPr lang="zh-CN" altLang="en-US" sz="2000" dirty="0"/>
              <a:t>是在一个系统中多次使用一个相同的软件成分，则不称作复用，而称作</a:t>
            </a:r>
            <a:r>
              <a:rPr lang="zh-CN" altLang="en-US" sz="2000" dirty="0">
                <a:solidFill>
                  <a:srgbClr val="FF0000"/>
                </a:solidFill>
              </a:rPr>
              <a:t>共享</a:t>
            </a:r>
            <a:r>
              <a:rPr lang="zh-CN" altLang="en-US" sz="2000" dirty="0" smtClean="0"/>
              <a:t>；</a:t>
            </a:r>
            <a:endParaRPr lang="en-US" altLang="zh-CN" sz="2000" dirty="0" smtClean="0"/>
          </a:p>
          <a:p>
            <a:pPr>
              <a:buClr>
                <a:schemeClr val="accent1"/>
              </a:buClr>
              <a:buFont typeface="Wingdings" panose="05000000000000000000" pitchFamily="2" charset="2"/>
              <a:buChar char="Ø"/>
            </a:pPr>
            <a:r>
              <a:rPr lang="zh-CN" altLang="en-US" sz="2000" dirty="0" smtClean="0"/>
              <a:t>对</a:t>
            </a:r>
            <a:r>
              <a:rPr lang="zh-CN" altLang="en-US" sz="2000" dirty="0"/>
              <a:t>一个软件进行修改，使它运行于新的软硬件平台也不称作复用，而称作</a:t>
            </a:r>
            <a:r>
              <a:rPr lang="zh-CN" altLang="en-US" sz="2000" dirty="0">
                <a:solidFill>
                  <a:srgbClr val="FF0000"/>
                </a:solidFill>
              </a:rPr>
              <a:t>软件移值</a:t>
            </a:r>
            <a:r>
              <a:rPr lang="zh-CN" altLang="en-US" sz="2000" dirty="0" smtClean="0"/>
              <a:t>。</a:t>
            </a:r>
            <a:endParaRPr lang="zh-CN" altLang="en-US" sz="2000" dirty="0"/>
          </a:p>
        </p:txBody>
      </p:sp>
    </p:spTree>
    <p:extLst>
      <p:ext uri="{BB962C8B-B14F-4D97-AF65-F5344CB8AC3E}">
        <p14:creationId xmlns:p14="http://schemas.microsoft.com/office/powerpoint/2010/main" val="1072246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90800" y="438150"/>
            <a:ext cx="3429000" cy="422672"/>
          </a:xfrm>
        </p:spPr>
        <p:txBody>
          <a:bodyPr/>
          <a:lstStyle/>
          <a:p>
            <a:r>
              <a:rPr lang="zh-CN" altLang="en-US" dirty="0" smtClean="0"/>
              <a:t>主要内容</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5" name="内容占位符 4"/>
          <p:cNvSpPr>
            <a:spLocks noGrp="1"/>
          </p:cNvSpPr>
          <p:nvPr>
            <p:ph sz="quarter" idx="13"/>
          </p:nvPr>
        </p:nvSpPr>
        <p:spPr>
          <a:xfrm>
            <a:off x="2438400" y="1267512"/>
            <a:ext cx="3733800" cy="3661691"/>
          </a:xfrm>
        </p:spPr>
        <p:txBody>
          <a:bodyPr/>
          <a:lstStyle/>
          <a:p>
            <a:pPr marL="342900" indent="-342900">
              <a:lnSpc>
                <a:spcPct val="150000"/>
              </a:lnSpc>
              <a:buClr>
                <a:srgbClr val="00B050"/>
              </a:buClr>
              <a:buFont typeface="Wingdings" panose="05000000000000000000" pitchFamily="2" charset="2"/>
              <a:buChar char="n"/>
            </a:pPr>
            <a:r>
              <a:rPr lang="zh-CN" altLang="en-US" dirty="0" smtClean="0">
                <a:solidFill>
                  <a:srgbClr val="C00000"/>
                </a:solidFill>
              </a:rPr>
              <a:t>软件设计的任务；</a:t>
            </a:r>
            <a:endParaRPr lang="en-US" altLang="zh-CN" dirty="0" smtClean="0">
              <a:solidFill>
                <a:srgbClr val="C00000"/>
              </a:solidFill>
            </a:endParaRPr>
          </a:p>
          <a:p>
            <a:pPr marL="342900" indent="-342900">
              <a:lnSpc>
                <a:spcPct val="150000"/>
              </a:lnSpc>
              <a:buClr>
                <a:srgbClr val="00B050"/>
              </a:buClr>
              <a:buFont typeface="Wingdings" panose="05000000000000000000" pitchFamily="2" charset="2"/>
              <a:buChar char="n"/>
            </a:pPr>
            <a:r>
              <a:rPr lang="zh-CN" altLang="en-US" dirty="0" smtClean="0">
                <a:solidFill>
                  <a:srgbClr val="C00000"/>
                </a:solidFill>
              </a:rPr>
              <a:t>软件设计的内容；</a:t>
            </a:r>
            <a:endParaRPr lang="en-US" altLang="zh-CN" dirty="0" smtClean="0">
              <a:solidFill>
                <a:srgbClr val="C00000"/>
              </a:solidFill>
            </a:endParaRPr>
          </a:p>
          <a:p>
            <a:pPr marL="342900" indent="-342900">
              <a:lnSpc>
                <a:spcPct val="150000"/>
              </a:lnSpc>
              <a:buClr>
                <a:srgbClr val="00B050"/>
              </a:buClr>
              <a:buFont typeface="Wingdings" panose="05000000000000000000" pitchFamily="2" charset="2"/>
              <a:buChar char="n"/>
            </a:pPr>
            <a:r>
              <a:rPr lang="zh-CN" altLang="en-US" dirty="0" smtClean="0">
                <a:solidFill>
                  <a:srgbClr val="C00000"/>
                </a:solidFill>
              </a:rPr>
              <a:t>软件设计的原则；</a:t>
            </a:r>
            <a:endParaRPr lang="en-US" altLang="zh-CN" dirty="0" smtClean="0">
              <a:solidFill>
                <a:srgbClr val="C00000"/>
              </a:solidFill>
            </a:endParaRPr>
          </a:p>
          <a:p>
            <a:pPr marL="342900" indent="-342900">
              <a:lnSpc>
                <a:spcPct val="150000"/>
              </a:lnSpc>
              <a:buClr>
                <a:srgbClr val="00B050"/>
              </a:buClr>
              <a:buFont typeface="Wingdings" panose="05000000000000000000" pitchFamily="2" charset="2"/>
              <a:buChar char="n"/>
            </a:pPr>
            <a:r>
              <a:rPr lang="zh-CN" altLang="en-US" dirty="0" smtClean="0">
                <a:solidFill>
                  <a:srgbClr val="C00000"/>
                </a:solidFill>
              </a:rPr>
              <a:t>结构化设计的方法；</a:t>
            </a:r>
            <a:endParaRPr lang="en-US" altLang="zh-CN" dirty="0" smtClean="0">
              <a:solidFill>
                <a:srgbClr val="C00000"/>
              </a:solidFill>
            </a:endParaRPr>
          </a:p>
          <a:p>
            <a:pPr marL="342900" indent="-342900">
              <a:lnSpc>
                <a:spcPct val="150000"/>
              </a:lnSpc>
              <a:buClr>
                <a:srgbClr val="00B050"/>
              </a:buClr>
              <a:buFont typeface="Wingdings" panose="05000000000000000000" pitchFamily="2" charset="2"/>
              <a:buChar char="n"/>
            </a:pPr>
            <a:r>
              <a:rPr lang="zh-CN" altLang="en-US" dirty="0" smtClean="0">
                <a:solidFill>
                  <a:srgbClr val="C00000"/>
                </a:solidFill>
              </a:rPr>
              <a:t>结构化设计的工具。</a:t>
            </a:r>
            <a:endParaRPr lang="zh-CN" altLang="en-US" dirty="0">
              <a:solidFill>
                <a:srgbClr val="C00000"/>
              </a:solidFill>
            </a:endParaRPr>
          </a:p>
        </p:txBody>
      </p:sp>
    </p:spTree>
    <p:extLst>
      <p:ext uri="{BB962C8B-B14F-4D97-AF65-F5344CB8AC3E}">
        <p14:creationId xmlns:p14="http://schemas.microsoft.com/office/powerpoint/2010/main" val="1282249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marL="0" indent="0">
              <a:buNone/>
            </a:pPr>
            <a:r>
              <a:rPr lang="en-US" altLang="zh-CN" dirty="0" smtClean="0"/>
              <a:t>6</a:t>
            </a:r>
            <a:r>
              <a:rPr lang="en-US" altLang="zh-CN" dirty="0"/>
              <a:t>. </a:t>
            </a:r>
            <a:r>
              <a:rPr lang="zh-CN" altLang="en-US" dirty="0"/>
              <a:t>灵活性设计</a:t>
            </a:r>
          </a:p>
          <a:p>
            <a:pPr>
              <a:lnSpc>
                <a:spcPct val="150000"/>
              </a:lnSpc>
              <a:buClr>
                <a:schemeClr val="accent1"/>
              </a:buClr>
              <a:buFont typeface="Wingdings" panose="05000000000000000000" pitchFamily="2" charset="2"/>
              <a:buChar char="Ø"/>
            </a:pPr>
            <a:r>
              <a:rPr lang="zh-CN" altLang="en-US" sz="2000" dirty="0" smtClean="0">
                <a:solidFill>
                  <a:srgbClr val="FF0000"/>
                </a:solidFill>
              </a:rPr>
              <a:t>灵活性</a:t>
            </a:r>
            <a:r>
              <a:rPr lang="zh-CN" altLang="en-US" sz="2000" dirty="0">
                <a:solidFill>
                  <a:srgbClr val="FF0000"/>
                </a:solidFill>
              </a:rPr>
              <a:t>设计</a:t>
            </a:r>
            <a:r>
              <a:rPr lang="zh-CN" altLang="en-US" sz="2000" dirty="0"/>
              <a:t>，简而言之就是软件在面对</a:t>
            </a:r>
            <a:r>
              <a:rPr lang="zh-CN" altLang="en-US" sz="2000" dirty="0">
                <a:solidFill>
                  <a:srgbClr val="00B0F0"/>
                </a:solidFill>
              </a:rPr>
              <a:t>需求修改</a:t>
            </a:r>
            <a:r>
              <a:rPr lang="zh-CN" altLang="en-US" sz="2000" dirty="0"/>
              <a:t>时的</a:t>
            </a:r>
            <a:r>
              <a:rPr lang="zh-CN" altLang="en-US" sz="2000" dirty="0">
                <a:solidFill>
                  <a:srgbClr val="00B050"/>
                </a:solidFill>
              </a:rPr>
              <a:t>随机应变能力</a:t>
            </a:r>
            <a:r>
              <a:rPr lang="zh-CN" altLang="en-US" sz="2000" dirty="0"/>
              <a:t>，可以体现在修改程序代码的工程量等方面</a:t>
            </a:r>
            <a:r>
              <a:rPr lang="zh-CN" altLang="en-US" sz="2000" dirty="0" smtClean="0"/>
              <a:t>。</a:t>
            </a:r>
            <a:endParaRPr lang="en-US" altLang="zh-CN" sz="2000" dirty="0" smtClean="0"/>
          </a:p>
          <a:p>
            <a:pPr>
              <a:lnSpc>
                <a:spcPct val="150000"/>
              </a:lnSpc>
              <a:buClr>
                <a:schemeClr val="accent1"/>
              </a:buClr>
              <a:buFont typeface="Wingdings" panose="05000000000000000000" pitchFamily="2" charset="2"/>
              <a:buChar char="Ø"/>
            </a:pPr>
            <a:r>
              <a:rPr lang="zh-CN" altLang="en-US" sz="2000" dirty="0" smtClean="0"/>
              <a:t>抽象</a:t>
            </a:r>
            <a:r>
              <a:rPr lang="zh-CN" altLang="en-US" sz="2000" dirty="0"/>
              <a:t>是软件设计的关键因素。</a:t>
            </a:r>
            <a:r>
              <a:rPr lang="zh-CN" altLang="en-US" sz="2000" dirty="0">
                <a:solidFill>
                  <a:srgbClr val="00B050"/>
                </a:solidFill>
              </a:rPr>
              <a:t>设计模式</a:t>
            </a:r>
            <a:r>
              <a:rPr lang="zh-CN" altLang="en-US" sz="2000" dirty="0"/>
              <a:t>、</a:t>
            </a:r>
            <a:r>
              <a:rPr lang="zh-CN" altLang="en-US" sz="2000" dirty="0">
                <a:solidFill>
                  <a:srgbClr val="00B050"/>
                </a:solidFill>
              </a:rPr>
              <a:t>软件架构</a:t>
            </a:r>
            <a:r>
              <a:rPr lang="zh-CN" altLang="en-US" sz="2000" dirty="0"/>
              <a:t>等可以用来实现更高抽象层次的编程，以达到软件的灵活性</a:t>
            </a:r>
            <a:r>
              <a:rPr lang="zh-CN" altLang="en-US" sz="2000" dirty="0" smtClean="0"/>
              <a:t>。</a:t>
            </a:r>
            <a:endParaRPr lang="en-US" altLang="zh-CN" sz="2000" dirty="0" smtClean="0"/>
          </a:p>
        </p:txBody>
      </p:sp>
    </p:spTree>
    <p:extLst>
      <p:ext uri="{BB962C8B-B14F-4D97-AF65-F5344CB8AC3E}">
        <p14:creationId xmlns:p14="http://schemas.microsoft.com/office/powerpoint/2010/main" val="133200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marL="0" indent="0">
              <a:lnSpc>
                <a:spcPct val="150000"/>
              </a:lnSpc>
              <a:buNone/>
            </a:pPr>
            <a:r>
              <a:rPr lang="zh-CN" altLang="en-US" dirty="0"/>
              <a:t>在设计（尤其是面向对象的设计）中引入灵活性的方法如下。</a:t>
            </a:r>
          </a:p>
          <a:p>
            <a:pPr marL="400041" lvl="1" indent="0">
              <a:lnSpc>
                <a:spcPct val="150000"/>
              </a:lnSpc>
              <a:buNone/>
            </a:pPr>
            <a:r>
              <a:rPr lang="en-US" altLang="zh-CN" dirty="0"/>
              <a:t>1</a:t>
            </a:r>
            <a:r>
              <a:rPr lang="zh-CN" altLang="en-US" dirty="0"/>
              <a:t>） 降低耦合并提高内聚</a:t>
            </a:r>
          </a:p>
          <a:p>
            <a:pPr marL="400041" lvl="1" indent="0">
              <a:lnSpc>
                <a:spcPct val="150000"/>
              </a:lnSpc>
              <a:buNone/>
            </a:pPr>
            <a:r>
              <a:rPr lang="en-US" altLang="zh-CN" dirty="0"/>
              <a:t>2</a:t>
            </a:r>
            <a:r>
              <a:rPr lang="zh-CN" altLang="en-US" dirty="0"/>
              <a:t>） 建立抽象：就是创建有多态操作的接口和父类，主要的目的就是能继承的就继承，尽可能不要写冗余代码</a:t>
            </a:r>
          </a:p>
          <a:p>
            <a:pPr marL="400041" lvl="1" indent="0">
              <a:lnSpc>
                <a:spcPct val="150000"/>
              </a:lnSpc>
              <a:buNone/>
            </a:pPr>
            <a:r>
              <a:rPr lang="en-US" altLang="zh-CN" dirty="0"/>
              <a:t>3</a:t>
            </a:r>
            <a:r>
              <a:rPr lang="zh-CN" altLang="en-US" dirty="0"/>
              <a:t>） 不要将代码写死：就是消除代码中的常数。</a:t>
            </a:r>
          </a:p>
          <a:p>
            <a:pPr marL="400041" lvl="1" indent="0">
              <a:lnSpc>
                <a:spcPct val="150000"/>
              </a:lnSpc>
              <a:buNone/>
            </a:pPr>
            <a:r>
              <a:rPr lang="en-US" altLang="zh-CN" dirty="0"/>
              <a:t>4</a:t>
            </a:r>
            <a:r>
              <a:rPr lang="zh-CN" altLang="en-US" dirty="0"/>
              <a:t>） 抛出异常：就是由操作的调用者处理异常。</a:t>
            </a:r>
          </a:p>
          <a:p>
            <a:pPr marL="400041" lvl="1" indent="0">
              <a:lnSpc>
                <a:spcPct val="150000"/>
              </a:lnSpc>
              <a:buNone/>
            </a:pPr>
            <a:r>
              <a:rPr lang="en-US" altLang="zh-CN" dirty="0"/>
              <a:t>5</a:t>
            </a:r>
            <a:r>
              <a:rPr lang="zh-CN" altLang="en-US" dirty="0"/>
              <a:t>）使用并创建可复用的代码</a:t>
            </a:r>
          </a:p>
          <a:p>
            <a:endParaRPr lang="zh-CN" altLang="en-US" dirty="0"/>
          </a:p>
        </p:txBody>
      </p:sp>
    </p:spTree>
    <p:extLst>
      <p:ext uri="{BB962C8B-B14F-4D97-AF65-F5344CB8AC3E}">
        <p14:creationId xmlns:p14="http://schemas.microsoft.com/office/powerpoint/2010/main" val="866604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marL="0" indent="0">
              <a:buNone/>
            </a:pPr>
            <a:r>
              <a:rPr lang="en-US" altLang="zh-CN" dirty="0"/>
              <a:t>5.1.3</a:t>
            </a:r>
            <a:r>
              <a:rPr lang="zh-CN" altLang="en-US" dirty="0"/>
              <a:t>　软件设计的分类</a:t>
            </a:r>
          </a:p>
          <a:p>
            <a:pPr>
              <a:buClr>
                <a:schemeClr val="accent1"/>
              </a:buClr>
              <a:buFont typeface="Wingdings" panose="05000000000000000000" pitchFamily="2" charset="2"/>
              <a:buChar char="Ø"/>
            </a:pPr>
            <a:r>
              <a:rPr lang="zh-CN" altLang="en-US" dirty="0" smtClean="0"/>
              <a:t> </a:t>
            </a:r>
            <a:r>
              <a:rPr lang="zh-CN" altLang="en-US" dirty="0" smtClean="0"/>
              <a:t>软件</a:t>
            </a:r>
            <a:r>
              <a:rPr lang="zh-CN" altLang="en-US" dirty="0"/>
              <a:t>设计可以从</a:t>
            </a:r>
            <a:r>
              <a:rPr lang="zh-CN" altLang="en-US" dirty="0">
                <a:solidFill>
                  <a:srgbClr val="00B050"/>
                </a:solidFill>
              </a:rPr>
              <a:t>活动任务观点</a:t>
            </a:r>
            <a:r>
              <a:rPr lang="zh-CN" altLang="en-US" dirty="0"/>
              <a:t>和</a:t>
            </a:r>
            <a:r>
              <a:rPr lang="zh-CN" altLang="en-US" dirty="0">
                <a:solidFill>
                  <a:srgbClr val="00B050"/>
                </a:solidFill>
              </a:rPr>
              <a:t>工程管理观点</a:t>
            </a:r>
            <a:r>
              <a:rPr lang="zh-CN" altLang="en-US" dirty="0"/>
              <a:t>分别对其进行分类。</a:t>
            </a:r>
          </a:p>
          <a:p>
            <a:pPr>
              <a:buClr>
                <a:schemeClr val="accent1"/>
              </a:buClr>
              <a:buFont typeface="Wingdings" panose="05000000000000000000" pitchFamily="2" charset="2"/>
              <a:buChar char="Ø"/>
            </a:pPr>
            <a:r>
              <a:rPr lang="zh-CN" altLang="en-US" dirty="0" smtClean="0"/>
              <a:t>从</a:t>
            </a:r>
            <a:r>
              <a:rPr lang="zh-CN" altLang="en-US" dirty="0">
                <a:solidFill>
                  <a:srgbClr val="FF0000"/>
                </a:solidFill>
              </a:rPr>
              <a:t>活动任务</a:t>
            </a:r>
            <a:r>
              <a:rPr lang="zh-CN" altLang="en-US" dirty="0"/>
              <a:t>来看，软件设计是对软件需求进行</a:t>
            </a:r>
            <a:r>
              <a:rPr lang="zh-CN" altLang="en-US" dirty="0" smtClean="0"/>
              <a:t>：</a:t>
            </a:r>
            <a:endParaRPr lang="en-US" altLang="zh-CN" dirty="0" smtClean="0"/>
          </a:p>
          <a:p>
            <a:pPr lvl="1">
              <a:buClr>
                <a:srgbClr val="00B050"/>
              </a:buClr>
              <a:buFont typeface="Wingdings" panose="05000000000000000000" pitchFamily="2" charset="2"/>
              <a:buChar char="p"/>
            </a:pPr>
            <a:r>
              <a:rPr lang="zh-CN" altLang="en-US" dirty="0" smtClean="0"/>
              <a:t>数据设计</a:t>
            </a:r>
            <a:endParaRPr lang="en-US" altLang="zh-CN" dirty="0" smtClean="0"/>
          </a:p>
          <a:p>
            <a:pPr lvl="1">
              <a:buClr>
                <a:srgbClr val="00B050"/>
              </a:buClr>
              <a:buFont typeface="Wingdings" panose="05000000000000000000" pitchFamily="2" charset="2"/>
              <a:buChar char="p"/>
            </a:pPr>
            <a:r>
              <a:rPr lang="zh-CN" altLang="en-US" dirty="0" smtClean="0"/>
              <a:t>体系结构设计</a:t>
            </a:r>
            <a:endParaRPr lang="en-US" altLang="zh-CN" dirty="0" smtClean="0"/>
          </a:p>
          <a:p>
            <a:pPr lvl="1">
              <a:buClr>
                <a:srgbClr val="00B050"/>
              </a:buClr>
              <a:buFont typeface="Wingdings" panose="05000000000000000000" pitchFamily="2" charset="2"/>
              <a:buChar char="p"/>
            </a:pPr>
            <a:r>
              <a:rPr lang="zh-CN" altLang="en-US" dirty="0" smtClean="0"/>
              <a:t>接口设计</a:t>
            </a:r>
            <a:endParaRPr lang="en-US" altLang="zh-CN" dirty="0" smtClean="0"/>
          </a:p>
          <a:p>
            <a:pPr lvl="1">
              <a:buClr>
                <a:srgbClr val="00B050"/>
              </a:buClr>
              <a:buFont typeface="Wingdings" panose="05000000000000000000" pitchFamily="2" charset="2"/>
              <a:buChar char="p"/>
            </a:pPr>
            <a:r>
              <a:rPr lang="zh-CN" altLang="en-US" dirty="0" smtClean="0"/>
              <a:t>构件设计</a:t>
            </a:r>
            <a:endParaRPr lang="en-US" altLang="zh-CN" dirty="0" smtClean="0"/>
          </a:p>
          <a:p>
            <a:pPr lvl="1">
              <a:buClr>
                <a:srgbClr val="00B050"/>
              </a:buClr>
              <a:buFont typeface="Wingdings" panose="05000000000000000000" pitchFamily="2" charset="2"/>
              <a:buChar char="p"/>
            </a:pPr>
            <a:r>
              <a:rPr lang="zh-CN" altLang="en-US" dirty="0" smtClean="0"/>
              <a:t>部署设计</a:t>
            </a:r>
            <a:endParaRPr lang="zh-CN" altLang="en-US" dirty="0"/>
          </a:p>
          <a:p>
            <a:pPr marL="0" indent="0">
              <a:buNone/>
            </a:pPr>
            <a:endParaRPr lang="zh-CN" altLang="en-US" sz="2000" dirty="0"/>
          </a:p>
        </p:txBody>
      </p:sp>
    </p:spTree>
    <p:extLst>
      <p:ext uri="{BB962C8B-B14F-4D97-AF65-F5344CB8AC3E}">
        <p14:creationId xmlns:p14="http://schemas.microsoft.com/office/powerpoint/2010/main" val="3690936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228600" y="-19050"/>
            <a:ext cx="8763000" cy="3661691"/>
          </a:xfrm>
        </p:spPr>
        <p:txBody>
          <a:bodyPr/>
          <a:lstStyle/>
          <a:p>
            <a:pPr marL="400041" lvl="1" indent="0">
              <a:lnSpc>
                <a:spcPct val="150000"/>
              </a:lnSpc>
              <a:buNone/>
            </a:pPr>
            <a:r>
              <a:rPr lang="en-US" altLang="zh-CN" dirty="0"/>
              <a:t>1) </a:t>
            </a:r>
            <a:r>
              <a:rPr lang="zh-CN" altLang="en-US" dirty="0">
                <a:solidFill>
                  <a:srgbClr val="FF0000"/>
                </a:solidFill>
              </a:rPr>
              <a:t>数据设计</a:t>
            </a:r>
            <a:r>
              <a:rPr lang="zh-CN" altLang="en-US" dirty="0"/>
              <a:t>创建在高抽象级别上表示的</a:t>
            </a:r>
            <a:r>
              <a:rPr lang="zh-CN" altLang="en-US" dirty="0">
                <a:solidFill>
                  <a:srgbClr val="00B050"/>
                </a:solidFill>
              </a:rPr>
              <a:t>数据模型</a:t>
            </a:r>
            <a:r>
              <a:rPr lang="zh-CN" altLang="en-US" dirty="0"/>
              <a:t>和</a:t>
            </a:r>
            <a:r>
              <a:rPr lang="zh-CN" altLang="en-US" dirty="0">
                <a:solidFill>
                  <a:srgbClr val="00B050"/>
                </a:solidFill>
              </a:rPr>
              <a:t>信息模型</a:t>
            </a:r>
            <a:r>
              <a:rPr lang="zh-CN" altLang="en-US" dirty="0"/>
              <a:t>。然后，数据模型被精化为越来越多和实现相关的特定表示，即基于计算机的系统</a:t>
            </a:r>
            <a:r>
              <a:rPr lang="zh-CN" altLang="en-US" dirty="0">
                <a:solidFill>
                  <a:srgbClr val="00B050"/>
                </a:solidFill>
              </a:rPr>
              <a:t>能够处理的表示</a:t>
            </a:r>
            <a:r>
              <a:rPr lang="zh-CN" altLang="en-US" dirty="0"/>
              <a:t>。</a:t>
            </a:r>
          </a:p>
          <a:p>
            <a:pPr marL="400041" lvl="1" indent="0">
              <a:lnSpc>
                <a:spcPct val="150000"/>
              </a:lnSpc>
              <a:buNone/>
            </a:pPr>
            <a:r>
              <a:rPr lang="en-US" altLang="zh-CN" dirty="0"/>
              <a:t>2) </a:t>
            </a:r>
            <a:r>
              <a:rPr lang="zh-CN" altLang="en-US" dirty="0">
                <a:solidFill>
                  <a:srgbClr val="FF0000"/>
                </a:solidFill>
              </a:rPr>
              <a:t>体系结构设计</a:t>
            </a:r>
            <a:r>
              <a:rPr lang="zh-CN" altLang="en-US" dirty="0"/>
              <a:t>为我们提供软件的</a:t>
            </a:r>
            <a:r>
              <a:rPr lang="zh-CN" altLang="en-US" dirty="0">
                <a:solidFill>
                  <a:srgbClr val="00B050"/>
                </a:solidFill>
              </a:rPr>
              <a:t>整体视图</a:t>
            </a:r>
            <a:r>
              <a:rPr lang="zh-CN" altLang="en-US" dirty="0"/>
              <a:t>，定义了软件系统</a:t>
            </a:r>
            <a:r>
              <a:rPr lang="zh-CN" altLang="en-US" dirty="0">
                <a:solidFill>
                  <a:srgbClr val="00B050"/>
                </a:solidFill>
              </a:rPr>
              <a:t>各主要成份之间的关系</a:t>
            </a:r>
            <a:r>
              <a:rPr lang="zh-CN" altLang="en-US" dirty="0"/>
              <a:t>。</a:t>
            </a:r>
          </a:p>
          <a:p>
            <a:pPr marL="400041" lvl="1" indent="0">
              <a:lnSpc>
                <a:spcPct val="150000"/>
              </a:lnSpc>
              <a:buNone/>
            </a:pPr>
            <a:r>
              <a:rPr lang="en-US" altLang="zh-CN" dirty="0"/>
              <a:t>3) </a:t>
            </a:r>
            <a:r>
              <a:rPr lang="zh-CN" altLang="en-US" dirty="0">
                <a:solidFill>
                  <a:srgbClr val="FF0000"/>
                </a:solidFill>
              </a:rPr>
              <a:t>接口设计</a:t>
            </a:r>
            <a:r>
              <a:rPr lang="zh-CN" altLang="en-US" dirty="0"/>
              <a:t>告诉我们信息如何</a:t>
            </a:r>
            <a:r>
              <a:rPr lang="zh-CN" altLang="en-US" dirty="0">
                <a:solidFill>
                  <a:srgbClr val="00B050"/>
                </a:solidFill>
              </a:rPr>
              <a:t>流入</a:t>
            </a:r>
            <a:r>
              <a:rPr lang="zh-CN" altLang="en-US" dirty="0"/>
              <a:t>和</a:t>
            </a:r>
            <a:r>
              <a:rPr lang="zh-CN" altLang="en-US" dirty="0">
                <a:solidFill>
                  <a:srgbClr val="00B050"/>
                </a:solidFill>
              </a:rPr>
              <a:t>流出</a:t>
            </a:r>
            <a:r>
              <a:rPr lang="zh-CN" altLang="en-US" dirty="0"/>
              <a:t>系统以及被定义为体系结构一部分的构件之间是如何</a:t>
            </a:r>
            <a:r>
              <a:rPr lang="zh-CN" altLang="en-US" dirty="0">
                <a:solidFill>
                  <a:srgbClr val="00B050"/>
                </a:solidFill>
              </a:rPr>
              <a:t>通信</a:t>
            </a:r>
            <a:r>
              <a:rPr lang="zh-CN" altLang="en-US" dirty="0"/>
              <a:t>的。</a:t>
            </a:r>
            <a:endParaRPr lang="en-US" altLang="zh-CN" dirty="0"/>
          </a:p>
          <a:p>
            <a:pPr marL="400041" lvl="1" indent="0">
              <a:lnSpc>
                <a:spcPct val="150000"/>
              </a:lnSpc>
              <a:buNone/>
            </a:pPr>
            <a:r>
              <a:rPr lang="en-US" altLang="zh-CN" dirty="0"/>
              <a:t>4) </a:t>
            </a:r>
            <a:r>
              <a:rPr lang="zh-CN" altLang="en-US" dirty="0">
                <a:solidFill>
                  <a:srgbClr val="FF0000"/>
                </a:solidFill>
              </a:rPr>
              <a:t>构件设计</a:t>
            </a:r>
            <a:r>
              <a:rPr lang="zh-CN" altLang="en-US" dirty="0"/>
              <a:t>完整的描述了每个软件构件的</a:t>
            </a:r>
            <a:r>
              <a:rPr lang="zh-CN" altLang="en-US" dirty="0">
                <a:solidFill>
                  <a:srgbClr val="00B050"/>
                </a:solidFill>
              </a:rPr>
              <a:t>内部细节</a:t>
            </a:r>
            <a:r>
              <a:rPr lang="zh-CN" altLang="en-US" dirty="0"/>
              <a:t>，为所有本地数据对象定义数据结构，为所有在构件内发生的处理定义算法细节，并定义允许访问所有构件操作的接口。</a:t>
            </a:r>
          </a:p>
          <a:p>
            <a:pPr marL="400041" lvl="1" indent="0">
              <a:lnSpc>
                <a:spcPct val="150000"/>
              </a:lnSpc>
              <a:buNone/>
            </a:pPr>
            <a:r>
              <a:rPr lang="en-US" altLang="zh-CN" dirty="0"/>
              <a:t>5) </a:t>
            </a:r>
            <a:r>
              <a:rPr lang="zh-CN" altLang="en-US" dirty="0">
                <a:solidFill>
                  <a:srgbClr val="FF0000"/>
                </a:solidFill>
              </a:rPr>
              <a:t>部署设计</a:t>
            </a:r>
            <a:r>
              <a:rPr lang="zh-CN" altLang="en-US" dirty="0"/>
              <a:t>指明软件功能和子系统如何在支持软件的</a:t>
            </a:r>
            <a:r>
              <a:rPr lang="zh-CN" altLang="en-US" dirty="0">
                <a:solidFill>
                  <a:srgbClr val="00B050"/>
                </a:solidFill>
              </a:rPr>
              <a:t>物理计算环境内分布</a:t>
            </a:r>
            <a:r>
              <a:rPr lang="zh-CN" altLang="en-US" dirty="0"/>
              <a:t>。</a:t>
            </a:r>
          </a:p>
          <a:p>
            <a:endParaRPr lang="zh-CN" altLang="en-US" dirty="0"/>
          </a:p>
        </p:txBody>
      </p:sp>
    </p:spTree>
    <p:extLst>
      <p:ext uri="{BB962C8B-B14F-4D97-AF65-F5344CB8AC3E}">
        <p14:creationId xmlns:p14="http://schemas.microsoft.com/office/powerpoint/2010/main" val="1748639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a:lnSpc>
                <a:spcPct val="150000"/>
              </a:lnSpc>
              <a:buClr>
                <a:schemeClr val="accent1"/>
              </a:buClr>
              <a:buFont typeface="Wingdings" panose="05000000000000000000" pitchFamily="2" charset="2"/>
              <a:buChar char="Ø"/>
            </a:pPr>
            <a:r>
              <a:rPr lang="zh-CN" altLang="en-US" dirty="0" smtClean="0"/>
              <a:t>从</a:t>
            </a:r>
            <a:r>
              <a:rPr lang="zh-CN" altLang="en-US" dirty="0">
                <a:solidFill>
                  <a:srgbClr val="FF0000"/>
                </a:solidFill>
              </a:rPr>
              <a:t>工程管理</a:t>
            </a:r>
            <a:r>
              <a:rPr lang="zh-CN" altLang="en-US" dirty="0"/>
              <a:t>角度来看，软件设计分为</a:t>
            </a:r>
            <a:r>
              <a:rPr lang="zh-CN" altLang="en-US" dirty="0">
                <a:solidFill>
                  <a:srgbClr val="00B050"/>
                </a:solidFill>
              </a:rPr>
              <a:t>概要设计</a:t>
            </a:r>
            <a:r>
              <a:rPr lang="zh-CN" altLang="en-US" dirty="0"/>
              <a:t>（总体设计）和</a:t>
            </a:r>
            <a:r>
              <a:rPr lang="zh-CN" altLang="en-US" dirty="0">
                <a:solidFill>
                  <a:srgbClr val="00B050"/>
                </a:solidFill>
              </a:rPr>
              <a:t>详细设计</a:t>
            </a:r>
            <a:r>
              <a:rPr lang="zh-CN" altLang="en-US" dirty="0" smtClean="0"/>
              <a:t>。</a:t>
            </a:r>
            <a:endParaRPr lang="en-US" altLang="zh-CN" dirty="0" smtClean="0"/>
          </a:p>
          <a:p>
            <a:pPr>
              <a:lnSpc>
                <a:spcPct val="150000"/>
              </a:lnSpc>
              <a:buClr>
                <a:schemeClr val="accent1"/>
              </a:buClr>
              <a:buFont typeface="Wingdings" panose="05000000000000000000" pitchFamily="2" charset="2"/>
              <a:buChar char="Ø"/>
            </a:pPr>
            <a:r>
              <a:rPr lang="zh-CN" altLang="en-US" dirty="0" smtClean="0">
                <a:solidFill>
                  <a:srgbClr val="00B050"/>
                </a:solidFill>
              </a:rPr>
              <a:t>前期</a:t>
            </a:r>
            <a:r>
              <a:rPr lang="zh-CN" altLang="en-US" dirty="0"/>
              <a:t>进行</a:t>
            </a:r>
            <a:r>
              <a:rPr lang="zh-CN" altLang="en-US" dirty="0">
                <a:solidFill>
                  <a:srgbClr val="FF0000"/>
                </a:solidFill>
              </a:rPr>
              <a:t>概要设计</a:t>
            </a:r>
            <a:r>
              <a:rPr lang="zh-CN" altLang="en-US" dirty="0"/>
              <a:t>，得到软件系统的</a:t>
            </a:r>
            <a:r>
              <a:rPr lang="zh-CN" altLang="en-US" dirty="0">
                <a:solidFill>
                  <a:srgbClr val="0065B0"/>
                </a:solidFill>
              </a:rPr>
              <a:t>基本框架</a:t>
            </a:r>
            <a:r>
              <a:rPr lang="zh-CN" altLang="en-US" dirty="0"/>
              <a:t>。</a:t>
            </a:r>
            <a:r>
              <a:rPr lang="zh-CN" altLang="en-US" dirty="0">
                <a:solidFill>
                  <a:srgbClr val="00B050"/>
                </a:solidFill>
              </a:rPr>
              <a:t>后期</a:t>
            </a:r>
            <a:r>
              <a:rPr lang="zh-CN" altLang="en-US" dirty="0"/>
              <a:t>进行</a:t>
            </a:r>
            <a:r>
              <a:rPr lang="zh-CN" altLang="en-US" dirty="0">
                <a:solidFill>
                  <a:srgbClr val="FF0505"/>
                </a:solidFill>
              </a:rPr>
              <a:t>详细设计</a:t>
            </a:r>
            <a:r>
              <a:rPr lang="zh-CN" altLang="en-US" dirty="0"/>
              <a:t>，明确系统内部的</a:t>
            </a:r>
            <a:r>
              <a:rPr lang="zh-CN" altLang="en-US" dirty="0">
                <a:solidFill>
                  <a:srgbClr val="0065B0"/>
                </a:solidFill>
              </a:rPr>
              <a:t>实现细节</a:t>
            </a:r>
            <a:r>
              <a:rPr lang="zh-CN" altLang="en-US" dirty="0" smtClean="0"/>
              <a:t>。</a:t>
            </a:r>
            <a:endParaRPr lang="zh-CN" altLang="en-US" dirty="0"/>
          </a:p>
        </p:txBody>
      </p:sp>
    </p:spTree>
    <p:extLst>
      <p:ext uri="{BB962C8B-B14F-4D97-AF65-F5344CB8AC3E}">
        <p14:creationId xmlns:p14="http://schemas.microsoft.com/office/powerpoint/2010/main" val="2414687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marL="0" indent="0">
              <a:lnSpc>
                <a:spcPct val="150000"/>
              </a:lnSpc>
              <a:buNone/>
            </a:pPr>
            <a:r>
              <a:rPr lang="en-US" altLang="zh-CN" sz="2000" dirty="0"/>
              <a:t>1</a:t>
            </a:r>
            <a:r>
              <a:rPr lang="zh-CN" altLang="en-US" sz="2000" dirty="0"/>
              <a:t>）</a:t>
            </a:r>
            <a:r>
              <a:rPr lang="zh-CN" altLang="en-US" sz="2000" dirty="0">
                <a:solidFill>
                  <a:srgbClr val="FF0000"/>
                </a:solidFill>
              </a:rPr>
              <a:t>概要设计</a:t>
            </a:r>
            <a:r>
              <a:rPr lang="zh-CN" altLang="en-US" sz="2000" dirty="0"/>
              <a:t>确定软件的</a:t>
            </a:r>
            <a:r>
              <a:rPr lang="zh-CN" altLang="en-US" sz="2000" dirty="0">
                <a:solidFill>
                  <a:srgbClr val="00B050"/>
                </a:solidFill>
              </a:rPr>
              <a:t>结构</a:t>
            </a:r>
            <a:r>
              <a:rPr lang="zh-CN" altLang="en-US" sz="2000" dirty="0"/>
              <a:t>以及各组成部分之间的</a:t>
            </a:r>
            <a:r>
              <a:rPr lang="zh-CN" altLang="en-US" sz="2000" dirty="0">
                <a:solidFill>
                  <a:srgbClr val="00B050"/>
                </a:solidFill>
              </a:rPr>
              <a:t>相互关系</a:t>
            </a:r>
            <a:r>
              <a:rPr lang="zh-CN" altLang="en-US" sz="2000" dirty="0"/>
              <a:t>。它以需求规格说明书为基础，概要地说明软件系统的实现方案，包括：</a:t>
            </a:r>
          </a:p>
          <a:p>
            <a:pPr marL="685791" lvl="1" indent="-285750">
              <a:lnSpc>
                <a:spcPct val="150000"/>
              </a:lnSpc>
              <a:buClr>
                <a:srgbClr val="FF0000"/>
              </a:buClr>
            </a:pPr>
            <a:r>
              <a:rPr lang="zh-CN" altLang="en-US" sz="1800" dirty="0"/>
              <a:t>目标系统的总体架构</a:t>
            </a:r>
          </a:p>
          <a:p>
            <a:pPr marL="685791" lvl="1" indent="-285750">
              <a:lnSpc>
                <a:spcPct val="150000"/>
              </a:lnSpc>
              <a:buClr>
                <a:srgbClr val="FF0000"/>
              </a:buClr>
            </a:pPr>
            <a:r>
              <a:rPr lang="zh-CN" altLang="en-US" sz="1800" dirty="0"/>
              <a:t>每个模块的功能描述、数据接口描述及模块之间的调用关系</a:t>
            </a:r>
          </a:p>
          <a:p>
            <a:pPr marL="685791" lvl="1" indent="-285750">
              <a:lnSpc>
                <a:spcPct val="150000"/>
              </a:lnSpc>
              <a:buClr>
                <a:srgbClr val="FF0000"/>
              </a:buClr>
            </a:pPr>
            <a:r>
              <a:rPr lang="zh-CN" altLang="en-US" sz="1800" dirty="0"/>
              <a:t>数据库、数据定义和数据结构等</a:t>
            </a:r>
          </a:p>
          <a:p>
            <a:pPr marL="0" indent="0">
              <a:lnSpc>
                <a:spcPct val="150000"/>
              </a:lnSpc>
              <a:buNone/>
            </a:pPr>
            <a:r>
              <a:rPr lang="zh-CN" altLang="en-US" sz="2000" dirty="0"/>
              <a:t>       其中，目标系统的总体架构为软件系统提供了一个</a:t>
            </a:r>
            <a:r>
              <a:rPr lang="zh-CN" altLang="en-US" sz="2000" dirty="0">
                <a:solidFill>
                  <a:srgbClr val="00B050"/>
                </a:solidFill>
              </a:rPr>
              <a:t>结构、行为</a:t>
            </a:r>
            <a:r>
              <a:rPr lang="zh-CN" altLang="en-US" sz="2000" dirty="0"/>
              <a:t>和</a:t>
            </a:r>
            <a:r>
              <a:rPr lang="zh-CN" altLang="en-US" sz="2000" dirty="0">
                <a:solidFill>
                  <a:srgbClr val="00B050"/>
                </a:solidFill>
              </a:rPr>
              <a:t>属性</a:t>
            </a:r>
            <a:r>
              <a:rPr lang="zh-CN" altLang="en-US" sz="2000" dirty="0"/>
              <a:t>的</a:t>
            </a:r>
            <a:r>
              <a:rPr lang="zh-CN" altLang="en-US" sz="2000" dirty="0">
                <a:solidFill>
                  <a:srgbClr val="FF0000"/>
                </a:solidFill>
              </a:rPr>
              <a:t>高级抽象</a:t>
            </a:r>
            <a:r>
              <a:rPr lang="zh-CN" altLang="en-US" sz="2000" dirty="0"/>
              <a:t>，由构成系统的</a:t>
            </a:r>
            <a:r>
              <a:rPr lang="zh-CN" altLang="en-US" sz="2000" dirty="0">
                <a:solidFill>
                  <a:srgbClr val="00B0F0"/>
                </a:solidFill>
              </a:rPr>
              <a:t>元素的描述</a:t>
            </a:r>
            <a:r>
              <a:rPr lang="zh-CN" altLang="en-US" sz="2000" dirty="0"/>
              <a:t>、这些元素之间的</a:t>
            </a:r>
            <a:r>
              <a:rPr lang="zh-CN" altLang="en-US" sz="2000" dirty="0">
                <a:solidFill>
                  <a:srgbClr val="00B0F0"/>
                </a:solidFill>
              </a:rPr>
              <a:t>相互作用</a:t>
            </a:r>
            <a:r>
              <a:rPr lang="zh-CN" altLang="en-US" sz="2000" dirty="0"/>
              <a:t>、指导元素集成的</a:t>
            </a:r>
            <a:r>
              <a:rPr lang="zh-CN" altLang="en-US" sz="2000" dirty="0">
                <a:solidFill>
                  <a:srgbClr val="00B0F0"/>
                </a:solidFill>
              </a:rPr>
              <a:t>模式</a:t>
            </a:r>
            <a:r>
              <a:rPr lang="zh-CN" altLang="en-US" sz="2000" dirty="0"/>
              <a:t>以及这些模式的</a:t>
            </a:r>
            <a:r>
              <a:rPr lang="zh-CN" altLang="en-US" sz="2000" dirty="0">
                <a:solidFill>
                  <a:srgbClr val="00B0F0"/>
                </a:solidFill>
              </a:rPr>
              <a:t>约束</a:t>
            </a:r>
            <a:r>
              <a:rPr lang="zh-CN" altLang="en-US" sz="2000" dirty="0"/>
              <a:t>组成。</a:t>
            </a:r>
          </a:p>
          <a:p>
            <a:endParaRPr lang="zh-CN" altLang="en-US" dirty="0"/>
          </a:p>
        </p:txBody>
      </p:sp>
    </p:spTree>
    <p:extLst>
      <p:ext uri="{BB962C8B-B14F-4D97-AF65-F5344CB8AC3E}">
        <p14:creationId xmlns:p14="http://schemas.microsoft.com/office/powerpoint/2010/main" val="18723000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additive="base">
                                        <p:cTn id="28"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marL="0" indent="0">
              <a:buNone/>
            </a:pPr>
            <a:r>
              <a:rPr lang="en-US" altLang="zh-CN" sz="2000" dirty="0"/>
              <a:t>2</a:t>
            </a:r>
            <a:r>
              <a:rPr lang="zh-CN" altLang="en-US" sz="2000" dirty="0"/>
              <a:t>）</a:t>
            </a:r>
            <a:r>
              <a:rPr lang="zh-CN" altLang="en-US" sz="2000" dirty="0">
                <a:solidFill>
                  <a:srgbClr val="FF0000"/>
                </a:solidFill>
              </a:rPr>
              <a:t>详细设计</a:t>
            </a:r>
            <a:r>
              <a:rPr lang="zh-CN" altLang="en-US" sz="2000" dirty="0"/>
              <a:t>确定</a:t>
            </a:r>
            <a:r>
              <a:rPr lang="zh-CN" altLang="en-US" sz="2000" dirty="0">
                <a:solidFill>
                  <a:srgbClr val="FF0000"/>
                </a:solidFill>
              </a:rPr>
              <a:t>模块内部</a:t>
            </a:r>
            <a:r>
              <a:rPr lang="zh-CN" altLang="en-US" sz="2000" dirty="0"/>
              <a:t>的</a:t>
            </a:r>
            <a:r>
              <a:rPr lang="zh-CN" altLang="en-US" sz="2000" dirty="0">
                <a:solidFill>
                  <a:srgbClr val="00B050"/>
                </a:solidFill>
              </a:rPr>
              <a:t>算法</a:t>
            </a:r>
            <a:r>
              <a:rPr lang="zh-CN" altLang="en-US" sz="2000" dirty="0"/>
              <a:t>和</a:t>
            </a:r>
            <a:r>
              <a:rPr lang="zh-CN" altLang="en-US" sz="2000" dirty="0">
                <a:solidFill>
                  <a:srgbClr val="00B050"/>
                </a:solidFill>
              </a:rPr>
              <a:t>数据结构</a:t>
            </a:r>
            <a:r>
              <a:rPr lang="zh-CN" altLang="en-US" sz="2000" dirty="0"/>
              <a:t>，产生描述各模块程序过程的详细文档</a:t>
            </a:r>
            <a:r>
              <a:rPr lang="zh-CN" altLang="en-US" sz="2000" dirty="0" smtClean="0"/>
              <a:t>。</a:t>
            </a:r>
            <a:endParaRPr lang="en-US" altLang="zh-CN" sz="2000" dirty="0" smtClean="0"/>
          </a:p>
          <a:p>
            <a:pPr>
              <a:buClr>
                <a:srgbClr val="0070C0"/>
              </a:buClr>
              <a:buFont typeface="Wingdings" panose="05000000000000000000" pitchFamily="2" charset="2"/>
              <a:buChar char="Ø"/>
            </a:pPr>
            <a:r>
              <a:rPr lang="zh-CN" altLang="en-US" sz="2000" dirty="0" smtClean="0">
                <a:solidFill>
                  <a:srgbClr val="FF0000"/>
                </a:solidFill>
              </a:rPr>
              <a:t>详细设计</a:t>
            </a:r>
            <a:r>
              <a:rPr lang="zh-CN" altLang="en-US" sz="2000" dirty="0">
                <a:solidFill>
                  <a:srgbClr val="FF0000"/>
                </a:solidFill>
              </a:rPr>
              <a:t>的目标</a:t>
            </a:r>
            <a:r>
              <a:rPr lang="zh-CN" altLang="en-US" sz="2000" dirty="0"/>
              <a:t>是得到实现系统的最详细的解决方案，明确对目标系统的精确描述，从而在编码阶段可以方便地把这个描述直接</a:t>
            </a:r>
            <a:r>
              <a:rPr lang="zh-CN" altLang="en-US" sz="2000" dirty="0">
                <a:solidFill>
                  <a:srgbClr val="00B050"/>
                </a:solidFill>
              </a:rPr>
              <a:t>翻译</a:t>
            </a:r>
            <a:r>
              <a:rPr lang="zh-CN" altLang="en-US" sz="2000" dirty="0"/>
              <a:t>为用某种程序设计语言书写的程序</a:t>
            </a:r>
            <a:r>
              <a:rPr lang="zh-CN" altLang="en-US" sz="2000" dirty="0" smtClean="0"/>
              <a:t>。</a:t>
            </a:r>
            <a:endParaRPr lang="en-US" altLang="zh-CN" sz="2000" dirty="0" smtClean="0"/>
          </a:p>
          <a:p>
            <a:pPr>
              <a:buClr>
                <a:srgbClr val="0070C0"/>
              </a:buClr>
              <a:buFont typeface="Wingdings" panose="05000000000000000000" pitchFamily="2" charset="2"/>
              <a:buChar char="Ø"/>
            </a:pPr>
            <a:r>
              <a:rPr lang="zh-CN" altLang="en-US" sz="2000" dirty="0" smtClean="0"/>
              <a:t>在</a:t>
            </a:r>
            <a:r>
              <a:rPr lang="zh-CN" altLang="en-US" sz="2000" dirty="0"/>
              <a:t>进行详细设计的过程中，设计人员的工作涉及到的内容有过程、数据和接口</a:t>
            </a:r>
            <a:r>
              <a:rPr lang="zh-CN" altLang="en-US" sz="2000" dirty="0" smtClean="0"/>
              <a:t>等</a:t>
            </a:r>
            <a:endParaRPr lang="en-US" altLang="zh-CN" sz="2000" dirty="0" smtClean="0"/>
          </a:p>
          <a:p>
            <a:pPr marL="685791" lvl="1" indent="-285750"/>
            <a:r>
              <a:rPr lang="zh-CN" altLang="en-US" sz="1800" dirty="0" smtClean="0">
                <a:solidFill>
                  <a:srgbClr val="FF0000"/>
                </a:solidFill>
              </a:rPr>
              <a:t> 过程</a:t>
            </a:r>
            <a:r>
              <a:rPr lang="zh-CN" altLang="en-US" sz="1800" dirty="0">
                <a:solidFill>
                  <a:srgbClr val="FF0000"/>
                </a:solidFill>
              </a:rPr>
              <a:t>设计</a:t>
            </a:r>
            <a:r>
              <a:rPr lang="zh-CN" altLang="en-US" sz="1800" dirty="0"/>
              <a:t>主要是指描述系统中每个模块的实现算法和</a:t>
            </a:r>
            <a:r>
              <a:rPr lang="zh-CN" altLang="en-US" sz="1800" dirty="0" smtClean="0"/>
              <a:t>细节</a:t>
            </a:r>
            <a:endParaRPr lang="zh-CN" altLang="en-US" sz="1800" dirty="0"/>
          </a:p>
          <a:p>
            <a:pPr marL="742941" lvl="1" indent="-342900"/>
            <a:r>
              <a:rPr lang="zh-CN" altLang="en-US" sz="1800" dirty="0" smtClean="0">
                <a:solidFill>
                  <a:srgbClr val="FF0000"/>
                </a:solidFill>
              </a:rPr>
              <a:t>数据</a:t>
            </a:r>
            <a:r>
              <a:rPr lang="zh-CN" altLang="en-US" sz="1800" dirty="0">
                <a:solidFill>
                  <a:srgbClr val="FF0000"/>
                </a:solidFill>
              </a:rPr>
              <a:t>设计</a:t>
            </a:r>
            <a:r>
              <a:rPr lang="zh-CN" altLang="en-US" sz="1800" dirty="0"/>
              <a:t>是对各模块所用到的数据结构的进一步</a:t>
            </a:r>
            <a:r>
              <a:rPr lang="zh-CN" altLang="en-US" sz="1800" dirty="0" smtClean="0"/>
              <a:t>细化</a:t>
            </a:r>
            <a:endParaRPr lang="zh-CN" altLang="en-US" sz="1800" dirty="0"/>
          </a:p>
          <a:p>
            <a:pPr marL="742941" lvl="1" indent="-342900"/>
            <a:r>
              <a:rPr lang="zh-CN" altLang="en-US" sz="1800" dirty="0" smtClean="0">
                <a:solidFill>
                  <a:srgbClr val="FF0000"/>
                </a:solidFill>
              </a:rPr>
              <a:t>接口</a:t>
            </a:r>
            <a:r>
              <a:rPr lang="zh-CN" altLang="en-US" sz="1800" dirty="0">
                <a:solidFill>
                  <a:srgbClr val="FF0000"/>
                </a:solidFill>
              </a:rPr>
              <a:t>设计</a:t>
            </a:r>
            <a:r>
              <a:rPr lang="zh-CN" altLang="en-US" sz="1800" dirty="0"/>
              <a:t>针对的是软件系统各模块之间的关系或通信方式以及目标系统与外部系统之间的</a:t>
            </a:r>
            <a:r>
              <a:rPr lang="zh-CN" altLang="en-US" sz="1800" dirty="0" smtClean="0"/>
              <a:t>联系</a:t>
            </a:r>
            <a:endParaRPr lang="zh-CN" altLang="en-US" sz="1800" dirty="0"/>
          </a:p>
          <a:p>
            <a:pPr marL="0" indent="0">
              <a:buNone/>
            </a:pPr>
            <a:endParaRPr lang="zh-CN" altLang="en-US" sz="2000" dirty="0"/>
          </a:p>
        </p:txBody>
      </p:sp>
    </p:spTree>
    <p:extLst>
      <p:ext uri="{BB962C8B-B14F-4D97-AF65-F5344CB8AC3E}">
        <p14:creationId xmlns:p14="http://schemas.microsoft.com/office/powerpoint/2010/main" val="3910511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a:t>
            </a:r>
            <a:r>
              <a:rPr lang="zh-CN" altLang="en-US" dirty="0"/>
              <a:t>　数据库结构设计</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3276600" y="1043658"/>
            <a:ext cx="5410200" cy="3661691"/>
          </a:xfrm>
        </p:spPr>
        <p:txBody>
          <a:bodyPr/>
          <a:lstStyle/>
          <a:p>
            <a:pPr marL="0" indent="0">
              <a:buNone/>
            </a:pPr>
            <a:r>
              <a:rPr lang="zh-CN" altLang="en-US" sz="2000" dirty="0" smtClean="0"/>
              <a:t>       数据库</a:t>
            </a:r>
            <a:r>
              <a:rPr lang="zh-CN" altLang="en-US" sz="2000" dirty="0"/>
              <a:t>结构设计包括</a:t>
            </a:r>
            <a:r>
              <a:rPr lang="zh-CN" altLang="en-US" sz="2000" dirty="0">
                <a:solidFill>
                  <a:srgbClr val="FF0000"/>
                </a:solidFill>
              </a:rPr>
              <a:t>概念结构设计</a:t>
            </a:r>
            <a:r>
              <a:rPr lang="zh-CN" altLang="en-US" sz="2000" dirty="0"/>
              <a:t>、</a:t>
            </a:r>
            <a:r>
              <a:rPr lang="zh-CN" altLang="en-US" sz="2000" dirty="0">
                <a:solidFill>
                  <a:srgbClr val="FF0000"/>
                </a:solidFill>
              </a:rPr>
              <a:t>逻辑结构设计</a:t>
            </a:r>
            <a:r>
              <a:rPr lang="zh-CN" altLang="en-US" sz="2000" dirty="0"/>
              <a:t>和</a:t>
            </a:r>
            <a:r>
              <a:rPr lang="zh-CN" altLang="en-US" sz="2000" dirty="0">
                <a:solidFill>
                  <a:srgbClr val="FF0000"/>
                </a:solidFill>
              </a:rPr>
              <a:t>物理结构设计</a:t>
            </a:r>
            <a:r>
              <a:rPr lang="zh-CN" altLang="en-US" sz="2000" dirty="0"/>
              <a:t>。</a:t>
            </a:r>
          </a:p>
          <a:p>
            <a:r>
              <a:rPr lang="zh-CN" altLang="en-US" sz="1800" dirty="0" smtClean="0">
                <a:solidFill>
                  <a:srgbClr val="00B050"/>
                </a:solidFill>
              </a:rPr>
              <a:t>数据库</a:t>
            </a:r>
            <a:r>
              <a:rPr lang="zh-CN" altLang="en-US" sz="1800" dirty="0">
                <a:solidFill>
                  <a:srgbClr val="00B050"/>
                </a:solidFill>
              </a:rPr>
              <a:t>的概念结构</a:t>
            </a:r>
            <a:r>
              <a:rPr lang="zh-CN" altLang="en-US" sz="1800" dirty="0"/>
              <a:t>是系统中各种数据模型的共同基础，它描述了系统</a:t>
            </a:r>
            <a:r>
              <a:rPr lang="zh-CN" altLang="en-US" sz="1800" dirty="0">
                <a:solidFill>
                  <a:srgbClr val="00B0F0"/>
                </a:solidFill>
              </a:rPr>
              <a:t>最基础</a:t>
            </a:r>
            <a:r>
              <a:rPr lang="zh-CN" altLang="en-US" sz="1800" dirty="0"/>
              <a:t>的数据结构，</a:t>
            </a:r>
            <a:r>
              <a:rPr lang="zh-CN" altLang="en-US" sz="1800" dirty="0">
                <a:solidFill>
                  <a:srgbClr val="D60093"/>
                </a:solidFill>
              </a:rPr>
              <a:t>独立于特定的</a:t>
            </a:r>
            <a:r>
              <a:rPr lang="zh-CN" altLang="en-US" sz="1800" dirty="0" smtClean="0">
                <a:solidFill>
                  <a:srgbClr val="D60093"/>
                </a:solidFill>
              </a:rPr>
              <a:t>数据库系统</a:t>
            </a:r>
            <a:endParaRPr lang="zh-CN" altLang="en-US" sz="1800" dirty="0">
              <a:solidFill>
                <a:srgbClr val="D60093"/>
              </a:solidFill>
            </a:endParaRPr>
          </a:p>
          <a:p>
            <a:r>
              <a:rPr lang="zh-CN" altLang="en-US" sz="1800" dirty="0" smtClean="0">
                <a:solidFill>
                  <a:srgbClr val="00B050"/>
                </a:solidFill>
              </a:rPr>
              <a:t>数据库</a:t>
            </a:r>
            <a:r>
              <a:rPr lang="zh-CN" altLang="en-US" sz="1800" dirty="0">
                <a:solidFill>
                  <a:srgbClr val="00B050"/>
                </a:solidFill>
              </a:rPr>
              <a:t>的逻辑结构</a:t>
            </a:r>
            <a:r>
              <a:rPr lang="zh-CN" altLang="en-US" sz="1800" dirty="0"/>
              <a:t>提供了比较接近数据库内部构造的逻辑描述，它能够为数据库物理结构的创建提供</a:t>
            </a:r>
            <a:r>
              <a:rPr lang="zh-CN" altLang="en-US" sz="1800" dirty="0" smtClean="0"/>
              <a:t>便利</a:t>
            </a:r>
            <a:endParaRPr lang="zh-CN" altLang="en-US" sz="1800" dirty="0"/>
          </a:p>
          <a:p>
            <a:r>
              <a:rPr lang="zh-CN" altLang="en-US" sz="1800" dirty="0" smtClean="0">
                <a:solidFill>
                  <a:srgbClr val="00B050"/>
                </a:solidFill>
              </a:rPr>
              <a:t>数据库</a:t>
            </a:r>
            <a:r>
              <a:rPr lang="zh-CN" altLang="en-US" sz="1800" dirty="0">
                <a:solidFill>
                  <a:srgbClr val="00B050"/>
                </a:solidFill>
              </a:rPr>
              <a:t>的物理结构</a:t>
            </a:r>
            <a:r>
              <a:rPr lang="zh-CN" altLang="en-US" sz="1800" dirty="0"/>
              <a:t>是指数据库</a:t>
            </a:r>
            <a:r>
              <a:rPr lang="zh-CN" altLang="en-US" sz="1800" dirty="0">
                <a:solidFill>
                  <a:srgbClr val="D60093"/>
                </a:solidFill>
              </a:rPr>
              <a:t>的物理数据模型</a:t>
            </a:r>
            <a:r>
              <a:rPr lang="zh-CN" altLang="en-US" sz="1800" dirty="0"/>
              <a:t>，它包括数据库服务器物理空间上的表、存储过程、字段、视图、触发器、索引等，与特定的数据库系统</a:t>
            </a:r>
            <a:r>
              <a:rPr lang="zh-CN" altLang="en-US" sz="1800" dirty="0" smtClean="0"/>
              <a:t>密切相关</a:t>
            </a:r>
            <a:endParaRPr lang="zh-CN" altLang="en-US" sz="1800" dirty="0"/>
          </a:p>
        </p:txBody>
      </p:sp>
      <p:pic>
        <p:nvPicPr>
          <p:cNvPr id="4098" name="Picture 2" descr="03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04950"/>
            <a:ext cx="2456322" cy="245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670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30332"/>
            <a:ext cx="7620000" cy="422672"/>
          </a:xfrm>
        </p:spPr>
        <p:txBody>
          <a:bodyPr/>
          <a:lstStyle/>
          <a:p>
            <a:r>
              <a:rPr lang="en-US" altLang="zh-CN" dirty="0"/>
              <a:t>5.2</a:t>
            </a:r>
            <a:r>
              <a:rPr lang="zh-CN" altLang="en-US" dirty="0"/>
              <a:t>　数据库结构设计</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373284" y="742950"/>
            <a:ext cx="8770716" cy="3661691"/>
          </a:xfrm>
        </p:spPr>
        <p:txBody>
          <a:bodyPr/>
          <a:lstStyle/>
          <a:p>
            <a:pPr>
              <a:lnSpc>
                <a:spcPct val="150000"/>
              </a:lnSpc>
              <a:buClr>
                <a:schemeClr val="accent1"/>
              </a:buClr>
              <a:buFont typeface="Wingdings" panose="05000000000000000000" pitchFamily="2" charset="2"/>
              <a:buChar char="Ø"/>
            </a:pPr>
            <a:r>
              <a:rPr lang="zh-CN" altLang="en-US" sz="2200" dirty="0" smtClean="0"/>
              <a:t>数据库</a:t>
            </a:r>
            <a:r>
              <a:rPr lang="zh-CN" altLang="en-US" sz="2200" dirty="0"/>
              <a:t>的</a:t>
            </a:r>
            <a:r>
              <a:rPr lang="zh-CN" altLang="en-US" sz="2200" dirty="0">
                <a:solidFill>
                  <a:srgbClr val="FF0000"/>
                </a:solidFill>
              </a:rPr>
              <a:t>概念结构</a:t>
            </a:r>
            <a:r>
              <a:rPr lang="zh-CN" altLang="en-US" sz="2200" dirty="0"/>
              <a:t>用</a:t>
            </a:r>
            <a:r>
              <a:rPr lang="en-US" altLang="zh-CN" sz="2200" dirty="0">
                <a:solidFill>
                  <a:srgbClr val="00B050"/>
                </a:solidFill>
              </a:rPr>
              <a:t>E-R</a:t>
            </a:r>
            <a:r>
              <a:rPr lang="zh-CN" altLang="en-US" sz="2200" dirty="0" smtClean="0">
                <a:solidFill>
                  <a:srgbClr val="00B050"/>
                </a:solidFill>
              </a:rPr>
              <a:t>图</a:t>
            </a:r>
            <a:r>
              <a:rPr lang="zh-CN" altLang="en-US" sz="2200" dirty="0" smtClean="0"/>
              <a:t>来</a:t>
            </a:r>
            <a:r>
              <a:rPr lang="zh-CN" altLang="en-US" sz="2200" dirty="0"/>
              <a:t>表示</a:t>
            </a:r>
            <a:r>
              <a:rPr lang="zh-CN" altLang="en-US" sz="2200" dirty="0" smtClean="0"/>
              <a:t>。</a:t>
            </a:r>
            <a:endParaRPr lang="en-US" altLang="zh-CN" sz="2200" dirty="0"/>
          </a:p>
          <a:p>
            <a:pPr>
              <a:lnSpc>
                <a:spcPct val="150000"/>
              </a:lnSpc>
              <a:buClr>
                <a:schemeClr val="accent1"/>
              </a:buClr>
              <a:buFont typeface="Wingdings" panose="05000000000000000000" pitchFamily="2" charset="2"/>
              <a:buChar char="Ø"/>
            </a:pPr>
            <a:r>
              <a:rPr lang="zh-CN" altLang="en-US" sz="2200" dirty="0" smtClean="0"/>
              <a:t>在</a:t>
            </a:r>
            <a:r>
              <a:rPr lang="zh-CN" altLang="en-US" sz="2200" dirty="0"/>
              <a:t>设计数据库的</a:t>
            </a:r>
            <a:r>
              <a:rPr lang="zh-CN" altLang="en-US" sz="2200" dirty="0">
                <a:solidFill>
                  <a:srgbClr val="FF0000"/>
                </a:solidFill>
              </a:rPr>
              <a:t>逻辑结构</a:t>
            </a:r>
            <a:r>
              <a:rPr lang="zh-CN" altLang="en-US" sz="2200" dirty="0"/>
              <a:t>的过程</a:t>
            </a:r>
            <a:r>
              <a:rPr lang="zh-CN" altLang="en-US" sz="2200" dirty="0" smtClean="0"/>
              <a:t>中</a:t>
            </a:r>
            <a:endParaRPr lang="en-US" altLang="zh-CN" sz="2200" dirty="0" smtClean="0"/>
          </a:p>
          <a:p>
            <a:pPr lvl="1">
              <a:lnSpc>
                <a:spcPct val="150000"/>
              </a:lnSpc>
              <a:buClr>
                <a:srgbClr val="00B050"/>
              </a:buClr>
              <a:buFont typeface="Wingdings" panose="05000000000000000000" pitchFamily="2" charset="2"/>
              <a:buChar char="p"/>
            </a:pPr>
            <a:r>
              <a:rPr lang="zh-CN" altLang="en-US" sz="1800" dirty="0" smtClean="0"/>
              <a:t>首先</a:t>
            </a:r>
            <a:r>
              <a:rPr lang="zh-CN" altLang="en-US" sz="1800" dirty="0"/>
              <a:t>要将概念结构中的实体、属性、关系映射为数据表结构</a:t>
            </a:r>
            <a:r>
              <a:rPr lang="zh-CN" altLang="en-US" sz="1800" dirty="0" smtClean="0"/>
              <a:t>。</a:t>
            </a:r>
            <a:endParaRPr lang="en-US" altLang="zh-CN" sz="1800" dirty="0" smtClean="0"/>
          </a:p>
          <a:p>
            <a:pPr lvl="1">
              <a:lnSpc>
                <a:spcPct val="150000"/>
              </a:lnSpc>
              <a:buClr>
                <a:srgbClr val="00B050"/>
              </a:buClr>
              <a:buFont typeface="Wingdings" panose="05000000000000000000" pitchFamily="2" charset="2"/>
              <a:buChar char="p"/>
            </a:pPr>
            <a:r>
              <a:rPr lang="zh-CN" altLang="en-US" sz="1800" dirty="0" smtClean="0"/>
              <a:t>设计</a:t>
            </a:r>
            <a:r>
              <a:rPr lang="zh-CN" altLang="en-US" sz="1800" dirty="0"/>
              <a:t>好数据表后，若数据表之间存在关联关系，那么可以采用主键、外键的方法，这是数据表之间参照完整性规则的依据</a:t>
            </a:r>
            <a:r>
              <a:rPr lang="zh-CN" altLang="en-US" sz="1800" dirty="0" smtClean="0"/>
              <a:t>。</a:t>
            </a:r>
            <a:endParaRPr lang="en-US" altLang="zh-CN" sz="1800" dirty="0" smtClean="0"/>
          </a:p>
          <a:p>
            <a:pPr lvl="1">
              <a:lnSpc>
                <a:spcPct val="150000"/>
              </a:lnSpc>
              <a:buClr>
                <a:srgbClr val="00B050"/>
              </a:buClr>
              <a:buFont typeface="Wingdings" panose="05000000000000000000" pitchFamily="2" charset="2"/>
              <a:buChar char="p"/>
            </a:pPr>
            <a:r>
              <a:rPr lang="zh-CN" altLang="en-US" sz="1800" dirty="0" smtClean="0"/>
              <a:t>为了</a:t>
            </a:r>
            <a:r>
              <a:rPr lang="zh-CN" altLang="en-US" sz="1800" dirty="0"/>
              <a:t>使数据具有更高的安全性、方便对数据的组织和操作</a:t>
            </a:r>
            <a:r>
              <a:rPr lang="zh-CN" altLang="en-US" sz="1800" dirty="0" smtClean="0"/>
              <a:t>，可以采用</a:t>
            </a:r>
            <a:r>
              <a:rPr lang="zh-CN" altLang="en-US" sz="1800" dirty="0"/>
              <a:t>数据视图的方法来进一步完善数据库的逻辑结构设计。</a:t>
            </a:r>
          </a:p>
          <a:p>
            <a:pPr>
              <a:lnSpc>
                <a:spcPct val="150000"/>
              </a:lnSpc>
              <a:buClr>
                <a:schemeClr val="accent1"/>
              </a:buClr>
              <a:buFont typeface="Wingdings" panose="05000000000000000000" pitchFamily="2" charset="2"/>
              <a:buChar char="Ø"/>
            </a:pPr>
            <a:r>
              <a:rPr lang="zh-CN" altLang="en-US" sz="2200" dirty="0"/>
              <a:t>得到数据库的逻辑结构之后，就可以将模型进一步表现为</a:t>
            </a:r>
            <a:r>
              <a:rPr lang="zh-CN" altLang="en-US" sz="2200" dirty="0">
                <a:solidFill>
                  <a:srgbClr val="FF0000"/>
                </a:solidFill>
              </a:rPr>
              <a:t>物理</a:t>
            </a:r>
            <a:r>
              <a:rPr lang="zh-CN" altLang="en-US" sz="2200" dirty="0"/>
              <a:t>空间上的表、字段、索引、存储过程、触发器及相应的数据字典了。</a:t>
            </a:r>
          </a:p>
          <a:p>
            <a:pPr marL="0" indent="0">
              <a:buNone/>
            </a:pPr>
            <a:endParaRPr lang="zh-CN" altLang="en-US" sz="2000" dirty="0"/>
          </a:p>
        </p:txBody>
      </p:sp>
    </p:spTree>
    <p:extLst>
      <p:ext uri="{BB962C8B-B14F-4D97-AF65-F5344CB8AC3E}">
        <p14:creationId xmlns:p14="http://schemas.microsoft.com/office/powerpoint/2010/main" val="1606427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1824"/>
            <a:ext cx="7620000" cy="422672"/>
          </a:xfrm>
        </p:spPr>
        <p:txBody>
          <a:bodyPr/>
          <a:lstStyle/>
          <a:p>
            <a:r>
              <a:rPr lang="en-US" altLang="zh-CN" dirty="0"/>
              <a:t>5.3  </a:t>
            </a:r>
            <a:r>
              <a:rPr lang="zh-CN" altLang="en-US" dirty="0"/>
              <a:t>用户界面设计</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304800" y="666750"/>
            <a:ext cx="8229600" cy="3661691"/>
          </a:xfrm>
        </p:spPr>
        <p:txBody>
          <a:bodyPr/>
          <a:lstStyle/>
          <a:p>
            <a:pPr>
              <a:lnSpc>
                <a:spcPct val="150000"/>
              </a:lnSpc>
              <a:buClr>
                <a:srgbClr val="00B0F0"/>
              </a:buClr>
              <a:buFont typeface="Wingdings" panose="05000000000000000000" pitchFamily="2" charset="2"/>
              <a:buChar char="Ø"/>
            </a:pPr>
            <a:r>
              <a:rPr lang="zh-CN" altLang="en-US" dirty="0" smtClean="0">
                <a:solidFill>
                  <a:srgbClr val="FF0000"/>
                </a:solidFill>
              </a:rPr>
              <a:t>用户</a:t>
            </a:r>
            <a:r>
              <a:rPr lang="zh-CN" altLang="en-US" dirty="0">
                <a:solidFill>
                  <a:srgbClr val="FF0000"/>
                </a:solidFill>
              </a:rPr>
              <a:t>界面设计</a:t>
            </a:r>
            <a:r>
              <a:rPr lang="zh-CN" altLang="en-US" dirty="0"/>
              <a:t>是</a:t>
            </a:r>
            <a:r>
              <a:rPr lang="zh-CN" altLang="en-US" dirty="0">
                <a:solidFill>
                  <a:srgbClr val="00B050"/>
                </a:solidFill>
              </a:rPr>
              <a:t>接口设计</a:t>
            </a:r>
            <a:r>
              <a:rPr lang="zh-CN" altLang="en-US" dirty="0"/>
              <a:t>的一个组成部分</a:t>
            </a:r>
            <a:r>
              <a:rPr lang="zh-CN" altLang="en-US" dirty="0" smtClean="0"/>
              <a:t>。</a:t>
            </a:r>
            <a:endParaRPr lang="en-US" altLang="zh-CN" dirty="0" smtClean="0"/>
          </a:p>
          <a:p>
            <a:pPr>
              <a:lnSpc>
                <a:spcPct val="150000"/>
              </a:lnSpc>
              <a:buClr>
                <a:srgbClr val="00B0F0"/>
              </a:buClr>
              <a:buFont typeface="Wingdings" panose="05000000000000000000" pitchFamily="2" charset="2"/>
              <a:buChar char="Ø"/>
            </a:pPr>
            <a:r>
              <a:rPr lang="zh-CN" altLang="en-US" dirty="0" smtClean="0"/>
              <a:t>对于</a:t>
            </a:r>
            <a:r>
              <a:rPr lang="zh-CN" altLang="en-US" dirty="0" smtClean="0">
                <a:solidFill>
                  <a:srgbClr val="CC3399"/>
                </a:solidFill>
              </a:rPr>
              <a:t>交互式系统</a:t>
            </a:r>
            <a:r>
              <a:rPr lang="zh-CN" altLang="en-US" dirty="0" smtClean="0"/>
              <a:t>来说，</a:t>
            </a:r>
            <a:r>
              <a:rPr lang="zh-CN" altLang="en-US" dirty="0" smtClean="0">
                <a:solidFill>
                  <a:srgbClr val="FF0505"/>
                </a:solidFill>
              </a:rPr>
              <a:t>用户界面设计</a:t>
            </a:r>
            <a:r>
              <a:rPr lang="zh-CN" altLang="en-US" dirty="0" smtClean="0"/>
              <a:t>和数据设计、体系结构设计、过程设计一样</a:t>
            </a:r>
            <a:r>
              <a:rPr lang="zh-CN" altLang="en-US" dirty="0" smtClean="0">
                <a:solidFill>
                  <a:srgbClr val="FF0505"/>
                </a:solidFill>
              </a:rPr>
              <a:t>重要</a:t>
            </a:r>
            <a:r>
              <a:rPr lang="zh-CN" altLang="en-US" dirty="0" smtClean="0"/>
              <a:t>。</a:t>
            </a:r>
            <a:endParaRPr lang="en-US" altLang="zh-CN" dirty="0" smtClean="0"/>
          </a:p>
          <a:p>
            <a:pPr>
              <a:lnSpc>
                <a:spcPct val="150000"/>
              </a:lnSpc>
              <a:buClr>
                <a:srgbClr val="00B0F0"/>
              </a:buClr>
              <a:buFont typeface="Wingdings" panose="05000000000000000000" pitchFamily="2" charset="2"/>
              <a:buChar char="Ø"/>
            </a:pPr>
            <a:r>
              <a:rPr lang="zh-CN" altLang="en-US" dirty="0" smtClean="0"/>
              <a:t>近年来</a:t>
            </a:r>
            <a:r>
              <a:rPr lang="zh-CN" altLang="en-US" dirty="0"/>
              <a:t>，用户界面在系统中所占的比例越来越大，在个别系统中用户界面的设计工作量甚至占设计总量的</a:t>
            </a:r>
            <a:r>
              <a:rPr lang="zh-CN" altLang="en-US" dirty="0">
                <a:solidFill>
                  <a:srgbClr val="00B0F0"/>
                </a:solidFill>
              </a:rPr>
              <a:t>一半以上</a:t>
            </a:r>
            <a:r>
              <a:rPr lang="zh-CN" altLang="en-US" dirty="0" smtClean="0"/>
              <a:t>。</a:t>
            </a:r>
            <a:endParaRPr lang="en-US" altLang="zh-CN" dirty="0" smtClean="0"/>
          </a:p>
          <a:p>
            <a:pPr>
              <a:lnSpc>
                <a:spcPct val="150000"/>
              </a:lnSpc>
              <a:buClr>
                <a:srgbClr val="00B0F0"/>
              </a:buClr>
              <a:buFont typeface="Wingdings" panose="05000000000000000000" pitchFamily="2" charset="2"/>
              <a:buChar char="Ø"/>
            </a:pPr>
            <a:r>
              <a:rPr lang="zh-CN" altLang="en-US" dirty="0" smtClean="0">
                <a:solidFill>
                  <a:srgbClr val="00B050"/>
                </a:solidFill>
              </a:rPr>
              <a:t>用户</a:t>
            </a:r>
            <a:r>
              <a:rPr lang="zh-CN" altLang="en-US" dirty="0">
                <a:solidFill>
                  <a:srgbClr val="00B050"/>
                </a:solidFill>
              </a:rPr>
              <a:t>界面的设计质量</a:t>
            </a:r>
            <a:r>
              <a:rPr lang="zh-CN" altLang="en-US" dirty="0"/>
              <a:t>，直接影响用户对软件产品的评价，从而影响软件产品的竞争力和寿命，因此，必须对用户界面设计给予足够</a:t>
            </a:r>
            <a:r>
              <a:rPr lang="zh-CN" altLang="en-US" dirty="0">
                <a:solidFill>
                  <a:srgbClr val="00B050"/>
                </a:solidFill>
              </a:rPr>
              <a:t>重视</a:t>
            </a:r>
            <a:r>
              <a:rPr lang="zh-CN" altLang="en-US" dirty="0" smtClean="0"/>
              <a:t>。</a:t>
            </a:r>
            <a:endParaRPr lang="zh-CN" altLang="en-US" dirty="0"/>
          </a:p>
        </p:txBody>
      </p:sp>
    </p:spTree>
    <p:extLst>
      <p:ext uri="{BB962C8B-B14F-4D97-AF65-F5344CB8AC3E}">
        <p14:creationId xmlns:p14="http://schemas.microsoft.com/office/powerpoint/2010/main" val="2143610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5.1</a:t>
            </a:r>
            <a:r>
              <a:rPr lang="zh-CN" altLang="en-US" dirty="0"/>
              <a:t>　软件设计的基本</a:t>
            </a:r>
            <a:r>
              <a:rPr lang="zh-CN" altLang="en-US" dirty="0" smtClean="0"/>
              <a:t>概念</a:t>
            </a:r>
            <a:endParaRPr lang="zh-CN" altLang="en-US" dirty="0"/>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5" name="内容占位符 4"/>
          <p:cNvSpPr>
            <a:spLocks noGrp="1"/>
          </p:cNvSpPr>
          <p:nvPr>
            <p:ph sz="quarter" idx="13"/>
          </p:nvPr>
        </p:nvSpPr>
        <p:spPr/>
        <p:txBody>
          <a:bodyPr/>
          <a:lstStyle/>
          <a:p>
            <a:pPr>
              <a:lnSpc>
                <a:spcPct val="150000"/>
              </a:lnSpc>
              <a:buClr>
                <a:schemeClr val="accent1"/>
              </a:buClr>
              <a:buFont typeface="Wingdings" panose="05000000000000000000" pitchFamily="2" charset="2"/>
              <a:buChar char="Ø"/>
            </a:pPr>
            <a:r>
              <a:rPr lang="zh-CN" altLang="en-US" dirty="0"/>
              <a:t>软件需求：解决</a:t>
            </a:r>
            <a:r>
              <a:rPr lang="zh-CN" altLang="en-US" dirty="0" smtClean="0"/>
              <a:t>“</a:t>
            </a:r>
            <a:r>
              <a:rPr lang="zh-CN" altLang="en-US" dirty="0" smtClean="0">
                <a:solidFill>
                  <a:srgbClr val="FF0000"/>
                </a:solidFill>
              </a:rPr>
              <a:t>做什么</a:t>
            </a:r>
            <a:r>
              <a:rPr lang="zh-CN" altLang="en-US" dirty="0" smtClean="0"/>
              <a:t>”（</a:t>
            </a:r>
            <a:r>
              <a:rPr lang="en-US" altLang="zh-CN" dirty="0" smtClean="0"/>
              <a:t>What</a:t>
            </a:r>
            <a:r>
              <a:rPr lang="zh-CN" altLang="en-US" dirty="0" smtClean="0"/>
              <a:t>） </a:t>
            </a:r>
            <a:endParaRPr lang="zh-CN" altLang="en-US" dirty="0"/>
          </a:p>
          <a:p>
            <a:pPr>
              <a:lnSpc>
                <a:spcPct val="150000"/>
              </a:lnSpc>
              <a:buClr>
                <a:schemeClr val="accent1"/>
              </a:buClr>
              <a:buFont typeface="Wingdings" panose="05000000000000000000" pitchFamily="2" charset="2"/>
              <a:buChar char="Ø"/>
            </a:pPr>
            <a:r>
              <a:rPr lang="zh-CN" altLang="en-US" dirty="0"/>
              <a:t>软件设计：解决“</a:t>
            </a:r>
            <a:r>
              <a:rPr lang="zh-CN" altLang="en-US" dirty="0">
                <a:solidFill>
                  <a:srgbClr val="FF0000"/>
                </a:solidFill>
              </a:rPr>
              <a:t>怎么做</a:t>
            </a:r>
            <a:r>
              <a:rPr lang="zh-CN" altLang="en-US" dirty="0"/>
              <a:t>” </a:t>
            </a:r>
            <a:r>
              <a:rPr lang="zh-CN" altLang="en-US" dirty="0" smtClean="0"/>
              <a:t>（</a:t>
            </a:r>
            <a:r>
              <a:rPr lang="en-US" altLang="zh-CN" dirty="0" smtClean="0"/>
              <a:t>How</a:t>
            </a:r>
            <a:r>
              <a:rPr lang="zh-CN" altLang="en-US" dirty="0" smtClean="0"/>
              <a:t>）</a:t>
            </a:r>
            <a:endParaRPr lang="zh-CN" altLang="en-US" dirty="0"/>
          </a:p>
          <a:p>
            <a:pPr>
              <a:lnSpc>
                <a:spcPct val="150000"/>
              </a:lnSpc>
              <a:buClr>
                <a:schemeClr val="accent1"/>
              </a:buClr>
              <a:buFont typeface="Wingdings" panose="05000000000000000000" pitchFamily="2" charset="2"/>
              <a:buChar char="Ø"/>
            </a:pPr>
            <a:r>
              <a:rPr lang="zh-CN" altLang="en-US" dirty="0"/>
              <a:t>软件设计的任务：以软件需求规格说明书</a:t>
            </a:r>
            <a:r>
              <a:rPr lang="zh-CN" altLang="en-US" dirty="0" smtClean="0"/>
              <a:t>为依据</a:t>
            </a:r>
            <a:r>
              <a:rPr lang="zh-CN" altLang="en-US" dirty="0"/>
              <a:t>，着手实现软件的需求，并将设计的</a:t>
            </a:r>
            <a:r>
              <a:rPr lang="zh-CN" altLang="en-US" dirty="0" smtClean="0"/>
              <a:t>结果</a:t>
            </a:r>
            <a:r>
              <a:rPr lang="zh-CN" altLang="en-US" dirty="0"/>
              <a:t>反映在“</a:t>
            </a:r>
            <a:r>
              <a:rPr lang="zh-CN" altLang="en-US" dirty="0">
                <a:solidFill>
                  <a:srgbClr val="00B0F0"/>
                </a:solidFill>
              </a:rPr>
              <a:t>设计规格说明书</a:t>
            </a:r>
            <a:r>
              <a:rPr lang="zh-CN" altLang="en-US" dirty="0"/>
              <a:t>”文档中</a:t>
            </a:r>
            <a:r>
              <a:rPr lang="zh-CN" altLang="en-US" dirty="0" smtClean="0"/>
              <a:t>。</a:t>
            </a:r>
            <a:endParaRPr lang="en-US" altLang="zh-CN" dirty="0" smtClean="0"/>
          </a:p>
        </p:txBody>
      </p:sp>
    </p:spTree>
    <p:extLst>
      <p:ext uri="{BB962C8B-B14F-4D97-AF65-F5344CB8AC3E}">
        <p14:creationId xmlns:p14="http://schemas.microsoft.com/office/powerpoint/2010/main" val="3660846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用户界面设计</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r>
              <a:rPr lang="en-US" altLang="zh-CN" sz="2000" dirty="0"/>
              <a:t>5.3.1	</a:t>
            </a:r>
            <a:r>
              <a:rPr lang="zh-CN" altLang="en-US" sz="2000" dirty="0"/>
              <a:t>设计驱动开发</a:t>
            </a:r>
          </a:p>
          <a:p>
            <a:pPr marL="0" indent="542925">
              <a:buNone/>
            </a:pPr>
            <a:r>
              <a:rPr lang="zh-CN" altLang="en-US" sz="2000" dirty="0" smtClean="0"/>
              <a:t>作为</a:t>
            </a:r>
            <a:r>
              <a:rPr lang="zh-CN" altLang="en-US" sz="2000" dirty="0"/>
              <a:t>应用程序开发者，在设计应用程序的过程中必须遵循同类软件乃至其所运行的操作系统的</a:t>
            </a:r>
            <a:r>
              <a:rPr lang="zh-CN" altLang="en-US" sz="2000" dirty="0">
                <a:solidFill>
                  <a:srgbClr val="00B050"/>
                </a:solidFill>
              </a:rPr>
              <a:t>使用习惯</a:t>
            </a:r>
            <a:r>
              <a:rPr lang="zh-CN" altLang="en-US" sz="2000" dirty="0"/>
              <a:t>；只有这样才能避免过高的学习和适应成本，给用户带来 “熟悉感”，从而让用户获得更好的使用体验。</a:t>
            </a:r>
          </a:p>
          <a:p>
            <a:pPr marL="0" indent="542925">
              <a:buNone/>
            </a:pPr>
            <a:r>
              <a:rPr lang="zh-CN" altLang="en-US" sz="2000" dirty="0"/>
              <a:t>软件界面设计的好坏通常</a:t>
            </a:r>
            <a:r>
              <a:rPr lang="zh-CN" altLang="en-US" sz="2000" dirty="0">
                <a:solidFill>
                  <a:srgbClr val="00B0F0"/>
                </a:solidFill>
              </a:rPr>
              <a:t>不仅仅是美观与否</a:t>
            </a:r>
            <a:r>
              <a:rPr lang="zh-CN" altLang="en-US" sz="2000" dirty="0"/>
              <a:t>的问题</a:t>
            </a:r>
            <a:r>
              <a:rPr lang="en-US" altLang="zh-CN" sz="2000" dirty="0"/>
              <a:t>——</a:t>
            </a:r>
            <a:r>
              <a:rPr lang="zh-CN" altLang="en-US" sz="2000" dirty="0"/>
              <a:t>一个精良的设计往往能让应用程序本身变得更加高效和易于使用，相反，一个糟糕的设计则完全可能让开发者在应用上的其他努力付诸东流。因此，在现代应用程序的开发过程中，用户界面设计所占的地位越来越重要。对于开发者来说，用户界面设计并不仅仅是 “图像” 或“美学”设计，而是应用一系列</a:t>
            </a:r>
            <a:r>
              <a:rPr lang="zh-CN" altLang="en-US" sz="2000" dirty="0">
                <a:solidFill>
                  <a:srgbClr val="00B050"/>
                </a:solidFill>
              </a:rPr>
              <a:t>简单而实用的准则或策略</a:t>
            </a:r>
            <a:r>
              <a:rPr lang="zh-CN" altLang="en-US" sz="2000" dirty="0"/>
              <a:t>来</a:t>
            </a:r>
            <a:r>
              <a:rPr lang="zh-CN" altLang="en-US" sz="2000" dirty="0">
                <a:solidFill>
                  <a:srgbClr val="00B0F0"/>
                </a:solidFill>
              </a:rPr>
              <a:t>改善软件</a:t>
            </a:r>
            <a:r>
              <a:rPr lang="zh-CN" altLang="en-US" sz="2000" dirty="0">
                <a:solidFill>
                  <a:srgbClr val="EA0000"/>
                </a:solidFill>
              </a:rPr>
              <a:t>易用性</a:t>
            </a:r>
            <a:r>
              <a:rPr lang="zh-CN" altLang="en-US" sz="2000" dirty="0"/>
              <a:t>的一个步骤。</a:t>
            </a:r>
          </a:p>
        </p:txBody>
      </p:sp>
    </p:spTree>
    <p:extLst>
      <p:ext uri="{BB962C8B-B14F-4D97-AF65-F5344CB8AC3E}">
        <p14:creationId xmlns:p14="http://schemas.microsoft.com/office/powerpoint/2010/main" val="1891676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用户界面设计</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a:lnSpc>
                <a:spcPct val="150000"/>
              </a:lnSpc>
            </a:pPr>
            <a:r>
              <a:rPr lang="en-US" altLang="zh-CN" dirty="0"/>
              <a:t>5.3.2 </a:t>
            </a:r>
            <a:r>
              <a:rPr lang="zh-CN" altLang="en-US" dirty="0"/>
              <a:t>目标用户群体</a:t>
            </a:r>
          </a:p>
          <a:p>
            <a:pPr marL="0" indent="447675">
              <a:lnSpc>
                <a:spcPct val="150000"/>
              </a:lnSpc>
              <a:buNone/>
            </a:pPr>
            <a:r>
              <a:rPr lang="zh-CN" altLang="en-US" sz="2000" dirty="0"/>
              <a:t>为了帮助用户更好地在对一个新的软件产品</a:t>
            </a:r>
            <a:r>
              <a:rPr lang="zh-CN" altLang="en-US" sz="2000" dirty="0">
                <a:solidFill>
                  <a:srgbClr val="00B050"/>
                </a:solidFill>
              </a:rPr>
              <a:t>做需求分析和功能设计</a:t>
            </a:r>
            <a:r>
              <a:rPr lang="zh-CN" altLang="en-US" sz="2000" dirty="0">
                <a:solidFill>
                  <a:srgbClr val="FF0000"/>
                </a:solidFill>
              </a:rPr>
              <a:t>之前</a:t>
            </a:r>
            <a:r>
              <a:rPr lang="zh-CN" altLang="en-US" sz="2000" dirty="0"/>
              <a:t>，必须要明确软件所针对的</a:t>
            </a:r>
            <a:r>
              <a:rPr lang="zh-CN" altLang="en-US" sz="2000" dirty="0">
                <a:solidFill>
                  <a:srgbClr val="00B0F0"/>
                </a:solidFill>
              </a:rPr>
              <a:t>用户群体</a:t>
            </a:r>
            <a:r>
              <a:rPr lang="zh-CN" altLang="en-US" sz="2000" dirty="0"/>
              <a:t>，以及用户群的</a:t>
            </a:r>
            <a:r>
              <a:rPr lang="zh-CN" altLang="en-US" sz="2000" dirty="0">
                <a:solidFill>
                  <a:srgbClr val="00B0F0"/>
                </a:solidFill>
              </a:rPr>
              <a:t>具体特征</a:t>
            </a:r>
            <a:r>
              <a:rPr lang="zh-CN" altLang="en-US" sz="2000" dirty="0"/>
              <a:t>；只有这样才能设计并开发出对用户有价值的功能</a:t>
            </a:r>
            <a:r>
              <a:rPr lang="zh-CN" altLang="en-US" sz="2000" dirty="0" smtClean="0"/>
              <a:t>。</a:t>
            </a:r>
            <a:endParaRPr lang="en-US" altLang="zh-CN" sz="2000" dirty="0" smtClean="0"/>
          </a:p>
          <a:p>
            <a:pPr marL="0" indent="447675">
              <a:lnSpc>
                <a:spcPct val="150000"/>
              </a:lnSpc>
              <a:buNone/>
            </a:pPr>
            <a:r>
              <a:rPr lang="zh-CN" altLang="en-US" sz="2000" dirty="0" smtClean="0"/>
              <a:t>用户</a:t>
            </a:r>
            <a:r>
              <a:rPr lang="zh-CN" altLang="en-US" sz="2000" dirty="0"/>
              <a:t>本身的技能、个性、性别、年龄、所受教育以及文化背景上的差异，用户的基础计算机操作水平，用户在相关领域的专业知识，都可能导致用户对界面的需求的不同</a:t>
            </a:r>
            <a:r>
              <a:rPr lang="zh-CN" altLang="en-US" sz="2000" dirty="0" smtClean="0"/>
              <a:t>。</a:t>
            </a:r>
            <a:endParaRPr lang="zh-CN" altLang="en-US" dirty="0"/>
          </a:p>
        </p:txBody>
      </p:sp>
    </p:spTree>
    <p:extLst>
      <p:ext uri="{BB962C8B-B14F-4D97-AF65-F5344CB8AC3E}">
        <p14:creationId xmlns:p14="http://schemas.microsoft.com/office/powerpoint/2010/main" val="2657921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用户界面设计</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r>
              <a:rPr lang="en-US" altLang="zh-CN" dirty="0"/>
              <a:t>5.3.3 </a:t>
            </a:r>
            <a:r>
              <a:rPr lang="zh-CN" altLang="en-US" dirty="0"/>
              <a:t>简洁与清晰</a:t>
            </a:r>
          </a:p>
          <a:p>
            <a:pPr marL="0" indent="0">
              <a:buNone/>
            </a:pPr>
            <a:endParaRPr lang="en-US" altLang="zh-CN" sz="2000" dirty="0" smtClean="0"/>
          </a:p>
          <a:p>
            <a:pPr marL="0" indent="0">
              <a:lnSpc>
                <a:spcPct val="150000"/>
              </a:lnSpc>
              <a:buNone/>
            </a:pPr>
            <a:r>
              <a:rPr lang="zh-CN" altLang="en-US" sz="2000" dirty="0" smtClean="0"/>
              <a:t>       在</a:t>
            </a:r>
            <a:r>
              <a:rPr lang="zh-CN" altLang="en-US" sz="2000" dirty="0"/>
              <a:t>界面设计中，应当仔细斟酌每个界面元素的</a:t>
            </a:r>
            <a:r>
              <a:rPr lang="zh-CN" altLang="en-US" sz="2000" dirty="0">
                <a:solidFill>
                  <a:srgbClr val="00B0F0"/>
                </a:solidFill>
              </a:rPr>
              <a:t>作用</a:t>
            </a:r>
            <a:r>
              <a:rPr lang="zh-CN" altLang="en-US" sz="2000" dirty="0"/>
              <a:t>、</a:t>
            </a:r>
            <a:r>
              <a:rPr lang="zh-CN" altLang="en-US" sz="2000" dirty="0">
                <a:solidFill>
                  <a:srgbClr val="00B0F0"/>
                </a:solidFill>
              </a:rPr>
              <a:t>重要性</a:t>
            </a:r>
            <a:r>
              <a:rPr lang="zh-CN" altLang="en-US" sz="2000" dirty="0"/>
              <a:t>和</a:t>
            </a:r>
            <a:r>
              <a:rPr lang="zh-CN" altLang="en-US" sz="2000" dirty="0">
                <a:solidFill>
                  <a:srgbClr val="00B0F0"/>
                </a:solidFill>
              </a:rPr>
              <a:t>交互方式</a:t>
            </a:r>
            <a:r>
              <a:rPr lang="zh-CN" altLang="en-US" sz="2000" dirty="0"/>
              <a:t>，将</a:t>
            </a:r>
            <a:r>
              <a:rPr lang="zh-CN" altLang="en-US" sz="2000" dirty="0">
                <a:solidFill>
                  <a:srgbClr val="00B050"/>
                </a:solidFill>
              </a:rPr>
              <a:t>重要的</a:t>
            </a:r>
            <a:r>
              <a:rPr lang="zh-CN" altLang="en-US" sz="2000" dirty="0"/>
              <a:t>界面元素放置在</a:t>
            </a:r>
            <a:r>
              <a:rPr lang="zh-CN" altLang="en-US" sz="2000" dirty="0">
                <a:solidFill>
                  <a:srgbClr val="FF0000"/>
                </a:solidFill>
              </a:rPr>
              <a:t>显著位置</a:t>
            </a:r>
            <a:r>
              <a:rPr lang="zh-CN" altLang="en-US" sz="2000" dirty="0"/>
              <a:t>，</a:t>
            </a:r>
            <a:r>
              <a:rPr lang="zh-CN" altLang="en-US" sz="2000" dirty="0">
                <a:solidFill>
                  <a:srgbClr val="00B050"/>
                </a:solidFill>
              </a:rPr>
              <a:t>不太重要的</a:t>
            </a:r>
            <a:r>
              <a:rPr lang="zh-CN" altLang="en-US" sz="2000" dirty="0"/>
              <a:t>界面元素则降级到相对</a:t>
            </a:r>
            <a:r>
              <a:rPr lang="zh-CN" altLang="en-US" sz="2000" dirty="0">
                <a:solidFill>
                  <a:srgbClr val="FF0505"/>
                </a:solidFill>
              </a:rPr>
              <a:t>次要的位置</a:t>
            </a:r>
            <a:r>
              <a:rPr lang="zh-CN" altLang="en-US" sz="2000" dirty="0"/>
              <a:t>；凸显界面元素之间的层次感和逻辑感，避免对空间进行罗列和堆叠。此外，对于展示实际用户内容的界面（如图片浏览应用、文档编辑应用等），不应使得软件工具栏和其他辅助控件过多地占用用户实际内容的屏幕空间，或干扰用户正常浏览应用所展示的内容。</a:t>
            </a:r>
          </a:p>
          <a:p>
            <a:endParaRPr lang="zh-CN" altLang="en-US" dirty="0"/>
          </a:p>
        </p:txBody>
      </p:sp>
    </p:spTree>
    <p:extLst>
      <p:ext uri="{BB962C8B-B14F-4D97-AF65-F5344CB8AC3E}">
        <p14:creationId xmlns:p14="http://schemas.microsoft.com/office/powerpoint/2010/main" val="174549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用户界面设计</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r>
              <a:rPr lang="en-US" altLang="zh-CN" dirty="0"/>
              <a:t>5.3.4</a:t>
            </a:r>
            <a:r>
              <a:rPr lang="zh-CN" altLang="en-US" dirty="0"/>
              <a:t>实现模型与心智模型</a:t>
            </a:r>
          </a:p>
          <a:p>
            <a:r>
              <a:rPr lang="zh-CN" altLang="en-US" sz="2000" dirty="0" smtClean="0">
                <a:solidFill>
                  <a:srgbClr val="FF0000"/>
                </a:solidFill>
              </a:rPr>
              <a:t>实现模型：</a:t>
            </a:r>
            <a:r>
              <a:rPr lang="zh-CN" altLang="en-US" sz="2000" dirty="0" smtClean="0"/>
              <a:t>从</a:t>
            </a:r>
            <a:r>
              <a:rPr lang="zh-CN" altLang="en-US" sz="2000" dirty="0"/>
              <a:t>程序开发人员的角度出发，开发一个应用程序所需要用到的技术</a:t>
            </a:r>
            <a:r>
              <a:rPr lang="zh-CN" altLang="en-US" sz="2000" dirty="0">
                <a:solidFill>
                  <a:srgbClr val="00B050"/>
                </a:solidFill>
              </a:rPr>
              <a:t>解决方案</a:t>
            </a:r>
            <a:r>
              <a:rPr lang="zh-CN" altLang="en-US" sz="2000" dirty="0"/>
              <a:t>，称之为这个程序的 “实现模型”</a:t>
            </a:r>
            <a:r>
              <a:rPr lang="zh-CN" altLang="en-US" sz="2000" dirty="0" smtClean="0"/>
              <a:t>。</a:t>
            </a:r>
            <a:endParaRPr lang="en-US" altLang="zh-CN" sz="2000" dirty="0" smtClean="0"/>
          </a:p>
          <a:p>
            <a:pPr marL="685791" lvl="1" indent="-285750"/>
            <a:r>
              <a:rPr lang="zh-CN" altLang="en-US" sz="1600" dirty="0" smtClean="0"/>
              <a:t>实现</a:t>
            </a:r>
            <a:r>
              <a:rPr lang="zh-CN" altLang="en-US" sz="1600" dirty="0"/>
              <a:t>模型往往包含了复杂艰深的理论、技术、算法等内容，这些内容在开发过程中对开发者来说是至关重要的，但是却不会被大多数用户所了解。</a:t>
            </a:r>
          </a:p>
          <a:p>
            <a:r>
              <a:rPr lang="zh-CN" altLang="en-US" sz="2000" dirty="0" smtClean="0">
                <a:solidFill>
                  <a:srgbClr val="FF0000"/>
                </a:solidFill>
              </a:rPr>
              <a:t>心智模型：</a:t>
            </a:r>
            <a:r>
              <a:rPr lang="zh-CN" altLang="en-US" sz="2000" dirty="0" smtClean="0"/>
              <a:t>与</a:t>
            </a:r>
            <a:r>
              <a:rPr lang="zh-CN" altLang="en-US" sz="2000" dirty="0"/>
              <a:t>实现模型不同，软件的真实用户对该软件用法和运作方式的</a:t>
            </a:r>
            <a:r>
              <a:rPr lang="zh-CN" altLang="en-US" sz="2000" dirty="0">
                <a:solidFill>
                  <a:srgbClr val="00B050"/>
                </a:solidFill>
              </a:rPr>
              <a:t>个人理解（或期望），</a:t>
            </a:r>
            <a:r>
              <a:rPr lang="zh-CN" altLang="en-US" sz="2000" dirty="0"/>
              <a:t>则称之为 “心智模型”。这类心智模型有助于用户理解自己使用软件的过程，预测某个操作的结果，并应对出乎意料的情况。换句话说，心智模型能够帮助用户 “自然地” 使用一个程序。</a:t>
            </a:r>
          </a:p>
          <a:p>
            <a:pPr marL="0" indent="542925">
              <a:buNone/>
            </a:pPr>
            <a:endParaRPr lang="zh-CN" altLang="en-US" sz="2000" dirty="0"/>
          </a:p>
        </p:txBody>
      </p:sp>
    </p:spTree>
    <p:extLst>
      <p:ext uri="{BB962C8B-B14F-4D97-AF65-F5344CB8AC3E}">
        <p14:creationId xmlns:p14="http://schemas.microsoft.com/office/powerpoint/2010/main" val="3442969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用户界面设计</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r>
              <a:rPr lang="en-US" altLang="zh-CN" dirty="0"/>
              <a:t>5.3.5 </a:t>
            </a:r>
            <a:r>
              <a:rPr lang="zh-CN" altLang="en-US" dirty="0" smtClean="0"/>
              <a:t>设计</a:t>
            </a:r>
            <a:r>
              <a:rPr lang="zh-CN" altLang="en-US" dirty="0"/>
              <a:t>的</a:t>
            </a:r>
            <a:r>
              <a:rPr lang="zh-CN" altLang="en-US" dirty="0" smtClean="0"/>
              <a:t>规范性</a:t>
            </a:r>
            <a:endParaRPr lang="en-US" altLang="zh-CN" sz="2000" dirty="0" smtClean="0"/>
          </a:p>
          <a:p>
            <a:pPr>
              <a:lnSpc>
                <a:spcPct val="150000"/>
              </a:lnSpc>
            </a:pPr>
            <a:r>
              <a:rPr lang="zh-CN" altLang="en-US" sz="2000" dirty="0" smtClean="0"/>
              <a:t>大多数</a:t>
            </a:r>
            <a:r>
              <a:rPr lang="zh-CN" altLang="en-US" sz="2000" dirty="0">
                <a:solidFill>
                  <a:srgbClr val="FF0000"/>
                </a:solidFill>
              </a:rPr>
              <a:t>主流操作系统</a:t>
            </a:r>
            <a:r>
              <a:rPr lang="zh-CN" altLang="en-US" sz="2000" dirty="0"/>
              <a:t>都有一套专门的 “设计规范”，以供开发者和程序设计人员</a:t>
            </a:r>
            <a:r>
              <a:rPr lang="zh-CN" altLang="en-US" sz="2000" dirty="0">
                <a:solidFill>
                  <a:srgbClr val="00B050"/>
                </a:solidFill>
              </a:rPr>
              <a:t>参考</a:t>
            </a:r>
            <a:r>
              <a:rPr lang="zh-CN" altLang="en-US" sz="2000" dirty="0" smtClean="0"/>
              <a:t>。</a:t>
            </a:r>
            <a:endParaRPr lang="en-US" altLang="zh-CN" sz="2000" dirty="0" smtClean="0"/>
          </a:p>
          <a:p>
            <a:pPr>
              <a:lnSpc>
                <a:spcPct val="150000"/>
              </a:lnSpc>
            </a:pPr>
            <a:r>
              <a:rPr lang="zh-CN" altLang="en-US" sz="2000" dirty="0" smtClean="0"/>
              <a:t>例如</a:t>
            </a:r>
            <a:r>
              <a:rPr lang="zh-CN" altLang="en-US" sz="2000" dirty="0"/>
              <a:t>，对于 </a:t>
            </a:r>
            <a:r>
              <a:rPr lang="en-US" altLang="zh-CN" sz="2000" dirty="0" err="1"/>
              <a:t>macOS</a:t>
            </a:r>
            <a:r>
              <a:rPr lang="en-US" altLang="zh-CN" sz="2000" dirty="0"/>
              <a:t> </a:t>
            </a:r>
            <a:r>
              <a:rPr lang="zh-CN" altLang="en-US" sz="2000" dirty="0"/>
              <a:t>应用程序，苹果公司发布过官方的 “人机界面指南”，其完整版本在苹果开发者网站即可找到。对于 </a:t>
            </a:r>
            <a:r>
              <a:rPr lang="en-US" altLang="zh-CN" sz="2000" dirty="0"/>
              <a:t>Windows </a:t>
            </a:r>
            <a:r>
              <a:rPr lang="zh-CN" altLang="en-US" sz="2000" dirty="0"/>
              <a:t>应用程序，微软公司也发布过诸如 “设计 </a:t>
            </a:r>
            <a:r>
              <a:rPr lang="en-US" altLang="zh-CN" sz="2000" dirty="0"/>
              <a:t>Windows </a:t>
            </a:r>
            <a:r>
              <a:rPr lang="zh-CN" altLang="en-US" sz="2000" dirty="0"/>
              <a:t>桌面应用程序” 和 “通用 </a:t>
            </a:r>
            <a:r>
              <a:rPr lang="en-US" altLang="zh-CN" sz="2000" dirty="0"/>
              <a:t>Windows </a:t>
            </a:r>
            <a:r>
              <a:rPr lang="zh-CN" altLang="en-US" sz="2000" dirty="0"/>
              <a:t>平台应用程序指南” 等设计方面的指导性材料。应用程序的开发者和设计人员在设计一个应用程序时，应当通读、理解并严格遵守相关设计指南中的设计要求。</a:t>
            </a:r>
          </a:p>
        </p:txBody>
      </p:sp>
    </p:spTree>
    <p:extLst>
      <p:ext uri="{BB962C8B-B14F-4D97-AF65-F5344CB8AC3E}">
        <p14:creationId xmlns:p14="http://schemas.microsoft.com/office/powerpoint/2010/main" val="1967865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用户界面设计</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r>
              <a:rPr lang="en-US" altLang="zh-CN" dirty="0"/>
              <a:t>5.3.6 </a:t>
            </a:r>
            <a:r>
              <a:rPr lang="zh-CN" altLang="en-US" dirty="0" smtClean="0"/>
              <a:t>设计</a:t>
            </a:r>
            <a:r>
              <a:rPr lang="zh-CN" altLang="en-US" dirty="0"/>
              <a:t>的可用性和易用性</a:t>
            </a:r>
          </a:p>
          <a:p>
            <a:pPr marL="0" indent="0">
              <a:buNone/>
            </a:pPr>
            <a:r>
              <a:rPr lang="zh-CN" altLang="en-US" sz="2000" dirty="0" smtClean="0"/>
              <a:t>        在</a:t>
            </a:r>
            <a:r>
              <a:rPr lang="zh-CN" altLang="en-US" sz="2000" dirty="0"/>
              <a:t>设计和开发中，“可用性”是衡量一个应用程序用户体验好坏的重要标准之一。具有良好的可用性，要求应用具有如下</a:t>
            </a:r>
            <a:r>
              <a:rPr lang="en-US" altLang="zh-CN" sz="2000" dirty="0"/>
              <a:t>3</a:t>
            </a:r>
            <a:r>
              <a:rPr lang="zh-CN" altLang="en-US" sz="2000" dirty="0"/>
              <a:t>个特性。</a:t>
            </a:r>
          </a:p>
          <a:p>
            <a:pPr lvl="1"/>
            <a:r>
              <a:rPr lang="zh-CN" altLang="en-US" sz="1800" dirty="0"/>
              <a:t>容易学习和掌握 </a:t>
            </a:r>
          </a:p>
          <a:p>
            <a:pPr lvl="1"/>
            <a:r>
              <a:rPr lang="zh-CN" altLang="en-US" sz="1800" dirty="0"/>
              <a:t>高效 </a:t>
            </a:r>
          </a:p>
          <a:p>
            <a:pPr lvl="1"/>
            <a:r>
              <a:rPr lang="zh-CN" altLang="en-US" sz="1800" dirty="0"/>
              <a:t>令人愉悦 </a:t>
            </a:r>
          </a:p>
          <a:p>
            <a:pPr marL="0" indent="0">
              <a:buNone/>
            </a:pPr>
            <a:r>
              <a:rPr lang="zh-CN" altLang="en-US" sz="2000" dirty="0" smtClean="0"/>
              <a:t>       没人</a:t>
            </a:r>
            <a:r>
              <a:rPr lang="zh-CN" altLang="en-US" sz="2000" dirty="0"/>
              <a:t>喜欢使用复杂、晦涩、难以掌握的应用程序。为获得良好的可用性，在设计和开发的每个步骤和每一轮迭代中，开发人员都应该将软件的目标用户作为核心，在实际使用环境中，以真实用户的需求、偏好和习惯为导向，对产品的设计进行不断优化</a:t>
            </a:r>
            <a:r>
              <a:rPr lang="zh-CN" altLang="en-US" sz="2000" dirty="0" smtClean="0"/>
              <a:t>。</a:t>
            </a:r>
            <a:endParaRPr lang="zh-CN" altLang="en-US" dirty="0"/>
          </a:p>
        </p:txBody>
      </p:sp>
    </p:spTree>
    <p:extLst>
      <p:ext uri="{BB962C8B-B14F-4D97-AF65-F5344CB8AC3E}">
        <p14:creationId xmlns:p14="http://schemas.microsoft.com/office/powerpoint/2010/main" val="2059071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3350"/>
            <a:ext cx="7620000" cy="422672"/>
          </a:xfrm>
        </p:spPr>
        <p:txBody>
          <a:bodyPr/>
          <a:lstStyle/>
          <a:p>
            <a:r>
              <a:rPr lang="en-US" altLang="zh-CN" dirty="0"/>
              <a:t>5.3  </a:t>
            </a:r>
            <a:r>
              <a:rPr lang="zh-CN" altLang="en-US" dirty="0"/>
              <a:t>用户界面设计</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228600" y="837940"/>
            <a:ext cx="8763000" cy="3661691"/>
          </a:xfrm>
        </p:spPr>
        <p:txBody>
          <a:bodyPr/>
          <a:lstStyle/>
          <a:p>
            <a:r>
              <a:rPr lang="en-US" altLang="zh-CN" dirty="0"/>
              <a:t>5.3.7</a:t>
            </a:r>
            <a:r>
              <a:rPr lang="zh-CN" altLang="en-US" dirty="0"/>
              <a:t>设计的一致性</a:t>
            </a:r>
          </a:p>
          <a:p>
            <a:pPr>
              <a:buClr>
                <a:srgbClr val="00B050"/>
              </a:buClr>
              <a:buFont typeface="Wingdings" panose="05000000000000000000" pitchFamily="2" charset="2"/>
              <a:buChar char="n"/>
            </a:pPr>
            <a:r>
              <a:rPr lang="zh-CN" altLang="en-US" sz="2000" dirty="0"/>
              <a:t>在界面以及交互设计中，追求一致性是非常重要的。它允许用户将先前已经建立的</a:t>
            </a:r>
            <a:r>
              <a:rPr lang="zh-CN" altLang="en-US" sz="2000" dirty="0">
                <a:solidFill>
                  <a:srgbClr val="00B0F0"/>
                </a:solidFill>
              </a:rPr>
              <a:t>使用习惯和知识</a:t>
            </a:r>
            <a:r>
              <a:rPr lang="zh-CN" altLang="en-US" sz="2000" dirty="0"/>
              <a:t>带入到一个</a:t>
            </a:r>
            <a:r>
              <a:rPr lang="zh-CN" altLang="en-US" sz="2000" dirty="0">
                <a:solidFill>
                  <a:srgbClr val="00B0F0"/>
                </a:solidFill>
              </a:rPr>
              <a:t>全新的应用程序</a:t>
            </a:r>
            <a:r>
              <a:rPr lang="zh-CN" altLang="en-US" sz="2000" dirty="0"/>
              <a:t>中</a:t>
            </a:r>
            <a:r>
              <a:rPr lang="zh-CN" altLang="en-US" sz="2000" dirty="0" smtClean="0"/>
              <a:t>。根据</a:t>
            </a:r>
            <a:r>
              <a:rPr lang="zh-CN" altLang="en-US" sz="2000" dirty="0"/>
              <a:t>一致性的范围，可将其大致分为两类</a:t>
            </a:r>
            <a:r>
              <a:rPr lang="en-US" altLang="zh-CN" sz="2000" dirty="0"/>
              <a:t>——</a:t>
            </a:r>
            <a:r>
              <a:rPr lang="zh-CN" altLang="en-US" sz="2000" dirty="0"/>
              <a:t>外部一致性和内部一致性。</a:t>
            </a:r>
          </a:p>
          <a:p>
            <a:pPr lvl="1">
              <a:buClr>
                <a:srgbClr val="00B050"/>
              </a:buClr>
              <a:buFont typeface="Wingdings" panose="05000000000000000000" pitchFamily="2" charset="2"/>
              <a:buChar char="n"/>
            </a:pPr>
            <a:r>
              <a:rPr lang="zh-CN" altLang="en-US" sz="1800" dirty="0"/>
              <a:t>每个操作系统都</a:t>
            </a:r>
            <a:r>
              <a:rPr lang="zh-CN" altLang="en-US" sz="1800" dirty="0">
                <a:solidFill>
                  <a:srgbClr val="FF0000"/>
                </a:solidFill>
              </a:rPr>
              <a:t>有</a:t>
            </a:r>
            <a:r>
              <a:rPr lang="zh-CN" altLang="en-US" sz="1800" dirty="0"/>
              <a:t>其</a:t>
            </a:r>
            <a:r>
              <a:rPr lang="zh-CN" altLang="en-US" sz="1800" dirty="0">
                <a:solidFill>
                  <a:srgbClr val="00B050"/>
                </a:solidFill>
              </a:rPr>
              <a:t>固有的操作模式</a:t>
            </a:r>
            <a:r>
              <a:rPr lang="zh-CN" altLang="en-US" sz="1800" dirty="0"/>
              <a:t>及</a:t>
            </a:r>
            <a:r>
              <a:rPr lang="zh-CN" altLang="en-US" sz="1800" dirty="0">
                <a:solidFill>
                  <a:srgbClr val="00B050"/>
                </a:solidFill>
              </a:rPr>
              <a:t>标准的用户界面元素</a:t>
            </a:r>
            <a:r>
              <a:rPr lang="zh-CN" altLang="en-US" sz="1800" dirty="0"/>
              <a:t>，一个设计良好的应用应当遵循这些惯例。这就是 “</a:t>
            </a:r>
            <a:r>
              <a:rPr lang="zh-CN" altLang="en-US" sz="1800" dirty="0">
                <a:solidFill>
                  <a:srgbClr val="FF0000"/>
                </a:solidFill>
              </a:rPr>
              <a:t>外部一致性</a:t>
            </a:r>
            <a:r>
              <a:rPr lang="zh-CN" altLang="en-US" sz="1800" dirty="0"/>
              <a:t>”：一个软件应当和其他软件，乃至其所运行的操作系统保持一致</a:t>
            </a:r>
            <a:r>
              <a:rPr lang="zh-CN" altLang="en-US" sz="1800" dirty="0" smtClean="0"/>
              <a:t>。</a:t>
            </a:r>
            <a:endParaRPr lang="en-US" altLang="zh-CN" sz="1800" dirty="0" smtClean="0"/>
          </a:p>
          <a:p>
            <a:pPr lvl="1">
              <a:buClr>
                <a:srgbClr val="00B050"/>
              </a:buClr>
              <a:buFont typeface="Wingdings" panose="05000000000000000000" pitchFamily="2" charset="2"/>
              <a:buChar char="n"/>
            </a:pPr>
            <a:r>
              <a:rPr lang="zh-CN" altLang="en-US" sz="1800" dirty="0" smtClean="0"/>
              <a:t>某些</a:t>
            </a:r>
            <a:r>
              <a:rPr lang="zh-CN" altLang="en-US" sz="1800" dirty="0"/>
              <a:t>设计决策在操作系统层面</a:t>
            </a:r>
            <a:r>
              <a:rPr lang="zh-CN" altLang="en-US" sz="1800" dirty="0">
                <a:solidFill>
                  <a:srgbClr val="FF0000"/>
                </a:solidFill>
              </a:rPr>
              <a:t>没有</a:t>
            </a:r>
            <a:r>
              <a:rPr lang="zh-CN" altLang="en-US" sz="1800" dirty="0">
                <a:solidFill>
                  <a:srgbClr val="00B050"/>
                </a:solidFill>
              </a:rPr>
              <a:t>固定的规范或惯例可供遵循</a:t>
            </a:r>
            <a:r>
              <a:rPr lang="zh-CN" altLang="en-US" sz="1800" dirty="0"/>
              <a:t>，但在</a:t>
            </a:r>
            <a:r>
              <a:rPr lang="zh-CN" altLang="en-US" sz="1800" dirty="0">
                <a:solidFill>
                  <a:srgbClr val="00B0F0"/>
                </a:solidFill>
              </a:rPr>
              <a:t>一个应用内部</a:t>
            </a:r>
            <a:r>
              <a:rPr lang="zh-CN" altLang="en-US" sz="1800" dirty="0"/>
              <a:t>却应该保持统一，不应产生歧义或自相矛盾。这就是所谓的“</a:t>
            </a:r>
            <a:r>
              <a:rPr lang="zh-CN" altLang="en-US" sz="1800" dirty="0">
                <a:solidFill>
                  <a:srgbClr val="FF0000"/>
                </a:solidFill>
              </a:rPr>
              <a:t>内部一致性</a:t>
            </a:r>
            <a:r>
              <a:rPr lang="zh-CN" altLang="en-US" sz="1800" dirty="0"/>
              <a:t>”</a:t>
            </a:r>
            <a:r>
              <a:rPr lang="zh-CN" altLang="en-US" sz="1600" dirty="0"/>
              <a:t>。</a:t>
            </a:r>
          </a:p>
          <a:p>
            <a:pPr>
              <a:buClr>
                <a:srgbClr val="00B050"/>
              </a:buClr>
              <a:buFont typeface="Wingdings" panose="05000000000000000000" pitchFamily="2" charset="2"/>
              <a:buChar char="n"/>
            </a:pPr>
            <a:r>
              <a:rPr lang="zh-CN" altLang="en-US" sz="2000" dirty="0"/>
              <a:t>此外，在界面的样式设计上，一个应用也应当具有一个统一的风格，包括颜色搭配和使用、控件样式，字体、动画、阴影等各种设计元素的</a:t>
            </a:r>
            <a:r>
              <a:rPr lang="zh-CN" altLang="en-US" sz="2000" dirty="0" smtClean="0"/>
              <a:t>运用</a:t>
            </a:r>
            <a:endParaRPr lang="zh-CN" altLang="en-US" sz="2000" dirty="0"/>
          </a:p>
          <a:p>
            <a:endParaRPr lang="zh-CN" altLang="en-US" dirty="0"/>
          </a:p>
        </p:txBody>
      </p:sp>
    </p:spTree>
    <p:extLst>
      <p:ext uri="{BB962C8B-B14F-4D97-AF65-F5344CB8AC3E}">
        <p14:creationId xmlns:p14="http://schemas.microsoft.com/office/powerpoint/2010/main" val="3360024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用户界面设计</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r>
              <a:rPr lang="en-US" altLang="zh-CN" dirty="0"/>
              <a:t>5.3.8</a:t>
            </a:r>
            <a:r>
              <a:rPr lang="zh-CN" altLang="en-US" dirty="0"/>
              <a:t>设计的</a:t>
            </a:r>
            <a:r>
              <a:rPr lang="zh-CN" altLang="en-US" dirty="0" smtClean="0"/>
              <a:t>容错性</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良好</a:t>
            </a:r>
            <a:r>
              <a:rPr lang="zh-CN" altLang="en-US" sz="2000" dirty="0"/>
              <a:t>的“容错性”允许用户大胆地探索一个应用程序的所有功能</a:t>
            </a:r>
            <a:r>
              <a:rPr lang="en-US" altLang="zh-CN" sz="2000" dirty="0"/>
              <a:t>——</a:t>
            </a:r>
            <a:r>
              <a:rPr lang="zh-CN" altLang="en-US" sz="2000" dirty="0">
                <a:solidFill>
                  <a:srgbClr val="00B050"/>
                </a:solidFill>
              </a:rPr>
              <a:t>因为绝大部分操作都是</a:t>
            </a:r>
            <a:r>
              <a:rPr lang="zh-CN" altLang="en-US" sz="2000" dirty="0">
                <a:solidFill>
                  <a:srgbClr val="FF0000"/>
                </a:solidFill>
              </a:rPr>
              <a:t>可逆的</a:t>
            </a:r>
            <a:r>
              <a:rPr lang="zh-CN" altLang="en-US" sz="2000" dirty="0">
                <a:solidFill>
                  <a:srgbClr val="00B050"/>
                </a:solidFill>
              </a:rPr>
              <a:t>、</a:t>
            </a:r>
            <a:r>
              <a:rPr lang="zh-CN" altLang="en-US" sz="2000" dirty="0">
                <a:solidFill>
                  <a:srgbClr val="FF0000"/>
                </a:solidFill>
              </a:rPr>
              <a:t>非破坏性</a:t>
            </a:r>
            <a:r>
              <a:rPr lang="zh-CN" altLang="en-US" sz="2000" dirty="0">
                <a:solidFill>
                  <a:srgbClr val="00B050"/>
                </a:solidFill>
              </a:rPr>
              <a:t>的</a:t>
            </a:r>
            <a:r>
              <a:rPr lang="zh-CN" altLang="en-US" sz="2000" dirty="0"/>
              <a:t>。如果用户确信他们可以大胆地尝试每个按钮的用途而不用担心他们的操作系统或数据被损坏，应用程序的用户体验会大大提高。此外，良好的容错性也会让应用程序显得更加稳定、可靠。如果用户发现在一个应用程序中并不会因为无意中的操作就造成严重错误（如数据丢失或损毁），他们自然会更加信任这一应用程序。</a:t>
            </a:r>
          </a:p>
          <a:p>
            <a:endParaRPr lang="zh-CN" altLang="en-US" dirty="0"/>
          </a:p>
        </p:txBody>
      </p:sp>
    </p:spTree>
    <p:extLst>
      <p:ext uri="{BB962C8B-B14F-4D97-AF65-F5344CB8AC3E}">
        <p14:creationId xmlns:p14="http://schemas.microsoft.com/office/powerpoint/2010/main" val="3194254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7469"/>
            <a:ext cx="7620000" cy="422672"/>
          </a:xfrm>
        </p:spPr>
        <p:txBody>
          <a:bodyPr/>
          <a:lstStyle/>
          <a:p>
            <a:r>
              <a:rPr lang="en-US" altLang="zh-CN" dirty="0"/>
              <a:t>5.4 </a:t>
            </a:r>
            <a:r>
              <a:rPr lang="zh-CN" altLang="en-US" dirty="0"/>
              <a:t>结构化软件设计概述</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865600"/>
            <a:ext cx="8229600" cy="3661691"/>
          </a:xfrm>
        </p:spPr>
        <p:txBody>
          <a:bodyPr/>
          <a:lstStyle/>
          <a:p>
            <a:pPr marL="342900" indent="-342900">
              <a:buClr>
                <a:srgbClr val="00B050"/>
              </a:buClr>
              <a:buFont typeface="Wingdings" panose="05000000000000000000" pitchFamily="2" charset="2"/>
              <a:buChar char="n"/>
            </a:pPr>
            <a:r>
              <a:rPr lang="zh-CN" altLang="en-US" sz="2000" dirty="0" smtClean="0">
                <a:solidFill>
                  <a:srgbClr val="FF0000"/>
                </a:solidFill>
              </a:rPr>
              <a:t>结构化</a:t>
            </a:r>
            <a:r>
              <a:rPr lang="zh-CN" altLang="en-US" sz="2000" dirty="0">
                <a:solidFill>
                  <a:srgbClr val="FF0000"/>
                </a:solidFill>
              </a:rPr>
              <a:t>软件设计的任务</a:t>
            </a:r>
            <a:r>
              <a:rPr lang="zh-CN" altLang="en-US" sz="2000" dirty="0"/>
              <a:t>是从软件需求规格说明书出发，设计软件系统的整体结构、确定每个模块的实现算法以及编写具体的代码，形成软件的具体设计方案，解决“怎么做”的问题。</a:t>
            </a:r>
          </a:p>
          <a:p>
            <a:pPr marL="1085832" lvl="1" indent="-342900">
              <a:buClr>
                <a:srgbClr val="FF0000"/>
              </a:buClr>
              <a:buFont typeface="Arial" panose="020B0604020202020204" pitchFamily="34" charset="0"/>
              <a:buChar char="−"/>
            </a:pPr>
            <a:r>
              <a:rPr lang="zh-CN" altLang="en-US" sz="1800" dirty="0"/>
              <a:t>在结构化设计中</a:t>
            </a:r>
            <a:r>
              <a:rPr lang="zh-CN" altLang="en-US" sz="1800" dirty="0">
                <a:solidFill>
                  <a:srgbClr val="00B050"/>
                </a:solidFill>
              </a:rPr>
              <a:t>，</a:t>
            </a:r>
            <a:r>
              <a:rPr lang="zh-CN" altLang="en-US" sz="1800" dirty="0">
                <a:solidFill>
                  <a:srgbClr val="FF0505"/>
                </a:solidFill>
              </a:rPr>
              <a:t>概要设计（总体设计）阶段</a:t>
            </a:r>
            <a:r>
              <a:rPr lang="zh-CN" altLang="en-US" sz="1800" dirty="0"/>
              <a:t>将软件需求转化为</a:t>
            </a:r>
            <a:r>
              <a:rPr lang="zh-CN" altLang="en-US" sz="1800" dirty="0">
                <a:solidFill>
                  <a:srgbClr val="00B050"/>
                </a:solidFill>
              </a:rPr>
              <a:t>数据结构和软件的系统结构</a:t>
            </a:r>
            <a:r>
              <a:rPr lang="zh-CN" altLang="en-US" sz="1800" dirty="0"/>
              <a:t>。概要设计阶段要完成</a:t>
            </a:r>
            <a:r>
              <a:rPr lang="zh-CN" altLang="en-US" sz="1800" dirty="0">
                <a:solidFill>
                  <a:srgbClr val="D60093"/>
                </a:solidFill>
              </a:rPr>
              <a:t>体系结构设计</a:t>
            </a:r>
            <a:r>
              <a:rPr lang="zh-CN" altLang="en-US" sz="1800" dirty="0"/>
              <a:t>、</a:t>
            </a:r>
            <a:r>
              <a:rPr lang="zh-CN" altLang="en-US" sz="1800" dirty="0">
                <a:solidFill>
                  <a:srgbClr val="D60093"/>
                </a:solidFill>
              </a:rPr>
              <a:t>数据设计</a:t>
            </a:r>
            <a:r>
              <a:rPr lang="zh-CN" altLang="en-US" sz="1800" dirty="0"/>
              <a:t>及</a:t>
            </a:r>
            <a:r>
              <a:rPr lang="zh-CN" altLang="en-US" sz="1800" dirty="0">
                <a:solidFill>
                  <a:srgbClr val="D60093"/>
                </a:solidFill>
              </a:rPr>
              <a:t>接口设计</a:t>
            </a:r>
            <a:r>
              <a:rPr lang="zh-CN" altLang="en-US" sz="1800" dirty="0" smtClean="0"/>
              <a:t>。</a:t>
            </a:r>
            <a:endParaRPr lang="en-US" altLang="zh-CN" sz="1800" dirty="0" smtClean="0"/>
          </a:p>
          <a:p>
            <a:pPr marL="1085832" lvl="1" indent="-342900">
              <a:buClr>
                <a:srgbClr val="FF0000"/>
              </a:buClr>
              <a:buFont typeface="Arial" panose="020B0604020202020204" pitchFamily="34" charset="0"/>
              <a:buChar char="−"/>
            </a:pPr>
            <a:r>
              <a:rPr lang="zh-CN" altLang="en-US" sz="1800" dirty="0" smtClean="0">
                <a:solidFill>
                  <a:srgbClr val="FF0505"/>
                </a:solidFill>
              </a:rPr>
              <a:t>详细设计</a:t>
            </a:r>
            <a:r>
              <a:rPr lang="zh-CN" altLang="en-US" sz="1800" dirty="0">
                <a:solidFill>
                  <a:srgbClr val="FF0505"/>
                </a:solidFill>
              </a:rPr>
              <a:t>阶段</a:t>
            </a:r>
            <a:r>
              <a:rPr lang="zh-CN" altLang="en-US" sz="1800" dirty="0"/>
              <a:t>要完成过程设计，因此详细设计一般也称为过程设计，它详细地设计每个模块，确定完成每个模块功能所需要的算法和数据结构。</a:t>
            </a:r>
          </a:p>
          <a:p>
            <a:pPr marL="342900" indent="-342900">
              <a:buClr>
                <a:srgbClr val="00B050"/>
              </a:buClr>
              <a:buFont typeface="Wingdings" panose="05000000000000000000" pitchFamily="2" charset="2"/>
              <a:buChar char="n"/>
            </a:pPr>
            <a:r>
              <a:rPr lang="zh-CN" altLang="en-US" sz="2000" dirty="0"/>
              <a:t>在软件设计期间我们所做出的决策，将最终决定软件开发能否成功，更重要的是，这些设计决策将决定软件维护的难易程度。软件设计之所以如此重要，是因为</a:t>
            </a:r>
            <a:r>
              <a:rPr lang="zh-CN" altLang="en-US" sz="2000" dirty="0">
                <a:solidFill>
                  <a:srgbClr val="FF0505"/>
                </a:solidFill>
              </a:rPr>
              <a:t>设计</a:t>
            </a:r>
            <a:r>
              <a:rPr lang="zh-CN" altLang="en-US" sz="2000" dirty="0"/>
              <a:t>是软件开发过程中决定</a:t>
            </a:r>
            <a:r>
              <a:rPr lang="zh-CN" altLang="en-US" sz="2000" dirty="0">
                <a:solidFill>
                  <a:srgbClr val="FF0505"/>
                </a:solidFill>
              </a:rPr>
              <a:t>软件产品质量</a:t>
            </a:r>
            <a:r>
              <a:rPr lang="zh-CN" altLang="en-US" sz="2000" dirty="0"/>
              <a:t>的</a:t>
            </a:r>
            <a:r>
              <a:rPr lang="zh-CN" altLang="en-US" sz="2000" dirty="0">
                <a:solidFill>
                  <a:srgbClr val="FF0505"/>
                </a:solidFill>
              </a:rPr>
              <a:t>关键阶段。</a:t>
            </a:r>
          </a:p>
          <a:p>
            <a:endParaRPr lang="zh-CN" altLang="en-US" dirty="0"/>
          </a:p>
        </p:txBody>
      </p:sp>
    </p:spTree>
    <p:extLst>
      <p:ext uri="{BB962C8B-B14F-4D97-AF65-F5344CB8AC3E}">
        <p14:creationId xmlns:p14="http://schemas.microsoft.com/office/powerpoint/2010/main" val="386587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 </a:t>
            </a:r>
            <a:r>
              <a:rPr lang="zh-CN" altLang="en-US" dirty="0"/>
              <a:t>结构化设计与结构化分析的</a:t>
            </a:r>
            <a:r>
              <a:rPr lang="zh-CN" altLang="en-US" dirty="0" smtClean="0"/>
              <a:t>关系</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04800" y="1200150"/>
            <a:ext cx="1828800" cy="385092"/>
          </a:xfrm>
        </p:spPr>
        <p:txBody>
          <a:bodyPr/>
          <a:lstStyle/>
          <a:p>
            <a:r>
              <a:rPr lang="zh-CN" altLang="en-US" dirty="0" smtClean="0"/>
              <a:t> </a:t>
            </a:r>
            <a:r>
              <a:rPr lang="zh-CN" altLang="en-US" dirty="0" smtClean="0"/>
              <a:t> </a:t>
            </a:r>
            <a:r>
              <a:rPr lang="zh-CN" altLang="en-US" dirty="0" smtClean="0"/>
              <a:t>要</a:t>
            </a:r>
            <a:r>
              <a:rPr lang="zh-CN" altLang="en-US" dirty="0"/>
              <a:t>进行结构化的</a:t>
            </a:r>
            <a:r>
              <a:rPr lang="zh-CN" altLang="en-US" dirty="0">
                <a:solidFill>
                  <a:srgbClr val="FF0000"/>
                </a:solidFill>
              </a:rPr>
              <a:t>设计</a:t>
            </a:r>
            <a:r>
              <a:rPr lang="zh-CN" altLang="en-US" dirty="0"/>
              <a:t>，必须依据结构化</a:t>
            </a:r>
            <a:r>
              <a:rPr lang="zh-CN" altLang="en-US" dirty="0">
                <a:solidFill>
                  <a:srgbClr val="FF0000"/>
                </a:solidFill>
              </a:rPr>
              <a:t>分析</a:t>
            </a:r>
            <a:r>
              <a:rPr lang="zh-CN" altLang="en-US" dirty="0"/>
              <a:t>的</a:t>
            </a:r>
            <a:r>
              <a:rPr lang="zh-CN" altLang="en-US" dirty="0" smtClean="0"/>
              <a:t>结果</a:t>
            </a: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851418"/>
            <a:ext cx="6564313"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996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457200" y="990340"/>
            <a:ext cx="8229600" cy="3661691"/>
          </a:xfrm>
        </p:spPr>
        <p:txBody>
          <a:bodyPr/>
          <a:lstStyle/>
          <a:p>
            <a:pPr marL="0" indent="0">
              <a:buNone/>
            </a:pPr>
            <a:r>
              <a:rPr lang="en-US" altLang="zh-CN" dirty="0"/>
              <a:t>5.1.1 </a:t>
            </a:r>
            <a:r>
              <a:rPr lang="zh-CN" altLang="en-US" dirty="0"/>
              <a:t>软件设计的意义和目标</a:t>
            </a:r>
          </a:p>
          <a:p>
            <a:pPr>
              <a:lnSpc>
                <a:spcPct val="150000"/>
              </a:lnSpc>
              <a:buClr>
                <a:schemeClr val="accent1"/>
              </a:buClr>
              <a:buFont typeface="Wingdings" panose="05000000000000000000" pitchFamily="2" charset="2"/>
              <a:buChar char="Ø"/>
            </a:pPr>
            <a:r>
              <a:rPr lang="zh-CN" altLang="en-US" sz="2000" dirty="0" smtClean="0"/>
              <a:t> 软件</a:t>
            </a:r>
            <a:r>
              <a:rPr lang="zh-CN" altLang="en-US" sz="2000" dirty="0"/>
              <a:t>设计在软件开发过程中处于</a:t>
            </a:r>
            <a:r>
              <a:rPr lang="zh-CN" altLang="en-US" sz="2000" dirty="0">
                <a:solidFill>
                  <a:srgbClr val="FF0505"/>
                </a:solidFill>
              </a:rPr>
              <a:t>核心地位</a:t>
            </a:r>
            <a:r>
              <a:rPr lang="zh-CN" altLang="en-US" sz="2000" dirty="0"/>
              <a:t>，它是保证质量的关键步骤</a:t>
            </a:r>
            <a:r>
              <a:rPr lang="zh-CN" altLang="en-US" sz="2000" dirty="0" smtClean="0"/>
              <a:t>。</a:t>
            </a:r>
            <a:endParaRPr lang="en-US" altLang="zh-CN" sz="2000" dirty="0" smtClean="0"/>
          </a:p>
          <a:p>
            <a:pPr marL="685791" lvl="1" indent="-285750">
              <a:lnSpc>
                <a:spcPct val="150000"/>
              </a:lnSpc>
              <a:buClr>
                <a:srgbClr val="FF0000"/>
              </a:buClr>
            </a:pPr>
            <a:r>
              <a:rPr lang="zh-CN" altLang="en-US" sz="1800" dirty="0" smtClean="0"/>
              <a:t>设计</a:t>
            </a:r>
            <a:r>
              <a:rPr lang="zh-CN" altLang="en-US" sz="1800" dirty="0"/>
              <a:t>为我们提供了可以用于</a:t>
            </a:r>
            <a:r>
              <a:rPr lang="zh-CN" altLang="en-US" sz="1800" dirty="0">
                <a:solidFill>
                  <a:srgbClr val="00B050"/>
                </a:solidFill>
              </a:rPr>
              <a:t>质量评估</a:t>
            </a:r>
            <a:r>
              <a:rPr lang="zh-CN" altLang="en-US" sz="1800" dirty="0"/>
              <a:t>的软件表示</a:t>
            </a:r>
            <a:r>
              <a:rPr lang="zh-CN" altLang="en-US" sz="1800" dirty="0" smtClean="0"/>
              <a:t>，</a:t>
            </a:r>
            <a:endParaRPr lang="en-US" altLang="zh-CN" sz="1800" dirty="0" smtClean="0"/>
          </a:p>
          <a:p>
            <a:pPr marL="685791" lvl="1" indent="-285750">
              <a:lnSpc>
                <a:spcPct val="150000"/>
              </a:lnSpc>
              <a:buClr>
                <a:srgbClr val="FF0000"/>
              </a:buClr>
            </a:pPr>
            <a:r>
              <a:rPr lang="zh-CN" altLang="en-US" sz="1800" dirty="0" smtClean="0"/>
              <a:t>设计</a:t>
            </a:r>
            <a:r>
              <a:rPr lang="zh-CN" altLang="en-US" sz="1800" dirty="0"/>
              <a:t>是我们能够将</a:t>
            </a:r>
            <a:r>
              <a:rPr lang="zh-CN" altLang="en-US" sz="1800" dirty="0">
                <a:solidFill>
                  <a:srgbClr val="00B050"/>
                </a:solidFill>
              </a:rPr>
              <a:t>用户需求准确地转化为软件产品</a:t>
            </a:r>
            <a:r>
              <a:rPr lang="zh-CN" altLang="en-US" sz="1800" dirty="0"/>
              <a:t>或系统的唯一方法</a:t>
            </a:r>
            <a:r>
              <a:rPr lang="zh-CN" altLang="en-US" sz="1800" dirty="0" smtClean="0"/>
              <a:t>。</a:t>
            </a:r>
            <a:endParaRPr lang="en-US" altLang="zh-CN" sz="1800" dirty="0" smtClean="0"/>
          </a:p>
          <a:p>
            <a:pPr>
              <a:lnSpc>
                <a:spcPct val="150000"/>
              </a:lnSpc>
              <a:buClr>
                <a:schemeClr val="accent1"/>
              </a:buClr>
              <a:buFont typeface="Wingdings" panose="05000000000000000000" pitchFamily="2" charset="2"/>
              <a:buChar char="Ø"/>
            </a:pPr>
            <a:r>
              <a:rPr lang="zh-CN" altLang="en-US" sz="2000" dirty="0" smtClean="0"/>
              <a:t>软件</a:t>
            </a:r>
            <a:r>
              <a:rPr lang="zh-CN" altLang="en-US" sz="2000" dirty="0"/>
              <a:t>设计是所有软件工程活动和随后的软件支持活动的</a:t>
            </a:r>
            <a:r>
              <a:rPr lang="zh-CN" altLang="en-US" sz="2000" dirty="0">
                <a:solidFill>
                  <a:srgbClr val="FF0000"/>
                </a:solidFill>
              </a:rPr>
              <a:t>基础</a:t>
            </a:r>
            <a:r>
              <a:rPr lang="zh-CN" altLang="en-US" sz="2000" dirty="0" smtClean="0"/>
              <a:t>。</a:t>
            </a:r>
            <a:endParaRPr lang="en-US" altLang="zh-CN" sz="2000" dirty="0" smtClean="0"/>
          </a:p>
          <a:p>
            <a:pPr>
              <a:lnSpc>
                <a:spcPct val="150000"/>
              </a:lnSpc>
              <a:buClr>
                <a:schemeClr val="accent1"/>
              </a:buClr>
              <a:buFont typeface="Wingdings" panose="05000000000000000000" pitchFamily="2" charset="2"/>
              <a:buChar char="Ø"/>
            </a:pPr>
            <a:r>
              <a:rPr lang="zh-CN" altLang="en-US" sz="2000" dirty="0" smtClean="0"/>
              <a:t>软件</a:t>
            </a:r>
            <a:r>
              <a:rPr lang="zh-CN" altLang="en-US" sz="2000" dirty="0"/>
              <a:t>设计是一个</a:t>
            </a:r>
            <a:r>
              <a:rPr lang="zh-CN" altLang="en-US" sz="2000" dirty="0">
                <a:solidFill>
                  <a:srgbClr val="00B050"/>
                </a:solidFill>
              </a:rPr>
              <a:t>迭代</a:t>
            </a:r>
            <a:r>
              <a:rPr lang="zh-CN" altLang="en-US" sz="2000" dirty="0"/>
              <a:t>的过程，通过设计过程，需求被变换为用于构建软件的“蓝图”</a:t>
            </a:r>
            <a:r>
              <a:rPr lang="zh-CN" altLang="en-US" sz="2000" dirty="0" smtClean="0"/>
              <a:t>。</a:t>
            </a:r>
            <a:endParaRPr lang="zh-CN" altLang="en-US" sz="2000" dirty="0"/>
          </a:p>
        </p:txBody>
      </p:sp>
    </p:spTree>
    <p:extLst>
      <p:ext uri="{BB962C8B-B14F-4D97-AF65-F5344CB8AC3E}">
        <p14:creationId xmlns:p14="http://schemas.microsoft.com/office/powerpoint/2010/main" val="287822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57150"/>
            <a:ext cx="8229600" cy="3661691"/>
          </a:xfrm>
        </p:spPr>
        <p:txBody>
          <a:bodyPr/>
          <a:lstStyle/>
          <a:p>
            <a:r>
              <a:rPr lang="zh-CN" altLang="en-US" dirty="0"/>
              <a:t>结构化软件设计的具体步骤</a:t>
            </a:r>
            <a:r>
              <a:rPr lang="zh-CN" altLang="en-US" dirty="0" smtClean="0"/>
              <a:t>如下：</a:t>
            </a:r>
            <a:endParaRPr lang="zh-CN" altLang="en-US" sz="2000" dirty="0"/>
          </a:p>
          <a:p>
            <a:pPr>
              <a:lnSpc>
                <a:spcPct val="150000"/>
              </a:lnSpc>
            </a:pPr>
            <a:r>
              <a:rPr lang="en-US" altLang="zh-CN" sz="2000" dirty="0"/>
              <a:t>(1)</a:t>
            </a:r>
            <a:r>
              <a:rPr lang="zh-CN" altLang="en-US" sz="2000" dirty="0"/>
              <a:t>从需求分析阶段的数据流图出发</a:t>
            </a:r>
            <a:r>
              <a:rPr lang="en-US" altLang="zh-CN" sz="2000" dirty="0"/>
              <a:t>,</a:t>
            </a:r>
            <a:r>
              <a:rPr lang="zh-CN" altLang="en-US" sz="2000" dirty="0"/>
              <a:t>制定几个</a:t>
            </a:r>
            <a:r>
              <a:rPr lang="zh-CN" altLang="en-US" sz="2000" dirty="0" smtClean="0"/>
              <a:t>方案，从中</a:t>
            </a:r>
            <a:r>
              <a:rPr lang="zh-CN" altLang="en-US" sz="2000" dirty="0">
                <a:solidFill>
                  <a:srgbClr val="FF0505"/>
                </a:solidFill>
              </a:rPr>
              <a:t>选择</a:t>
            </a:r>
            <a:r>
              <a:rPr lang="zh-CN" altLang="en-US" sz="2000" dirty="0"/>
              <a:t>合理的方案。</a:t>
            </a:r>
          </a:p>
          <a:p>
            <a:pPr>
              <a:lnSpc>
                <a:spcPct val="150000"/>
              </a:lnSpc>
            </a:pPr>
            <a:r>
              <a:rPr lang="en-US" altLang="zh-CN" sz="2000" dirty="0"/>
              <a:t>(2)</a:t>
            </a:r>
            <a:r>
              <a:rPr lang="zh-CN" altLang="en-US" sz="2000" dirty="0"/>
              <a:t>采用某种设计</a:t>
            </a:r>
            <a:r>
              <a:rPr lang="zh-CN" altLang="en-US" sz="2000" dirty="0" smtClean="0"/>
              <a:t>方法，将</a:t>
            </a:r>
            <a:r>
              <a:rPr lang="zh-CN" altLang="en-US" sz="2000" dirty="0"/>
              <a:t>一个复杂的系统按功能划分成模块的</a:t>
            </a:r>
            <a:r>
              <a:rPr lang="zh-CN" altLang="en-US" sz="2000" dirty="0">
                <a:solidFill>
                  <a:srgbClr val="FF0505"/>
                </a:solidFill>
              </a:rPr>
              <a:t>层次结构</a:t>
            </a:r>
            <a:r>
              <a:rPr lang="zh-CN" altLang="en-US" sz="2000" dirty="0"/>
              <a:t>。</a:t>
            </a:r>
          </a:p>
          <a:p>
            <a:pPr>
              <a:lnSpc>
                <a:spcPct val="150000"/>
              </a:lnSpc>
            </a:pPr>
            <a:r>
              <a:rPr lang="en-US" altLang="zh-CN" sz="2000" dirty="0"/>
              <a:t>(3)</a:t>
            </a:r>
            <a:r>
              <a:rPr lang="zh-CN" altLang="en-US" sz="2000" dirty="0"/>
              <a:t>确定每个模块的功能、模块问的调用</a:t>
            </a:r>
            <a:r>
              <a:rPr lang="zh-CN" altLang="en-US" sz="2000" dirty="0" smtClean="0"/>
              <a:t>关系，建立</a:t>
            </a:r>
            <a:r>
              <a:rPr lang="zh-CN" altLang="en-US" sz="2000" dirty="0"/>
              <a:t>与</a:t>
            </a:r>
            <a:r>
              <a:rPr lang="zh-CN" altLang="en-US" sz="2000" dirty="0">
                <a:solidFill>
                  <a:srgbClr val="00B050"/>
                </a:solidFill>
              </a:rPr>
              <a:t>已确定的软件需求</a:t>
            </a:r>
            <a:r>
              <a:rPr lang="zh-CN" altLang="en-US" sz="2000" dirty="0"/>
              <a:t>的</a:t>
            </a:r>
            <a:r>
              <a:rPr lang="zh-CN" altLang="en-US" sz="2000" dirty="0">
                <a:solidFill>
                  <a:srgbClr val="FF0505"/>
                </a:solidFill>
              </a:rPr>
              <a:t>对应关系</a:t>
            </a:r>
            <a:r>
              <a:rPr lang="zh-CN" altLang="en-US" sz="2000" dirty="0" smtClean="0"/>
              <a:t>。</a:t>
            </a:r>
            <a:endParaRPr lang="en-US" altLang="zh-CN" sz="2000" dirty="0" smtClean="0"/>
          </a:p>
          <a:p>
            <a:pPr>
              <a:lnSpc>
                <a:spcPct val="150000"/>
              </a:lnSpc>
            </a:pPr>
            <a:r>
              <a:rPr lang="zh-CN" altLang="en-US" sz="2000" dirty="0" smtClean="0">
                <a:solidFill>
                  <a:schemeClr val="accent6">
                    <a:lumMod val="75000"/>
                  </a:schemeClr>
                </a:solidFill>
                <a:latin typeface="Adobe 楷体 Std R" panose="02020400000000000000" pitchFamily="18" charset="-122"/>
                <a:ea typeface="Adobe 楷体 Std R" panose="02020400000000000000" pitchFamily="18" charset="-122"/>
              </a:rPr>
              <a:t> </a:t>
            </a:r>
            <a:r>
              <a:rPr lang="en-US" altLang="zh-CN" sz="2000" dirty="0" smtClean="0"/>
              <a:t>(</a:t>
            </a:r>
            <a:r>
              <a:rPr lang="en-US" altLang="zh-CN" sz="2000" dirty="0"/>
              <a:t>4)</a:t>
            </a:r>
            <a:r>
              <a:rPr lang="zh-CN" altLang="en-US" sz="2000" dirty="0"/>
              <a:t>设计</a:t>
            </a:r>
            <a:r>
              <a:rPr lang="zh-CN" altLang="en-US" sz="2000" dirty="0">
                <a:solidFill>
                  <a:srgbClr val="CC3399"/>
                </a:solidFill>
              </a:rPr>
              <a:t>系统</a:t>
            </a:r>
            <a:r>
              <a:rPr lang="zh-CN" altLang="en-US" sz="2000" dirty="0" smtClean="0">
                <a:solidFill>
                  <a:srgbClr val="CC3399"/>
                </a:solidFill>
              </a:rPr>
              <a:t>接口</a:t>
            </a:r>
            <a:r>
              <a:rPr lang="zh-CN" altLang="en-US" sz="2000" dirty="0" smtClean="0"/>
              <a:t>，确定</a:t>
            </a:r>
            <a:r>
              <a:rPr lang="zh-CN" altLang="en-US" sz="2000" dirty="0"/>
              <a:t>模块间的接口信息。</a:t>
            </a:r>
          </a:p>
          <a:p>
            <a:pPr>
              <a:lnSpc>
                <a:spcPct val="150000"/>
              </a:lnSpc>
            </a:pPr>
            <a:r>
              <a:rPr lang="en-US" altLang="zh-CN" sz="2000" dirty="0"/>
              <a:t>(5)</a:t>
            </a:r>
            <a:r>
              <a:rPr lang="zh-CN" altLang="en-US" sz="2000" dirty="0">
                <a:solidFill>
                  <a:srgbClr val="CC3399"/>
                </a:solidFill>
              </a:rPr>
              <a:t>数据结构及数据库</a:t>
            </a:r>
            <a:r>
              <a:rPr lang="zh-CN" altLang="en-US" sz="2000" dirty="0" smtClean="0">
                <a:solidFill>
                  <a:srgbClr val="CC3399"/>
                </a:solidFill>
              </a:rPr>
              <a:t>设计</a:t>
            </a:r>
            <a:r>
              <a:rPr lang="zh-CN" altLang="en-US" sz="2000" dirty="0" smtClean="0"/>
              <a:t>，确定</a:t>
            </a:r>
            <a:r>
              <a:rPr lang="zh-CN" altLang="en-US" sz="2000" dirty="0"/>
              <a:t>实现软件的数据结构和数据库模式。</a:t>
            </a:r>
          </a:p>
          <a:p>
            <a:pPr>
              <a:lnSpc>
                <a:spcPct val="150000"/>
              </a:lnSpc>
            </a:pPr>
            <a:r>
              <a:rPr lang="en-US" altLang="zh-CN" sz="2000" dirty="0"/>
              <a:t>(6)</a:t>
            </a:r>
            <a:r>
              <a:rPr lang="zh-CN" altLang="en-US" sz="2000" dirty="0"/>
              <a:t>基于</a:t>
            </a:r>
            <a:r>
              <a:rPr lang="zh-CN" altLang="en-US" sz="2000" dirty="0" smtClean="0"/>
              <a:t>以上，并</a:t>
            </a:r>
            <a:r>
              <a:rPr lang="zh-CN" altLang="en-US" sz="2000" dirty="0"/>
              <a:t>依据分析模型中的处理</a:t>
            </a:r>
            <a:r>
              <a:rPr lang="en-US" altLang="zh-CN" sz="2000" dirty="0"/>
              <a:t>(</a:t>
            </a:r>
            <a:r>
              <a:rPr lang="zh-CN" altLang="en-US" sz="2000" dirty="0"/>
              <a:t>加工</a:t>
            </a:r>
            <a:r>
              <a:rPr lang="en-US" altLang="zh-CN" sz="2000" dirty="0"/>
              <a:t>)</a:t>
            </a:r>
            <a:r>
              <a:rPr lang="zh-CN" altLang="en-US" sz="2000" dirty="0"/>
              <a:t>规格说明、状态转换图及控制规格说明</a:t>
            </a:r>
            <a:r>
              <a:rPr lang="zh-CN" altLang="en-US" sz="2000" dirty="0" smtClean="0"/>
              <a:t>进行</a:t>
            </a:r>
            <a:r>
              <a:rPr lang="zh-CN" altLang="en-US" sz="2000" dirty="0" smtClean="0">
                <a:solidFill>
                  <a:srgbClr val="CC3399"/>
                </a:solidFill>
              </a:rPr>
              <a:t>过程</a:t>
            </a:r>
            <a:r>
              <a:rPr lang="zh-CN" altLang="en-US" sz="2000" dirty="0">
                <a:solidFill>
                  <a:srgbClr val="CC3399"/>
                </a:solidFill>
              </a:rPr>
              <a:t>设计</a:t>
            </a:r>
            <a:r>
              <a:rPr lang="zh-CN" altLang="en-US" sz="2000" dirty="0"/>
              <a:t>。</a:t>
            </a:r>
          </a:p>
          <a:p>
            <a:pPr>
              <a:lnSpc>
                <a:spcPct val="150000"/>
              </a:lnSpc>
            </a:pPr>
            <a:r>
              <a:rPr lang="en-US" altLang="zh-CN" sz="2000" dirty="0"/>
              <a:t>(7)</a:t>
            </a:r>
            <a:r>
              <a:rPr lang="zh-CN" altLang="en-US" sz="2000" dirty="0"/>
              <a:t>制定测试计划。</a:t>
            </a:r>
          </a:p>
          <a:p>
            <a:pPr>
              <a:lnSpc>
                <a:spcPct val="150000"/>
              </a:lnSpc>
            </a:pPr>
            <a:r>
              <a:rPr lang="en-US" altLang="zh-CN" sz="2000" dirty="0"/>
              <a:t>(8)</a:t>
            </a:r>
            <a:r>
              <a:rPr lang="zh-CN" altLang="en-US" sz="2000" dirty="0"/>
              <a:t>撰写软件设计文档。</a:t>
            </a:r>
          </a:p>
        </p:txBody>
      </p:sp>
    </p:spTree>
    <p:extLst>
      <p:ext uri="{BB962C8B-B14F-4D97-AF65-F5344CB8AC3E}">
        <p14:creationId xmlns:p14="http://schemas.microsoft.com/office/powerpoint/2010/main" val="1024416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体系结构设计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Clr>
                <a:srgbClr val="0070C0"/>
              </a:buClr>
              <a:buFont typeface="Wingdings" panose="05000000000000000000" pitchFamily="2" charset="2"/>
              <a:buChar char="Ø"/>
            </a:pPr>
            <a:r>
              <a:rPr lang="zh-CN" altLang="en-US" dirty="0" smtClean="0"/>
              <a:t>结构化</a:t>
            </a:r>
            <a:r>
              <a:rPr lang="zh-CN" altLang="en-US" dirty="0"/>
              <a:t>软件工程方法更关注干系统的</a:t>
            </a:r>
            <a:r>
              <a:rPr lang="zh-CN" altLang="en-US" dirty="0" smtClean="0">
                <a:solidFill>
                  <a:srgbClr val="FF0000"/>
                </a:solidFill>
              </a:rPr>
              <a:t>功能</a:t>
            </a:r>
            <a:r>
              <a:rPr lang="zh-CN" altLang="en-US" dirty="0" smtClean="0"/>
              <a:t>，采用</a:t>
            </a:r>
            <a:r>
              <a:rPr lang="zh-CN" altLang="en-US" dirty="0">
                <a:solidFill>
                  <a:srgbClr val="FF0000"/>
                </a:solidFill>
              </a:rPr>
              <a:t>自顶向下、</a:t>
            </a:r>
            <a:r>
              <a:rPr lang="zh-CN" altLang="en-US" dirty="0" smtClean="0">
                <a:solidFill>
                  <a:srgbClr val="FF0000"/>
                </a:solidFill>
              </a:rPr>
              <a:t>逐步求精</a:t>
            </a:r>
            <a:r>
              <a:rPr lang="zh-CN" altLang="en-US" dirty="0"/>
              <a:t>的设计</a:t>
            </a:r>
            <a:r>
              <a:rPr lang="zh-CN" altLang="en-US" dirty="0" smtClean="0"/>
              <a:t>过程，以</a:t>
            </a:r>
            <a:r>
              <a:rPr lang="zh-CN" altLang="en-US" dirty="0">
                <a:solidFill>
                  <a:srgbClr val="FF0000"/>
                </a:solidFill>
              </a:rPr>
              <a:t>模块</a:t>
            </a:r>
            <a:r>
              <a:rPr lang="zh-CN" altLang="en-US" dirty="0"/>
              <a:t>为</a:t>
            </a:r>
            <a:r>
              <a:rPr lang="zh-CN" altLang="en-US" dirty="0">
                <a:solidFill>
                  <a:srgbClr val="00B050"/>
                </a:solidFill>
              </a:rPr>
              <a:t>中心</a:t>
            </a:r>
            <a:r>
              <a:rPr lang="zh-CN" altLang="en-US" dirty="0"/>
              <a:t>来解决问题</a:t>
            </a:r>
            <a:r>
              <a:rPr lang="zh-CN" altLang="en-US" dirty="0" smtClean="0"/>
              <a:t>。</a:t>
            </a:r>
            <a:endParaRPr lang="en-US" altLang="zh-CN" dirty="0" smtClean="0"/>
          </a:p>
          <a:p>
            <a:pPr marL="342900" indent="-342900">
              <a:buClr>
                <a:srgbClr val="0070C0"/>
              </a:buClr>
              <a:buFont typeface="Wingdings" panose="05000000000000000000" pitchFamily="2" charset="2"/>
              <a:buChar char="Ø"/>
            </a:pPr>
            <a:r>
              <a:rPr lang="zh-CN" altLang="en-US" dirty="0" smtClean="0"/>
              <a:t>采用</a:t>
            </a:r>
            <a:r>
              <a:rPr lang="zh-CN" altLang="en-US" dirty="0"/>
              <a:t>结构化软件工程方法开发出来的软件系统</a:t>
            </a:r>
            <a:r>
              <a:rPr lang="zh-CN" altLang="en-US" dirty="0" smtClean="0"/>
              <a:t>可看成</a:t>
            </a:r>
            <a:r>
              <a:rPr lang="zh-CN" altLang="en-US" dirty="0"/>
              <a:t>是一组</a:t>
            </a:r>
            <a:r>
              <a:rPr lang="zh-CN" altLang="en-US" dirty="0">
                <a:solidFill>
                  <a:srgbClr val="00B0F0"/>
                </a:solidFill>
              </a:rPr>
              <a:t>函数</a:t>
            </a:r>
            <a:r>
              <a:rPr lang="zh-CN" altLang="en-US" dirty="0"/>
              <a:t>或</a:t>
            </a:r>
            <a:r>
              <a:rPr lang="zh-CN" altLang="en-US" dirty="0">
                <a:solidFill>
                  <a:srgbClr val="00B0F0"/>
                </a:solidFill>
              </a:rPr>
              <a:t>过程</a:t>
            </a:r>
            <a:r>
              <a:rPr lang="zh-CN" altLang="en-US" dirty="0"/>
              <a:t>的集合</a:t>
            </a:r>
            <a:r>
              <a:rPr lang="zh-CN" altLang="en-US" dirty="0" smtClean="0"/>
              <a:t>。</a:t>
            </a:r>
            <a:endParaRPr lang="en-US" altLang="zh-CN" dirty="0" smtClean="0"/>
          </a:p>
          <a:p>
            <a:pPr marL="342900" indent="-342900">
              <a:buClr>
                <a:srgbClr val="0070C0"/>
              </a:buClr>
              <a:buFont typeface="Wingdings" panose="05000000000000000000" pitchFamily="2" charset="2"/>
              <a:buChar char="Ø"/>
            </a:pPr>
            <a:r>
              <a:rPr lang="zh-CN" altLang="en-US" dirty="0" smtClean="0"/>
              <a:t>结构化</a:t>
            </a:r>
            <a:r>
              <a:rPr lang="zh-CN" altLang="en-US" dirty="0"/>
              <a:t>软件设计从系统的功能</a:t>
            </a:r>
            <a:r>
              <a:rPr lang="zh-CN" altLang="en-US" dirty="0" smtClean="0"/>
              <a:t>人手，按照</a:t>
            </a:r>
            <a:r>
              <a:rPr lang="zh-CN" altLang="en-US" dirty="0"/>
              <a:t>工程标准和严格的</a:t>
            </a:r>
            <a:r>
              <a:rPr lang="zh-CN" altLang="en-US" dirty="0" smtClean="0"/>
              <a:t>规范将</a:t>
            </a:r>
            <a:r>
              <a:rPr lang="zh-CN" altLang="en-US" dirty="0"/>
              <a:t>目标系统划分为</a:t>
            </a:r>
            <a:r>
              <a:rPr lang="zh-CN" altLang="en-US" dirty="0">
                <a:solidFill>
                  <a:srgbClr val="FF0000"/>
                </a:solidFill>
              </a:rPr>
              <a:t>若干功能模块</a:t>
            </a:r>
            <a:r>
              <a:rPr lang="zh-CN" altLang="en-US" dirty="0"/>
              <a:t>。</a:t>
            </a:r>
          </a:p>
          <a:p>
            <a:pPr marL="342900" indent="-342900">
              <a:buClr>
                <a:srgbClr val="0070C0"/>
              </a:buClr>
              <a:buFont typeface="Wingdings" panose="05000000000000000000" pitchFamily="2" charset="2"/>
              <a:buChar char="Ø"/>
            </a:pPr>
            <a:r>
              <a:rPr lang="zh-CN" altLang="en-US" dirty="0"/>
              <a:t>结构化设计方法可以划分为</a:t>
            </a:r>
            <a:r>
              <a:rPr lang="zh-CN" altLang="en-US" dirty="0">
                <a:solidFill>
                  <a:srgbClr val="FF0000"/>
                </a:solidFill>
              </a:rPr>
              <a:t>面向数据流</a:t>
            </a:r>
            <a:r>
              <a:rPr lang="zh-CN" altLang="en-US" dirty="0">
                <a:solidFill>
                  <a:schemeClr val="tx1"/>
                </a:solidFill>
              </a:rPr>
              <a:t>的设计方法</a:t>
            </a:r>
            <a:r>
              <a:rPr lang="zh-CN" altLang="en-US" dirty="0"/>
              <a:t>和</a:t>
            </a:r>
            <a:r>
              <a:rPr lang="zh-CN" altLang="en-US" dirty="0">
                <a:solidFill>
                  <a:srgbClr val="FF0000"/>
                </a:solidFill>
              </a:rPr>
              <a:t>面向数据结构</a:t>
            </a:r>
            <a:r>
              <a:rPr lang="zh-CN" altLang="en-US" dirty="0"/>
              <a:t>的设计方法。</a:t>
            </a:r>
          </a:p>
        </p:txBody>
      </p:sp>
    </p:spTree>
    <p:extLst>
      <p:ext uri="{BB962C8B-B14F-4D97-AF65-F5344CB8AC3E}">
        <p14:creationId xmlns:p14="http://schemas.microsoft.com/office/powerpoint/2010/main" val="2863937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体系结构设计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971550"/>
            <a:ext cx="8229600" cy="3661691"/>
          </a:xfrm>
        </p:spPr>
        <p:txBody>
          <a:bodyPr/>
          <a:lstStyle/>
          <a:p>
            <a:pPr marL="342900" indent="-342900">
              <a:buFont typeface="Arial" panose="020B0604020202020204" pitchFamily="34" charset="0"/>
              <a:buChar char="•"/>
            </a:pPr>
            <a:r>
              <a:rPr lang="en-US" altLang="zh-CN" dirty="0"/>
              <a:t>5.6.1  </a:t>
            </a:r>
            <a:r>
              <a:rPr lang="zh-CN" altLang="zh-CN" dirty="0"/>
              <a:t>表示软件结构的图形工具</a:t>
            </a:r>
          </a:p>
          <a:p>
            <a:pPr>
              <a:lnSpc>
                <a:spcPct val="150000"/>
              </a:lnSpc>
            </a:pPr>
            <a:r>
              <a:rPr lang="en-US" altLang="zh-CN" sz="2000" dirty="0"/>
              <a:t>1</a:t>
            </a:r>
            <a:r>
              <a:rPr lang="zh-CN" altLang="zh-CN" sz="2000" dirty="0"/>
              <a:t>．</a:t>
            </a:r>
            <a:r>
              <a:rPr lang="en-US" altLang="zh-CN" sz="2000" dirty="0"/>
              <a:t>  </a:t>
            </a:r>
            <a:r>
              <a:rPr lang="zh-CN" altLang="zh-CN" sz="2000" dirty="0"/>
              <a:t>层次图和</a:t>
            </a:r>
            <a:r>
              <a:rPr lang="en-US" altLang="zh-CN" sz="2000" dirty="0"/>
              <a:t>HIPO</a:t>
            </a:r>
            <a:r>
              <a:rPr lang="zh-CN" altLang="zh-CN" sz="2000" dirty="0"/>
              <a:t>图</a:t>
            </a:r>
          </a:p>
          <a:p>
            <a:pPr>
              <a:lnSpc>
                <a:spcPct val="150000"/>
              </a:lnSpc>
            </a:pPr>
            <a:r>
              <a:rPr lang="zh-CN" altLang="zh-CN" sz="2000" dirty="0"/>
              <a:t>通常使用层次图描绘软件的层次结构。在层次图中</a:t>
            </a:r>
            <a:r>
              <a:rPr lang="zh-CN" altLang="zh-CN" sz="2000" dirty="0">
                <a:solidFill>
                  <a:srgbClr val="FF0000"/>
                </a:solidFill>
              </a:rPr>
              <a:t>一个矩形框</a:t>
            </a:r>
            <a:r>
              <a:rPr lang="zh-CN" altLang="zh-CN" sz="2000" dirty="0"/>
              <a:t>代表一个</a:t>
            </a:r>
            <a:r>
              <a:rPr lang="zh-CN" altLang="zh-CN" sz="2000" dirty="0">
                <a:solidFill>
                  <a:srgbClr val="FF0000"/>
                </a:solidFill>
              </a:rPr>
              <a:t>模块</a:t>
            </a:r>
            <a:r>
              <a:rPr lang="zh-CN" altLang="zh-CN" sz="2000" dirty="0"/>
              <a:t>，框间的连线表示</a:t>
            </a:r>
            <a:r>
              <a:rPr lang="zh-CN" altLang="zh-CN" sz="2000" dirty="0">
                <a:solidFill>
                  <a:srgbClr val="00B050"/>
                </a:solidFill>
              </a:rPr>
              <a:t>调用关系</a:t>
            </a:r>
            <a:r>
              <a:rPr lang="zh-CN" altLang="zh-CN" sz="2000" dirty="0"/>
              <a:t>（位于上方的矩形框所代表的模块调用位于下方的矩形框所代表的模块）。每个方框可以带</a:t>
            </a:r>
            <a:r>
              <a:rPr lang="zh-CN" altLang="zh-CN" sz="2000" dirty="0">
                <a:solidFill>
                  <a:srgbClr val="00B0F0"/>
                </a:solidFill>
              </a:rPr>
              <a:t>编号</a:t>
            </a:r>
            <a:r>
              <a:rPr lang="zh-CN" altLang="zh-CN" sz="2000" dirty="0"/>
              <a:t>，像这样带编号的层次图称为</a:t>
            </a:r>
            <a:r>
              <a:rPr lang="en-US" altLang="zh-CN" sz="2000" dirty="0"/>
              <a:t>HIPO</a:t>
            </a:r>
            <a:r>
              <a:rPr lang="zh-CN" altLang="zh-CN" sz="2000" dirty="0"/>
              <a:t>（</a:t>
            </a:r>
            <a:r>
              <a:rPr lang="en-US" altLang="zh-CN" sz="2000" dirty="0"/>
              <a:t>Hierarchy Input-Process-Output</a:t>
            </a:r>
            <a:r>
              <a:rPr lang="zh-CN" altLang="zh-CN" sz="2000" dirty="0"/>
              <a:t>）图</a:t>
            </a:r>
            <a:r>
              <a:rPr lang="zh-CN" altLang="zh-CN" sz="2000" dirty="0" smtClean="0"/>
              <a:t>。</a:t>
            </a:r>
            <a:endParaRPr lang="zh-CN" altLang="zh-CN" sz="2000" dirty="0"/>
          </a:p>
          <a:p>
            <a:endParaRPr lang="zh-CN" altLang="en-US" dirty="0"/>
          </a:p>
        </p:txBody>
      </p:sp>
    </p:spTree>
    <p:extLst>
      <p:ext uri="{BB962C8B-B14F-4D97-AF65-F5344CB8AC3E}">
        <p14:creationId xmlns:p14="http://schemas.microsoft.com/office/powerpoint/2010/main" val="1309612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a:p>
        </p:txBody>
      </p:sp>
      <p:pic>
        <p:nvPicPr>
          <p:cNvPr id="5" name="图片 4" descr="040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937023"/>
            <a:ext cx="6705600" cy="3768326"/>
          </a:xfrm>
          <a:prstGeom prst="rect">
            <a:avLst/>
          </a:prstGeom>
          <a:noFill/>
          <a:ln>
            <a:noFill/>
          </a:ln>
        </p:spPr>
      </p:pic>
    </p:spTree>
    <p:extLst>
      <p:ext uri="{BB962C8B-B14F-4D97-AF65-F5344CB8AC3E}">
        <p14:creationId xmlns:p14="http://schemas.microsoft.com/office/powerpoint/2010/main" val="1889612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体系结构设计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en-US" altLang="zh-CN" sz="2000" dirty="0"/>
              <a:t>2</a:t>
            </a:r>
            <a:r>
              <a:rPr lang="zh-CN" altLang="zh-CN" sz="2000" dirty="0"/>
              <a:t>．结构图</a:t>
            </a:r>
          </a:p>
          <a:p>
            <a:pPr marL="342900" indent="-342900">
              <a:lnSpc>
                <a:spcPct val="150000"/>
              </a:lnSpc>
              <a:buClr>
                <a:srgbClr val="0070C0"/>
              </a:buClr>
              <a:buFont typeface="Wingdings" panose="05000000000000000000" pitchFamily="2" charset="2"/>
              <a:buChar char="Ø"/>
            </a:pPr>
            <a:r>
              <a:rPr lang="zh-CN" altLang="zh-CN" sz="2000" dirty="0" smtClean="0">
                <a:solidFill>
                  <a:srgbClr val="FF0000"/>
                </a:solidFill>
              </a:rPr>
              <a:t>结构图</a:t>
            </a:r>
            <a:r>
              <a:rPr lang="zh-CN" altLang="zh-CN" sz="2000" dirty="0" smtClean="0"/>
              <a:t>是</a:t>
            </a:r>
            <a:r>
              <a:rPr lang="zh-CN" altLang="zh-CN" sz="2000" dirty="0"/>
              <a:t>描绘</a:t>
            </a:r>
            <a:r>
              <a:rPr lang="zh-CN" altLang="zh-CN" sz="2000" dirty="0">
                <a:solidFill>
                  <a:srgbClr val="00B0F0"/>
                </a:solidFill>
              </a:rPr>
              <a:t>软件结构</a:t>
            </a:r>
            <a:r>
              <a:rPr lang="zh-CN" altLang="zh-CN" sz="2000" dirty="0"/>
              <a:t>的图形工具</a:t>
            </a:r>
            <a:r>
              <a:rPr lang="zh-CN" altLang="zh-CN" sz="2000" dirty="0" smtClean="0"/>
              <a:t>，</a:t>
            </a:r>
            <a:endParaRPr lang="en-US" altLang="zh-CN" sz="2000" dirty="0" smtClean="0"/>
          </a:p>
          <a:p>
            <a:pPr marL="342900" indent="-342900">
              <a:lnSpc>
                <a:spcPct val="150000"/>
              </a:lnSpc>
              <a:buClr>
                <a:srgbClr val="0070C0"/>
              </a:buClr>
              <a:buFont typeface="Wingdings" panose="05000000000000000000" pitchFamily="2" charset="2"/>
              <a:buChar char="Ø"/>
            </a:pPr>
            <a:r>
              <a:rPr lang="zh-CN" altLang="zh-CN" sz="2000" dirty="0" smtClean="0"/>
              <a:t>一</a:t>
            </a:r>
            <a:r>
              <a:rPr lang="zh-CN" altLang="zh-CN" sz="2000" dirty="0"/>
              <a:t>个</a:t>
            </a:r>
            <a:r>
              <a:rPr lang="zh-CN" altLang="zh-CN" sz="2000" dirty="0">
                <a:solidFill>
                  <a:srgbClr val="FF0000"/>
                </a:solidFill>
              </a:rPr>
              <a:t>方框</a:t>
            </a:r>
            <a:r>
              <a:rPr lang="zh-CN" altLang="zh-CN" sz="2000" dirty="0"/>
              <a:t>代表一个</a:t>
            </a:r>
            <a:r>
              <a:rPr lang="zh-CN" altLang="zh-CN" sz="2000" dirty="0">
                <a:solidFill>
                  <a:srgbClr val="00B050"/>
                </a:solidFill>
              </a:rPr>
              <a:t>模块</a:t>
            </a:r>
            <a:r>
              <a:rPr lang="zh-CN" altLang="zh-CN" sz="2000" dirty="0"/>
              <a:t>，框内注明模块的名字或主要功能</a:t>
            </a:r>
            <a:r>
              <a:rPr lang="zh-CN" altLang="zh-CN" sz="2000" dirty="0" smtClean="0"/>
              <a:t>；</a:t>
            </a:r>
            <a:endParaRPr lang="en-US" altLang="zh-CN" sz="2000" dirty="0" smtClean="0"/>
          </a:p>
          <a:p>
            <a:pPr marL="342900" indent="-342900">
              <a:lnSpc>
                <a:spcPct val="150000"/>
              </a:lnSpc>
              <a:buClr>
                <a:srgbClr val="0070C0"/>
              </a:buClr>
              <a:buFont typeface="Wingdings" panose="05000000000000000000" pitchFamily="2" charset="2"/>
              <a:buChar char="Ø"/>
            </a:pPr>
            <a:r>
              <a:rPr lang="zh-CN" altLang="zh-CN" sz="2000" dirty="0" smtClean="0"/>
              <a:t>方框</a:t>
            </a:r>
            <a:r>
              <a:rPr lang="zh-CN" altLang="zh-CN" sz="2000" dirty="0"/>
              <a:t>之间的</a:t>
            </a:r>
            <a:r>
              <a:rPr lang="zh-CN" altLang="zh-CN" sz="2000" dirty="0">
                <a:solidFill>
                  <a:srgbClr val="FF0000"/>
                </a:solidFill>
              </a:rPr>
              <a:t>箭头</a:t>
            </a:r>
            <a:r>
              <a:rPr lang="zh-CN" altLang="zh-CN" sz="2000" dirty="0"/>
              <a:t>（或直线）表示模块的</a:t>
            </a:r>
            <a:r>
              <a:rPr lang="zh-CN" altLang="zh-CN" sz="2000" dirty="0">
                <a:solidFill>
                  <a:srgbClr val="00B050"/>
                </a:solidFill>
              </a:rPr>
              <a:t>调用</a:t>
            </a:r>
            <a:r>
              <a:rPr lang="zh-CN" altLang="zh-CN" sz="2000" dirty="0"/>
              <a:t>关系</a:t>
            </a:r>
            <a:r>
              <a:rPr lang="zh-CN" altLang="zh-CN" sz="2000" dirty="0" smtClean="0"/>
              <a:t>。</a:t>
            </a:r>
            <a:endParaRPr lang="en-US" altLang="zh-CN" sz="2000" dirty="0" smtClean="0"/>
          </a:p>
          <a:p>
            <a:pPr marL="342900" indent="-342900">
              <a:lnSpc>
                <a:spcPct val="150000"/>
              </a:lnSpc>
              <a:buClr>
                <a:srgbClr val="0070C0"/>
              </a:buClr>
              <a:buFont typeface="Wingdings" panose="05000000000000000000" pitchFamily="2" charset="2"/>
              <a:buChar char="Ø"/>
            </a:pPr>
            <a:r>
              <a:rPr lang="zh-CN" altLang="zh-CN" sz="2000" dirty="0" smtClean="0"/>
              <a:t>在</a:t>
            </a:r>
            <a:r>
              <a:rPr lang="zh-CN" altLang="zh-CN" sz="2000" dirty="0"/>
              <a:t>结构图中通常还用</a:t>
            </a:r>
            <a:r>
              <a:rPr lang="zh-CN" altLang="zh-CN" sz="2000" dirty="0">
                <a:solidFill>
                  <a:srgbClr val="FF0000"/>
                </a:solidFill>
              </a:rPr>
              <a:t>带注释的箭头</a:t>
            </a:r>
            <a:r>
              <a:rPr lang="zh-CN" altLang="zh-CN" sz="2000" dirty="0"/>
              <a:t>表示模块调用过程中来回传递的</a:t>
            </a:r>
            <a:r>
              <a:rPr lang="zh-CN" altLang="zh-CN" sz="2000" dirty="0">
                <a:solidFill>
                  <a:srgbClr val="00B050"/>
                </a:solidFill>
              </a:rPr>
              <a:t>信息</a:t>
            </a:r>
            <a:r>
              <a:rPr lang="zh-CN" altLang="zh-CN" sz="2000" dirty="0" smtClean="0"/>
              <a:t>。</a:t>
            </a:r>
            <a:endParaRPr lang="en-US" altLang="zh-CN" sz="2000" dirty="0" smtClean="0"/>
          </a:p>
          <a:p>
            <a:pPr lvl="1">
              <a:lnSpc>
                <a:spcPct val="150000"/>
              </a:lnSpc>
            </a:pPr>
            <a:r>
              <a:rPr lang="zh-CN" altLang="zh-CN" sz="1800" dirty="0" smtClean="0"/>
              <a:t>尾部</a:t>
            </a:r>
            <a:r>
              <a:rPr lang="zh-CN" altLang="zh-CN" sz="1800" dirty="0"/>
              <a:t>是</a:t>
            </a:r>
            <a:r>
              <a:rPr lang="zh-CN" altLang="zh-CN" sz="1800" dirty="0">
                <a:solidFill>
                  <a:srgbClr val="FF0000"/>
                </a:solidFill>
              </a:rPr>
              <a:t>空心圆</a:t>
            </a:r>
            <a:r>
              <a:rPr lang="zh-CN" altLang="zh-CN" sz="1800" dirty="0"/>
              <a:t>表示传递的是</a:t>
            </a:r>
            <a:r>
              <a:rPr lang="zh-CN" altLang="zh-CN" sz="1800" dirty="0" smtClean="0">
                <a:solidFill>
                  <a:srgbClr val="00B050"/>
                </a:solidFill>
              </a:rPr>
              <a:t>数据</a:t>
            </a:r>
            <a:endParaRPr lang="en-US" altLang="zh-CN" sz="1800" dirty="0" smtClean="0">
              <a:solidFill>
                <a:srgbClr val="00B050"/>
              </a:solidFill>
            </a:endParaRPr>
          </a:p>
          <a:p>
            <a:pPr lvl="1">
              <a:lnSpc>
                <a:spcPct val="150000"/>
              </a:lnSpc>
            </a:pPr>
            <a:r>
              <a:rPr lang="zh-CN" altLang="zh-CN" sz="1800" dirty="0" smtClean="0">
                <a:solidFill>
                  <a:srgbClr val="FF0000"/>
                </a:solidFill>
              </a:rPr>
              <a:t>实心</a:t>
            </a:r>
            <a:r>
              <a:rPr lang="zh-CN" altLang="zh-CN" sz="1800" dirty="0">
                <a:solidFill>
                  <a:srgbClr val="FF0000"/>
                </a:solidFill>
              </a:rPr>
              <a:t>圆</a:t>
            </a:r>
            <a:r>
              <a:rPr lang="zh-CN" altLang="zh-CN" sz="1800" dirty="0"/>
              <a:t>表示传递的是</a:t>
            </a:r>
            <a:r>
              <a:rPr lang="zh-CN" altLang="zh-CN" sz="1800" dirty="0">
                <a:solidFill>
                  <a:srgbClr val="00B050"/>
                </a:solidFill>
              </a:rPr>
              <a:t>控制信息</a:t>
            </a:r>
            <a:r>
              <a:rPr lang="zh-CN" altLang="zh-CN" sz="1800" dirty="0" smtClean="0"/>
              <a:t>。</a:t>
            </a:r>
            <a:endParaRPr lang="zh-CN" altLang="zh-CN" sz="1800" dirty="0"/>
          </a:p>
          <a:p>
            <a:endParaRPr lang="zh-CN" altLang="en-US" dirty="0"/>
          </a:p>
        </p:txBody>
      </p:sp>
    </p:spTree>
    <p:extLst>
      <p:ext uri="{BB962C8B-B14F-4D97-AF65-F5344CB8AC3E}">
        <p14:creationId xmlns:p14="http://schemas.microsoft.com/office/powerpoint/2010/main" val="362655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dirty="0"/>
          </a:p>
        </p:txBody>
      </p:sp>
      <p:pic>
        <p:nvPicPr>
          <p:cNvPr id="5" name="图片 4" descr="040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875531"/>
            <a:ext cx="6400800" cy="3633478"/>
          </a:xfrm>
          <a:prstGeom prst="rect">
            <a:avLst/>
          </a:prstGeom>
          <a:noFill/>
          <a:ln>
            <a:noFill/>
          </a:ln>
        </p:spPr>
      </p:pic>
    </p:spTree>
    <p:extLst>
      <p:ext uri="{BB962C8B-B14F-4D97-AF65-F5344CB8AC3E}">
        <p14:creationId xmlns:p14="http://schemas.microsoft.com/office/powerpoint/2010/main" val="2109605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620000" cy="422672"/>
          </a:xfrm>
        </p:spPr>
        <p:txBody>
          <a:bodyPr/>
          <a:lstStyle/>
          <a:p>
            <a:r>
              <a:rPr lang="en-US" altLang="zh-CN" dirty="0"/>
              <a:t>5.6</a:t>
            </a:r>
            <a:r>
              <a:rPr lang="zh-CN" altLang="en-US" dirty="0"/>
              <a:t>　体系结构设计</a:t>
            </a:r>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a:xfrm>
            <a:off x="304800" y="590550"/>
            <a:ext cx="8229600" cy="3661691"/>
          </a:xfrm>
        </p:spPr>
        <p:txBody>
          <a:bodyPr/>
          <a:lstStyle/>
          <a:p>
            <a:pPr marL="342900" indent="-342900">
              <a:buFont typeface="Arial" panose="020B0604020202020204" pitchFamily="34" charset="0"/>
              <a:buChar char="•"/>
            </a:pPr>
            <a:r>
              <a:rPr lang="en-US" altLang="zh-CN" dirty="0"/>
              <a:t>5.6.2</a:t>
            </a:r>
            <a:r>
              <a:rPr lang="zh-CN" altLang="en-US" dirty="0"/>
              <a:t>　面向数据流的设计</a:t>
            </a:r>
            <a:r>
              <a:rPr lang="zh-CN" altLang="en-US" dirty="0" smtClean="0"/>
              <a:t>方法</a:t>
            </a:r>
          </a:p>
          <a:p>
            <a:pPr marL="285750" indent="-285750">
              <a:lnSpc>
                <a:spcPct val="150000"/>
              </a:lnSpc>
              <a:buClr>
                <a:srgbClr val="0070C0"/>
              </a:buClr>
              <a:buFont typeface="Wingdings" panose="05000000000000000000" pitchFamily="2" charset="2"/>
              <a:buChar char="Ø"/>
            </a:pPr>
            <a:r>
              <a:rPr lang="zh-CN" altLang="en-US" sz="2000" dirty="0" smtClean="0"/>
              <a:t>面向数据流的设计方法多在</a:t>
            </a:r>
            <a:r>
              <a:rPr lang="zh-CN" altLang="en-US" sz="2000" dirty="0" smtClean="0">
                <a:solidFill>
                  <a:srgbClr val="00B050"/>
                </a:solidFill>
              </a:rPr>
              <a:t>概要设计阶段</a:t>
            </a:r>
            <a:r>
              <a:rPr lang="zh-CN" altLang="en-US" sz="2000" dirty="0" smtClean="0"/>
              <a:t>使用。它主要是指依据一定的</a:t>
            </a:r>
            <a:r>
              <a:rPr lang="zh-CN" altLang="en-US" sz="2000" dirty="0" smtClean="0">
                <a:solidFill>
                  <a:srgbClr val="00B050"/>
                </a:solidFill>
              </a:rPr>
              <a:t>映射规则</a:t>
            </a:r>
            <a:r>
              <a:rPr lang="zh-CN" altLang="en-US" sz="2000" dirty="0" smtClean="0"/>
              <a:t>，将需求分析阶段得到的数据描述从系统的</a:t>
            </a:r>
            <a:r>
              <a:rPr lang="zh-CN" altLang="en-US" sz="2000" dirty="0" smtClean="0">
                <a:solidFill>
                  <a:srgbClr val="FF0000"/>
                </a:solidFill>
              </a:rPr>
              <a:t>输入端</a:t>
            </a:r>
            <a:r>
              <a:rPr lang="zh-CN" altLang="en-US" sz="2000" dirty="0" smtClean="0"/>
              <a:t>到</a:t>
            </a:r>
            <a:r>
              <a:rPr lang="zh-CN" altLang="en-US" sz="2000" dirty="0" smtClean="0">
                <a:solidFill>
                  <a:srgbClr val="FF0000"/>
                </a:solidFill>
              </a:rPr>
              <a:t>输出端</a:t>
            </a:r>
            <a:r>
              <a:rPr lang="zh-CN" altLang="en-US" sz="2000" dirty="0" smtClean="0"/>
              <a:t>所经历的一系列</a:t>
            </a:r>
            <a:r>
              <a:rPr lang="zh-CN" altLang="en-US" sz="2000" dirty="0" smtClean="0">
                <a:solidFill>
                  <a:srgbClr val="00B050"/>
                </a:solidFill>
              </a:rPr>
              <a:t>变换或处理</a:t>
            </a:r>
            <a:r>
              <a:rPr lang="zh-CN" altLang="en-US" sz="2000" dirty="0" smtClean="0"/>
              <a:t>的</a:t>
            </a:r>
            <a:r>
              <a:rPr lang="zh-CN" altLang="en-US" sz="2000" dirty="0" smtClean="0">
                <a:solidFill>
                  <a:srgbClr val="FF0000"/>
                </a:solidFill>
              </a:rPr>
              <a:t>数据流图</a:t>
            </a:r>
            <a:r>
              <a:rPr lang="zh-CN" altLang="en-US" sz="2000" dirty="0" smtClean="0"/>
              <a:t>转换为</a:t>
            </a:r>
            <a:r>
              <a:rPr lang="zh-CN" altLang="en-US" sz="2000" dirty="0" smtClean="0">
                <a:solidFill>
                  <a:srgbClr val="FF0000"/>
                </a:solidFill>
              </a:rPr>
              <a:t>目标系统的结构描述</a:t>
            </a:r>
            <a:r>
              <a:rPr lang="zh-CN" altLang="en-US" sz="2000" dirty="0" smtClean="0"/>
              <a:t>。在数据流图中，数据流分为</a:t>
            </a:r>
            <a:r>
              <a:rPr lang="zh-CN" altLang="en-US" sz="2000" dirty="0" smtClean="0">
                <a:solidFill>
                  <a:srgbClr val="FF0000"/>
                </a:solidFill>
              </a:rPr>
              <a:t>变换型</a:t>
            </a:r>
            <a:r>
              <a:rPr lang="zh-CN" altLang="en-US" sz="2000" dirty="0" smtClean="0">
                <a:solidFill>
                  <a:schemeClr val="tx1"/>
                </a:solidFill>
              </a:rPr>
              <a:t>数据流</a:t>
            </a:r>
            <a:r>
              <a:rPr lang="zh-CN" altLang="en-US" sz="2000" dirty="0" smtClean="0"/>
              <a:t>和</a:t>
            </a:r>
            <a:r>
              <a:rPr lang="zh-CN" altLang="en-US" sz="2000" dirty="0" smtClean="0">
                <a:solidFill>
                  <a:srgbClr val="FF0000"/>
                </a:solidFill>
              </a:rPr>
              <a:t>事务型</a:t>
            </a:r>
            <a:r>
              <a:rPr lang="zh-CN" altLang="en-US" sz="2000" dirty="0" smtClean="0"/>
              <a:t>数据流两种。</a:t>
            </a:r>
            <a:endParaRPr lang="en-US" altLang="zh-CN" sz="2000" dirty="0" smtClean="0"/>
          </a:p>
          <a:p>
            <a:pPr lvl="1" indent="449263">
              <a:lnSpc>
                <a:spcPct val="150000"/>
              </a:lnSpc>
            </a:pPr>
            <a:r>
              <a:rPr lang="zh-CN" altLang="en-US" sz="1800" dirty="0" smtClean="0"/>
              <a:t>所谓</a:t>
            </a:r>
            <a:r>
              <a:rPr lang="zh-CN" altLang="en-US" sz="1800" dirty="0">
                <a:solidFill>
                  <a:srgbClr val="FF0000"/>
                </a:solidFill>
              </a:rPr>
              <a:t>变换</a:t>
            </a:r>
            <a:r>
              <a:rPr lang="zh-CN" altLang="en-US" sz="1800" dirty="0"/>
              <a:t>，是指把输入的数据处理后转变成另外的输出数据。信息沿输入路径流入系统，在系统中经过</a:t>
            </a:r>
            <a:r>
              <a:rPr lang="zh-CN" altLang="en-US" sz="1800" dirty="0">
                <a:solidFill>
                  <a:srgbClr val="00B050"/>
                </a:solidFill>
              </a:rPr>
              <a:t>加工处理</a:t>
            </a:r>
            <a:r>
              <a:rPr lang="zh-CN" altLang="en-US" sz="1800" dirty="0"/>
              <a:t>后又离开系统，当信息流具备这种特征时就是变换流。</a:t>
            </a:r>
          </a:p>
          <a:p>
            <a:pPr lvl="1" indent="449263">
              <a:lnSpc>
                <a:spcPct val="150000"/>
              </a:lnSpc>
            </a:pPr>
            <a:r>
              <a:rPr lang="zh-CN" altLang="en-US" sz="1800" dirty="0"/>
              <a:t>所谓</a:t>
            </a:r>
            <a:r>
              <a:rPr lang="zh-CN" altLang="en-US" sz="1800" dirty="0">
                <a:solidFill>
                  <a:srgbClr val="FF0505"/>
                </a:solidFill>
              </a:rPr>
              <a:t>事务</a:t>
            </a:r>
            <a:r>
              <a:rPr lang="zh-CN" altLang="en-US" sz="1800" dirty="0"/>
              <a:t>，是指非数据变换的处理，它将输入的数据流分散成</a:t>
            </a:r>
            <a:r>
              <a:rPr lang="zh-CN" altLang="en-US" sz="1800" dirty="0">
                <a:solidFill>
                  <a:srgbClr val="00B050"/>
                </a:solidFill>
              </a:rPr>
              <a:t>许多数据流</a:t>
            </a:r>
            <a:r>
              <a:rPr lang="zh-CN" altLang="en-US" sz="1800" dirty="0"/>
              <a:t>，形成</a:t>
            </a:r>
            <a:r>
              <a:rPr lang="zh-CN" altLang="en-US" sz="1800" dirty="0">
                <a:solidFill>
                  <a:srgbClr val="FF0000"/>
                </a:solidFill>
              </a:rPr>
              <a:t>若干个</a:t>
            </a:r>
            <a:r>
              <a:rPr lang="zh-CN" altLang="en-US" sz="1800" dirty="0">
                <a:solidFill>
                  <a:srgbClr val="00B050"/>
                </a:solidFill>
              </a:rPr>
              <a:t>加工</a:t>
            </a:r>
            <a:r>
              <a:rPr lang="zh-CN" altLang="en-US" sz="1800" dirty="0"/>
              <a:t>，然后选择其中一个路径来执行。</a:t>
            </a:r>
          </a:p>
        </p:txBody>
      </p:sp>
    </p:spTree>
    <p:extLst>
      <p:ext uri="{BB962C8B-B14F-4D97-AF65-F5344CB8AC3E}">
        <p14:creationId xmlns:p14="http://schemas.microsoft.com/office/powerpoint/2010/main" val="269941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体系结构设计</a:t>
            </a:r>
          </a:p>
        </p:txBody>
      </p:sp>
      <p:pic>
        <p:nvPicPr>
          <p:cNvPr id="5" name="内容占位符 4" descr="0304"/>
          <p:cNvPicPr>
            <a:picLocks noGrp="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38250"/>
            <a:ext cx="3581400" cy="2552700"/>
          </a:xfrm>
          <a:prstGeom prst="rect">
            <a:avLst/>
          </a:prstGeom>
          <a:noFill/>
          <a:ln>
            <a:noFill/>
          </a:ln>
        </p:spPr>
      </p:pic>
      <p:pic>
        <p:nvPicPr>
          <p:cNvPr id="6" name="图片 5" descr="030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2486" y="1710630"/>
            <a:ext cx="2895600" cy="1722240"/>
          </a:xfrm>
          <a:prstGeom prst="rect">
            <a:avLst/>
          </a:prstGeom>
          <a:noFill/>
          <a:ln>
            <a:noFill/>
          </a:ln>
        </p:spPr>
      </p:pic>
      <p:sp>
        <p:nvSpPr>
          <p:cNvPr id="7" name="文本框 6"/>
          <p:cNvSpPr txBox="1"/>
          <p:nvPr/>
        </p:nvSpPr>
        <p:spPr>
          <a:xfrm>
            <a:off x="1600200" y="4101584"/>
            <a:ext cx="2514600" cy="369332"/>
          </a:xfrm>
          <a:prstGeom prst="rect">
            <a:avLst/>
          </a:prstGeom>
          <a:noFill/>
        </p:spPr>
        <p:txBody>
          <a:bodyPr wrap="square" rtlCol="0">
            <a:spAutoFit/>
          </a:bodyPr>
          <a:lstStyle/>
          <a:p>
            <a:r>
              <a:rPr lang="zh-CN" altLang="zh-CN" dirty="0"/>
              <a:t>变换型</a:t>
            </a:r>
            <a:r>
              <a:rPr lang="zh-CN" altLang="zh-CN" dirty="0" smtClean="0"/>
              <a:t>数据流</a:t>
            </a:r>
            <a:endParaRPr lang="zh-CN" altLang="zh-CN" dirty="0"/>
          </a:p>
        </p:txBody>
      </p:sp>
      <p:sp>
        <p:nvSpPr>
          <p:cNvPr id="8" name="文本框 7"/>
          <p:cNvSpPr txBox="1"/>
          <p:nvPr/>
        </p:nvSpPr>
        <p:spPr>
          <a:xfrm>
            <a:off x="5829300" y="4072235"/>
            <a:ext cx="2514600" cy="369332"/>
          </a:xfrm>
          <a:prstGeom prst="rect">
            <a:avLst/>
          </a:prstGeom>
          <a:noFill/>
        </p:spPr>
        <p:txBody>
          <a:bodyPr wrap="square" rtlCol="0">
            <a:spAutoFit/>
          </a:bodyPr>
          <a:lstStyle/>
          <a:p>
            <a:r>
              <a:rPr lang="zh-CN" altLang="en-US" dirty="0"/>
              <a:t>事务</a:t>
            </a:r>
            <a:r>
              <a:rPr lang="zh-CN" altLang="zh-CN" dirty="0" smtClean="0"/>
              <a:t>型数据流</a:t>
            </a:r>
            <a:endParaRPr lang="zh-CN" altLang="zh-CN" dirty="0"/>
          </a:p>
        </p:txBody>
      </p:sp>
      <p:sp>
        <p:nvSpPr>
          <p:cNvPr id="4" name="文本框 3"/>
          <p:cNvSpPr txBox="1"/>
          <p:nvPr/>
        </p:nvSpPr>
        <p:spPr>
          <a:xfrm>
            <a:off x="605742" y="4593769"/>
            <a:ext cx="7879080" cy="400110"/>
          </a:xfrm>
          <a:prstGeom prst="rect">
            <a:avLst/>
          </a:prstGeom>
          <a:noFill/>
        </p:spPr>
        <p:txBody>
          <a:bodyPr wrap="none" rtlCol="0">
            <a:spAutoFit/>
          </a:bodyPr>
          <a:lstStyle/>
          <a:p>
            <a:r>
              <a:rPr lang="zh-CN" altLang="en-US" sz="2000" dirty="0" smtClean="0">
                <a:solidFill>
                  <a:srgbClr val="FF0000"/>
                </a:solidFill>
                <a:latin typeface="Adobe 楷体 Std R" panose="02020400000000000000" pitchFamily="18" charset="-122"/>
                <a:ea typeface="Adobe 楷体 Std R" panose="02020400000000000000" pitchFamily="18" charset="-122"/>
              </a:rPr>
              <a:t>注</a:t>
            </a:r>
            <a:r>
              <a:rPr lang="zh-CN" altLang="en-US" sz="2000" dirty="0" smtClean="0">
                <a:solidFill>
                  <a:srgbClr val="D60093"/>
                </a:solidFill>
                <a:latin typeface="Adobe 楷体 Std R" panose="02020400000000000000" pitchFamily="18" charset="-122"/>
                <a:ea typeface="Adobe 楷体 Std R" panose="02020400000000000000" pitchFamily="18" charset="-122"/>
              </a:rPr>
              <a:t>：在一个大型系统中，可能同时存在变换型数据流和事务型数据流</a:t>
            </a:r>
            <a:endParaRPr lang="zh-CN" altLang="en-US" sz="2000" dirty="0">
              <a:solidFill>
                <a:srgbClr val="D60093"/>
              </a:solidFill>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3739397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体系结构设计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zh-CN" altLang="en-US" dirty="0"/>
              <a:t>变换型数据流的设计步骤</a:t>
            </a:r>
            <a:r>
              <a:rPr lang="zh-CN" altLang="en-US" dirty="0" smtClean="0"/>
              <a:t>如下：</a:t>
            </a:r>
            <a:endParaRPr lang="zh-CN" altLang="en-US" dirty="0"/>
          </a:p>
          <a:p>
            <a:pPr>
              <a:lnSpc>
                <a:spcPct val="150000"/>
              </a:lnSpc>
            </a:pPr>
            <a:r>
              <a:rPr lang="en-US" altLang="zh-CN" dirty="0" smtClean="0"/>
              <a:t>(1) </a:t>
            </a:r>
            <a:r>
              <a:rPr lang="zh-CN" altLang="en-US" dirty="0" smtClean="0">
                <a:solidFill>
                  <a:srgbClr val="00B050"/>
                </a:solidFill>
              </a:rPr>
              <a:t>区分</a:t>
            </a:r>
            <a:r>
              <a:rPr lang="zh-CN" altLang="en-US" dirty="0"/>
              <a:t>变换型数据流中的</a:t>
            </a:r>
            <a:r>
              <a:rPr lang="zh-CN" altLang="en-US" dirty="0" smtClean="0">
                <a:solidFill>
                  <a:srgbClr val="FF0000"/>
                </a:solidFill>
              </a:rPr>
              <a:t>输入数据</a:t>
            </a:r>
            <a:r>
              <a:rPr lang="zh-CN" altLang="en-US" dirty="0"/>
              <a:t>、</a:t>
            </a:r>
            <a:r>
              <a:rPr lang="zh-CN" altLang="en-US" dirty="0">
                <a:solidFill>
                  <a:srgbClr val="FF0000"/>
                </a:solidFill>
              </a:rPr>
              <a:t>变换中心</a:t>
            </a:r>
            <a:r>
              <a:rPr lang="zh-CN" altLang="en-US" dirty="0"/>
              <a:t>和</a:t>
            </a:r>
            <a:r>
              <a:rPr lang="zh-CN" altLang="en-US" dirty="0" smtClean="0">
                <a:solidFill>
                  <a:srgbClr val="FF0000"/>
                </a:solidFill>
              </a:rPr>
              <a:t>输出数据</a:t>
            </a:r>
            <a:r>
              <a:rPr lang="zh-CN" altLang="en-US" dirty="0" smtClean="0"/>
              <a:t>，并</a:t>
            </a:r>
            <a:r>
              <a:rPr lang="zh-CN" altLang="en-US" dirty="0"/>
              <a:t>在数据流图上用</a:t>
            </a:r>
            <a:r>
              <a:rPr lang="zh-CN" altLang="en-US" dirty="0">
                <a:solidFill>
                  <a:srgbClr val="00B0F0"/>
                </a:solidFill>
              </a:rPr>
              <a:t>虚线</a:t>
            </a:r>
            <a:r>
              <a:rPr lang="zh-CN" altLang="en-US" dirty="0"/>
              <a:t>标明</a:t>
            </a:r>
            <a:r>
              <a:rPr lang="zh-CN" altLang="en-US" dirty="0">
                <a:solidFill>
                  <a:srgbClr val="FF0000"/>
                </a:solidFill>
              </a:rPr>
              <a:t>分界线</a:t>
            </a:r>
            <a:r>
              <a:rPr lang="zh-CN" altLang="en-US" dirty="0"/>
              <a:t>。</a:t>
            </a:r>
          </a:p>
          <a:p>
            <a:pPr>
              <a:lnSpc>
                <a:spcPct val="150000"/>
              </a:lnSpc>
            </a:pPr>
            <a:r>
              <a:rPr lang="en-US" altLang="zh-CN" dirty="0"/>
              <a:t>(2</a:t>
            </a:r>
            <a:r>
              <a:rPr lang="en-US" altLang="zh-CN" dirty="0" smtClean="0"/>
              <a:t>) </a:t>
            </a:r>
            <a:r>
              <a:rPr lang="zh-CN" altLang="en-US" dirty="0" smtClean="0"/>
              <a:t>分析</a:t>
            </a:r>
            <a:r>
              <a:rPr lang="zh-CN" altLang="en-US" dirty="0"/>
              <a:t>得到系统的初始结构图。</a:t>
            </a:r>
          </a:p>
          <a:p>
            <a:pPr>
              <a:lnSpc>
                <a:spcPct val="150000"/>
              </a:lnSpc>
            </a:pPr>
            <a:r>
              <a:rPr lang="en-US" altLang="zh-CN" dirty="0"/>
              <a:t>(3</a:t>
            </a:r>
            <a:r>
              <a:rPr lang="en-US" altLang="zh-CN" dirty="0" smtClean="0"/>
              <a:t>) </a:t>
            </a:r>
            <a:r>
              <a:rPr lang="zh-CN" altLang="en-US" dirty="0" smtClean="0"/>
              <a:t>对</a:t>
            </a:r>
            <a:r>
              <a:rPr lang="zh-CN" altLang="en-US" dirty="0"/>
              <a:t>系统结构图进行优化。</a:t>
            </a:r>
          </a:p>
        </p:txBody>
      </p:sp>
    </p:spTree>
    <p:extLst>
      <p:ext uri="{BB962C8B-B14F-4D97-AF65-F5344CB8AC3E}">
        <p14:creationId xmlns:p14="http://schemas.microsoft.com/office/powerpoint/2010/main" val="37023963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557986" y="106799"/>
            <a:ext cx="7824013" cy="4930333"/>
          </a:xfrm>
          <a:prstGeom prst="rect">
            <a:avLst/>
          </a:prstGeom>
        </p:spPr>
      </p:pic>
    </p:spTree>
    <p:extLst>
      <p:ext uri="{BB962C8B-B14F-4D97-AF65-F5344CB8AC3E}">
        <p14:creationId xmlns:p14="http://schemas.microsoft.com/office/powerpoint/2010/main" val="4070636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marL="0" indent="0">
              <a:lnSpc>
                <a:spcPct val="150000"/>
              </a:lnSpc>
              <a:buNone/>
            </a:pPr>
            <a:r>
              <a:rPr lang="en-US" altLang="zh-CN" sz="2000" dirty="0" err="1"/>
              <a:t>McGlaughlin</a:t>
            </a:r>
            <a:r>
              <a:rPr lang="zh-CN" altLang="en-US" sz="2000" dirty="0"/>
              <a:t>提出了可以指导评价</a:t>
            </a:r>
            <a:r>
              <a:rPr lang="zh-CN" altLang="en-US" sz="2000" dirty="0">
                <a:solidFill>
                  <a:srgbClr val="00B0F0"/>
                </a:solidFill>
              </a:rPr>
              <a:t>良好设计</a:t>
            </a:r>
            <a:r>
              <a:rPr lang="zh-CN" altLang="en-US" sz="2000" dirty="0"/>
              <a:t>演化的</a:t>
            </a:r>
            <a:r>
              <a:rPr lang="en-US" altLang="zh-CN" sz="2000" dirty="0"/>
              <a:t>3</a:t>
            </a:r>
            <a:r>
              <a:rPr lang="zh-CN" altLang="en-US" sz="2000" dirty="0"/>
              <a:t>个特征</a:t>
            </a:r>
            <a:r>
              <a:rPr lang="zh-CN" altLang="en-US" sz="2000" dirty="0" smtClean="0"/>
              <a:t>：</a:t>
            </a:r>
            <a:endParaRPr lang="en-US" altLang="zh-CN" sz="2000" dirty="0" smtClean="0"/>
          </a:p>
          <a:p>
            <a:pPr marL="0" indent="0">
              <a:lnSpc>
                <a:spcPct val="150000"/>
              </a:lnSpc>
              <a:buNone/>
            </a:pPr>
            <a:r>
              <a:rPr lang="en-US" altLang="zh-CN" sz="2000" dirty="0" smtClean="0"/>
              <a:t>1) </a:t>
            </a:r>
            <a:r>
              <a:rPr lang="zh-CN" altLang="en-US" sz="2000" dirty="0" smtClean="0"/>
              <a:t>设计</a:t>
            </a:r>
            <a:r>
              <a:rPr lang="zh-CN" altLang="en-US" sz="2000" dirty="0">
                <a:solidFill>
                  <a:srgbClr val="00B050"/>
                </a:solidFill>
              </a:rPr>
              <a:t>必须实现</a:t>
            </a:r>
            <a:r>
              <a:rPr lang="zh-CN" altLang="en-US" sz="2000" dirty="0"/>
              <a:t>所有包含在分析模型中的</a:t>
            </a:r>
            <a:r>
              <a:rPr lang="zh-CN" altLang="en-US" sz="2000" dirty="0">
                <a:solidFill>
                  <a:srgbClr val="00B050"/>
                </a:solidFill>
              </a:rPr>
              <a:t>明确需求</a:t>
            </a:r>
            <a:r>
              <a:rPr lang="zh-CN" altLang="en-US" sz="2000" dirty="0"/>
              <a:t>，而且</a:t>
            </a:r>
            <a:r>
              <a:rPr lang="zh-CN" altLang="en-US" sz="2000" dirty="0">
                <a:solidFill>
                  <a:srgbClr val="00B050"/>
                </a:solidFill>
              </a:rPr>
              <a:t>必须满足</a:t>
            </a:r>
            <a:r>
              <a:rPr lang="zh-CN" altLang="en-US" sz="2000" dirty="0"/>
              <a:t>用户期望的所有隐含需求</a:t>
            </a:r>
            <a:r>
              <a:rPr lang="zh-CN" altLang="en-US" sz="2000" dirty="0" smtClean="0"/>
              <a:t>。</a:t>
            </a:r>
            <a:endParaRPr lang="en-US" altLang="zh-CN" sz="2000" dirty="0" smtClean="0"/>
          </a:p>
          <a:p>
            <a:pPr marL="0" indent="0">
              <a:lnSpc>
                <a:spcPct val="150000"/>
              </a:lnSpc>
              <a:buNone/>
            </a:pPr>
            <a:r>
              <a:rPr lang="en-US" altLang="zh-CN" sz="2000" dirty="0" smtClean="0"/>
              <a:t>2) </a:t>
            </a:r>
            <a:r>
              <a:rPr lang="zh-CN" altLang="en-US" sz="2000" dirty="0" smtClean="0"/>
              <a:t>对于</a:t>
            </a:r>
            <a:r>
              <a:rPr lang="zh-CN" altLang="en-US" sz="2000" dirty="0">
                <a:solidFill>
                  <a:srgbClr val="EA0000"/>
                </a:solidFill>
              </a:rPr>
              <a:t>程序员、测试人员和维护人员</a:t>
            </a:r>
            <a:r>
              <a:rPr lang="zh-CN" altLang="en-US" sz="2000" dirty="0"/>
              <a:t>而言，设计必须是可读的、可理解的</a:t>
            </a:r>
            <a:r>
              <a:rPr lang="zh-CN" altLang="en-US" sz="2000" dirty="0">
                <a:solidFill>
                  <a:srgbClr val="EA0000"/>
                </a:solidFill>
              </a:rPr>
              <a:t>指南</a:t>
            </a:r>
            <a:r>
              <a:rPr lang="zh-CN" altLang="en-US" sz="2000" dirty="0" smtClean="0"/>
              <a:t>。</a:t>
            </a:r>
            <a:endParaRPr lang="en-US" altLang="zh-CN" sz="2000" dirty="0" smtClean="0"/>
          </a:p>
          <a:p>
            <a:pPr marL="0" indent="0">
              <a:lnSpc>
                <a:spcPct val="150000"/>
              </a:lnSpc>
              <a:buNone/>
            </a:pPr>
            <a:r>
              <a:rPr lang="en-US" altLang="zh-CN" sz="2000" dirty="0" smtClean="0"/>
              <a:t>3) </a:t>
            </a:r>
            <a:r>
              <a:rPr lang="zh-CN" altLang="en-US" sz="2000" dirty="0" smtClean="0"/>
              <a:t>设计</a:t>
            </a:r>
            <a:r>
              <a:rPr lang="zh-CN" altLang="en-US" sz="2000" dirty="0"/>
              <a:t>必须提供软件的</a:t>
            </a:r>
            <a:r>
              <a:rPr lang="zh-CN" altLang="en-US" sz="2000" dirty="0">
                <a:solidFill>
                  <a:srgbClr val="EA0000"/>
                </a:solidFill>
              </a:rPr>
              <a:t>全貌</a:t>
            </a:r>
            <a:r>
              <a:rPr lang="zh-CN" altLang="en-US" sz="2000" dirty="0"/>
              <a:t>，从</a:t>
            </a:r>
            <a:r>
              <a:rPr lang="zh-CN" altLang="en-US" sz="2000" dirty="0">
                <a:solidFill>
                  <a:srgbClr val="00B050"/>
                </a:solidFill>
              </a:rPr>
              <a:t>实现</a:t>
            </a:r>
            <a:r>
              <a:rPr lang="zh-CN" altLang="en-US" sz="2000" dirty="0"/>
              <a:t>的角度说明数据域、功能域和行为域。</a:t>
            </a:r>
          </a:p>
          <a:p>
            <a:pPr marL="0" indent="0">
              <a:lnSpc>
                <a:spcPct val="150000"/>
              </a:lnSpc>
              <a:buNone/>
            </a:pPr>
            <a:r>
              <a:rPr lang="zh-CN" altLang="en-US" sz="2000" dirty="0" smtClean="0"/>
              <a:t> </a:t>
            </a:r>
            <a:r>
              <a:rPr lang="zh-CN" altLang="en-US" sz="2000" dirty="0"/>
              <a:t>以上每一个特征实际上都是设计过程应该达到的目标。</a:t>
            </a:r>
          </a:p>
          <a:p>
            <a:endParaRPr lang="zh-CN" altLang="en-US" dirty="0"/>
          </a:p>
        </p:txBody>
      </p:sp>
    </p:spTree>
    <p:extLst>
      <p:ext uri="{BB962C8B-B14F-4D97-AF65-F5344CB8AC3E}">
        <p14:creationId xmlns:p14="http://schemas.microsoft.com/office/powerpoint/2010/main" val="2276280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152400" y="209550"/>
            <a:ext cx="2057400" cy="4718447"/>
          </a:xfrm>
        </p:spPr>
        <p:txBody>
          <a:bodyPr/>
          <a:lstStyle/>
          <a:p>
            <a:r>
              <a:rPr lang="zh-CN" altLang="en-US" dirty="0" smtClean="0"/>
              <a:t>属于</a:t>
            </a:r>
            <a:r>
              <a:rPr lang="zh-CN" altLang="en-US" dirty="0">
                <a:solidFill>
                  <a:srgbClr val="FF0000"/>
                </a:solidFill>
              </a:rPr>
              <a:t>变换型</a:t>
            </a:r>
            <a:r>
              <a:rPr lang="zh-CN" altLang="en-US" dirty="0" smtClean="0">
                <a:solidFill>
                  <a:srgbClr val="FF0000"/>
                </a:solidFill>
              </a:rPr>
              <a:t>数据流</a:t>
            </a:r>
            <a:endParaRPr lang="en-US" altLang="zh-CN" dirty="0" smtClean="0">
              <a:solidFill>
                <a:srgbClr val="FF0000"/>
              </a:solidFill>
            </a:endParaRPr>
          </a:p>
          <a:p>
            <a:r>
              <a:rPr lang="zh-CN" altLang="en-US" dirty="0" smtClean="0"/>
              <a:t>据</a:t>
            </a:r>
            <a:r>
              <a:rPr lang="zh-CN" altLang="en-US" dirty="0"/>
              <a:t>流图中的输入流、变换流和输出</a:t>
            </a:r>
            <a:r>
              <a:rPr lang="zh-CN" altLang="en-US" dirty="0" smtClean="0"/>
              <a:t>流，得到</a:t>
            </a:r>
            <a:r>
              <a:rPr lang="zh-CN" altLang="en-US" dirty="0"/>
              <a:t>该系统具有边界的数据流图</a:t>
            </a:r>
          </a:p>
        </p:txBody>
      </p:sp>
      <p:pic>
        <p:nvPicPr>
          <p:cNvPr id="5" name="图片 4"/>
          <p:cNvPicPr>
            <a:picLocks noChangeAspect="1"/>
          </p:cNvPicPr>
          <p:nvPr/>
        </p:nvPicPr>
        <p:blipFill>
          <a:blip r:embed="rId2"/>
          <a:stretch>
            <a:fillRect/>
          </a:stretch>
        </p:blipFill>
        <p:spPr>
          <a:xfrm>
            <a:off x="2514599" y="28689"/>
            <a:ext cx="6616861" cy="4903407"/>
          </a:xfrm>
          <a:prstGeom prst="rect">
            <a:avLst/>
          </a:prstGeom>
        </p:spPr>
      </p:pic>
    </p:spTree>
    <p:extLst>
      <p:ext uri="{BB962C8B-B14F-4D97-AF65-F5344CB8AC3E}">
        <p14:creationId xmlns:p14="http://schemas.microsoft.com/office/powerpoint/2010/main" val="14623724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分析数据流图后得到的系统结构图</a:t>
            </a:r>
            <a:endParaRPr lang="zh-CN" altLang="en-US" sz="2800"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354742" y="1044864"/>
            <a:ext cx="8452339" cy="3431886"/>
          </a:xfrm>
          <a:prstGeom prst="rect">
            <a:avLst/>
          </a:prstGeom>
        </p:spPr>
      </p:pic>
    </p:spTree>
    <p:extLst>
      <p:ext uri="{BB962C8B-B14F-4D97-AF65-F5344CB8AC3E}">
        <p14:creationId xmlns:p14="http://schemas.microsoft.com/office/powerpoint/2010/main" val="18341023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0175"/>
            <a:ext cx="7620000" cy="422672"/>
          </a:xfrm>
        </p:spPr>
        <p:txBody>
          <a:bodyPr/>
          <a:lstStyle/>
          <a:p>
            <a:r>
              <a:rPr lang="zh-CN" altLang="en-US" sz="2800" dirty="0" smtClean="0"/>
              <a:t>优化后的结果</a:t>
            </a:r>
            <a:endParaRPr lang="zh-CN" altLang="en-US" sz="2800"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710956" y="860822"/>
            <a:ext cx="7722087" cy="4114800"/>
          </a:xfrm>
          <a:prstGeom prst="rect">
            <a:avLst/>
          </a:prstGeom>
        </p:spPr>
      </p:pic>
    </p:spTree>
    <p:extLst>
      <p:ext uri="{BB962C8B-B14F-4D97-AF65-F5344CB8AC3E}">
        <p14:creationId xmlns:p14="http://schemas.microsoft.com/office/powerpoint/2010/main" val="2130653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体系结构设计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smtClean="0">
                <a:solidFill>
                  <a:srgbClr val="FF0000"/>
                </a:solidFill>
              </a:rPr>
              <a:t>事务</a:t>
            </a:r>
            <a:r>
              <a:rPr lang="zh-CN" altLang="en-US" dirty="0">
                <a:solidFill>
                  <a:srgbClr val="FF0000"/>
                </a:solidFill>
              </a:rPr>
              <a:t>型</a:t>
            </a:r>
            <a:r>
              <a:rPr lang="zh-CN" altLang="en-US" dirty="0" smtClean="0">
                <a:solidFill>
                  <a:srgbClr val="FF0000"/>
                </a:solidFill>
              </a:rPr>
              <a:t>数据流</a:t>
            </a:r>
            <a:r>
              <a:rPr lang="zh-CN" altLang="en-US" dirty="0" smtClean="0"/>
              <a:t>，设计</a:t>
            </a:r>
            <a:r>
              <a:rPr lang="zh-CN" altLang="en-US" dirty="0"/>
              <a:t>人员应该重点区分</a:t>
            </a:r>
            <a:r>
              <a:rPr lang="zh-CN" altLang="en-US" dirty="0">
                <a:solidFill>
                  <a:srgbClr val="FF0000"/>
                </a:solidFill>
              </a:rPr>
              <a:t>事务中心</a:t>
            </a:r>
            <a:r>
              <a:rPr lang="zh-CN" altLang="en-US" dirty="0"/>
              <a:t>和</a:t>
            </a:r>
            <a:r>
              <a:rPr lang="zh-CN" altLang="en-US" dirty="0">
                <a:solidFill>
                  <a:srgbClr val="FF0000"/>
                </a:solidFill>
              </a:rPr>
              <a:t>数据接收</a:t>
            </a:r>
            <a:r>
              <a:rPr lang="zh-CN" altLang="en-US" dirty="0" smtClean="0">
                <a:solidFill>
                  <a:srgbClr val="FF0000"/>
                </a:solidFill>
              </a:rPr>
              <a:t>通路</a:t>
            </a:r>
            <a:r>
              <a:rPr lang="zh-CN" altLang="en-US" dirty="0" smtClean="0"/>
              <a:t>，通过</a:t>
            </a:r>
            <a:r>
              <a:rPr lang="zh-CN" altLang="en-US" dirty="0"/>
              <a:t>事务分析将</a:t>
            </a:r>
            <a:r>
              <a:rPr lang="zh-CN" altLang="en-US" dirty="0" smtClean="0"/>
              <a:t>数据流图</a:t>
            </a:r>
            <a:r>
              <a:rPr lang="zh-CN" altLang="en-US" dirty="0"/>
              <a:t>映射为</a:t>
            </a:r>
            <a:r>
              <a:rPr lang="zh-CN" altLang="en-US" dirty="0">
                <a:solidFill>
                  <a:srgbClr val="00B050"/>
                </a:solidFill>
              </a:rPr>
              <a:t>事务结构</a:t>
            </a:r>
            <a:r>
              <a:rPr lang="zh-CN" altLang="en-US" dirty="0"/>
              <a:t>。事务型</a:t>
            </a:r>
            <a:r>
              <a:rPr lang="zh-CN" altLang="en-US" dirty="0" smtClean="0"/>
              <a:t>数据流的</a:t>
            </a:r>
            <a:r>
              <a:rPr lang="zh-CN" altLang="en-US" dirty="0"/>
              <a:t>设计步骤</a:t>
            </a:r>
            <a:r>
              <a:rPr lang="zh-CN" altLang="en-US" dirty="0" smtClean="0"/>
              <a:t>如下：</a:t>
            </a:r>
            <a:endParaRPr lang="en-US" altLang="zh-CN" dirty="0" smtClean="0"/>
          </a:p>
          <a:p>
            <a:r>
              <a:rPr lang="en-US" altLang="zh-CN" dirty="0"/>
              <a:t>(1</a:t>
            </a:r>
            <a:r>
              <a:rPr lang="en-US" altLang="zh-CN" dirty="0" smtClean="0"/>
              <a:t>) </a:t>
            </a:r>
            <a:r>
              <a:rPr lang="zh-CN" altLang="en-US" dirty="0" smtClean="0"/>
              <a:t>确定</a:t>
            </a:r>
            <a:r>
              <a:rPr lang="zh-CN" altLang="en-US" dirty="0"/>
              <a:t>以事务为中心的</a:t>
            </a:r>
            <a:r>
              <a:rPr lang="zh-CN" altLang="en-US" dirty="0" smtClean="0"/>
              <a:t>结构，找出</a:t>
            </a:r>
            <a:r>
              <a:rPr lang="zh-CN" altLang="en-US" dirty="0"/>
              <a:t>事务中心、接收数据、处理路径</a:t>
            </a:r>
            <a:r>
              <a:rPr lang="en-US" altLang="zh-CN" dirty="0"/>
              <a:t>3</a:t>
            </a:r>
            <a:r>
              <a:rPr lang="zh-CN" altLang="en-US" dirty="0"/>
              <a:t>个部分。</a:t>
            </a:r>
          </a:p>
          <a:p>
            <a:r>
              <a:rPr lang="en-US" altLang="zh-CN" dirty="0"/>
              <a:t>(2</a:t>
            </a:r>
            <a:r>
              <a:rPr lang="en-US" altLang="zh-CN" dirty="0" smtClean="0"/>
              <a:t>) </a:t>
            </a:r>
            <a:r>
              <a:rPr lang="zh-CN" altLang="en-US" dirty="0" smtClean="0"/>
              <a:t>将</a:t>
            </a:r>
            <a:r>
              <a:rPr lang="zh-CN" altLang="en-US" dirty="0"/>
              <a:t>数据流图转换为初始的系统结构图。</a:t>
            </a:r>
          </a:p>
          <a:p>
            <a:r>
              <a:rPr lang="en-US" altLang="zh-CN" dirty="0"/>
              <a:t>(3</a:t>
            </a:r>
            <a:r>
              <a:rPr lang="en-US" altLang="zh-CN" dirty="0" smtClean="0"/>
              <a:t>) </a:t>
            </a:r>
            <a:r>
              <a:rPr lang="zh-CN" altLang="en-US" dirty="0" smtClean="0"/>
              <a:t>分解</a:t>
            </a:r>
            <a:r>
              <a:rPr lang="zh-CN" altLang="en-US" dirty="0"/>
              <a:t>和细化接收分支和处理分支。</a:t>
            </a:r>
          </a:p>
        </p:txBody>
      </p:sp>
    </p:spTree>
    <p:extLst>
      <p:ext uri="{BB962C8B-B14F-4D97-AF65-F5344CB8AC3E}">
        <p14:creationId xmlns:p14="http://schemas.microsoft.com/office/powerpoint/2010/main" val="24903912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849088" y="968061"/>
            <a:ext cx="6836224" cy="3662362"/>
          </a:xfrm>
          <a:prstGeom prst="rect">
            <a:avLst/>
          </a:prstGeom>
        </p:spPr>
      </p:pic>
    </p:spTree>
    <p:extLst>
      <p:ext uri="{BB962C8B-B14F-4D97-AF65-F5344CB8AC3E}">
        <p14:creationId xmlns:p14="http://schemas.microsoft.com/office/powerpoint/2010/main" val="16292265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661" y="209550"/>
            <a:ext cx="7620000" cy="422672"/>
          </a:xfrm>
        </p:spPr>
        <p:txBody>
          <a:bodyPr/>
          <a:lstStyle/>
          <a:p>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990600" y="860822"/>
            <a:ext cx="6705600" cy="4235231"/>
          </a:xfrm>
          <a:prstGeom prst="rect">
            <a:avLst/>
          </a:prstGeom>
        </p:spPr>
      </p:pic>
    </p:spTree>
    <p:extLst>
      <p:ext uri="{BB962C8B-B14F-4D97-AF65-F5344CB8AC3E}">
        <p14:creationId xmlns:p14="http://schemas.microsoft.com/office/powerpoint/2010/main" val="3200429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体系结构设计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lnSpc>
                <a:spcPct val="150000"/>
              </a:lnSpc>
              <a:buFont typeface="Arial" panose="020B0604020202020204" pitchFamily="34" charset="0"/>
              <a:buChar char="•"/>
            </a:pPr>
            <a:r>
              <a:rPr lang="en-US" altLang="zh-CN" dirty="0"/>
              <a:t>5.6.3</a:t>
            </a:r>
            <a:r>
              <a:rPr lang="zh-CN" altLang="en-US" dirty="0"/>
              <a:t>　面向数据结构的设计方法</a:t>
            </a:r>
          </a:p>
          <a:p>
            <a:pPr marL="342900" indent="-342900">
              <a:lnSpc>
                <a:spcPct val="150000"/>
              </a:lnSpc>
              <a:buClr>
                <a:srgbClr val="0070C0"/>
              </a:buClr>
              <a:buFont typeface="Wingdings" panose="05000000000000000000" pitchFamily="2" charset="2"/>
              <a:buChar char="Ø"/>
            </a:pPr>
            <a:r>
              <a:rPr lang="zh-CN" altLang="en-US" sz="2000" dirty="0" smtClean="0">
                <a:solidFill>
                  <a:srgbClr val="FF0000"/>
                </a:solidFill>
              </a:rPr>
              <a:t>面向</a:t>
            </a:r>
            <a:r>
              <a:rPr lang="zh-CN" altLang="en-US" sz="2000" dirty="0">
                <a:solidFill>
                  <a:srgbClr val="FF0000"/>
                </a:solidFill>
              </a:rPr>
              <a:t>数据结构</a:t>
            </a:r>
            <a:r>
              <a:rPr lang="zh-CN" altLang="en-US" sz="2000" dirty="0"/>
              <a:t>的设计方法就是根据</a:t>
            </a:r>
            <a:r>
              <a:rPr lang="zh-CN" altLang="en-US" sz="2000" dirty="0">
                <a:solidFill>
                  <a:srgbClr val="00B050"/>
                </a:solidFill>
              </a:rPr>
              <a:t>数据结构设计程序处理过程</a:t>
            </a:r>
            <a:r>
              <a:rPr lang="zh-CN" altLang="en-US" sz="2000" dirty="0"/>
              <a:t>的方法，具体地说，面向数据结构的设计方法按输入、输出以及计算机内部存储信息的数据结构进行软件结构设计，从而把</a:t>
            </a:r>
            <a:r>
              <a:rPr lang="zh-CN" altLang="en-US" sz="2000" dirty="0">
                <a:solidFill>
                  <a:srgbClr val="00B050"/>
                </a:solidFill>
              </a:rPr>
              <a:t>对</a:t>
            </a:r>
            <a:r>
              <a:rPr lang="zh-CN" altLang="en-US" sz="2000" dirty="0">
                <a:solidFill>
                  <a:srgbClr val="FF0000"/>
                </a:solidFill>
              </a:rPr>
              <a:t>数据结构</a:t>
            </a:r>
            <a:r>
              <a:rPr lang="zh-CN" altLang="en-US" sz="2000" dirty="0">
                <a:solidFill>
                  <a:srgbClr val="00B050"/>
                </a:solidFill>
              </a:rPr>
              <a:t>的描述</a:t>
            </a:r>
            <a:r>
              <a:rPr lang="zh-CN" altLang="en-US" sz="2000" dirty="0"/>
              <a:t>转换为</a:t>
            </a:r>
            <a:r>
              <a:rPr lang="zh-CN" altLang="en-US" sz="2000" dirty="0">
                <a:solidFill>
                  <a:srgbClr val="00B050"/>
                </a:solidFill>
              </a:rPr>
              <a:t>对</a:t>
            </a:r>
            <a:r>
              <a:rPr lang="zh-CN" altLang="en-US" sz="2000" dirty="0">
                <a:solidFill>
                  <a:srgbClr val="FF0000"/>
                </a:solidFill>
              </a:rPr>
              <a:t>软件</a:t>
            </a:r>
            <a:r>
              <a:rPr lang="zh-CN" altLang="en-US" sz="2000" dirty="0">
                <a:solidFill>
                  <a:srgbClr val="00B050"/>
                </a:solidFill>
              </a:rPr>
              <a:t>结构的描述</a:t>
            </a:r>
            <a:r>
              <a:rPr lang="zh-CN" altLang="en-US" sz="2000" dirty="0" smtClean="0"/>
              <a:t>。</a:t>
            </a:r>
            <a:endParaRPr lang="en-US" altLang="zh-CN" sz="2000" dirty="0" smtClean="0"/>
          </a:p>
          <a:p>
            <a:pPr marL="342900" indent="-342900">
              <a:lnSpc>
                <a:spcPct val="150000"/>
              </a:lnSpc>
              <a:buClr>
                <a:srgbClr val="0070C0"/>
              </a:buClr>
              <a:buFont typeface="Wingdings" panose="05000000000000000000" pitchFamily="2" charset="2"/>
              <a:buChar char="Ø"/>
            </a:pPr>
            <a:r>
              <a:rPr lang="zh-CN" altLang="en-US" sz="2000" dirty="0" smtClean="0"/>
              <a:t>使用</a:t>
            </a:r>
            <a:r>
              <a:rPr lang="zh-CN" altLang="en-US" sz="2000" dirty="0"/>
              <a:t>面向数据结构的设计方法时，分析目标系统的数据结构是</a:t>
            </a:r>
            <a:r>
              <a:rPr lang="zh-CN" altLang="en-US" sz="2000" dirty="0">
                <a:solidFill>
                  <a:srgbClr val="FF0505"/>
                </a:solidFill>
              </a:rPr>
              <a:t>关键</a:t>
            </a:r>
            <a:r>
              <a:rPr lang="zh-CN" altLang="en-US" sz="2000" dirty="0"/>
              <a:t>。</a:t>
            </a:r>
          </a:p>
          <a:p>
            <a:pPr marL="342900" indent="-342900">
              <a:lnSpc>
                <a:spcPct val="150000"/>
              </a:lnSpc>
              <a:buClr>
                <a:srgbClr val="0070C0"/>
              </a:buClr>
              <a:buFont typeface="Wingdings" panose="05000000000000000000" pitchFamily="2" charset="2"/>
              <a:buChar char="Ø"/>
            </a:pPr>
            <a:r>
              <a:rPr lang="zh-CN" altLang="en-US" sz="2000" dirty="0"/>
              <a:t>面向数据结构的设计方法通常在</a:t>
            </a:r>
            <a:r>
              <a:rPr lang="zh-CN" altLang="en-US" sz="2000" dirty="0">
                <a:solidFill>
                  <a:srgbClr val="FF0505"/>
                </a:solidFill>
              </a:rPr>
              <a:t>详细设计阶段</a:t>
            </a:r>
            <a:r>
              <a:rPr lang="zh-CN" altLang="en-US" sz="2000" dirty="0"/>
              <a:t>使用。比较流行的面向数据结构的设计方法包括</a:t>
            </a:r>
            <a:r>
              <a:rPr lang="en-US" altLang="zh-CN" sz="2000" dirty="0"/>
              <a:t>Jackson</a:t>
            </a:r>
            <a:r>
              <a:rPr lang="zh-CN" altLang="en-US" sz="2000" dirty="0"/>
              <a:t>方法和</a:t>
            </a:r>
            <a:r>
              <a:rPr lang="en-US" altLang="zh-CN" sz="2000" dirty="0" err="1"/>
              <a:t>Warnier</a:t>
            </a:r>
            <a:r>
              <a:rPr lang="zh-CN" altLang="en-US" sz="2000" dirty="0"/>
              <a:t>方法</a:t>
            </a:r>
            <a:r>
              <a:rPr lang="zh-CN" altLang="en-US" sz="2000" dirty="0" smtClean="0"/>
              <a:t>。</a:t>
            </a:r>
            <a:endParaRPr lang="zh-CN" altLang="en-US" sz="2000" dirty="0"/>
          </a:p>
          <a:p>
            <a:endParaRPr lang="zh-CN" altLang="en-US" dirty="0"/>
          </a:p>
        </p:txBody>
      </p:sp>
    </p:spTree>
    <p:extLst>
      <p:ext uri="{BB962C8B-B14F-4D97-AF65-F5344CB8AC3E}">
        <p14:creationId xmlns:p14="http://schemas.microsoft.com/office/powerpoint/2010/main" val="1743289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9550"/>
            <a:ext cx="7620000" cy="422672"/>
          </a:xfrm>
        </p:spPr>
        <p:txBody>
          <a:bodyPr/>
          <a:lstStyle/>
          <a:p>
            <a:r>
              <a:rPr lang="en-US" altLang="zh-CN" dirty="0"/>
              <a:t>5.6</a:t>
            </a:r>
            <a:r>
              <a:rPr lang="zh-CN" altLang="en-US" dirty="0"/>
              <a:t>　体系结构设计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28600" y="876040"/>
            <a:ext cx="8686800" cy="3661691"/>
          </a:xfrm>
        </p:spPr>
        <p:txBody>
          <a:bodyPr/>
          <a:lstStyle/>
          <a:p>
            <a:pPr fontAlgn="base"/>
            <a:r>
              <a:rPr lang="en-US" altLang="zh-CN" sz="1800" dirty="0"/>
              <a:t>Jackson</a:t>
            </a:r>
            <a:r>
              <a:rPr lang="zh-CN" altLang="zh-CN" sz="1800" dirty="0"/>
              <a:t>方法把数据结构分为</a:t>
            </a:r>
            <a:r>
              <a:rPr lang="en-US" altLang="zh-CN" sz="1800" dirty="0"/>
              <a:t>3</a:t>
            </a:r>
            <a:r>
              <a:rPr lang="zh-CN" altLang="zh-CN" sz="1800" dirty="0"/>
              <a:t>种基本类型：</a:t>
            </a:r>
            <a:r>
              <a:rPr lang="zh-CN" altLang="zh-CN" sz="1800" dirty="0">
                <a:solidFill>
                  <a:srgbClr val="FF0000"/>
                </a:solidFill>
              </a:rPr>
              <a:t>顺序型结构</a:t>
            </a:r>
            <a:r>
              <a:rPr lang="zh-CN" altLang="zh-CN" sz="1800" dirty="0"/>
              <a:t>、</a:t>
            </a:r>
            <a:r>
              <a:rPr lang="zh-CN" altLang="zh-CN" sz="1800" dirty="0">
                <a:solidFill>
                  <a:srgbClr val="FF0000"/>
                </a:solidFill>
              </a:rPr>
              <a:t>选择型结构</a:t>
            </a:r>
            <a:r>
              <a:rPr lang="zh-CN" altLang="zh-CN" sz="1800" dirty="0"/>
              <a:t>和</a:t>
            </a:r>
            <a:r>
              <a:rPr lang="zh-CN" altLang="zh-CN" sz="1800" dirty="0">
                <a:solidFill>
                  <a:srgbClr val="FF0000"/>
                </a:solidFill>
              </a:rPr>
              <a:t>循环型结构</a:t>
            </a:r>
            <a:r>
              <a:rPr lang="zh-CN" altLang="zh-CN" sz="1800" dirty="0" smtClean="0"/>
              <a:t>。</a:t>
            </a:r>
            <a:endParaRPr lang="en-US" altLang="zh-CN" sz="1800" dirty="0" smtClean="0"/>
          </a:p>
          <a:p>
            <a:pPr marL="285750" indent="-285750" fontAlgn="base">
              <a:buFont typeface="Wingdings" panose="05000000000000000000" pitchFamily="2" charset="2"/>
              <a:buChar char="Ø"/>
            </a:pPr>
            <a:r>
              <a:rPr lang="zh-CN" altLang="zh-CN" sz="1600" dirty="0" smtClean="0"/>
              <a:t>在</a:t>
            </a:r>
            <a:r>
              <a:rPr lang="zh-CN" altLang="zh-CN" sz="1600" dirty="0">
                <a:solidFill>
                  <a:srgbClr val="FF0000"/>
                </a:solidFill>
              </a:rPr>
              <a:t>顺序型结构</a:t>
            </a:r>
            <a:r>
              <a:rPr lang="zh-CN" altLang="zh-CN" sz="1600" dirty="0"/>
              <a:t>中，数据由一个或多个元素组成，每个元素按照确定的次序</a:t>
            </a:r>
            <a:r>
              <a:rPr lang="zh-CN" altLang="zh-CN" sz="1600" dirty="0">
                <a:solidFill>
                  <a:srgbClr val="00B050"/>
                </a:solidFill>
              </a:rPr>
              <a:t>出现一次</a:t>
            </a:r>
            <a:r>
              <a:rPr lang="zh-CN" altLang="zh-CN" sz="1600" dirty="0" smtClean="0"/>
              <a:t>。</a:t>
            </a:r>
            <a:endParaRPr lang="en-US" altLang="zh-CN" sz="1600" dirty="0" smtClean="0"/>
          </a:p>
          <a:p>
            <a:pPr marL="285750" indent="-285750" fontAlgn="base">
              <a:buFont typeface="Wingdings" panose="05000000000000000000" pitchFamily="2" charset="2"/>
              <a:buChar char="Ø"/>
            </a:pPr>
            <a:r>
              <a:rPr lang="zh-CN" altLang="zh-CN" sz="1600" dirty="0" smtClean="0"/>
              <a:t>在</a:t>
            </a:r>
            <a:r>
              <a:rPr lang="zh-CN" altLang="zh-CN" sz="1600" dirty="0">
                <a:solidFill>
                  <a:srgbClr val="FF0000"/>
                </a:solidFill>
              </a:rPr>
              <a:t>选择型结构</a:t>
            </a:r>
            <a:r>
              <a:rPr lang="zh-CN" altLang="zh-CN" sz="1600" dirty="0"/>
              <a:t>中，数据包含两个或多个元素，每次使用该数据时，按照一定的条件从罗列的多个数据元素中选择一个。</a:t>
            </a:r>
            <a:r>
              <a:rPr lang="zh-CN" altLang="zh-CN" sz="1600" dirty="0" smtClean="0"/>
              <a:t>在选择</a:t>
            </a:r>
            <a:r>
              <a:rPr lang="zh-CN" altLang="zh-CN" sz="1600" dirty="0"/>
              <a:t>型图示中，数据</a:t>
            </a:r>
            <a:r>
              <a:rPr lang="en-US" altLang="zh-CN" sz="1600" i="1" dirty="0"/>
              <a:t>A</a:t>
            </a:r>
            <a:r>
              <a:rPr lang="zh-CN" altLang="zh-CN" sz="1600" dirty="0"/>
              <a:t>根据条件从</a:t>
            </a:r>
            <a:r>
              <a:rPr lang="en-US" altLang="zh-CN" sz="1600" i="1" dirty="0"/>
              <a:t>B</a:t>
            </a:r>
            <a:r>
              <a:rPr lang="zh-CN" altLang="zh-CN" sz="1600" dirty="0"/>
              <a:t>或</a:t>
            </a:r>
            <a:r>
              <a:rPr lang="en-US" altLang="zh-CN" sz="1600" i="1" dirty="0"/>
              <a:t>C</a:t>
            </a:r>
            <a:r>
              <a:rPr lang="zh-CN" altLang="zh-CN" sz="1600" dirty="0"/>
              <a:t>或</a:t>
            </a:r>
            <a:r>
              <a:rPr lang="en-US" altLang="zh-CN" sz="1600" i="1" dirty="0"/>
              <a:t>D</a:t>
            </a:r>
            <a:r>
              <a:rPr lang="zh-CN" altLang="zh-CN" sz="1600" dirty="0"/>
              <a:t>中选择一个，元素右上方的符号</a:t>
            </a:r>
            <a:r>
              <a:rPr lang="zh-CN" altLang="zh-CN" sz="1600" dirty="0">
                <a:solidFill>
                  <a:srgbClr val="FF0505"/>
                </a:solidFill>
              </a:rPr>
              <a:t>“°”</a:t>
            </a:r>
            <a:r>
              <a:rPr lang="zh-CN" altLang="zh-CN" sz="1600" dirty="0"/>
              <a:t>表示</a:t>
            </a:r>
            <a:r>
              <a:rPr lang="zh-CN" altLang="zh-CN" sz="1600" dirty="0">
                <a:solidFill>
                  <a:srgbClr val="00B050"/>
                </a:solidFill>
              </a:rPr>
              <a:t>从中选择一个</a:t>
            </a:r>
            <a:r>
              <a:rPr lang="zh-CN" altLang="zh-CN" sz="1600" dirty="0" smtClean="0"/>
              <a:t>。</a:t>
            </a:r>
            <a:endParaRPr lang="en-US" altLang="zh-CN" sz="1600" dirty="0" smtClean="0"/>
          </a:p>
          <a:p>
            <a:pPr marL="285750" indent="-285750" fontAlgn="base">
              <a:buFont typeface="Wingdings" panose="05000000000000000000" pitchFamily="2" charset="2"/>
              <a:buChar char="Ø"/>
            </a:pPr>
            <a:r>
              <a:rPr lang="zh-CN" altLang="zh-CN" sz="1600" dirty="0" smtClean="0"/>
              <a:t>在</a:t>
            </a:r>
            <a:r>
              <a:rPr lang="zh-CN" altLang="zh-CN" sz="1600" dirty="0">
                <a:solidFill>
                  <a:srgbClr val="FF0000"/>
                </a:solidFill>
              </a:rPr>
              <a:t>循环型结构</a:t>
            </a:r>
            <a:r>
              <a:rPr lang="zh-CN" altLang="zh-CN" sz="1600" dirty="0"/>
              <a:t>中，数据根据使用时的条件由一个数据元素出现零次或多次构成。</a:t>
            </a:r>
            <a:r>
              <a:rPr lang="zh-CN" altLang="zh-CN" sz="1600" dirty="0" smtClean="0"/>
              <a:t>在循环型</a:t>
            </a:r>
            <a:r>
              <a:rPr lang="zh-CN" altLang="zh-CN" sz="1600" dirty="0"/>
              <a:t>图示中，数据</a:t>
            </a:r>
            <a:r>
              <a:rPr lang="en-US" altLang="zh-CN" sz="1600" i="1" dirty="0"/>
              <a:t>A</a:t>
            </a:r>
            <a:r>
              <a:rPr lang="zh-CN" altLang="zh-CN" sz="1600" dirty="0"/>
              <a:t>根据条件由元素</a:t>
            </a:r>
            <a:r>
              <a:rPr lang="en-US" altLang="zh-CN" sz="1600" i="1" dirty="0"/>
              <a:t>B</a:t>
            </a:r>
            <a:r>
              <a:rPr lang="zh-CN" altLang="zh-CN" sz="1600" dirty="0"/>
              <a:t>出现零次或多次组成。元素</a:t>
            </a:r>
            <a:r>
              <a:rPr lang="en-US" altLang="zh-CN" sz="1600" i="1" dirty="0"/>
              <a:t>B</a:t>
            </a:r>
            <a:r>
              <a:rPr lang="zh-CN" altLang="zh-CN" sz="1600" dirty="0"/>
              <a:t>后加符号</a:t>
            </a:r>
            <a:r>
              <a:rPr lang="zh-CN" altLang="zh-CN" sz="1600" dirty="0">
                <a:solidFill>
                  <a:srgbClr val="FF0505"/>
                </a:solidFill>
              </a:rPr>
              <a:t>“</a:t>
            </a:r>
            <a:r>
              <a:rPr lang="en-US" altLang="zh-CN" sz="1600" dirty="0">
                <a:solidFill>
                  <a:srgbClr val="FF0505"/>
                </a:solidFill>
              </a:rPr>
              <a:t>*</a:t>
            </a:r>
            <a:r>
              <a:rPr lang="zh-CN" altLang="zh-CN" sz="1600" dirty="0">
                <a:solidFill>
                  <a:srgbClr val="FF0505"/>
                </a:solidFill>
              </a:rPr>
              <a:t>”</a:t>
            </a:r>
            <a:r>
              <a:rPr lang="zh-CN" altLang="zh-CN" sz="1600" dirty="0"/>
              <a:t>表示</a:t>
            </a:r>
            <a:r>
              <a:rPr lang="zh-CN" altLang="zh-CN" sz="1600" dirty="0">
                <a:solidFill>
                  <a:srgbClr val="00B050"/>
                </a:solidFill>
              </a:rPr>
              <a:t>重复</a:t>
            </a:r>
            <a:r>
              <a:rPr lang="zh-CN" altLang="zh-CN" sz="1600" dirty="0"/>
              <a:t>。</a:t>
            </a:r>
          </a:p>
          <a:p>
            <a:endParaRPr lang="zh-CN" altLang="en-US" sz="1600" dirty="0"/>
          </a:p>
        </p:txBody>
      </p:sp>
      <p:pic>
        <p:nvPicPr>
          <p:cNvPr id="5" name="图片 4" descr="031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3163364"/>
            <a:ext cx="7391400" cy="1911079"/>
          </a:xfrm>
          <a:prstGeom prst="rect">
            <a:avLst/>
          </a:prstGeom>
          <a:noFill/>
          <a:ln>
            <a:noFill/>
          </a:ln>
        </p:spPr>
      </p:pic>
    </p:spTree>
    <p:extLst>
      <p:ext uri="{BB962C8B-B14F-4D97-AF65-F5344CB8AC3E}">
        <p14:creationId xmlns:p14="http://schemas.microsoft.com/office/powerpoint/2010/main" val="322254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1063"/>
            <a:ext cx="7620000" cy="422672"/>
          </a:xfrm>
        </p:spPr>
        <p:txBody>
          <a:bodyPr/>
          <a:lstStyle/>
          <a:p>
            <a:r>
              <a:rPr lang="en-US" altLang="zh-CN" dirty="0"/>
              <a:t>5.7 </a:t>
            </a:r>
            <a:r>
              <a:rPr lang="zh-CN" altLang="en-US" dirty="0"/>
              <a:t>接口设计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27299" y="666750"/>
            <a:ext cx="8229600" cy="3661691"/>
          </a:xfrm>
        </p:spPr>
        <p:txBody>
          <a:bodyPr/>
          <a:lstStyle/>
          <a:p>
            <a:pPr marL="342900" indent="-342900">
              <a:buFont typeface="Arial" panose="020B0604020202020204" pitchFamily="34" charset="0"/>
              <a:buChar char="•"/>
            </a:pPr>
            <a:r>
              <a:rPr lang="en-US" altLang="zh-CN" dirty="0"/>
              <a:t>5.7.1 </a:t>
            </a:r>
            <a:r>
              <a:rPr lang="zh-CN" altLang="en-US" dirty="0"/>
              <a:t>接口设计概述</a:t>
            </a:r>
          </a:p>
          <a:p>
            <a:pPr marL="342900" indent="-342900">
              <a:lnSpc>
                <a:spcPct val="150000"/>
              </a:lnSpc>
              <a:buClr>
                <a:srgbClr val="00B050"/>
              </a:buClr>
              <a:buFont typeface="Wingdings" panose="05000000000000000000" pitchFamily="2" charset="2"/>
              <a:buChar char="n"/>
            </a:pPr>
            <a:r>
              <a:rPr lang="zh-CN" altLang="en-US" sz="2000" dirty="0" smtClean="0"/>
              <a:t>模块</a:t>
            </a:r>
            <a:r>
              <a:rPr lang="zh-CN" altLang="en-US" sz="2000" dirty="0"/>
              <a:t>与模块之间就必须</a:t>
            </a:r>
            <a:r>
              <a:rPr lang="zh-CN" altLang="en-US" sz="2000" dirty="0" smtClean="0"/>
              <a:t>根据各模块的</a:t>
            </a:r>
            <a:r>
              <a:rPr lang="zh-CN" altLang="en-US" sz="2000" dirty="0" smtClean="0">
                <a:solidFill>
                  <a:srgbClr val="FF0000"/>
                </a:solidFill>
              </a:rPr>
              <a:t>功能</a:t>
            </a:r>
            <a:r>
              <a:rPr lang="zh-CN" altLang="en-US" sz="2000" dirty="0" smtClean="0"/>
              <a:t>定义</a:t>
            </a:r>
            <a:r>
              <a:rPr lang="zh-CN" altLang="en-US" sz="2000" dirty="0"/>
              <a:t>对应的接口</a:t>
            </a:r>
            <a:r>
              <a:rPr lang="zh-CN" altLang="en-US" sz="2000" dirty="0" smtClean="0"/>
              <a:t>。</a:t>
            </a:r>
            <a:endParaRPr lang="en-US" altLang="zh-CN" sz="2000" dirty="0" smtClean="0"/>
          </a:p>
          <a:p>
            <a:pPr marL="342900" indent="-342900">
              <a:lnSpc>
                <a:spcPct val="150000"/>
              </a:lnSpc>
              <a:buClr>
                <a:srgbClr val="00B050"/>
              </a:buClr>
              <a:buFont typeface="Wingdings" panose="05000000000000000000" pitchFamily="2" charset="2"/>
              <a:buChar char="n"/>
            </a:pPr>
            <a:r>
              <a:rPr lang="zh-CN" altLang="en-US" sz="2000" dirty="0" smtClean="0">
                <a:solidFill>
                  <a:srgbClr val="00B050"/>
                </a:solidFill>
              </a:rPr>
              <a:t>概要设计</a:t>
            </a:r>
            <a:r>
              <a:rPr lang="zh-CN" altLang="en-US" sz="2000" dirty="0">
                <a:solidFill>
                  <a:srgbClr val="00B050"/>
                </a:solidFill>
              </a:rPr>
              <a:t>（总体设计）中</a:t>
            </a:r>
            <a:r>
              <a:rPr lang="zh-CN" altLang="en-US" sz="2000" dirty="0"/>
              <a:t>的</a:t>
            </a:r>
            <a:r>
              <a:rPr lang="zh-CN" altLang="en-US" sz="2000" dirty="0">
                <a:solidFill>
                  <a:srgbClr val="FF0000"/>
                </a:solidFill>
              </a:rPr>
              <a:t>接口</a:t>
            </a:r>
            <a:r>
              <a:rPr lang="zh-CN" altLang="en-US" sz="2000" dirty="0" smtClean="0">
                <a:solidFill>
                  <a:srgbClr val="FF0000"/>
                </a:solidFill>
              </a:rPr>
              <a:t>设计</a:t>
            </a:r>
            <a:r>
              <a:rPr lang="zh-CN" altLang="en-US" sz="2000" dirty="0" smtClean="0"/>
              <a:t>主要</a:t>
            </a:r>
            <a:r>
              <a:rPr lang="zh-CN" altLang="en-US" sz="2000" dirty="0"/>
              <a:t>用于子系统</a:t>
            </a:r>
            <a:r>
              <a:rPr lang="en-US" altLang="zh-CN" sz="2000" dirty="0"/>
              <a:t>/</a:t>
            </a:r>
            <a:r>
              <a:rPr lang="zh-CN" altLang="en-US" sz="2000" dirty="0"/>
              <a:t>模块之间或内部系统与外部系统进行各种</a:t>
            </a:r>
            <a:r>
              <a:rPr lang="zh-CN" altLang="en-US" sz="2000" dirty="0">
                <a:solidFill>
                  <a:srgbClr val="EA0000"/>
                </a:solidFill>
              </a:rPr>
              <a:t>交互</a:t>
            </a:r>
            <a:r>
              <a:rPr lang="zh-CN" altLang="en-US" sz="2000" dirty="0" smtClean="0"/>
              <a:t>。</a:t>
            </a:r>
            <a:endParaRPr lang="en-US" altLang="zh-CN" sz="2000" dirty="0" smtClean="0"/>
          </a:p>
          <a:p>
            <a:pPr marL="342900" indent="-342900">
              <a:lnSpc>
                <a:spcPct val="150000"/>
              </a:lnSpc>
              <a:buClr>
                <a:srgbClr val="00B050"/>
              </a:buClr>
              <a:buFont typeface="Wingdings" panose="05000000000000000000" pitchFamily="2" charset="2"/>
              <a:buChar char="n"/>
            </a:pPr>
            <a:r>
              <a:rPr lang="zh-CN" altLang="en-US" sz="2000" dirty="0" smtClean="0">
                <a:solidFill>
                  <a:srgbClr val="EA0000"/>
                </a:solidFill>
              </a:rPr>
              <a:t>接口</a:t>
            </a:r>
            <a:r>
              <a:rPr lang="zh-CN" altLang="en-US" sz="2000" dirty="0">
                <a:solidFill>
                  <a:srgbClr val="EA0000"/>
                </a:solidFill>
              </a:rPr>
              <a:t>设计的内容</a:t>
            </a:r>
            <a:r>
              <a:rPr lang="zh-CN" altLang="en-US" sz="2000" dirty="0"/>
              <a:t>应包括功能描述、接口的输入输出定义、错误处理等</a:t>
            </a:r>
            <a:r>
              <a:rPr lang="zh-CN" altLang="en-US" sz="2000" dirty="0" smtClean="0"/>
              <a:t>。</a:t>
            </a:r>
            <a:endParaRPr lang="en-US" altLang="zh-CN" sz="2000" dirty="0" smtClean="0"/>
          </a:p>
          <a:p>
            <a:pPr marL="1085832" lvl="1" indent="-342900">
              <a:lnSpc>
                <a:spcPct val="150000"/>
              </a:lnSpc>
              <a:buClr>
                <a:srgbClr val="00B050"/>
              </a:buClr>
              <a:buFont typeface="Wingdings" panose="05000000000000000000" pitchFamily="2" charset="2"/>
              <a:buChar char="p"/>
            </a:pPr>
            <a:r>
              <a:rPr lang="zh-CN" altLang="en-US" sz="1800" dirty="0" smtClean="0"/>
              <a:t>软件</a:t>
            </a:r>
            <a:r>
              <a:rPr lang="zh-CN" altLang="en-US" sz="1800" dirty="0"/>
              <a:t>系统接口的</a:t>
            </a:r>
            <a:r>
              <a:rPr lang="zh-CN" altLang="en-US" sz="1800" dirty="0" smtClean="0"/>
              <a:t>种类有</a:t>
            </a:r>
            <a:r>
              <a:rPr lang="en-US" altLang="zh-CN" sz="1800" dirty="0"/>
              <a:t>API</a:t>
            </a:r>
            <a:r>
              <a:rPr lang="zh-CN" altLang="en-US" sz="1800" dirty="0"/>
              <a:t>、服务接口、文件、数据库等等，所以设计的方法也有很大的差异</a:t>
            </a:r>
            <a:r>
              <a:rPr lang="zh-CN" altLang="en-US" sz="1800" dirty="0" smtClean="0"/>
              <a:t>。</a:t>
            </a:r>
            <a:endParaRPr lang="en-US" altLang="zh-CN" sz="1800" dirty="0" smtClean="0"/>
          </a:p>
          <a:p>
            <a:pPr marL="1085832" lvl="1" indent="-342900">
              <a:lnSpc>
                <a:spcPct val="150000"/>
              </a:lnSpc>
              <a:buClr>
                <a:srgbClr val="00B050"/>
              </a:buClr>
              <a:buFont typeface="Wingdings" panose="05000000000000000000" pitchFamily="2" charset="2"/>
              <a:buChar char="p"/>
            </a:pPr>
            <a:r>
              <a:rPr lang="zh-CN" altLang="en-US" sz="1800" dirty="0" smtClean="0"/>
              <a:t>接口</a:t>
            </a:r>
            <a:r>
              <a:rPr lang="zh-CN" altLang="en-US" sz="1800" dirty="0"/>
              <a:t>设计的内容应包括通讯方法、协议、接口调用方法、功能内容、输入输出参数、错误</a:t>
            </a:r>
            <a:r>
              <a:rPr lang="en-US" altLang="zh-CN" sz="1800" dirty="0"/>
              <a:t>/</a:t>
            </a:r>
            <a:r>
              <a:rPr lang="zh-CN" altLang="en-US" sz="1800" dirty="0"/>
              <a:t>例外机制等</a:t>
            </a:r>
            <a:r>
              <a:rPr lang="zh-CN" altLang="en-US" sz="1800" dirty="0" smtClean="0"/>
              <a:t>。</a:t>
            </a:r>
            <a:endParaRPr lang="en-US" altLang="zh-CN" sz="1800" dirty="0" smtClean="0"/>
          </a:p>
          <a:p>
            <a:pPr marL="342900" indent="-342900">
              <a:lnSpc>
                <a:spcPct val="150000"/>
              </a:lnSpc>
              <a:buClr>
                <a:srgbClr val="00B050"/>
              </a:buClr>
              <a:buFont typeface="Wingdings" panose="05000000000000000000" pitchFamily="2" charset="2"/>
              <a:buChar char="n"/>
            </a:pPr>
            <a:r>
              <a:rPr lang="zh-CN" altLang="en-US" sz="2000" dirty="0" smtClean="0"/>
              <a:t>从</a:t>
            </a:r>
            <a:r>
              <a:rPr lang="zh-CN" altLang="en-US" sz="2000" dirty="0"/>
              <a:t>成果上来看，</a:t>
            </a:r>
            <a:r>
              <a:rPr lang="zh-CN" altLang="en-US" sz="2000" dirty="0">
                <a:solidFill>
                  <a:srgbClr val="EA0000"/>
                </a:solidFill>
              </a:rPr>
              <a:t>接口一览表</a:t>
            </a:r>
            <a:r>
              <a:rPr lang="zh-CN" altLang="en-US" sz="2000" dirty="0"/>
              <a:t>以及详细设计资料是</a:t>
            </a:r>
            <a:r>
              <a:rPr lang="zh-CN" altLang="en-US" sz="2000" dirty="0">
                <a:solidFill>
                  <a:srgbClr val="EA0000"/>
                </a:solidFill>
              </a:rPr>
              <a:t>必须</a:t>
            </a:r>
            <a:r>
              <a:rPr lang="zh-CN" altLang="en-US" sz="2000" dirty="0"/>
              <a:t>的资料。</a:t>
            </a:r>
          </a:p>
          <a:p>
            <a:endParaRPr lang="zh-CN" altLang="en-US" dirty="0"/>
          </a:p>
        </p:txBody>
      </p:sp>
    </p:spTree>
    <p:extLst>
      <p:ext uri="{BB962C8B-B14F-4D97-AF65-F5344CB8AC3E}">
        <p14:creationId xmlns:p14="http://schemas.microsoft.com/office/powerpoint/2010/main" val="4294887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5.7 </a:t>
            </a:r>
            <a:r>
              <a:rPr lang="zh-CN" altLang="en-US" dirty="0"/>
              <a:t>接口设计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a:t>接口设计一般包括</a:t>
            </a:r>
            <a:r>
              <a:rPr lang="en-US" altLang="zh-CN" dirty="0"/>
              <a:t>3</a:t>
            </a:r>
            <a:r>
              <a:rPr lang="zh-CN" altLang="en-US" dirty="0"/>
              <a:t>个方面</a:t>
            </a:r>
            <a:r>
              <a:rPr lang="zh-CN" altLang="en-US" dirty="0" smtClean="0"/>
              <a:t>：</a:t>
            </a:r>
            <a:endParaRPr lang="en-US" altLang="zh-CN" dirty="0" smtClean="0"/>
          </a:p>
          <a:p>
            <a:endParaRPr lang="en-US" altLang="zh-CN" dirty="0" smtClean="0">
              <a:solidFill>
                <a:srgbClr val="EA0000"/>
              </a:solidFill>
            </a:endParaRPr>
          </a:p>
          <a:p>
            <a:pPr>
              <a:lnSpc>
                <a:spcPct val="150000"/>
              </a:lnSpc>
            </a:pPr>
            <a:r>
              <a:rPr lang="zh-CN" altLang="en-US" sz="2000" dirty="0" smtClean="0">
                <a:solidFill>
                  <a:srgbClr val="EA0000"/>
                </a:solidFill>
              </a:rPr>
              <a:t>（</a:t>
            </a:r>
            <a:r>
              <a:rPr lang="en-US" altLang="zh-CN" sz="2000" dirty="0">
                <a:solidFill>
                  <a:srgbClr val="EA0000"/>
                </a:solidFill>
              </a:rPr>
              <a:t>1</a:t>
            </a:r>
            <a:r>
              <a:rPr lang="zh-CN" altLang="en-US" sz="2000" dirty="0">
                <a:solidFill>
                  <a:srgbClr val="EA0000"/>
                </a:solidFill>
              </a:rPr>
              <a:t>）用户接口</a:t>
            </a:r>
            <a:r>
              <a:rPr lang="en-US" altLang="zh-CN" sz="2000" dirty="0"/>
              <a:t>--</a:t>
            </a:r>
            <a:r>
              <a:rPr lang="zh-CN" altLang="en-US" sz="2000" dirty="0"/>
              <a:t>用来说明将向用户提供的命令和它们的语法结构以及软件回答</a:t>
            </a:r>
            <a:r>
              <a:rPr lang="zh-CN" altLang="en-US" sz="2000" dirty="0" smtClean="0"/>
              <a:t>信息</a:t>
            </a:r>
            <a:endParaRPr lang="en-US" altLang="zh-CN" sz="2000" dirty="0" smtClean="0"/>
          </a:p>
          <a:p>
            <a:pPr>
              <a:lnSpc>
                <a:spcPct val="150000"/>
              </a:lnSpc>
            </a:pPr>
            <a:r>
              <a:rPr lang="zh-CN" altLang="en-US" sz="2000" dirty="0" smtClean="0">
                <a:solidFill>
                  <a:srgbClr val="EA0000"/>
                </a:solidFill>
              </a:rPr>
              <a:t>（</a:t>
            </a:r>
            <a:r>
              <a:rPr lang="en-US" altLang="zh-CN" sz="2000" dirty="0">
                <a:solidFill>
                  <a:srgbClr val="EA0000"/>
                </a:solidFill>
              </a:rPr>
              <a:t>2</a:t>
            </a:r>
            <a:r>
              <a:rPr lang="zh-CN" altLang="en-US" sz="2000" dirty="0">
                <a:solidFill>
                  <a:srgbClr val="EA0000"/>
                </a:solidFill>
              </a:rPr>
              <a:t>）外部接口</a:t>
            </a:r>
            <a:r>
              <a:rPr lang="en-US" altLang="zh-CN" sz="2000" dirty="0"/>
              <a:t>--</a:t>
            </a:r>
            <a:r>
              <a:rPr lang="zh-CN" altLang="en-US" sz="2000" dirty="0"/>
              <a:t>用来说明本系统同外界的所有接口的安排包括软件与硬件之间的接口、本系统与各支持软件之间的接口</a:t>
            </a:r>
            <a:r>
              <a:rPr lang="zh-CN" altLang="en-US" sz="2000" dirty="0" smtClean="0"/>
              <a:t>关系</a:t>
            </a:r>
            <a:endParaRPr lang="en-US" altLang="zh-CN" sz="2000" dirty="0" smtClean="0"/>
          </a:p>
          <a:p>
            <a:pPr>
              <a:lnSpc>
                <a:spcPct val="150000"/>
              </a:lnSpc>
            </a:pPr>
            <a:r>
              <a:rPr lang="zh-CN" altLang="en-US" sz="2000" dirty="0" smtClean="0">
                <a:solidFill>
                  <a:srgbClr val="EA0000"/>
                </a:solidFill>
              </a:rPr>
              <a:t>（</a:t>
            </a:r>
            <a:r>
              <a:rPr lang="en-US" altLang="zh-CN" sz="2000" dirty="0">
                <a:solidFill>
                  <a:srgbClr val="EA0000"/>
                </a:solidFill>
              </a:rPr>
              <a:t>3</a:t>
            </a:r>
            <a:r>
              <a:rPr lang="zh-CN" altLang="en-US" sz="2000" dirty="0">
                <a:solidFill>
                  <a:srgbClr val="EA0000"/>
                </a:solidFill>
              </a:rPr>
              <a:t>）内部接口</a:t>
            </a:r>
            <a:r>
              <a:rPr lang="en-US" altLang="zh-CN" sz="2000" dirty="0"/>
              <a:t>--</a:t>
            </a:r>
            <a:r>
              <a:rPr lang="zh-CN" altLang="en-US" sz="2000" dirty="0"/>
              <a:t>用来说明本系统之内的各个系统元素之间的接口的安排。</a:t>
            </a:r>
          </a:p>
          <a:p>
            <a:pPr>
              <a:lnSpc>
                <a:spcPct val="150000"/>
              </a:lnSpc>
            </a:pPr>
            <a:endParaRPr lang="zh-CN" altLang="en-US" dirty="0"/>
          </a:p>
        </p:txBody>
      </p:sp>
    </p:spTree>
    <p:extLst>
      <p:ext uri="{BB962C8B-B14F-4D97-AF65-F5344CB8AC3E}">
        <p14:creationId xmlns:p14="http://schemas.microsoft.com/office/powerpoint/2010/main" val="1569403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a:t>
            </a:r>
            <a:r>
              <a:rPr lang="zh-CN" altLang="en-US" dirty="0"/>
              <a:t>　软件设计的</a:t>
            </a:r>
            <a:r>
              <a:rPr lang="zh-CN" altLang="en-US" dirty="0" smtClean="0"/>
              <a:t>原则</a:t>
            </a:r>
            <a:endParaRPr lang="zh-CN" altLang="en-US" dirty="0"/>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2209800" y="1266306"/>
            <a:ext cx="3124200" cy="3661691"/>
          </a:xfrm>
        </p:spPr>
        <p:txBody>
          <a:bodyPr/>
          <a:lstStyle/>
          <a:p>
            <a:pPr marL="457200" indent="-457200">
              <a:buFont typeface="+mj-lt"/>
              <a:buAutoNum type="arabicPeriod"/>
            </a:pPr>
            <a:r>
              <a:rPr lang="zh-CN" altLang="en-US" dirty="0" smtClean="0">
                <a:solidFill>
                  <a:schemeClr val="tx1"/>
                </a:solidFill>
              </a:rPr>
              <a:t>模块化</a:t>
            </a:r>
            <a:endParaRPr lang="en-US" altLang="zh-CN" dirty="0" smtClean="0">
              <a:solidFill>
                <a:schemeClr val="tx1"/>
              </a:solidFill>
            </a:endParaRPr>
          </a:p>
          <a:p>
            <a:pPr marL="457200" indent="-457200">
              <a:buFont typeface="+mj-lt"/>
              <a:buAutoNum type="arabicPeriod"/>
            </a:pPr>
            <a:r>
              <a:rPr lang="zh-CN" altLang="en-US" dirty="0" smtClean="0">
                <a:solidFill>
                  <a:schemeClr val="tx1"/>
                </a:solidFill>
              </a:rPr>
              <a:t>抽象</a:t>
            </a:r>
            <a:endParaRPr lang="en-US" altLang="zh-CN" dirty="0" smtClean="0">
              <a:solidFill>
                <a:schemeClr val="tx1"/>
              </a:solidFill>
            </a:endParaRPr>
          </a:p>
          <a:p>
            <a:pPr marL="457200" indent="-457200">
              <a:buFont typeface="+mj-lt"/>
              <a:buAutoNum type="arabicPeriod"/>
            </a:pPr>
            <a:r>
              <a:rPr lang="zh-CN" altLang="en-US" dirty="0" smtClean="0">
                <a:solidFill>
                  <a:schemeClr val="tx1"/>
                </a:solidFill>
              </a:rPr>
              <a:t>逐步求精</a:t>
            </a:r>
            <a:endParaRPr lang="en-US" altLang="zh-CN" dirty="0" smtClean="0">
              <a:solidFill>
                <a:schemeClr val="tx1"/>
              </a:solidFill>
            </a:endParaRPr>
          </a:p>
          <a:p>
            <a:pPr marL="457200" indent="-457200">
              <a:buFont typeface="+mj-lt"/>
              <a:buAutoNum type="arabicPeriod"/>
            </a:pPr>
            <a:r>
              <a:rPr lang="zh-CN" altLang="en-US" dirty="0" smtClean="0">
                <a:solidFill>
                  <a:schemeClr val="tx1"/>
                </a:solidFill>
              </a:rPr>
              <a:t>信息隐藏</a:t>
            </a:r>
            <a:endParaRPr lang="en-US" altLang="zh-CN" dirty="0" smtClean="0">
              <a:solidFill>
                <a:schemeClr val="tx1"/>
              </a:solidFill>
            </a:endParaRPr>
          </a:p>
          <a:p>
            <a:pPr marL="457200" indent="-457200">
              <a:buFont typeface="+mj-lt"/>
              <a:buAutoNum type="arabicPeriod"/>
            </a:pPr>
            <a:r>
              <a:rPr lang="zh-CN" altLang="en-US" dirty="0" smtClean="0">
                <a:solidFill>
                  <a:schemeClr val="tx1"/>
                </a:solidFill>
              </a:rPr>
              <a:t>复用性设计</a:t>
            </a:r>
            <a:endParaRPr lang="en-US" altLang="zh-CN" dirty="0" smtClean="0">
              <a:solidFill>
                <a:schemeClr val="tx1"/>
              </a:solidFill>
            </a:endParaRPr>
          </a:p>
          <a:p>
            <a:pPr marL="457200" indent="-457200">
              <a:buFont typeface="+mj-lt"/>
              <a:buAutoNum type="arabicPeriod"/>
            </a:pPr>
            <a:r>
              <a:rPr lang="zh-CN" altLang="en-US" dirty="0" smtClean="0">
                <a:solidFill>
                  <a:schemeClr val="tx1"/>
                </a:solidFill>
              </a:rPr>
              <a:t>灵活性设计</a:t>
            </a:r>
            <a:endParaRPr lang="zh-CN" altLang="en-US" dirty="0">
              <a:solidFill>
                <a:schemeClr val="tx1"/>
              </a:solidFill>
            </a:endParaRPr>
          </a:p>
        </p:txBody>
      </p:sp>
    </p:spTree>
    <p:extLst>
      <p:ext uri="{BB962C8B-B14F-4D97-AF65-F5344CB8AC3E}">
        <p14:creationId xmlns:p14="http://schemas.microsoft.com/office/powerpoint/2010/main" val="3395931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5.7 </a:t>
            </a:r>
            <a:r>
              <a:rPr lang="zh-CN" altLang="en-US" dirty="0"/>
              <a:t>接口设计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lnSpc>
                <a:spcPct val="150000"/>
              </a:lnSpc>
              <a:buFont typeface="Arial" panose="020B0604020202020204" pitchFamily="34" charset="0"/>
              <a:buChar char="•"/>
            </a:pPr>
            <a:r>
              <a:rPr lang="en-US" altLang="zh-CN" dirty="0"/>
              <a:t>5.7.2</a:t>
            </a:r>
            <a:r>
              <a:rPr lang="zh-CN" altLang="en-US" dirty="0"/>
              <a:t>界面设计</a:t>
            </a:r>
          </a:p>
          <a:p>
            <a:pPr>
              <a:lnSpc>
                <a:spcPct val="150000"/>
              </a:lnSpc>
            </a:pPr>
            <a:r>
              <a:rPr lang="zh-CN" altLang="en-US" sz="2000" dirty="0" smtClean="0"/>
              <a:t>       界面</a:t>
            </a:r>
            <a:r>
              <a:rPr lang="zh-CN" altLang="en-US" sz="2000" dirty="0"/>
              <a:t>设计是接口设计中的重要组成部分。用户界面的设计要求在研究技术问题的同时对人加以研究。</a:t>
            </a:r>
            <a:r>
              <a:rPr lang="en-US" altLang="zh-CN" sz="2000" dirty="0"/>
              <a:t>Theo Mandel</a:t>
            </a:r>
            <a:r>
              <a:rPr lang="zh-CN" altLang="en-US" sz="2000" dirty="0"/>
              <a:t>在其关于界面设计的著作中提出了</a:t>
            </a:r>
            <a:r>
              <a:rPr lang="en-US" altLang="zh-CN" sz="2000" dirty="0"/>
              <a:t>3</a:t>
            </a:r>
            <a:r>
              <a:rPr lang="zh-CN" altLang="en-US" sz="2000" dirty="0"/>
              <a:t>条“黄金原则”。</a:t>
            </a:r>
          </a:p>
          <a:p>
            <a:pPr marL="457188" lvl="1" indent="0">
              <a:lnSpc>
                <a:spcPct val="150000"/>
              </a:lnSpc>
              <a:buNone/>
            </a:pPr>
            <a:r>
              <a:rPr lang="en-US" altLang="zh-CN" sz="1800" dirty="0"/>
              <a:t>1</a:t>
            </a:r>
            <a:r>
              <a:rPr lang="en-US" altLang="zh-CN" sz="1800" dirty="0" smtClean="0"/>
              <a:t>)</a:t>
            </a:r>
            <a:r>
              <a:rPr lang="zh-CN" altLang="en-US" sz="1800" dirty="0" smtClean="0"/>
              <a:t>置</a:t>
            </a:r>
            <a:r>
              <a:rPr lang="zh-CN" altLang="en-US" sz="1800" dirty="0"/>
              <a:t>用户于控制</a:t>
            </a:r>
            <a:r>
              <a:rPr lang="zh-CN" altLang="en-US" sz="1800" dirty="0" smtClean="0"/>
              <a:t>之下</a:t>
            </a:r>
            <a:endParaRPr lang="en-US" altLang="zh-CN" sz="1800" dirty="0" smtClean="0"/>
          </a:p>
          <a:p>
            <a:pPr marL="457188" lvl="1" indent="0">
              <a:lnSpc>
                <a:spcPct val="150000"/>
              </a:lnSpc>
              <a:buNone/>
            </a:pPr>
            <a:r>
              <a:rPr lang="en-US" altLang="zh-CN" sz="1800" dirty="0" smtClean="0"/>
              <a:t>2)</a:t>
            </a:r>
            <a:r>
              <a:rPr lang="zh-CN" altLang="en-US" sz="1800" dirty="0" smtClean="0"/>
              <a:t>减少</a:t>
            </a:r>
            <a:r>
              <a:rPr lang="zh-CN" altLang="en-US" sz="1800" dirty="0"/>
              <a:t>用户的记忆</a:t>
            </a:r>
            <a:r>
              <a:rPr lang="zh-CN" altLang="en-US" sz="1800" dirty="0" smtClean="0"/>
              <a:t>负担</a:t>
            </a:r>
            <a:endParaRPr lang="zh-CN" altLang="en-US" sz="1800" dirty="0"/>
          </a:p>
          <a:p>
            <a:pPr marL="457188" lvl="1" indent="0">
              <a:lnSpc>
                <a:spcPct val="150000"/>
              </a:lnSpc>
              <a:buNone/>
            </a:pPr>
            <a:r>
              <a:rPr lang="en-US" altLang="zh-CN" sz="1800" dirty="0"/>
              <a:t>3</a:t>
            </a:r>
            <a:r>
              <a:rPr lang="en-US" altLang="zh-CN" sz="1800" dirty="0" smtClean="0"/>
              <a:t>)</a:t>
            </a:r>
            <a:r>
              <a:rPr lang="zh-CN" altLang="en-US" sz="1800" dirty="0" smtClean="0"/>
              <a:t>保持</a:t>
            </a:r>
            <a:r>
              <a:rPr lang="zh-CN" altLang="en-US" sz="1800" dirty="0"/>
              <a:t>界面</a:t>
            </a:r>
            <a:r>
              <a:rPr lang="zh-CN" altLang="en-US" sz="1800" dirty="0" smtClean="0"/>
              <a:t>一致</a:t>
            </a:r>
            <a:r>
              <a:rPr lang="zh-CN" altLang="en-US" sz="2000" dirty="0" smtClean="0"/>
              <a:t>      </a:t>
            </a:r>
            <a:endParaRPr lang="en-US" altLang="zh-CN" sz="2000" dirty="0" smtClean="0"/>
          </a:p>
          <a:p>
            <a:pPr>
              <a:lnSpc>
                <a:spcPct val="150000"/>
              </a:lnSpc>
            </a:pPr>
            <a:r>
              <a:rPr lang="en-US" altLang="zh-CN" sz="2000" dirty="0"/>
              <a:t> </a:t>
            </a:r>
            <a:r>
              <a:rPr lang="en-US" altLang="zh-CN" sz="2000" dirty="0" smtClean="0"/>
              <a:t>     </a:t>
            </a:r>
            <a:r>
              <a:rPr lang="zh-CN" altLang="en-US" sz="2000" dirty="0" smtClean="0"/>
              <a:t>这些</a:t>
            </a:r>
            <a:r>
              <a:rPr lang="zh-CN" altLang="en-US" sz="2000" dirty="0"/>
              <a:t>黄金原则实际上构成了指导用户界面设计活动的基本原则。</a:t>
            </a:r>
          </a:p>
        </p:txBody>
      </p:sp>
    </p:spTree>
    <p:extLst>
      <p:ext uri="{BB962C8B-B14F-4D97-AF65-F5344CB8AC3E}">
        <p14:creationId xmlns:p14="http://schemas.microsoft.com/office/powerpoint/2010/main" val="765965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5.7 </a:t>
            </a:r>
            <a:r>
              <a:rPr lang="zh-CN" altLang="en-US" dirty="0"/>
              <a:t>接口设计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sz="2800" dirty="0">
                <a:solidFill>
                  <a:srgbClr val="EA0000"/>
                </a:solidFill>
              </a:rPr>
              <a:t>界面设计</a:t>
            </a:r>
            <a:r>
              <a:rPr lang="zh-CN" altLang="en-US" sz="2800" dirty="0"/>
              <a:t>是一个</a:t>
            </a:r>
            <a:r>
              <a:rPr lang="zh-CN" altLang="en-US" sz="2800" dirty="0">
                <a:solidFill>
                  <a:srgbClr val="00B050"/>
                </a:solidFill>
              </a:rPr>
              <a:t>迭代</a:t>
            </a:r>
            <a:r>
              <a:rPr lang="zh-CN" altLang="en-US" sz="2800" dirty="0"/>
              <a:t>的过程，其核心活动包括：</a:t>
            </a:r>
          </a:p>
          <a:p>
            <a:pPr marL="457188" lvl="1" indent="0">
              <a:lnSpc>
                <a:spcPct val="150000"/>
              </a:lnSpc>
              <a:buNone/>
            </a:pPr>
            <a:r>
              <a:rPr lang="en-US" altLang="zh-CN" sz="2400" dirty="0"/>
              <a:t>1</a:t>
            </a:r>
            <a:r>
              <a:rPr lang="en-US" altLang="zh-CN" sz="2400" dirty="0" smtClean="0"/>
              <a:t>) </a:t>
            </a:r>
            <a:r>
              <a:rPr lang="zh-CN" altLang="en-US" sz="2400" dirty="0" smtClean="0"/>
              <a:t>创建</a:t>
            </a:r>
            <a:r>
              <a:rPr lang="zh-CN" altLang="en-US" sz="2400" dirty="0"/>
              <a:t>系统功能的外部模型；</a:t>
            </a:r>
          </a:p>
          <a:p>
            <a:pPr marL="457188" lvl="1" indent="0">
              <a:lnSpc>
                <a:spcPct val="150000"/>
              </a:lnSpc>
              <a:buNone/>
            </a:pPr>
            <a:r>
              <a:rPr lang="en-US" altLang="zh-CN" sz="2400" dirty="0"/>
              <a:t>2</a:t>
            </a:r>
            <a:r>
              <a:rPr lang="en-US" altLang="zh-CN" sz="2400" dirty="0" smtClean="0"/>
              <a:t>) </a:t>
            </a:r>
            <a:r>
              <a:rPr lang="zh-CN" altLang="en-US" sz="2400" dirty="0" smtClean="0"/>
              <a:t>确定</a:t>
            </a:r>
            <a:r>
              <a:rPr lang="zh-CN" altLang="en-US" sz="2400" dirty="0"/>
              <a:t>为完成此系统功能人和计算机应分别完成的任务；</a:t>
            </a:r>
          </a:p>
          <a:p>
            <a:pPr marL="457188" lvl="1" indent="0">
              <a:lnSpc>
                <a:spcPct val="150000"/>
              </a:lnSpc>
              <a:buNone/>
            </a:pPr>
            <a:r>
              <a:rPr lang="en-US" altLang="zh-CN" sz="2400" dirty="0"/>
              <a:t>3</a:t>
            </a:r>
            <a:r>
              <a:rPr lang="en-US" altLang="zh-CN" sz="2400" dirty="0" smtClean="0"/>
              <a:t>) </a:t>
            </a:r>
            <a:r>
              <a:rPr lang="zh-CN" altLang="en-US" sz="2400" dirty="0" smtClean="0"/>
              <a:t>考虑</a:t>
            </a:r>
            <a:r>
              <a:rPr lang="zh-CN" altLang="en-US" sz="2400" dirty="0"/>
              <a:t>界面设计中的典型问题；</a:t>
            </a:r>
          </a:p>
          <a:p>
            <a:pPr marL="457188" lvl="1" indent="0">
              <a:lnSpc>
                <a:spcPct val="150000"/>
              </a:lnSpc>
              <a:buNone/>
            </a:pPr>
            <a:r>
              <a:rPr lang="en-US" altLang="zh-CN" sz="2400" dirty="0"/>
              <a:t>4</a:t>
            </a:r>
            <a:r>
              <a:rPr lang="en-US" altLang="zh-CN" sz="2400" dirty="0" smtClean="0"/>
              <a:t>) </a:t>
            </a:r>
            <a:r>
              <a:rPr lang="zh-CN" altLang="en-US" sz="2400" dirty="0" smtClean="0"/>
              <a:t>借助</a:t>
            </a:r>
            <a:r>
              <a:rPr lang="en-US" altLang="zh-CN" sz="2400" dirty="0"/>
              <a:t>CASE</a:t>
            </a:r>
            <a:r>
              <a:rPr lang="zh-CN" altLang="en-US" sz="2400" dirty="0"/>
              <a:t>工具构造界面原型；</a:t>
            </a:r>
          </a:p>
          <a:p>
            <a:pPr marL="457188" lvl="1" indent="0">
              <a:lnSpc>
                <a:spcPct val="150000"/>
              </a:lnSpc>
              <a:buNone/>
            </a:pPr>
            <a:r>
              <a:rPr lang="en-US" altLang="zh-CN" sz="2400" dirty="0"/>
              <a:t>5</a:t>
            </a:r>
            <a:r>
              <a:rPr lang="en-US" altLang="zh-CN" sz="2400" dirty="0" smtClean="0"/>
              <a:t>) </a:t>
            </a:r>
            <a:r>
              <a:rPr lang="zh-CN" altLang="en-US" sz="2400" dirty="0" smtClean="0"/>
              <a:t>实现</a:t>
            </a:r>
            <a:r>
              <a:rPr lang="zh-CN" altLang="en-US" sz="2400" dirty="0"/>
              <a:t>设计模型；</a:t>
            </a:r>
          </a:p>
          <a:p>
            <a:pPr marL="457188" lvl="1" indent="0">
              <a:lnSpc>
                <a:spcPct val="150000"/>
              </a:lnSpc>
              <a:buNone/>
            </a:pPr>
            <a:r>
              <a:rPr lang="en-US" altLang="zh-CN" sz="2400" dirty="0"/>
              <a:t>6</a:t>
            </a:r>
            <a:r>
              <a:rPr lang="en-US" altLang="zh-CN" sz="2400" dirty="0" smtClean="0"/>
              <a:t>) </a:t>
            </a:r>
            <a:r>
              <a:rPr lang="zh-CN" altLang="en-US" sz="2400" dirty="0" smtClean="0"/>
              <a:t>评估</a:t>
            </a:r>
            <a:r>
              <a:rPr lang="zh-CN" altLang="en-US" sz="2400" dirty="0"/>
              <a:t>界面质量</a:t>
            </a:r>
            <a:r>
              <a:rPr lang="zh-CN" altLang="en-US" sz="2400" dirty="0" smtClean="0"/>
              <a:t>。</a:t>
            </a:r>
            <a:endParaRPr lang="zh-CN" altLang="en-US" sz="2400" dirty="0"/>
          </a:p>
        </p:txBody>
      </p:sp>
    </p:spTree>
    <p:extLst>
      <p:ext uri="{BB962C8B-B14F-4D97-AF65-F5344CB8AC3E}">
        <p14:creationId xmlns:p14="http://schemas.microsoft.com/office/powerpoint/2010/main" val="1045213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3086" y="224206"/>
            <a:ext cx="7620000" cy="422672"/>
          </a:xfrm>
        </p:spPr>
        <p:txBody>
          <a:bodyPr/>
          <a:lstStyle/>
          <a:p>
            <a:r>
              <a:rPr lang="en-US" altLang="zh-CN" dirty="0"/>
              <a:t>5.7 </a:t>
            </a:r>
            <a:r>
              <a:rPr lang="zh-CN" altLang="en-US" dirty="0"/>
              <a:t>接口设计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04149" y="696869"/>
            <a:ext cx="8229600" cy="3661691"/>
          </a:xfrm>
        </p:spPr>
        <p:txBody>
          <a:bodyPr/>
          <a:lstStyle/>
          <a:p>
            <a:pPr>
              <a:lnSpc>
                <a:spcPct val="150000"/>
              </a:lnSpc>
            </a:pPr>
            <a:r>
              <a:rPr lang="zh-CN" altLang="en-US" dirty="0"/>
              <a:t>在界面的设计过程中先后涉及</a:t>
            </a:r>
            <a:r>
              <a:rPr lang="en-US" altLang="zh-CN" dirty="0"/>
              <a:t>4</a:t>
            </a:r>
            <a:r>
              <a:rPr lang="zh-CN" altLang="en-US" dirty="0"/>
              <a:t>个模型：</a:t>
            </a:r>
          </a:p>
          <a:p>
            <a:pPr marL="457188" lvl="1" indent="0">
              <a:lnSpc>
                <a:spcPct val="150000"/>
              </a:lnSpc>
              <a:buNone/>
            </a:pPr>
            <a:r>
              <a:rPr lang="en-US" altLang="zh-CN" sz="2400" dirty="0"/>
              <a:t>1) </a:t>
            </a:r>
            <a:r>
              <a:rPr lang="zh-CN" altLang="en-US" sz="2400" dirty="0"/>
              <a:t>由软件工程师创建的设计模型（</a:t>
            </a:r>
            <a:r>
              <a:rPr lang="en-US" altLang="zh-CN" sz="2400" dirty="0"/>
              <a:t>design model</a:t>
            </a:r>
            <a:r>
              <a:rPr lang="zh-CN" altLang="en-US" sz="2400" dirty="0"/>
              <a:t>）；</a:t>
            </a:r>
          </a:p>
          <a:p>
            <a:pPr marL="457188" lvl="1" indent="0">
              <a:lnSpc>
                <a:spcPct val="150000"/>
              </a:lnSpc>
              <a:buNone/>
            </a:pPr>
            <a:r>
              <a:rPr lang="en-US" altLang="zh-CN" sz="2400" dirty="0"/>
              <a:t>2) </a:t>
            </a:r>
            <a:r>
              <a:rPr lang="zh-CN" altLang="en-US" sz="2400" dirty="0"/>
              <a:t>由人机工程师（或软件工程师）创建的用户模型（</a:t>
            </a:r>
            <a:r>
              <a:rPr lang="en-US" altLang="zh-CN" sz="2400" dirty="0"/>
              <a:t>user model</a:t>
            </a:r>
            <a:r>
              <a:rPr lang="zh-CN" altLang="en-US" sz="2400" dirty="0"/>
              <a:t>）；</a:t>
            </a:r>
          </a:p>
          <a:p>
            <a:pPr marL="457188" lvl="1" indent="0">
              <a:lnSpc>
                <a:spcPct val="150000"/>
              </a:lnSpc>
              <a:buNone/>
            </a:pPr>
            <a:r>
              <a:rPr lang="en-US" altLang="zh-CN" sz="2400" dirty="0"/>
              <a:t>3) </a:t>
            </a:r>
            <a:r>
              <a:rPr lang="zh-CN" altLang="en-US" sz="2400" dirty="0"/>
              <a:t>终端用户对未来系统的假想（</a:t>
            </a:r>
            <a:r>
              <a:rPr lang="en-US" altLang="zh-CN" sz="2400" dirty="0"/>
              <a:t>system perception</a:t>
            </a:r>
            <a:r>
              <a:rPr lang="zh-CN" altLang="en-US" sz="2400" dirty="0"/>
              <a:t>或</a:t>
            </a:r>
            <a:r>
              <a:rPr lang="en-US" altLang="zh-CN" sz="2400" dirty="0"/>
              <a:t>user's model</a:t>
            </a:r>
            <a:r>
              <a:rPr lang="zh-CN" altLang="en-US" sz="2400" dirty="0"/>
              <a:t>）；</a:t>
            </a:r>
          </a:p>
          <a:p>
            <a:pPr marL="457188" lvl="1" indent="0">
              <a:lnSpc>
                <a:spcPct val="150000"/>
              </a:lnSpc>
              <a:buNone/>
            </a:pPr>
            <a:r>
              <a:rPr lang="en-US" altLang="zh-CN" sz="2400" dirty="0"/>
              <a:t>4) </a:t>
            </a:r>
            <a:r>
              <a:rPr lang="zh-CN" altLang="en-US" sz="2400" dirty="0"/>
              <a:t>系统实现后得到的系统映象（</a:t>
            </a:r>
            <a:r>
              <a:rPr lang="en-US" altLang="zh-CN" sz="2400" dirty="0"/>
              <a:t>system image</a:t>
            </a:r>
            <a:r>
              <a:rPr lang="zh-CN" altLang="en-US" sz="2400" dirty="0"/>
              <a:t>）。</a:t>
            </a:r>
          </a:p>
          <a:p>
            <a:endParaRPr lang="zh-CN" altLang="en-US" dirty="0"/>
          </a:p>
        </p:txBody>
      </p:sp>
    </p:spTree>
    <p:extLst>
      <p:ext uri="{BB962C8B-B14F-4D97-AF65-F5344CB8AC3E}">
        <p14:creationId xmlns:p14="http://schemas.microsoft.com/office/powerpoint/2010/main" val="1690647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5.7 </a:t>
            </a:r>
            <a:r>
              <a:rPr lang="zh-CN" altLang="en-US" dirty="0"/>
              <a:t>接口设计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04800" y="890000"/>
            <a:ext cx="8686800" cy="3661691"/>
          </a:xfrm>
        </p:spPr>
        <p:txBody>
          <a:bodyPr/>
          <a:lstStyle/>
          <a:p>
            <a:r>
              <a:rPr lang="zh-CN" altLang="en-US" sz="1800" dirty="0" smtClean="0"/>
              <a:t> </a:t>
            </a:r>
            <a:r>
              <a:rPr lang="zh-CN" altLang="en-US" sz="1800" dirty="0"/>
              <a:t>在界面设计中，应该考虑</a:t>
            </a:r>
            <a:r>
              <a:rPr lang="en-US" altLang="zh-CN" sz="1800" dirty="0"/>
              <a:t>4</a:t>
            </a:r>
            <a:r>
              <a:rPr lang="zh-CN" altLang="en-US" sz="1800" dirty="0"/>
              <a:t>个问题</a:t>
            </a:r>
            <a:r>
              <a:rPr lang="zh-CN" altLang="en-US" sz="1800" dirty="0" smtClean="0"/>
              <a:t>。</a:t>
            </a:r>
            <a:endParaRPr lang="en-US" altLang="zh-CN" sz="1800" dirty="0"/>
          </a:p>
          <a:p>
            <a:pPr marL="342900" indent="-342900">
              <a:buAutoNum type="arabicParenR"/>
            </a:pPr>
            <a:r>
              <a:rPr lang="zh-CN" altLang="en-US" sz="1600" dirty="0" smtClean="0">
                <a:solidFill>
                  <a:srgbClr val="FF0000"/>
                </a:solidFill>
              </a:rPr>
              <a:t>系统响应</a:t>
            </a:r>
            <a:r>
              <a:rPr lang="zh-CN" altLang="en-US" sz="1600" dirty="0">
                <a:solidFill>
                  <a:srgbClr val="FF0000"/>
                </a:solidFill>
              </a:rPr>
              <a:t>时间：</a:t>
            </a:r>
            <a:r>
              <a:rPr lang="zh-CN" altLang="en-US" sz="1600" dirty="0"/>
              <a:t>指当用户执行了某个控制动作后（如，点击鼠标器等），系统做出反应的时间（指输出信息或执行对应的动作）。系统响应时间过长、不同命令在响应时间上的差别过于悬殊，用户将难以接受</a:t>
            </a:r>
            <a:r>
              <a:rPr lang="zh-CN" altLang="en-US" sz="1600" dirty="0" smtClean="0"/>
              <a:t>。</a:t>
            </a:r>
            <a:endParaRPr lang="en-US" altLang="zh-CN" sz="1600" dirty="0"/>
          </a:p>
          <a:p>
            <a:pPr marL="342900" indent="-342900">
              <a:buAutoNum type="arabicParenR"/>
            </a:pPr>
            <a:r>
              <a:rPr lang="zh-CN" altLang="en-US" sz="1600" dirty="0" smtClean="0">
                <a:solidFill>
                  <a:srgbClr val="FF0000"/>
                </a:solidFill>
              </a:rPr>
              <a:t>用户</a:t>
            </a:r>
            <a:r>
              <a:rPr lang="zh-CN" altLang="en-US" sz="1600" dirty="0">
                <a:solidFill>
                  <a:srgbClr val="FF0000"/>
                </a:solidFill>
              </a:rPr>
              <a:t>求助机制：</a:t>
            </a:r>
            <a:r>
              <a:rPr lang="zh-CN" altLang="en-US" sz="1600" dirty="0"/>
              <a:t>用户都希望得到联机帮助，联机帮助系统有两类，集成式和叠加式，此外，还要考虑诸如帮助范围（仅考虑部分还是全部功能）、用户求助的途径、帮助信息的显示、用户如何返回正常交互工作及帮助信息本身如何组织等一系列</a:t>
            </a:r>
            <a:r>
              <a:rPr lang="zh-CN" altLang="en-US" sz="1600" dirty="0" smtClean="0"/>
              <a:t>问题。</a:t>
            </a:r>
            <a:endParaRPr lang="en-US" altLang="zh-CN" sz="1600" dirty="0"/>
          </a:p>
          <a:p>
            <a:pPr marL="342900" indent="-342900">
              <a:buAutoNum type="arabicParenR"/>
            </a:pPr>
            <a:r>
              <a:rPr lang="zh-CN" altLang="en-US" sz="1600" dirty="0" smtClean="0">
                <a:solidFill>
                  <a:srgbClr val="FF0000"/>
                </a:solidFill>
              </a:rPr>
              <a:t>出错</a:t>
            </a:r>
            <a:r>
              <a:rPr lang="zh-CN" altLang="en-US" sz="1600" dirty="0">
                <a:solidFill>
                  <a:srgbClr val="FF0000"/>
                </a:solidFill>
              </a:rPr>
              <a:t>信息：</a:t>
            </a:r>
            <a:r>
              <a:rPr lang="zh-CN" altLang="en-US" sz="1600" dirty="0"/>
              <a:t>应选用用户明了、含义准确的术语描述，同时还应尽可能提供一些有关错误恢复的建议。此外，显示出错信息时，若辅以听觉（如铃声）、视觉（专用颜色）刺激，则效果更佳</a:t>
            </a:r>
            <a:r>
              <a:rPr lang="zh-CN" altLang="en-US" sz="1600" dirty="0" smtClean="0"/>
              <a:t>。</a:t>
            </a:r>
            <a:endParaRPr lang="en-US" altLang="zh-CN" sz="1600" dirty="0"/>
          </a:p>
          <a:p>
            <a:pPr marL="342900" indent="-342900">
              <a:buAutoNum type="arabicParenR"/>
            </a:pPr>
            <a:r>
              <a:rPr lang="zh-CN" altLang="en-US" sz="1600" dirty="0" smtClean="0">
                <a:solidFill>
                  <a:srgbClr val="FF0000"/>
                </a:solidFill>
              </a:rPr>
              <a:t>命令方式</a:t>
            </a:r>
            <a:r>
              <a:rPr lang="zh-CN" altLang="en-US" sz="1600" dirty="0">
                <a:solidFill>
                  <a:srgbClr val="FF0000"/>
                </a:solidFill>
              </a:rPr>
              <a:t>：</a:t>
            </a:r>
            <a:r>
              <a:rPr lang="zh-CN" altLang="en-US" sz="1600" dirty="0"/>
              <a:t>键盘命令曾经一度是用户与软件系统之间最通用的交互方式，随着面向窗口的点选界面的出现，键盘命令虽不再是唯一的交互形式，但许多有经验的熟练的软件人员仍喜爱这一方式，更多的情形是菜单与键盘命令并存，供用户自由选用。</a:t>
            </a:r>
          </a:p>
          <a:p>
            <a:endParaRPr lang="zh-CN" altLang="en-US" sz="1800" dirty="0"/>
          </a:p>
        </p:txBody>
      </p:sp>
    </p:spTree>
    <p:extLst>
      <p:ext uri="{BB962C8B-B14F-4D97-AF65-F5344CB8AC3E}">
        <p14:creationId xmlns:p14="http://schemas.microsoft.com/office/powerpoint/2010/main" val="117911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 </a:t>
            </a:r>
            <a:r>
              <a:rPr lang="zh-CN" altLang="en-US" dirty="0" smtClean="0"/>
              <a:t>数据</a:t>
            </a:r>
            <a:r>
              <a:rPr lang="zh-CN" altLang="en-US" dirty="0"/>
              <a:t>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smtClean="0"/>
              <a:t>       数据</a:t>
            </a:r>
            <a:r>
              <a:rPr lang="zh-CN" altLang="en-US" dirty="0"/>
              <a:t>设计就是将需求分析阶段定义的数据对象（</a:t>
            </a:r>
            <a:r>
              <a:rPr lang="en-US" altLang="zh-CN" dirty="0"/>
              <a:t>E-R</a:t>
            </a:r>
            <a:r>
              <a:rPr lang="zh-CN" altLang="en-US" dirty="0"/>
              <a:t>图、数据字典）转换为设计阶段的数据结构和数据库，包括两个方面。</a:t>
            </a:r>
          </a:p>
          <a:p>
            <a:pPr marL="457188" lvl="1" indent="0">
              <a:buNone/>
            </a:pPr>
            <a:r>
              <a:rPr lang="en-US" altLang="zh-CN" sz="2400" dirty="0"/>
              <a:t>1</a:t>
            </a:r>
            <a:r>
              <a:rPr lang="en-US" altLang="zh-CN" sz="2400" dirty="0" smtClean="0"/>
              <a:t>) </a:t>
            </a:r>
            <a:r>
              <a:rPr lang="zh-CN" altLang="en-US" sz="2400" dirty="0" smtClean="0">
                <a:solidFill>
                  <a:srgbClr val="FF0000"/>
                </a:solidFill>
              </a:rPr>
              <a:t>程序</a:t>
            </a:r>
            <a:r>
              <a:rPr lang="zh-CN" altLang="en-US" sz="2400" dirty="0">
                <a:solidFill>
                  <a:srgbClr val="FF0000"/>
                </a:solidFill>
              </a:rPr>
              <a:t>级的数据结构设计</a:t>
            </a:r>
            <a:r>
              <a:rPr lang="zh-CN" altLang="en-US" sz="2400" dirty="0"/>
              <a:t>：采用（伪）代码的方式定义数据结构（数据的组成、类型、缺省值等信息）；</a:t>
            </a:r>
          </a:p>
          <a:p>
            <a:pPr marL="457188" lvl="1" indent="0">
              <a:buNone/>
            </a:pPr>
            <a:r>
              <a:rPr lang="en-US" altLang="zh-CN" sz="2400" dirty="0"/>
              <a:t>2</a:t>
            </a:r>
            <a:r>
              <a:rPr lang="en-US" altLang="zh-CN" sz="2400" dirty="0" smtClean="0"/>
              <a:t>) </a:t>
            </a:r>
            <a:r>
              <a:rPr lang="zh-CN" altLang="en-US" sz="2400" dirty="0" smtClean="0">
                <a:solidFill>
                  <a:srgbClr val="FF0000"/>
                </a:solidFill>
              </a:rPr>
              <a:t>应用</a:t>
            </a:r>
            <a:r>
              <a:rPr lang="zh-CN" altLang="en-US" sz="2400" dirty="0">
                <a:solidFill>
                  <a:srgbClr val="FF0000"/>
                </a:solidFill>
              </a:rPr>
              <a:t>级的数据库设计</a:t>
            </a:r>
            <a:r>
              <a:rPr lang="zh-CN" altLang="en-US" sz="2400" dirty="0"/>
              <a:t>：采用物理级的</a:t>
            </a:r>
            <a:r>
              <a:rPr lang="en-US" altLang="zh-CN" sz="2400" dirty="0"/>
              <a:t>E-R</a:t>
            </a:r>
            <a:r>
              <a:rPr lang="zh-CN" altLang="en-US" sz="2400" dirty="0"/>
              <a:t>图表示。</a:t>
            </a:r>
          </a:p>
          <a:p>
            <a:endParaRPr lang="zh-CN" altLang="en-US" dirty="0"/>
          </a:p>
        </p:txBody>
      </p:sp>
    </p:spTree>
    <p:extLst>
      <p:ext uri="{BB962C8B-B14F-4D97-AF65-F5344CB8AC3E}">
        <p14:creationId xmlns:p14="http://schemas.microsoft.com/office/powerpoint/2010/main" val="19454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 </a:t>
            </a:r>
            <a:r>
              <a:rPr lang="zh-CN" altLang="en-US" dirty="0"/>
              <a:t>数据设计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04800" y="860822"/>
            <a:ext cx="8686800" cy="3661691"/>
          </a:xfrm>
        </p:spPr>
        <p:txBody>
          <a:bodyPr/>
          <a:lstStyle/>
          <a:p>
            <a:pPr>
              <a:lnSpc>
                <a:spcPct val="150000"/>
              </a:lnSpc>
            </a:pPr>
            <a:r>
              <a:rPr lang="zh-CN" altLang="en-US" sz="2000" dirty="0" smtClean="0"/>
              <a:t>数据库</a:t>
            </a:r>
            <a:r>
              <a:rPr lang="zh-CN" altLang="en-US" sz="2000" dirty="0"/>
              <a:t>的设计过程大致可分数据库设计为</a:t>
            </a:r>
            <a:r>
              <a:rPr lang="en-US" altLang="zh-CN" sz="2000" dirty="0"/>
              <a:t>5</a:t>
            </a:r>
            <a:r>
              <a:rPr lang="zh-CN" altLang="en-US" sz="2000" dirty="0"/>
              <a:t>个步骤，如下所示。</a:t>
            </a:r>
          </a:p>
          <a:p>
            <a:pPr>
              <a:lnSpc>
                <a:spcPct val="150000"/>
              </a:lnSpc>
            </a:pPr>
            <a:r>
              <a:rPr lang="en-US" altLang="zh-CN" sz="2000" dirty="0" smtClean="0"/>
              <a:t>1) </a:t>
            </a:r>
            <a:r>
              <a:rPr lang="zh-CN" altLang="en-US" sz="2000" dirty="0" smtClean="0">
                <a:solidFill>
                  <a:srgbClr val="FF0000"/>
                </a:solidFill>
              </a:rPr>
              <a:t>需求分析：</a:t>
            </a:r>
            <a:r>
              <a:rPr lang="zh-CN" altLang="en-US" sz="2000" dirty="0" smtClean="0"/>
              <a:t>调查</a:t>
            </a:r>
            <a:r>
              <a:rPr lang="zh-CN" altLang="en-US" sz="2000" dirty="0"/>
              <a:t>和分析用户的业务活动和数据的使用情况，弄清所用数据的种类、范围、数量以及它们在业务活动中交流的情况，确定用户对数据库系统的使用要求和各种约束条件等，形成用户需求规约。</a:t>
            </a:r>
          </a:p>
          <a:p>
            <a:pPr>
              <a:lnSpc>
                <a:spcPct val="150000"/>
              </a:lnSpc>
            </a:pPr>
            <a:r>
              <a:rPr lang="en-US" altLang="zh-CN" sz="2000" dirty="0"/>
              <a:t>2</a:t>
            </a:r>
            <a:r>
              <a:rPr lang="en-US" altLang="zh-CN" sz="2000" dirty="0" smtClean="0"/>
              <a:t>) </a:t>
            </a:r>
            <a:r>
              <a:rPr lang="zh-CN" altLang="en-US" sz="2000" dirty="0" smtClean="0">
                <a:solidFill>
                  <a:srgbClr val="FF0000"/>
                </a:solidFill>
              </a:rPr>
              <a:t>概念</a:t>
            </a:r>
            <a:r>
              <a:rPr lang="zh-CN" altLang="en-US" sz="2000" dirty="0" smtClean="0">
                <a:solidFill>
                  <a:srgbClr val="FF0000"/>
                </a:solidFill>
              </a:rPr>
              <a:t>设计：</a:t>
            </a:r>
            <a:r>
              <a:rPr lang="zh-CN" altLang="en-US" sz="2000" dirty="0" smtClean="0"/>
              <a:t>对</a:t>
            </a:r>
            <a:r>
              <a:rPr lang="zh-CN" altLang="en-US" sz="2000" dirty="0" smtClean="0"/>
              <a:t>用户要求描述的现实世界</a:t>
            </a:r>
            <a:r>
              <a:rPr lang="en-US" altLang="zh-CN" sz="2000" dirty="0" smtClean="0"/>
              <a:t>(</a:t>
            </a:r>
            <a:r>
              <a:rPr lang="zh-CN" altLang="en-US" sz="2000" dirty="0" smtClean="0"/>
              <a:t>可能是一个工厂、一个商场或者一个学校等</a:t>
            </a:r>
            <a:r>
              <a:rPr lang="en-US" altLang="zh-CN" sz="2000" dirty="0" smtClean="0"/>
              <a:t>)</a:t>
            </a:r>
            <a:r>
              <a:rPr lang="zh-CN" altLang="en-US" sz="2000" dirty="0" smtClean="0"/>
              <a:t>，通过对其中信息的</a:t>
            </a:r>
            <a:r>
              <a:rPr lang="zh-CN" altLang="en-US" sz="2000" dirty="0" smtClean="0">
                <a:solidFill>
                  <a:srgbClr val="FF0000"/>
                </a:solidFill>
              </a:rPr>
              <a:t>分类、聚集和概括</a:t>
            </a:r>
            <a:r>
              <a:rPr lang="zh-CN" altLang="en-US" sz="2000" dirty="0" smtClean="0"/>
              <a:t>，建立抽象的概念数据模型。这个概念模型应反映现实世界各部门的信息结构、信息流动情况、信息间的互相制约关系以及各部门对信息储存、查询和加工的要求等。所建立的模型应避开数据库在计算机上的具体实现细节，用一种抽象的形式表示出来。</a:t>
            </a:r>
            <a:endParaRPr lang="zh-CN" altLang="en-US" sz="2000" dirty="0"/>
          </a:p>
        </p:txBody>
      </p:sp>
    </p:spTree>
    <p:extLst>
      <p:ext uri="{BB962C8B-B14F-4D97-AF65-F5344CB8AC3E}">
        <p14:creationId xmlns:p14="http://schemas.microsoft.com/office/powerpoint/2010/main" val="1476472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 </a:t>
            </a:r>
            <a:r>
              <a:rPr lang="zh-CN" altLang="en-US" dirty="0"/>
              <a:t>数据设计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04800" y="990340"/>
            <a:ext cx="8229600" cy="3661691"/>
          </a:xfrm>
        </p:spPr>
        <p:txBody>
          <a:bodyPr/>
          <a:lstStyle/>
          <a:p>
            <a:pPr>
              <a:lnSpc>
                <a:spcPct val="150000"/>
              </a:lnSpc>
            </a:pPr>
            <a:r>
              <a:rPr lang="en-US" altLang="zh-CN" sz="2000" dirty="0" smtClean="0"/>
              <a:t>3) </a:t>
            </a:r>
            <a:r>
              <a:rPr lang="zh-CN" altLang="en-US" sz="2000" dirty="0" smtClean="0">
                <a:solidFill>
                  <a:srgbClr val="FF0000"/>
                </a:solidFill>
              </a:rPr>
              <a:t>逻辑设计：</a:t>
            </a:r>
            <a:r>
              <a:rPr lang="zh-CN" altLang="en-US" sz="2000" dirty="0" smtClean="0"/>
              <a:t>主要</a:t>
            </a:r>
            <a:r>
              <a:rPr lang="zh-CN" altLang="en-US" sz="2000" dirty="0"/>
              <a:t>工作是将现实世界的概念数据模型设计成数据库的一种逻辑模式，即适应于某种特定数据库管理系统所支持的逻辑数据模式。与此同时，可能还需为各种数据处理应用领域产生相应的逻辑子模式。这一步设计的结果就是所谓“逻辑数据库”。</a:t>
            </a:r>
          </a:p>
          <a:p>
            <a:pPr>
              <a:lnSpc>
                <a:spcPct val="150000"/>
              </a:lnSpc>
            </a:pPr>
            <a:r>
              <a:rPr lang="en-US" altLang="zh-CN" sz="2000" dirty="0"/>
              <a:t>4</a:t>
            </a:r>
            <a:r>
              <a:rPr lang="en-US" altLang="zh-CN" sz="2000" dirty="0" smtClean="0"/>
              <a:t>) </a:t>
            </a:r>
            <a:r>
              <a:rPr lang="zh-CN" altLang="en-US" sz="2000" dirty="0" smtClean="0">
                <a:solidFill>
                  <a:srgbClr val="FF0000"/>
                </a:solidFill>
              </a:rPr>
              <a:t>物理</a:t>
            </a:r>
            <a:r>
              <a:rPr lang="zh-CN" altLang="en-US" sz="2000" dirty="0" smtClean="0">
                <a:solidFill>
                  <a:srgbClr val="FF0000"/>
                </a:solidFill>
              </a:rPr>
              <a:t>设计：</a:t>
            </a:r>
            <a:r>
              <a:rPr lang="zh-CN" altLang="en-US" sz="2000" dirty="0" smtClean="0"/>
              <a:t>根据</a:t>
            </a:r>
            <a:r>
              <a:rPr lang="zh-CN" altLang="en-US" sz="2000" dirty="0"/>
              <a:t>特定数据库管理系统所提供的多种存储结构和存取方法等依赖于具体计算机结构的各项物理设计措施，对具体的应用任务选定最合适的物理存储结构</a:t>
            </a:r>
            <a:r>
              <a:rPr lang="en-US" altLang="zh-CN" sz="2000" dirty="0"/>
              <a:t>(</a:t>
            </a:r>
            <a:r>
              <a:rPr lang="zh-CN" altLang="en-US" sz="2000" dirty="0"/>
              <a:t>包括文件类型、索引结构和数据的存放次序与位逻辑等</a:t>
            </a:r>
            <a:r>
              <a:rPr lang="en-US" altLang="zh-CN" sz="2000" dirty="0"/>
              <a:t>)</a:t>
            </a:r>
            <a:r>
              <a:rPr lang="zh-CN" altLang="en-US" sz="2000" dirty="0"/>
              <a:t>、存取方法和存取路径等。这一步设计的结果就是所谓“物理数据库”。</a:t>
            </a:r>
          </a:p>
          <a:p>
            <a:endParaRPr lang="zh-CN" altLang="en-US" sz="1800" dirty="0"/>
          </a:p>
        </p:txBody>
      </p:sp>
    </p:spTree>
    <p:extLst>
      <p:ext uri="{BB962C8B-B14F-4D97-AF65-F5344CB8AC3E}">
        <p14:creationId xmlns:p14="http://schemas.microsoft.com/office/powerpoint/2010/main" val="2617979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en-US" altLang="zh-CN" dirty="0"/>
              <a:t>5) </a:t>
            </a:r>
            <a:r>
              <a:rPr lang="zh-CN" altLang="en-US" dirty="0">
                <a:solidFill>
                  <a:srgbClr val="FF0000"/>
                </a:solidFill>
              </a:rPr>
              <a:t>验证设计：</a:t>
            </a:r>
            <a:r>
              <a:rPr lang="zh-CN" altLang="en-US" dirty="0"/>
              <a:t>在上述设计的基础上，收集数据并具体建立一个数据库，运行一些典型的应用任务来验证数据库设计的正确性和合理性。一般，一个大型数据库的设计过程往往需要经过多次循环反复。当设计的某步发现问题时，可能就需要返回到前面去进行修改。因此，在做上述数据库设计时就应考虑到今后修改设计的可能性和方便性。</a:t>
            </a:r>
          </a:p>
          <a:p>
            <a:endParaRPr lang="zh-CN" altLang="en-US" dirty="0"/>
          </a:p>
        </p:txBody>
      </p:sp>
    </p:spTree>
    <p:extLst>
      <p:ext uri="{BB962C8B-B14F-4D97-AF65-F5344CB8AC3E}">
        <p14:creationId xmlns:p14="http://schemas.microsoft.com/office/powerpoint/2010/main" val="2759939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smtClean="0"/>
              <a:t>过程</a:t>
            </a:r>
            <a:r>
              <a:rPr lang="zh-CN" altLang="zh-CN" dirty="0"/>
              <a:t>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a:t>5.9.1</a:t>
            </a:r>
            <a:r>
              <a:rPr lang="zh-CN" altLang="en-US" dirty="0"/>
              <a:t>　程序流程图</a:t>
            </a:r>
          </a:p>
          <a:p>
            <a:pPr marL="342900" indent="-342900">
              <a:buClr>
                <a:srgbClr val="0065B0"/>
              </a:buClr>
              <a:buFont typeface="Wingdings" panose="05000000000000000000" pitchFamily="2" charset="2"/>
              <a:buChar char="Ø"/>
            </a:pPr>
            <a:r>
              <a:rPr lang="zh-CN" altLang="en-US" sz="2000" dirty="0">
                <a:solidFill>
                  <a:srgbClr val="FF0000"/>
                </a:solidFill>
              </a:rPr>
              <a:t>流程图</a:t>
            </a:r>
            <a:r>
              <a:rPr lang="zh-CN" altLang="en-US" sz="2000" dirty="0"/>
              <a:t>是对过程、算法、流程的一种</a:t>
            </a:r>
            <a:r>
              <a:rPr lang="zh-CN" altLang="en-US" sz="2000" dirty="0">
                <a:solidFill>
                  <a:srgbClr val="FF0000"/>
                </a:solidFill>
              </a:rPr>
              <a:t>图形表示</a:t>
            </a:r>
            <a:r>
              <a:rPr lang="zh-CN" altLang="en-US" sz="2000" dirty="0"/>
              <a:t>，它对某个问题的定义、分析或解法进行描述，用定义完善的符号来表示操作、数据、流向等概念。</a:t>
            </a:r>
          </a:p>
          <a:p>
            <a:pPr marL="342900" indent="-342900">
              <a:buClr>
                <a:srgbClr val="0065B0"/>
              </a:buClr>
              <a:buFont typeface="Wingdings" panose="05000000000000000000" pitchFamily="2" charset="2"/>
              <a:buChar char="Ø"/>
            </a:pPr>
            <a:r>
              <a:rPr lang="zh-CN" altLang="en-US" sz="2000" dirty="0" smtClean="0"/>
              <a:t>流程图</a:t>
            </a:r>
            <a:r>
              <a:rPr lang="zh-CN" altLang="en-US" sz="2000" dirty="0"/>
              <a:t>分为</a:t>
            </a:r>
            <a:r>
              <a:rPr lang="zh-CN" altLang="en-US" sz="2000" dirty="0">
                <a:solidFill>
                  <a:srgbClr val="00B050"/>
                </a:solidFill>
              </a:rPr>
              <a:t>数据流程图</a:t>
            </a:r>
            <a:r>
              <a:rPr lang="zh-CN" altLang="en-US" sz="2000" dirty="0"/>
              <a:t>、</a:t>
            </a:r>
            <a:r>
              <a:rPr lang="zh-CN" altLang="en-US" sz="2000" dirty="0">
                <a:solidFill>
                  <a:srgbClr val="00B050"/>
                </a:solidFill>
              </a:rPr>
              <a:t>程序流程图、系统流程图、程序网络图</a:t>
            </a:r>
            <a:r>
              <a:rPr lang="zh-CN" altLang="en-US" sz="2000" dirty="0"/>
              <a:t>和</a:t>
            </a:r>
            <a:r>
              <a:rPr lang="zh-CN" altLang="en-US" sz="2000" dirty="0">
                <a:solidFill>
                  <a:srgbClr val="00B050"/>
                </a:solidFill>
              </a:rPr>
              <a:t>系统资源图</a:t>
            </a:r>
            <a:r>
              <a:rPr lang="en-US" altLang="zh-CN" sz="2000" dirty="0">
                <a:solidFill>
                  <a:srgbClr val="00B050"/>
                </a:solidFill>
              </a:rPr>
              <a:t>5</a:t>
            </a:r>
            <a:r>
              <a:rPr lang="zh-CN" altLang="en-US" sz="2000" dirty="0"/>
              <a:t>种</a:t>
            </a:r>
            <a:r>
              <a:rPr lang="zh-CN" altLang="en-US" sz="2000" dirty="0" smtClean="0"/>
              <a:t>。</a:t>
            </a:r>
            <a:endParaRPr lang="en-US" altLang="zh-CN" sz="2000" dirty="0" smtClean="0"/>
          </a:p>
          <a:p>
            <a:pPr marL="342900" indent="-342900">
              <a:buClr>
                <a:srgbClr val="0065B0"/>
              </a:buClr>
              <a:buFont typeface="Wingdings" panose="05000000000000000000" pitchFamily="2" charset="2"/>
              <a:buChar char="Ø"/>
            </a:pPr>
            <a:r>
              <a:rPr lang="zh-CN" altLang="en-US" sz="2000" dirty="0" smtClean="0">
                <a:solidFill>
                  <a:srgbClr val="FF0000"/>
                </a:solidFill>
              </a:rPr>
              <a:t>程序</a:t>
            </a:r>
            <a:r>
              <a:rPr lang="zh-CN" altLang="en-US" sz="2000" dirty="0">
                <a:solidFill>
                  <a:srgbClr val="FF0000"/>
                </a:solidFill>
              </a:rPr>
              <a:t>流程图</a:t>
            </a:r>
            <a:r>
              <a:rPr lang="zh-CN" altLang="en-US" sz="2000" dirty="0"/>
              <a:t>也称为</a:t>
            </a:r>
            <a:r>
              <a:rPr lang="zh-CN" altLang="en-US" sz="2000" dirty="0">
                <a:solidFill>
                  <a:srgbClr val="FF0000"/>
                </a:solidFill>
              </a:rPr>
              <a:t>程序框图</a:t>
            </a:r>
            <a:r>
              <a:rPr lang="zh-CN" altLang="en-US" sz="2000" dirty="0"/>
              <a:t>，是一种比较直观、形象地描述过程的控制流程的图形工具。它包含</a:t>
            </a:r>
            <a:r>
              <a:rPr lang="en-US" altLang="zh-CN" sz="2000" dirty="0">
                <a:solidFill>
                  <a:srgbClr val="00B0F0"/>
                </a:solidFill>
              </a:rPr>
              <a:t>5</a:t>
            </a:r>
            <a:r>
              <a:rPr lang="zh-CN" altLang="en-US" sz="2000" dirty="0">
                <a:solidFill>
                  <a:srgbClr val="00B0F0"/>
                </a:solidFill>
              </a:rPr>
              <a:t>种基本的控制结构</a:t>
            </a:r>
            <a:r>
              <a:rPr lang="zh-CN" altLang="en-US" sz="2000" dirty="0"/>
              <a:t>：顺序型、选择型、先判定型循环（</a:t>
            </a:r>
            <a:r>
              <a:rPr lang="en-US" altLang="zh-CN" sz="2000" dirty="0"/>
              <a:t>WHILE-DO</a:t>
            </a:r>
            <a:r>
              <a:rPr lang="zh-CN" altLang="en-US" sz="2000" dirty="0"/>
              <a:t>）、后判定型循环（</a:t>
            </a:r>
            <a:r>
              <a:rPr lang="en-US" altLang="zh-CN" sz="2000" dirty="0"/>
              <a:t>DO-WHILE</a:t>
            </a:r>
            <a:r>
              <a:rPr lang="zh-CN" altLang="en-US" sz="2000" dirty="0"/>
              <a:t>）和多分支选择型。</a:t>
            </a:r>
          </a:p>
          <a:p>
            <a:endParaRPr lang="zh-CN" altLang="en-US" dirty="0"/>
          </a:p>
        </p:txBody>
      </p:sp>
    </p:spTree>
    <p:extLst>
      <p:ext uri="{BB962C8B-B14F-4D97-AF65-F5344CB8AC3E}">
        <p14:creationId xmlns:p14="http://schemas.microsoft.com/office/powerpoint/2010/main" val="3061617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smtClean="0"/>
              <a:t>过程</a:t>
            </a:r>
            <a:r>
              <a:rPr lang="zh-CN" altLang="zh-CN" dirty="0"/>
              <a:t>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dirty="0"/>
          </a:p>
        </p:txBody>
      </p:sp>
      <p:pic>
        <p:nvPicPr>
          <p:cNvPr id="5" name="图片 4" descr="031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314450"/>
            <a:ext cx="2895600" cy="2514600"/>
          </a:xfrm>
          <a:prstGeom prst="rect">
            <a:avLst/>
          </a:prstGeom>
          <a:noFill/>
          <a:ln>
            <a:noFill/>
          </a:ln>
        </p:spPr>
      </p:pic>
      <p:pic>
        <p:nvPicPr>
          <p:cNvPr id="6" name="图片 5" descr="03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649486"/>
            <a:ext cx="3733800" cy="3611835"/>
          </a:xfrm>
          <a:prstGeom prst="rect">
            <a:avLst/>
          </a:prstGeom>
          <a:noFill/>
          <a:ln>
            <a:noFill/>
          </a:ln>
        </p:spPr>
      </p:pic>
      <p:sp>
        <p:nvSpPr>
          <p:cNvPr id="8" name="文本框 7"/>
          <p:cNvSpPr txBox="1"/>
          <p:nvPr/>
        </p:nvSpPr>
        <p:spPr>
          <a:xfrm>
            <a:off x="1447800" y="4055319"/>
            <a:ext cx="2971800" cy="369332"/>
          </a:xfrm>
          <a:prstGeom prst="rect">
            <a:avLst/>
          </a:prstGeom>
          <a:noFill/>
        </p:spPr>
        <p:txBody>
          <a:bodyPr wrap="square" rtlCol="0">
            <a:spAutoFit/>
          </a:bodyPr>
          <a:lstStyle/>
          <a:p>
            <a:r>
              <a:rPr lang="zh-CN" altLang="zh-CN"/>
              <a:t>流程图的基本符号</a:t>
            </a:r>
            <a:endParaRPr lang="zh-CN" altLang="en-US" dirty="0"/>
          </a:p>
        </p:txBody>
      </p:sp>
      <p:sp>
        <p:nvSpPr>
          <p:cNvPr id="9" name="文本框 8"/>
          <p:cNvSpPr txBox="1"/>
          <p:nvPr/>
        </p:nvSpPr>
        <p:spPr>
          <a:xfrm>
            <a:off x="5494564" y="4374118"/>
            <a:ext cx="2971800" cy="369332"/>
          </a:xfrm>
          <a:prstGeom prst="rect">
            <a:avLst/>
          </a:prstGeom>
          <a:noFill/>
        </p:spPr>
        <p:txBody>
          <a:bodyPr wrap="square" rtlCol="0">
            <a:spAutoFit/>
          </a:bodyPr>
          <a:lstStyle/>
          <a:p>
            <a:r>
              <a:rPr lang="zh-CN" altLang="en-US" dirty="0"/>
              <a:t>流程图的控制结构</a:t>
            </a:r>
          </a:p>
        </p:txBody>
      </p:sp>
    </p:spTree>
    <p:extLst>
      <p:ext uri="{BB962C8B-B14F-4D97-AF65-F5344CB8AC3E}">
        <p14:creationId xmlns:p14="http://schemas.microsoft.com/office/powerpoint/2010/main" val="101455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3350"/>
            <a:ext cx="7620000" cy="422672"/>
          </a:xfrm>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381000" y="742950"/>
            <a:ext cx="8229600" cy="3661691"/>
          </a:xfrm>
        </p:spPr>
        <p:txBody>
          <a:bodyPr/>
          <a:lstStyle/>
          <a:p>
            <a:pPr marL="457200" indent="-457200">
              <a:lnSpc>
                <a:spcPct val="150000"/>
              </a:lnSpc>
              <a:buAutoNum type="arabicPeriod"/>
            </a:pPr>
            <a:r>
              <a:rPr lang="zh-CN" altLang="en-US" sz="2000" dirty="0" smtClean="0"/>
              <a:t>模块化</a:t>
            </a:r>
            <a:endParaRPr lang="en-US" altLang="zh-CN" sz="2000" dirty="0" smtClean="0"/>
          </a:p>
          <a:p>
            <a:pPr marL="0" indent="0">
              <a:lnSpc>
                <a:spcPct val="150000"/>
              </a:lnSpc>
              <a:buNone/>
            </a:pPr>
            <a:r>
              <a:rPr lang="zh-CN" altLang="en-US" sz="2000" dirty="0" smtClean="0">
                <a:solidFill>
                  <a:srgbClr val="FF0000"/>
                </a:solidFill>
              </a:rPr>
              <a:t>模块的是什么？</a:t>
            </a:r>
            <a:endParaRPr lang="en-US" altLang="zh-CN" sz="2000" dirty="0" smtClean="0">
              <a:solidFill>
                <a:srgbClr val="FF0000"/>
              </a:solidFill>
            </a:endParaRPr>
          </a:p>
          <a:p>
            <a:pPr>
              <a:lnSpc>
                <a:spcPct val="150000"/>
              </a:lnSpc>
              <a:buClr>
                <a:srgbClr val="00B050"/>
              </a:buClr>
              <a:buFont typeface="Wingdings" panose="05000000000000000000" pitchFamily="2" charset="2"/>
              <a:buChar char="p"/>
            </a:pPr>
            <a:r>
              <a:rPr lang="zh-CN" altLang="en-US" sz="2000" dirty="0" smtClean="0"/>
              <a:t>模块</a:t>
            </a:r>
            <a:r>
              <a:rPr lang="zh-CN" altLang="en-US" sz="2000" dirty="0"/>
              <a:t>是</a:t>
            </a:r>
            <a:r>
              <a:rPr lang="zh-CN" altLang="en-US" sz="2000" dirty="0">
                <a:solidFill>
                  <a:srgbClr val="00B0F0"/>
                </a:solidFill>
              </a:rPr>
              <a:t>数据说明</a:t>
            </a:r>
            <a:r>
              <a:rPr lang="zh-CN" altLang="en-US" sz="2000" dirty="0"/>
              <a:t>、</a:t>
            </a:r>
            <a:r>
              <a:rPr lang="zh-CN" altLang="en-US" sz="2000" dirty="0">
                <a:solidFill>
                  <a:srgbClr val="00B0F0"/>
                </a:solidFill>
              </a:rPr>
              <a:t>可执行语句</a:t>
            </a:r>
            <a:r>
              <a:rPr lang="zh-CN" altLang="en-US" sz="2000" dirty="0"/>
              <a:t>等程序对象的集合，是构成程序的基本构件，可以被单独命名并通过名字来访问</a:t>
            </a:r>
            <a:r>
              <a:rPr lang="zh-CN" altLang="en-US" sz="2000" dirty="0" smtClean="0"/>
              <a:t>。</a:t>
            </a:r>
            <a:endParaRPr lang="en-US" altLang="zh-CN" sz="2000" dirty="0" smtClean="0"/>
          </a:p>
          <a:p>
            <a:pPr>
              <a:lnSpc>
                <a:spcPct val="150000"/>
              </a:lnSpc>
              <a:buClr>
                <a:srgbClr val="00B050"/>
              </a:buClr>
              <a:buFont typeface="Wingdings" panose="05000000000000000000" pitchFamily="2" charset="2"/>
              <a:buChar char="p"/>
            </a:pPr>
            <a:r>
              <a:rPr lang="zh-CN" altLang="en-US" sz="2000" dirty="0" smtClean="0"/>
              <a:t>在</a:t>
            </a:r>
            <a:r>
              <a:rPr lang="zh-CN" altLang="en-US" sz="2000" dirty="0">
                <a:solidFill>
                  <a:srgbClr val="D60093"/>
                </a:solidFill>
              </a:rPr>
              <a:t>面向过程的设计</a:t>
            </a:r>
            <a:r>
              <a:rPr lang="zh-CN" altLang="en-US" sz="2000" dirty="0"/>
              <a:t>中，</a:t>
            </a:r>
            <a:r>
              <a:rPr lang="zh-CN" altLang="en-US" sz="2000" dirty="0">
                <a:solidFill>
                  <a:srgbClr val="00B0F0"/>
                </a:solidFill>
              </a:rPr>
              <a:t>过程、函数、子程序、宏</a:t>
            </a:r>
            <a:r>
              <a:rPr lang="zh-CN" altLang="en-US" sz="2000" dirty="0"/>
              <a:t>都可以作为模块；在</a:t>
            </a:r>
            <a:r>
              <a:rPr lang="zh-CN" altLang="en-US" sz="2000" dirty="0">
                <a:solidFill>
                  <a:srgbClr val="D60093"/>
                </a:solidFill>
              </a:rPr>
              <a:t>面向对象的设计</a:t>
            </a:r>
            <a:r>
              <a:rPr lang="zh-CN" altLang="en-US" sz="2000" dirty="0"/>
              <a:t>中，</a:t>
            </a:r>
            <a:r>
              <a:rPr lang="zh-CN" altLang="en-US" sz="2000" dirty="0">
                <a:solidFill>
                  <a:srgbClr val="00B0F0"/>
                </a:solidFill>
              </a:rPr>
              <a:t>对象</a:t>
            </a:r>
            <a:r>
              <a:rPr lang="zh-CN" altLang="en-US" sz="2000" dirty="0"/>
              <a:t>是模块，</a:t>
            </a:r>
            <a:r>
              <a:rPr lang="zh-CN" altLang="en-US" sz="2000" dirty="0">
                <a:solidFill>
                  <a:srgbClr val="00B0F0"/>
                </a:solidFill>
              </a:rPr>
              <a:t>对象中的方法</a:t>
            </a:r>
            <a:r>
              <a:rPr lang="zh-CN" altLang="en-US" sz="2000" dirty="0"/>
              <a:t>也是模块</a:t>
            </a:r>
            <a:r>
              <a:rPr lang="zh-CN" altLang="en-US" sz="2000" dirty="0" smtClean="0"/>
              <a:t>。</a:t>
            </a:r>
            <a:endParaRPr lang="en-US" altLang="zh-CN" sz="2000" dirty="0"/>
          </a:p>
          <a:p>
            <a:pPr marL="0" indent="0">
              <a:lnSpc>
                <a:spcPct val="150000"/>
              </a:lnSpc>
              <a:buClr>
                <a:srgbClr val="00B050"/>
              </a:buClr>
              <a:buNone/>
            </a:pPr>
            <a:r>
              <a:rPr lang="zh-CN" altLang="en-US" sz="2000" dirty="0" smtClean="0">
                <a:solidFill>
                  <a:srgbClr val="FF0000"/>
                </a:solidFill>
              </a:rPr>
              <a:t>模块化</a:t>
            </a:r>
            <a:r>
              <a:rPr lang="zh-CN" altLang="en-US" sz="2000" dirty="0"/>
              <a:t>就是把系统或程序划分为独立命名并且可以独立访问的模块，每个模块完成一个特定的子功能。模块集成起来可以构成一个整体，完成特定的功能，进而满足用户需求</a:t>
            </a:r>
            <a:r>
              <a:rPr lang="zh-CN" altLang="en-US" sz="2000" dirty="0" smtClean="0"/>
              <a:t>。</a:t>
            </a:r>
            <a:endParaRPr lang="zh-CN" altLang="en-US" sz="2000" dirty="0"/>
          </a:p>
        </p:txBody>
      </p:sp>
    </p:spTree>
    <p:extLst>
      <p:ext uri="{BB962C8B-B14F-4D97-AF65-F5344CB8AC3E}">
        <p14:creationId xmlns:p14="http://schemas.microsoft.com/office/powerpoint/2010/main" val="1518134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smtClean="0"/>
              <a:t>过程</a:t>
            </a:r>
            <a:r>
              <a:rPr lang="zh-CN" altLang="zh-CN" dirty="0"/>
              <a:t>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a:t>程序流程图的主要</a:t>
            </a:r>
            <a:r>
              <a:rPr lang="zh-CN" altLang="en-US" dirty="0">
                <a:solidFill>
                  <a:srgbClr val="FF0000"/>
                </a:solidFill>
              </a:rPr>
              <a:t>优点</a:t>
            </a:r>
            <a:r>
              <a:rPr lang="zh-CN" altLang="en-US" dirty="0"/>
              <a:t>是：</a:t>
            </a:r>
          </a:p>
          <a:p>
            <a:pPr marL="342900" indent="-342900">
              <a:buClr>
                <a:srgbClr val="00B0F0"/>
              </a:buClr>
              <a:buFont typeface="Wingdings" panose="05000000000000000000" pitchFamily="2" charset="2"/>
              <a:buChar char="Ø"/>
            </a:pPr>
            <a:r>
              <a:rPr lang="zh-CN" altLang="en-US" sz="2000" dirty="0"/>
              <a:t>采用简单规范的符号，画法</a:t>
            </a:r>
            <a:r>
              <a:rPr lang="zh-CN" altLang="en-US" sz="2000" dirty="0" smtClean="0"/>
              <a:t>简单</a:t>
            </a:r>
            <a:endParaRPr lang="zh-CN" altLang="en-US" sz="2000" dirty="0"/>
          </a:p>
          <a:p>
            <a:pPr marL="342900" indent="-342900">
              <a:buClr>
                <a:srgbClr val="00B0F0"/>
              </a:buClr>
              <a:buFont typeface="Wingdings" panose="05000000000000000000" pitchFamily="2" charset="2"/>
              <a:buChar char="Ø"/>
            </a:pPr>
            <a:r>
              <a:rPr lang="zh-CN" altLang="en-US" sz="2000" dirty="0"/>
              <a:t>结构清晰，逻辑性</a:t>
            </a:r>
            <a:r>
              <a:rPr lang="zh-CN" altLang="en-US" sz="2000" dirty="0" smtClean="0"/>
              <a:t>强</a:t>
            </a:r>
            <a:endParaRPr lang="zh-CN" altLang="en-US" sz="2000" dirty="0"/>
          </a:p>
          <a:p>
            <a:pPr marL="342900" indent="-342900">
              <a:buClr>
                <a:srgbClr val="00B0F0"/>
              </a:buClr>
              <a:buFont typeface="Wingdings" panose="05000000000000000000" pitchFamily="2" charset="2"/>
              <a:buChar char="Ø"/>
            </a:pPr>
            <a:r>
              <a:rPr lang="zh-CN" altLang="en-US" sz="2000" dirty="0"/>
              <a:t>便于描述，容易</a:t>
            </a:r>
            <a:r>
              <a:rPr lang="zh-CN" altLang="en-US" sz="2000" dirty="0" smtClean="0"/>
              <a:t>理解</a:t>
            </a:r>
            <a:endParaRPr lang="en-US" altLang="zh-CN" sz="2000" dirty="0" smtClean="0"/>
          </a:p>
          <a:p>
            <a:pPr marL="342900" indent="-342900">
              <a:buFont typeface="Wingdings" panose="05000000000000000000" pitchFamily="2" charset="2"/>
              <a:buChar char="Ø"/>
            </a:pPr>
            <a:endParaRPr lang="zh-CN" altLang="en-US" sz="2000" dirty="0"/>
          </a:p>
          <a:p>
            <a:r>
              <a:rPr lang="zh-CN" altLang="en-US" dirty="0" smtClean="0"/>
              <a:t>程序</a:t>
            </a:r>
            <a:r>
              <a:rPr lang="zh-CN" altLang="en-US" dirty="0"/>
              <a:t>流程图的主要</a:t>
            </a:r>
            <a:r>
              <a:rPr lang="zh-CN" altLang="en-US" dirty="0">
                <a:solidFill>
                  <a:srgbClr val="FF0000"/>
                </a:solidFill>
              </a:rPr>
              <a:t>缺点</a:t>
            </a:r>
            <a:r>
              <a:rPr lang="zh-CN" altLang="en-US" dirty="0"/>
              <a:t>是：</a:t>
            </a:r>
          </a:p>
          <a:p>
            <a:pPr marL="342900" indent="-342900">
              <a:buClr>
                <a:srgbClr val="00B0F0"/>
              </a:buClr>
              <a:buFont typeface="Wingdings" panose="05000000000000000000" pitchFamily="2" charset="2"/>
              <a:buChar char="Ø"/>
            </a:pPr>
            <a:r>
              <a:rPr lang="zh-CN" altLang="en-US" sz="2000" dirty="0"/>
              <a:t>不利于逐步求精的</a:t>
            </a:r>
            <a:r>
              <a:rPr lang="zh-CN" altLang="en-US" sz="2000" dirty="0" smtClean="0"/>
              <a:t>设计</a:t>
            </a:r>
            <a:endParaRPr lang="zh-CN" altLang="en-US" sz="2000" dirty="0"/>
          </a:p>
          <a:p>
            <a:pPr marL="342900" indent="-342900">
              <a:buClr>
                <a:srgbClr val="00B0F0"/>
              </a:buClr>
              <a:buFont typeface="Wingdings" panose="05000000000000000000" pitchFamily="2" charset="2"/>
              <a:buChar char="Ø"/>
            </a:pPr>
            <a:r>
              <a:rPr lang="zh-CN" altLang="en-US" sz="2000" dirty="0"/>
              <a:t>图中可用箭头随意地对控制进行转移，与结构化程序设计精神</a:t>
            </a:r>
            <a:r>
              <a:rPr lang="zh-CN" altLang="en-US" sz="2000" dirty="0" smtClean="0"/>
              <a:t>相悖</a:t>
            </a:r>
            <a:endParaRPr lang="zh-CN" altLang="en-US" sz="2000" dirty="0"/>
          </a:p>
          <a:p>
            <a:pPr marL="342900" indent="-342900">
              <a:buClr>
                <a:srgbClr val="00B0F0"/>
              </a:buClr>
              <a:buFont typeface="Wingdings" panose="05000000000000000000" pitchFamily="2" charset="2"/>
              <a:buChar char="Ø"/>
            </a:pPr>
            <a:r>
              <a:rPr lang="zh-CN" altLang="en-US" sz="2000" dirty="0"/>
              <a:t>不易于表示系统中所含的</a:t>
            </a:r>
            <a:r>
              <a:rPr lang="zh-CN" altLang="en-US" sz="2000" dirty="0" smtClean="0"/>
              <a:t>数据结构</a:t>
            </a:r>
            <a:endParaRPr lang="zh-CN" altLang="en-US" sz="2000" dirty="0"/>
          </a:p>
          <a:p>
            <a:pPr marL="342900" indent="-342900">
              <a:buClr>
                <a:srgbClr val="00B0F0"/>
              </a:buClr>
              <a:buFont typeface="Wingdings" panose="05000000000000000000" pitchFamily="2" charset="2"/>
              <a:buChar char="Ø"/>
            </a:pPr>
            <a:r>
              <a:rPr lang="zh-CN" altLang="en-US" sz="2000" dirty="0"/>
              <a:t>当目标系统比较复杂时，流程图会变得很繁杂、不</a:t>
            </a:r>
            <a:r>
              <a:rPr lang="zh-CN" altLang="en-US" sz="2000" dirty="0" smtClean="0"/>
              <a:t>清晰</a:t>
            </a:r>
            <a:endParaRPr lang="zh-CN" altLang="en-US" sz="2000" dirty="0"/>
          </a:p>
          <a:p>
            <a:endParaRPr lang="zh-CN" altLang="en-US" dirty="0"/>
          </a:p>
        </p:txBody>
      </p:sp>
    </p:spTree>
    <p:extLst>
      <p:ext uri="{BB962C8B-B14F-4D97-AF65-F5344CB8AC3E}">
        <p14:creationId xmlns:p14="http://schemas.microsoft.com/office/powerpoint/2010/main" val="694757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smtClean="0"/>
              <a:t>过程</a:t>
            </a:r>
            <a:r>
              <a:rPr lang="zh-CN" altLang="zh-CN" dirty="0"/>
              <a:t>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971550"/>
            <a:ext cx="8229600" cy="3661691"/>
          </a:xfrm>
        </p:spPr>
        <p:txBody>
          <a:bodyPr/>
          <a:lstStyle/>
          <a:p>
            <a:pPr marL="342900" indent="-342900">
              <a:buFont typeface="Arial" panose="020B0604020202020204" pitchFamily="34" charset="0"/>
              <a:buChar char="•"/>
            </a:pPr>
            <a:r>
              <a:rPr lang="en-US" altLang="zh-CN" dirty="0"/>
              <a:t>5.9.2</a:t>
            </a:r>
            <a:r>
              <a:rPr lang="zh-CN" altLang="en-US" dirty="0"/>
              <a:t>　</a:t>
            </a:r>
            <a:r>
              <a:rPr lang="en-US" altLang="zh-CN" dirty="0"/>
              <a:t>N-S</a:t>
            </a:r>
            <a:r>
              <a:rPr lang="zh-CN" altLang="en-US" dirty="0"/>
              <a:t>图</a:t>
            </a:r>
          </a:p>
          <a:p>
            <a:r>
              <a:rPr lang="en-US" altLang="zh-CN" sz="2000" dirty="0"/>
              <a:t>N-S</a:t>
            </a:r>
            <a:r>
              <a:rPr lang="zh-CN" altLang="en-US" sz="2000" dirty="0"/>
              <a:t>图是由</a:t>
            </a:r>
            <a:r>
              <a:rPr lang="en-US" altLang="zh-CN" sz="2000" dirty="0" err="1"/>
              <a:t>Nassi</a:t>
            </a:r>
            <a:r>
              <a:rPr lang="zh-CN" altLang="en-US" sz="2000" dirty="0"/>
              <a:t>和</a:t>
            </a:r>
            <a:r>
              <a:rPr lang="en-US" altLang="zh-CN" sz="2000" dirty="0" err="1"/>
              <a:t>Shneiderman</a:t>
            </a:r>
            <a:r>
              <a:rPr lang="zh-CN" altLang="en-US" sz="2000" dirty="0"/>
              <a:t>提出的，又被称为</a:t>
            </a:r>
            <a:r>
              <a:rPr lang="zh-CN" altLang="en-US" sz="2000" dirty="0">
                <a:solidFill>
                  <a:srgbClr val="FF0000"/>
                </a:solidFill>
              </a:rPr>
              <a:t>盒图</a:t>
            </a:r>
            <a:r>
              <a:rPr lang="zh-CN" altLang="en-US" sz="2000" dirty="0"/>
              <a:t>，是一种符合结构化程序设计原则的图形工具。</a:t>
            </a:r>
            <a:r>
              <a:rPr lang="en-US" altLang="zh-CN" sz="2000" dirty="0"/>
              <a:t>N-S</a:t>
            </a:r>
            <a:r>
              <a:rPr lang="zh-CN" altLang="en-US" sz="2000" dirty="0"/>
              <a:t>图的基本符号如</a:t>
            </a:r>
            <a:r>
              <a:rPr lang="zh-CN" altLang="en-US" sz="2000" dirty="0" smtClean="0"/>
              <a:t>图所</a:t>
            </a:r>
            <a:r>
              <a:rPr lang="zh-CN" altLang="en-US" sz="2000" dirty="0"/>
              <a:t>示。</a:t>
            </a:r>
          </a:p>
          <a:p>
            <a:endParaRPr lang="zh-CN" altLang="en-US" dirty="0"/>
          </a:p>
        </p:txBody>
      </p:sp>
      <p:pic>
        <p:nvPicPr>
          <p:cNvPr id="5" name="图片 4" descr="03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36515"/>
            <a:ext cx="5791200" cy="2837929"/>
          </a:xfrm>
          <a:prstGeom prst="rect">
            <a:avLst/>
          </a:prstGeom>
          <a:noFill/>
          <a:ln>
            <a:noFill/>
          </a:ln>
        </p:spPr>
      </p:pic>
    </p:spTree>
    <p:extLst>
      <p:ext uri="{BB962C8B-B14F-4D97-AF65-F5344CB8AC3E}">
        <p14:creationId xmlns:p14="http://schemas.microsoft.com/office/powerpoint/2010/main" val="248626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smtClean="0"/>
              <a:t>过程</a:t>
            </a:r>
            <a:r>
              <a:rPr lang="zh-CN" altLang="zh-CN" dirty="0"/>
              <a:t>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smtClean="0">
                <a:solidFill>
                  <a:srgbClr val="00B050"/>
                </a:solidFill>
              </a:rPr>
              <a:t>N-S</a:t>
            </a:r>
            <a:r>
              <a:rPr lang="zh-CN" altLang="en-US" dirty="0">
                <a:solidFill>
                  <a:srgbClr val="00B050"/>
                </a:solidFill>
              </a:rPr>
              <a:t>图</a:t>
            </a:r>
            <a:r>
              <a:rPr lang="zh-CN" altLang="en-US" dirty="0"/>
              <a:t>的</a:t>
            </a:r>
            <a:r>
              <a:rPr lang="zh-CN" altLang="en-US" dirty="0">
                <a:solidFill>
                  <a:srgbClr val="FF0000"/>
                </a:solidFill>
              </a:rPr>
              <a:t>主要特点</a:t>
            </a:r>
            <a:r>
              <a:rPr lang="zh-CN" altLang="en-US" dirty="0"/>
              <a:t>可以归纳为：</a:t>
            </a:r>
          </a:p>
          <a:p>
            <a:pPr marL="342900" indent="-342900">
              <a:lnSpc>
                <a:spcPct val="150000"/>
              </a:lnSpc>
              <a:buClr>
                <a:srgbClr val="00B0F0"/>
              </a:buClr>
              <a:buFont typeface="Wingdings" panose="05000000000000000000" pitchFamily="2" charset="2"/>
              <a:buChar char="Ø"/>
            </a:pPr>
            <a:r>
              <a:rPr lang="zh-CN" altLang="en-US" sz="2000" dirty="0"/>
              <a:t>不允许随意的控制转移，有利于严格的结构化程序设计；</a:t>
            </a:r>
          </a:p>
          <a:p>
            <a:pPr marL="342900" indent="-342900">
              <a:lnSpc>
                <a:spcPct val="150000"/>
              </a:lnSpc>
              <a:buClr>
                <a:srgbClr val="00B0F0"/>
              </a:buClr>
              <a:buFont typeface="Wingdings" panose="05000000000000000000" pitchFamily="2" charset="2"/>
              <a:buChar char="Ø"/>
            </a:pPr>
            <a:r>
              <a:rPr lang="zh-CN" altLang="en-US" sz="2000" dirty="0"/>
              <a:t>可以很方便地确定一个特定控制结构的作用域，以及局部数据和全局数据的作用域；</a:t>
            </a:r>
          </a:p>
          <a:p>
            <a:pPr marL="342900" indent="-342900">
              <a:lnSpc>
                <a:spcPct val="150000"/>
              </a:lnSpc>
              <a:buClr>
                <a:srgbClr val="00B0F0"/>
              </a:buClr>
              <a:buFont typeface="Wingdings" panose="05000000000000000000" pitchFamily="2" charset="2"/>
              <a:buChar char="Ø"/>
            </a:pPr>
            <a:r>
              <a:rPr lang="zh-CN" altLang="en-US" sz="2000" dirty="0"/>
              <a:t>可以很方便地表示嵌套关系以及模块之间的层次关系。</a:t>
            </a:r>
          </a:p>
          <a:p>
            <a:pPr>
              <a:lnSpc>
                <a:spcPct val="150000"/>
              </a:lnSpc>
            </a:pPr>
            <a:r>
              <a:rPr lang="zh-CN" altLang="en-US" dirty="0" smtClean="0"/>
              <a:t>       用</a:t>
            </a:r>
            <a:r>
              <a:rPr lang="en-US" altLang="zh-CN" dirty="0"/>
              <a:t>N-S</a:t>
            </a:r>
            <a:r>
              <a:rPr lang="zh-CN" altLang="en-US" dirty="0"/>
              <a:t>图表示算法，思路清晰，结构良好，容易设计，因而可有效地提高程序设计的质量和效率。</a:t>
            </a:r>
          </a:p>
        </p:txBody>
      </p:sp>
    </p:spTree>
    <p:extLst>
      <p:ext uri="{BB962C8B-B14F-4D97-AF65-F5344CB8AC3E}">
        <p14:creationId xmlns:p14="http://schemas.microsoft.com/office/powerpoint/2010/main" val="1779403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015220" y="-51446"/>
            <a:ext cx="7113559" cy="5246391"/>
          </a:xfrm>
          <a:prstGeom prst="rect">
            <a:avLst/>
          </a:prstGeom>
        </p:spPr>
      </p:pic>
    </p:spTree>
    <p:extLst>
      <p:ext uri="{BB962C8B-B14F-4D97-AF65-F5344CB8AC3E}">
        <p14:creationId xmlns:p14="http://schemas.microsoft.com/office/powerpoint/2010/main" val="56531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a:t>过程设计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264306" y="169404"/>
            <a:ext cx="4648200" cy="2061492"/>
          </a:xfrm>
        </p:spPr>
        <p:txBody>
          <a:bodyPr/>
          <a:lstStyle/>
          <a:p>
            <a:pPr marL="342900" indent="-342900">
              <a:buFont typeface="Arial" panose="020B0604020202020204" pitchFamily="34" charset="0"/>
              <a:buChar char="•"/>
            </a:pPr>
            <a:r>
              <a:rPr lang="en-US" altLang="zh-CN" dirty="0" smtClean="0"/>
              <a:t>5.9.3</a:t>
            </a:r>
            <a:r>
              <a:rPr lang="zh-CN" altLang="en-US" dirty="0"/>
              <a:t>　</a:t>
            </a:r>
            <a:r>
              <a:rPr lang="en-US" altLang="zh-CN" dirty="0"/>
              <a:t>PAD</a:t>
            </a:r>
            <a:r>
              <a:rPr lang="zh-CN" altLang="en-US" dirty="0"/>
              <a:t>图</a:t>
            </a:r>
          </a:p>
          <a:p>
            <a:pPr indent="449263">
              <a:lnSpc>
                <a:spcPct val="150000"/>
              </a:lnSpc>
            </a:pPr>
            <a:r>
              <a:rPr lang="en-US" altLang="zh-CN" sz="2000" dirty="0">
                <a:solidFill>
                  <a:srgbClr val="FF0000"/>
                </a:solidFill>
              </a:rPr>
              <a:t>PAD</a:t>
            </a:r>
            <a:r>
              <a:rPr lang="zh-CN" altLang="en-US" sz="2000" dirty="0">
                <a:solidFill>
                  <a:srgbClr val="FF0000"/>
                </a:solidFill>
              </a:rPr>
              <a:t>图</a:t>
            </a:r>
            <a:r>
              <a:rPr lang="zh-CN" altLang="en-US" sz="2000" dirty="0"/>
              <a:t>（</a:t>
            </a:r>
            <a:r>
              <a:rPr lang="en-US" altLang="zh-CN" sz="2000" dirty="0"/>
              <a:t>Problem Analysis Diagram</a:t>
            </a:r>
            <a:r>
              <a:rPr lang="zh-CN" altLang="en-US" sz="2000" dirty="0"/>
              <a:t>）也叫</a:t>
            </a:r>
            <a:r>
              <a:rPr lang="zh-CN" altLang="en-US" sz="2000" dirty="0">
                <a:solidFill>
                  <a:srgbClr val="00B050"/>
                </a:solidFill>
              </a:rPr>
              <a:t>问题分析图</a:t>
            </a:r>
            <a:r>
              <a:rPr lang="zh-CN" altLang="en-US" sz="2000" dirty="0"/>
              <a:t>，它是由日本日立公司于</a:t>
            </a:r>
            <a:r>
              <a:rPr lang="en-US" altLang="zh-CN" sz="2000" dirty="0"/>
              <a:t>1973</a:t>
            </a:r>
            <a:r>
              <a:rPr lang="zh-CN" altLang="en-US" sz="2000" dirty="0"/>
              <a:t>年发明的。</a:t>
            </a:r>
            <a:r>
              <a:rPr lang="en-US" altLang="zh-CN" sz="2000" dirty="0"/>
              <a:t>PAD</a:t>
            </a:r>
            <a:r>
              <a:rPr lang="zh-CN" altLang="en-US" sz="2000" dirty="0"/>
              <a:t>图基于结构化程序设计思想，用</a:t>
            </a:r>
            <a:r>
              <a:rPr lang="zh-CN" altLang="en-US" sz="2000" dirty="0">
                <a:solidFill>
                  <a:srgbClr val="FF0000"/>
                </a:solidFill>
              </a:rPr>
              <a:t>二维树形结构</a:t>
            </a:r>
            <a:r>
              <a:rPr lang="zh-CN" altLang="en-US" sz="2000" dirty="0"/>
              <a:t>的图来表示程序的控制流及逻辑结构。</a:t>
            </a:r>
          </a:p>
          <a:p>
            <a:pPr indent="449263">
              <a:lnSpc>
                <a:spcPct val="150000"/>
              </a:lnSpc>
            </a:pPr>
            <a:r>
              <a:rPr lang="zh-CN" altLang="en-US" sz="2000" dirty="0"/>
              <a:t>在</a:t>
            </a:r>
            <a:r>
              <a:rPr lang="en-US" altLang="zh-CN" sz="2000" dirty="0"/>
              <a:t>PAD</a:t>
            </a:r>
            <a:r>
              <a:rPr lang="zh-CN" altLang="en-US" sz="2000" dirty="0"/>
              <a:t>图中，一条</a:t>
            </a:r>
            <a:r>
              <a:rPr lang="zh-CN" altLang="en-US" sz="2000" dirty="0">
                <a:solidFill>
                  <a:srgbClr val="FF0000"/>
                </a:solidFill>
              </a:rPr>
              <a:t>竖线</a:t>
            </a:r>
            <a:r>
              <a:rPr lang="zh-CN" altLang="en-US" sz="2000" dirty="0"/>
              <a:t>代表一个</a:t>
            </a:r>
            <a:r>
              <a:rPr lang="zh-CN" altLang="en-US" sz="2000" dirty="0">
                <a:solidFill>
                  <a:srgbClr val="00B050"/>
                </a:solidFill>
              </a:rPr>
              <a:t>层次</a:t>
            </a:r>
            <a:r>
              <a:rPr lang="zh-CN" altLang="en-US" sz="2000" dirty="0"/>
              <a:t>，最左边的竖线是第一层控制结构，随着层次的加深，图形不断地向右展开。</a:t>
            </a:r>
            <a:r>
              <a:rPr lang="en-US" altLang="zh-CN" sz="2000" dirty="0"/>
              <a:t>PAD</a:t>
            </a:r>
            <a:r>
              <a:rPr lang="zh-CN" altLang="en-US" sz="2000" dirty="0"/>
              <a:t>图的基本控制符号如</a:t>
            </a:r>
            <a:r>
              <a:rPr lang="zh-CN" altLang="en-US" sz="2000" dirty="0" smtClean="0"/>
              <a:t>图所</a:t>
            </a:r>
            <a:r>
              <a:rPr lang="zh-CN" altLang="en-US" sz="2000" dirty="0"/>
              <a:t>示。</a:t>
            </a:r>
          </a:p>
          <a:p>
            <a:endParaRPr lang="zh-CN" altLang="en-US" dirty="0"/>
          </a:p>
        </p:txBody>
      </p:sp>
      <p:pic>
        <p:nvPicPr>
          <p:cNvPr id="5" name="图片 4" descr="032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157780"/>
            <a:ext cx="3581400" cy="3623769"/>
          </a:xfrm>
          <a:prstGeom prst="rect">
            <a:avLst/>
          </a:prstGeom>
          <a:noFill/>
          <a:ln>
            <a:noFill/>
          </a:ln>
        </p:spPr>
      </p:pic>
    </p:spTree>
    <p:extLst>
      <p:ext uri="{BB962C8B-B14F-4D97-AF65-F5344CB8AC3E}">
        <p14:creationId xmlns:p14="http://schemas.microsoft.com/office/powerpoint/2010/main" val="258152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a:t>过程设计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fontAlgn="base">
              <a:lnSpc>
                <a:spcPct val="150000"/>
              </a:lnSpc>
            </a:pPr>
            <a:r>
              <a:rPr lang="en-US" altLang="zh-CN" dirty="0" smtClean="0"/>
              <a:t> </a:t>
            </a:r>
            <a:r>
              <a:rPr lang="en-US" altLang="zh-CN" dirty="0" smtClean="0"/>
              <a:t>PAD</a:t>
            </a:r>
            <a:r>
              <a:rPr lang="zh-CN" altLang="zh-CN" dirty="0" smtClean="0"/>
              <a:t>图的</a:t>
            </a:r>
            <a:r>
              <a:rPr lang="zh-CN" altLang="zh-CN" dirty="0">
                <a:solidFill>
                  <a:srgbClr val="FF0000"/>
                </a:solidFill>
              </a:rPr>
              <a:t>主要特点</a:t>
            </a:r>
            <a:r>
              <a:rPr lang="zh-CN" altLang="zh-CN" dirty="0"/>
              <a:t>是：</a:t>
            </a:r>
          </a:p>
          <a:p>
            <a:pPr marL="342900" indent="-342900" fontAlgn="base">
              <a:lnSpc>
                <a:spcPct val="150000"/>
              </a:lnSpc>
              <a:buClr>
                <a:srgbClr val="00B0F0"/>
              </a:buClr>
              <a:buFont typeface="Wingdings" panose="05000000000000000000" pitchFamily="2" charset="2"/>
              <a:buChar char="Ø"/>
            </a:pPr>
            <a:r>
              <a:rPr lang="en-US" altLang="zh-CN" sz="2000" dirty="0"/>
              <a:t>PAD</a:t>
            </a:r>
            <a:r>
              <a:rPr lang="zh-CN" altLang="zh-CN" sz="2000" dirty="0"/>
              <a:t>图表示的程序结构的执行顺序是自最左边的竖线的上端开始，自上而下，自左向右；</a:t>
            </a:r>
          </a:p>
          <a:p>
            <a:pPr marL="342900" indent="-342900" fontAlgn="base">
              <a:lnSpc>
                <a:spcPct val="150000"/>
              </a:lnSpc>
              <a:buClr>
                <a:srgbClr val="00B0F0"/>
              </a:buClr>
              <a:buFont typeface="Wingdings" panose="05000000000000000000" pitchFamily="2" charset="2"/>
              <a:buChar char="Ø"/>
            </a:pPr>
            <a:r>
              <a:rPr lang="zh-CN" altLang="zh-CN" sz="2000" dirty="0"/>
              <a:t>用</a:t>
            </a:r>
            <a:r>
              <a:rPr lang="en-US" altLang="zh-CN" sz="2000" dirty="0"/>
              <a:t>PAD</a:t>
            </a:r>
            <a:r>
              <a:rPr lang="zh-CN" altLang="zh-CN" sz="2000" dirty="0"/>
              <a:t>图表示的程序片断结构清晰、层次分明；</a:t>
            </a:r>
          </a:p>
          <a:p>
            <a:pPr marL="342900" indent="-342900" fontAlgn="base">
              <a:lnSpc>
                <a:spcPct val="150000"/>
              </a:lnSpc>
              <a:buClr>
                <a:srgbClr val="00B0F0"/>
              </a:buClr>
              <a:buFont typeface="Wingdings" panose="05000000000000000000" pitchFamily="2" charset="2"/>
              <a:buChar char="Ø"/>
            </a:pPr>
            <a:r>
              <a:rPr lang="zh-CN" altLang="zh-CN" sz="2000" dirty="0"/>
              <a:t>支持自顶向下、逐步求精的设计方法；</a:t>
            </a:r>
          </a:p>
          <a:p>
            <a:pPr marL="342900" indent="-342900" fontAlgn="base">
              <a:lnSpc>
                <a:spcPct val="150000"/>
              </a:lnSpc>
              <a:buClr>
                <a:srgbClr val="00B0F0"/>
              </a:buClr>
              <a:buFont typeface="Wingdings" panose="05000000000000000000" pitchFamily="2" charset="2"/>
              <a:buChar char="Ø"/>
            </a:pPr>
            <a:r>
              <a:rPr lang="zh-CN" altLang="zh-CN" sz="2000" dirty="0"/>
              <a:t>只能用于结构化的程序设计；</a:t>
            </a:r>
          </a:p>
          <a:p>
            <a:pPr fontAlgn="base">
              <a:lnSpc>
                <a:spcPct val="150000"/>
              </a:lnSpc>
            </a:pPr>
            <a:r>
              <a:rPr lang="en-US" altLang="zh-CN" dirty="0" smtClean="0"/>
              <a:t>     PAD</a:t>
            </a:r>
            <a:r>
              <a:rPr lang="zh-CN" altLang="zh-CN" dirty="0"/>
              <a:t>图不仅可以表示程序逻辑，还能表示数据结构。</a:t>
            </a:r>
          </a:p>
          <a:p>
            <a:endParaRPr lang="zh-CN" altLang="en-US" dirty="0"/>
          </a:p>
        </p:txBody>
      </p:sp>
    </p:spTree>
    <p:extLst>
      <p:ext uri="{BB962C8B-B14F-4D97-AF65-F5344CB8AC3E}">
        <p14:creationId xmlns:p14="http://schemas.microsoft.com/office/powerpoint/2010/main" val="645211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a:t>过程设计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a:t>5.9.4  </a:t>
            </a:r>
            <a:r>
              <a:rPr lang="zh-CN" altLang="en-US" dirty="0"/>
              <a:t>结构化语言</a:t>
            </a:r>
          </a:p>
          <a:p>
            <a:pPr indent="449263">
              <a:lnSpc>
                <a:spcPct val="150000"/>
              </a:lnSpc>
            </a:pPr>
            <a:r>
              <a:rPr lang="zh-CN" altLang="en-US" dirty="0">
                <a:solidFill>
                  <a:srgbClr val="FF0000"/>
                </a:solidFill>
              </a:rPr>
              <a:t>结构化语言</a:t>
            </a:r>
            <a:r>
              <a:rPr lang="zh-CN" altLang="en-US" dirty="0"/>
              <a:t>也称为</a:t>
            </a:r>
            <a:r>
              <a:rPr lang="zh-CN" altLang="en-US" dirty="0">
                <a:solidFill>
                  <a:srgbClr val="00B0F0"/>
                </a:solidFill>
              </a:rPr>
              <a:t>程序设计语言</a:t>
            </a:r>
            <a:r>
              <a:rPr lang="zh-CN" altLang="en-US" dirty="0"/>
              <a:t>（</a:t>
            </a:r>
            <a:r>
              <a:rPr lang="en-US" altLang="zh-CN" dirty="0"/>
              <a:t>Program Design Language</a:t>
            </a:r>
            <a:r>
              <a:rPr lang="zh-CN" altLang="en-US" dirty="0"/>
              <a:t>，</a:t>
            </a:r>
            <a:r>
              <a:rPr lang="en-US" altLang="zh-CN" dirty="0"/>
              <a:t>PDL</a:t>
            </a:r>
            <a:r>
              <a:rPr lang="zh-CN" altLang="en-US" dirty="0"/>
              <a:t>），也称为</a:t>
            </a:r>
            <a:r>
              <a:rPr lang="zh-CN" altLang="en-US" dirty="0">
                <a:solidFill>
                  <a:srgbClr val="00B050"/>
                </a:solidFill>
              </a:rPr>
              <a:t>伪代码</a:t>
            </a:r>
            <a:r>
              <a:rPr lang="zh-CN" altLang="en-US" dirty="0"/>
              <a:t>，是一个笼统的名称，现在有许多种不同的程序设计语言在使用。它是用</a:t>
            </a:r>
            <a:r>
              <a:rPr lang="zh-CN" altLang="en-US" dirty="0">
                <a:solidFill>
                  <a:srgbClr val="00B050"/>
                </a:solidFill>
              </a:rPr>
              <a:t>正文形式表示数据和处理过程的设计工具</a:t>
            </a:r>
            <a:r>
              <a:rPr lang="zh-CN" altLang="en-US" dirty="0" smtClean="0"/>
              <a:t>。</a:t>
            </a:r>
            <a:endParaRPr lang="zh-CN" altLang="en-US" dirty="0"/>
          </a:p>
        </p:txBody>
      </p:sp>
    </p:spTree>
    <p:extLst>
      <p:ext uri="{BB962C8B-B14F-4D97-AF65-F5344CB8AC3E}">
        <p14:creationId xmlns:p14="http://schemas.microsoft.com/office/powerpoint/2010/main" val="3722858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a:t>过程设计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152400" y="860822"/>
            <a:ext cx="8229600" cy="3661691"/>
          </a:xfrm>
        </p:spPr>
        <p:txBody>
          <a:bodyPr/>
          <a:lstStyle/>
          <a:p>
            <a:pPr indent="449263"/>
            <a:r>
              <a:rPr lang="en-US" altLang="zh-CN" dirty="0"/>
              <a:t>PDL</a:t>
            </a:r>
            <a:r>
              <a:rPr lang="zh-CN" altLang="en-US" dirty="0"/>
              <a:t>应该具有下述特点</a:t>
            </a:r>
            <a:r>
              <a:rPr lang="en-US" altLang="zh-CN" dirty="0"/>
              <a:t>:</a:t>
            </a:r>
            <a:endParaRPr lang="zh-CN" altLang="en-US" dirty="0"/>
          </a:p>
          <a:p>
            <a:pPr>
              <a:lnSpc>
                <a:spcPct val="150000"/>
              </a:lnSpc>
            </a:pPr>
            <a:r>
              <a:rPr lang="zh-CN" altLang="en-US" dirty="0"/>
              <a:t>① </a:t>
            </a:r>
            <a:r>
              <a:rPr lang="zh-CN" altLang="en-US" sz="2000" dirty="0"/>
              <a:t>关键字的固定语法，它提供了结构化控制结构、数据说明和模块化的特点。为了使结构清晰和可读性好，通常在所有可能嵌套使用的控制结构的头和尾都有关键字，如</a:t>
            </a:r>
            <a:r>
              <a:rPr lang="en-US" altLang="zh-CN" sz="2000" dirty="0"/>
              <a:t>if...fi</a:t>
            </a:r>
            <a:r>
              <a:rPr lang="zh-CN" altLang="en-US" sz="2000" dirty="0"/>
              <a:t>（或</a:t>
            </a:r>
            <a:r>
              <a:rPr lang="en-US" altLang="zh-CN" sz="2000" dirty="0" err="1"/>
              <a:t>endif</a:t>
            </a:r>
            <a:r>
              <a:rPr lang="zh-CN" altLang="en-US" sz="2000" dirty="0"/>
              <a:t>）等。</a:t>
            </a:r>
          </a:p>
          <a:p>
            <a:pPr>
              <a:lnSpc>
                <a:spcPct val="150000"/>
              </a:lnSpc>
            </a:pPr>
            <a:r>
              <a:rPr lang="zh-CN" altLang="en-US" sz="2000" dirty="0"/>
              <a:t>② 自然语言的自由语法，它描述处理特点。</a:t>
            </a:r>
          </a:p>
          <a:p>
            <a:pPr>
              <a:lnSpc>
                <a:spcPct val="150000"/>
              </a:lnSpc>
            </a:pPr>
            <a:r>
              <a:rPr lang="zh-CN" altLang="en-US" sz="2000" dirty="0"/>
              <a:t>③ 数据说明的手段。应该既包括简单的数据结构（例如纯量和数组），又包括复杂的数据结构（如链表或层次的数据结构）。</a:t>
            </a:r>
          </a:p>
          <a:p>
            <a:pPr>
              <a:lnSpc>
                <a:spcPct val="150000"/>
              </a:lnSpc>
            </a:pPr>
            <a:r>
              <a:rPr lang="zh-CN" altLang="en-US" sz="2000" dirty="0"/>
              <a:t>④ 模块定义和调用的技术，应该提供各种接口描述模式。</a:t>
            </a:r>
          </a:p>
          <a:p>
            <a:endParaRPr lang="zh-CN" altLang="en-US" dirty="0"/>
          </a:p>
        </p:txBody>
      </p:sp>
    </p:spTree>
    <p:extLst>
      <p:ext uri="{BB962C8B-B14F-4D97-AF65-F5344CB8AC3E}">
        <p14:creationId xmlns:p14="http://schemas.microsoft.com/office/powerpoint/2010/main" val="122841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a:t>过程设计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04800" y="878425"/>
            <a:ext cx="8229600" cy="3661691"/>
          </a:xfrm>
        </p:spPr>
        <p:txBody>
          <a:bodyPr/>
          <a:lstStyle/>
          <a:p>
            <a:pPr>
              <a:lnSpc>
                <a:spcPct val="150000"/>
              </a:lnSpc>
            </a:pPr>
            <a:r>
              <a:rPr lang="en-US" altLang="zh-CN" dirty="0" smtClean="0"/>
              <a:t>PDL</a:t>
            </a:r>
            <a:r>
              <a:rPr lang="zh-CN" altLang="en-US" dirty="0"/>
              <a:t>作为一种设计工具有如下一些</a:t>
            </a:r>
            <a:r>
              <a:rPr lang="zh-CN" altLang="en-US" dirty="0" smtClean="0">
                <a:solidFill>
                  <a:srgbClr val="FF0000"/>
                </a:solidFill>
              </a:rPr>
              <a:t>优点：</a:t>
            </a:r>
            <a:endParaRPr lang="zh-CN" altLang="en-US" dirty="0">
              <a:solidFill>
                <a:srgbClr val="FF0000"/>
              </a:solidFill>
            </a:endParaRPr>
          </a:p>
          <a:p>
            <a:pPr>
              <a:lnSpc>
                <a:spcPct val="150000"/>
              </a:lnSpc>
            </a:pPr>
            <a:r>
              <a:rPr lang="zh-CN" altLang="en-US" sz="2000" dirty="0"/>
              <a:t>① 可以作为注释直接插在源程序中间。这样做能促使维护人员在修改程序代码的同时也相应地修改</a:t>
            </a:r>
            <a:r>
              <a:rPr lang="en-US" altLang="zh-CN" sz="2000" dirty="0"/>
              <a:t>PDL</a:t>
            </a:r>
            <a:r>
              <a:rPr lang="zh-CN" altLang="en-US" sz="2000" dirty="0"/>
              <a:t>注释，因此，有助于保持文档和程序的一致性，提高了文档的质量。</a:t>
            </a:r>
          </a:p>
          <a:p>
            <a:pPr>
              <a:lnSpc>
                <a:spcPct val="150000"/>
              </a:lnSpc>
            </a:pPr>
            <a:r>
              <a:rPr lang="zh-CN" altLang="en-US" sz="2000" dirty="0"/>
              <a:t>② 可以使用普通的正文编辑程序或文字处理系统，很方便地完成</a:t>
            </a:r>
            <a:r>
              <a:rPr lang="en-US" altLang="zh-CN" sz="2000" dirty="0"/>
              <a:t>PDL</a:t>
            </a:r>
            <a:r>
              <a:rPr lang="zh-CN" altLang="en-US" sz="2000" dirty="0"/>
              <a:t>的书写和编辑工作。</a:t>
            </a:r>
          </a:p>
          <a:p>
            <a:pPr>
              <a:lnSpc>
                <a:spcPct val="150000"/>
              </a:lnSpc>
            </a:pPr>
            <a:r>
              <a:rPr lang="zh-CN" altLang="en-US" sz="2000" dirty="0"/>
              <a:t>③ 已经有自动处理程序存在，而且可以自动由</a:t>
            </a:r>
            <a:r>
              <a:rPr lang="en-US" altLang="zh-CN" sz="2000" dirty="0"/>
              <a:t>PDL</a:t>
            </a:r>
            <a:r>
              <a:rPr lang="zh-CN" altLang="en-US" sz="2000" dirty="0"/>
              <a:t>生成程序代码。</a:t>
            </a:r>
          </a:p>
          <a:p>
            <a:pPr>
              <a:lnSpc>
                <a:spcPct val="150000"/>
              </a:lnSpc>
            </a:pPr>
            <a:r>
              <a:rPr lang="en-US" altLang="zh-CN" sz="2000" dirty="0" smtClean="0"/>
              <a:t> </a:t>
            </a:r>
            <a:r>
              <a:rPr lang="en-US" altLang="zh-CN" sz="2000" dirty="0" smtClean="0"/>
              <a:t>PDL</a:t>
            </a:r>
            <a:r>
              <a:rPr lang="zh-CN" altLang="en-US" sz="2000" dirty="0"/>
              <a:t>的</a:t>
            </a:r>
            <a:r>
              <a:rPr lang="zh-CN" altLang="en-US" sz="2000" dirty="0">
                <a:solidFill>
                  <a:srgbClr val="FF0000"/>
                </a:solidFill>
              </a:rPr>
              <a:t>缺点</a:t>
            </a:r>
            <a:r>
              <a:rPr lang="zh-CN" altLang="en-US" sz="2000" dirty="0"/>
              <a:t>是不如图形工具形象直观，描述复杂的条件组合与动作间的对应关系时，不如判定表清晰简单。</a:t>
            </a:r>
          </a:p>
          <a:p>
            <a:r>
              <a:rPr lang="zh-CN" altLang="en-US" sz="1600" dirty="0" smtClean="0"/>
              <a:t>       </a:t>
            </a:r>
            <a:endParaRPr lang="zh-CN" altLang="en-US" sz="1600" dirty="0"/>
          </a:p>
        </p:txBody>
      </p:sp>
    </p:spTree>
    <p:extLst>
      <p:ext uri="{BB962C8B-B14F-4D97-AF65-F5344CB8AC3E}">
        <p14:creationId xmlns:p14="http://schemas.microsoft.com/office/powerpoint/2010/main" val="343145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a:t>过程设计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a:t>下面的例子使用</a:t>
            </a:r>
            <a:r>
              <a:rPr lang="en-US" altLang="zh-CN" dirty="0"/>
              <a:t>PDL</a:t>
            </a:r>
            <a:r>
              <a:rPr lang="zh-CN" altLang="en-US" dirty="0"/>
              <a:t>语言描述了在数组</a:t>
            </a:r>
            <a:r>
              <a:rPr lang="en-US" altLang="zh-CN" dirty="0"/>
              <a:t>A</a:t>
            </a:r>
            <a:r>
              <a:rPr lang="zh-CN" altLang="en-US" dirty="0"/>
              <a:t>（</a:t>
            </a:r>
            <a:r>
              <a:rPr lang="en-US" altLang="zh-CN" dirty="0"/>
              <a:t>1</a:t>
            </a:r>
            <a:r>
              <a:rPr lang="zh-CN" altLang="en-US" dirty="0"/>
              <a:t>）～</a:t>
            </a:r>
            <a:r>
              <a:rPr lang="en-US" altLang="zh-CN" dirty="0"/>
              <a:t>A</a:t>
            </a:r>
            <a:r>
              <a:rPr lang="zh-CN" altLang="en-US" dirty="0"/>
              <a:t>（</a:t>
            </a:r>
            <a:r>
              <a:rPr lang="en-US" altLang="zh-CN" dirty="0"/>
              <a:t>10</a:t>
            </a:r>
            <a:r>
              <a:rPr lang="zh-CN" altLang="en-US" dirty="0"/>
              <a:t>）中找最大数的算法。</a:t>
            </a:r>
          </a:p>
          <a:p>
            <a:r>
              <a:rPr lang="zh-CN" altLang="en-US" dirty="0"/>
              <a:t>　　　　</a:t>
            </a:r>
            <a:r>
              <a:rPr lang="en-US" altLang="zh-CN" dirty="0"/>
              <a:t>N=1</a:t>
            </a:r>
          </a:p>
          <a:p>
            <a:r>
              <a:rPr lang="zh-CN" altLang="en-US" dirty="0"/>
              <a:t>　　　　</a:t>
            </a:r>
            <a:r>
              <a:rPr lang="en-US" altLang="zh-CN" dirty="0"/>
              <a:t>WHILE N&lt;=10 DO</a:t>
            </a:r>
          </a:p>
          <a:p>
            <a:r>
              <a:rPr lang="zh-CN" altLang="en-US" dirty="0"/>
              <a:t>　　　　</a:t>
            </a:r>
            <a:r>
              <a:rPr lang="en-US" altLang="zh-CN" dirty="0"/>
              <a:t>IF A</a:t>
            </a:r>
            <a:r>
              <a:rPr lang="zh-CN" altLang="en-US" dirty="0"/>
              <a:t>（</a:t>
            </a:r>
            <a:r>
              <a:rPr lang="en-US" altLang="zh-CN" dirty="0"/>
              <a:t>N</a:t>
            </a:r>
            <a:r>
              <a:rPr lang="zh-CN" altLang="en-US" dirty="0"/>
              <a:t>）</a:t>
            </a:r>
            <a:r>
              <a:rPr lang="en-US" altLang="zh-CN" dirty="0"/>
              <a:t>&lt;=A</a:t>
            </a:r>
            <a:r>
              <a:rPr lang="zh-CN" altLang="en-US" dirty="0"/>
              <a:t>（</a:t>
            </a:r>
            <a:r>
              <a:rPr lang="en-US" altLang="zh-CN" dirty="0"/>
              <a:t>N+1</a:t>
            </a:r>
            <a:r>
              <a:rPr lang="zh-CN" altLang="en-US" dirty="0"/>
              <a:t>） </a:t>
            </a:r>
            <a:r>
              <a:rPr lang="en-US" altLang="zh-CN" dirty="0"/>
              <a:t>MAX =A</a:t>
            </a:r>
            <a:r>
              <a:rPr lang="zh-CN" altLang="en-US" dirty="0"/>
              <a:t>（</a:t>
            </a:r>
            <a:r>
              <a:rPr lang="en-US" altLang="zh-CN" dirty="0"/>
              <a:t>N+1</a:t>
            </a:r>
            <a:r>
              <a:rPr lang="zh-CN" altLang="en-US" dirty="0"/>
              <a:t>）</a:t>
            </a:r>
            <a:r>
              <a:rPr lang="en-US" altLang="zh-CN" dirty="0"/>
              <a:t>;</a:t>
            </a:r>
          </a:p>
          <a:p>
            <a:r>
              <a:rPr lang="zh-CN" altLang="en-US" dirty="0"/>
              <a:t>　　　　</a:t>
            </a:r>
            <a:r>
              <a:rPr lang="en-US" altLang="zh-CN" dirty="0"/>
              <a:t>ELSE MAX =A</a:t>
            </a:r>
            <a:r>
              <a:rPr lang="zh-CN" altLang="en-US" dirty="0"/>
              <a:t>（</a:t>
            </a:r>
            <a:r>
              <a:rPr lang="en-US" altLang="zh-CN" dirty="0"/>
              <a:t>N</a:t>
            </a:r>
            <a:r>
              <a:rPr lang="zh-CN" altLang="en-US" dirty="0"/>
              <a:t>） </a:t>
            </a:r>
            <a:r>
              <a:rPr lang="en-US" altLang="zh-CN" dirty="0"/>
              <a:t>ENDIF;</a:t>
            </a:r>
          </a:p>
          <a:p>
            <a:r>
              <a:rPr lang="zh-CN" altLang="en-US" dirty="0"/>
              <a:t>　　　　</a:t>
            </a:r>
            <a:r>
              <a:rPr lang="en-US" altLang="zh-CN" dirty="0"/>
              <a:t>N=N+1;</a:t>
            </a:r>
          </a:p>
          <a:p>
            <a:r>
              <a:rPr lang="zh-CN" altLang="en-US" dirty="0"/>
              <a:t>　　　　</a:t>
            </a:r>
            <a:r>
              <a:rPr lang="en-US" altLang="zh-CN" dirty="0"/>
              <a:t>ENDWHILE;</a:t>
            </a:r>
            <a:endParaRPr lang="zh-CN" altLang="en-US" dirty="0"/>
          </a:p>
          <a:p>
            <a:endParaRPr lang="zh-CN" altLang="en-US" dirty="0"/>
          </a:p>
        </p:txBody>
      </p:sp>
    </p:spTree>
    <p:extLst>
      <p:ext uri="{BB962C8B-B14F-4D97-AF65-F5344CB8AC3E}">
        <p14:creationId xmlns:p14="http://schemas.microsoft.com/office/powerpoint/2010/main" val="3115005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软件设计的基本概念</a:t>
            </a:r>
          </a:p>
        </p:txBody>
      </p:sp>
      <p:sp>
        <p:nvSpPr>
          <p:cNvPr id="3" name="页脚占位符 2"/>
          <p:cNvSpPr>
            <a:spLocks noGrp="1"/>
          </p:cNvSpPr>
          <p:nvPr>
            <p:ph type="ftr" sz="quarter" idx="11"/>
          </p:nvPr>
        </p:nvSpPr>
        <p:spPr/>
        <p:txBody>
          <a:bodyPr/>
          <a:lstStyle/>
          <a:p>
            <a:r>
              <a:rPr lang="en-JM"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p:txBody>
          <a:bodyPr/>
          <a:lstStyle/>
          <a:p>
            <a:pPr marL="0" indent="0">
              <a:buNone/>
            </a:pPr>
            <a:endParaRPr lang="en-US" altLang="zh-CN" dirty="0" smtClean="0"/>
          </a:p>
          <a:p>
            <a:pPr marL="0" indent="0">
              <a:buNone/>
            </a:pPr>
            <a:r>
              <a:rPr lang="zh-CN" altLang="en-US" dirty="0" smtClean="0"/>
              <a:t>在</a:t>
            </a:r>
            <a:r>
              <a:rPr lang="zh-CN" altLang="en-US" dirty="0"/>
              <a:t>模块化的过程中，要注意以下几点。</a:t>
            </a:r>
          </a:p>
          <a:p>
            <a:pPr marL="457200" indent="-457200">
              <a:buAutoNum type="arabicParenBoth"/>
            </a:pPr>
            <a:r>
              <a:rPr lang="zh-CN" altLang="en-US" dirty="0" smtClean="0"/>
              <a:t>模块</a:t>
            </a:r>
            <a:r>
              <a:rPr lang="zh-CN" altLang="en-US" dirty="0"/>
              <a:t>的规模要适中</a:t>
            </a:r>
            <a:r>
              <a:rPr lang="zh-CN" altLang="en-US" dirty="0" smtClean="0"/>
              <a:t>。</a:t>
            </a:r>
            <a:endParaRPr lang="en-US" altLang="zh-CN" dirty="0" smtClean="0"/>
          </a:p>
          <a:p>
            <a:pPr marL="857241" lvl="1" indent="-457200">
              <a:buClr>
                <a:srgbClr val="FF0000"/>
              </a:buClr>
            </a:pPr>
            <a:r>
              <a:rPr lang="zh-CN" altLang="en-US" dirty="0" smtClean="0"/>
              <a:t>一般认为，一</a:t>
            </a:r>
            <a:r>
              <a:rPr lang="zh-CN" altLang="en-US" dirty="0"/>
              <a:t>个模块规模应当由它的功能和用途来</a:t>
            </a:r>
            <a:r>
              <a:rPr lang="zh-CN" altLang="en-US" dirty="0" smtClean="0"/>
              <a:t>决定，</a:t>
            </a:r>
            <a:r>
              <a:rPr lang="en-US" altLang="zh-CN" dirty="0" smtClean="0"/>
              <a:t> </a:t>
            </a:r>
            <a:r>
              <a:rPr lang="zh-CN" altLang="en-US" dirty="0"/>
              <a:t>程序的行数在</a:t>
            </a:r>
            <a:r>
              <a:rPr lang="en-US" altLang="zh-CN" dirty="0">
                <a:solidFill>
                  <a:srgbClr val="00B0F0"/>
                </a:solidFill>
              </a:rPr>
              <a:t>50~100</a:t>
            </a:r>
            <a:r>
              <a:rPr lang="zh-CN" altLang="en-US" dirty="0"/>
              <a:t>范围内比较合适。</a:t>
            </a:r>
          </a:p>
          <a:p>
            <a:pPr marL="0" indent="0">
              <a:buNone/>
            </a:pPr>
            <a:r>
              <a:rPr lang="en-US" altLang="zh-CN" dirty="0"/>
              <a:t>(2) </a:t>
            </a:r>
            <a:r>
              <a:rPr lang="zh-CN" altLang="en-US" dirty="0"/>
              <a:t>提高模块的独立性，降低模块间的耦合程度。</a:t>
            </a:r>
          </a:p>
          <a:p>
            <a:pPr marL="0" indent="0">
              <a:buNone/>
            </a:pPr>
            <a:r>
              <a:rPr lang="en-US" altLang="zh-CN" dirty="0"/>
              <a:t>(3) </a:t>
            </a:r>
            <a:r>
              <a:rPr lang="zh-CN" altLang="en-US" dirty="0"/>
              <a:t>提高模块的内聚程度。</a:t>
            </a:r>
          </a:p>
          <a:p>
            <a:pPr marL="0" indent="0">
              <a:buNone/>
            </a:pPr>
            <a:r>
              <a:rPr lang="en-US" altLang="zh-CN" dirty="0"/>
              <a:t>(4) </a:t>
            </a:r>
            <a:r>
              <a:rPr lang="zh-CN" altLang="en-US" dirty="0"/>
              <a:t>加强模块的保护性。</a:t>
            </a:r>
          </a:p>
          <a:p>
            <a:endParaRPr lang="zh-CN" altLang="en-US" dirty="0"/>
          </a:p>
        </p:txBody>
      </p:sp>
    </p:spTree>
    <p:extLst>
      <p:ext uri="{BB962C8B-B14F-4D97-AF65-F5344CB8AC3E}">
        <p14:creationId xmlns:p14="http://schemas.microsoft.com/office/powerpoint/2010/main" val="3573711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5.10 </a:t>
            </a:r>
            <a:r>
              <a:rPr lang="zh-CN" altLang="en-US" dirty="0" smtClean="0"/>
              <a:t>结构化设计实例</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smtClean="0">
                <a:solidFill>
                  <a:srgbClr val="FF0000"/>
                </a:solidFill>
              </a:rPr>
              <a:t>例：</a:t>
            </a:r>
            <a:r>
              <a:rPr lang="en-US" altLang="zh-CN" dirty="0" smtClean="0"/>
              <a:t>5-1</a:t>
            </a:r>
            <a:r>
              <a:rPr lang="zh-CN" altLang="en-US" dirty="0" smtClean="0"/>
              <a:t>图</a:t>
            </a:r>
            <a:r>
              <a:rPr lang="en-US" altLang="zh-CN" dirty="0" smtClean="0"/>
              <a:t>5-35</a:t>
            </a:r>
            <a:r>
              <a:rPr lang="zh-CN" altLang="en-US" dirty="0" smtClean="0"/>
              <a:t>是学生学籍管理系统的一部分，其中方案一和方案二是同一模块的两种设计方案，你认为哪种好？请说明理由。</a:t>
            </a:r>
            <a:endParaRPr lang="en-US" altLang="zh-CN" dirty="0" smtClean="0"/>
          </a:p>
          <a:p>
            <a:endParaRPr lang="en-US" altLang="zh-CN" dirty="0"/>
          </a:p>
        </p:txBody>
      </p:sp>
    </p:spTree>
    <p:extLst>
      <p:ext uri="{BB962C8B-B14F-4D97-AF65-F5344CB8AC3E}">
        <p14:creationId xmlns:p14="http://schemas.microsoft.com/office/powerpoint/2010/main" val="3236475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685800" y="142956"/>
            <a:ext cx="7581418" cy="5023935"/>
          </a:xfrm>
          <a:prstGeom prst="rect">
            <a:avLst/>
          </a:prstGeom>
        </p:spPr>
      </p:pic>
    </p:spTree>
    <p:extLst>
      <p:ext uri="{BB962C8B-B14F-4D97-AF65-F5344CB8AC3E}">
        <p14:creationId xmlns:p14="http://schemas.microsoft.com/office/powerpoint/2010/main" val="713784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5.10 </a:t>
            </a:r>
            <a:r>
              <a:rPr lang="zh-CN" altLang="en-US" dirty="0"/>
              <a:t>结构化设计实例</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a:solidFill>
                  <a:srgbClr val="00B0F0"/>
                </a:solidFill>
              </a:rPr>
              <a:t>答：</a:t>
            </a:r>
            <a:r>
              <a:rPr lang="zh-CN" altLang="en-US" dirty="0">
                <a:solidFill>
                  <a:srgbClr val="FF0000"/>
                </a:solidFill>
              </a:rPr>
              <a:t>方案二好</a:t>
            </a:r>
            <a:r>
              <a:rPr lang="zh-CN" altLang="en-US" dirty="0"/>
              <a:t>，原因如下：</a:t>
            </a:r>
            <a:endParaRPr lang="en-US" altLang="zh-CN" dirty="0"/>
          </a:p>
          <a:p>
            <a:r>
              <a:rPr lang="zh-CN" altLang="en-US" dirty="0"/>
              <a:t>（</a:t>
            </a:r>
            <a:r>
              <a:rPr lang="en-US" altLang="zh-CN" dirty="0"/>
              <a:t>1</a:t>
            </a:r>
            <a:r>
              <a:rPr lang="zh-CN" altLang="en-US" dirty="0"/>
              <a:t>）</a:t>
            </a:r>
            <a:r>
              <a:rPr lang="zh-CN" altLang="en-US" dirty="0">
                <a:solidFill>
                  <a:srgbClr val="00B050"/>
                </a:solidFill>
              </a:rPr>
              <a:t>可维护性比较好</a:t>
            </a:r>
            <a:r>
              <a:rPr lang="zh-CN" altLang="en-US" dirty="0"/>
              <a:t>。用分支结构的好处是，如果一个分支出现错误，不必修改整个代码。</a:t>
            </a:r>
            <a:endParaRPr lang="en-US" altLang="zh-CN" dirty="0"/>
          </a:p>
          <a:p>
            <a:r>
              <a:rPr lang="zh-CN" altLang="en-US" dirty="0"/>
              <a:t>（</a:t>
            </a:r>
            <a:r>
              <a:rPr lang="en-US" altLang="zh-CN" dirty="0"/>
              <a:t>2</a:t>
            </a:r>
            <a:r>
              <a:rPr lang="zh-CN" altLang="en-US" dirty="0"/>
              <a:t>）</a:t>
            </a:r>
            <a:r>
              <a:rPr lang="zh-CN" altLang="en-US" dirty="0">
                <a:solidFill>
                  <a:srgbClr val="00B050"/>
                </a:solidFill>
              </a:rPr>
              <a:t>稳定性好</a:t>
            </a:r>
            <a:r>
              <a:rPr lang="zh-CN" altLang="en-US" dirty="0"/>
              <a:t>。因为软件分析方法基于功能分析和功能分解。当软件功能发生变化时，很容易引起软件结构改变，分支结构使得功能分开，减少改动规模。</a:t>
            </a:r>
          </a:p>
          <a:p>
            <a:endParaRPr lang="zh-CN" altLang="en-US" dirty="0"/>
          </a:p>
        </p:txBody>
      </p:sp>
    </p:spTree>
    <p:extLst>
      <p:ext uri="{BB962C8B-B14F-4D97-AF65-F5344CB8AC3E}">
        <p14:creationId xmlns:p14="http://schemas.microsoft.com/office/powerpoint/2010/main" val="562629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5.10 </a:t>
            </a:r>
            <a:r>
              <a:rPr lang="zh-CN" altLang="en-US" dirty="0"/>
              <a:t>结构化设计实例</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en-US" altLang="zh-CN" dirty="0"/>
              <a:t>【</a:t>
            </a:r>
            <a:r>
              <a:rPr lang="zh-CN" altLang="en-US" dirty="0"/>
              <a:t>例</a:t>
            </a:r>
            <a:r>
              <a:rPr lang="en-US" altLang="zh-CN" dirty="0"/>
              <a:t>5-2】</a:t>
            </a:r>
            <a:r>
              <a:rPr lang="zh-CN" altLang="en-US" dirty="0"/>
              <a:t>研究下面给出的伪码程序</a:t>
            </a:r>
            <a:r>
              <a:rPr lang="en-US" altLang="zh-CN" dirty="0"/>
              <a:t>,</a:t>
            </a:r>
            <a:r>
              <a:rPr lang="zh-CN" altLang="en-US" dirty="0"/>
              <a:t>要求如下。</a:t>
            </a:r>
          </a:p>
          <a:p>
            <a:pPr>
              <a:lnSpc>
                <a:spcPct val="150000"/>
              </a:lnSpc>
            </a:pPr>
            <a:r>
              <a:rPr lang="en-US" altLang="zh-CN" dirty="0"/>
              <a:t>(1)</a:t>
            </a:r>
            <a:r>
              <a:rPr lang="zh-CN" altLang="en-US" dirty="0"/>
              <a:t>画出它的程序流程图。</a:t>
            </a:r>
          </a:p>
          <a:p>
            <a:pPr>
              <a:lnSpc>
                <a:spcPct val="150000"/>
              </a:lnSpc>
            </a:pPr>
            <a:r>
              <a:rPr lang="en-US" altLang="zh-CN" dirty="0"/>
              <a:t>(2)</a:t>
            </a:r>
            <a:r>
              <a:rPr lang="zh-CN" altLang="en-US" dirty="0"/>
              <a:t>它是结构化的还是非结构化的</a:t>
            </a:r>
            <a:r>
              <a:rPr lang="en-US" altLang="zh-CN" dirty="0"/>
              <a:t>?</a:t>
            </a:r>
            <a:r>
              <a:rPr lang="zh-CN" altLang="en-US" dirty="0"/>
              <a:t>说明你的理由。</a:t>
            </a:r>
          </a:p>
          <a:p>
            <a:pPr>
              <a:lnSpc>
                <a:spcPct val="150000"/>
              </a:lnSpc>
            </a:pPr>
            <a:r>
              <a:rPr lang="en-US" altLang="zh-CN" dirty="0"/>
              <a:t>(3)</a:t>
            </a:r>
            <a:r>
              <a:rPr lang="zh-CN" altLang="en-US" dirty="0"/>
              <a:t>若它是非结构化的</a:t>
            </a:r>
            <a:r>
              <a:rPr lang="en-US" altLang="zh-CN" dirty="0"/>
              <a:t>,</a:t>
            </a:r>
            <a:r>
              <a:rPr lang="zh-CN" altLang="en-US" dirty="0"/>
              <a:t>则</a:t>
            </a:r>
          </a:p>
          <a:p>
            <a:pPr marL="457188" lvl="1" indent="0">
              <a:lnSpc>
                <a:spcPct val="150000"/>
              </a:lnSpc>
              <a:buNone/>
            </a:pPr>
            <a:r>
              <a:rPr lang="zh-CN" altLang="en-US" dirty="0"/>
              <a:t>①把它改造成仅用</a:t>
            </a:r>
            <a:r>
              <a:rPr lang="en-US" altLang="zh-CN" dirty="0"/>
              <a:t>3</a:t>
            </a:r>
            <a:r>
              <a:rPr lang="zh-CN" altLang="en-US" dirty="0"/>
              <a:t>种控制结构的结构化程序。</a:t>
            </a:r>
          </a:p>
          <a:p>
            <a:pPr marL="457188" lvl="1" indent="0">
              <a:lnSpc>
                <a:spcPct val="150000"/>
              </a:lnSpc>
              <a:buNone/>
            </a:pPr>
            <a:r>
              <a:rPr lang="zh-CN" altLang="en-US" dirty="0"/>
              <a:t>②写出这个结构化设计的伪代码。</a:t>
            </a:r>
          </a:p>
          <a:p>
            <a:pPr>
              <a:lnSpc>
                <a:spcPct val="150000"/>
              </a:lnSpc>
            </a:pPr>
            <a:r>
              <a:rPr lang="en-US" altLang="zh-CN" dirty="0"/>
              <a:t>(4)</a:t>
            </a:r>
            <a:r>
              <a:rPr lang="zh-CN" altLang="en-US" dirty="0"/>
              <a:t>找出并改正程序逻辑中的错误。</a:t>
            </a:r>
          </a:p>
        </p:txBody>
      </p:sp>
    </p:spTree>
    <p:extLst>
      <p:ext uri="{BB962C8B-B14F-4D97-AF65-F5344CB8AC3E}">
        <p14:creationId xmlns:p14="http://schemas.microsoft.com/office/powerpoint/2010/main" val="1700508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1676400" y="112826"/>
            <a:ext cx="5410200" cy="5030674"/>
          </a:xfrm>
          <a:prstGeom prst="rect">
            <a:avLst/>
          </a:prstGeom>
        </p:spPr>
      </p:pic>
    </p:spTree>
    <p:extLst>
      <p:ext uri="{BB962C8B-B14F-4D97-AF65-F5344CB8AC3E}">
        <p14:creationId xmlns:p14="http://schemas.microsoft.com/office/powerpoint/2010/main" val="8654364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0"/>
            <a:ext cx="8229600" cy="3661691"/>
          </a:xfrm>
        </p:spPr>
        <p:txBody>
          <a:bodyPr/>
          <a:lstStyle/>
          <a:p>
            <a:r>
              <a:rPr lang="zh-CN" altLang="en-US" sz="2000" dirty="0" smtClean="0"/>
              <a:t>（</a:t>
            </a:r>
            <a:r>
              <a:rPr lang="en-US" altLang="zh-CN" sz="2000" dirty="0" smtClean="0"/>
              <a:t>1</a:t>
            </a:r>
            <a:r>
              <a:rPr lang="zh-CN" altLang="en-US" sz="2000" dirty="0" smtClean="0"/>
              <a:t>）见课本</a:t>
            </a:r>
            <a:r>
              <a:rPr lang="en-US" altLang="zh-CN" sz="2000" dirty="0" smtClean="0"/>
              <a:t>97</a:t>
            </a:r>
            <a:r>
              <a:rPr lang="zh-CN" altLang="en-US" sz="2000" dirty="0" smtClean="0"/>
              <a:t>页</a:t>
            </a:r>
            <a:endParaRPr lang="en-US" altLang="zh-CN" sz="2000" dirty="0" smtClean="0"/>
          </a:p>
          <a:p>
            <a:r>
              <a:rPr lang="zh-CN" altLang="en-US" sz="2000" dirty="0" smtClean="0"/>
              <a:t>（</a:t>
            </a:r>
            <a:r>
              <a:rPr lang="en-US" altLang="zh-CN" sz="2000" dirty="0" smtClean="0"/>
              <a:t>2</a:t>
            </a:r>
            <a:r>
              <a:rPr lang="zh-CN" altLang="en-US" sz="2000" dirty="0"/>
              <a:t>）此程序是非结构化的</a:t>
            </a:r>
            <a:r>
              <a:rPr lang="en-US" altLang="zh-CN" sz="2000" dirty="0"/>
              <a:t>,</a:t>
            </a:r>
            <a:r>
              <a:rPr lang="zh-CN" altLang="en-US" sz="2000" dirty="0"/>
              <a:t>它有一个</a:t>
            </a:r>
            <a:r>
              <a:rPr lang="en-US" altLang="zh-CN" sz="2000" dirty="0"/>
              <a:t>GOTO</a:t>
            </a:r>
            <a:r>
              <a:rPr lang="zh-CN" altLang="en-US" sz="2000" dirty="0" smtClean="0"/>
              <a:t>语句，并且</a:t>
            </a:r>
            <a:r>
              <a:rPr lang="zh-CN" altLang="en-US" sz="2000" dirty="0"/>
              <a:t>是从一个循环体内转到循环</a:t>
            </a:r>
            <a:r>
              <a:rPr lang="zh-CN" altLang="en-US" sz="2000" dirty="0" smtClean="0"/>
              <a:t>体外的一个</a:t>
            </a:r>
            <a:r>
              <a:rPr lang="zh-CN" altLang="en-US" sz="2000" dirty="0"/>
              <a:t>条件语句内部</a:t>
            </a:r>
            <a:r>
              <a:rPr lang="zh-CN" altLang="en-US" sz="2000" dirty="0" smtClean="0"/>
              <a:t>。</a:t>
            </a:r>
            <a:endParaRPr lang="en-US" altLang="zh-CN" sz="2000" dirty="0" smtClean="0"/>
          </a:p>
          <a:p>
            <a:r>
              <a:rPr lang="en-US" altLang="zh-CN" sz="2000" dirty="0"/>
              <a:t>(3)</a:t>
            </a:r>
            <a:r>
              <a:rPr lang="zh-CN" altLang="en-US" sz="2000" dirty="0"/>
              <a:t>改造后的结构化程序如下。</a:t>
            </a:r>
          </a:p>
          <a:p>
            <a:endParaRPr lang="zh-CN" altLang="en-US" dirty="0"/>
          </a:p>
        </p:txBody>
      </p:sp>
      <p:pic>
        <p:nvPicPr>
          <p:cNvPr id="6" name="图片 5"/>
          <p:cNvPicPr>
            <a:picLocks noChangeAspect="1"/>
          </p:cNvPicPr>
          <p:nvPr/>
        </p:nvPicPr>
        <p:blipFill>
          <a:blip r:embed="rId2"/>
          <a:stretch>
            <a:fillRect/>
          </a:stretch>
        </p:blipFill>
        <p:spPr>
          <a:xfrm>
            <a:off x="1143000" y="1543518"/>
            <a:ext cx="6402203" cy="3530926"/>
          </a:xfrm>
          <a:prstGeom prst="rect">
            <a:avLst/>
          </a:prstGeom>
        </p:spPr>
      </p:pic>
    </p:spTree>
    <p:extLst>
      <p:ext uri="{BB962C8B-B14F-4D97-AF65-F5344CB8AC3E}">
        <p14:creationId xmlns:p14="http://schemas.microsoft.com/office/powerpoint/2010/main" val="2656235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(4)</a:t>
            </a:r>
            <a:r>
              <a:rPr lang="zh-CN" altLang="en-US" dirty="0"/>
              <a:t>改正程序的错误</a:t>
            </a:r>
          </a:p>
          <a:p>
            <a:pPr>
              <a:lnSpc>
                <a:spcPct val="150000"/>
              </a:lnSpc>
            </a:pPr>
            <a:r>
              <a:rPr lang="zh-CN" altLang="en-US" dirty="0"/>
              <a:t>①语句</a:t>
            </a:r>
            <a:r>
              <a:rPr lang="zh-CN" altLang="en-US" dirty="0" smtClean="0"/>
              <a:t>“</a:t>
            </a:r>
            <a:r>
              <a:rPr lang="en-US" altLang="zh-CN" dirty="0" smtClean="0"/>
              <a:t>IF WORD=KEYWORD</a:t>
            </a:r>
            <a:r>
              <a:rPr lang="zh-CN" altLang="en-US" dirty="0" smtClean="0"/>
              <a:t>”中</a:t>
            </a:r>
            <a:r>
              <a:rPr lang="zh-CN" altLang="en-US" dirty="0"/>
              <a:t>的变量</a:t>
            </a:r>
            <a:r>
              <a:rPr lang="en-US" altLang="zh-CN" dirty="0"/>
              <a:t>WORD</a:t>
            </a:r>
            <a:r>
              <a:rPr lang="zh-CN" altLang="en-US" dirty="0"/>
              <a:t>没有预先赋值。</a:t>
            </a:r>
          </a:p>
          <a:p>
            <a:pPr>
              <a:lnSpc>
                <a:spcPct val="150000"/>
              </a:lnSpc>
            </a:pPr>
            <a:r>
              <a:rPr lang="zh-CN" altLang="en-US" dirty="0"/>
              <a:t>②程序中没有预先</a:t>
            </a:r>
            <a:r>
              <a:rPr lang="zh-CN" altLang="en-US" dirty="0" smtClean="0"/>
              <a:t>输同意</a:t>
            </a:r>
            <a:r>
              <a:rPr lang="en-US" altLang="zh-CN" dirty="0" smtClean="0"/>
              <a:t>T</a:t>
            </a:r>
            <a:r>
              <a:rPr lang="zh-CN" altLang="en-US" dirty="0" smtClean="0"/>
              <a:t>的</a:t>
            </a:r>
            <a:r>
              <a:rPr lang="zh-CN" altLang="en-US" dirty="0"/>
              <a:t>值。</a:t>
            </a:r>
          </a:p>
          <a:p>
            <a:pPr>
              <a:lnSpc>
                <a:spcPct val="150000"/>
              </a:lnSpc>
            </a:pPr>
            <a:r>
              <a:rPr lang="zh-CN" altLang="en-US" dirty="0"/>
              <a:t>③倒数第五行</a:t>
            </a:r>
            <a:r>
              <a:rPr lang="en-US" altLang="zh-CN" dirty="0"/>
              <a:t>IF </a:t>
            </a:r>
            <a:r>
              <a:rPr lang="en-US" altLang="zh-CN" dirty="0" smtClean="0"/>
              <a:t>N=0</a:t>
            </a:r>
            <a:r>
              <a:rPr lang="zh-CN" altLang="en-US" dirty="0" smtClean="0"/>
              <a:t>应该</a:t>
            </a:r>
            <a:r>
              <a:rPr lang="zh-CN" altLang="en-US" dirty="0"/>
              <a:t>是</a:t>
            </a:r>
            <a:r>
              <a:rPr lang="en-US" altLang="zh-CN" dirty="0"/>
              <a:t>IF </a:t>
            </a:r>
            <a:r>
              <a:rPr lang="en-US" altLang="zh-CN" dirty="0" smtClean="0"/>
              <a:t>MATCH=0</a:t>
            </a:r>
            <a:r>
              <a:rPr lang="zh-CN" altLang="en-US" dirty="0" smtClean="0"/>
              <a:t>。</a:t>
            </a:r>
            <a:endParaRPr lang="zh-CN" altLang="en-US" dirty="0"/>
          </a:p>
        </p:txBody>
      </p:sp>
    </p:spTree>
    <p:extLst>
      <p:ext uri="{BB962C8B-B14F-4D97-AF65-F5344CB8AC3E}">
        <p14:creationId xmlns:p14="http://schemas.microsoft.com/office/powerpoint/2010/main" val="32359438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smtClean="0"/>
              <a:t>软件设计是为了回答“怎么做”这个问题；</a:t>
            </a:r>
            <a:endParaRPr lang="en-US" altLang="zh-CN" dirty="0" smtClean="0"/>
          </a:p>
          <a:p>
            <a:r>
              <a:rPr lang="zh-CN" altLang="en-US" dirty="0" smtClean="0"/>
              <a:t>软件设计在软件开发中处于核心地们；</a:t>
            </a:r>
            <a:endParaRPr lang="en-US" altLang="zh-CN" dirty="0" smtClean="0"/>
          </a:p>
          <a:p>
            <a:r>
              <a:rPr lang="zh-CN" altLang="en-US" dirty="0" smtClean="0"/>
              <a:t>软件设计的</a:t>
            </a:r>
            <a:r>
              <a:rPr lang="en-US" altLang="zh-CN" dirty="0" smtClean="0"/>
              <a:t>6</a:t>
            </a:r>
            <a:r>
              <a:rPr lang="zh-CN" altLang="en-US" dirty="0" smtClean="0"/>
              <a:t>项原则；</a:t>
            </a:r>
            <a:endParaRPr lang="en-US" altLang="zh-CN" dirty="0" smtClean="0"/>
          </a:p>
          <a:p>
            <a:r>
              <a:rPr lang="zh-CN" altLang="en-US" dirty="0" smtClean="0"/>
              <a:t>用户界面设计的方法和注意的问题</a:t>
            </a:r>
            <a:endParaRPr lang="en-US" altLang="zh-CN" dirty="0" smtClean="0"/>
          </a:p>
          <a:p>
            <a:r>
              <a:rPr lang="zh-CN" altLang="en-US" dirty="0" smtClean="0"/>
              <a:t>结构化设计中分为面向数据流的设计方法和面向数据结构的设计方法；</a:t>
            </a:r>
            <a:endParaRPr lang="en-US" altLang="zh-CN" dirty="0" smtClean="0"/>
          </a:p>
          <a:p>
            <a:r>
              <a:rPr lang="zh-CN" altLang="en-US" dirty="0" smtClean="0"/>
              <a:t>数据流分为变换流和事务流；</a:t>
            </a:r>
            <a:endParaRPr lang="en-US" altLang="zh-CN" dirty="0" smtClean="0"/>
          </a:p>
          <a:p>
            <a:r>
              <a:rPr lang="zh-CN" altLang="en-US" dirty="0" smtClean="0"/>
              <a:t>结构化设计的工具。</a:t>
            </a:r>
            <a:endParaRPr lang="zh-CN" altLang="en-US" dirty="0"/>
          </a:p>
        </p:txBody>
      </p:sp>
    </p:spTree>
    <p:extLst>
      <p:ext uri="{BB962C8B-B14F-4D97-AF65-F5344CB8AC3E}">
        <p14:creationId xmlns:p14="http://schemas.microsoft.com/office/powerpoint/2010/main" val="3358591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3787178" y="2273922"/>
            <a:ext cx="1569660" cy="646331"/>
          </a:xfrm>
          <a:prstGeom prst="rect">
            <a:avLst/>
          </a:prstGeom>
          <a:noFill/>
        </p:spPr>
        <p:txBody>
          <a:bodyPr wrap="none" rtlCol="0">
            <a:spAutoFit/>
          </a:bodyPr>
          <a:lstStyle/>
          <a:p>
            <a:pPr algn="ctr"/>
            <a:r>
              <a:rPr lang="zh-CN" altLang="en-US" sz="3600" b="1" dirty="0" smtClean="0">
                <a:solidFill>
                  <a:schemeClr val="accent1"/>
                </a:solidFill>
                <a:cs typeface="+mn-ea"/>
                <a:sym typeface="+mn-lt"/>
              </a:rPr>
              <a:t>谢谢！</a:t>
            </a:r>
            <a:endParaRPr lang="zh-CN" altLang="en-US" sz="3600" b="1" dirty="0">
              <a:solidFill>
                <a:schemeClr val="accent1"/>
              </a:solidFill>
              <a:cs typeface="+mn-ea"/>
              <a:sym typeface="+mn-lt"/>
            </a:endParaRPr>
          </a:p>
        </p:txBody>
      </p:sp>
    </p:spTree>
    <p:extLst>
      <p:ext uri="{BB962C8B-B14F-4D97-AF65-F5344CB8AC3E}">
        <p14:creationId xmlns:p14="http://schemas.microsoft.com/office/powerpoint/2010/main" val="2428183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a:xfrm>
            <a:off x="1219200" y="4555191"/>
            <a:ext cx="6629400" cy="292894"/>
          </a:xfrm>
        </p:spPr>
        <p:txBody>
          <a:bodyPr/>
          <a:lstStyle/>
          <a:p>
            <a:r>
              <a:rPr lang="en-JM" dirty="0" smtClean="0">
                <a:solidFill>
                  <a:prstClr val="black"/>
                </a:solidFill>
              </a:rPr>
              <a:t> </a:t>
            </a:r>
            <a:endParaRPr lang="en-JM" dirty="0">
              <a:solidFill>
                <a:prstClr val="black"/>
              </a:solidFill>
            </a:endParaRPr>
          </a:p>
        </p:txBody>
      </p:sp>
      <p:grpSp>
        <p:nvGrpSpPr>
          <p:cNvPr id="5" name="Group 2"/>
          <p:cNvGrpSpPr>
            <a:grpSpLocks/>
          </p:cNvGrpSpPr>
          <p:nvPr/>
        </p:nvGrpSpPr>
        <p:grpSpPr bwMode="auto">
          <a:xfrm>
            <a:off x="2819400" y="1221441"/>
            <a:ext cx="5791200" cy="3333750"/>
            <a:chOff x="2289" y="975"/>
            <a:chExt cx="5191" cy="3434"/>
          </a:xfrm>
        </p:grpSpPr>
        <p:sp>
          <p:nvSpPr>
            <p:cNvPr id="6" name="Line 3"/>
            <p:cNvSpPr>
              <a:spLocks noChangeShapeType="1"/>
            </p:cNvSpPr>
            <p:nvPr/>
          </p:nvSpPr>
          <p:spPr bwMode="auto">
            <a:xfrm flipV="1">
              <a:off x="2835" y="1134"/>
              <a:ext cx="0" cy="2835"/>
            </a:xfrm>
            <a:prstGeom prst="line">
              <a:avLst/>
            </a:prstGeom>
            <a:noFill/>
            <a:ln w="15875">
              <a:solidFill>
                <a:srgbClr val="000000"/>
              </a:solidFill>
              <a:round/>
              <a:headEnd/>
              <a:tailEnd type="arrow"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 Box 4"/>
            <p:cNvSpPr txBox="1">
              <a:spLocks noChangeArrowheads="1"/>
            </p:cNvSpPr>
            <p:nvPr/>
          </p:nvSpPr>
          <p:spPr bwMode="auto">
            <a:xfrm>
              <a:off x="2289" y="2070"/>
              <a:ext cx="567"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54000" tIns="45720" rIns="5400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Times New Roman" panose="02020603050405020304" pitchFamily="18" charset="0"/>
                  <a:ea typeface="楷体_GB2312" charset="-122"/>
                </a:rPr>
                <a:t>成本</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8" name="Line 5"/>
            <p:cNvSpPr>
              <a:spLocks noChangeShapeType="1"/>
            </p:cNvSpPr>
            <p:nvPr/>
          </p:nvSpPr>
          <p:spPr bwMode="auto">
            <a:xfrm>
              <a:off x="2835" y="3969"/>
              <a:ext cx="4535" cy="0"/>
            </a:xfrm>
            <a:prstGeom prst="line">
              <a:avLst/>
            </a:prstGeom>
            <a:noFill/>
            <a:ln w="15875">
              <a:solidFill>
                <a:srgbClr val="000000"/>
              </a:solidFill>
              <a:round/>
              <a:headEnd/>
              <a:tailEnd type="arrow"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rc 6"/>
            <p:cNvSpPr>
              <a:spLocks/>
            </p:cNvSpPr>
            <p:nvPr/>
          </p:nvSpPr>
          <p:spPr bwMode="auto">
            <a:xfrm flipV="1">
              <a:off x="3234" y="1446"/>
              <a:ext cx="2835" cy="20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rc 7"/>
            <p:cNvSpPr>
              <a:spLocks/>
            </p:cNvSpPr>
            <p:nvPr/>
          </p:nvSpPr>
          <p:spPr bwMode="auto">
            <a:xfrm flipH="1" flipV="1">
              <a:off x="3234" y="1503"/>
              <a:ext cx="2835" cy="20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 name="Group 8"/>
            <p:cNvGrpSpPr>
              <a:grpSpLocks/>
            </p:cNvGrpSpPr>
            <p:nvPr/>
          </p:nvGrpSpPr>
          <p:grpSpPr bwMode="auto">
            <a:xfrm flipV="1">
              <a:off x="3402" y="1293"/>
              <a:ext cx="2415" cy="780"/>
              <a:chOff x="7938" y="1446"/>
              <a:chExt cx="1472" cy="625"/>
            </a:xfrm>
          </p:grpSpPr>
          <p:sp>
            <p:nvSpPr>
              <p:cNvPr id="20" name="Arc 9"/>
              <p:cNvSpPr>
                <a:spLocks/>
              </p:cNvSpPr>
              <p:nvPr/>
            </p:nvSpPr>
            <p:spPr bwMode="auto">
              <a:xfrm>
                <a:off x="8675" y="1447"/>
                <a:ext cx="735"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rc 10"/>
              <p:cNvSpPr>
                <a:spLocks/>
              </p:cNvSpPr>
              <p:nvPr/>
            </p:nvSpPr>
            <p:spPr bwMode="auto">
              <a:xfrm flipH="1">
                <a:off x="7938" y="1446"/>
                <a:ext cx="735"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Line 11"/>
            <p:cNvSpPr>
              <a:spLocks noChangeShapeType="1"/>
            </p:cNvSpPr>
            <p:nvPr/>
          </p:nvSpPr>
          <p:spPr bwMode="auto">
            <a:xfrm>
              <a:off x="4179" y="2070"/>
              <a:ext cx="0" cy="1872"/>
            </a:xfrm>
            <a:prstGeom prst="line">
              <a:avLst/>
            </a:prstGeom>
            <a:noFill/>
            <a:ln w="1587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2"/>
            <p:cNvSpPr>
              <a:spLocks noChangeShapeType="1"/>
            </p:cNvSpPr>
            <p:nvPr/>
          </p:nvSpPr>
          <p:spPr bwMode="auto">
            <a:xfrm>
              <a:off x="4990" y="2070"/>
              <a:ext cx="0" cy="1872"/>
            </a:xfrm>
            <a:prstGeom prst="line">
              <a:avLst/>
            </a:prstGeom>
            <a:noFill/>
            <a:ln w="1587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13"/>
            <p:cNvSpPr>
              <a:spLocks/>
            </p:cNvSpPr>
            <p:nvPr/>
          </p:nvSpPr>
          <p:spPr bwMode="auto">
            <a:xfrm rot="5400000" flipV="1">
              <a:off x="4484" y="1297"/>
              <a:ext cx="170" cy="780"/>
            </a:xfrm>
            <a:prstGeom prst="leftBrace">
              <a:avLst>
                <a:gd name="adj1" fmla="val 38235"/>
                <a:gd name="adj2" fmla="val 50000"/>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Text Box 14"/>
            <p:cNvSpPr txBox="1">
              <a:spLocks noChangeArrowheads="1"/>
            </p:cNvSpPr>
            <p:nvPr/>
          </p:nvSpPr>
          <p:spPr bwMode="auto">
            <a:xfrm>
              <a:off x="6010" y="3318"/>
              <a:ext cx="147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楷体_GB2312" charset="-122"/>
                  <a:ea typeface="楷体_GB2312" charset="-122"/>
                </a:rPr>
                <a:t>成本 </a:t>
              </a:r>
              <a:r>
                <a:rPr kumimoji="0" lang="en-US" altLang="zh-CN" sz="2000" b="1" i="0" u="none" strike="noStrike" cap="none" normalizeH="0" baseline="0" smtClean="0">
                  <a:ln>
                    <a:noFill/>
                  </a:ln>
                  <a:solidFill>
                    <a:schemeClr val="tx1"/>
                  </a:solidFill>
                  <a:effectLst/>
                  <a:latin typeface="楷体_GB2312" charset="-122"/>
                  <a:ea typeface="楷体_GB2312" charset="-122"/>
                </a:rPr>
                <a:t>/ </a:t>
              </a:r>
              <a:r>
                <a:rPr kumimoji="0" lang="zh-CN" sz="2000" b="1" i="0" u="none" strike="noStrike" cap="none" normalizeH="0" baseline="0" smtClean="0">
                  <a:ln>
                    <a:noFill/>
                  </a:ln>
                  <a:solidFill>
                    <a:schemeClr val="tx1"/>
                  </a:solidFill>
                  <a:effectLst/>
                  <a:latin typeface="楷体_GB2312" charset="-122"/>
                  <a:ea typeface="楷体_GB2312" charset="-122"/>
                </a:rPr>
                <a:t>模块</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6" name="Text Box 15"/>
            <p:cNvSpPr txBox="1">
              <a:spLocks noChangeArrowheads="1"/>
            </p:cNvSpPr>
            <p:nvPr/>
          </p:nvSpPr>
          <p:spPr bwMode="auto">
            <a:xfrm>
              <a:off x="3912" y="1247"/>
              <a:ext cx="136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Times New Roman" panose="02020603050405020304" pitchFamily="18" charset="0"/>
                  <a:ea typeface="楷体_GB2312" charset="-122"/>
                </a:rPr>
                <a:t>最小成本区</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7" name="Text Box 16"/>
            <p:cNvSpPr txBox="1">
              <a:spLocks noChangeArrowheads="1"/>
            </p:cNvSpPr>
            <p:nvPr/>
          </p:nvSpPr>
          <p:spPr bwMode="auto">
            <a:xfrm>
              <a:off x="6010" y="1605"/>
              <a:ext cx="11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Times New Roman" panose="02020603050405020304" pitchFamily="18" charset="0"/>
                  <a:ea typeface="楷体_GB2312" charset="-122"/>
                </a:rPr>
                <a:t>接口成本</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8" name="Text Box 17"/>
            <p:cNvSpPr txBox="1">
              <a:spLocks noChangeArrowheads="1"/>
            </p:cNvSpPr>
            <p:nvPr/>
          </p:nvSpPr>
          <p:spPr bwMode="auto">
            <a:xfrm>
              <a:off x="5670" y="975"/>
              <a:ext cx="136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Times New Roman" panose="02020603050405020304" pitchFamily="18" charset="0"/>
                  <a:ea typeface="楷体_GB2312" charset="-122"/>
                </a:rPr>
                <a:t>软件总成本</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9" name="Text Box 18"/>
            <p:cNvSpPr txBox="1">
              <a:spLocks noChangeArrowheads="1"/>
            </p:cNvSpPr>
            <p:nvPr/>
          </p:nvSpPr>
          <p:spPr bwMode="auto">
            <a:xfrm>
              <a:off x="6237" y="3941"/>
              <a:ext cx="11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Times New Roman" panose="02020603050405020304" pitchFamily="18" charset="0"/>
                  <a:ea typeface="楷体_GB2312" charset="-122"/>
                </a:rPr>
                <a:t>模块数目</a:t>
              </a:r>
              <a:endParaRPr kumimoji="0" lang="zh-CN" sz="1800" b="0" i="0" u="none" strike="noStrike" cap="none" normalizeH="0" baseline="0" smtClean="0">
                <a:ln>
                  <a:noFill/>
                </a:ln>
                <a:solidFill>
                  <a:schemeClr val="tx1"/>
                </a:solidFill>
                <a:effectLst/>
                <a:latin typeface="Arial" panose="020B0604020202020204" pitchFamily="34" charset="0"/>
              </a:endParaRPr>
            </a:p>
          </p:txBody>
        </p:sp>
      </p:grpSp>
      <p:sp>
        <p:nvSpPr>
          <p:cNvPr id="22" name="文本框 21"/>
          <p:cNvSpPr txBox="1"/>
          <p:nvPr/>
        </p:nvSpPr>
        <p:spPr>
          <a:xfrm>
            <a:off x="2445160" y="4423594"/>
            <a:ext cx="2667000" cy="369332"/>
          </a:xfrm>
          <a:prstGeom prst="rect">
            <a:avLst/>
          </a:prstGeom>
          <a:noFill/>
        </p:spPr>
        <p:txBody>
          <a:bodyPr wrap="square" rtlCol="0">
            <a:spAutoFit/>
          </a:bodyPr>
          <a:lstStyle/>
          <a:p>
            <a:r>
              <a:rPr lang="zh-CN" altLang="en-US" dirty="0" smtClean="0">
                <a:solidFill>
                  <a:srgbClr val="EA0000"/>
                </a:solidFill>
              </a:rPr>
              <a:t>模块化和软件成本 </a:t>
            </a:r>
            <a:endParaRPr lang="zh-CN" altLang="en-US" dirty="0">
              <a:solidFill>
                <a:srgbClr val="EA0000"/>
              </a:solidFill>
            </a:endParaRPr>
          </a:p>
        </p:txBody>
      </p:sp>
      <p:sp>
        <p:nvSpPr>
          <p:cNvPr id="23" name="文本框 22"/>
          <p:cNvSpPr txBox="1"/>
          <p:nvPr/>
        </p:nvSpPr>
        <p:spPr>
          <a:xfrm>
            <a:off x="457200" y="1657350"/>
            <a:ext cx="1987960" cy="2031325"/>
          </a:xfrm>
          <a:prstGeom prst="rect">
            <a:avLst/>
          </a:prstGeom>
          <a:noFill/>
        </p:spPr>
        <p:txBody>
          <a:bodyPr wrap="square" rtlCol="0">
            <a:spAutoFit/>
          </a:bodyPr>
          <a:lstStyle/>
          <a:p>
            <a:r>
              <a:rPr lang="zh-CN" altLang="en-US" dirty="0" smtClean="0"/>
              <a:t>模块规模</a:t>
            </a:r>
            <a:r>
              <a:rPr lang="zh-CN" altLang="en-US" dirty="0" smtClean="0">
                <a:solidFill>
                  <a:srgbClr val="FF0000"/>
                </a:solidFill>
              </a:rPr>
              <a:t>小</a:t>
            </a:r>
            <a:r>
              <a:rPr lang="zh-CN" altLang="en-US" dirty="0" smtClean="0"/>
              <a:t>，模块数多，模块接口复杂；</a:t>
            </a:r>
            <a:endParaRPr lang="en-US" altLang="zh-CN" dirty="0" smtClean="0"/>
          </a:p>
          <a:p>
            <a:r>
              <a:rPr lang="zh-CN" altLang="en-US" dirty="0" smtClean="0"/>
              <a:t>模块规模</a:t>
            </a:r>
            <a:r>
              <a:rPr lang="zh-CN" altLang="en-US" dirty="0" smtClean="0">
                <a:solidFill>
                  <a:srgbClr val="FF0000"/>
                </a:solidFill>
              </a:rPr>
              <a:t>大</a:t>
            </a:r>
            <a:r>
              <a:rPr lang="zh-CN" altLang="en-US" dirty="0" smtClean="0"/>
              <a:t>，模块内部复杂，增加维护和测试的难度</a:t>
            </a:r>
            <a:endParaRPr lang="zh-CN" altLang="en-US" dirty="0"/>
          </a:p>
        </p:txBody>
      </p:sp>
    </p:spTree>
    <p:extLst>
      <p:ext uri="{BB962C8B-B14F-4D97-AF65-F5344CB8AC3E}">
        <p14:creationId xmlns:p14="http://schemas.microsoft.com/office/powerpoint/2010/main" val="4292590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12293</TotalTime>
  <Words>6862</Words>
  <Application>Microsoft Office PowerPoint</Application>
  <PresentationFormat>全屏显示(16:9)</PresentationFormat>
  <Paragraphs>515</Paragraphs>
  <Slides>88</Slides>
  <Notes>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88</vt:i4>
      </vt:variant>
    </vt:vector>
  </HeadingPairs>
  <TitlesOfParts>
    <vt:vector size="99" baseType="lpstr">
      <vt:lpstr>Adobe 楷体 Std R</vt:lpstr>
      <vt:lpstr>Bebas Neue</vt:lpstr>
      <vt:lpstr>楷体_GB2312</vt:lpstr>
      <vt:lpstr>宋体</vt:lpstr>
      <vt:lpstr>微软雅黑</vt:lpstr>
      <vt:lpstr>Arial</vt:lpstr>
      <vt:lpstr>Calibri</vt:lpstr>
      <vt:lpstr>Times New Roman</vt:lpstr>
      <vt:lpstr>Wingdings</vt:lpstr>
      <vt:lpstr>Office Theme</vt:lpstr>
      <vt:lpstr>1_Office Theme</vt:lpstr>
      <vt:lpstr>PowerPoint 演示文稿</vt:lpstr>
      <vt:lpstr>主要内容</vt:lpstr>
      <vt:lpstr>5.1　软件设计的基本概念</vt:lpstr>
      <vt:lpstr>5.1　软件设计的基本概念</vt:lpstr>
      <vt:lpstr>5.1　软件设计的基本概念</vt:lpstr>
      <vt:lpstr>5.1.2　软件设计的原则</vt:lpstr>
      <vt:lpstr>5.1　软件设计的基本概念</vt:lpstr>
      <vt:lpstr>5.1　软件设计的基本概念</vt:lpstr>
      <vt:lpstr>PowerPoint 演示文稿</vt:lpstr>
      <vt:lpstr>PowerPoint 演示文稿</vt:lpstr>
      <vt:lpstr>PowerPoint 演示文稿</vt:lpstr>
      <vt:lpstr>PowerPoint 演示文稿</vt:lpstr>
      <vt:lpstr>PowerPoint 演示文稿</vt:lpstr>
      <vt:lpstr>PowerPoint 演示文稿</vt:lpstr>
      <vt:lpstr>5.1　软件设计的基本概念</vt:lpstr>
      <vt:lpstr>5.1　软件设计的基本概念</vt:lpstr>
      <vt:lpstr>结合模块化和逐步求精思想建立的软件结构图</vt:lpstr>
      <vt:lpstr>5.1　软件设计的基本概念</vt:lpstr>
      <vt:lpstr>5.1　软件设计的基本概念</vt:lpstr>
      <vt:lpstr>5.1　软件设计的基本概念</vt:lpstr>
      <vt:lpstr>5.1　软件设计的基本概念</vt:lpstr>
      <vt:lpstr>5.1　软件设计的基本概念</vt:lpstr>
      <vt:lpstr>PowerPoint 演示文稿</vt:lpstr>
      <vt:lpstr>5.1　软件设计的基本概念</vt:lpstr>
      <vt:lpstr>5.1　软件设计的基本概念</vt:lpstr>
      <vt:lpstr>5.1　软件设计的基本概念</vt:lpstr>
      <vt:lpstr>5.2　数据库结构设计</vt:lpstr>
      <vt:lpstr>5.2　数据库结构设计</vt:lpstr>
      <vt:lpstr>5.3  用户界面设计</vt:lpstr>
      <vt:lpstr>5.3  用户界面设计</vt:lpstr>
      <vt:lpstr>5.3  用户界面设计</vt:lpstr>
      <vt:lpstr>5.3  用户界面设计</vt:lpstr>
      <vt:lpstr>5.3  用户界面设计</vt:lpstr>
      <vt:lpstr>5.3  用户界面设计</vt:lpstr>
      <vt:lpstr>5.3  用户界面设计</vt:lpstr>
      <vt:lpstr>5.3  用户界面设计</vt:lpstr>
      <vt:lpstr>5.3  用户界面设计</vt:lpstr>
      <vt:lpstr>5.4 结构化软件设计概述</vt:lpstr>
      <vt:lpstr>5.5 结构化设计与结构化分析的关系</vt:lpstr>
      <vt:lpstr>PowerPoint 演示文稿</vt:lpstr>
      <vt:lpstr>5.6　体系结构设计</vt:lpstr>
      <vt:lpstr>5.6　体系结构设计</vt:lpstr>
      <vt:lpstr>PowerPoint 演示文稿</vt:lpstr>
      <vt:lpstr>5.6　体系结构设计</vt:lpstr>
      <vt:lpstr>PowerPoint 演示文稿</vt:lpstr>
      <vt:lpstr>5.6　体系结构设计</vt:lpstr>
      <vt:lpstr>5.6　体系结构设计</vt:lpstr>
      <vt:lpstr>5.6　体系结构设计</vt:lpstr>
      <vt:lpstr>PowerPoint 演示文稿</vt:lpstr>
      <vt:lpstr>PowerPoint 演示文稿</vt:lpstr>
      <vt:lpstr>分析数据流图后得到的系统结构图</vt:lpstr>
      <vt:lpstr>优化后的结果</vt:lpstr>
      <vt:lpstr>5.6　体系结构设计</vt:lpstr>
      <vt:lpstr>PowerPoint 演示文稿</vt:lpstr>
      <vt:lpstr>PowerPoint 演示文稿</vt:lpstr>
      <vt:lpstr>5.6　体系结构设计</vt:lpstr>
      <vt:lpstr>5.6　体系结构设计</vt:lpstr>
      <vt:lpstr>5.7 接口设计</vt:lpstr>
      <vt:lpstr>5.7 接口设计</vt:lpstr>
      <vt:lpstr>5.7 接口设计</vt:lpstr>
      <vt:lpstr>5.7 接口设计</vt:lpstr>
      <vt:lpstr>5.7 接口设计</vt:lpstr>
      <vt:lpstr>5.7 接口设计</vt:lpstr>
      <vt:lpstr>5.8 数据设计</vt:lpstr>
      <vt:lpstr>5.8 数据设计</vt:lpstr>
      <vt:lpstr>5.8 数据设计</vt:lpstr>
      <vt:lpstr>PowerPoint 演示文稿</vt:lpstr>
      <vt:lpstr>5.9 过程设计</vt:lpstr>
      <vt:lpstr>5.9 过程设计</vt:lpstr>
      <vt:lpstr>5.9 过程设计</vt:lpstr>
      <vt:lpstr>5.9 过程设计</vt:lpstr>
      <vt:lpstr>5.9 过程设计</vt:lpstr>
      <vt:lpstr>PowerPoint 演示文稿</vt:lpstr>
      <vt:lpstr>5.9 过程设计</vt:lpstr>
      <vt:lpstr>5.9 过程设计</vt:lpstr>
      <vt:lpstr>5.9 过程设计</vt:lpstr>
      <vt:lpstr>5.9 过程设计</vt:lpstr>
      <vt:lpstr>5.9 过程设计</vt:lpstr>
      <vt:lpstr>5.9 过程设计</vt:lpstr>
      <vt:lpstr>5.10 结构化设计实例</vt:lpstr>
      <vt:lpstr>PowerPoint 演示文稿</vt:lpstr>
      <vt:lpstr>5.10 结构化设计实例</vt:lpstr>
      <vt:lpstr>5.10 结构化设计实例</vt:lpstr>
      <vt:lpstr>PowerPoint 演示文稿</vt:lpstr>
      <vt:lpstr>PowerPoint 演示文稿</vt:lpstr>
      <vt:lpstr>PowerPoint 演示文稿</vt:lpstr>
      <vt:lpstr>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lyx</dc:creator>
  <cp:keywords>http:/www.ypppt.com</cp:keywords>
  <cp:lastModifiedBy>Administrator</cp:lastModifiedBy>
  <cp:revision>323</cp:revision>
  <dcterms:created xsi:type="dcterms:W3CDTF">2011-12-26T17:46:32Z</dcterms:created>
  <dcterms:modified xsi:type="dcterms:W3CDTF">2020-03-26T05:13:27Z</dcterms:modified>
</cp:coreProperties>
</file>