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handoutMasterIdLst>
    <p:handoutMasterId r:id="rId58"/>
  </p:handoutMasterIdLst>
  <p:sldIdLst>
    <p:sldId id="339" r:id="rId2"/>
    <p:sldId id="342" r:id="rId3"/>
    <p:sldId id="367" r:id="rId4"/>
    <p:sldId id="368" r:id="rId5"/>
    <p:sldId id="343" r:id="rId6"/>
    <p:sldId id="344" r:id="rId7"/>
    <p:sldId id="345" r:id="rId8"/>
    <p:sldId id="346" r:id="rId9"/>
    <p:sldId id="347" r:id="rId10"/>
    <p:sldId id="369" r:id="rId11"/>
    <p:sldId id="370" r:id="rId12"/>
    <p:sldId id="348" r:id="rId13"/>
    <p:sldId id="349" r:id="rId14"/>
    <p:sldId id="350" r:id="rId15"/>
    <p:sldId id="371" r:id="rId16"/>
    <p:sldId id="372" r:id="rId17"/>
    <p:sldId id="351" r:id="rId18"/>
    <p:sldId id="374" r:id="rId19"/>
    <p:sldId id="373" r:id="rId20"/>
    <p:sldId id="375" r:id="rId21"/>
    <p:sldId id="352" r:id="rId22"/>
    <p:sldId id="353" r:id="rId23"/>
    <p:sldId id="355" r:id="rId24"/>
    <p:sldId id="376" r:id="rId25"/>
    <p:sldId id="377" r:id="rId26"/>
    <p:sldId id="356" r:id="rId27"/>
    <p:sldId id="378" r:id="rId28"/>
    <p:sldId id="354" r:id="rId29"/>
    <p:sldId id="357" r:id="rId30"/>
    <p:sldId id="358" r:id="rId31"/>
    <p:sldId id="359" r:id="rId32"/>
    <p:sldId id="360" r:id="rId33"/>
    <p:sldId id="361" r:id="rId34"/>
    <p:sldId id="362" r:id="rId35"/>
    <p:sldId id="363" r:id="rId36"/>
    <p:sldId id="366" r:id="rId37"/>
    <p:sldId id="364" r:id="rId38"/>
    <p:sldId id="379" r:id="rId39"/>
    <p:sldId id="380" r:id="rId40"/>
    <p:sldId id="381" r:id="rId41"/>
    <p:sldId id="382" r:id="rId42"/>
    <p:sldId id="383" r:id="rId43"/>
    <p:sldId id="385" r:id="rId44"/>
    <p:sldId id="386" r:id="rId45"/>
    <p:sldId id="387" r:id="rId46"/>
    <p:sldId id="389" r:id="rId47"/>
    <p:sldId id="388" r:id="rId48"/>
    <p:sldId id="391" r:id="rId49"/>
    <p:sldId id="392" r:id="rId50"/>
    <p:sldId id="390" r:id="rId51"/>
    <p:sldId id="393" r:id="rId52"/>
    <p:sldId id="394" r:id="rId53"/>
    <p:sldId id="395" r:id="rId54"/>
    <p:sldId id="396" r:id="rId55"/>
    <p:sldId id="340" r:id="rId5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11C"/>
    <a:srgbClr val="EA0000"/>
    <a:srgbClr val="F2644C"/>
    <a:srgbClr val="0065B0"/>
    <a:srgbClr val="FF0505"/>
    <a:srgbClr val="444444"/>
    <a:srgbClr val="0FCED3"/>
    <a:srgbClr val="D60093"/>
    <a:srgbClr val="CC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3" autoAdjust="0"/>
    <p:restoredTop sz="99548" autoAdjust="0"/>
  </p:normalViewPr>
  <p:slideViewPr>
    <p:cSldViewPr>
      <p:cViewPr varScale="1">
        <p:scale>
          <a:sx n="98" d="100"/>
          <a:sy n="98" d="100"/>
        </p:scale>
        <p:origin x="426" y="84"/>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9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BABB2A-1528-4AAF-9A21-F4370666C7B2}" type="datetimeFigureOut">
              <a:rPr lang="en-JM" smtClean="0"/>
              <a:pPr/>
              <a:t>12/04/2020</a:t>
            </a:fld>
            <a:endParaRPr lang="en-JM"/>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38927C-AB49-450F-8967-4AD52E2DC3DA}" type="slidenum">
              <a:rPr lang="en-JM" smtClean="0"/>
              <a:pPr/>
              <a:t>‹#›</a:t>
            </a:fld>
            <a:endParaRPr lang="en-JM"/>
          </a:p>
        </p:txBody>
      </p:sp>
    </p:spTree>
    <p:extLst>
      <p:ext uri="{BB962C8B-B14F-4D97-AF65-F5344CB8AC3E}">
        <p14:creationId xmlns:p14="http://schemas.microsoft.com/office/powerpoint/2010/main" val="352751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JM"/>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90015-6979-4CAF-87BC-D33F74A1F261}" type="datetimeFigureOut">
              <a:rPr lang="en-JM" smtClean="0"/>
              <a:pPr/>
              <a:t>12/04/2020</a:t>
            </a:fld>
            <a:endParaRPr lang="en-JM"/>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JM"/>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CA0D8-6577-48B2-BA77-88519BAFBFDA}" type="slidenum">
              <a:rPr lang="en-JM" smtClean="0"/>
              <a:pPr/>
              <a:t>‹#›</a:t>
            </a:fld>
            <a:endParaRPr lang="en-JM"/>
          </a:p>
        </p:txBody>
      </p:sp>
    </p:spTree>
    <p:extLst>
      <p:ext uri="{BB962C8B-B14F-4D97-AF65-F5344CB8AC3E}">
        <p14:creationId xmlns:p14="http://schemas.microsoft.com/office/powerpoint/2010/main" val="159120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t>1</a:t>
            </a:fld>
            <a:endParaRPr lang="zh-CN" altLang="en-US"/>
          </a:p>
        </p:txBody>
      </p:sp>
    </p:spTree>
    <p:extLst>
      <p:ext uri="{BB962C8B-B14F-4D97-AF65-F5344CB8AC3E}">
        <p14:creationId xmlns:p14="http://schemas.microsoft.com/office/powerpoint/2010/main" val="92668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034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958C47C-F959-4111-8960-3964DF5C975C}" type="slidenum">
              <a:rPr lang="zh-CN" altLang="en-US" smtClean="0"/>
              <a:pPr/>
              <a:t>44</a:t>
            </a:fld>
            <a:endParaRPr lang="zh-CN" altLang="en-US" smtClean="0"/>
          </a:p>
        </p:txBody>
      </p:sp>
    </p:spTree>
    <p:extLst>
      <p:ext uri="{BB962C8B-B14F-4D97-AF65-F5344CB8AC3E}">
        <p14:creationId xmlns:p14="http://schemas.microsoft.com/office/powerpoint/2010/main" val="128506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t>55</a:t>
            </a:fld>
            <a:endParaRPr lang="zh-CN" altLang="en-US"/>
          </a:p>
        </p:txBody>
      </p:sp>
    </p:spTree>
    <p:extLst>
      <p:ext uri="{BB962C8B-B14F-4D97-AF65-F5344CB8AC3E}">
        <p14:creationId xmlns:p14="http://schemas.microsoft.com/office/powerpoint/2010/main" val="4119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4" name="矩形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i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8" name="内容占位符 7"/>
          <p:cNvSpPr>
            <a:spLocks noGrp="1"/>
          </p:cNvSpPr>
          <p:nvPr>
            <p:ph sz="quarter" idx="13"/>
          </p:nvPr>
        </p:nvSpPr>
        <p:spPr>
          <a:xfrm>
            <a:off x="457200" y="1043658"/>
            <a:ext cx="8229600" cy="3661691"/>
          </a:xfrm>
          <a:prstGeom prst="rect">
            <a:avLst/>
          </a:prstGeom>
        </p:spPr>
        <p:txBody>
          <a:bodyPr/>
          <a:lstStyle>
            <a:lvl1pPr>
              <a:defRPr sz="2400"/>
            </a:lvl1pPr>
            <a:lvl2pPr>
              <a:defRPr sz="2000"/>
            </a:lvl2pPr>
            <a:lvl3pPr>
              <a:defRPr sz="1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354698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dirty="0"/>
          </a:p>
        </p:txBody>
      </p:sp>
      <p:sp>
        <p:nvSpPr>
          <p:cNvPr id="30" name="Picture Placeholder 29"/>
          <p:cNvSpPr>
            <a:spLocks noGrp="1"/>
          </p:cNvSpPr>
          <p:nvPr>
            <p:ph type="pic" sz="quarter" idx="13"/>
          </p:nvPr>
        </p:nvSpPr>
        <p:spPr>
          <a:xfrm>
            <a:off x="533400" y="1200150"/>
            <a:ext cx="1828800" cy="1518666"/>
          </a:xfrm>
          <a:prstGeom prst="rect">
            <a:avLst/>
          </a:prstGeom>
        </p:spPr>
        <p:txBody>
          <a:bodyPr>
            <a:normAutofit/>
          </a:bodyPr>
          <a:lstStyle>
            <a:lvl1pPr marL="0" indent="0" algn="ctr">
              <a:buFontTx/>
              <a:buNone/>
              <a:defRPr sz="1400"/>
            </a:lvl1pPr>
          </a:lstStyle>
          <a:p>
            <a:endParaRPr lang="en-JM" dirty="0"/>
          </a:p>
        </p:txBody>
      </p:sp>
      <p:sp>
        <p:nvSpPr>
          <p:cNvPr id="32" name="Picture Placeholder 29"/>
          <p:cNvSpPr>
            <a:spLocks noGrp="1"/>
          </p:cNvSpPr>
          <p:nvPr>
            <p:ph type="pic" sz="quarter" idx="14"/>
          </p:nvPr>
        </p:nvSpPr>
        <p:spPr>
          <a:xfrm>
            <a:off x="2590800" y="1200150"/>
            <a:ext cx="1828800" cy="1518666"/>
          </a:xfrm>
          <a:prstGeom prst="rect">
            <a:avLst/>
          </a:prstGeom>
        </p:spPr>
        <p:txBody>
          <a:bodyPr>
            <a:normAutofit/>
          </a:bodyPr>
          <a:lstStyle>
            <a:lvl1pPr marL="0" indent="0" algn="ctr">
              <a:buFontTx/>
              <a:buNone/>
              <a:defRPr sz="1400"/>
            </a:lvl1pPr>
          </a:lstStyle>
          <a:p>
            <a:endParaRPr lang="en-JM"/>
          </a:p>
        </p:txBody>
      </p:sp>
      <p:sp>
        <p:nvSpPr>
          <p:cNvPr id="34" name="Picture Placeholder 29"/>
          <p:cNvSpPr>
            <a:spLocks noGrp="1"/>
          </p:cNvSpPr>
          <p:nvPr>
            <p:ph type="pic" sz="quarter" idx="15"/>
          </p:nvPr>
        </p:nvSpPr>
        <p:spPr>
          <a:xfrm>
            <a:off x="4648200" y="1200150"/>
            <a:ext cx="1828800" cy="1518666"/>
          </a:xfrm>
          <a:prstGeom prst="rect">
            <a:avLst/>
          </a:prstGeom>
        </p:spPr>
        <p:txBody>
          <a:bodyPr>
            <a:normAutofit/>
          </a:bodyPr>
          <a:lstStyle>
            <a:lvl1pPr marL="0" indent="0" algn="ctr">
              <a:buFontTx/>
              <a:buNone/>
              <a:defRPr sz="1400"/>
            </a:lvl1pPr>
          </a:lstStyle>
          <a:p>
            <a:endParaRPr lang="en-JM"/>
          </a:p>
        </p:txBody>
      </p:sp>
      <p:sp>
        <p:nvSpPr>
          <p:cNvPr id="36" name="Picture Placeholder 29"/>
          <p:cNvSpPr>
            <a:spLocks noGrp="1"/>
          </p:cNvSpPr>
          <p:nvPr>
            <p:ph type="pic" sz="quarter" idx="16"/>
          </p:nvPr>
        </p:nvSpPr>
        <p:spPr>
          <a:xfrm>
            <a:off x="6705600" y="1200150"/>
            <a:ext cx="1828800" cy="1518666"/>
          </a:xfrm>
          <a:prstGeom prst="rect">
            <a:avLst/>
          </a:prstGeom>
        </p:spPr>
        <p:txBody>
          <a:bodyPr>
            <a:normAutofit/>
          </a:bodyPr>
          <a:lstStyle>
            <a:lvl1pPr marL="0" indent="0" algn="ctr">
              <a:buFontTx/>
              <a:buNone/>
              <a:defRPr sz="1400"/>
            </a:lvl1pPr>
          </a:lstStyle>
          <a:p>
            <a:endParaRPr lang="en-JM"/>
          </a:p>
        </p:txBody>
      </p:sp>
      <p:sp>
        <p:nvSpPr>
          <p:cNvPr id="39" name="Content Placeholder 37"/>
          <p:cNvSpPr>
            <a:spLocks noGrp="1"/>
          </p:cNvSpPr>
          <p:nvPr>
            <p:ph sz="quarter" idx="18"/>
          </p:nvPr>
        </p:nvSpPr>
        <p:spPr>
          <a:xfrm>
            <a:off x="25146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0" name="Content Placeholder 37"/>
          <p:cNvSpPr>
            <a:spLocks noGrp="1"/>
          </p:cNvSpPr>
          <p:nvPr>
            <p:ph sz="quarter" idx="19"/>
          </p:nvPr>
        </p:nvSpPr>
        <p:spPr>
          <a:xfrm>
            <a:off x="45720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41" name="Content Placeholder 37"/>
          <p:cNvSpPr>
            <a:spLocks noGrp="1"/>
          </p:cNvSpPr>
          <p:nvPr>
            <p:ph sz="quarter" idx="20"/>
          </p:nvPr>
        </p:nvSpPr>
        <p:spPr>
          <a:xfrm>
            <a:off x="66294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37" name="Content Placeholder 37"/>
          <p:cNvSpPr>
            <a:spLocks noGrp="1"/>
          </p:cNvSpPr>
          <p:nvPr>
            <p:ph sz="quarter" idx="21"/>
          </p:nvPr>
        </p:nvSpPr>
        <p:spPr>
          <a:xfrm>
            <a:off x="457200" y="3238500"/>
            <a:ext cx="1901952" cy="323850"/>
          </a:xfrm>
          <a:prstGeom prst="rect">
            <a:avLst/>
          </a:prstGeom>
        </p:spPr>
        <p:txBody>
          <a:bodyPr>
            <a:noAutofit/>
          </a:bodyPr>
          <a:lstStyle>
            <a:lvl1pPr>
              <a:buNone/>
              <a:defRPr sz="1600">
                <a:latin typeface="Bebas Neue" pitchFamily="34" charset="0"/>
              </a:defRPr>
            </a:lvl1pPr>
            <a:lvl2pPr>
              <a:defRPr sz="1600"/>
            </a:lvl2pPr>
            <a:lvl3pPr>
              <a:defRPr sz="1600"/>
            </a:lvl3pPr>
            <a:lvl4pPr>
              <a:defRPr sz="1600"/>
            </a:lvl4pPr>
            <a:lvl5pPr algn="ctr">
              <a:buNone/>
              <a:defRPr sz="1600"/>
            </a:lvl5pPr>
          </a:lstStyle>
          <a:p>
            <a:pPr lvl="0"/>
            <a:endParaRPr lang="en-JM" dirty="0"/>
          </a:p>
        </p:txBody>
      </p:sp>
      <p:sp>
        <p:nvSpPr>
          <p:cNvPr id="25" name="Content Placeholder 37"/>
          <p:cNvSpPr>
            <a:spLocks noGrp="1"/>
          </p:cNvSpPr>
          <p:nvPr>
            <p:ph sz="quarter" idx="26"/>
          </p:nvPr>
        </p:nvSpPr>
        <p:spPr>
          <a:xfrm>
            <a:off x="25146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8" name="Content Placeholder 37"/>
          <p:cNvSpPr>
            <a:spLocks noGrp="1"/>
          </p:cNvSpPr>
          <p:nvPr>
            <p:ph sz="quarter" idx="27"/>
          </p:nvPr>
        </p:nvSpPr>
        <p:spPr>
          <a:xfrm>
            <a:off x="45720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29" name="Content Placeholder 37"/>
          <p:cNvSpPr>
            <a:spLocks noGrp="1"/>
          </p:cNvSpPr>
          <p:nvPr>
            <p:ph sz="quarter" idx="28"/>
          </p:nvPr>
        </p:nvSpPr>
        <p:spPr>
          <a:xfrm>
            <a:off x="66294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31" name="Content Placeholder 37"/>
          <p:cNvSpPr>
            <a:spLocks noGrp="1"/>
          </p:cNvSpPr>
          <p:nvPr>
            <p:ph sz="quarter" idx="29"/>
          </p:nvPr>
        </p:nvSpPr>
        <p:spPr>
          <a:xfrm>
            <a:off x="457200" y="3486150"/>
            <a:ext cx="1901952" cy="990600"/>
          </a:xfrm>
          <a:prstGeom prst="rect">
            <a:avLst/>
          </a:prstGeom>
        </p:spPr>
        <p:txBody>
          <a:bodyPr>
            <a:noAutofit/>
          </a:bodyPr>
          <a:lstStyle>
            <a:lvl1pPr>
              <a:buNone/>
              <a:defRPr sz="1100"/>
            </a:lvl1pPr>
            <a:lvl2pPr>
              <a:defRPr sz="1600"/>
            </a:lvl2pPr>
            <a:lvl3pPr>
              <a:defRPr sz="1600"/>
            </a:lvl3pPr>
            <a:lvl4pPr>
              <a:defRPr sz="1600"/>
            </a:lvl4pPr>
            <a:lvl5pPr algn="ctr">
              <a:buNone/>
              <a:defRPr sz="1600"/>
            </a:lvl5pPr>
          </a:lstStyle>
          <a:p>
            <a:pPr lvl="0"/>
            <a:endParaRPr lang="en-JM" dirty="0"/>
          </a:p>
        </p:txBody>
      </p:sp>
      <p:sp>
        <p:nvSpPr>
          <p:cNvPr id="46" name="Text Placeholder 42"/>
          <p:cNvSpPr>
            <a:spLocks noGrp="1"/>
          </p:cNvSpPr>
          <p:nvPr>
            <p:ph type="body" sz="quarter" idx="25"/>
          </p:nvPr>
        </p:nvSpPr>
        <p:spPr>
          <a:xfrm>
            <a:off x="5334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2" name="Text Placeholder 42"/>
          <p:cNvSpPr>
            <a:spLocks noGrp="1"/>
          </p:cNvSpPr>
          <p:nvPr>
            <p:ph type="body" sz="quarter" idx="30"/>
          </p:nvPr>
        </p:nvSpPr>
        <p:spPr>
          <a:xfrm>
            <a:off x="25908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7" name="Text Placeholder 42"/>
          <p:cNvSpPr>
            <a:spLocks noGrp="1"/>
          </p:cNvSpPr>
          <p:nvPr>
            <p:ph type="body" sz="quarter" idx="31"/>
          </p:nvPr>
        </p:nvSpPr>
        <p:spPr>
          <a:xfrm>
            <a:off x="46482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
        <p:nvSpPr>
          <p:cNvPr id="48" name="Text Placeholder 42"/>
          <p:cNvSpPr>
            <a:spLocks noGrp="1"/>
          </p:cNvSpPr>
          <p:nvPr>
            <p:ph type="body" sz="quarter" idx="32"/>
          </p:nvPr>
        </p:nvSpPr>
        <p:spPr>
          <a:xfrm>
            <a:off x="6705600" y="2683764"/>
            <a:ext cx="1828800" cy="268986"/>
          </a:xfrm>
          <a:prstGeom prst="rect">
            <a:avLst/>
          </a:prstGeom>
          <a:solidFill>
            <a:srgbClr val="0070C0"/>
          </a:solidFill>
        </p:spPr>
        <p:txBody>
          <a:bodyPr anchor="ctr">
            <a:noAutofit/>
          </a:bodyPr>
          <a:lstStyle>
            <a:lvl1pPr>
              <a:buNone/>
              <a:defRPr sz="1400">
                <a:solidFill>
                  <a:schemeClr val="bg1"/>
                </a:solidFill>
                <a:latin typeface="Bebas Neue" pitchFamily="34" charset="0"/>
              </a:defRPr>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0" name="Text Placeholder 9"/>
          <p:cNvSpPr>
            <a:spLocks noGrp="1"/>
          </p:cNvSpPr>
          <p:nvPr>
            <p:ph type="body" sz="quarter" idx="13"/>
          </p:nvPr>
        </p:nvSpPr>
        <p:spPr>
          <a:xfrm>
            <a:off x="457200" y="990600"/>
            <a:ext cx="8229600" cy="514350"/>
          </a:xfrm>
          <a:prstGeom prst="rect">
            <a:avLst/>
          </a:prstGeom>
        </p:spPr>
        <p:txBody>
          <a:bodyPr>
            <a:noAutofit/>
          </a:bodyPr>
          <a:lstStyle>
            <a:lvl1pPr>
              <a:buNone/>
              <a:defRPr sz="1200"/>
            </a:lvl1pPr>
            <a:lvl2pPr>
              <a:defRPr sz="1600"/>
            </a:lvl2pPr>
            <a:lvl3pPr>
              <a:defRPr sz="1600"/>
            </a:lvl3pPr>
            <a:lvl4pPr>
              <a:defRPr sz="1600"/>
            </a:lvl4pPr>
            <a:lvl5pPr>
              <a:defRPr sz="1600"/>
            </a:lvl5pPr>
          </a:lstStyle>
          <a:p>
            <a:pPr lvl="0"/>
            <a:endParaRPr lang="en-JM" dirty="0"/>
          </a:p>
        </p:txBody>
      </p:sp>
      <p:sp>
        <p:nvSpPr>
          <p:cNvPr id="12" name="Picture Placeholder 11"/>
          <p:cNvSpPr>
            <a:spLocks noGrp="1"/>
          </p:cNvSpPr>
          <p:nvPr>
            <p:ph type="pic" sz="quarter" idx="14"/>
          </p:nvPr>
        </p:nvSpPr>
        <p:spPr>
          <a:xfrm>
            <a:off x="533400" y="1790700"/>
            <a:ext cx="4419600" cy="2457450"/>
          </a:xfrm>
          <a:prstGeom prst="rect">
            <a:avLst/>
          </a:prstGeom>
          <a:ln w="38100">
            <a:solidFill>
              <a:schemeClr val="bg1"/>
            </a:solidFill>
            <a:miter lim="800000"/>
          </a:ln>
          <a:effectLst/>
        </p:spPr>
        <p:txBody>
          <a:bodyPr>
            <a:normAutofit/>
          </a:bodyPr>
          <a:lstStyle>
            <a:lvl1pPr>
              <a:defRPr sz="1400"/>
            </a:lvl1pPr>
          </a:lstStyle>
          <a:p>
            <a:endParaRPr lang="en-JM"/>
          </a:p>
        </p:txBody>
      </p:sp>
      <p:sp>
        <p:nvSpPr>
          <p:cNvPr id="16" name="Text Placeholder 13"/>
          <p:cNvSpPr>
            <a:spLocks noGrp="1"/>
          </p:cNvSpPr>
          <p:nvPr>
            <p:ph type="body" sz="quarter" idx="17"/>
          </p:nvPr>
        </p:nvSpPr>
        <p:spPr>
          <a:xfrm>
            <a:off x="5257800" y="37909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7" name="Text Placeholder 13"/>
          <p:cNvSpPr>
            <a:spLocks noGrp="1"/>
          </p:cNvSpPr>
          <p:nvPr>
            <p:ph type="body" sz="quarter" idx="18"/>
          </p:nvPr>
        </p:nvSpPr>
        <p:spPr>
          <a:xfrm>
            <a:off x="5257800" y="2419350"/>
            <a:ext cx="3429000" cy="1219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19"/>
          </p:nvPr>
        </p:nvSpPr>
        <p:spPr>
          <a:xfrm>
            <a:off x="5257800" y="1733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a:prstGeom prst="rect">
            <a:avLst/>
          </a:prstGeom>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10"/>
          <p:cNvSpPr>
            <a:spLocks noGrp="1"/>
          </p:cNvSpPr>
          <p:nvPr>
            <p:ph sz="quarter" idx="13"/>
          </p:nvPr>
        </p:nvSpPr>
        <p:spPr>
          <a:xfrm>
            <a:off x="304800" y="4019550"/>
            <a:ext cx="8534400" cy="533400"/>
          </a:xfrm>
          <a:prstGeom prst="rect">
            <a:avLst/>
          </a:prstGeom>
        </p:spPr>
        <p:txBody>
          <a:bodyPr>
            <a:normAutofit/>
          </a:bodyPr>
          <a:lstStyle>
            <a:lvl1pPr>
              <a:buClr>
                <a:srgbClr val="0FCED3"/>
              </a:buClr>
              <a:buFontTx/>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prstGeom prst="rect">
            <a:avLst/>
          </a:prstGeom>
          <a:effectLst/>
        </p:spPr>
        <p:txBody>
          <a:bodyPr>
            <a:normAutofit/>
          </a:bodyPr>
          <a:lstStyle>
            <a:lvl1pPr>
              <a:defRPr sz="1400"/>
            </a:lvl1pPr>
          </a:lstStyle>
          <a:p>
            <a:endParaRPr lang="en-JM"/>
          </a:p>
        </p:txBody>
      </p:sp>
      <p:sp>
        <p:nvSpPr>
          <p:cNvPr id="2" name="Title 1"/>
          <p:cNvSpPr>
            <a:spLocks noGrp="1"/>
          </p:cNvSpPr>
          <p:nvPr>
            <p:ph type="title"/>
          </p:nvPr>
        </p:nvSpPr>
        <p:spPr>
          <a:xfrm>
            <a:off x="457200" y="438150"/>
            <a:ext cx="7620000" cy="422672"/>
          </a:xfrm>
        </p:spPr>
        <p:txBody>
          <a:bodyPr/>
          <a:lstStyle/>
          <a:p>
            <a:r>
              <a:rPr lang="en-US" dirty="0" smtClean="0"/>
              <a:t>Click to edit Master title style</a:t>
            </a:r>
            <a:endParaRPr lang="en-JM" dirty="0"/>
          </a:p>
        </p:txBody>
      </p:sp>
      <p:sp>
        <p:nvSpPr>
          <p:cNvPr id="4" name="Footer Placeholder 3"/>
          <p:cNvSpPr>
            <a:spLocks noGrp="1"/>
          </p:cNvSpPr>
          <p:nvPr>
            <p:ph type="ftr" sz="quarter" idx="11"/>
          </p:nvPr>
        </p:nvSpPr>
        <p:spPr>
          <a:xfrm>
            <a:off x="457200" y="4781550"/>
            <a:ext cx="6629400" cy="292894"/>
          </a:xfrm>
          <a:prstGeom prst="rect">
            <a:avLst/>
          </a:prstGeom>
        </p:spPr>
        <p:txBody>
          <a:bodyPr/>
          <a:lstStyle/>
          <a:p>
            <a:r>
              <a:rPr lang="en-JM" dirty="0" smtClean="0"/>
              <a:t> </a:t>
            </a:r>
            <a:endParaRPr lang="en-JM" dirty="0"/>
          </a:p>
        </p:txBody>
      </p:sp>
      <p:sp>
        <p:nvSpPr>
          <p:cNvPr id="5" name="Slide Number Placeholder 4"/>
          <p:cNvSpPr>
            <a:spLocks noGrp="1"/>
          </p:cNvSpPr>
          <p:nvPr>
            <p:ph type="sldNum" sz="quarter" idx="12"/>
          </p:nvPr>
        </p:nvSpPr>
        <p:spPr/>
        <p:txBody>
          <a:bodyPr/>
          <a:lstStyle/>
          <a:p>
            <a:fld id="{8DF5134D-7C6B-4A7B-B28B-A8C75F870448}" type="slidenum">
              <a:rPr lang="en-JM" smtClean="0"/>
              <a:pPr/>
              <a:t>‹#›</a:t>
            </a:fld>
            <a:endParaRPr lang="en-JM"/>
          </a:p>
        </p:txBody>
      </p:sp>
      <p:sp>
        <p:nvSpPr>
          <p:cNvPr id="11" name="Content Placeholder 38"/>
          <p:cNvSpPr>
            <a:spLocks noGrp="1"/>
          </p:cNvSpPr>
          <p:nvPr>
            <p:ph sz="quarter" idx="37"/>
          </p:nvPr>
        </p:nvSpPr>
        <p:spPr>
          <a:xfrm>
            <a:off x="5410200" y="1498854"/>
            <a:ext cx="2971800" cy="310896"/>
          </a:xfrm>
          <a:prstGeom prst="rect">
            <a:avLst/>
          </a:prstGeom>
          <a:solidFill>
            <a:srgbClr val="0070C0"/>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0" name="Content Placeholder 38"/>
          <p:cNvSpPr>
            <a:spLocks noGrp="1"/>
          </p:cNvSpPr>
          <p:nvPr>
            <p:ph sz="quarter" idx="36"/>
          </p:nvPr>
        </p:nvSpPr>
        <p:spPr>
          <a:xfrm>
            <a:off x="5410200" y="1143000"/>
            <a:ext cx="2438400" cy="361950"/>
          </a:xfrm>
          <a:prstGeom prst="rect">
            <a:avLst/>
          </a:prstGeom>
          <a:solidFill>
            <a:schemeClr val="tx1">
              <a:lumMod val="85000"/>
              <a:lumOff val="15000"/>
            </a:schemeClr>
          </a:solidFill>
          <a:ln>
            <a:noFill/>
          </a:ln>
        </p:spPr>
        <p:txBody>
          <a:bodyPr anchor="ctr">
            <a:noAutofit/>
          </a:bodyPr>
          <a:lstStyle>
            <a:lvl1pPr algn="l">
              <a:buNone/>
              <a:defRPr sz="1600" b="0">
                <a:solidFill>
                  <a:schemeClr val="bg1"/>
                </a:solidFill>
                <a:latin typeface="Bebas Neue" pitchFamily="34" charset="0"/>
              </a:defRPr>
            </a:lvl1pPr>
          </a:lstStyle>
          <a:p>
            <a:pPr lvl="0"/>
            <a:endParaRPr lang="en-JM" dirty="0"/>
          </a:p>
        </p:txBody>
      </p:sp>
      <p:sp>
        <p:nvSpPr>
          <p:cNvPr id="17" name="Text Placeholder 13"/>
          <p:cNvSpPr>
            <a:spLocks noGrp="1"/>
          </p:cNvSpPr>
          <p:nvPr>
            <p:ph type="body" sz="quarter" idx="19"/>
          </p:nvPr>
        </p:nvSpPr>
        <p:spPr>
          <a:xfrm>
            <a:off x="5410200" y="21145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8" name="Text Placeholder 13"/>
          <p:cNvSpPr>
            <a:spLocks noGrp="1"/>
          </p:cNvSpPr>
          <p:nvPr>
            <p:ph type="body" sz="quarter" idx="41"/>
          </p:nvPr>
        </p:nvSpPr>
        <p:spPr>
          <a:xfrm>
            <a:off x="5410200" y="2724150"/>
            <a:ext cx="3429000" cy="11430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
        <p:nvSpPr>
          <p:cNvPr id="19" name="Text Placeholder 13"/>
          <p:cNvSpPr>
            <a:spLocks noGrp="1"/>
          </p:cNvSpPr>
          <p:nvPr>
            <p:ph type="body" sz="quarter" idx="42"/>
          </p:nvPr>
        </p:nvSpPr>
        <p:spPr>
          <a:xfrm>
            <a:off x="5410200" y="3943350"/>
            <a:ext cx="3429000" cy="457200"/>
          </a:xfrm>
          <a:prstGeom prst="rect">
            <a:avLst/>
          </a:prstGeo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endParaRPr lang="en-JM"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00063" y="910829"/>
            <a:ext cx="8229600" cy="391120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822031"/>
            <a:ext cx="2133600" cy="219075"/>
          </a:xfrm>
          <a:prstGeom prst="rect">
            <a:avLst/>
          </a:prstGeom>
        </p:spPr>
        <p:txBody>
          <a:bodyPr/>
          <a:lstStyle>
            <a:lvl1pPr>
              <a:defRPr/>
            </a:lvl1pPr>
          </a:lstStyle>
          <a:p>
            <a:pPr>
              <a:defRPr/>
            </a:pPr>
            <a:fld id="{3CBDB8C1-A3B5-4526-B10C-634CAEDE6613}" type="datetime1">
              <a:rPr lang="zh-CN" altLang="en-US"/>
              <a:pPr>
                <a:defRPr/>
              </a:pPr>
              <a:t>2020/4/12</a:t>
            </a:fld>
            <a:endParaRPr lang="zh-CN" altLang="en-US"/>
          </a:p>
        </p:txBody>
      </p:sp>
      <p:sp>
        <p:nvSpPr>
          <p:cNvPr id="5" name="页脚占位符 4"/>
          <p:cNvSpPr>
            <a:spLocks noGrp="1"/>
          </p:cNvSpPr>
          <p:nvPr>
            <p:ph type="ftr" sz="quarter" idx="11"/>
          </p:nvPr>
        </p:nvSpPr>
        <p:spPr>
          <a:xfrm>
            <a:off x="3124200" y="4822031"/>
            <a:ext cx="2895600" cy="219075"/>
          </a:xfrm>
          <a:prstGeom prst="rect">
            <a:avLst/>
          </a:prstGeom>
        </p:spPr>
        <p:txBody>
          <a:bodyPr/>
          <a:lstStyle>
            <a:lvl1pPr>
              <a:defRPr/>
            </a:lvl1pPr>
          </a:lstStyle>
          <a:p>
            <a:pPr>
              <a:defRPr/>
            </a:pPr>
            <a:r>
              <a:rPr lang="zh-CN" altLang="en-US"/>
              <a:t>国防科技大学计算机学院</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707E71E5-B457-41AC-8103-D2966A0758A9}" type="slidenum">
              <a:rPr lang="zh-CN" altLang="en-US"/>
              <a:pPr>
                <a:defRPr/>
              </a:pPr>
              <a:t>‹#›</a:t>
            </a:fld>
            <a:endParaRPr lang="zh-CN" altLang="en-US"/>
          </a:p>
        </p:txBody>
      </p:sp>
    </p:spTree>
    <p:extLst>
      <p:ext uri="{BB962C8B-B14F-4D97-AF65-F5344CB8AC3E}">
        <p14:creationId xmlns:p14="http://schemas.microsoft.com/office/powerpoint/2010/main" val="146840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7620000" cy="422672"/>
          </a:xfrm>
          <a:prstGeom prst="rect">
            <a:avLst/>
          </a:prstGeom>
        </p:spPr>
        <p:txBody>
          <a:bodyPr vert="horz" lIns="91440" tIns="45720" rIns="91440" bIns="45720" rtlCol="0" anchor="ctr">
            <a:noAutofit/>
          </a:bodyPr>
          <a:lstStyle/>
          <a:p>
            <a:r>
              <a:rPr lang="en-US" dirty="0" smtClean="0"/>
              <a:t>Click to edit Master title style</a:t>
            </a:r>
            <a:endParaRPr lang="en-JM" dirty="0"/>
          </a:p>
        </p:txBody>
      </p:sp>
      <p:sp>
        <p:nvSpPr>
          <p:cNvPr id="6" name="Slide Number Placeholder 5"/>
          <p:cNvSpPr>
            <a:spLocks noGrp="1"/>
          </p:cNvSpPr>
          <p:nvPr>
            <p:ph type="sldNum" sz="quarter" idx="4"/>
          </p:nvPr>
        </p:nvSpPr>
        <p:spPr>
          <a:xfrm>
            <a:off x="8305800" y="285750"/>
            <a:ext cx="457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F5134D-7C6B-4A7B-B28B-A8C75F870448}" type="slidenum">
              <a:rPr lang="en-JM" smtClean="0"/>
              <a:pPr/>
              <a:t>‹#›</a:t>
            </a:fld>
            <a:endParaRPr lang="en-JM"/>
          </a:p>
        </p:txBody>
      </p:sp>
      <p:sp>
        <p:nvSpPr>
          <p:cNvPr id="8" name="Rectangle 7"/>
          <p:cNvSpPr/>
          <p:nvPr/>
        </p:nvSpPr>
        <p:spPr>
          <a:xfrm>
            <a:off x="0" y="419100"/>
            <a:ext cx="152400" cy="4000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800" dirty="0"/>
          </a:p>
        </p:txBody>
      </p:sp>
      <p:cxnSp>
        <p:nvCxnSpPr>
          <p:cNvPr id="16" name="Straight Connector 15"/>
          <p:cNvCxnSpPr/>
          <p:nvPr userDrawn="1"/>
        </p:nvCxnSpPr>
        <p:spPr bwMode="auto">
          <a:xfrm>
            <a:off x="0" y="601662"/>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4" r:id="rId2"/>
    <p:sldLayoutId id="2147483673" r:id="rId3"/>
    <p:sldLayoutId id="2147483661" r:id="rId4"/>
    <p:sldLayoutId id="2147483669" r:id="rId5"/>
    <p:sldLayoutId id="2147483671" r:id="rId6"/>
    <p:sldLayoutId id="2147483672" r:id="rId7"/>
    <p:sldLayoutId id="2147483674" r:id="rId8"/>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txStyles>
    <p:titleStyle>
      <a:lvl1pPr algn="l" defTabSz="914377" rtl="0" eaLnBrk="1" latinLnBrk="0" hangingPunct="1">
        <a:spcBef>
          <a:spcPct val="0"/>
        </a:spcBef>
        <a:buNone/>
        <a:defRPr sz="3600" kern="1200">
          <a:solidFill>
            <a:srgbClr val="0070C0"/>
          </a:solidFill>
          <a:latin typeface="Bebas Neue" pitchFamily="34" charset="0"/>
          <a:ea typeface="+mj-ea"/>
          <a:cs typeface="+mj-cs"/>
        </a:defRPr>
      </a:lvl1pPr>
    </p:titleStyle>
    <p:bodyStyle>
      <a:lvl1pPr marL="342891" indent="-342891"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1pPr>
      <a:lvl2pPr marL="742932" indent="-28574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2pPr>
      <a:lvl3pPr marL="1142971"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3pPr>
      <a:lvl4pPr marL="1600160"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4pPr>
      <a:lvl5pPr marL="2057349" indent="-228594" algn="l" defTabSz="914377" rtl="0" eaLnBrk="1" latinLnBrk="0" hangingPunct="1">
        <a:lnSpc>
          <a:spcPct val="110000"/>
        </a:lnSpc>
        <a:spcBef>
          <a:spcPts val="0"/>
        </a:spcBef>
        <a:buFont typeface="Arial" pitchFamily="34" charset="0"/>
        <a:buChar char="»"/>
        <a:defRPr sz="1400" kern="1200">
          <a:solidFill>
            <a:schemeClr val="tx1">
              <a:lumMod val="85000"/>
              <a:lumOff val="15000"/>
            </a:schemeClr>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684584" y="3363838"/>
            <a:ext cx="2448272" cy="2448272"/>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17" name="椭圆 16"/>
          <p:cNvSpPr/>
          <p:nvPr/>
        </p:nvSpPr>
        <p:spPr>
          <a:xfrm>
            <a:off x="2195736" y="4299942"/>
            <a:ext cx="1584176" cy="1584176"/>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0" name="椭圆 19"/>
          <p:cNvSpPr/>
          <p:nvPr/>
        </p:nvSpPr>
        <p:spPr>
          <a:xfrm>
            <a:off x="1982566" y="3723879"/>
            <a:ext cx="438268" cy="438268"/>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3" name="椭圆 22"/>
          <p:cNvSpPr/>
          <p:nvPr/>
        </p:nvSpPr>
        <p:spPr>
          <a:xfrm>
            <a:off x="7812360" y="3219822"/>
            <a:ext cx="2376264" cy="237626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3" name="椭圆 42"/>
          <p:cNvSpPr/>
          <p:nvPr/>
        </p:nvSpPr>
        <p:spPr>
          <a:xfrm>
            <a:off x="3561704" y="3721694"/>
            <a:ext cx="2387800" cy="2387800"/>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4" name="椭圆 43"/>
          <p:cNvSpPr/>
          <p:nvPr/>
        </p:nvSpPr>
        <p:spPr>
          <a:xfrm>
            <a:off x="7452320" y="3435846"/>
            <a:ext cx="936104" cy="93610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5" name="椭圆 44"/>
          <p:cNvSpPr/>
          <p:nvPr/>
        </p:nvSpPr>
        <p:spPr>
          <a:xfrm>
            <a:off x="6156179" y="4422629"/>
            <a:ext cx="1605507" cy="1605507"/>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2463889" y="1887491"/>
            <a:ext cx="4216219" cy="646331"/>
          </a:xfrm>
          <a:prstGeom prst="rect">
            <a:avLst/>
          </a:prstGeom>
          <a:noFill/>
        </p:spPr>
        <p:txBody>
          <a:bodyPr wrap="none" rtlCol="0">
            <a:spAutoFit/>
          </a:bodyPr>
          <a:lstStyle/>
          <a:p>
            <a:pPr algn="ctr"/>
            <a:r>
              <a:rPr lang="zh-CN" altLang="en-US" sz="3600" b="1" dirty="0" smtClean="0">
                <a:solidFill>
                  <a:schemeClr val="tx2">
                    <a:lumMod val="75000"/>
                    <a:lumOff val="25000"/>
                  </a:schemeClr>
                </a:solidFill>
                <a:cs typeface="+mn-ea"/>
                <a:sym typeface="+mn-lt"/>
              </a:rPr>
              <a:t>第</a:t>
            </a:r>
            <a:r>
              <a:rPr lang="en-US" altLang="zh-CN" sz="3600" b="1" dirty="0" smtClean="0">
                <a:solidFill>
                  <a:schemeClr val="tx2">
                    <a:lumMod val="75000"/>
                    <a:lumOff val="25000"/>
                  </a:schemeClr>
                </a:solidFill>
                <a:cs typeface="+mn-ea"/>
                <a:sym typeface="+mn-lt"/>
              </a:rPr>
              <a:t>7</a:t>
            </a:r>
            <a:r>
              <a:rPr lang="zh-CN" altLang="en-US" sz="3600" b="1" dirty="0" smtClean="0">
                <a:solidFill>
                  <a:schemeClr val="tx2">
                    <a:lumMod val="75000"/>
                    <a:lumOff val="25000"/>
                  </a:schemeClr>
                </a:solidFill>
                <a:cs typeface="+mn-ea"/>
                <a:sym typeface="+mn-lt"/>
              </a:rPr>
              <a:t>章 </a:t>
            </a:r>
            <a:r>
              <a:rPr lang="zh-CN" altLang="en-US" sz="3600" b="1" dirty="0">
                <a:solidFill>
                  <a:schemeClr val="tx2">
                    <a:lumMod val="75000"/>
                    <a:lumOff val="25000"/>
                  </a:schemeClr>
                </a:solidFill>
                <a:cs typeface="+mn-ea"/>
                <a:sym typeface="+mn-lt"/>
              </a:rPr>
              <a:t>面向对象分析</a:t>
            </a:r>
            <a:endParaRPr lang="zh-CN" altLang="en-US" sz="3600" b="1" dirty="0">
              <a:solidFill>
                <a:schemeClr val="accent1"/>
              </a:solidFill>
              <a:cs typeface="+mn-ea"/>
              <a:sym typeface="+mn-lt"/>
            </a:endParaRPr>
          </a:p>
        </p:txBody>
      </p:sp>
    </p:spTree>
    <p:extLst>
      <p:ext uri="{BB962C8B-B14F-4D97-AF65-F5344CB8AC3E}">
        <p14:creationId xmlns:p14="http://schemas.microsoft.com/office/powerpoint/2010/main" val="29079985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209550"/>
            <a:ext cx="8229600" cy="3886199"/>
          </a:xfrm>
        </p:spPr>
        <p:txBody>
          <a:bodyPr/>
          <a:lstStyle/>
          <a:p>
            <a:pPr marL="0" indent="0">
              <a:lnSpc>
                <a:spcPct val="150000"/>
              </a:lnSpc>
              <a:buNone/>
            </a:pPr>
            <a:r>
              <a:rPr lang="en-US" altLang="zh-CN" dirty="0">
                <a:solidFill>
                  <a:srgbClr val="00B050"/>
                </a:solidFill>
              </a:rPr>
              <a:t>1</a:t>
            </a:r>
            <a:r>
              <a:rPr lang="en-US" altLang="zh-CN" dirty="0" smtClean="0">
                <a:solidFill>
                  <a:srgbClr val="00B050"/>
                </a:solidFill>
              </a:rPr>
              <a:t>.  </a:t>
            </a:r>
            <a:r>
              <a:rPr lang="zh-CN" altLang="en-US" dirty="0" smtClean="0">
                <a:solidFill>
                  <a:srgbClr val="00B050"/>
                </a:solidFill>
              </a:rPr>
              <a:t>定义</a:t>
            </a:r>
            <a:r>
              <a:rPr lang="zh-CN" altLang="en-US" dirty="0">
                <a:solidFill>
                  <a:srgbClr val="00B050"/>
                </a:solidFill>
              </a:rPr>
              <a:t>有实际意义的对象</a:t>
            </a:r>
          </a:p>
          <a:p>
            <a:pPr marL="0" indent="0">
              <a:lnSpc>
                <a:spcPct val="150000"/>
              </a:lnSpc>
              <a:buNone/>
            </a:pPr>
            <a:r>
              <a:rPr lang="zh-CN" altLang="en-US" dirty="0" smtClean="0"/>
              <a:t>     要</a:t>
            </a:r>
            <a:r>
              <a:rPr lang="zh-CN" altLang="en-US" dirty="0"/>
              <a:t>特别注意的</a:t>
            </a:r>
            <a:r>
              <a:rPr lang="zh-CN" altLang="en-US" dirty="0" smtClean="0"/>
              <a:t>是，一定</a:t>
            </a:r>
            <a:r>
              <a:rPr lang="zh-CN" altLang="en-US" dirty="0"/>
              <a:t>要把在应用领域中有意义的、与所要解决的问题有关系的所有事物</a:t>
            </a:r>
            <a:r>
              <a:rPr lang="zh-CN" altLang="en-US" dirty="0" smtClean="0"/>
              <a:t>作为对象，既</a:t>
            </a:r>
            <a:r>
              <a:rPr lang="zh-CN" altLang="en-US" dirty="0"/>
              <a:t>不能遗漏所需的</a:t>
            </a:r>
            <a:r>
              <a:rPr lang="zh-CN" altLang="en-US" dirty="0" smtClean="0"/>
              <a:t>对象，也</a:t>
            </a:r>
            <a:r>
              <a:rPr lang="zh-CN" altLang="en-US" dirty="0"/>
              <a:t>不能定义与问题无关的对象。</a:t>
            </a:r>
          </a:p>
          <a:p>
            <a:pPr marL="0" indent="0">
              <a:lnSpc>
                <a:spcPct val="150000"/>
              </a:lnSpc>
              <a:buNone/>
            </a:pPr>
            <a:r>
              <a:rPr lang="en-US" altLang="zh-CN" dirty="0">
                <a:solidFill>
                  <a:srgbClr val="00B050"/>
                </a:solidFill>
              </a:rPr>
              <a:t>2</a:t>
            </a:r>
            <a:r>
              <a:rPr lang="en-US" altLang="zh-CN" dirty="0" smtClean="0">
                <a:solidFill>
                  <a:srgbClr val="00B050"/>
                </a:solidFill>
              </a:rPr>
              <a:t>.  </a:t>
            </a:r>
            <a:r>
              <a:rPr lang="zh-CN" altLang="en-US" dirty="0" smtClean="0">
                <a:solidFill>
                  <a:srgbClr val="00B050"/>
                </a:solidFill>
              </a:rPr>
              <a:t>模型</a:t>
            </a:r>
            <a:r>
              <a:rPr lang="zh-CN" altLang="en-US" dirty="0">
                <a:solidFill>
                  <a:srgbClr val="00B050"/>
                </a:solidFill>
              </a:rPr>
              <a:t>的描述要规范、准确</a:t>
            </a:r>
          </a:p>
          <a:p>
            <a:pPr marL="0" indent="0">
              <a:lnSpc>
                <a:spcPct val="150000"/>
              </a:lnSpc>
              <a:buNone/>
            </a:pPr>
            <a:r>
              <a:rPr lang="zh-CN" altLang="en-US" dirty="0" smtClean="0"/>
              <a:t>    强调</a:t>
            </a:r>
            <a:r>
              <a:rPr lang="zh-CN" altLang="en-US" dirty="0"/>
              <a:t>实体的</a:t>
            </a:r>
            <a:r>
              <a:rPr lang="zh-CN" altLang="en-US" dirty="0" smtClean="0"/>
              <a:t>本质，忽略</a:t>
            </a:r>
            <a:r>
              <a:rPr lang="zh-CN" altLang="en-US" dirty="0"/>
              <a:t>无关的属性。对象描述应尽量使用现在时态、陈述性语句</a:t>
            </a:r>
            <a:r>
              <a:rPr lang="en-US" altLang="zh-CN" dirty="0"/>
              <a:t>,</a:t>
            </a:r>
            <a:r>
              <a:rPr lang="zh-CN" altLang="en-US" dirty="0"/>
              <a:t>避免</a:t>
            </a:r>
            <a:r>
              <a:rPr lang="zh-CN" altLang="en-US" dirty="0" smtClean="0"/>
              <a:t>模糊的有</a:t>
            </a:r>
            <a:r>
              <a:rPr lang="zh-CN" altLang="en-US" dirty="0"/>
              <a:t>二义性的术语。在定义对象</a:t>
            </a:r>
            <a:r>
              <a:rPr lang="zh-CN" altLang="en-US" dirty="0" smtClean="0"/>
              <a:t>时，还</a:t>
            </a:r>
            <a:r>
              <a:rPr lang="zh-CN" altLang="en-US" dirty="0"/>
              <a:t>应描述对象与其他对象的关系以及背景信息等。</a:t>
            </a:r>
          </a:p>
        </p:txBody>
      </p:sp>
    </p:spTree>
    <p:extLst>
      <p:ext uri="{BB962C8B-B14F-4D97-AF65-F5344CB8AC3E}">
        <p14:creationId xmlns:p14="http://schemas.microsoft.com/office/powerpoint/2010/main" val="14679326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228600" y="0"/>
            <a:ext cx="8686800" cy="5074444"/>
          </a:xfrm>
        </p:spPr>
        <p:txBody>
          <a:bodyPr/>
          <a:lstStyle/>
          <a:p>
            <a:pPr marL="0" indent="0">
              <a:lnSpc>
                <a:spcPct val="150000"/>
              </a:lnSpc>
              <a:buNone/>
            </a:pPr>
            <a:r>
              <a:rPr lang="en-US" altLang="zh-CN" dirty="0">
                <a:solidFill>
                  <a:srgbClr val="00B050"/>
                </a:solidFill>
              </a:rPr>
              <a:t>3</a:t>
            </a:r>
            <a:r>
              <a:rPr lang="en-US" altLang="zh-CN" dirty="0" smtClean="0">
                <a:solidFill>
                  <a:srgbClr val="00B050"/>
                </a:solidFill>
              </a:rPr>
              <a:t>.  </a:t>
            </a:r>
            <a:r>
              <a:rPr lang="zh-CN" altLang="en-US" dirty="0" smtClean="0">
                <a:solidFill>
                  <a:srgbClr val="00B050"/>
                </a:solidFill>
              </a:rPr>
              <a:t>共享性</a:t>
            </a:r>
            <a:endParaRPr lang="zh-CN" altLang="en-US" dirty="0">
              <a:solidFill>
                <a:srgbClr val="00B050"/>
              </a:solidFill>
            </a:endParaRPr>
          </a:p>
          <a:p>
            <a:pPr marL="0" indent="0">
              <a:lnSpc>
                <a:spcPct val="150000"/>
              </a:lnSpc>
              <a:buNone/>
            </a:pPr>
            <a:r>
              <a:rPr lang="zh-CN" altLang="en-US" dirty="0" smtClean="0"/>
              <a:t>     面向对象</a:t>
            </a:r>
            <a:r>
              <a:rPr lang="zh-CN" altLang="en-US" dirty="0"/>
              <a:t>技术的</a:t>
            </a:r>
            <a:r>
              <a:rPr lang="zh-CN" altLang="en-US" dirty="0">
                <a:solidFill>
                  <a:srgbClr val="FF0000"/>
                </a:solidFill>
              </a:rPr>
              <a:t>共享有不同级别</a:t>
            </a:r>
            <a:r>
              <a:rPr lang="zh-CN" altLang="en-US" dirty="0"/>
              <a:t>。</a:t>
            </a:r>
            <a:r>
              <a:rPr lang="zh-CN" altLang="en-US" dirty="0" smtClean="0"/>
              <a:t>例如，同</a:t>
            </a:r>
            <a:r>
              <a:rPr lang="zh-CN" altLang="en-US" dirty="0"/>
              <a:t>一类共享属性和服务、子类继承父类的属性</a:t>
            </a:r>
            <a:r>
              <a:rPr lang="zh-CN" altLang="en-US" dirty="0" smtClean="0"/>
              <a:t>和服务；在</a:t>
            </a:r>
            <a:r>
              <a:rPr lang="zh-CN" altLang="en-US" dirty="0"/>
              <a:t>同一应用中的共享类及其</a:t>
            </a:r>
            <a:r>
              <a:rPr lang="zh-CN" altLang="en-US" dirty="0" smtClean="0"/>
              <a:t>继承性；通过</a:t>
            </a:r>
            <a:r>
              <a:rPr lang="zh-CN" altLang="en-US" dirty="0"/>
              <a:t>类库实现在不同应用中的共享等。</a:t>
            </a:r>
          </a:p>
          <a:p>
            <a:pPr marL="0" indent="0">
              <a:lnSpc>
                <a:spcPct val="150000"/>
              </a:lnSpc>
              <a:buNone/>
            </a:pPr>
            <a:r>
              <a:rPr lang="zh-CN" altLang="en-US" dirty="0"/>
              <a:t>同一类的对象有相同的属性和服务。对于不能抽象为某一类的对象</a:t>
            </a:r>
            <a:r>
              <a:rPr lang="zh-CN" altLang="en-US" dirty="0" smtClean="0"/>
              <a:t>实例，要</a:t>
            </a:r>
            <a:r>
              <a:rPr lang="zh-CN" altLang="en-US" dirty="0"/>
              <a:t>明确排斥</a:t>
            </a:r>
            <a:r>
              <a:rPr lang="zh-CN" altLang="en-US" dirty="0" smtClean="0"/>
              <a:t>。</a:t>
            </a:r>
            <a:endParaRPr lang="en-US" altLang="zh-CN" dirty="0" smtClean="0"/>
          </a:p>
          <a:p>
            <a:pPr marL="0" indent="0">
              <a:lnSpc>
                <a:spcPct val="150000"/>
              </a:lnSpc>
              <a:buNone/>
            </a:pPr>
            <a:r>
              <a:rPr lang="en-US" altLang="zh-CN" dirty="0">
                <a:solidFill>
                  <a:srgbClr val="00B050"/>
                </a:solidFill>
              </a:rPr>
              <a:t>4</a:t>
            </a:r>
            <a:r>
              <a:rPr lang="en-US" altLang="zh-CN" dirty="0" smtClean="0">
                <a:solidFill>
                  <a:srgbClr val="00B050"/>
                </a:solidFill>
              </a:rPr>
              <a:t>.  </a:t>
            </a:r>
            <a:r>
              <a:rPr lang="zh-CN" altLang="en-US" dirty="0" smtClean="0">
                <a:solidFill>
                  <a:srgbClr val="00B050"/>
                </a:solidFill>
              </a:rPr>
              <a:t>封装</a:t>
            </a:r>
            <a:r>
              <a:rPr lang="zh-CN" altLang="en-US" dirty="0">
                <a:solidFill>
                  <a:srgbClr val="00B050"/>
                </a:solidFill>
              </a:rPr>
              <a:t>性</a:t>
            </a:r>
          </a:p>
          <a:p>
            <a:pPr marL="0" indent="0">
              <a:lnSpc>
                <a:spcPct val="150000"/>
              </a:lnSpc>
              <a:buNone/>
            </a:pPr>
            <a:r>
              <a:rPr lang="zh-CN" altLang="en-US" dirty="0" smtClean="0"/>
              <a:t>     所有</a:t>
            </a:r>
            <a:r>
              <a:rPr lang="zh-CN" altLang="en-US" dirty="0"/>
              <a:t>软件构件都有明确的范围及清楚的外部边界。每个软件构件的内部实现和界面接口分离。</a:t>
            </a:r>
          </a:p>
        </p:txBody>
      </p:sp>
    </p:spTree>
    <p:extLst>
      <p:ext uri="{BB962C8B-B14F-4D97-AF65-F5344CB8AC3E}">
        <p14:creationId xmlns:p14="http://schemas.microsoft.com/office/powerpoint/2010/main" val="477425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a:t>
            </a:r>
            <a:r>
              <a:rPr lang="zh-CN" altLang="zh-CN" dirty="0" smtClean="0"/>
              <a:t>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lnSpc>
                <a:spcPct val="120000"/>
              </a:lnSpc>
              <a:buNone/>
            </a:pPr>
            <a:r>
              <a:rPr lang="zh-CN" altLang="en-US" dirty="0" smtClean="0"/>
              <a:t>在</a:t>
            </a:r>
            <a:r>
              <a:rPr lang="zh-CN" altLang="en-US" dirty="0"/>
              <a:t>面向对象的分析中，通常需要建立</a:t>
            </a:r>
            <a:r>
              <a:rPr lang="en-US" altLang="zh-CN" dirty="0"/>
              <a:t>3</a:t>
            </a:r>
            <a:r>
              <a:rPr lang="zh-CN" altLang="en-US" dirty="0"/>
              <a:t>种形式的</a:t>
            </a:r>
            <a:r>
              <a:rPr lang="zh-CN" altLang="en-US" dirty="0" smtClean="0"/>
              <a:t>模型。</a:t>
            </a:r>
            <a:endParaRPr lang="en-US" altLang="zh-CN" dirty="0" smtClean="0"/>
          </a:p>
          <a:p>
            <a:pPr marL="742941" lvl="1" indent="-342900">
              <a:lnSpc>
                <a:spcPct val="120000"/>
              </a:lnSpc>
            </a:pPr>
            <a:r>
              <a:rPr lang="zh-CN" altLang="en-US" dirty="0" smtClean="0"/>
              <a:t>描述</a:t>
            </a:r>
            <a:r>
              <a:rPr lang="zh-CN" altLang="en-US" dirty="0"/>
              <a:t>系统数据结构的</a:t>
            </a:r>
            <a:r>
              <a:rPr lang="zh-CN" altLang="en-US" dirty="0" smtClean="0">
                <a:solidFill>
                  <a:srgbClr val="FF0000"/>
                </a:solidFill>
              </a:rPr>
              <a:t>对象模型</a:t>
            </a:r>
            <a:endParaRPr lang="en-US" altLang="zh-CN" dirty="0" smtClean="0">
              <a:solidFill>
                <a:srgbClr val="FF0000"/>
              </a:solidFill>
            </a:endParaRPr>
          </a:p>
          <a:p>
            <a:pPr marL="742941" lvl="1" indent="-342900">
              <a:lnSpc>
                <a:spcPct val="120000"/>
              </a:lnSpc>
            </a:pPr>
            <a:r>
              <a:rPr lang="zh-CN" altLang="en-US" dirty="0" smtClean="0"/>
              <a:t>描述</a:t>
            </a:r>
            <a:r>
              <a:rPr lang="zh-CN" altLang="en-US" dirty="0"/>
              <a:t>系统控制结构的</a:t>
            </a:r>
            <a:r>
              <a:rPr lang="zh-CN" altLang="en-US" dirty="0" smtClean="0">
                <a:solidFill>
                  <a:srgbClr val="FF0000"/>
                </a:solidFill>
              </a:rPr>
              <a:t>动态模型</a:t>
            </a:r>
            <a:endParaRPr lang="en-US" altLang="zh-CN" dirty="0" smtClean="0">
              <a:solidFill>
                <a:srgbClr val="FF0000"/>
              </a:solidFill>
            </a:endParaRPr>
          </a:p>
          <a:p>
            <a:pPr marL="742941" lvl="1" indent="-342900">
              <a:lnSpc>
                <a:spcPct val="120000"/>
              </a:lnSpc>
            </a:pPr>
            <a:r>
              <a:rPr lang="zh-CN" altLang="en-US" dirty="0" smtClean="0"/>
              <a:t>描述</a:t>
            </a:r>
            <a:r>
              <a:rPr lang="zh-CN" altLang="en-US" dirty="0"/>
              <a:t>系统功能的</a:t>
            </a:r>
            <a:r>
              <a:rPr lang="zh-CN" altLang="en-US" dirty="0" smtClean="0">
                <a:solidFill>
                  <a:srgbClr val="FF0000"/>
                </a:solidFill>
              </a:rPr>
              <a:t>功能模型</a:t>
            </a:r>
            <a:endParaRPr lang="en-US" altLang="zh-CN" dirty="0" smtClean="0">
              <a:solidFill>
                <a:srgbClr val="FF0000"/>
              </a:solidFill>
            </a:endParaRPr>
          </a:p>
          <a:p>
            <a:pPr>
              <a:lnSpc>
                <a:spcPct val="120000"/>
              </a:lnSpc>
              <a:buClr>
                <a:srgbClr val="0070C0"/>
              </a:buClr>
              <a:buFont typeface="Wingdings" panose="05000000000000000000" pitchFamily="2" charset="2"/>
              <a:buChar char="Ø"/>
            </a:pPr>
            <a:r>
              <a:rPr lang="zh-CN" altLang="en-US" dirty="0" smtClean="0"/>
              <a:t>这</a:t>
            </a:r>
            <a:r>
              <a:rPr lang="en-US" altLang="zh-CN" dirty="0"/>
              <a:t>3</a:t>
            </a:r>
            <a:r>
              <a:rPr lang="zh-CN" altLang="en-US" dirty="0"/>
              <a:t>种模型都涉及数据、控制、操作等共同的概念，只不过每种模型描述的</a:t>
            </a:r>
            <a:r>
              <a:rPr lang="zh-CN" altLang="en-US" dirty="0">
                <a:solidFill>
                  <a:srgbClr val="00B050"/>
                </a:solidFill>
              </a:rPr>
              <a:t>侧重点</a:t>
            </a:r>
            <a:r>
              <a:rPr lang="zh-CN" altLang="en-US" dirty="0"/>
              <a:t>不同</a:t>
            </a:r>
            <a:r>
              <a:rPr lang="zh-CN" altLang="en-US" dirty="0" smtClean="0"/>
              <a:t>。</a:t>
            </a:r>
            <a:endParaRPr lang="en-US" altLang="zh-CN" dirty="0" smtClean="0"/>
          </a:p>
          <a:p>
            <a:pPr>
              <a:lnSpc>
                <a:spcPct val="120000"/>
              </a:lnSpc>
              <a:buClr>
                <a:srgbClr val="0070C0"/>
              </a:buClr>
              <a:buFont typeface="Wingdings" panose="05000000000000000000" pitchFamily="2" charset="2"/>
              <a:buChar char="Ø"/>
            </a:pPr>
            <a:r>
              <a:rPr lang="zh-CN" altLang="en-US" dirty="0" smtClean="0"/>
              <a:t>一</a:t>
            </a:r>
            <a:r>
              <a:rPr lang="zh-CN" altLang="en-US" dirty="0"/>
              <a:t>个典型的软件系统通常包括的内容为：它使用数据结构（对象模型），执行操作（动态模型），并且完成数据值的变化（功能模型）。</a:t>
            </a:r>
          </a:p>
          <a:p>
            <a:endParaRPr lang="zh-CN" altLang="en-US" dirty="0"/>
          </a:p>
        </p:txBody>
      </p:sp>
    </p:spTree>
    <p:extLst>
      <p:ext uri="{BB962C8B-B14F-4D97-AF65-F5344CB8AC3E}">
        <p14:creationId xmlns:p14="http://schemas.microsoft.com/office/powerpoint/2010/main" val="4123368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a:t>
            </a:r>
            <a:r>
              <a:rPr lang="zh-CN" altLang="zh-CN" dirty="0" smtClean="0"/>
              <a:t>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7.2.1  </a:t>
            </a:r>
            <a:r>
              <a:rPr lang="zh-CN" altLang="en-US" dirty="0" smtClean="0"/>
              <a:t>建立对象模型</a:t>
            </a:r>
            <a:endParaRPr lang="en-US" altLang="zh-CN" dirty="0" smtClean="0"/>
          </a:p>
          <a:p>
            <a:endParaRPr lang="zh-CN" altLang="en-US" dirty="0"/>
          </a:p>
        </p:txBody>
      </p:sp>
      <p:pic>
        <p:nvPicPr>
          <p:cNvPr id="5" name="图片 4" descr="070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038350"/>
            <a:ext cx="3429000" cy="1828800"/>
          </a:xfrm>
          <a:prstGeom prst="rect">
            <a:avLst/>
          </a:prstGeom>
          <a:noFill/>
          <a:ln>
            <a:noFill/>
          </a:ln>
        </p:spPr>
      </p:pic>
      <p:sp>
        <p:nvSpPr>
          <p:cNvPr id="6" name="文本框 5"/>
          <p:cNvSpPr txBox="1"/>
          <p:nvPr/>
        </p:nvSpPr>
        <p:spPr>
          <a:xfrm>
            <a:off x="4419600" y="899831"/>
            <a:ext cx="4419600" cy="4247317"/>
          </a:xfrm>
          <a:prstGeom prst="rect">
            <a:avLst/>
          </a:prstGeom>
          <a:noFill/>
        </p:spPr>
        <p:txBody>
          <a:bodyPr wrap="square" rtlCol="0">
            <a:spAutoFit/>
          </a:bodyPr>
          <a:lstStyle/>
          <a:p>
            <a:pPr>
              <a:lnSpc>
                <a:spcPct val="150000"/>
              </a:lnSpc>
            </a:pPr>
            <a:r>
              <a:rPr lang="zh-CN" altLang="en-US" sz="2000" dirty="0"/>
              <a:t>复杂问题（大型系统）的对象模型通常由下述</a:t>
            </a:r>
            <a:r>
              <a:rPr lang="en-US" altLang="zh-CN" sz="2000" dirty="0">
                <a:solidFill>
                  <a:srgbClr val="00B050"/>
                </a:solidFill>
              </a:rPr>
              <a:t>5</a:t>
            </a:r>
            <a:r>
              <a:rPr lang="zh-CN" altLang="en-US" sz="2000" dirty="0">
                <a:solidFill>
                  <a:srgbClr val="00B050"/>
                </a:solidFill>
              </a:rPr>
              <a:t>个层次</a:t>
            </a:r>
            <a:r>
              <a:rPr lang="zh-CN" altLang="en-US" sz="2000" dirty="0"/>
              <a:t>组成：主题层（也称为范畴层）、类与对象层、结构层、属性层和服务层，如</a:t>
            </a:r>
            <a:r>
              <a:rPr lang="zh-CN" altLang="en-US" sz="2000" dirty="0" smtClean="0"/>
              <a:t>图所</a:t>
            </a:r>
            <a:r>
              <a:rPr lang="zh-CN" altLang="en-US" sz="2000" dirty="0"/>
              <a:t>示。</a:t>
            </a:r>
          </a:p>
          <a:p>
            <a:pPr>
              <a:lnSpc>
                <a:spcPct val="150000"/>
              </a:lnSpc>
            </a:pPr>
            <a:endParaRPr lang="en-US" altLang="zh-CN" sz="2000" dirty="0" smtClean="0"/>
          </a:p>
          <a:p>
            <a:pPr>
              <a:lnSpc>
                <a:spcPct val="150000"/>
              </a:lnSpc>
            </a:pPr>
            <a:r>
              <a:rPr lang="zh-CN" altLang="en-US" sz="2000" dirty="0" smtClean="0"/>
              <a:t>上述</a:t>
            </a:r>
            <a:r>
              <a:rPr lang="en-US" altLang="zh-CN" sz="2000" dirty="0"/>
              <a:t>5</a:t>
            </a:r>
            <a:r>
              <a:rPr lang="zh-CN" altLang="en-US" sz="2000" dirty="0"/>
              <a:t>个层次对应着在面向对象分析过程中建立对象模型的</a:t>
            </a:r>
            <a:r>
              <a:rPr lang="en-US" altLang="zh-CN" sz="2000" dirty="0">
                <a:solidFill>
                  <a:srgbClr val="00B050"/>
                </a:solidFill>
              </a:rPr>
              <a:t>5</a:t>
            </a:r>
            <a:r>
              <a:rPr lang="zh-CN" altLang="en-US" sz="2000" dirty="0">
                <a:solidFill>
                  <a:srgbClr val="00B050"/>
                </a:solidFill>
              </a:rPr>
              <a:t>项主要活动</a:t>
            </a:r>
            <a:r>
              <a:rPr lang="zh-CN" altLang="en-US" sz="2000" dirty="0"/>
              <a:t>：划分主题；找出类与对象；识别结构；定义属性；定义服务。</a:t>
            </a:r>
          </a:p>
        </p:txBody>
      </p:sp>
    </p:spTree>
    <p:extLst>
      <p:ext uri="{BB962C8B-B14F-4D97-AF65-F5344CB8AC3E}">
        <p14:creationId xmlns:p14="http://schemas.microsoft.com/office/powerpoint/2010/main" val="10188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a:t>
            </a:r>
            <a:r>
              <a:rPr lang="zh-CN" altLang="zh-CN" dirty="0" smtClean="0"/>
              <a:t>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400041" lvl="1" indent="0">
              <a:buNone/>
            </a:pPr>
            <a:r>
              <a:rPr lang="en-US" altLang="zh-CN" sz="2400" dirty="0"/>
              <a:t>1. </a:t>
            </a:r>
            <a:r>
              <a:rPr lang="zh-CN" altLang="en-US" sz="2400" dirty="0"/>
              <a:t>划分主题</a:t>
            </a:r>
          </a:p>
          <a:p>
            <a:pPr marL="400041" lvl="1" indent="0">
              <a:buNone/>
            </a:pPr>
            <a:r>
              <a:rPr lang="en-US" altLang="zh-CN" sz="1800" dirty="0"/>
              <a:t>A</a:t>
            </a:r>
            <a:r>
              <a:rPr lang="zh-CN" altLang="en-US" sz="1800" dirty="0"/>
              <a:t>．主题</a:t>
            </a:r>
          </a:p>
          <a:p>
            <a:pPr marL="400041" lvl="1" indent="0">
              <a:buNone/>
            </a:pPr>
            <a:r>
              <a:rPr lang="zh-CN" altLang="en-US" sz="1800" dirty="0" smtClean="0"/>
              <a:t>主题</a:t>
            </a:r>
            <a:r>
              <a:rPr lang="zh-CN" altLang="en-US" sz="1800" dirty="0"/>
              <a:t>是把一组具有较强联系的类组织在一起而得到的类的集合。</a:t>
            </a:r>
          </a:p>
          <a:p>
            <a:pPr marL="400041" lvl="1" indent="0">
              <a:buNone/>
            </a:pPr>
            <a:r>
              <a:rPr lang="zh-CN" altLang="en-US" sz="1800" dirty="0" smtClean="0"/>
              <a:t>主题</a:t>
            </a:r>
            <a:r>
              <a:rPr lang="zh-CN" altLang="en-US" sz="1800" dirty="0"/>
              <a:t>的划分有以下两种方式。</a:t>
            </a:r>
          </a:p>
          <a:p>
            <a:pPr lvl="1"/>
            <a:r>
              <a:rPr lang="zh-CN" altLang="en-US" sz="1800" dirty="0" smtClean="0">
                <a:solidFill>
                  <a:srgbClr val="FF0000"/>
                </a:solidFill>
              </a:rPr>
              <a:t>自底向上</a:t>
            </a:r>
            <a:r>
              <a:rPr lang="zh-CN" altLang="en-US" sz="1800" dirty="0"/>
              <a:t>。先建立对象类，然后把对象类中关系较密切的类组织为一个主题。如果主题数量仍然很多，则可进一步将联系较强的小主题组织为大主题，直到系统中最上层主题数不超过</a:t>
            </a:r>
            <a:r>
              <a:rPr lang="en-US" altLang="zh-CN" sz="1800" dirty="0"/>
              <a:t>7</a:t>
            </a:r>
            <a:r>
              <a:rPr lang="zh-CN" altLang="en-US" sz="1800" dirty="0"/>
              <a:t>个。这种方式适合于小型系统或中型系统。</a:t>
            </a:r>
          </a:p>
          <a:p>
            <a:pPr lvl="1"/>
            <a:r>
              <a:rPr lang="zh-CN" altLang="en-US" sz="1800" dirty="0">
                <a:solidFill>
                  <a:srgbClr val="FF0000"/>
                </a:solidFill>
              </a:rPr>
              <a:t>自</a:t>
            </a:r>
            <a:r>
              <a:rPr lang="zh-CN" altLang="en-US" sz="1800" dirty="0" smtClean="0">
                <a:solidFill>
                  <a:srgbClr val="FF0000"/>
                </a:solidFill>
              </a:rPr>
              <a:t>顶向下</a:t>
            </a:r>
            <a:r>
              <a:rPr lang="zh-CN" altLang="en-US" sz="1800" dirty="0"/>
              <a:t>。先分析系统，确定几个大的主题，每个主题相当于一个子系统。将这些子系统再分别进行面向对象分析，建立各个子系统中的对象类。最终可将各个子系统合并为一个大的子系统。</a:t>
            </a:r>
          </a:p>
        </p:txBody>
      </p:sp>
    </p:spTree>
    <p:extLst>
      <p:ext uri="{BB962C8B-B14F-4D97-AF65-F5344CB8AC3E}">
        <p14:creationId xmlns:p14="http://schemas.microsoft.com/office/powerpoint/2010/main" val="2064715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04800" y="438150"/>
            <a:ext cx="8229600" cy="3661691"/>
          </a:xfrm>
        </p:spPr>
        <p:txBody>
          <a:bodyPr/>
          <a:lstStyle/>
          <a:p>
            <a:r>
              <a:rPr lang="zh-CN" altLang="en-US" dirty="0"/>
              <a:t>在开发</a:t>
            </a:r>
            <a:r>
              <a:rPr lang="zh-CN" altLang="en-US" dirty="0">
                <a:solidFill>
                  <a:srgbClr val="00B0F0"/>
                </a:solidFill>
              </a:rPr>
              <a:t>很小的系统</a:t>
            </a:r>
            <a:r>
              <a:rPr lang="zh-CN" altLang="en-US" dirty="0" smtClean="0"/>
              <a:t>时，可能</a:t>
            </a:r>
            <a:r>
              <a:rPr lang="zh-CN" altLang="en-US" dirty="0"/>
              <a:t>根本无须</a:t>
            </a:r>
            <a:r>
              <a:rPr lang="zh-CN" altLang="en-US" dirty="0" smtClean="0"/>
              <a:t>引入主题层；</a:t>
            </a:r>
            <a:endParaRPr lang="en-US" altLang="zh-CN" dirty="0" smtClean="0"/>
          </a:p>
          <a:p>
            <a:r>
              <a:rPr lang="zh-CN" altLang="en-US" dirty="0" smtClean="0"/>
              <a:t>对于</a:t>
            </a:r>
            <a:r>
              <a:rPr lang="zh-CN" altLang="en-US" dirty="0"/>
              <a:t>含有</a:t>
            </a:r>
            <a:r>
              <a:rPr lang="zh-CN" altLang="en-US" dirty="0">
                <a:solidFill>
                  <a:srgbClr val="00B0F0"/>
                </a:solidFill>
              </a:rPr>
              <a:t>较多对象的</a:t>
            </a:r>
            <a:r>
              <a:rPr lang="zh-CN" altLang="en-US" dirty="0" smtClean="0">
                <a:solidFill>
                  <a:srgbClr val="00B0F0"/>
                </a:solidFill>
              </a:rPr>
              <a:t>系统</a:t>
            </a:r>
            <a:r>
              <a:rPr lang="zh-CN" altLang="en-US" dirty="0" smtClean="0"/>
              <a:t>，则</a:t>
            </a:r>
            <a:r>
              <a:rPr lang="zh-CN" altLang="en-US" dirty="0"/>
              <a:t>往往先</a:t>
            </a:r>
            <a:r>
              <a:rPr lang="zh-CN" altLang="en-US" dirty="0" smtClean="0"/>
              <a:t>识别出</a:t>
            </a:r>
            <a:r>
              <a:rPr lang="zh-CN" altLang="en-US" dirty="0"/>
              <a:t>类与对象和</a:t>
            </a:r>
            <a:r>
              <a:rPr lang="zh-CN" altLang="en-US" dirty="0" smtClean="0"/>
              <a:t>关联，然后</a:t>
            </a:r>
            <a:r>
              <a:rPr lang="zh-CN" altLang="en-US" dirty="0"/>
              <a:t>划分</a:t>
            </a:r>
            <a:r>
              <a:rPr lang="zh-CN" altLang="en-US" dirty="0" smtClean="0"/>
              <a:t>主题，并用</a:t>
            </a:r>
            <a:r>
              <a:rPr lang="zh-CN" altLang="en-US" dirty="0"/>
              <a:t>它作为指导开发者和用户观察整个模型的一种</a:t>
            </a:r>
            <a:r>
              <a:rPr lang="zh-CN" altLang="en-US" dirty="0" smtClean="0"/>
              <a:t>机制；</a:t>
            </a:r>
            <a:endParaRPr lang="en-US" altLang="zh-CN" dirty="0" smtClean="0"/>
          </a:p>
          <a:p>
            <a:r>
              <a:rPr lang="zh-CN" altLang="en-US" dirty="0" smtClean="0"/>
              <a:t>对于</a:t>
            </a:r>
            <a:r>
              <a:rPr lang="zh-CN" altLang="en-US" dirty="0">
                <a:solidFill>
                  <a:srgbClr val="00B0F0"/>
                </a:solidFill>
              </a:rPr>
              <a:t>规模极大的</a:t>
            </a:r>
            <a:r>
              <a:rPr lang="zh-CN" altLang="en-US" dirty="0" smtClean="0">
                <a:solidFill>
                  <a:srgbClr val="00B0F0"/>
                </a:solidFill>
              </a:rPr>
              <a:t>系统</a:t>
            </a:r>
            <a:r>
              <a:rPr lang="zh-CN" altLang="en-US" dirty="0" smtClean="0"/>
              <a:t>，则</a:t>
            </a:r>
            <a:r>
              <a:rPr lang="zh-CN" altLang="en-US" dirty="0"/>
              <a:t>首先由系统分析员粗略地识别类与对象和</a:t>
            </a:r>
            <a:r>
              <a:rPr lang="zh-CN" altLang="en-US" dirty="0" smtClean="0"/>
              <a:t>关联，然后</a:t>
            </a:r>
            <a:r>
              <a:rPr lang="zh-CN" altLang="en-US" dirty="0"/>
              <a:t>初步划分</a:t>
            </a:r>
            <a:r>
              <a:rPr lang="zh-CN" altLang="en-US" dirty="0" smtClean="0"/>
              <a:t>主题，经过进一步分析，对</a:t>
            </a:r>
            <a:r>
              <a:rPr lang="zh-CN" altLang="en-US" dirty="0"/>
              <a:t>系统结构有</a:t>
            </a:r>
            <a:r>
              <a:rPr lang="zh-CN" altLang="en-US" dirty="0" smtClean="0"/>
              <a:t>更深入的</a:t>
            </a:r>
            <a:r>
              <a:rPr lang="zh-CN" altLang="en-US" dirty="0"/>
              <a:t>了解</a:t>
            </a:r>
            <a:r>
              <a:rPr lang="zh-CN" altLang="en-US" dirty="0" smtClean="0"/>
              <a:t>之后，再</a:t>
            </a:r>
            <a:r>
              <a:rPr lang="zh-CN" altLang="en-US" dirty="0"/>
              <a:t>进一步修改和精炼</a:t>
            </a:r>
            <a:r>
              <a:rPr lang="zh-CN" altLang="en-US" dirty="0" smtClean="0"/>
              <a:t>主题。</a:t>
            </a:r>
            <a:endParaRPr lang="en-US" altLang="zh-CN" dirty="0" smtClean="0"/>
          </a:p>
          <a:p>
            <a:pPr>
              <a:buClr>
                <a:srgbClr val="00B050"/>
              </a:buClr>
              <a:buFont typeface="Wingdings" panose="05000000000000000000" pitchFamily="2" charset="2"/>
              <a:buChar char="p"/>
            </a:pPr>
            <a:r>
              <a:rPr lang="zh-CN" altLang="en-US" dirty="0" smtClean="0">
                <a:latin typeface="Adobe 楷体 Std R" panose="02020400000000000000" pitchFamily="18" charset="-122"/>
                <a:ea typeface="Adobe 楷体 Std R" panose="02020400000000000000" pitchFamily="18" charset="-122"/>
              </a:rPr>
              <a:t>应该</a:t>
            </a:r>
            <a:r>
              <a:rPr lang="zh-CN" altLang="en-US" dirty="0">
                <a:latin typeface="Adobe 楷体 Std R" panose="02020400000000000000" pitchFamily="18" charset="-122"/>
                <a:ea typeface="Adobe 楷体 Std R" panose="02020400000000000000" pitchFamily="18" charset="-122"/>
              </a:rPr>
              <a:t>按</a:t>
            </a:r>
            <a:r>
              <a:rPr lang="zh-CN" altLang="en-US" dirty="0">
                <a:solidFill>
                  <a:srgbClr val="FF0000"/>
                </a:solidFill>
                <a:latin typeface="Adobe 楷体 Std R" panose="02020400000000000000" pitchFamily="18" charset="-122"/>
                <a:ea typeface="Adobe 楷体 Std R" panose="02020400000000000000" pitchFamily="18" charset="-122"/>
              </a:rPr>
              <a:t>问题领域</a:t>
            </a:r>
            <a:r>
              <a:rPr lang="zh-CN" altLang="en-US" dirty="0">
                <a:latin typeface="Adobe 楷体 Std R" panose="02020400000000000000" pitchFamily="18" charset="-122"/>
                <a:ea typeface="Adobe 楷体 Std R" panose="02020400000000000000" pitchFamily="18" charset="-122"/>
              </a:rPr>
              <a:t>而不是用功能分解方法来确定主题。此外</a:t>
            </a:r>
            <a:r>
              <a:rPr lang="en-US" altLang="zh-CN" dirty="0">
                <a:latin typeface="Adobe 楷体 Std R" panose="02020400000000000000" pitchFamily="18" charset="-122"/>
                <a:ea typeface="Adobe 楷体 Std R" panose="02020400000000000000" pitchFamily="18" charset="-122"/>
              </a:rPr>
              <a:t>,</a:t>
            </a:r>
            <a:r>
              <a:rPr lang="zh-CN" altLang="en-US" dirty="0">
                <a:latin typeface="Adobe 楷体 Std R" panose="02020400000000000000" pitchFamily="18" charset="-122"/>
                <a:ea typeface="Adobe 楷体 Std R" panose="02020400000000000000" pitchFamily="18" charset="-122"/>
              </a:rPr>
              <a:t>应该按照使不同主题内的对象</a:t>
            </a:r>
            <a:r>
              <a:rPr lang="zh-CN" altLang="en-US" dirty="0" smtClean="0">
                <a:latin typeface="Adobe 楷体 Std R" panose="02020400000000000000" pitchFamily="18" charset="-122"/>
                <a:ea typeface="Adobe 楷体 Std R" panose="02020400000000000000" pitchFamily="18" charset="-122"/>
              </a:rPr>
              <a:t>相互</a:t>
            </a:r>
            <a:r>
              <a:rPr lang="zh-CN" altLang="en-US" dirty="0">
                <a:latin typeface="Adobe 楷体 Std R" panose="02020400000000000000" pitchFamily="18" charset="-122"/>
                <a:ea typeface="Adobe 楷体 Std R" panose="02020400000000000000" pitchFamily="18" charset="-122"/>
              </a:rPr>
              <a:t>间依赖和交互最少的原则来确定主题</a:t>
            </a:r>
            <a:r>
              <a:rPr lang="zh-CN" altLang="en-US" dirty="0" smtClean="0">
                <a:latin typeface="Adobe 楷体 Std R" panose="02020400000000000000" pitchFamily="18" charset="-122"/>
                <a:ea typeface="Adobe 楷体 Std R" panose="02020400000000000000" pitchFamily="18" charset="-122"/>
              </a:rPr>
              <a:t>。</a:t>
            </a:r>
            <a:endParaRPr lang="en-US" altLang="zh-CN" dirty="0" smtClean="0">
              <a:latin typeface="Adobe 楷体 Std R" panose="02020400000000000000" pitchFamily="18" charset="-122"/>
              <a:ea typeface="Adobe 楷体 Std R" panose="02020400000000000000" pitchFamily="18" charset="-122"/>
            </a:endParaRPr>
          </a:p>
          <a:p>
            <a:pPr>
              <a:buClr>
                <a:srgbClr val="00B050"/>
              </a:buClr>
              <a:buFont typeface="Wingdings" panose="05000000000000000000" pitchFamily="2" charset="2"/>
              <a:buChar char="p"/>
            </a:pPr>
            <a:r>
              <a:rPr lang="zh-CN" altLang="en-US" dirty="0" smtClean="0">
                <a:latin typeface="Adobe 楷体 Std R" panose="02020400000000000000" pitchFamily="18" charset="-122"/>
                <a:ea typeface="Adobe 楷体 Std R" panose="02020400000000000000" pitchFamily="18" charset="-122"/>
              </a:rPr>
              <a:t>主题</a:t>
            </a:r>
            <a:r>
              <a:rPr lang="zh-CN" altLang="en-US" dirty="0">
                <a:latin typeface="Adobe 楷体 Std R" panose="02020400000000000000" pitchFamily="18" charset="-122"/>
                <a:ea typeface="Adobe 楷体 Std R" panose="02020400000000000000" pitchFamily="18" charset="-122"/>
              </a:rPr>
              <a:t>可以采用</a:t>
            </a:r>
            <a:r>
              <a:rPr lang="en-US" altLang="zh-CN" dirty="0">
                <a:latin typeface="Adobe 楷体 Std R" panose="02020400000000000000" pitchFamily="18" charset="-122"/>
                <a:ea typeface="Adobe 楷体 Std R" panose="02020400000000000000" pitchFamily="18" charset="-122"/>
              </a:rPr>
              <a:t>UML</a:t>
            </a:r>
            <a:r>
              <a:rPr lang="zh-CN" altLang="en-US" dirty="0">
                <a:latin typeface="Adobe 楷体 Std R" panose="02020400000000000000" pitchFamily="18" charset="-122"/>
                <a:ea typeface="Adobe 楷体 Std R" panose="02020400000000000000" pitchFamily="18" charset="-122"/>
              </a:rPr>
              <a:t>中的</a:t>
            </a:r>
            <a:r>
              <a:rPr lang="zh-CN" altLang="en-US" dirty="0">
                <a:solidFill>
                  <a:srgbClr val="FF0000"/>
                </a:solidFill>
                <a:latin typeface="Adobe 楷体 Std R" panose="02020400000000000000" pitchFamily="18" charset="-122"/>
                <a:ea typeface="Adobe 楷体 Std R" panose="02020400000000000000" pitchFamily="18" charset="-122"/>
              </a:rPr>
              <a:t>包</a:t>
            </a:r>
            <a:r>
              <a:rPr lang="zh-CN" altLang="en-US" dirty="0">
                <a:latin typeface="Adobe 楷体 Std R" panose="02020400000000000000" pitchFamily="18" charset="-122"/>
                <a:ea typeface="Adobe 楷体 Std R" panose="02020400000000000000" pitchFamily="18" charset="-122"/>
              </a:rPr>
              <a:t>来展现。</a:t>
            </a:r>
          </a:p>
        </p:txBody>
      </p:sp>
    </p:spTree>
    <p:extLst>
      <p:ext uri="{BB962C8B-B14F-4D97-AF65-F5344CB8AC3E}">
        <p14:creationId xmlns:p14="http://schemas.microsoft.com/office/powerpoint/2010/main" val="4257952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zh-CN" altLang="en-US" dirty="0" smtClean="0"/>
              <a:t>例如，对于</a:t>
            </a:r>
            <a:r>
              <a:rPr lang="zh-CN" altLang="en-US" dirty="0"/>
              <a:t>“小型网上书店系统</a:t>
            </a:r>
            <a:r>
              <a:rPr lang="zh-CN" altLang="en-US" dirty="0" smtClean="0"/>
              <a:t>”，可以</a:t>
            </a:r>
            <a:r>
              <a:rPr lang="zh-CN" altLang="en-US" dirty="0"/>
              <a:t>划分为如下</a:t>
            </a:r>
            <a:r>
              <a:rPr lang="zh-CN" altLang="en-US" dirty="0" smtClean="0"/>
              <a:t>主题：</a:t>
            </a:r>
            <a:r>
              <a:rPr lang="zh-CN" altLang="en-US" dirty="0" smtClean="0">
                <a:solidFill>
                  <a:srgbClr val="00B050"/>
                </a:solidFill>
              </a:rPr>
              <a:t>登录</a:t>
            </a:r>
            <a:r>
              <a:rPr lang="zh-CN" altLang="en-US" dirty="0">
                <a:solidFill>
                  <a:srgbClr val="00B050"/>
                </a:solidFill>
              </a:rPr>
              <a:t>注册</a:t>
            </a:r>
            <a:r>
              <a:rPr lang="zh-CN" altLang="en-US" dirty="0"/>
              <a:t>、</a:t>
            </a:r>
            <a:r>
              <a:rPr lang="zh-CN" altLang="en-US" dirty="0">
                <a:solidFill>
                  <a:srgbClr val="00B050"/>
                </a:solidFill>
              </a:rPr>
              <a:t>浏览图书</a:t>
            </a:r>
            <a:r>
              <a:rPr lang="zh-CN" altLang="en-US" dirty="0"/>
              <a:t>、</a:t>
            </a:r>
            <a:r>
              <a:rPr lang="zh-CN" altLang="en-US" dirty="0">
                <a:solidFill>
                  <a:srgbClr val="00B050"/>
                </a:solidFill>
              </a:rPr>
              <a:t>会员购书</a:t>
            </a:r>
            <a:r>
              <a:rPr lang="zh-CN" altLang="en-US" dirty="0" smtClean="0"/>
              <a:t>、</a:t>
            </a:r>
            <a:r>
              <a:rPr lang="zh-CN" altLang="en-US" dirty="0" smtClean="0">
                <a:solidFill>
                  <a:srgbClr val="00B050"/>
                </a:solidFill>
              </a:rPr>
              <a:t>订单</a:t>
            </a:r>
            <a:r>
              <a:rPr lang="zh-CN" altLang="en-US" dirty="0">
                <a:solidFill>
                  <a:srgbClr val="00B050"/>
                </a:solidFill>
              </a:rPr>
              <a:t>管理</a:t>
            </a:r>
            <a:r>
              <a:rPr lang="zh-CN" altLang="en-US" dirty="0"/>
              <a:t>和</a:t>
            </a:r>
            <a:r>
              <a:rPr lang="zh-CN" altLang="en-US" dirty="0">
                <a:solidFill>
                  <a:srgbClr val="00B050"/>
                </a:solidFill>
              </a:rPr>
              <a:t>图书管理</a:t>
            </a:r>
            <a:r>
              <a:rPr lang="zh-CN" altLang="en-US" dirty="0"/>
              <a:t>。</a:t>
            </a:r>
          </a:p>
        </p:txBody>
      </p:sp>
    </p:spTree>
    <p:extLst>
      <p:ext uri="{BB962C8B-B14F-4D97-AF65-F5344CB8AC3E}">
        <p14:creationId xmlns:p14="http://schemas.microsoft.com/office/powerpoint/2010/main" val="6028212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a:t>
            </a:r>
            <a:r>
              <a:rPr lang="zh-CN" altLang="zh-CN" dirty="0" smtClean="0"/>
              <a:t>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1043658"/>
            <a:ext cx="8458200" cy="3661691"/>
          </a:xfrm>
        </p:spPr>
        <p:txBody>
          <a:bodyPr/>
          <a:lstStyle/>
          <a:p>
            <a:pPr marL="400041" lvl="1" indent="0">
              <a:buNone/>
            </a:pPr>
            <a:r>
              <a:rPr lang="en-US" altLang="zh-CN" sz="1800" dirty="0"/>
              <a:t>B</a:t>
            </a:r>
            <a:r>
              <a:rPr lang="zh-CN" altLang="en-US" sz="1800" dirty="0"/>
              <a:t>．主题图</a:t>
            </a:r>
          </a:p>
          <a:p>
            <a:pPr marL="400041" lvl="1" indent="0">
              <a:buNone/>
            </a:pPr>
            <a:r>
              <a:rPr lang="zh-CN" altLang="en-US" sz="1800" dirty="0"/>
              <a:t>上述的主题划分的最终结果能够形成一个完整的</a:t>
            </a:r>
            <a:r>
              <a:rPr lang="zh-CN" altLang="en-US" sz="1800" dirty="0">
                <a:solidFill>
                  <a:srgbClr val="00B050"/>
                </a:solidFill>
              </a:rPr>
              <a:t>对象类图</a:t>
            </a:r>
            <a:r>
              <a:rPr lang="zh-CN" altLang="en-US" sz="1800" dirty="0"/>
              <a:t>和一个</a:t>
            </a:r>
            <a:r>
              <a:rPr lang="zh-CN" altLang="en-US" sz="1800" dirty="0">
                <a:solidFill>
                  <a:srgbClr val="00B050"/>
                </a:solidFill>
              </a:rPr>
              <a:t>主题图</a:t>
            </a:r>
            <a:r>
              <a:rPr lang="zh-CN" altLang="en-US" sz="1800" dirty="0"/>
              <a:t>。</a:t>
            </a:r>
          </a:p>
          <a:p>
            <a:pPr marL="400041" lvl="1" indent="0">
              <a:buNone/>
            </a:pPr>
            <a:r>
              <a:rPr lang="zh-CN" altLang="en-US" sz="1800" dirty="0"/>
              <a:t>主题图一般有如下</a:t>
            </a:r>
            <a:r>
              <a:rPr lang="en-US" altLang="zh-CN" sz="1800" dirty="0"/>
              <a:t>3</a:t>
            </a:r>
            <a:r>
              <a:rPr lang="zh-CN" altLang="en-US" sz="1800" dirty="0"/>
              <a:t>种表示方式。</a:t>
            </a:r>
          </a:p>
          <a:p>
            <a:pPr marL="685791" lvl="1" indent="-285750"/>
            <a:r>
              <a:rPr lang="zh-CN" altLang="en-US" sz="1800" dirty="0" smtClean="0">
                <a:solidFill>
                  <a:srgbClr val="FF0000"/>
                </a:solidFill>
              </a:rPr>
              <a:t>展开</a:t>
            </a:r>
            <a:r>
              <a:rPr lang="zh-CN" altLang="en-US" sz="1800" dirty="0">
                <a:solidFill>
                  <a:srgbClr val="FF0000"/>
                </a:solidFill>
              </a:rPr>
              <a:t>方式</a:t>
            </a:r>
          </a:p>
          <a:p>
            <a:pPr marL="800080" lvl="2" indent="0">
              <a:buNone/>
            </a:pPr>
            <a:r>
              <a:rPr lang="zh-CN" altLang="en-US" sz="1600" dirty="0"/>
              <a:t>将关系较密切的对象类画在一个框内，框的每个角标上主题号，框内是详细的对象类图，标出每个类的属性和服务以及类之间的详细关系，这就是主题图的展开方式。</a:t>
            </a:r>
          </a:p>
          <a:p>
            <a:pPr marL="685791" lvl="1" indent="-285750"/>
            <a:r>
              <a:rPr lang="zh-CN" altLang="en-US" sz="1800" dirty="0" smtClean="0">
                <a:solidFill>
                  <a:srgbClr val="FF0000"/>
                </a:solidFill>
              </a:rPr>
              <a:t>压缩</a:t>
            </a:r>
            <a:r>
              <a:rPr lang="zh-CN" altLang="en-US" sz="1800" dirty="0">
                <a:solidFill>
                  <a:srgbClr val="FF0000"/>
                </a:solidFill>
              </a:rPr>
              <a:t>方式</a:t>
            </a:r>
          </a:p>
          <a:p>
            <a:pPr marL="800080" lvl="2" indent="0">
              <a:buNone/>
            </a:pPr>
            <a:r>
              <a:rPr lang="zh-CN" altLang="en-US" sz="1600" dirty="0"/>
              <a:t>将每个主题号及主题名分别写在一个框内，这就是主题图的压缩方式。</a:t>
            </a:r>
          </a:p>
          <a:p>
            <a:pPr marL="685791" lvl="1" indent="-285750"/>
            <a:r>
              <a:rPr lang="zh-CN" altLang="en-US" sz="1800" dirty="0" smtClean="0">
                <a:solidFill>
                  <a:srgbClr val="FF0000"/>
                </a:solidFill>
              </a:rPr>
              <a:t>半</a:t>
            </a:r>
            <a:r>
              <a:rPr lang="zh-CN" altLang="en-US" sz="1800" dirty="0">
                <a:solidFill>
                  <a:srgbClr val="FF0000"/>
                </a:solidFill>
              </a:rPr>
              <a:t>展开方式</a:t>
            </a:r>
            <a:r>
              <a:rPr lang="zh-CN" altLang="en-US" sz="1800" dirty="0"/>
              <a:t>。</a:t>
            </a:r>
          </a:p>
          <a:p>
            <a:pPr marL="800080" lvl="2" indent="0">
              <a:buNone/>
            </a:pPr>
            <a:r>
              <a:rPr lang="zh-CN" altLang="en-US" sz="1600" dirty="0"/>
              <a:t>将每个框内主题号、主题名及该主题中所含的对象类全部列出，这就是主题图的半展开方式。</a:t>
            </a:r>
          </a:p>
          <a:p>
            <a:pPr marL="400041" lvl="1" indent="0">
              <a:buNone/>
            </a:pPr>
            <a:r>
              <a:rPr lang="zh-CN" altLang="en-US" sz="1800" dirty="0"/>
              <a:t>主题图的</a:t>
            </a:r>
            <a:r>
              <a:rPr lang="zh-CN" altLang="en-US" sz="1800" dirty="0">
                <a:solidFill>
                  <a:srgbClr val="FF0000"/>
                </a:solidFill>
              </a:rPr>
              <a:t>压缩方式</a:t>
            </a:r>
            <a:r>
              <a:rPr lang="zh-CN" altLang="en-US" sz="1800" dirty="0"/>
              <a:t>是为了表明</a:t>
            </a:r>
            <a:r>
              <a:rPr lang="zh-CN" altLang="en-US" sz="1800" dirty="0">
                <a:solidFill>
                  <a:schemeClr val="tx1"/>
                </a:solidFill>
              </a:rPr>
              <a:t>系统的</a:t>
            </a:r>
            <a:r>
              <a:rPr lang="zh-CN" altLang="en-US" sz="1800" dirty="0">
                <a:solidFill>
                  <a:srgbClr val="00B050"/>
                </a:solidFill>
              </a:rPr>
              <a:t>总体情况</a:t>
            </a:r>
            <a:r>
              <a:rPr lang="zh-CN" altLang="en-US" sz="1800" dirty="0"/>
              <a:t>，而主题图的</a:t>
            </a:r>
            <a:r>
              <a:rPr lang="zh-CN" altLang="en-US" sz="1800" dirty="0">
                <a:solidFill>
                  <a:srgbClr val="FF0000"/>
                </a:solidFill>
              </a:rPr>
              <a:t>展开方式</a:t>
            </a:r>
            <a:r>
              <a:rPr lang="zh-CN" altLang="en-US" sz="1800" dirty="0"/>
              <a:t>是为了表明</a:t>
            </a:r>
            <a:r>
              <a:rPr lang="zh-CN" altLang="en-US" sz="1800" dirty="0">
                <a:solidFill>
                  <a:schemeClr val="tx1"/>
                </a:solidFill>
              </a:rPr>
              <a:t>系统的</a:t>
            </a:r>
            <a:r>
              <a:rPr lang="zh-CN" altLang="en-US" sz="1800" dirty="0">
                <a:solidFill>
                  <a:srgbClr val="00B050"/>
                </a:solidFill>
              </a:rPr>
              <a:t>详细情况</a:t>
            </a:r>
            <a:r>
              <a:rPr lang="zh-CN" altLang="en-US" sz="1800" dirty="0"/>
              <a:t>。</a:t>
            </a:r>
          </a:p>
          <a:p>
            <a:endParaRPr lang="zh-CN" altLang="en-US" dirty="0"/>
          </a:p>
        </p:txBody>
      </p:sp>
    </p:spTree>
    <p:extLst>
      <p:ext uri="{BB962C8B-B14F-4D97-AF65-F5344CB8AC3E}">
        <p14:creationId xmlns:p14="http://schemas.microsoft.com/office/powerpoint/2010/main" val="566456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92868" y="438150"/>
            <a:ext cx="8229600" cy="3661691"/>
          </a:xfrm>
        </p:spPr>
        <p:txBody>
          <a:bodyPr/>
          <a:lstStyle/>
          <a:p>
            <a:r>
              <a:rPr lang="zh-CN" altLang="en-US" dirty="0">
                <a:latin typeface="+mn-ea"/>
              </a:rPr>
              <a:t>商品</a:t>
            </a:r>
            <a:r>
              <a:rPr lang="zh-CN" altLang="en-US" dirty="0" smtClean="0">
                <a:latin typeface="+mn-ea"/>
              </a:rPr>
              <a:t>销售管理系统的描述</a:t>
            </a:r>
            <a:endParaRPr lang="en-US" altLang="zh-CN" dirty="0" smtClean="0">
              <a:latin typeface="+mn-ea"/>
            </a:endParaRPr>
          </a:p>
          <a:p>
            <a:pPr marL="0" indent="0">
              <a:lnSpc>
                <a:spcPct val="120000"/>
              </a:lnSpc>
              <a:buNone/>
            </a:pPr>
            <a:r>
              <a:rPr lang="zh-CN" altLang="en-US" dirty="0" smtClean="0">
                <a:latin typeface="Adobe 楷体 Std R" panose="02020400000000000000" pitchFamily="18" charset="-122"/>
                <a:ea typeface="Adobe 楷体 Std R" panose="02020400000000000000" pitchFamily="18" charset="-122"/>
              </a:rPr>
              <a:t>    商品</a:t>
            </a:r>
            <a:r>
              <a:rPr lang="zh-CN" altLang="en-US" dirty="0">
                <a:latin typeface="Adobe 楷体 Std R" panose="02020400000000000000" pitchFamily="18" charset="-122"/>
                <a:ea typeface="Adobe 楷体 Std R" panose="02020400000000000000" pitchFamily="18" charset="-122"/>
              </a:rPr>
              <a:t>销售系统是商场管理的一个</a:t>
            </a:r>
            <a:r>
              <a:rPr lang="zh-CN" altLang="en-US" dirty="0" smtClean="0">
                <a:latin typeface="Adobe 楷体 Std R" panose="02020400000000000000" pitchFamily="18" charset="-122"/>
                <a:ea typeface="Adobe 楷体 Std R" panose="02020400000000000000" pitchFamily="18" charset="-122"/>
              </a:rPr>
              <a:t>子系统，要求</a:t>
            </a:r>
            <a:r>
              <a:rPr lang="zh-CN" altLang="en-US" dirty="0">
                <a:latin typeface="Adobe 楷体 Std R" panose="02020400000000000000" pitchFamily="18" charset="-122"/>
                <a:ea typeface="Adobe 楷体 Std R" panose="02020400000000000000" pitchFamily="18" charset="-122"/>
              </a:rPr>
              <a:t>具有如下</a:t>
            </a:r>
            <a:r>
              <a:rPr lang="zh-CN" altLang="en-US" dirty="0" smtClean="0">
                <a:latin typeface="Adobe 楷体 Std R" panose="02020400000000000000" pitchFamily="18" charset="-122"/>
                <a:ea typeface="Adobe 楷体 Std R" panose="02020400000000000000" pitchFamily="18" charset="-122"/>
              </a:rPr>
              <a:t>功能：为</a:t>
            </a:r>
            <a:r>
              <a:rPr lang="zh-CN" altLang="en-US" dirty="0">
                <a:latin typeface="Adobe 楷体 Std R" panose="02020400000000000000" pitchFamily="18" charset="-122"/>
                <a:ea typeface="Adobe 楷体 Std R" panose="02020400000000000000" pitchFamily="18" charset="-122"/>
              </a:rPr>
              <a:t>每种</a:t>
            </a:r>
            <a:r>
              <a:rPr lang="zh-CN" altLang="en-US" dirty="0" smtClean="0">
                <a:latin typeface="Adobe 楷体 Std R" panose="02020400000000000000" pitchFamily="18" charset="-122"/>
                <a:ea typeface="Adobe 楷体 Std R" panose="02020400000000000000" pitchFamily="18" charset="-122"/>
              </a:rPr>
              <a:t>商</a:t>
            </a:r>
            <a:r>
              <a:rPr lang="zh-CN" altLang="en-US" dirty="0">
                <a:latin typeface="Adobe 楷体 Std R" panose="02020400000000000000" pitchFamily="18" charset="-122"/>
                <a:ea typeface="Adobe 楷体 Std R" panose="02020400000000000000" pitchFamily="18" charset="-122"/>
              </a:rPr>
              <a:t>品</a:t>
            </a:r>
            <a:r>
              <a:rPr lang="zh-CN" altLang="en-US" dirty="0" smtClean="0">
                <a:latin typeface="Adobe 楷体 Std R" panose="02020400000000000000" pitchFamily="18" charset="-122"/>
                <a:ea typeface="Adobe 楷体 Std R" panose="02020400000000000000" pitchFamily="18" charset="-122"/>
              </a:rPr>
              <a:t>编号</a:t>
            </a:r>
            <a:r>
              <a:rPr lang="en-US" altLang="zh-CN" dirty="0">
                <a:latin typeface="Adobe 楷体 Std R" panose="02020400000000000000" pitchFamily="18" charset="-122"/>
                <a:ea typeface="Adobe 楷体 Std R" panose="02020400000000000000" pitchFamily="18" charset="-122"/>
              </a:rPr>
              <a:t>,</a:t>
            </a:r>
            <a:r>
              <a:rPr lang="zh-CN" altLang="en-US" dirty="0">
                <a:latin typeface="Adobe 楷体 Std R" panose="02020400000000000000" pitchFamily="18" charset="-122"/>
                <a:ea typeface="Adobe 楷体 Std R" panose="02020400000000000000" pitchFamily="18" charset="-122"/>
              </a:rPr>
              <a:t>记录商品</a:t>
            </a:r>
            <a:r>
              <a:rPr lang="zh-CN" altLang="en-US" dirty="0" smtClean="0">
                <a:latin typeface="Adobe 楷体 Std R" panose="02020400000000000000" pitchFamily="18" charset="-122"/>
                <a:ea typeface="Adobe 楷体 Std R" panose="02020400000000000000" pitchFamily="18" charset="-122"/>
              </a:rPr>
              <a:t>的名称</a:t>
            </a:r>
            <a:r>
              <a:rPr lang="zh-CN" altLang="en-US" dirty="0">
                <a:latin typeface="Adobe 楷体 Std R" panose="02020400000000000000" pitchFamily="18" charset="-122"/>
                <a:ea typeface="Adobe 楷体 Std R" panose="02020400000000000000" pitchFamily="18" charset="-122"/>
              </a:rPr>
              <a:t>、单价、数量和库存的下限</a:t>
            </a:r>
            <a:r>
              <a:rPr lang="zh-CN" altLang="en-US" dirty="0" smtClean="0">
                <a:latin typeface="Adobe 楷体 Std R" panose="02020400000000000000" pitchFamily="18" charset="-122"/>
                <a:ea typeface="Adobe 楷体 Std R" panose="02020400000000000000" pitchFamily="18" charset="-122"/>
              </a:rPr>
              <a:t>等；营业员</a:t>
            </a:r>
            <a:r>
              <a:rPr lang="en-US" altLang="zh-CN" dirty="0">
                <a:latin typeface="Adobe 楷体 Std R" panose="02020400000000000000" pitchFamily="18" charset="-122"/>
                <a:ea typeface="Adobe 楷体 Std R" panose="02020400000000000000" pitchFamily="18" charset="-122"/>
              </a:rPr>
              <a:t>(</a:t>
            </a:r>
            <a:r>
              <a:rPr lang="zh-CN" altLang="en-US" dirty="0">
                <a:latin typeface="Adobe 楷体 Std R" panose="02020400000000000000" pitchFamily="18" charset="-122"/>
                <a:ea typeface="Adobe 楷体 Std R" panose="02020400000000000000" pitchFamily="18" charset="-122"/>
              </a:rPr>
              <a:t>收款员</a:t>
            </a:r>
            <a:r>
              <a:rPr lang="en-US" altLang="zh-CN" dirty="0">
                <a:latin typeface="Adobe 楷体 Std R" panose="02020400000000000000" pitchFamily="18" charset="-122"/>
                <a:ea typeface="Adobe 楷体 Std R" panose="02020400000000000000" pitchFamily="18" charset="-122"/>
              </a:rPr>
              <a:t>)</a:t>
            </a:r>
            <a:r>
              <a:rPr lang="zh-CN" altLang="en-US" dirty="0">
                <a:latin typeface="Adobe 楷体 Std R" panose="02020400000000000000" pitchFamily="18" charset="-122"/>
                <a:ea typeface="Adobe 楷体 Std R" panose="02020400000000000000" pitchFamily="18" charset="-122"/>
              </a:rPr>
              <a:t>接班后要登录和</a:t>
            </a:r>
            <a:r>
              <a:rPr lang="zh-CN" altLang="en-US" dirty="0" smtClean="0">
                <a:latin typeface="Adobe 楷体 Std R" panose="02020400000000000000" pitchFamily="18" charset="-122"/>
                <a:ea typeface="Adobe 楷体 Std R" panose="02020400000000000000" pitchFamily="18" charset="-122"/>
              </a:rPr>
              <a:t>售货，将</a:t>
            </a:r>
            <a:r>
              <a:rPr lang="zh-CN" altLang="en-US" dirty="0">
                <a:latin typeface="Adobe 楷体 Std R" panose="02020400000000000000" pitchFamily="18" charset="-122"/>
                <a:ea typeface="Adobe 楷体 Std R" panose="02020400000000000000" pitchFamily="18" charset="-122"/>
              </a:rPr>
              <a:t>顾客选购的</a:t>
            </a:r>
            <a:r>
              <a:rPr lang="zh-CN" altLang="en-US" dirty="0" smtClean="0">
                <a:latin typeface="Adobe 楷体 Std R" panose="02020400000000000000" pitchFamily="18" charset="-122"/>
                <a:ea typeface="Adobe 楷体 Std R" panose="02020400000000000000" pitchFamily="18" charset="-122"/>
              </a:rPr>
              <a:t>商品输入</a:t>
            </a:r>
            <a:r>
              <a:rPr lang="zh-CN" altLang="en-US" dirty="0">
                <a:latin typeface="Adobe 楷体 Std R" panose="02020400000000000000" pitchFamily="18" charset="-122"/>
                <a:ea typeface="Adobe 楷体 Std R" panose="02020400000000000000" pitchFamily="18" charset="-122"/>
              </a:rPr>
              <a:t>购物清单、商品计价、收费、打印购物清单及</a:t>
            </a:r>
            <a:r>
              <a:rPr lang="zh-CN" altLang="en-US" dirty="0" smtClean="0">
                <a:latin typeface="Adobe 楷体 Std R" panose="02020400000000000000" pitchFamily="18" charset="-122"/>
                <a:ea typeface="Adobe 楷体 Std R" panose="02020400000000000000" pitchFamily="18" charset="-122"/>
              </a:rPr>
              <a:t>合计；交班</a:t>
            </a:r>
            <a:r>
              <a:rPr lang="zh-CN" altLang="en-US" dirty="0">
                <a:latin typeface="Adobe 楷体 Std R" panose="02020400000000000000" pitchFamily="18" charset="-122"/>
                <a:ea typeface="Adobe 楷体 Std R" panose="02020400000000000000" pitchFamily="18" charset="-122"/>
              </a:rPr>
              <a:t>时要进行结账和交款。系统能够</a:t>
            </a:r>
            <a:r>
              <a:rPr lang="zh-CN" altLang="en-US" dirty="0" smtClean="0">
                <a:latin typeface="Adobe 楷体 Std R" panose="02020400000000000000" pitchFamily="18" charset="-122"/>
                <a:ea typeface="Adobe 楷体 Std R" panose="02020400000000000000" pitchFamily="18" charset="-122"/>
              </a:rPr>
              <a:t>帮助</a:t>
            </a:r>
            <a:r>
              <a:rPr lang="zh-CN" altLang="en-US" dirty="0">
                <a:latin typeface="Adobe 楷体 Std R" panose="02020400000000000000" pitchFamily="18" charset="-122"/>
                <a:ea typeface="Adobe 楷体 Std R" panose="02020400000000000000" pitchFamily="18" charset="-122"/>
              </a:rPr>
              <a:t>供货员发现哪些商品的数量达到安全库存量、即将</a:t>
            </a:r>
            <a:r>
              <a:rPr lang="zh-CN" altLang="en-US" dirty="0" smtClean="0">
                <a:latin typeface="Adobe 楷体 Std R" panose="02020400000000000000" pitchFamily="18" charset="-122"/>
                <a:ea typeface="Adobe 楷体 Std R" panose="02020400000000000000" pitchFamily="18" charset="-122"/>
              </a:rPr>
              <a:t>脱销，以及</a:t>
            </a:r>
            <a:r>
              <a:rPr lang="zh-CN" altLang="en-US" dirty="0">
                <a:latin typeface="Adobe 楷体 Std R" panose="02020400000000000000" pitchFamily="18" charset="-122"/>
                <a:ea typeface="Adobe 楷体 Std R" panose="02020400000000000000" pitchFamily="18" charset="-122"/>
              </a:rPr>
              <a:t>需及时供货。账册用来统计</a:t>
            </a:r>
            <a:r>
              <a:rPr lang="zh-CN" altLang="en-US" dirty="0" smtClean="0">
                <a:latin typeface="Adobe 楷体 Std R" panose="02020400000000000000" pitchFamily="18" charset="-122"/>
                <a:ea typeface="Adobe 楷体 Std R" panose="02020400000000000000" pitchFamily="18" charset="-122"/>
              </a:rPr>
              <a:t>商品的销售量</a:t>
            </a:r>
            <a:r>
              <a:rPr lang="zh-CN" altLang="en-US" dirty="0">
                <a:latin typeface="Adobe 楷体 Std R" panose="02020400000000000000" pitchFamily="18" charset="-122"/>
                <a:ea typeface="Adobe 楷体 Std R" panose="02020400000000000000" pitchFamily="18" charset="-122"/>
              </a:rPr>
              <a:t>、进货量及</a:t>
            </a:r>
            <a:r>
              <a:rPr lang="zh-CN" altLang="en-US" dirty="0" smtClean="0">
                <a:latin typeface="Adobe 楷体 Std R" panose="02020400000000000000" pitchFamily="18" charset="-122"/>
                <a:ea typeface="Adobe 楷体 Std R" panose="02020400000000000000" pitchFamily="18" charset="-122"/>
              </a:rPr>
              <a:t>库存量，以及</a:t>
            </a:r>
            <a:r>
              <a:rPr lang="zh-CN" altLang="en-US" dirty="0">
                <a:latin typeface="Adobe 楷体 Std R" panose="02020400000000000000" pitchFamily="18" charset="-122"/>
                <a:ea typeface="Adobe 楷体 Std R" panose="02020400000000000000" pitchFamily="18" charset="-122"/>
              </a:rPr>
              <a:t>结算资金向上级</a:t>
            </a:r>
            <a:r>
              <a:rPr lang="zh-CN" altLang="en-US" dirty="0" smtClean="0">
                <a:latin typeface="Adobe 楷体 Std R" panose="02020400000000000000" pitchFamily="18" charset="-122"/>
                <a:ea typeface="Adobe 楷体 Std R" panose="02020400000000000000" pitchFamily="18" charset="-122"/>
              </a:rPr>
              <a:t>报告；上级</a:t>
            </a:r>
            <a:r>
              <a:rPr lang="zh-CN" altLang="en-US" dirty="0">
                <a:latin typeface="Adobe 楷体 Std R" panose="02020400000000000000" pitchFamily="18" charset="-122"/>
                <a:ea typeface="Adobe 楷体 Std R" panose="02020400000000000000" pitchFamily="18" charset="-122"/>
              </a:rPr>
              <a:t>可以发送和接收</a:t>
            </a:r>
            <a:r>
              <a:rPr lang="zh-CN" altLang="en-US" dirty="0" smtClean="0">
                <a:latin typeface="Adobe 楷体 Std R" panose="02020400000000000000" pitchFamily="18" charset="-122"/>
                <a:ea typeface="Adobe 楷体 Std R" panose="02020400000000000000" pitchFamily="18" charset="-122"/>
              </a:rPr>
              <a:t>信息，如</a:t>
            </a:r>
            <a:r>
              <a:rPr lang="zh-CN" altLang="en-US" dirty="0">
                <a:latin typeface="Adobe 楷体 Std R" panose="02020400000000000000" pitchFamily="18" charset="-122"/>
                <a:ea typeface="Adobe 楷体 Std R" panose="02020400000000000000" pitchFamily="18" charset="-122"/>
              </a:rPr>
              <a:t>要求</a:t>
            </a:r>
            <a:r>
              <a:rPr lang="zh-CN" altLang="en-US" dirty="0" smtClean="0">
                <a:latin typeface="Adobe 楷体 Std R" panose="02020400000000000000" pitchFamily="18" charset="-122"/>
                <a:ea typeface="Adobe 楷体 Std R" panose="02020400000000000000" pitchFamily="18" charset="-122"/>
              </a:rPr>
              <a:t>报账和查账，以及</a:t>
            </a:r>
            <a:r>
              <a:rPr lang="zh-CN" altLang="en-US" dirty="0">
                <a:latin typeface="Adobe 楷体 Std R" panose="02020400000000000000" pitchFamily="18" charset="-122"/>
                <a:ea typeface="Adobe 楷体 Std R" panose="02020400000000000000" pitchFamily="18" charset="-122"/>
              </a:rPr>
              <a:t>增删商品种类或变更商品价格等。</a:t>
            </a:r>
          </a:p>
        </p:txBody>
      </p:sp>
    </p:spTree>
    <p:extLst>
      <p:ext uri="{BB962C8B-B14F-4D97-AF65-F5344CB8AC3E}">
        <p14:creationId xmlns:p14="http://schemas.microsoft.com/office/powerpoint/2010/main" val="16134230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pic>
        <p:nvPicPr>
          <p:cNvPr id="5" name="图片 4"/>
          <p:cNvPicPr>
            <a:picLocks noChangeAspect="1"/>
          </p:cNvPicPr>
          <p:nvPr/>
        </p:nvPicPr>
        <p:blipFill>
          <a:blip r:embed="rId2"/>
          <a:stretch>
            <a:fillRect/>
          </a:stretch>
        </p:blipFill>
        <p:spPr>
          <a:xfrm>
            <a:off x="1447800" y="8512"/>
            <a:ext cx="5791200" cy="4967584"/>
          </a:xfrm>
          <a:prstGeom prst="rect">
            <a:avLst/>
          </a:prstGeom>
        </p:spPr>
      </p:pic>
    </p:spTree>
    <p:extLst>
      <p:ext uri="{BB962C8B-B14F-4D97-AF65-F5344CB8AC3E}">
        <p14:creationId xmlns:p14="http://schemas.microsoft.com/office/powerpoint/2010/main" val="17043599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7.1</a:t>
            </a:r>
            <a:r>
              <a:rPr lang="zh-CN" altLang="zh-CN" dirty="0"/>
              <a:t>　面向对象分析</a:t>
            </a:r>
            <a:r>
              <a:rPr lang="zh-CN" altLang="zh-CN" dirty="0" smtClean="0"/>
              <a:t>方法</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5" name="内容占位符 4"/>
          <p:cNvSpPr>
            <a:spLocks noGrp="1"/>
          </p:cNvSpPr>
          <p:nvPr>
            <p:ph sz="quarter" idx="13"/>
          </p:nvPr>
        </p:nvSpPr>
        <p:spPr/>
        <p:txBody>
          <a:bodyPr/>
          <a:lstStyle/>
          <a:p>
            <a:pPr>
              <a:lnSpc>
                <a:spcPct val="150000"/>
              </a:lnSpc>
            </a:pPr>
            <a:r>
              <a:rPr lang="en-US" altLang="zh-CN" dirty="0"/>
              <a:t>7.1.1 </a:t>
            </a:r>
            <a:r>
              <a:rPr lang="zh-CN" altLang="en-US" dirty="0"/>
              <a:t>面向对象分析过程</a:t>
            </a:r>
          </a:p>
          <a:p>
            <a:pPr>
              <a:lnSpc>
                <a:spcPct val="150000"/>
              </a:lnSpc>
              <a:buClr>
                <a:schemeClr val="accent1"/>
              </a:buClr>
              <a:buFont typeface="Wingdings" panose="05000000000000000000" pitchFamily="2" charset="2"/>
              <a:buChar char="Ø"/>
            </a:pPr>
            <a:r>
              <a:rPr lang="zh-CN" altLang="en-US" sz="2000" dirty="0" smtClean="0">
                <a:solidFill>
                  <a:srgbClr val="00B050"/>
                </a:solidFill>
              </a:rPr>
              <a:t> </a:t>
            </a:r>
            <a:r>
              <a:rPr lang="zh-CN" altLang="en-US" sz="2000" dirty="0" smtClean="0">
                <a:solidFill>
                  <a:srgbClr val="00B050"/>
                </a:solidFill>
              </a:rPr>
              <a:t>面向对象</a:t>
            </a:r>
            <a:r>
              <a:rPr lang="zh-CN" altLang="en-US" sz="2000" dirty="0">
                <a:solidFill>
                  <a:srgbClr val="00B050"/>
                </a:solidFill>
              </a:rPr>
              <a:t>的分析</a:t>
            </a:r>
            <a:r>
              <a:rPr lang="zh-CN" altLang="en-US" sz="2000" dirty="0"/>
              <a:t>主要以</a:t>
            </a:r>
            <a:r>
              <a:rPr lang="zh-CN" altLang="en-US" sz="2000" dirty="0">
                <a:solidFill>
                  <a:srgbClr val="FF0000"/>
                </a:solidFill>
              </a:rPr>
              <a:t>用例模型</a:t>
            </a:r>
            <a:r>
              <a:rPr lang="zh-CN" altLang="en-US" sz="2000" dirty="0"/>
              <a:t>为基础</a:t>
            </a:r>
            <a:r>
              <a:rPr lang="zh-CN" altLang="en-US" sz="2000" dirty="0" smtClean="0"/>
              <a:t>。</a:t>
            </a:r>
            <a:endParaRPr lang="en-US" altLang="zh-CN" sz="2000" dirty="0" smtClean="0"/>
          </a:p>
          <a:p>
            <a:pPr>
              <a:lnSpc>
                <a:spcPct val="150000"/>
              </a:lnSpc>
              <a:buClr>
                <a:schemeClr val="accent1"/>
              </a:buClr>
              <a:buFont typeface="Wingdings" panose="05000000000000000000" pitchFamily="2" charset="2"/>
              <a:buChar char="Ø"/>
            </a:pPr>
            <a:r>
              <a:rPr lang="zh-CN" altLang="en-US" sz="2000" dirty="0"/>
              <a:t>所谓</a:t>
            </a:r>
            <a:r>
              <a:rPr lang="zh-CN" altLang="en-US" sz="2000" dirty="0">
                <a:solidFill>
                  <a:srgbClr val="00B050"/>
                </a:solidFill>
              </a:rPr>
              <a:t>用例</a:t>
            </a:r>
            <a:r>
              <a:rPr lang="zh-CN" altLang="en-US" sz="2000" dirty="0"/>
              <a:t>是指系统中的一个</a:t>
            </a:r>
            <a:r>
              <a:rPr lang="zh-CN" altLang="en-US" sz="2000" dirty="0">
                <a:solidFill>
                  <a:srgbClr val="FF0000"/>
                </a:solidFill>
              </a:rPr>
              <a:t>功能单元</a:t>
            </a:r>
            <a:r>
              <a:rPr lang="zh-CN" altLang="en-US" sz="2000" dirty="0"/>
              <a:t>，可以描述为</a:t>
            </a:r>
            <a:r>
              <a:rPr lang="zh-CN" altLang="en-US" sz="2000" dirty="0">
                <a:solidFill>
                  <a:srgbClr val="00B0F0"/>
                </a:solidFill>
              </a:rPr>
              <a:t>参与者与系统</a:t>
            </a:r>
            <a:r>
              <a:rPr lang="zh-CN" altLang="en-US" sz="2000" dirty="0"/>
              <a:t>之间的</a:t>
            </a:r>
            <a:r>
              <a:rPr lang="zh-CN" altLang="en-US" sz="2000" dirty="0">
                <a:solidFill>
                  <a:srgbClr val="00B0F0"/>
                </a:solidFill>
              </a:rPr>
              <a:t>一次交互</a:t>
            </a:r>
            <a:r>
              <a:rPr lang="zh-CN" altLang="en-US" sz="2000" dirty="0"/>
              <a:t>。用例常被用来收集用户的需求。</a:t>
            </a:r>
            <a:endParaRPr lang="en-US" altLang="zh-CN" sz="2000" dirty="0" smtClean="0"/>
          </a:p>
          <a:p>
            <a:pPr>
              <a:lnSpc>
                <a:spcPct val="150000"/>
              </a:lnSpc>
              <a:buClr>
                <a:schemeClr val="accent1"/>
              </a:buClr>
              <a:buFont typeface="Wingdings" panose="05000000000000000000" pitchFamily="2" charset="2"/>
              <a:buChar char="Ø"/>
            </a:pPr>
            <a:r>
              <a:rPr lang="zh-CN" altLang="en-US" sz="2000" dirty="0" smtClean="0"/>
              <a:t>开发</a:t>
            </a:r>
            <a:r>
              <a:rPr lang="zh-CN" altLang="en-US" sz="2000" dirty="0"/>
              <a:t>人员在收集到的原始需求的基础上，通过构建用例模型从而得到系统的需求。进而再通过对用例模型的完善，使得需求得到改善</a:t>
            </a:r>
            <a:r>
              <a:rPr lang="zh-CN" altLang="en-US" sz="2000" dirty="0" smtClean="0"/>
              <a:t>。</a:t>
            </a:r>
            <a:endParaRPr lang="zh-CN" altLang="en-US" sz="2000" dirty="0"/>
          </a:p>
          <a:p>
            <a:endParaRPr lang="zh-CN" altLang="en-US" dirty="0"/>
          </a:p>
        </p:txBody>
      </p:sp>
    </p:spTree>
    <p:extLst>
      <p:ext uri="{BB962C8B-B14F-4D97-AF65-F5344CB8AC3E}">
        <p14:creationId xmlns:p14="http://schemas.microsoft.com/office/powerpoint/2010/main" val="1243746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pic>
        <p:nvPicPr>
          <p:cNvPr id="5" name="图片 4"/>
          <p:cNvPicPr>
            <a:picLocks noChangeAspect="1"/>
          </p:cNvPicPr>
          <p:nvPr/>
        </p:nvPicPr>
        <p:blipFill>
          <a:blip r:embed="rId2"/>
          <a:stretch>
            <a:fillRect/>
          </a:stretch>
        </p:blipFill>
        <p:spPr>
          <a:xfrm>
            <a:off x="1828800" y="895350"/>
            <a:ext cx="5827453" cy="3346548"/>
          </a:xfrm>
          <a:prstGeom prst="rect">
            <a:avLst/>
          </a:prstGeom>
        </p:spPr>
      </p:pic>
    </p:spTree>
    <p:extLst>
      <p:ext uri="{BB962C8B-B14F-4D97-AF65-F5344CB8AC3E}">
        <p14:creationId xmlns:p14="http://schemas.microsoft.com/office/powerpoint/2010/main" val="3545955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a:t>
            </a:r>
            <a:r>
              <a:rPr lang="zh-CN" altLang="zh-CN" dirty="0" smtClean="0"/>
              <a:t>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smtClean="0"/>
              <a:t>2. </a:t>
            </a:r>
            <a:r>
              <a:rPr lang="zh-CN" altLang="en-US" dirty="0"/>
              <a:t>确定类与对象</a:t>
            </a:r>
          </a:p>
          <a:p>
            <a:pPr marL="0" indent="0">
              <a:buNone/>
            </a:pPr>
            <a:endParaRPr lang="en-US" altLang="zh-CN" dirty="0" smtClean="0"/>
          </a:p>
          <a:p>
            <a:pPr marL="0" indent="0">
              <a:buNone/>
            </a:pPr>
            <a:r>
              <a:rPr lang="zh-CN" altLang="en-US" sz="2000" dirty="0" smtClean="0"/>
              <a:t>      建立</a:t>
            </a:r>
            <a:r>
              <a:rPr lang="zh-CN" altLang="en-US" sz="2000" dirty="0"/>
              <a:t>对象模型首先要确定对象、类，然后分析对象、类之间的相互关系。对象类之间的关系可分为关联、依赖、泛化和实现等关系。对象模型用类符号、类实例符号、类的关联关系、继承关系等表示。有些对象具有主动服务功能，称为主动对象</a:t>
            </a:r>
            <a:r>
              <a:rPr lang="zh-CN" altLang="en-US" sz="2000" dirty="0" smtClean="0"/>
              <a:t>。</a:t>
            </a:r>
            <a:endParaRPr lang="zh-CN" altLang="en-US" dirty="0"/>
          </a:p>
        </p:txBody>
      </p:sp>
    </p:spTree>
    <p:extLst>
      <p:ext uri="{BB962C8B-B14F-4D97-AF65-F5344CB8AC3E}">
        <p14:creationId xmlns:p14="http://schemas.microsoft.com/office/powerpoint/2010/main" val="271500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a:t>
            </a:r>
            <a:r>
              <a:rPr lang="zh-CN" altLang="zh-CN" dirty="0" smtClean="0"/>
              <a:t>建模</a:t>
            </a:r>
            <a:endParaRPr lang="zh-CN" altLang="en-US" dirty="0"/>
          </a:p>
        </p:txBody>
      </p:sp>
      <p:sp>
        <p:nvSpPr>
          <p:cNvPr id="3" name="页脚占位符 2"/>
          <p:cNvSpPr>
            <a:spLocks noGrp="1"/>
          </p:cNvSpPr>
          <p:nvPr>
            <p:ph type="ftr" sz="quarter" idx="11"/>
          </p:nvPr>
        </p:nvSpPr>
        <p:spPr/>
        <p:txBody>
          <a:bodyPr/>
          <a:lstStyle/>
          <a:p>
            <a:r>
              <a:rPr lang="en-JM" dirty="0" smtClean="0"/>
              <a:t> </a:t>
            </a:r>
            <a:endParaRPr lang="en-JM" dirty="0"/>
          </a:p>
        </p:txBody>
      </p:sp>
      <p:sp>
        <p:nvSpPr>
          <p:cNvPr id="4" name="内容占位符 3"/>
          <p:cNvSpPr>
            <a:spLocks noGrp="1"/>
          </p:cNvSpPr>
          <p:nvPr>
            <p:ph sz="quarter" idx="13"/>
          </p:nvPr>
        </p:nvSpPr>
        <p:spPr>
          <a:xfrm>
            <a:off x="190500" y="1105992"/>
            <a:ext cx="8763000" cy="3661691"/>
          </a:xfrm>
        </p:spPr>
        <p:txBody>
          <a:bodyPr/>
          <a:lstStyle/>
          <a:p>
            <a:pPr marL="0" indent="0">
              <a:buNone/>
            </a:pPr>
            <a:r>
              <a:rPr lang="en-US" altLang="zh-CN" dirty="0"/>
              <a:t>3. </a:t>
            </a:r>
            <a:r>
              <a:rPr lang="zh-CN" altLang="en-US" dirty="0"/>
              <a:t>确定属性</a:t>
            </a:r>
          </a:p>
          <a:p>
            <a:pPr marL="0" indent="0">
              <a:buNone/>
            </a:pPr>
            <a:r>
              <a:rPr lang="zh-CN" altLang="en-US" sz="1800" dirty="0"/>
              <a:t>属性的确定既与问题域有关，也和目标系统的任务有关</a:t>
            </a:r>
            <a:r>
              <a:rPr lang="zh-CN" altLang="en-US" sz="1800" dirty="0" smtClean="0"/>
              <a:t>。标识</a:t>
            </a:r>
            <a:r>
              <a:rPr lang="zh-CN" altLang="en-US" sz="1800" dirty="0"/>
              <a:t>属性的启发性准则如下：</a:t>
            </a:r>
          </a:p>
          <a:p>
            <a:pPr marL="400041" lvl="1" indent="0">
              <a:buNone/>
            </a:pPr>
            <a:r>
              <a:rPr lang="en-US" altLang="zh-CN" sz="1600" dirty="0"/>
              <a:t>1) </a:t>
            </a:r>
            <a:r>
              <a:rPr lang="zh-CN" altLang="en-US" sz="1600" dirty="0"/>
              <a:t>每个对象至少需包含一个属性。</a:t>
            </a:r>
          </a:p>
          <a:p>
            <a:pPr marL="400041" lvl="1" indent="0">
              <a:buNone/>
            </a:pPr>
            <a:r>
              <a:rPr lang="en-US" altLang="zh-CN" sz="1600" dirty="0"/>
              <a:t>2) </a:t>
            </a:r>
            <a:r>
              <a:rPr lang="zh-CN" altLang="en-US" sz="1600" dirty="0"/>
              <a:t>属性取值必需适合对象类的所有实例。</a:t>
            </a:r>
          </a:p>
          <a:p>
            <a:pPr marL="400041" lvl="1" indent="0">
              <a:buNone/>
            </a:pPr>
            <a:r>
              <a:rPr lang="en-US" altLang="zh-CN" sz="1600" dirty="0"/>
              <a:t>3) </a:t>
            </a:r>
            <a:r>
              <a:rPr lang="zh-CN" altLang="en-US" sz="1600" dirty="0"/>
              <a:t>出现在泛化关系中的对象所继承的属性必须与泛化关系一致。</a:t>
            </a:r>
          </a:p>
          <a:p>
            <a:pPr marL="400041" lvl="1" indent="0">
              <a:buNone/>
            </a:pPr>
            <a:r>
              <a:rPr lang="en-US" altLang="zh-CN" sz="1600" dirty="0"/>
              <a:t>4) </a:t>
            </a:r>
            <a:r>
              <a:rPr lang="zh-CN" altLang="en-US" sz="1600" dirty="0"/>
              <a:t>系统的所有存储数据必须定义为属性。</a:t>
            </a:r>
          </a:p>
          <a:p>
            <a:pPr marL="400041" lvl="1" indent="0">
              <a:buNone/>
            </a:pPr>
            <a:r>
              <a:rPr lang="en-US" altLang="zh-CN" sz="1600" dirty="0"/>
              <a:t>5) </a:t>
            </a:r>
            <a:r>
              <a:rPr lang="zh-CN" altLang="en-US" sz="1600" dirty="0"/>
              <a:t>对象的导出属性应当略去。</a:t>
            </a:r>
          </a:p>
          <a:p>
            <a:pPr marL="400041" lvl="1" indent="0">
              <a:buNone/>
            </a:pPr>
            <a:r>
              <a:rPr lang="en-US" altLang="zh-CN" sz="1600" dirty="0"/>
              <a:t>6) </a:t>
            </a:r>
            <a:r>
              <a:rPr lang="zh-CN" altLang="en-US" sz="1600" dirty="0"/>
              <a:t>在分析阶段，如果某属性描述了对象的外部不可见状态，应将该属性从分析模型中删去。</a:t>
            </a:r>
          </a:p>
          <a:p>
            <a:pPr marL="0" indent="0">
              <a:buNone/>
            </a:pPr>
            <a:r>
              <a:rPr lang="zh-CN" altLang="en-US" sz="1800" dirty="0" smtClean="0">
                <a:solidFill>
                  <a:srgbClr val="00B050"/>
                </a:solidFill>
              </a:rPr>
              <a:t>通用</a:t>
            </a:r>
            <a:r>
              <a:rPr lang="zh-CN" altLang="en-US" sz="1800" dirty="0">
                <a:solidFill>
                  <a:srgbClr val="00B050"/>
                </a:solidFill>
              </a:rPr>
              <a:t>的属性</a:t>
            </a:r>
            <a:r>
              <a:rPr lang="zh-CN" altLang="en-US" sz="1800" dirty="0"/>
              <a:t>应放在泛化结构中</a:t>
            </a:r>
            <a:r>
              <a:rPr lang="zh-CN" altLang="en-US" sz="1800" dirty="0">
                <a:solidFill>
                  <a:srgbClr val="FF0000"/>
                </a:solidFill>
              </a:rPr>
              <a:t>较高层</a:t>
            </a:r>
            <a:r>
              <a:rPr lang="zh-CN" altLang="en-US" sz="1800" dirty="0"/>
              <a:t>的类中，</a:t>
            </a:r>
            <a:r>
              <a:rPr lang="zh-CN" altLang="en-US" sz="1800" dirty="0">
                <a:solidFill>
                  <a:srgbClr val="00B050"/>
                </a:solidFill>
              </a:rPr>
              <a:t>特殊的属性</a:t>
            </a:r>
            <a:r>
              <a:rPr lang="zh-CN" altLang="en-US" sz="1800" dirty="0"/>
              <a:t>应放在</a:t>
            </a:r>
            <a:r>
              <a:rPr lang="zh-CN" altLang="en-US" sz="1800" dirty="0">
                <a:solidFill>
                  <a:srgbClr val="FF0000"/>
                </a:solidFill>
              </a:rPr>
              <a:t>较低层</a:t>
            </a:r>
            <a:r>
              <a:rPr lang="zh-CN" altLang="en-US" sz="1800" dirty="0"/>
              <a:t>的类中</a:t>
            </a:r>
            <a:r>
              <a:rPr lang="zh-CN" altLang="en-US" sz="1800" dirty="0" smtClean="0"/>
              <a:t>。实体</a:t>
            </a:r>
            <a:r>
              <a:rPr lang="zh-CN" altLang="en-US" sz="1800" dirty="0"/>
              <a:t>关系图中的实体可能对应于某一对象。这样，实体的属性就会简单地成为对象的</a:t>
            </a:r>
            <a:r>
              <a:rPr lang="zh-CN" altLang="en-US" sz="1800" dirty="0" smtClean="0"/>
              <a:t>属性</a:t>
            </a:r>
            <a:r>
              <a:rPr lang="zh-CN" altLang="en-US" sz="1800" dirty="0"/>
              <a:t>。如果实体（如学校）不只对应于一类对象，那么这个实体的属性必须分配到分析模型的不同类的对象之中。</a:t>
            </a:r>
          </a:p>
          <a:p>
            <a:endParaRPr lang="zh-CN" altLang="en-US" dirty="0"/>
          </a:p>
        </p:txBody>
      </p:sp>
    </p:spTree>
    <p:extLst>
      <p:ext uri="{BB962C8B-B14F-4D97-AF65-F5344CB8AC3E}">
        <p14:creationId xmlns:p14="http://schemas.microsoft.com/office/powerpoint/2010/main" val="36734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a:t>
            </a:r>
            <a:r>
              <a:rPr lang="zh-CN" altLang="zh-CN" dirty="0" smtClean="0"/>
              <a:t>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t>4. </a:t>
            </a:r>
            <a:r>
              <a:rPr lang="zh-CN" altLang="en-US" dirty="0"/>
              <a:t>确定服务</a:t>
            </a:r>
          </a:p>
          <a:p>
            <a:pPr marL="0" indent="0">
              <a:buNone/>
            </a:pPr>
            <a:endParaRPr lang="en-US" altLang="zh-CN" sz="2000" dirty="0" smtClean="0"/>
          </a:p>
          <a:p>
            <a:pPr marL="0" indent="0">
              <a:buNone/>
            </a:pPr>
            <a:r>
              <a:rPr lang="zh-CN" altLang="en-US" sz="2000" dirty="0" smtClean="0"/>
              <a:t>“对象”</a:t>
            </a:r>
            <a:r>
              <a:rPr lang="zh-CN" altLang="en-US" sz="2000" dirty="0"/>
              <a:t>是由描述其属性的数据以及可以对这些</a:t>
            </a:r>
            <a:r>
              <a:rPr lang="zh-CN" altLang="en-US" sz="2000" dirty="0">
                <a:solidFill>
                  <a:srgbClr val="FF0000"/>
                </a:solidFill>
              </a:rPr>
              <a:t>数据</a:t>
            </a:r>
            <a:r>
              <a:rPr lang="zh-CN" altLang="en-US" sz="2000" dirty="0"/>
              <a:t>施加的</a:t>
            </a:r>
            <a:r>
              <a:rPr lang="zh-CN" altLang="en-US" sz="2000" dirty="0">
                <a:solidFill>
                  <a:srgbClr val="FF0000"/>
                </a:solidFill>
              </a:rPr>
              <a:t>操作</a:t>
            </a:r>
            <a:r>
              <a:rPr lang="zh-CN" altLang="en-US" sz="2000" dirty="0"/>
              <a:t>（即方法或服务），封装在一起构成的独立单元。因此，为建立完整的对象模型，既要确定类中应该定义的属性，又要确定类中应该定义的服务。但是，需要等到建立了</a:t>
            </a:r>
            <a:r>
              <a:rPr lang="zh-CN" altLang="en-US" sz="2000" dirty="0">
                <a:solidFill>
                  <a:srgbClr val="FF0000"/>
                </a:solidFill>
              </a:rPr>
              <a:t>动态模型和功能模型</a:t>
            </a:r>
            <a:r>
              <a:rPr lang="zh-CN" altLang="en-US" sz="2000" dirty="0"/>
              <a:t>之后，才能最终确定类中应有的服务，因为这两个模型更明确地描述了每个类中应该提供哪些服务。实际上，在确定类中应有的服务时，既要考虑该类实体的常规行为，又要考虑在本系统中特殊需要的服务。</a:t>
            </a:r>
          </a:p>
          <a:p>
            <a:endParaRPr lang="zh-CN" altLang="en-US" dirty="0"/>
          </a:p>
        </p:txBody>
      </p:sp>
    </p:spTree>
    <p:extLst>
      <p:ext uri="{BB962C8B-B14F-4D97-AF65-F5344CB8AC3E}">
        <p14:creationId xmlns:p14="http://schemas.microsoft.com/office/powerpoint/2010/main" val="1840341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81000" y="361950"/>
            <a:ext cx="8229600" cy="3661691"/>
          </a:xfrm>
        </p:spPr>
        <p:txBody>
          <a:bodyPr/>
          <a:lstStyle/>
          <a:p>
            <a:r>
              <a:rPr lang="zh-CN" altLang="en-US" dirty="0"/>
              <a:t>一个多媒体商店的销售系统要处理两类媒体</a:t>
            </a:r>
            <a:r>
              <a:rPr lang="zh-CN" altLang="en-US" dirty="0" smtClean="0"/>
              <a:t>文件：图像文件</a:t>
            </a:r>
            <a:r>
              <a:rPr lang="en-US" altLang="zh-CN" dirty="0"/>
              <a:t>(</a:t>
            </a:r>
            <a:r>
              <a:rPr lang="en-US" altLang="zh-CN" dirty="0" err="1"/>
              <a:t>imageFile</a:t>
            </a:r>
            <a:r>
              <a:rPr lang="en-US" altLang="zh-CN" dirty="0"/>
              <a:t>)</a:t>
            </a:r>
            <a:r>
              <a:rPr lang="zh-CN" altLang="en-US" dirty="0"/>
              <a:t>和声音</a:t>
            </a:r>
            <a:r>
              <a:rPr lang="zh-CN" altLang="en-US" dirty="0" smtClean="0"/>
              <a:t>文件</a:t>
            </a:r>
            <a:r>
              <a:rPr lang="en-US" altLang="zh-CN" dirty="0" smtClean="0"/>
              <a:t>(</a:t>
            </a:r>
            <a:r>
              <a:rPr lang="en-US" altLang="zh-CN" dirty="0" err="1" smtClean="0"/>
              <a:t>audioFile</a:t>
            </a:r>
            <a:r>
              <a:rPr lang="en-US" altLang="zh-CN" dirty="0"/>
              <a:t>)</a:t>
            </a:r>
            <a:r>
              <a:rPr lang="zh-CN" altLang="en-US" dirty="0"/>
              <a:t>。每个媒体文件都有名称和唯一的</a:t>
            </a:r>
            <a:r>
              <a:rPr lang="zh-CN" altLang="en-US" dirty="0" smtClean="0"/>
              <a:t>编码，而且</a:t>
            </a:r>
            <a:r>
              <a:rPr lang="zh-CN" altLang="en-US" dirty="0"/>
              <a:t>文件包含作者信息和格式</a:t>
            </a:r>
            <a:r>
              <a:rPr lang="zh-CN" altLang="en-US" dirty="0" smtClean="0"/>
              <a:t>信息，声音文件</a:t>
            </a:r>
            <a:r>
              <a:rPr lang="zh-CN" altLang="en-US" dirty="0"/>
              <a:t>还包含声音文件的时长</a:t>
            </a:r>
            <a:r>
              <a:rPr lang="en-US" altLang="zh-CN" dirty="0"/>
              <a:t>(</a:t>
            </a:r>
            <a:r>
              <a:rPr lang="zh-CN" altLang="en-US" dirty="0"/>
              <a:t>以秒为单位</a:t>
            </a:r>
            <a:r>
              <a:rPr lang="en-US" altLang="zh-CN" dirty="0"/>
              <a:t>)</a:t>
            </a:r>
            <a:r>
              <a:rPr lang="zh-CN" altLang="en-US" dirty="0"/>
              <a:t>。假设每个媒体文件可以由唯一的编码</a:t>
            </a:r>
            <a:r>
              <a:rPr lang="zh-CN" altLang="en-US" dirty="0" smtClean="0"/>
              <a:t>识别，系统</a:t>
            </a:r>
            <a:r>
              <a:rPr lang="zh-CN" altLang="en-US" dirty="0"/>
              <a:t>要</a:t>
            </a:r>
            <a:r>
              <a:rPr lang="zh-CN" altLang="en-US" dirty="0" smtClean="0"/>
              <a:t>提供</a:t>
            </a:r>
            <a:r>
              <a:rPr lang="zh-CN" altLang="en-US" dirty="0"/>
              <a:t>以下功能。</a:t>
            </a:r>
          </a:p>
          <a:p>
            <a:pPr marL="400041" lvl="1" indent="0">
              <a:buNone/>
            </a:pPr>
            <a:r>
              <a:rPr lang="en-US" altLang="zh-CN" dirty="0"/>
              <a:t>(1)</a:t>
            </a:r>
            <a:r>
              <a:rPr lang="zh-CN" altLang="en-US" dirty="0"/>
              <a:t>可以添加新的特别媒体文件。</a:t>
            </a:r>
          </a:p>
          <a:p>
            <a:pPr marL="400041" lvl="1" indent="0">
              <a:buNone/>
            </a:pPr>
            <a:r>
              <a:rPr lang="en-US" altLang="zh-CN" dirty="0"/>
              <a:t>(2)</a:t>
            </a:r>
            <a:r>
              <a:rPr lang="zh-CN" altLang="en-US" dirty="0"/>
              <a:t>通过给定的文件编码查找需要的媒体文件。</a:t>
            </a:r>
          </a:p>
          <a:p>
            <a:pPr marL="400041" lvl="1" indent="0">
              <a:buNone/>
            </a:pPr>
            <a:r>
              <a:rPr lang="en-US" altLang="zh-CN" dirty="0"/>
              <a:t>(3)</a:t>
            </a:r>
            <a:r>
              <a:rPr lang="zh-CN" altLang="en-US" dirty="0"/>
              <a:t>删除指定的媒体文件。</a:t>
            </a:r>
          </a:p>
          <a:p>
            <a:pPr marL="400041" lvl="1" indent="0">
              <a:buNone/>
            </a:pPr>
            <a:r>
              <a:rPr lang="en-US" altLang="zh-CN" dirty="0"/>
              <a:t>(4)</a:t>
            </a:r>
            <a:r>
              <a:rPr lang="zh-CN" altLang="en-US" dirty="0"/>
              <a:t>统计系统中媒体文件的数量。</a:t>
            </a:r>
          </a:p>
          <a:p>
            <a:r>
              <a:rPr lang="zh-CN" altLang="en-US" dirty="0"/>
              <a:t>考虑类</a:t>
            </a:r>
            <a:r>
              <a:rPr lang="en-US" altLang="zh-CN" dirty="0" err="1" smtClean="0"/>
              <a:t>imageFile</a:t>
            </a:r>
            <a:r>
              <a:rPr lang="zh-CN" altLang="en-US" dirty="0"/>
              <a:t>和</a:t>
            </a:r>
            <a:r>
              <a:rPr lang="en-US" altLang="zh-CN" dirty="0" err="1"/>
              <a:t>audioFile</a:t>
            </a:r>
            <a:r>
              <a:rPr lang="zh-CN" altLang="en-US" dirty="0"/>
              <a:t>应该具有哪些恰当的属性和方法</a:t>
            </a:r>
            <a:r>
              <a:rPr lang="en-US" altLang="zh-CN" dirty="0"/>
              <a:t>(</a:t>
            </a:r>
            <a:r>
              <a:rPr lang="zh-CN" altLang="en-US" dirty="0"/>
              <a:t>服务</a:t>
            </a:r>
            <a:r>
              <a:rPr lang="en-US" altLang="zh-CN" dirty="0"/>
              <a:t>)?</a:t>
            </a:r>
            <a:endParaRPr lang="zh-CN" altLang="en-US" dirty="0"/>
          </a:p>
        </p:txBody>
      </p:sp>
    </p:spTree>
    <p:extLst>
      <p:ext uri="{BB962C8B-B14F-4D97-AF65-F5344CB8AC3E}">
        <p14:creationId xmlns:p14="http://schemas.microsoft.com/office/powerpoint/2010/main" val="37854125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pic>
        <p:nvPicPr>
          <p:cNvPr id="5" name="图片 4"/>
          <p:cNvPicPr>
            <a:picLocks noChangeAspect="1"/>
          </p:cNvPicPr>
          <p:nvPr/>
        </p:nvPicPr>
        <p:blipFill>
          <a:blip r:embed="rId2"/>
          <a:stretch>
            <a:fillRect/>
          </a:stretch>
        </p:blipFill>
        <p:spPr>
          <a:xfrm>
            <a:off x="-1" y="170859"/>
            <a:ext cx="9144001" cy="4801782"/>
          </a:xfrm>
          <a:prstGeom prst="rect">
            <a:avLst/>
          </a:prstGeom>
        </p:spPr>
      </p:pic>
    </p:spTree>
    <p:extLst>
      <p:ext uri="{BB962C8B-B14F-4D97-AF65-F5344CB8AC3E}">
        <p14:creationId xmlns:p14="http://schemas.microsoft.com/office/powerpoint/2010/main" val="1197455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a:t>
            </a:r>
            <a:r>
              <a:rPr lang="zh-CN" altLang="zh-CN" dirty="0" smtClean="0"/>
              <a:t>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t>7.2.2  </a:t>
            </a:r>
            <a:r>
              <a:rPr lang="zh-CN" altLang="en-US" dirty="0"/>
              <a:t>建立动态模型</a:t>
            </a:r>
          </a:p>
          <a:p>
            <a:pPr marL="0" indent="0">
              <a:lnSpc>
                <a:spcPct val="150000"/>
              </a:lnSpc>
              <a:buNone/>
            </a:pPr>
            <a:r>
              <a:rPr lang="zh-CN" altLang="en-US" sz="1800" dirty="0" smtClean="0"/>
              <a:t>    </a:t>
            </a:r>
            <a:r>
              <a:rPr lang="zh-CN" altLang="en-US" dirty="0" smtClean="0"/>
              <a:t>对象模型</a:t>
            </a:r>
            <a:r>
              <a:rPr lang="zh-CN" altLang="en-US" dirty="0"/>
              <a:t>建立</a:t>
            </a:r>
            <a:r>
              <a:rPr lang="zh-CN" altLang="en-US" dirty="0" smtClean="0"/>
              <a:t>后</a:t>
            </a:r>
            <a:r>
              <a:rPr lang="zh-CN" altLang="en-US" dirty="0"/>
              <a:t>，</a:t>
            </a:r>
            <a:r>
              <a:rPr lang="zh-CN" altLang="en-US" dirty="0" smtClean="0"/>
              <a:t>就</a:t>
            </a:r>
            <a:r>
              <a:rPr lang="zh-CN" altLang="en-US" dirty="0"/>
              <a:t>需考察</a:t>
            </a:r>
            <a:r>
              <a:rPr lang="zh-CN" altLang="en-US" dirty="0">
                <a:solidFill>
                  <a:srgbClr val="00B050"/>
                </a:solidFill>
              </a:rPr>
              <a:t>对象和关系的动态变化</a:t>
            </a:r>
            <a:r>
              <a:rPr lang="zh-CN" altLang="en-US" dirty="0"/>
              <a:t>情况。面向对象分析确定的对象和关系</a:t>
            </a:r>
            <a:r>
              <a:rPr lang="zh-CN" altLang="en-US" dirty="0" smtClean="0"/>
              <a:t>都具有</a:t>
            </a:r>
            <a:r>
              <a:rPr lang="zh-CN" altLang="en-US" dirty="0"/>
              <a:t>生命周期。对象及其关系的生命周期由许多阶段</a:t>
            </a:r>
            <a:r>
              <a:rPr lang="zh-CN" altLang="en-US" dirty="0" smtClean="0"/>
              <a:t>组成，每个</a:t>
            </a:r>
            <a:r>
              <a:rPr lang="zh-CN" altLang="en-US" dirty="0"/>
              <a:t>阶段都有一系列的运行规律和</a:t>
            </a:r>
            <a:r>
              <a:rPr lang="zh-CN" altLang="en-US" dirty="0" smtClean="0"/>
              <a:t>规则，用来</a:t>
            </a:r>
            <a:r>
              <a:rPr lang="zh-CN" altLang="en-US" dirty="0"/>
              <a:t>调节和管理对象的行为</a:t>
            </a:r>
            <a:r>
              <a:rPr lang="zh-CN" altLang="en-US" dirty="0">
                <a:solidFill>
                  <a:srgbClr val="FF0000"/>
                </a:solidFill>
              </a:rPr>
              <a:t>。对象和关系的生命周期</a:t>
            </a:r>
            <a:r>
              <a:rPr lang="zh-CN" altLang="en-US" dirty="0"/>
              <a:t>用</a:t>
            </a:r>
            <a:r>
              <a:rPr lang="zh-CN" altLang="en-US" dirty="0">
                <a:solidFill>
                  <a:srgbClr val="00B0F0"/>
                </a:solidFill>
              </a:rPr>
              <a:t>动态模型</a:t>
            </a:r>
            <a:r>
              <a:rPr lang="zh-CN" altLang="en-US" dirty="0"/>
              <a:t>来描述。动态模型描述</a:t>
            </a:r>
            <a:r>
              <a:rPr lang="zh-CN" altLang="en-US" dirty="0" smtClean="0"/>
              <a:t>对象和</a:t>
            </a:r>
            <a:r>
              <a:rPr lang="zh-CN" altLang="en-US" dirty="0"/>
              <a:t>关系的状态、状态转换的触发事件、对象的服务</a:t>
            </a:r>
            <a:r>
              <a:rPr lang="en-US" altLang="zh-CN" dirty="0"/>
              <a:t>(</a:t>
            </a:r>
            <a:r>
              <a:rPr lang="zh-CN" altLang="en-US" dirty="0"/>
              <a:t>行为</a:t>
            </a:r>
            <a:r>
              <a:rPr lang="en-US" altLang="zh-CN" dirty="0"/>
              <a:t>)</a:t>
            </a:r>
            <a:r>
              <a:rPr lang="zh-CN" altLang="en-US" dirty="0"/>
              <a:t>。</a:t>
            </a:r>
            <a:endParaRPr lang="zh-CN" altLang="en-US" dirty="0"/>
          </a:p>
          <a:p>
            <a:pPr marL="0" indent="0">
              <a:buNone/>
            </a:pPr>
            <a:endParaRPr lang="zh-CN" altLang="en-US" sz="1800" dirty="0"/>
          </a:p>
        </p:txBody>
      </p:sp>
    </p:spTree>
    <p:extLst>
      <p:ext uri="{BB962C8B-B14F-4D97-AF65-F5344CB8AC3E}">
        <p14:creationId xmlns:p14="http://schemas.microsoft.com/office/powerpoint/2010/main" val="2212602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381000" y="361950"/>
            <a:ext cx="8229600" cy="3661691"/>
          </a:xfrm>
        </p:spPr>
        <p:txBody>
          <a:bodyPr/>
          <a:lstStyle/>
          <a:p>
            <a:pPr marL="400041" lvl="1" indent="0">
              <a:buNone/>
            </a:pPr>
            <a:r>
              <a:rPr lang="en-US" altLang="zh-CN" sz="1800" dirty="0"/>
              <a:t>(1)</a:t>
            </a:r>
            <a:r>
              <a:rPr lang="zh-CN" altLang="en-US" sz="1800" dirty="0"/>
              <a:t>状态</a:t>
            </a:r>
          </a:p>
          <a:p>
            <a:pPr marL="400041" lvl="1" indent="0">
              <a:buNone/>
            </a:pPr>
            <a:r>
              <a:rPr lang="zh-CN" altLang="en-US" sz="1800" dirty="0"/>
              <a:t>状态是对象在其生命周期中的某个特定阶段所处的某种情形，它是对影响对象行为的属性值的一种抽象。状态规定了对象对事件的响应方式。对象对事件的响应，既可以是做一个（或一系列）的动作，也可以仅仅改变对象本身的状态，还可以是既改变状态又做动作。</a:t>
            </a:r>
          </a:p>
          <a:p>
            <a:pPr marL="400041" lvl="1" indent="0">
              <a:buNone/>
            </a:pPr>
            <a:r>
              <a:rPr lang="en-US" altLang="zh-CN" sz="1800" dirty="0"/>
              <a:t>(2)</a:t>
            </a:r>
            <a:r>
              <a:rPr lang="zh-CN" altLang="en-US" sz="1800" dirty="0"/>
              <a:t>事件</a:t>
            </a:r>
          </a:p>
          <a:p>
            <a:pPr marL="400041" lvl="1" indent="0">
              <a:buNone/>
            </a:pPr>
            <a:r>
              <a:rPr lang="zh-CN" altLang="en-US" sz="1800" dirty="0"/>
              <a:t>事件是引起对象状态转换的控制信息，它是在某个特定时刻所发生的事情，它是对引起对象从一种状态转换到另一种状态的现实世界中的抽象。 事件没有持续时间，是瞬间完成的。</a:t>
            </a:r>
          </a:p>
          <a:p>
            <a:pPr marL="400041" lvl="1" indent="0">
              <a:buNone/>
            </a:pPr>
            <a:r>
              <a:rPr lang="en-US" altLang="zh-CN" sz="1800" dirty="0"/>
              <a:t>(3)</a:t>
            </a:r>
            <a:r>
              <a:rPr lang="zh-CN" altLang="en-US" sz="1800" dirty="0"/>
              <a:t>服务</a:t>
            </a:r>
          </a:p>
          <a:p>
            <a:pPr marL="400041" lvl="1" indent="0">
              <a:buNone/>
            </a:pPr>
            <a:r>
              <a:rPr lang="zh-CN" altLang="en-US" sz="1800" dirty="0"/>
              <a:t>服务（行为）是指对象达到某种状态时所做的一系列处理操作。 这些操作是需要消耗时间的。</a:t>
            </a:r>
          </a:p>
          <a:p>
            <a:pPr marL="0" indent="0">
              <a:buNone/>
            </a:pPr>
            <a:r>
              <a:rPr lang="zh-CN" altLang="en-US" sz="1800" dirty="0"/>
              <a:t>      </a:t>
            </a:r>
            <a:r>
              <a:rPr lang="zh-CN" altLang="en-US" sz="2000" dirty="0">
                <a:solidFill>
                  <a:srgbClr val="00B050"/>
                </a:solidFill>
                <a:latin typeface="Adobe 楷体 Std R" panose="02020400000000000000" pitchFamily="18" charset="-122"/>
                <a:ea typeface="Adobe 楷体 Std R" panose="02020400000000000000" pitchFamily="18" charset="-122"/>
              </a:rPr>
              <a:t>建立动态模型首先要编写</a:t>
            </a:r>
            <a:r>
              <a:rPr lang="zh-CN" altLang="en-US" sz="2000" dirty="0">
                <a:solidFill>
                  <a:srgbClr val="FF0000"/>
                </a:solidFill>
                <a:latin typeface="Adobe 楷体 Std R" panose="02020400000000000000" pitchFamily="18" charset="-122"/>
                <a:ea typeface="Adobe 楷体 Std R" panose="02020400000000000000" pitchFamily="18" charset="-122"/>
              </a:rPr>
              <a:t>脚本</a:t>
            </a:r>
            <a:r>
              <a:rPr lang="zh-CN" altLang="en-US" sz="2000" dirty="0">
                <a:solidFill>
                  <a:srgbClr val="00B050"/>
                </a:solidFill>
                <a:latin typeface="Adobe 楷体 Std R" panose="02020400000000000000" pitchFamily="18" charset="-122"/>
                <a:ea typeface="Adobe 楷体 Std R" panose="02020400000000000000" pitchFamily="18" charset="-122"/>
              </a:rPr>
              <a:t>，从脚本中提取事件，然后画出</a:t>
            </a:r>
            <a:r>
              <a:rPr lang="en-US" altLang="zh-CN" sz="2000" dirty="0">
                <a:solidFill>
                  <a:srgbClr val="00B050"/>
                </a:solidFill>
                <a:latin typeface="Adobe 楷体 Std R" panose="02020400000000000000" pitchFamily="18" charset="-122"/>
                <a:ea typeface="Adobe 楷体 Std R" panose="02020400000000000000" pitchFamily="18" charset="-122"/>
              </a:rPr>
              <a:t>UML</a:t>
            </a:r>
            <a:r>
              <a:rPr lang="zh-CN" altLang="en-US" sz="2000" dirty="0">
                <a:solidFill>
                  <a:srgbClr val="00B050"/>
                </a:solidFill>
                <a:latin typeface="Adobe 楷体 Std R" panose="02020400000000000000" pitchFamily="18" charset="-122"/>
                <a:ea typeface="Adobe 楷体 Std R" panose="02020400000000000000" pitchFamily="18" charset="-122"/>
              </a:rPr>
              <a:t>的</a:t>
            </a:r>
            <a:r>
              <a:rPr lang="zh-CN" altLang="en-US" sz="2000" dirty="0">
                <a:solidFill>
                  <a:srgbClr val="FF0000"/>
                </a:solidFill>
                <a:latin typeface="Adobe 楷体 Std R" panose="02020400000000000000" pitchFamily="18" charset="-122"/>
                <a:ea typeface="Adobe 楷体 Std R" panose="02020400000000000000" pitchFamily="18" charset="-122"/>
              </a:rPr>
              <a:t>顺序图（</a:t>
            </a:r>
            <a:r>
              <a:rPr lang="zh-CN" altLang="en-US" sz="2000" dirty="0">
                <a:solidFill>
                  <a:srgbClr val="00B050"/>
                </a:solidFill>
                <a:latin typeface="Adobe 楷体 Std R" panose="02020400000000000000" pitchFamily="18" charset="-122"/>
                <a:ea typeface="Adobe 楷体 Std R" panose="02020400000000000000" pitchFamily="18" charset="-122"/>
              </a:rPr>
              <a:t>也称事件跟踪图），最后画出对象的</a:t>
            </a:r>
            <a:r>
              <a:rPr lang="zh-CN" altLang="en-US" sz="2000" dirty="0">
                <a:solidFill>
                  <a:srgbClr val="FF0000"/>
                </a:solidFill>
                <a:latin typeface="Adobe 楷体 Std R" panose="02020400000000000000" pitchFamily="18" charset="-122"/>
                <a:ea typeface="Adobe 楷体 Std R" panose="02020400000000000000" pitchFamily="18" charset="-122"/>
              </a:rPr>
              <a:t>状态转换图</a:t>
            </a:r>
            <a:r>
              <a:rPr lang="zh-CN" altLang="en-US" sz="2000" dirty="0">
                <a:solidFill>
                  <a:srgbClr val="00B050"/>
                </a:solidFill>
                <a:latin typeface="Adobe 楷体 Std R" panose="02020400000000000000" pitchFamily="18" charset="-122"/>
                <a:ea typeface="Adobe 楷体 Std R" panose="02020400000000000000" pitchFamily="18" charset="-122"/>
              </a:rPr>
              <a:t>。</a:t>
            </a:r>
          </a:p>
          <a:p>
            <a:endParaRPr lang="zh-CN" altLang="en-US" dirty="0"/>
          </a:p>
        </p:txBody>
      </p:sp>
    </p:spTree>
    <p:extLst>
      <p:ext uri="{BB962C8B-B14F-4D97-AF65-F5344CB8AC3E}">
        <p14:creationId xmlns:p14="http://schemas.microsoft.com/office/powerpoint/2010/main" val="2800079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a:t>
            </a:r>
            <a:r>
              <a:rPr lang="zh-CN" altLang="zh-CN" dirty="0" smtClean="0"/>
              <a:t>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t>1. </a:t>
            </a:r>
            <a:r>
              <a:rPr lang="zh-CN" altLang="en-US" dirty="0"/>
              <a:t>编写脚本</a:t>
            </a:r>
          </a:p>
          <a:p>
            <a:pPr marL="0" indent="538163">
              <a:buNone/>
            </a:pPr>
            <a:r>
              <a:rPr lang="zh-CN" altLang="en-US" sz="2000" dirty="0"/>
              <a:t>在建立动态模型过程中，脚本是系统执行某个功能的一系列事件，脚本描述</a:t>
            </a:r>
            <a:r>
              <a:rPr lang="zh-CN" altLang="en-US" sz="2000" dirty="0">
                <a:solidFill>
                  <a:srgbClr val="FF0000"/>
                </a:solidFill>
              </a:rPr>
              <a:t>用户</a:t>
            </a:r>
            <a:r>
              <a:rPr lang="zh-CN" altLang="en-US" sz="2000" dirty="0"/>
              <a:t>（或其他外部设备）与</a:t>
            </a:r>
            <a:r>
              <a:rPr lang="zh-CN" altLang="en-US" sz="2000" dirty="0">
                <a:solidFill>
                  <a:srgbClr val="FF0000"/>
                </a:solidFill>
              </a:rPr>
              <a:t>目标系统</a:t>
            </a:r>
            <a:r>
              <a:rPr lang="zh-CN" altLang="en-US" sz="2000" dirty="0"/>
              <a:t>之间的一个或多个典型的</a:t>
            </a:r>
            <a:r>
              <a:rPr lang="zh-CN" altLang="en-US" sz="2000" dirty="0">
                <a:solidFill>
                  <a:srgbClr val="00B050"/>
                </a:solidFill>
              </a:rPr>
              <a:t>交互过程</a:t>
            </a:r>
            <a:r>
              <a:rPr lang="zh-CN" altLang="en-US" sz="2000" dirty="0"/>
              <a:t>，以便对目标系统的行为有更具体的认识。</a:t>
            </a:r>
          </a:p>
          <a:p>
            <a:pPr marL="0" indent="538163">
              <a:buNone/>
            </a:pPr>
            <a:r>
              <a:rPr lang="zh-CN" altLang="en-US" sz="2000" dirty="0"/>
              <a:t>脚本通常起始于一个系统外部的</a:t>
            </a:r>
            <a:r>
              <a:rPr lang="zh-CN" altLang="en-US" sz="2000" dirty="0" smtClean="0"/>
              <a:t>输入事件</a:t>
            </a:r>
            <a:r>
              <a:rPr lang="zh-CN" altLang="en-US" sz="2000" dirty="0"/>
              <a:t>，结束于一个系统外部的输出事件，它可以包括发生在这个期间的系统所有的内部事件（包括正常情况脚本和异常情况脚本）。</a:t>
            </a:r>
          </a:p>
          <a:p>
            <a:pPr marL="0" indent="538163">
              <a:buNone/>
            </a:pPr>
            <a:r>
              <a:rPr lang="zh-CN" altLang="en-US" sz="2000" dirty="0">
                <a:solidFill>
                  <a:srgbClr val="FF0000"/>
                </a:solidFill>
              </a:rPr>
              <a:t>编写脚本的目的</a:t>
            </a:r>
            <a:r>
              <a:rPr lang="zh-CN" altLang="en-US" sz="2000" dirty="0"/>
              <a:t>是保证不遗漏系统功能中重要的交互步骤，有助于确保整个交互过程的正确性和清晰性。</a:t>
            </a:r>
          </a:p>
          <a:p>
            <a:endParaRPr lang="zh-CN" altLang="en-US" dirty="0"/>
          </a:p>
        </p:txBody>
      </p:sp>
    </p:spTree>
    <p:extLst>
      <p:ext uri="{BB962C8B-B14F-4D97-AF65-F5344CB8AC3E}">
        <p14:creationId xmlns:p14="http://schemas.microsoft.com/office/powerpoint/2010/main" val="412955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a:t>
            </a:r>
            <a:r>
              <a:rPr lang="zh-CN" altLang="zh-CN" dirty="0" smtClean="0"/>
              <a:t>建模</a:t>
            </a:r>
            <a:endParaRPr lang="zh-CN" altLang="en-US" dirty="0"/>
          </a:p>
        </p:txBody>
      </p:sp>
      <p:sp>
        <p:nvSpPr>
          <p:cNvPr id="3" name="页脚占位符 2"/>
          <p:cNvSpPr>
            <a:spLocks noGrp="1"/>
          </p:cNvSpPr>
          <p:nvPr>
            <p:ph type="ftr" sz="quarter" idx="11"/>
          </p:nvPr>
        </p:nvSpPr>
        <p:spPr/>
        <p:txBody>
          <a:bodyPr/>
          <a:lstStyle/>
          <a:p>
            <a:r>
              <a:rPr lang="en-JM" dirty="0" smtClean="0"/>
              <a:t> </a:t>
            </a:r>
            <a:endParaRPr lang="en-JM" dirty="0"/>
          </a:p>
        </p:txBody>
      </p:sp>
      <p:sp>
        <p:nvSpPr>
          <p:cNvPr id="4" name="内容占位符 3"/>
          <p:cNvSpPr>
            <a:spLocks noGrp="1"/>
          </p:cNvSpPr>
          <p:nvPr>
            <p:ph sz="quarter" idx="13"/>
          </p:nvPr>
        </p:nvSpPr>
        <p:spPr>
          <a:xfrm>
            <a:off x="190500" y="1119859"/>
            <a:ext cx="8877300" cy="3661691"/>
          </a:xfrm>
        </p:spPr>
        <p:txBody>
          <a:bodyPr numCol="2"/>
          <a:lstStyle/>
          <a:p>
            <a:pPr marL="0" indent="0" fontAlgn="auto">
              <a:buNone/>
            </a:pPr>
            <a:r>
              <a:rPr lang="zh-CN" altLang="zh-CN" sz="1400" dirty="0"/>
              <a:t>例如，下面陈述的是客户在</a:t>
            </a:r>
            <a:r>
              <a:rPr lang="en-US" altLang="zh-CN" sz="1400" dirty="0"/>
              <a:t>ATM</a:t>
            </a:r>
            <a:r>
              <a:rPr lang="zh-CN" altLang="zh-CN" sz="1400" dirty="0"/>
              <a:t>机上取款的脚本</a:t>
            </a:r>
            <a:r>
              <a:rPr lang="zh-CN" altLang="zh-CN" sz="1400" dirty="0" smtClean="0"/>
              <a:t>。</a:t>
            </a:r>
            <a:endParaRPr lang="en-US" altLang="zh-CN" sz="1400" dirty="0" smtClean="0"/>
          </a:p>
          <a:p>
            <a:pPr marL="0" indent="0" fontAlgn="auto">
              <a:buNone/>
            </a:pPr>
            <a:endParaRPr lang="zh-CN" altLang="zh-CN" sz="1400" dirty="0"/>
          </a:p>
          <a:p>
            <a:pPr marL="0" indent="0" fontAlgn="auto">
              <a:buNone/>
            </a:pPr>
            <a:r>
              <a:rPr lang="zh-CN" altLang="zh-CN" sz="1400" dirty="0"/>
              <a:t>（</a:t>
            </a:r>
            <a:r>
              <a:rPr lang="en-US" altLang="zh-CN" sz="1400" dirty="0"/>
              <a:t>1</a:t>
            </a:r>
            <a:r>
              <a:rPr lang="zh-CN" altLang="zh-CN" sz="1400" dirty="0"/>
              <a:t>）客户将卡插入</a:t>
            </a:r>
            <a:r>
              <a:rPr lang="en-US" altLang="zh-CN" sz="1400" dirty="0"/>
              <a:t>ATM</a:t>
            </a:r>
            <a:r>
              <a:rPr lang="zh-CN" altLang="zh-CN" sz="1400" dirty="0"/>
              <a:t>机，开始用例。</a:t>
            </a:r>
          </a:p>
          <a:p>
            <a:pPr marL="0" indent="0" fontAlgn="auto">
              <a:buNone/>
            </a:pPr>
            <a:r>
              <a:rPr lang="zh-CN" altLang="zh-CN" sz="1400" dirty="0"/>
              <a:t>（</a:t>
            </a:r>
            <a:r>
              <a:rPr lang="en-US" altLang="zh-CN" sz="1400" dirty="0"/>
              <a:t>2</a:t>
            </a:r>
            <a:r>
              <a:rPr lang="zh-CN" altLang="zh-CN" sz="1400" dirty="0"/>
              <a:t>）</a:t>
            </a:r>
            <a:r>
              <a:rPr lang="en-US" altLang="zh-CN" sz="1400" dirty="0"/>
              <a:t>ATM</a:t>
            </a:r>
            <a:r>
              <a:rPr lang="zh-CN" altLang="zh-CN" sz="1400" dirty="0"/>
              <a:t>显示欢迎消息并提示客户输入密码。</a:t>
            </a:r>
          </a:p>
          <a:p>
            <a:pPr marL="0" indent="0" fontAlgn="auto">
              <a:buNone/>
            </a:pPr>
            <a:r>
              <a:rPr lang="zh-CN" altLang="zh-CN" sz="1400" dirty="0"/>
              <a:t>（</a:t>
            </a:r>
            <a:r>
              <a:rPr lang="en-US" altLang="zh-CN" sz="1400" dirty="0"/>
              <a:t>3</a:t>
            </a:r>
            <a:r>
              <a:rPr lang="zh-CN" altLang="zh-CN" sz="1400" dirty="0"/>
              <a:t>）客户输入密码。</a:t>
            </a:r>
          </a:p>
          <a:p>
            <a:pPr marL="0" indent="0" fontAlgn="auto">
              <a:buNone/>
            </a:pPr>
            <a:r>
              <a:rPr lang="zh-CN" altLang="zh-CN" sz="1400" dirty="0"/>
              <a:t>（</a:t>
            </a:r>
            <a:r>
              <a:rPr lang="en-US" altLang="zh-CN" sz="1400" dirty="0"/>
              <a:t>4</a:t>
            </a:r>
            <a:r>
              <a:rPr lang="zh-CN" altLang="zh-CN" sz="1400" dirty="0"/>
              <a:t>）</a:t>
            </a:r>
            <a:r>
              <a:rPr lang="en-US" altLang="zh-CN" sz="1400" dirty="0"/>
              <a:t>ATM</a:t>
            </a:r>
            <a:r>
              <a:rPr lang="zh-CN" altLang="zh-CN" sz="1400" dirty="0"/>
              <a:t>确认密码有效。如果无效则执行子事件流</a:t>
            </a:r>
            <a:r>
              <a:rPr lang="en-US" altLang="zh-CN" sz="1400" dirty="0"/>
              <a:t>a</a:t>
            </a:r>
            <a:r>
              <a:rPr lang="zh-CN" altLang="zh-CN" sz="1400" dirty="0"/>
              <a:t>。如果与主机联接有问题，则执行异常事件流</a:t>
            </a:r>
            <a:r>
              <a:rPr lang="en-US" altLang="zh-CN" sz="1400" dirty="0"/>
              <a:t>e</a:t>
            </a:r>
            <a:r>
              <a:rPr lang="zh-CN" altLang="zh-CN" sz="1400" dirty="0"/>
              <a:t>。</a:t>
            </a:r>
          </a:p>
          <a:p>
            <a:pPr marL="0" indent="0" fontAlgn="auto">
              <a:buNone/>
            </a:pPr>
            <a:r>
              <a:rPr lang="zh-CN" altLang="zh-CN" sz="1400" dirty="0"/>
              <a:t>（</a:t>
            </a:r>
            <a:r>
              <a:rPr lang="en-US" altLang="zh-CN" sz="1400" dirty="0"/>
              <a:t>5</a:t>
            </a:r>
            <a:r>
              <a:rPr lang="zh-CN" altLang="zh-CN" sz="1400" dirty="0"/>
              <a:t>）</a:t>
            </a:r>
            <a:r>
              <a:rPr lang="en-US" altLang="zh-CN" sz="1400" dirty="0"/>
              <a:t>ATM</a:t>
            </a:r>
            <a:r>
              <a:rPr lang="zh-CN" altLang="zh-CN" sz="1400" dirty="0"/>
              <a:t>提供以下选项：存钱、取钱、查询。</a:t>
            </a:r>
          </a:p>
          <a:p>
            <a:pPr marL="0" indent="0" fontAlgn="auto">
              <a:buNone/>
            </a:pPr>
            <a:r>
              <a:rPr lang="zh-CN" altLang="zh-CN" sz="1400" dirty="0"/>
              <a:t>（</a:t>
            </a:r>
            <a:r>
              <a:rPr lang="en-US" altLang="zh-CN" sz="1400" dirty="0"/>
              <a:t>6</a:t>
            </a:r>
            <a:r>
              <a:rPr lang="zh-CN" altLang="zh-CN" sz="1400" dirty="0"/>
              <a:t>）用户选择取钱选项。</a:t>
            </a:r>
          </a:p>
          <a:p>
            <a:pPr marL="0" indent="0" fontAlgn="auto">
              <a:buNone/>
            </a:pPr>
            <a:r>
              <a:rPr lang="zh-CN" altLang="zh-CN" sz="1400" dirty="0"/>
              <a:t>（</a:t>
            </a:r>
            <a:r>
              <a:rPr lang="en-US" altLang="zh-CN" sz="1400" dirty="0"/>
              <a:t>7</a:t>
            </a:r>
            <a:r>
              <a:rPr lang="zh-CN" altLang="zh-CN" sz="1400" dirty="0"/>
              <a:t>）</a:t>
            </a:r>
            <a:r>
              <a:rPr lang="en-US" altLang="zh-CN" sz="1400" dirty="0"/>
              <a:t>ATM</a:t>
            </a:r>
            <a:r>
              <a:rPr lang="zh-CN" altLang="zh-CN" sz="1400" dirty="0"/>
              <a:t>提示输入所取金额。</a:t>
            </a:r>
          </a:p>
          <a:p>
            <a:pPr marL="0" indent="0" fontAlgn="auto">
              <a:buNone/>
            </a:pPr>
            <a:r>
              <a:rPr lang="zh-CN" altLang="zh-CN" sz="1400" dirty="0"/>
              <a:t>（</a:t>
            </a:r>
            <a:r>
              <a:rPr lang="en-US" altLang="zh-CN" sz="1400" dirty="0"/>
              <a:t>8</a:t>
            </a:r>
            <a:r>
              <a:rPr lang="zh-CN" altLang="zh-CN" sz="1400" dirty="0"/>
              <a:t>）用户输入所取金额。</a:t>
            </a:r>
          </a:p>
          <a:p>
            <a:pPr marL="0" indent="0" fontAlgn="auto">
              <a:buNone/>
            </a:pPr>
            <a:r>
              <a:rPr lang="zh-CN" altLang="zh-CN" sz="1400" dirty="0"/>
              <a:t>（</a:t>
            </a:r>
            <a:r>
              <a:rPr lang="en-US" altLang="zh-CN" sz="1400" dirty="0"/>
              <a:t>9</a:t>
            </a:r>
            <a:r>
              <a:rPr lang="zh-CN" altLang="zh-CN" sz="1400" dirty="0"/>
              <a:t>）</a:t>
            </a:r>
            <a:r>
              <a:rPr lang="en-US" altLang="zh-CN" sz="1400" dirty="0"/>
              <a:t>ATM</a:t>
            </a:r>
            <a:r>
              <a:rPr lang="zh-CN" altLang="zh-CN" sz="1400" dirty="0"/>
              <a:t>确定该账户是否有足够的金额。如果余额不够，则执行子事件流</a:t>
            </a:r>
            <a:r>
              <a:rPr lang="en-US" altLang="zh-CN" sz="1400" dirty="0"/>
              <a:t>b</a:t>
            </a:r>
            <a:r>
              <a:rPr lang="zh-CN" altLang="zh-CN" sz="1400" dirty="0"/>
              <a:t>，如果与主机联接有问题，则执行异常事件流</a:t>
            </a:r>
            <a:r>
              <a:rPr lang="en-US" altLang="zh-CN" sz="1400" dirty="0"/>
              <a:t>e</a:t>
            </a:r>
            <a:r>
              <a:rPr lang="zh-CN" altLang="zh-CN" sz="1400" dirty="0"/>
              <a:t>。</a:t>
            </a:r>
          </a:p>
          <a:p>
            <a:pPr marL="0" indent="0" fontAlgn="auto">
              <a:buNone/>
            </a:pPr>
            <a:r>
              <a:rPr lang="zh-CN" altLang="zh-CN" sz="1400" dirty="0"/>
              <a:t>（</a:t>
            </a:r>
            <a:r>
              <a:rPr lang="en-US" altLang="zh-CN" sz="1400" dirty="0"/>
              <a:t>10 </a:t>
            </a:r>
            <a:r>
              <a:rPr lang="zh-CN" altLang="zh-CN" sz="1400" dirty="0"/>
              <a:t>）</a:t>
            </a:r>
            <a:r>
              <a:rPr lang="en-US" altLang="zh-CN" sz="1400" dirty="0"/>
              <a:t>ATM</a:t>
            </a:r>
            <a:r>
              <a:rPr lang="zh-CN" altLang="zh-CN" sz="1400" dirty="0"/>
              <a:t>从客户账户中减去所取金额。 </a:t>
            </a:r>
          </a:p>
          <a:p>
            <a:pPr marL="0" indent="0" fontAlgn="auto">
              <a:buNone/>
            </a:pPr>
            <a:r>
              <a:rPr lang="zh-CN" altLang="zh-CN" sz="1400" dirty="0"/>
              <a:t>（</a:t>
            </a:r>
            <a:r>
              <a:rPr lang="en-US" altLang="zh-CN" sz="1400" dirty="0"/>
              <a:t>11</a:t>
            </a:r>
            <a:r>
              <a:rPr lang="zh-CN" altLang="zh-CN" sz="1400" dirty="0"/>
              <a:t>）</a:t>
            </a:r>
            <a:r>
              <a:rPr lang="en-US" altLang="zh-CN" sz="1400" dirty="0"/>
              <a:t>ATM</a:t>
            </a:r>
            <a:r>
              <a:rPr lang="zh-CN" altLang="zh-CN" sz="1400" dirty="0"/>
              <a:t>向客户提供要取的钱。</a:t>
            </a:r>
          </a:p>
          <a:p>
            <a:pPr marL="0" indent="0" fontAlgn="auto">
              <a:buNone/>
            </a:pPr>
            <a:r>
              <a:rPr lang="zh-CN" altLang="zh-CN" sz="1400" dirty="0"/>
              <a:t>（</a:t>
            </a:r>
            <a:r>
              <a:rPr lang="en-US" altLang="zh-CN" sz="1400" dirty="0"/>
              <a:t>12</a:t>
            </a:r>
            <a:r>
              <a:rPr lang="zh-CN" altLang="zh-CN" sz="1400" dirty="0"/>
              <a:t>）</a:t>
            </a:r>
            <a:r>
              <a:rPr lang="en-US" altLang="zh-CN" sz="1400" dirty="0"/>
              <a:t>ATM</a:t>
            </a:r>
            <a:r>
              <a:rPr lang="zh-CN" altLang="zh-CN" sz="1400" dirty="0"/>
              <a:t>打印清单。</a:t>
            </a:r>
          </a:p>
          <a:p>
            <a:pPr marL="0" indent="0" fontAlgn="auto">
              <a:buNone/>
            </a:pPr>
            <a:r>
              <a:rPr lang="zh-CN" altLang="zh-CN" sz="1400" dirty="0"/>
              <a:t>（</a:t>
            </a:r>
            <a:r>
              <a:rPr lang="en-US" altLang="zh-CN" sz="1400" dirty="0"/>
              <a:t>13</a:t>
            </a:r>
            <a:r>
              <a:rPr lang="zh-CN" altLang="zh-CN" sz="1400" dirty="0"/>
              <a:t>）</a:t>
            </a:r>
            <a:r>
              <a:rPr lang="en-US" altLang="zh-CN" sz="1400" dirty="0"/>
              <a:t>ATM</a:t>
            </a:r>
            <a:r>
              <a:rPr lang="zh-CN" altLang="zh-CN" sz="1400" dirty="0"/>
              <a:t>退出客户的卡，用例结束。</a:t>
            </a:r>
          </a:p>
          <a:p>
            <a:pPr marL="0" indent="0" fontAlgn="auto">
              <a:buNone/>
            </a:pPr>
            <a:endParaRPr lang="en-US" altLang="zh-CN" sz="1400" dirty="0" smtClean="0"/>
          </a:p>
          <a:p>
            <a:pPr marL="0" indent="0" fontAlgn="auto">
              <a:buNone/>
            </a:pPr>
            <a:r>
              <a:rPr lang="zh-CN" altLang="zh-CN" sz="1400" dirty="0" smtClean="0"/>
              <a:t>子</a:t>
            </a:r>
            <a:r>
              <a:rPr lang="zh-CN" altLang="zh-CN" sz="1400" dirty="0"/>
              <a:t>事件流</a:t>
            </a:r>
            <a:r>
              <a:rPr lang="en-US" altLang="zh-CN" sz="1400" dirty="0"/>
              <a:t>a</a:t>
            </a:r>
            <a:r>
              <a:rPr lang="zh-CN" altLang="zh-CN" sz="1400" dirty="0"/>
              <a:t>：</a:t>
            </a:r>
          </a:p>
          <a:p>
            <a:pPr marL="0" indent="0" fontAlgn="auto">
              <a:buNone/>
            </a:pPr>
            <a:r>
              <a:rPr lang="en-US" altLang="zh-CN" sz="1400" dirty="0"/>
              <a:t>a1</a:t>
            </a:r>
            <a:r>
              <a:rPr lang="zh-CN" altLang="zh-CN" sz="1400" dirty="0"/>
              <a:t>．</a:t>
            </a:r>
            <a:r>
              <a:rPr lang="en-US" altLang="zh-CN" sz="1400" dirty="0"/>
              <a:t> </a:t>
            </a:r>
            <a:r>
              <a:rPr lang="zh-CN" altLang="zh-CN" sz="1400" dirty="0"/>
              <a:t>提示用户输入无效密码，请求再次输入；</a:t>
            </a:r>
          </a:p>
          <a:p>
            <a:pPr marL="0" indent="0" fontAlgn="auto">
              <a:buNone/>
            </a:pPr>
            <a:r>
              <a:rPr lang="en-US" altLang="zh-CN" sz="1400" dirty="0"/>
              <a:t>a2</a:t>
            </a:r>
            <a:r>
              <a:rPr lang="zh-CN" altLang="zh-CN" sz="1400" dirty="0"/>
              <a:t>．如果三次输入无效密码，系统自动关闭，退出客户银行卡。</a:t>
            </a:r>
          </a:p>
          <a:p>
            <a:pPr marL="0" indent="0" fontAlgn="auto">
              <a:buNone/>
            </a:pPr>
            <a:endParaRPr lang="en-US" altLang="zh-CN" sz="1400" dirty="0" smtClean="0"/>
          </a:p>
          <a:p>
            <a:pPr marL="0" indent="0" fontAlgn="auto">
              <a:buNone/>
            </a:pPr>
            <a:r>
              <a:rPr lang="zh-CN" altLang="zh-CN" sz="1400" dirty="0" smtClean="0"/>
              <a:t>子</a:t>
            </a:r>
            <a:r>
              <a:rPr lang="zh-CN" altLang="zh-CN" sz="1400" dirty="0"/>
              <a:t>事件流</a:t>
            </a:r>
            <a:r>
              <a:rPr lang="en-US" altLang="zh-CN" sz="1400" dirty="0"/>
              <a:t>b</a:t>
            </a:r>
            <a:r>
              <a:rPr lang="zh-CN" altLang="zh-CN" sz="1400" dirty="0"/>
              <a:t>：</a:t>
            </a:r>
          </a:p>
          <a:p>
            <a:pPr marL="0" indent="0" fontAlgn="auto">
              <a:buNone/>
            </a:pPr>
            <a:r>
              <a:rPr lang="en-US" altLang="zh-CN" sz="1400" dirty="0"/>
              <a:t>b1</a:t>
            </a:r>
            <a:r>
              <a:rPr lang="zh-CN" altLang="zh-CN" sz="1400" dirty="0"/>
              <a:t>．提示用户余额不够。</a:t>
            </a:r>
          </a:p>
          <a:p>
            <a:pPr marL="0" indent="0" fontAlgn="auto">
              <a:buNone/>
            </a:pPr>
            <a:r>
              <a:rPr lang="en-US" altLang="zh-CN" sz="1400" dirty="0"/>
              <a:t>b2</a:t>
            </a:r>
            <a:r>
              <a:rPr lang="zh-CN" altLang="zh-CN" sz="1400" dirty="0"/>
              <a:t>．返回（</a:t>
            </a:r>
            <a:r>
              <a:rPr lang="en-US" altLang="zh-CN" sz="1400" dirty="0"/>
              <a:t>5</a:t>
            </a:r>
            <a:r>
              <a:rPr lang="zh-CN" altLang="zh-CN" sz="1400" dirty="0"/>
              <a:t>），等待客户重新选择。</a:t>
            </a:r>
          </a:p>
          <a:p>
            <a:endParaRPr lang="zh-CN" altLang="en-US" dirty="0"/>
          </a:p>
        </p:txBody>
      </p:sp>
    </p:spTree>
    <p:extLst>
      <p:ext uri="{BB962C8B-B14F-4D97-AF65-F5344CB8AC3E}">
        <p14:creationId xmlns:p14="http://schemas.microsoft.com/office/powerpoint/2010/main" val="2893730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基于用例需求分析的过程</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457200" indent="-457200">
              <a:buFont typeface="+mj-lt"/>
              <a:buAutoNum type="arabicPeriod"/>
            </a:pPr>
            <a:r>
              <a:rPr lang="zh-CN" altLang="en-US" dirty="0"/>
              <a:t>首先要</a:t>
            </a:r>
            <a:r>
              <a:rPr lang="zh-CN" altLang="en-US" dirty="0">
                <a:solidFill>
                  <a:srgbClr val="00B050"/>
                </a:solidFill>
              </a:rPr>
              <a:t>找到系统的</a:t>
            </a:r>
            <a:r>
              <a:rPr lang="zh-CN" altLang="en-US" dirty="0">
                <a:solidFill>
                  <a:srgbClr val="FF0000"/>
                </a:solidFill>
              </a:rPr>
              <a:t>操作者</a:t>
            </a:r>
            <a:r>
              <a:rPr lang="zh-CN" altLang="en-US" dirty="0"/>
              <a:t>，即用例的参与者。参与者是在系统之外，透过系统边界与系统进行有意义交互的任何事物。</a:t>
            </a:r>
          </a:p>
          <a:p>
            <a:pPr marL="457200" indent="-457200">
              <a:buFont typeface="+mj-lt"/>
              <a:buAutoNum type="arabicPeriod"/>
            </a:pPr>
            <a:r>
              <a:rPr lang="zh-CN" altLang="en-US" dirty="0"/>
              <a:t>可以把参与者执行的</a:t>
            </a:r>
            <a:r>
              <a:rPr lang="zh-CN" altLang="en-US" dirty="0">
                <a:solidFill>
                  <a:srgbClr val="FF0000"/>
                </a:solidFill>
              </a:rPr>
              <a:t>每一个系统功能</a:t>
            </a:r>
            <a:r>
              <a:rPr lang="zh-CN" altLang="en-US" dirty="0"/>
              <a:t>都</a:t>
            </a:r>
            <a:r>
              <a:rPr lang="zh-CN" altLang="en-US" dirty="0">
                <a:solidFill>
                  <a:srgbClr val="00B050"/>
                </a:solidFill>
              </a:rPr>
              <a:t>看作一个用例</a:t>
            </a:r>
            <a:r>
              <a:rPr lang="zh-CN" altLang="en-US" dirty="0"/>
              <a:t>。可以说，用例描述了系统的功能，涉及系统为了实现一个功能目标而关联的参与者、对象和行为。</a:t>
            </a:r>
          </a:p>
          <a:p>
            <a:pPr marL="457200" indent="-457200">
              <a:buFont typeface="+mj-lt"/>
              <a:buAutoNum type="arabicPeriod"/>
            </a:pPr>
            <a:r>
              <a:rPr lang="zh-CN" altLang="en-US" dirty="0"/>
              <a:t>确定了系统的所有用例之后，就可以开始</a:t>
            </a:r>
            <a:r>
              <a:rPr lang="zh-CN" altLang="en-US" dirty="0">
                <a:solidFill>
                  <a:srgbClr val="EA0000"/>
                </a:solidFill>
              </a:rPr>
              <a:t>识别目标系统中的对象和类</a:t>
            </a:r>
            <a:r>
              <a:rPr lang="zh-CN" altLang="en-US" dirty="0"/>
              <a:t>了</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314328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a:t>
            </a:r>
            <a:r>
              <a:rPr lang="zh-CN" altLang="zh-CN" dirty="0" smtClean="0"/>
              <a:t>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sz="2000" dirty="0"/>
              <a:t>2.  </a:t>
            </a:r>
            <a:r>
              <a:rPr lang="zh-CN" altLang="en-US" sz="2000" dirty="0"/>
              <a:t>设计用户界面</a:t>
            </a:r>
          </a:p>
          <a:p>
            <a:pPr marL="0" indent="538163">
              <a:buNone/>
            </a:pPr>
            <a:r>
              <a:rPr lang="zh-CN" altLang="en-US" sz="2000" dirty="0"/>
              <a:t>大多数交互行为都可以分为应用逻辑和用户界面两部分。通常，系统分析员首先集中精力考虑系统的信息流和控制流，而不是首先考虑用户界面。实际上，采用不同界面（例如，命令行或图形用户界面），可以实现同样的程序逻辑。应用逻辑是内在的、本质的内容，用户界面是外在的表现形式。动态模型着重表示应用系统的控制逻辑。</a:t>
            </a:r>
          </a:p>
          <a:p>
            <a:pPr marL="0" indent="538163">
              <a:buNone/>
            </a:pPr>
            <a:r>
              <a:rPr lang="zh-CN" altLang="en-US" sz="2000" dirty="0"/>
              <a:t>但是，用户界面的美观、方便、易学及效率，是用户使用系统时首先感受到的。用户界面的美观与否往往对用户是否喜欢、是否接受一个系统起很重要的作用。在分析阶段不能忽略用户界面的设计，在这个阶段用户界面的细节并不太重要，重要的是在这种界面下的信息交换方式。应该快速建立用户界面原型，供用户试用与评价。</a:t>
            </a:r>
          </a:p>
        </p:txBody>
      </p:sp>
    </p:spTree>
    <p:extLst>
      <p:ext uri="{BB962C8B-B14F-4D97-AF65-F5344CB8AC3E}">
        <p14:creationId xmlns:p14="http://schemas.microsoft.com/office/powerpoint/2010/main" val="1196365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a:t>
            </a:r>
            <a:r>
              <a:rPr lang="zh-CN" altLang="zh-CN" dirty="0" smtClean="0"/>
              <a:t>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457200" indent="-457200">
              <a:buAutoNum type="arabicPeriod" startAt="3"/>
            </a:pPr>
            <a:r>
              <a:rPr lang="zh-CN" altLang="en-US" dirty="0" smtClean="0"/>
              <a:t>画</a:t>
            </a:r>
            <a:r>
              <a:rPr lang="en-US" altLang="zh-CN" dirty="0"/>
              <a:t>UML</a:t>
            </a:r>
            <a:r>
              <a:rPr lang="zh-CN" altLang="en-US" dirty="0"/>
              <a:t>顺序图或</a:t>
            </a:r>
            <a:r>
              <a:rPr lang="zh-CN" altLang="en-US" dirty="0" smtClean="0"/>
              <a:t>活动图</a:t>
            </a:r>
            <a:endParaRPr lang="en-US" altLang="zh-CN" dirty="0" smtClean="0"/>
          </a:p>
          <a:p>
            <a:pPr marL="457200" indent="-457200">
              <a:buAutoNum type="arabicPeriod" startAt="3"/>
            </a:pPr>
            <a:endParaRPr lang="zh-CN" altLang="en-US" dirty="0"/>
          </a:p>
          <a:p>
            <a:pPr marL="0" indent="538163">
              <a:buNone/>
            </a:pPr>
            <a:r>
              <a:rPr lang="zh-CN" altLang="en-US" sz="2000" dirty="0">
                <a:solidFill>
                  <a:srgbClr val="00B050"/>
                </a:solidFill>
              </a:rPr>
              <a:t>完整、正确的脚本为建立动态模型奠定了必要的基础</a:t>
            </a:r>
            <a:r>
              <a:rPr lang="zh-CN" altLang="en-US" sz="2000" dirty="0"/>
              <a:t>。但是，用自然语言书写的脚本往往不够简明，而且有时在阅读时会有二义性。为了有助于建立动态模型，通常在画状态图之前先画出事件跟踪图。</a:t>
            </a:r>
            <a:r>
              <a:rPr lang="en-US" altLang="zh-CN" sz="2000" dirty="0"/>
              <a:t>UML</a:t>
            </a:r>
            <a:r>
              <a:rPr lang="zh-CN" altLang="en-US" sz="2000" dirty="0"/>
              <a:t>顺序图（也称为事件跟踪图）中， 一条竖线代表应用领域中的一个类，每个事件用一条水平的箭头线表示，箭头方向从事件的发送对象指向接受对象，时间从上向下递增。</a:t>
            </a:r>
          </a:p>
          <a:p>
            <a:endParaRPr lang="zh-CN" altLang="en-US" dirty="0"/>
          </a:p>
        </p:txBody>
      </p:sp>
    </p:spTree>
    <p:extLst>
      <p:ext uri="{BB962C8B-B14F-4D97-AF65-F5344CB8AC3E}">
        <p14:creationId xmlns:p14="http://schemas.microsoft.com/office/powerpoint/2010/main" val="2882998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a:t>
            </a:r>
            <a:r>
              <a:rPr lang="zh-CN" altLang="zh-CN" dirty="0" smtClean="0"/>
              <a:t>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sz="2000" dirty="0"/>
              <a:t>4. </a:t>
            </a:r>
            <a:r>
              <a:rPr lang="zh-CN" altLang="en-US" sz="2000" dirty="0"/>
              <a:t>画状态图</a:t>
            </a:r>
          </a:p>
          <a:p>
            <a:pPr marL="0" indent="449263">
              <a:buNone/>
            </a:pPr>
            <a:r>
              <a:rPr lang="zh-CN" altLang="en-US" sz="1800" dirty="0"/>
              <a:t>如果对象的</a:t>
            </a:r>
            <a:r>
              <a:rPr lang="zh-CN" altLang="en-US" sz="1800" dirty="0">
                <a:solidFill>
                  <a:srgbClr val="00B050"/>
                </a:solidFill>
              </a:rPr>
              <a:t>属性值不相同</a:t>
            </a:r>
            <a:r>
              <a:rPr lang="zh-CN" altLang="en-US" sz="1800" dirty="0"/>
              <a:t>时，</a:t>
            </a:r>
            <a:r>
              <a:rPr lang="zh-CN" altLang="en-US" sz="1800" dirty="0">
                <a:solidFill>
                  <a:srgbClr val="00B050"/>
                </a:solidFill>
              </a:rPr>
              <a:t>对象的行为规则有所不同</a:t>
            </a:r>
            <a:r>
              <a:rPr lang="zh-CN" altLang="en-US" sz="1800" dirty="0"/>
              <a:t>，我们称对象处于不同的状态</a:t>
            </a:r>
            <a:r>
              <a:rPr lang="zh-CN" altLang="en-US" sz="1800" dirty="0" smtClean="0"/>
              <a:t>。由于</a:t>
            </a:r>
            <a:r>
              <a:rPr lang="zh-CN" altLang="en-US" sz="1800" dirty="0"/>
              <a:t>对象在不同状态下呈现不同的行为方式，所以应分析对象的状态，才可正确地认识对象的行为并定义它的服务。</a:t>
            </a:r>
          </a:p>
          <a:p>
            <a:pPr marL="0" indent="449263">
              <a:buNone/>
            </a:pPr>
            <a:r>
              <a:rPr lang="zh-CN" altLang="en-US" sz="1800" dirty="0"/>
              <a:t>例如，通信系统中的电话对象，就有电话闲置、拨通中、忙音、通话、断线、超时等状态。这里可以专门定义一个“状态”属性。该属性有之前介绍的几种属性值，每一个属性值就是一种状态。</a:t>
            </a:r>
          </a:p>
          <a:p>
            <a:pPr marL="0" indent="449263">
              <a:buNone/>
            </a:pPr>
            <a:r>
              <a:rPr lang="zh-CN" altLang="en-US" sz="1800" dirty="0"/>
              <a:t>有了状态图，就可“执行”状态图，以便检验状态转换的正确性和协调一致性。执行方法是从任意一个状态开始，当出现一个事件时，引起状态转换，到达另一状态，在状态人口处执行相关的行为，在另一事件出现之前，这个状态应该不发生变化。</a:t>
            </a:r>
          </a:p>
          <a:p>
            <a:pPr marL="0" indent="0">
              <a:buNone/>
            </a:pPr>
            <a:endParaRPr lang="zh-CN" altLang="en-US" sz="2000" dirty="0"/>
          </a:p>
        </p:txBody>
      </p:sp>
    </p:spTree>
    <p:extLst>
      <p:ext uri="{BB962C8B-B14F-4D97-AF65-F5344CB8AC3E}">
        <p14:creationId xmlns:p14="http://schemas.microsoft.com/office/powerpoint/2010/main" val="1663947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7</a:t>
            </a:r>
            <a:r>
              <a:rPr lang="zh-CN" altLang="zh-CN" dirty="0" smtClean="0"/>
              <a:t>.</a:t>
            </a:r>
            <a:r>
              <a:rPr lang="zh-CN" altLang="zh-CN" dirty="0"/>
              <a:t>2.3  建立</a:t>
            </a:r>
            <a:r>
              <a:rPr lang="zh-CN" altLang="zh-CN" dirty="0" smtClean="0"/>
              <a:t>功能模型</a:t>
            </a:r>
            <a:endParaRPr lang="en-US" altLang="zh-CN" dirty="0" smtClean="0"/>
          </a:p>
          <a:p>
            <a:endParaRPr lang="zh-CN" altLang="zh-CN" dirty="0"/>
          </a:p>
          <a:p>
            <a:pPr marL="0" indent="0">
              <a:buNone/>
            </a:pPr>
            <a:r>
              <a:rPr lang="zh-CN" altLang="en-US" sz="2000" dirty="0" smtClean="0"/>
              <a:t>        功能模型</a:t>
            </a:r>
            <a:r>
              <a:rPr lang="zh-CN" altLang="en-US" sz="2000" dirty="0"/>
              <a:t>表明了系统中数据之间的依赖关系，以及有关的数据处理功能，它由一组数据流图组成。数据流图中的处理对应于状态图中的活动或动作，数据流对应于对象图中的对象或属性。</a:t>
            </a:r>
          </a:p>
          <a:p>
            <a:pPr marL="0" indent="0">
              <a:buNone/>
            </a:pPr>
            <a:r>
              <a:rPr lang="zh-CN" altLang="en-US" sz="2000" dirty="0" smtClean="0"/>
              <a:t>        建立</a:t>
            </a:r>
            <a:r>
              <a:rPr lang="zh-CN" altLang="en-US" sz="2000" dirty="0"/>
              <a:t>功能模型的步骤如下</a:t>
            </a:r>
          </a:p>
          <a:p>
            <a:pPr marL="400041" lvl="1" indent="0">
              <a:buNone/>
            </a:pPr>
            <a:r>
              <a:rPr lang="zh-CN" altLang="en-US" sz="1800" dirty="0"/>
              <a:t>（</a:t>
            </a:r>
            <a:r>
              <a:rPr lang="en-US" altLang="zh-CN" sz="1800" dirty="0"/>
              <a:t>1</a:t>
            </a:r>
            <a:r>
              <a:rPr lang="zh-CN" altLang="en-US" sz="1800" dirty="0" smtClean="0"/>
              <a:t>）确定</a:t>
            </a:r>
            <a:r>
              <a:rPr lang="zh-CN" altLang="en-US" sz="1800" dirty="0"/>
              <a:t>输入和输出</a:t>
            </a:r>
            <a:r>
              <a:rPr lang="zh-CN" altLang="en-US" sz="1800" dirty="0" smtClean="0"/>
              <a:t>值</a:t>
            </a:r>
            <a:endParaRPr lang="zh-CN" altLang="en-US" sz="1800" dirty="0"/>
          </a:p>
          <a:p>
            <a:pPr marL="400041" lvl="1" indent="0">
              <a:buNone/>
            </a:pPr>
            <a:r>
              <a:rPr lang="zh-CN" altLang="en-US" sz="1800" dirty="0"/>
              <a:t>（</a:t>
            </a:r>
            <a:r>
              <a:rPr lang="en-US" altLang="zh-CN" sz="1800" dirty="0"/>
              <a:t>2</a:t>
            </a:r>
            <a:r>
              <a:rPr lang="zh-CN" altLang="en-US" sz="1800" dirty="0" smtClean="0"/>
              <a:t>）画数据流图</a:t>
            </a:r>
            <a:endParaRPr lang="zh-CN" altLang="en-US" sz="1800" dirty="0"/>
          </a:p>
          <a:p>
            <a:pPr marL="400041" lvl="1" indent="0">
              <a:buNone/>
            </a:pPr>
            <a:r>
              <a:rPr lang="zh-CN" altLang="en-US" sz="1800" dirty="0"/>
              <a:t>（</a:t>
            </a:r>
            <a:r>
              <a:rPr lang="en-US" altLang="zh-CN" sz="1800" dirty="0"/>
              <a:t>3</a:t>
            </a:r>
            <a:r>
              <a:rPr lang="zh-CN" altLang="en-US" sz="1800" dirty="0" smtClean="0"/>
              <a:t>）定义服务</a:t>
            </a:r>
            <a:endParaRPr lang="zh-CN" altLang="en-US" sz="1800" dirty="0"/>
          </a:p>
          <a:p>
            <a:endParaRPr lang="zh-CN" altLang="en-US" dirty="0"/>
          </a:p>
        </p:txBody>
      </p:sp>
    </p:spTree>
    <p:extLst>
      <p:ext uri="{BB962C8B-B14F-4D97-AF65-F5344CB8AC3E}">
        <p14:creationId xmlns:p14="http://schemas.microsoft.com/office/powerpoint/2010/main" val="4249508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lnSpc>
                <a:spcPct val="150000"/>
              </a:lnSpc>
              <a:buNone/>
            </a:pPr>
            <a:r>
              <a:rPr lang="en-US" altLang="zh-CN" dirty="0" smtClean="0">
                <a:solidFill>
                  <a:srgbClr val="00B050"/>
                </a:solidFill>
              </a:rPr>
              <a:t>1</a:t>
            </a:r>
            <a:r>
              <a:rPr lang="zh-CN" altLang="en-US" dirty="0">
                <a:solidFill>
                  <a:srgbClr val="00B050"/>
                </a:solidFill>
              </a:rPr>
              <a:t>．确定输入和输出值</a:t>
            </a:r>
          </a:p>
          <a:p>
            <a:pPr marL="400041" lvl="1" indent="0">
              <a:lnSpc>
                <a:spcPct val="150000"/>
              </a:lnSpc>
              <a:buNone/>
            </a:pPr>
            <a:r>
              <a:rPr lang="zh-CN" altLang="en-US" dirty="0" smtClean="0"/>
              <a:t>数据流图</a:t>
            </a:r>
            <a:r>
              <a:rPr lang="zh-CN" altLang="en-US" dirty="0"/>
              <a:t>中的输入和输出值是系统与外部之间进行交互的</a:t>
            </a:r>
            <a:r>
              <a:rPr lang="zh-CN" altLang="en-US" dirty="0">
                <a:solidFill>
                  <a:srgbClr val="FF0000"/>
                </a:solidFill>
              </a:rPr>
              <a:t>事件</a:t>
            </a:r>
            <a:r>
              <a:rPr lang="zh-CN" altLang="en-US" dirty="0"/>
              <a:t>的</a:t>
            </a:r>
            <a:r>
              <a:rPr lang="zh-CN" altLang="en-US" dirty="0" smtClean="0">
                <a:solidFill>
                  <a:srgbClr val="FF0000"/>
                </a:solidFill>
              </a:rPr>
              <a:t>参数</a:t>
            </a:r>
            <a:r>
              <a:rPr lang="zh-CN" altLang="en-US" dirty="0" smtClean="0"/>
              <a:t>。</a:t>
            </a:r>
            <a:endParaRPr lang="zh-CN" altLang="en-US" dirty="0"/>
          </a:p>
          <a:p>
            <a:pPr marL="0" indent="0">
              <a:lnSpc>
                <a:spcPct val="150000"/>
              </a:lnSpc>
              <a:buNone/>
            </a:pPr>
            <a:r>
              <a:rPr lang="en-US" altLang="zh-CN" dirty="0" smtClean="0">
                <a:solidFill>
                  <a:srgbClr val="00B050"/>
                </a:solidFill>
              </a:rPr>
              <a:t>2</a:t>
            </a:r>
            <a:r>
              <a:rPr lang="zh-CN" altLang="en-US" dirty="0">
                <a:solidFill>
                  <a:srgbClr val="00B050"/>
                </a:solidFill>
              </a:rPr>
              <a:t>．画数据流图</a:t>
            </a:r>
          </a:p>
          <a:p>
            <a:pPr marL="400041" lvl="1" indent="0">
              <a:lnSpc>
                <a:spcPct val="150000"/>
              </a:lnSpc>
              <a:buNone/>
            </a:pPr>
            <a:r>
              <a:rPr lang="zh-CN" altLang="en-US" dirty="0" smtClean="0"/>
              <a:t>功能模型</a:t>
            </a:r>
            <a:r>
              <a:rPr lang="zh-CN" altLang="en-US" dirty="0"/>
              <a:t>可用多张数据流图等来表示</a:t>
            </a:r>
            <a:r>
              <a:rPr lang="zh-CN" altLang="en-US" dirty="0" smtClean="0"/>
              <a:t>。在</a:t>
            </a:r>
            <a:r>
              <a:rPr lang="zh-CN" altLang="en-US" dirty="0"/>
              <a:t>面向对象方法中，</a:t>
            </a:r>
            <a:r>
              <a:rPr lang="zh-CN" altLang="en-US" dirty="0">
                <a:solidFill>
                  <a:srgbClr val="00B0F0"/>
                </a:solidFill>
              </a:rPr>
              <a:t>数据源</a:t>
            </a:r>
            <a:r>
              <a:rPr lang="zh-CN" altLang="en-US" dirty="0"/>
              <a:t>往往</a:t>
            </a:r>
            <a:r>
              <a:rPr lang="zh-CN" altLang="en-US" dirty="0">
                <a:solidFill>
                  <a:srgbClr val="00B0F0"/>
                </a:solidFill>
              </a:rPr>
              <a:t>是主动对象</a:t>
            </a:r>
            <a:r>
              <a:rPr lang="zh-CN" altLang="en-US" dirty="0"/>
              <a:t>，它通过生成或使用数据来驱动数据流。数据终点接收数据的输出流。数据流图中的</a:t>
            </a:r>
            <a:r>
              <a:rPr lang="zh-CN" altLang="en-US" dirty="0">
                <a:solidFill>
                  <a:srgbClr val="00B0F0"/>
                </a:solidFill>
              </a:rPr>
              <a:t>数据存储是被动对象</a:t>
            </a:r>
            <a:r>
              <a:rPr lang="zh-CN" altLang="en-US" dirty="0"/>
              <a:t>，本身不产生任何操作，只响应存储和访问数据的要求。输入箭头表示增加、更改或删除所存储的数据，输出箭头表示从数据存储中查找信息。</a:t>
            </a:r>
          </a:p>
        </p:txBody>
      </p:sp>
    </p:spTree>
    <p:extLst>
      <p:ext uri="{BB962C8B-B14F-4D97-AF65-F5344CB8AC3E}">
        <p14:creationId xmlns:p14="http://schemas.microsoft.com/office/powerpoint/2010/main" val="2803074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sz="2000" dirty="0" smtClean="0"/>
              <a:t>3</a:t>
            </a:r>
            <a:r>
              <a:rPr lang="zh-CN" altLang="en-US" sz="2000" dirty="0"/>
              <a:t>．定义服务</a:t>
            </a:r>
          </a:p>
          <a:p>
            <a:pPr marL="0" indent="0">
              <a:buNone/>
            </a:pPr>
            <a:r>
              <a:rPr lang="zh-CN" altLang="en-US" sz="2000" dirty="0" smtClean="0"/>
              <a:t>       类</a:t>
            </a:r>
            <a:r>
              <a:rPr lang="zh-CN" altLang="en-US" sz="2000" dirty="0"/>
              <a:t>的服务与对象模型中的属性和关联的查询有关，与动态模型中的事件有关，与功能模型的处理有关。通过分析，把这些服务添加到对象模型中去</a:t>
            </a:r>
            <a:r>
              <a:rPr lang="zh-CN" altLang="en-US" sz="2000" dirty="0" smtClean="0"/>
              <a:t>。类</a:t>
            </a:r>
            <a:r>
              <a:rPr lang="zh-CN" altLang="en-US" sz="2000" dirty="0"/>
              <a:t>的服务有</a:t>
            </a:r>
            <a:r>
              <a:rPr lang="zh-CN" altLang="en-US" sz="2000" dirty="0" smtClean="0"/>
              <a:t>以下</a:t>
            </a:r>
            <a:r>
              <a:rPr lang="en-US" altLang="zh-CN" sz="2000" dirty="0"/>
              <a:t>4</a:t>
            </a:r>
            <a:r>
              <a:rPr lang="zh-CN" altLang="en-US" sz="2000" dirty="0" smtClean="0"/>
              <a:t>种：</a:t>
            </a:r>
            <a:endParaRPr lang="en-US" altLang="zh-CN" sz="2000" dirty="0" smtClean="0"/>
          </a:p>
          <a:p>
            <a:pPr marL="0" indent="0">
              <a:buNone/>
            </a:pPr>
            <a:endParaRPr lang="zh-CN" altLang="en-US" sz="2000" dirty="0"/>
          </a:p>
          <a:p>
            <a:pPr marL="0" indent="0">
              <a:buNone/>
            </a:pPr>
            <a:r>
              <a:rPr lang="en-US" altLang="zh-CN" sz="2000" dirty="0"/>
              <a:t>(1</a:t>
            </a:r>
            <a:r>
              <a:rPr lang="en-US" altLang="zh-CN" sz="2000" dirty="0" smtClean="0"/>
              <a:t>) </a:t>
            </a:r>
            <a:r>
              <a:rPr lang="zh-CN" altLang="en-US" sz="2000" dirty="0" smtClean="0"/>
              <a:t>对象模型</a:t>
            </a:r>
            <a:r>
              <a:rPr lang="zh-CN" altLang="en-US" sz="2000" dirty="0"/>
              <a:t>中的服务</a:t>
            </a:r>
          </a:p>
          <a:p>
            <a:pPr marL="400041" lvl="1" indent="0">
              <a:buNone/>
            </a:pPr>
            <a:r>
              <a:rPr lang="zh-CN" altLang="en-US" sz="1600" dirty="0" smtClean="0"/>
              <a:t>来自</a:t>
            </a:r>
            <a:r>
              <a:rPr lang="zh-CN" altLang="en-US" sz="1600" dirty="0"/>
              <a:t>对象模型的服务具有读和写属性值。</a:t>
            </a:r>
          </a:p>
          <a:p>
            <a:pPr marL="0" indent="0">
              <a:buNone/>
            </a:pPr>
            <a:r>
              <a:rPr lang="en-US" altLang="zh-CN" sz="2000" dirty="0"/>
              <a:t>(2</a:t>
            </a:r>
            <a:r>
              <a:rPr lang="en-US" altLang="zh-CN" sz="2000" dirty="0" smtClean="0"/>
              <a:t>) </a:t>
            </a:r>
            <a:r>
              <a:rPr lang="zh-CN" altLang="en-US" sz="2000" dirty="0" smtClean="0"/>
              <a:t>从</a:t>
            </a:r>
            <a:r>
              <a:rPr lang="zh-CN" altLang="en-US" sz="2000" dirty="0"/>
              <a:t>事件导出的服务</a:t>
            </a:r>
          </a:p>
          <a:p>
            <a:pPr marL="400041" lvl="1" indent="0">
              <a:buNone/>
            </a:pPr>
            <a:r>
              <a:rPr lang="zh-CN" altLang="en-US" sz="1600" dirty="0" smtClean="0"/>
              <a:t>状态图</a:t>
            </a:r>
            <a:r>
              <a:rPr lang="zh-CN" altLang="en-US" sz="1600" dirty="0"/>
              <a:t>中发往对象的事件也就是该对象接收到的消息，因此该对象必须有由消息选择符指定的操作，这个操作修改对象状态（即属性值）并启动相应的服务。可以看出，所启动的这些服务通常就是接受事件的对象在相应状态的行为</a:t>
            </a:r>
            <a:r>
              <a:rPr lang="zh-CN" altLang="en-US" sz="1600" dirty="0" smtClean="0"/>
              <a:t>。</a:t>
            </a:r>
            <a:endParaRPr lang="zh-CN" altLang="en-US" sz="1600" dirty="0"/>
          </a:p>
        </p:txBody>
      </p:sp>
    </p:spTree>
    <p:extLst>
      <p:ext uri="{BB962C8B-B14F-4D97-AF65-F5344CB8AC3E}">
        <p14:creationId xmlns:p14="http://schemas.microsoft.com/office/powerpoint/2010/main" val="2471849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endParaRPr lang="en-US" altLang="zh-CN" dirty="0"/>
          </a:p>
          <a:p>
            <a:pPr marL="0" indent="0">
              <a:buNone/>
            </a:pPr>
            <a:r>
              <a:rPr lang="en-US" altLang="zh-CN" dirty="0" smtClean="0"/>
              <a:t>(</a:t>
            </a:r>
            <a:r>
              <a:rPr lang="en-US" altLang="zh-CN" dirty="0"/>
              <a:t>3</a:t>
            </a:r>
            <a:r>
              <a:rPr lang="en-US" altLang="zh-CN" dirty="0" smtClean="0"/>
              <a:t>) </a:t>
            </a:r>
            <a:r>
              <a:rPr lang="zh-CN" altLang="en-US" dirty="0" smtClean="0"/>
              <a:t>自</a:t>
            </a:r>
            <a:r>
              <a:rPr lang="zh-CN" altLang="en-US" dirty="0"/>
              <a:t>状态动作和活动的服务</a:t>
            </a:r>
          </a:p>
          <a:p>
            <a:pPr marL="400041" lvl="1" indent="0">
              <a:buNone/>
            </a:pPr>
            <a:r>
              <a:rPr lang="zh-CN" altLang="en-US" dirty="0"/>
              <a:t>状态图中的活动和动作可能是操作，应该定义成对象模型的服务。</a:t>
            </a:r>
          </a:p>
          <a:p>
            <a:pPr marL="0" indent="0">
              <a:buNone/>
            </a:pPr>
            <a:endParaRPr lang="en-US" altLang="zh-CN" dirty="0" smtClean="0"/>
          </a:p>
          <a:p>
            <a:pPr marL="0" indent="0">
              <a:buNone/>
            </a:pPr>
            <a:r>
              <a:rPr lang="en-US" altLang="zh-CN" dirty="0" smtClean="0"/>
              <a:t>(4) </a:t>
            </a:r>
            <a:r>
              <a:rPr lang="zh-CN" altLang="en-US" dirty="0" smtClean="0"/>
              <a:t>与</a:t>
            </a:r>
            <a:r>
              <a:rPr lang="zh-CN" altLang="en-US" dirty="0"/>
              <a:t>数据流图中处理框对应的操作</a:t>
            </a:r>
          </a:p>
          <a:p>
            <a:pPr marL="400041" lvl="1" indent="0">
              <a:buNone/>
            </a:pPr>
            <a:r>
              <a:rPr lang="zh-CN" altLang="en-US" dirty="0" smtClean="0"/>
              <a:t>数据流图</a:t>
            </a:r>
            <a:r>
              <a:rPr lang="zh-CN" altLang="en-US" dirty="0"/>
              <a:t>中的每个处理框都与一个对象（也可能是若干个对象）上的操作相对应。应该仔细对照状态图和数据流图，以便更正确地确定对象应该提供的服务，将其添加到对象模型的服务中去。</a:t>
            </a:r>
          </a:p>
        </p:txBody>
      </p:sp>
    </p:spTree>
    <p:extLst>
      <p:ext uri="{BB962C8B-B14F-4D97-AF65-F5344CB8AC3E}">
        <p14:creationId xmlns:p14="http://schemas.microsoft.com/office/powerpoint/2010/main" val="563735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zh-CN" dirty="0"/>
              <a:t>面向对象建模</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228600" y="895274"/>
            <a:ext cx="8534400" cy="3661691"/>
          </a:xfrm>
        </p:spPr>
        <p:txBody>
          <a:bodyPr/>
          <a:lstStyle/>
          <a:p>
            <a:pPr marL="0" indent="0">
              <a:buNone/>
            </a:pPr>
            <a:r>
              <a:rPr lang="en-US" altLang="zh-CN" sz="2000" dirty="0"/>
              <a:t>7.2.4  3</a:t>
            </a:r>
            <a:r>
              <a:rPr lang="zh-CN" altLang="en-US" sz="2000" dirty="0"/>
              <a:t>种模型之间的关系</a:t>
            </a:r>
          </a:p>
          <a:p>
            <a:pPr marL="400041" lvl="1" indent="0">
              <a:lnSpc>
                <a:spcPct val="125000"/>
              </a:lnSpc>
              <a:buNone/>
            </a:pPr>
            <a:r>
              <a:rPr lang="zh-CN" altLang="en-US" sz="1600" dirty="0" smtClean="0"/>
              <a:t>（</a:t>
            </a:r>
            <a:r>
              <a:rPr lang="en-US" altLang="zh-CN" sz="1600" dirty="0"/>
              <a:t>1</a:t>
            </a:r>
            <a:r>
              <a:rPr lang="zh-CN" altLang="en-US" sz="1600" dirty="0"/>
              <a:t>）动态模型描述了类实例的</a:t>
            </a:r>
            <a:r>
              <a:rPr lang="zh-CN" altLang="en-US" sz="1600" dirty="0">
                <a:solidFill>
                  <a:srgbClr val="FF0000"/>
                </a:solidFill>
              </a:rPr>
              <a:t>生命周期</a:t>
            </a:r>
            <a:r>
              <a:rPr lang="zh-CN" altLang="en-US" sz="1600" dirty="0"/>
              <a:t>或</a:t>
            </a:r>
            <a:r>
              <a:rPr lang="zh-CN" altLang="en-US" sz="1600" dirty="0">
                <a:solidFill>
                  <a:srgbClr val="FF0000"/>
                </a:solidFill>
              </a:rPr>
              <a:t>运行周期</a:t>
            </a:r>
            <a:r>
              <a:rPr lang="zh-CN" altLang="en-US" sz="1600" dirty="0"/>
              <a:t>。</a:t>
            </a:r>
          </a:p>
          <a:p>
            <a:pPr marL="400041" lvl="1" indent="0">
              <a:lnSpc>
                <a:spcPct val="125000"/>
              </a:lnSpc>
              <a:buNone/>
            </a:pPr>
            <a:r>
              <a:rPr lang="zh-CN" altLang="en-US" sz="1600" dirty="0"/>
              <a:t>（</a:t>
            </a:r>
            <a:r>
              <a:rPr lang="en-US" altLang="zh-CN" sz="1600" dirty="0"/>
              <a:t>2</a:t>
            </a:r>
            <a:r>
              <a:rPr lang="zh-CN" altLang="en-US" sz="1600" dirty="0"/>
              <a:t>）动态模型的状态转换驱使行为发生，这些行为在数据流图中被映射成处理，在用例图中被映射成用例，它们同时与类图中的服务相对应。</a:t>
            </a:r>
          </a:p>
          <a:p>
            <a:pPr marL="400041" lvl="1" indent="0">
              <a:lnSpc>
                <a:spcPct val="125000"/>
              </a:lnSpc>
              <a:buNone/>
            </a:pPr>
            <a:r>
              <a:rPr lang="zh-CN" altLang="en-US" sz="1600" dirty="0"/>
              <a:t>（</a:t>
            </a:r>
            <a:r>
              <a:rPr lang="en-US" altLang="zh-CN" sz="1600" dirty="0"/>
              <a:t>3</a:t>
            </a:r>
            <a:r>
              <a:rPr lang="zh-CN" altLang="en-US" sz="1600" dirty="0"/>
              <a:t>）功能模型中的用例对应于复杂对象提供的服务，简单的用例对应于更基本的对象提供的服务；有时一个用例对应多个服务，也有一个服务对应多个用例的时候。</a:t>
            </a:r>
          </a:p>
          <a:p>
            <a:pPr marL="400041" lvl="1" indent="0">
              <a:lnSpc>
                <a:spcPct val="125000"/>
              </a:lnSpc>
              <a:buNone/>
            </a:pPr>
            <a:r>
              <a:rPr lang="zh-CN" altLang="en-US" sz="1600" dirty="0"/>
              <a:t>（</a:t>
            </a:r>
            <a:r>
              <a:rPr lang="en-US" altLang="zh-CN" sz="1600" dirty="0"/>
              <a:t>4</a:t>
            </a:r>
            <a:r>
              <a:rPr lang="zh-CN" altLang="en-US" sz="1600" dirty="0"/>
              <a:t>）功能模型数据流图中的数据流，往往是对象模型中对象的属性值，也可能是整个对象；数据流图中的数据存储，以及数据的源点</a:t>
            </a:r>
            <a:r>
              <a:rPr lang="en-US" altLang="zh-CN" sz="1600" dirty="0"/>
              <a:t>/</a:t>
            </a:r>
            <a:r>
              <a:rPr lang="zh-CN" altLang="en-US" sz="1600" dirty="0"/>
              <a:t>终点，通常是对象模型中的对象。</a:t>
            </a:r>
          </a:p>
          <a:p>
            <a:pPr marL="400041" lvl="1" indent="0">
              <a:lnSpc>
                <a:spcPct val="125000"/>
              </a:lnSpc>
              <a:buNone/>
            </a:pPr>
            <a:r>
              <a:rPr lang="zh-CN" altLang="en-US" sz="1600" dirty="0"/>
              <a:t>（</a:t>
            </a:r>
            <a:r>
              <a:rPr lang="en-US" altLang="zh-CN" sz="1600" dirty="0"/>
              <a:t>5</a:t>
            </a:r>
            <a:r>
              <a:rPr lang="zh-CN" altLang="en-US" sz="1600" dirty="0"/>
              <a:t>）功能模型中的用例可能产生动态模型中的事件。</a:t>
            </a:r>
          </a:p>
          <a:p>
            <a:pPr marL="400041" lvl="1" indent="0">
              <a:lnSpc>
                <a:spcPct val="125000"/>
              </a:lnSpc>
              <a:buNone/>
            </a:pPr>
            <a:r>
              <a:rPr lang="zh-CN" altLang="en-US" sz="1600" dirty="0"/>
              <a:t>（</a:t>
            </a:r>
            <a:r>
              <a:rPr lang="en-US" altLang="zh-CN" sz="1600" dirty="0"/>
              <a:t>6</a:t>
            </a:r>
            <a:r>
              <a:rPr lang="zh-CN" altLang="en-US" sz="1600" dirty="0"/>
              <a:t>）对象模型描述了数据流图中的数据流、数据存储以及数据源点</a:t>
            </a:r>
            <a:r>
              <a:rPr lang="en-US" altLang="zh-CN" sz="1600" dirty="0"/>
              <a:t>/</a:t>
            </a:r>
            <a:r>
              <a:rPr lang="zh-CN" altLang="en-US" sz="1600" dirty="0"/>
              <a:t>终点的结构。</a:t>
            </a:r>
          </a:p>
          <a:p>
            <a:pPr marL="0" indent="0">
              <a:lnSpc>
                <a:spcPct val="125000"/>
              </a:lnSpc>
              <a:buNone/>
            </a:pPr>
            <a:r>
              <a:rPr lang="zh-CN" altLang="en-US" sz="2000" dirty="0" smtClean="0"/>
              <a:t>       </a:t>
            </a:r>
            <a:r>
              <a:rPr lang="zh-CN" altLang="en-US" sz="2000" dirty="0" smtClean="0">
                <a:solidFill>
                  <a:srgbClr val="00B050"/>
                </a:solidFill>
                <a:latin typeface="Adobe 楷体 Std R" panose="02020400000000000000" pitchFamily="18" charset="-122"/>
                <a:ea typeface="Adobe 楷体 Std R" panose="02020400000000000000" pitchFamily="18" charset="-122"/>
              </a:rPr>
              <a:t>面向对象</a:t>
            </a:r>
            <a:r>
              <a:rPr lang="zh-CN" altLang="en-US" sz="2000" dirty="0">
                <a:solidFill>
                  <a:srgbClr val="00B050"/>
                </a:solidFill>
                <a:latin typeface="Adobe 楷体 Std R" panose="02020400000000000000" pitchFamily="18" charset="-122"/>
                <a:ea typeface="Adobe 楷体 Std R" panose="02020400000000000000" pitchFamily="18" charset="-122"/>
              </a:rPr>
              <a:t>的分析就是用对象模型、动态模型、功能模型描述对象及其相互关系。</a:t>
            </a:r>
          </a:p>
        </p:txBody>
      </p:sp>
    </p:spTree>
    <p:extLst>
      <p:ext uri="{BB962C8B-B14F-4D97-AF65-F5344CB8AC3E}">
        <p14:creationId xmlns:p14="http://schemas.microsoft.com/office/powerpoint/2010/main" val="677342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smtClean="0"/>
              <a:t>面向对象分析</a:t>
            </a:r>
            <a:r>
              <a:rPr lang="zh-CN" altLang="en-US" dirty="0"/>
              <a:t>实例</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sz="2000" dirty="0"/>
              <a:t>【</a:t>
            </a:r>
            <a:r>
              <a:rPr lang="zh-CN" altLang="en-US" sz="2000" dirty="0"/>
              <a:t>例</a:t>
            </a:r>
            <a:r>
              <a:rPr lang="en-US" altLang="zh-CN" sz="2000" dirty="0"/>
              <a:t>7-1】</a:t>
            </a:r>
            <a:r>
              <a:rPr lang="zh-CN" altLang="en-US" sz="2000" dirty="0"/>
              <a:t>采用面向对象分析方法分析下列需求。</a:t>
            </a:r>
          </a:p>
          <a:p>
            <a:r>
              <a:rPr lang="zh-CN" altLang="en-US" sz="2000" dirty="0"/>
              <a:t>某慈善机构需要开发一个募捐</a:t>
            </a:r>
            <a:r>
              <a:rPr lang="zh-CN" altLang="en-US" sz="2000" dirty="0" smtClean="0"/>
              <a:t>系统，以</a:t>
            </a:r>
            <a:r>
              <a:rPr lang="zh-CN" altLang="en-US" sz="2000" dirty="0"/>
              <a:t>跟踪记录为</a:t>
            </a:r>
            <a:r>
              <a:rPr lang="zh-CN" altLang="en-US" sz="2000" dirty="0" smtClean="0"/>
              <a:t>事业或项目</a:t>
            </a:r>
            <a:r>
              <a:rPr lang="zh-CN" altLang="en-US" sz="2000" dirty="0"/>
              <a:t>向目标群体进行募捐而组织</a:t>
            </a:r>
            <a:r>
              <a:rPr lang="zh-CN" altLang="en-US" sz="2000" dirty="0" smtClean="0"/>
              <a:t>的集体</a:t>
            </a:r>
            <a:r>
              <a:rPr lang="zh-CN" altLang="en-US" sz="2000" dirty="0"/>
              <a:t>活动。该系统的主要功能如下。</a:t>
            </a:r>
          </a:p>
          <a:p>
            <a:pPr marL="0" indent="0">
              <a:buNone/>
            </a:pPr>
            <a:r>
              <a:rPr lang="en-US" altLang="zh-CN" sz="1800" dirty="0">
                <a:latin typeface="Adobe 楷体 Std R" panose="02020400000000000000" pitchFamily="18" charset="-122"/>
                <a:ea typeface="Adobe 楷体 Std R" panose="02020400000000000000" pitchFamily="18" charset="-122"/>
              </a:rPr>
              <a:t>(1)</a:t>
            </a:r>
            <a:r>
              <a:rPr lang="zh-CN" altLang="en-US" sz="1800" dirty="0">
                <a:latin typeface="Adobe 楷体 Std R" panose="02020400000000000000" pitchFamily="18" charset="-122"/>
                <a:ea typeface="Adobe 楷体 Std R" panose="02020400000000000000" pitchFamily="18" charset="-122"/>
              </a:rPr>
              <a:t>管理志愿者。根据募捐任务给志愿者发送加人邀请、邀请</a:t>
            </a:r>
            <a:r>
              <a:rPr lang="zh-CN" altLang="en-US" sz="1800" dirty="0" smtClean="0">
                <a:latin typeface="Adobe 楷体 Std R" panose="02020400000000000000" pitchFamily="18" charset="-122"/>
                <a:ea typeface="Adobe 楷体 Std R" panose="02020400000000000000" pitchFamily="18" charset="-122"/>
              </a:rPr>
              <a:t>跟进、工作</a:t>
            </a:r>
            <a:r>
              <a:rPr lang="zh-CN" altLang="en-US" sz="1800" dirty="0">
                <a:latin typeface="Adobe 楷体 Std R" panose="02020400000000000000" pitchFamily="18" charset="-122"/>
                <a:ea typeface="Adobe 楷体 Std R" panose="02020400000000000000" pitchFamily="18" charset="-122"/>
              </a:rPr>
              <a:t>任务</a:t>
            </a:r>
            <a:r>
              <a:rPr lang="en-US" altLang="zh-CN" sz="1800" dirty="0">
                <a:latin typeface="Adobe 楷体 Std R" panose="02020400000000000000" pitchFamily="18" charset="-122"/>
                <a:ea typeface="Adobe 楷体 Std R" panose="02020400000000000000" pitchFamily="18" charset="-122"/>
              </a:rPr>
              <a:t>;</a:t>
            </a:r>
            <a:r>
              <a:rPr lang="zh-CN" altLang="en-US" sz="1800" dirty="0">
                <a:latin typeface="Adobe 楷体 Std R" panose="02020400000000000000" pitchFamily="18" charset="-122"/>
                <a:ea typeface="Adobe 楷体 Std R" panose="02020400000000000000" pitchFamily="18" charset="-122"/>
              </a:rPr>
              <a:t>管理</a:t>
            </a:r>
            <a:r>
              <a:rPr lang="zh-CN" altLang="en-US" sz="1800" dirty="0" smtClean="0">
                <a:latin typeface="Adobe 楷体 Std R" panose="02020400000000000000" pitchFamily="18" charset="-122"/>
                <a:ea typeface="Adobe 楷体 Std R" panose="02020400000000000000" pitchFamily="18" charset="-122"/>
              </a:rPr>
              <a:t>志愿提供</a:t>
            </a:r>
            <a:r>
              <a:rPr lang="zh-CN" altLang="en-US" sz="1800" dirty="0">
                <a:latin typeface="Adobe 楷体 Std R" panose="02020400000000000000" pitchFamily="18" charset="-122"/>
                <a:ea typeface="Adobe 楷体 Std R" panose="02020400000000000000" pitchFamily="18" charset="-122"/>
              </a:rPr>
              <a:t>的邀请响应、志愿者信息、工作时长</a:t>
            </a:r>
            <a:r>
              <a:rPr lang="zh-CN" altLang="en-US" sz="1800" dirty="0" smtClean="0">
                <a:latin typeface="Adobe 楷体 Std R" panose="02020400000000000000" pitchFamily="18" charset="-122"/>
                <a:ea typeface="Adobe 楷体 Std R" panose="02020400000000000000" pitchFamily="18" charset="-122"/>
              </a:rPr>
              <a:t>、工作</a:t>
            </a:r>
            <a:r>
              <a:rPr lang="zh-CN" altLang="en-US" sz="1800" dirty="0">
                <a:latin typeface="Adobe 楷体 Std R" panose="02020400000000000000" pitchFamily="18" charset="-122"/>
                <a:ea typeface="Adobe 楷体 Std R" panose="02020400000000000000" pitchFamily="18" charset="-122"/>
              </a:rPr>
              <a:t>结果等。</a:t>
            </a:r>
          </a:p>
          <a:p>
            <a:pPr marL="0" indent="0">
              <a:buNone/>
            </a:pPr>
            <a:r>
              <a:rPr lang="en-US" altLang="zh-CN" sz="1800" dirty="0">
                <a:latin typeface="Adobe 楷体 Std R" panose="02020400000000000000" pitchFamily="18" charset="-122"/>
                <a:ea typeface="Adobe 楷体 Std R" panose="02020400000000000000" pitchFamily="18" charset="-122"/>
              </a:rPr>
              <a:t>(2)</a:t>
            </a:r>
            <a:r>
              <a:rPr lang="zh-CN" altLang="en-US" sz="1800" dirty="0">
                <a:latin typeface="Adobe 楷体 Std R" panose="02020400000000000000" pitchFamily="18" charset="-122"/>
                <a:ea typeface="Adobe 楷体 Std R" panose="02020400000000000000" pitchFamily="18" charset="-122"/>
              </a:rPr>
              <a:t>确定募捐需求和收集所募捐赠</a:t>
            </a:r>
            <a:r>
              <a:rPr lang="en-US" altLang="zh-CN" sz="1800" dirty="0">
                <a:latin typeface="Adobe 楷体 Std R" panose="02020400000000000000" pitchFamily="18" charset="-122"/>
                <a:ea typeface="Adobe 楷体 Std R" panose="02020400000000000000" pitchFamily="18" charset="-122"/>
              </a:rPr>
              <a:t>(</a:t>
            </a:r>
            <a:r>
              <a:rPr lang="zh-CN" altLang="en-US" sz="1800" dirty="0">
                <a:latin typeface="Adobe 楷体 Std R" panose="02020400000000000000" pitchFamily="18" charset="-122"/>
                <a:ea typeface="Adobe 楷体 Std R" panose="02020400000000000000" pitchFamily="18" charset="-122"/>
              </a:rPr>
              <a:t>如资金及物品等</a:t>
            </a:r>
            <a:r>
              <a:rPr lang="en-US" altLang="zh-CN" sz="1800" dirty="0">
                <a:latin typeface="Adobe 楷体 Std R" panose="02020400000000000000" pitchFamily="18" charset="-122"/>
                <a:ea typeface="Adobe 楷体 Std R" panose="02020400000000000000" pitchFamily="18" charset="-122"/>
              </a:rPr>
              <a:t>)</a:t>
            </a:r>
            <a:r>
              <a:rPr lang="zh-CN" altLang="en-US" sz="1800" dirty="0">
                <a:latin typeface="Adobe 楷体 Std R" panose="02020400000000000000" pitchFamily="18" charset="-122"/>
                <a:ea typeface="Adobe 楷体 Std R" panose="02020400000000000000" pitchFamily="18" charset="-122"/>
              </a:rPr>
              <a:t>。根据需求提出募捐任务、活动</a:t>
            </a:r>
            <a:r>
              <a:rPr lang="zh-CN" altLang="en-US" sz="1800" dirty="0" smtClean="0">
                <a:latin typeface="Adobe 楷体 Std R" panose="02020400000000000000" pitchFamily="18" charset="-122"/>
                <a:ea typeface="Adobe 楷体 Std R" panose="02020400000000000000" pitchFamily="18" charset="-122"/>
              </a:rPr>
              <a:t>请求和捐赠请求，获取</a:t>
            </a:r>
            <a:r>
              <a:rPr lang="zh-CN" altLang="en-US" sz="1800" dirty="0">
                <a:latin typeface="Adobe 楷体 Std R" panose="02020400000000000000" pitchFamily="18" charset="-122"/>
                <a:ea typeface="Adobe 楷体 Std R" panose="02020400000000000000" pitchFamily="18" charset="-122"/>
              </a:rPr>
              <a:t>所募集的资金和物品。</a:t>
            </a:r>
          </a:p>
          <a:p>
            <a:pPr marL="0" indent="0">
              <a:buNone/>
            </a:pPr>
            <a:r>
              <a:rPr lang="en-US" altLang="zh-CN" sz="1800" dirty="0">
                <a:latin typeface="Adobe 楷体 Std R" panose="02020400000000000000" pitchFamily="18" charset="-122"/>
                <a:ea typeface="Adobe 楷体 Std R" panose="02020400000000000000" pitchFamily="18" charset="-122"/>
              </a:rPr>
              <a:t>(3)</a:t>
            </a:r>
            <a:r>
              <a:rPr lang="zh-CN" altLang="en-US" sz="1800" dirty="0">
                <a:latin typeface="Adobe 楷体 Std R" panose="02020400000000000000" pitchFamily="18" charset="-122"/>
                <a:ea typeface="Adobe 楷体 Std R" panose="02020400000000000000" pitchFamily="18" charset="-122"/>
              </a:rPr>
              <a:t>组织募捐活动。根据活动</a:t>
            </a:r>
            <a:r>
              <a:rPr lang="zh-CN" altLang="en-US" sz="1800" dirty="0" smtClean="0">
                <a:latin typeface="Adobe 楷体 Std R" panose="02020400000000000000" pitchFamily="18" charset="-122"/>
                <a:ea typeface="Adobe 楷体 Std R" panose="02020400000000000000" pitchFamily="18" charset="-122"/>
              </a:rPr>
              <a:t>请求，确定</a:t>
            </a:r>
            <a:r>
              <a:rPr lang="zh-CN" altLang="en-US" sz="1800" dirty="0">
                <a:latin typeface="Adobe 楷体 Std R" panose="02020400000000000000" pitchFamily="18" charset="-122"/>
                <a:ea typeface="Adobe 楷体 Std R" panose="02020400000000000000" pitchFamily="18" charset="-122"/>
              </a:rPr>
              <a:t>活动时间范围。根据活动</a:t>
            </a:r>
            <a:r>
              <a:rPr lang="zh-CN" altLang="en-US" sz="1800" dirty="0" smtClean="0">
                <a:latin typeface="Adobe 楷体 Std R" panose="02020400000000000000" pitchFamily="18" charset="-122"/>
                <a:ea typeface="Adobe 楷体 Std R" panose="02020400000000000000" pitchFamily="18" charset="-122"/>
              </a:rPr>
              <a:t>时间，搜索</a:t>
            </a:r>
            <a:r>
              <a:rPr lang="zh-CN" altLang="en-US" sz="1800" dirty="0">
                <a:latin typeface="Adobe 楷体 Std R" panose="02020400000000000000" pitchFamily="18" charset="-122"/>
                <a:ea typeface="Adobe 楷体 Std R" panose="02020400000000000000" pitchFamily="18" charset="-122"/>
              </a:rPr>
              <a:t>可用场馆。</a:t>
            </a:r>
            <a:r>
              <a:rPr lang="zh-CN" altLang="en-US" sz="1800" dirty="0" smtClean="0">
                <a:latin typeface="Adobe 楷体 Std R" panose="02020400000000000000" pitchFamily="18" charset="-122"/>
                <a:ea typeface="Adobe 楷体 Std R" panose="02020400000000000000" pitchFamily="18" charset="-122"/>
              </a:rPr>
              <a:t>然后根据</a:t>
            </a:r>
            <a:r>
              <a:rPr lang="zh-CN" altLang="en-US" sz="1800" dirty="0">
                <a:latin typeface="Adobe 楷体 Std R" panose="02020400000000000000" pitchFamily="18" charset="-122"/>
                <a:ea typeface="Adobe 楷体 Std R" panose="02020400000000000000" pitchFamily="18" charset="-122"/>
              </a:rPr>
              <a:t>活动时间和地点推广募捐</a:t>
            </a:r>
            <a:r>
              <a:rPr lang="zh-CN" altLang="en-US" sz="1800" dirty="0" smtClean="0">
                <a:latin typeface="Adobe 楷体 Std R" panose="02020400000000000000" pitchFamily="18" charset="-122"/>
                <a:ea typeface="Adobe 楷体 Std R" panose="02020400000000000000" pitchFamily="18" charset="-122"/>
              </a:rPr>
              <a:t>活动，根据</a:t>
            </a:r>
            <a:r>
              <a:rPr lang="zh-CN" altLang="en-US" sz="1800" dirty="0">
                <a:latin typeface="Adobe 楷体 Std R" panose="02020400000000000000" pitchFamily="18" charset="-122"/>
                <a:ea typeface="Adobe 楷体 Std R" panose="02020400000000000000" pitchFamily="18" charset="-122"/>
              </a:rPr>
              <a:t>相应的活动信息举办</a:t>
            </a:r>
            <a:r>
              <a:rPr lang="zh-CN" altLang="en-US" sz="1800" dirty="0" smtClean="0">
                <a:latin typeface="Adobe 楷体 Std R" panose="02020400000000000000" pitchFamily="18" charset="-122"/>
                <a:ea typeface="Adobe 楷体 Std R" panose="02020400000000000000" pitchFamily="18" charset="-122"/>
              </a:rPr>
              <a:t>活动，从</a:t>
            </a:r>
            <a:r>
              <a:rPr lang="zh-CN" altLang="en-US" sz="1800" dirty="0">
                <a:latin typeface="Adobe 楷体 Std R" panose="02020400000000000000" pitchFamily="18" charset="-122"/>
                <a:ea typeface="Adobe 楷体 Std R" panose="02020400000000000000" pitchFamily="18" charset="-122"/>
              </a:rPr>
              <a:t>募捐机构获取资金并</a:t>
            </a:r>
            <a:r>
              <a:rPr lang="zh-CN" altLang="en-US" sz="1800" dirty="0" smtClean="0">
                <a:latin typeface="Adobe 楷体 Std R" panose="02020400000000000000" pitchFamily="18" charset="-122"/>
                <a:ea typeface="Adobe 楷体 Std R" panose="02020400000000000000" pitchFamily="18" charset="-122"/>
              </a:rPr>
              <a:t>向可</a:t>
            </a:r>
            <a:r>
              <a:rPr lang="zh-CN" altLang="en-US" sz="1800" dirty="0">
                <a:latin typeface="Adobe 楷体 Std R" panose="02020400000000000000" pitchFamily="18" charset="-122"/>
                <a:ea typeface="Adobe 楷体 Std R" panose="02020400000000000000" pitchFamily="18" charset="-122"/>
              </a:rPr>
              <a:t>发放</a:t>
            </a:r>
            <a:r>
              <a:rPr lang="zh-CN" altLang="en-US" sz="1800" dirty="0" smtClean="0">
                <a:latin typeface="Adobe 楷体 Std R" panose="02020400000000000000" pitchFamily="18" charset="-122"/>
                <a:ea typeface="Adobe 楷体 Std R" panose="02020400000000000000" pitchFamily="18" charset="-122"/>
              </a:rPr>
              <a:t>赠品；获取</a:t>
            </a:r>
            <a:r>
              <a:rPr lang="zh-CN" altLang="en-US" sz="1800" dirty="0">
                <a:latin typeface="Adobe 楷体 Std R" panose="02020400000000000000" pitchFamily="18" charset="-122"/>
                <a:ea typeface="Adobe 楷体 Std R" panose="02020400000000000000" pitchFamily="18" charset="-122"/>
              </a:rPr>
              <a:t>和处理</a:t>
            </a:r>
            <a:r>
              <a:rPr lang="zh-CN" altLang="en-US" sz="1800" dirty="0" smtClean="0">
                <a:latin typeface="Adobe 楷体 Std R" panose="02020400000000000000" pitchFamily="18" charset="-122"/>
                <a:ea typeface="Adobe 楷体 Std R" panose="02020400000000000000" pitchFamily="18" charset="-122"/>
              </a:rPr>
              <a:t>捐赠，根据</a:t>
            </a:r>
            <a:r>
              <a:rPr lang="zh-CN" altLang="en-US" sz="1800" dirty="0">
                <a:latin typeface="Adobe 楷体 Std R" panose="02020400000000000000" pitchFamily="18" charset="-122"/>
                <a:ea typeface="Adobe 楷体 Std R" panose="02020400000000000000" pitchFamily="18" charset="-122"/>
              </a:rPr>
              <a:t>捐赠</a:t>
            </a:r>
            <a:r>
              <a:rPr lang="zh-CN" altLang="en-US" sz="1800" dirty="0" smtClean="0">
                <a:latin typeface="Adobe 楷体 Std R" panose="02020400000000000000" pitchFamily="18" charset="-122"/>
                <a:ea typeface="Adobe 楷体 Std R" panose="02020400000000000000" pitchFamily="18" charset="-122"/>
              </a:rPr>
              <a:t>请求，提供</a:t>
            </a:r>
            <a:r>
              <a:rPr lang="zh-CN" altLang="en-US" sz="1800" dirty="0">
                <a:latin typeface="Adobe 楷体 Std R" panose="02020400000000000000" pitchFamily="18" charset="-122"/>
                <a:ea typeface="Adobe 楷体 Std R" panose="02020400000000000000" pitchFamily="18" charset="-122"/>
              </a:rPr>
              <a:t>募集的捐赠。</a:t>
            </a:r>
          </a:p>
          <a:p>
            <a:pPr marL="0" indent="0">
              <a:buNone/>
            </a:pPr>
            <a:r>
              <a:rPr lang="en-US" altLang="zh-CN" sz="1800" dirty="0">
                <a:latin typeface="Adobe 楷体 Std R" panose="02020400000000000000" pitchFamily="18" charset="-122"/>
                <a:ea typeface="Adobe 楷体 Std R" panose="02020400000000000000" pitchFamily="18" charset="-122"/>
              </a:rPr>
              <a:t>(4)</a:t>
            </a:r>
            <a:r>
              <a:rPr lang="zh-CN" altLang="en-US" sz="1800" dirty="0">
                <a:latin typeface="Adobe 楷体 Std R" panose="02020400000000000000" pitchFamily="18" charset="-122"/>
                <a:ea typeface="Adobe 楷体 Std R" panose="02020400000000000000" pitchFamily="18" charset="-122"/>
              </a:rPr>
              <a:t>从捐赠人信息表中查询捐赠人</a:t>
            </a:r>
            <a:r>
              <a:rPr lang="zh-CN" altLang="en-US" sz="1800" dirty="0" smtClean="0">
                <a:latin typeface="Adobe 楷体 Std R" panose="02020400000000000000" pitchFamily="18" charset="-122"/>
                <a:ea typeface="Adobe 楷体 Std R" panose="02020400000000000000" pitchFamily="18" charset="-122"/>
              </a:rPr>
              <a:t>信息，向</a:t>
            </a:r>
            <a:r>
              <a:rPr lang="zh-CN" altLang="en-US" sz="1800" dirty="0">
                <a:latin typeface="Adobe 楷体 Std R" panose="02020400000000000000" pitchFamily="18" charset="-122"/>
                <a:ea typeface="Adobe 楷体 Std R" panose="02020400000000000000" pitchFamily="18" charset="-122"/>
              </a:rPr>
              <a:t>捐赠人发送募捐请求。</a:t>
            </a:r>
          </a:p>
        </p:txBody>
      </p:sp>
    </p:spTree>
    <p:extLst>
      <p:ext uri="{BB962C8B-B14F-4D97-AF65-F5344CB8AC3E}">
        <p14:creationId xmlns:p14="http://schemas.microsoft.com/office/powerpoint/2010/main" val="31463768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a:t>【</a:t>
            </a:r>
            <a:r>
              <a:rPr lang="zh-CN" altLang="en-US" dirty="0"/>
              <a:t>解析</a:t>
            </a:r>
            <a:r>
              <a:rPr lang="en-US" altLang="zh-CN" dirty="0"/>
              <a:t>】</a:t>
            </a:r>
          </a:p>
          <a:p>
            <a:pPr marL="0" indent="0">
              <a:buNone/>
            </a:pPr>
            <a:r>
              <a:rPr lang="en-US" altLang="zh-CN" dirty="0"/>
              <a:t>1.</a:t>
            </a:r>
            <a:r>
              <a:rPr lang="zh-CN" altLang="en-US" dirty="0"/>
              <a:t>建立用例模型</a:t>
            </a:r>
          </a:p>
          <a:p>
            <a:pPr marL="0" indent="0">
              <a:buNone/>
            </a:pPr>
            <a:r>
              <a:rPr lang="zh-CN" altLang="en-US" dirty="0" smtClean="0"/>
              <a:t>    根据</a:t>
            </a:r>
            <a:r>
              <a:rPr lang="zh-CN" altLang="en-US" dirty="0"/>
              <a:t>题中所</a:t>
            </a:r>
            <a:r>
              <a:rPr lang="zh-CN" altLang="en-US" dirty="0" smtClean="0"/>
              <a:t>述，可</a:t>
            </a:r>
            <a:r>
              <a:rPr lang="zh-CN" altLang="en-US" dirty="0"/>
              <a:t>找出募捐系统中的</a:t>
            </a:r>
            <a:r>
              <a:rPr lang="zh-CN" altLang="en-US" dirty="0">
                <a:solidFill>
                  <a:srgbClr val="FF0000"/>
                </a:solidFill>
              </a:rPr>
              <a:t>两个</a:t>
            </a:r>
            <a:r>
              <a:rPr lang="zh-CN" altLang="en-US" dirty="0" smtClean="0">
                <a:solidFill>
                  <a:srgbClr val="FF0000"/>
                </a:solidFill>
              </a:rPr>
              <a:t>参与者</a:t>
            </a:r>
            <a:r>
              <a:rPr lang="zh-CN" altLang="en-US" dirty="0" smtClean="0"/>
              <a:t>：</a:t>
            </a:r>
            <a:r>
              <a:rPr lang="zh-CN" altLang="en-US" dirty="0" smtClean="0">
                <a:solidFill>
                  <a:srgbClr val="00B050"/>
                </a:solidFill>
              </a:rPr>
              <a:t>管理员</a:t>
            </a:r>
            <a:r>
              <a:rPr lang="zh-CN" altLang="en-US" dirty="0"/>
              <a:t>和</a:t>
            </a:r>
            <a:r>
              <a:rPr lang="zh-CN" altLang="en-US" dirty="0" smtClean="0">
                <a:solidFill>
                  <a:srgbClr val="00B050"/>
                </a:solidFill>
              </a:rPr>
              <a:t>志愿者</a:t>
            </a:r>
            <a:r>
              <a:rPr lang="zh-CN" altLang="en-US" dirty="0" smtClean="0"/>
              <a:t>，以及</a:t>
            </a:r>
            <a:r>
              <a:rPr lang="en-US" altLang="zh-CN" dirty="0">
                <a:solidFill>
                  <a:srgbClr val="FF0000"/>
                </a:solidFill>
              </a:rPr>
              <a:t>12</a:t>
            </a:r>
            <a:r>
              <a:rPr lang="zh-CN" altLang="en-US" dirty="0">
                <a:solidFill>
                  <a:srgbClr val="FF0000"/>
                </a:solidFill>
              </a:rPr>
              <a:t>个</a:t>
            </a:r>
            <a:r>
              <a:rPr lang="zh-CN" altLang="en-US" dirty="0" smtClean="0">
                <a:solidFill>
                  <a:srgbClr val="FF0000"/>
                </a:solidFill>
              </a:rPr>
              <a:t>用例</a:t>
            </a:r>
            <a:r>
              <a:rPr lang="zh-CN" altLang="en-US" dirty="0" smtClean="0"/>
              <a:t>：发送加入邀请，邀请跟进，发布</a:t>
            </a:r>
            <a:r>
              <a:rPr lang="zh-CN" altLang="en-US" dirty="0"/>
              <a:t>工作</a:t>
            </a:r>
            <a:r>
              <a:rPr lang="zh-CN" altLang="en-US" dirty="0" smtClean="0"/>
              <a:t>任务，响应邀请，接受</a:t>
            </a:r>
            <a:r>
              <a:rPr lang="zh-CN" altLang="en-US" dirty="0"/>
              <a:t>工作</a:t>
            </a:r>
            <a:r>
              <a:rPr lang="zh-CN" altLang="en-US" dirty="0" smtClean="0"/>
              <a:t>任务，管理志愿者，确定</a:t>
            </a:r>
            <a:r>
              <a:rPr lang="zh-CN" altLang="en-US" dirty="0"/>
              <a:t>募捐</a:t>
            </a:r>
            <a:r>
              <a:rPr lang="zh-CN" altLang="en-US" dirty="0" smtClean="0"/>
              <a:t>需求，收集</a:t>
            </a:r>
            <a:r>
              <a:rPr lang="zh-CN" altLang="en-US" dirty="0"/>
              <a:t>所募捐</a:t>
            </a:r>
            <a:r>
              <a:rPr lang="zh-CN" altLang="en-US" dirty="0" smtClean="0"/>
              <a:t>赠，提出</a:t>
            </a:r>
            <a:r>
              <a:rPr lang="zh-CN" altLang="en-US" dirty="0"/>
              <a:t>募捐任务、活动请求和捐赠</a:t>
            </a:r>
            <a:r>
              <a:rPr lang="zh-CN" altLang="en-US" dirty="0" smtClean="0"/>
              <a:t>请求，组织</a:t>
            </a:r>
            <a:r>
              <a:rPr lang="zh-CN" altLang="en-US" dirty="0"/>
              <a:t>募捐</a:t>
            </a:r>
            <a:r>
              <a:rPr lang="zh-CN" altLang="en-US" dirty="0" smtClean="0"/>
              <a:t>活动，获取捐赠，处理</a:t>
            </a:r>
            <a:r>
              <a:rPr lang="zh-CN" altLang="en-US" dirty="0"/>
              <a:t>捐赠。</a:t>
            </a:r>
          </a:p>
        </p:txBody>
      </p:sp>
    </p:spTree>
    <p:extLst>
      <p:ext uri="{BB962C8B-B14F-4D97-AF65-F5344CB8AC3E}">
        <p14:creationId xmlns:p14="http://schemas.microsoft.com/office/powerpoint/2010/main" val="697016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a:xfrm>
            <a:off x="457200" y="285750"/>
            <a:ext cx="8202038" cy="4648200"/>
          </a:xfrm>
        </p:spPr>
        <p:txBody>
          <a:bodyPr/>
          <a:lstStyle/>
          <a:p>
            <a:pPr marL="0" indent="0">
              <a:buNone/>
            </a:pPr>
            <a:r>
              <a:rPr lang="zh-CN" altLang="en-US" dirty="0" smtClean="0">
                <a:solidFill>
                  <a:srgbClr val="0070C0"/>
                </a:solidFill>
              </a:rPr>
              <a:t>识别类的方法：</a:t>
            </a:r>
            <a:endParaRPr lang="en-US" altLang="zh-CN" dirty="0">
              <a:solidFill>
                <a:srgbClr val="0070C0"/>
              </a:solidFill>
            </a:endParaRPr>
          </a:p>
          <a:p>
            <a:pPr>
              <a:buClr>
                <a:srgbClr val="0070C0"/>
              </a:buClr>
              <a:buFont typeface="Wingdings" panose="05000000000000000000" pitchFamily="2" charset="2"/>
              <a:buChar char="Ø"/>
            </a:pPr>
            <a:r>
              <a:rPr lang="zh-CN" altLang="en-US" dirty="0" smtClean="0"/>
              <a:t>把</a:t>
            </a:r>
            <a:r>
              <a:rPr lang="zh-CN" altLang="en-US" dirty="0"/>
              <a:t>具有</a:t>
            </a:r>
            <a:r>
              <a:rPr lang="zh-CN" altLang="en-US" dirty="0">
                <a:solidFill>
                  <a:srgbClr val="FF0000"/>
                </a:solidFill>
              </a:rPr>
              <a:t>相似属性和操作的对象</a:t>
            </a:r>
            <a:r>
              <a:rPr lang="zh-CN" altLang="en-US" dirty="0"/>
              <a:t>定义为一个类</a:t>
            </a:r>
            <a:r>
              <a:rPr lang="zh-CN" altLang="en-US" dirty="0" smtClean="0"/>
              <a:t>。</a:t>
            </a:r>
            <a:endParaRPr lang="en-US" altLang="zh-CN" dirty="0" smtClean="0"/>
          </a:p>
          <a:p>
            <a:pPr lvl="1"/>
            <a:r>
              <a:rPr lang="zh-CN" altLang="en-US" dirty="0" smtClean="0"/>
              <a:t>属性</a:t>
            </a:r>
            <a:r>
              <a:rPr lang="zh-CN" altLang="en-US" dirty="0"/>
              <a:t>定义对象的静态</a:t>
            </a:r>
            <a:r>
              <a:rPr lang="zh-CN" altLang="en-US" dirty="0" smtClean="0"/>
              <a:t>特征，一</a:t>
            </a:r>
            <a:r>
              <a:rPr lang="zh-CN" altLang="en-US" dirty="0"/>
              <a:t>个对象往往包含很多属性</a:t>
            </a:r>
            <a:r>
              <a:rPr lang="zh-CN" altLang="en-US" dirty="0" smtClean="0"/>
              <a:t>。</a:t>
            </a:r>
            <a:endParaRPr lang="en-US" altLang="zh-CN" dirty="0" smtClean="0"/>
          </a:p>
          <a:p>
            <a:pPr lvl="1"/>
            <a:r>
              <a:rPr lang="zh-CN" altLang="en-US" dirty="0"/>
              <a:t>目标系统不可能关注</a:t>
            </a:r>
            <a:r>
              <a:rPr lang="zh-CN" altLang="en-US" dirty="0" smtClean="0"/>
              <a:t>对象</a:t>
            </a:r>
            <a:r>
              <a:rPr lang="zh-CN" altLang="en-US" dirty="0"/>
              <a:t>的所有</a:t>
            </a:r>
            <a:r>
              <a:rPr lang="zh-CN" altLang="en-US" dirty="0" smtClean="0"/>
              <a:t>属性，而</a:t>
            </a:r>
            <a:r>
              <a:rPr lang="zh-CN" altLang="en-US" dirty="0"/>
              <a:t>只是考虑与</a:t>
            </a:r>
            <a:r>
              <a:rPr lang="zh-CN" altLang="en-US" dirty="0">
                <a:solidFill>
                  <a:srgbClr val="00B050"/>
                </a:solidFill>
              </a:rPr>
              <a:t>业务相关</a:t>
            </a:r>
            <a:r>
              <a:rPr lang="zh-CN" altLang="en-US" dirty="0"/>
              <a:t>的属性</a:t>
            </a:r>
            <a:r>
              <a:rPr lang="zh-CN" altLang="en-US" dirty="0" smtClean="0"/>
              <a:t>。</a:t>
            </a:r>
            <a:endParaRPr lang="en-US" altLang="zh-CN" dirty="0" smtClean="0"/>
          </a:p>
          <a:p>
            <a:pPr>
              <a:buClr>
                <a:srgbClr val="0070C0"/>
              </a:buClr>
              <a:buFont typeface="Wingdings" panose="05000000000000000000" pitchFamily="2" charset="2"/>
              <a:buChar char="Ø"/>
            </a:pPr>
            <a:r>
              <a:rPr lang="zh-CN" altLang="en-US" dirty="0"/>
              <a:t>先找出所有的候选</a:t>
            </a:r>
            <a:r>
              <a:rPr lang="zh-CN" altLang="en-US" dirty="0" smtClean="0"/>
              <a:t>类，然后</a:t>
            </a:r>
            <a:r>
              <a:rPr lang="zh-CN" altLang="en-US" dirty="0"/>
              <a:t>从候选类中剔除那些与问题域无关的、非本质的东西</a:t>
            </a:r>
            <a:r>
              <a:rPr lang="zh-CN" altLang="en-US" dirty="0" smtClean="0"/>
              <a:t>。</a:t>
            </a:r>
            <a:endParaRPr lang="en-US" altLang="zh-CN" dirty="0" smtClean="0"/>
          </a:p>
          <a:p>
            <a:pPr>
              <a:buClr>
                <a:srgbClr val="0070C0"/>
              </a:buClr>
              <a:buFont typeface="Wingdings" panose="05000000000000000000" pitchFamily="2" charset="2"/>
              <a:buChar char="Ø"/>
            </a:pPr>
            <a:r>
              <a:rPr lang="zh-CN" altLang="en-US" dirty="0"/>
              <a:t>分析书写的需求</a:t>
            </a:r>
            <a:r>
              <a:rPr lang="zh-CN" altLang="en-US" dirty="0" smtClean="0"/>
              <a:t>陈述，将</a:t>
            </a:r>
            <a:r>
              <a:rPr lang="zh-CN" altLang="en-US" dirty="0"/>
              <a:t>其中的</a:t>
            </a:r>
            <a:r>
              <a:rPr lang="zh-CN" altLang="en-US" dirty="0">
                <a:solidFill>
                  <a:srgbClr val="FF0000"/>
                </a:solidFill>
              </a:rPr>
              <a:t>名词</a:t>
            </a:r>
            <a:r>
              <a:rPr lang="zh-CN" altLang="en-US" dirty="0"/>
              <a:t>作为</a:t>
            </a:r>
            <a:r>
              <a:rPr lang="zh-CN" altLang="en-US" dirty="0">
                <a:solidFill>
                  <a:srgbClr val="00B050"/>
                </a:solidFill>
              </a:rPr>
              <a:t>候选</a:t>
            </a:r>
            <a:r>
              <a:rPr lang="zh-CN" altLang="en-US" dirty="0" smtClean="0">
                <a:solidFill>
                  <a:srgbClr val="00B050"/>
                </a:solidFill>
              </a:rPr>
              <a:t>类</a:t>
            </a:r>
            <a:r>
              <a:rPr lang="zh-CN" altLang="en-US" dirty="0" smtClean="0"/>
              <a:t>，将描述类的</a:t>
            </a:r>
            <a:r>
              <a:rPr lang="zh-CN" altLang="en-US" dirty="0"/>
              <a:t>特征的</a:t>
            </a:r>
            <a:r>
              <a:rPr lang="zh-CN" altLang="en-US" dirty="0">
                <a:solidFill>
                  <a:srgbClr val="FF0000"/>
                </a:solidFill>
              </a:rPr>
              <a:t>形容词</a:t>
            </a:r>
            <a:r>
              <a:rPr lang="zh-CN" altLang="en-US" dirty="0"/>
              <a:t>等作为</a:t>
            </a:r>
            <a:r>
              <a:rPr lang="zh-CN" altLang="en-US" dirty="0" smtClean="0">
                <a:solidFill>
                  <a:srgbClr val="00B050"/>
                </a:solidFill>
              </a:rPr>
              <a:t>属性</a:t>
            </a:r>
            <a:r>
              <a:rPr lang="zh-CN" altLang="en-US" dirty="0" smtClean="0"/>
              <a:t>，将</a:t>
            </a:r>
            <a:r>
              <a:rPr lang="zh-CN" altLang="en-US" dirty="0">
                <a:solidFill>
                  <a:srgbClr val="FF0000"/>
                </a:solidFill>
              </a:rPr>
              <a:t>动词</a:t>
            </a:r>
            <a:r>
              <a:rPr lang="zh-CN" altLang="en-US" dirty="0"/>
              <a:t>作为类的</a:t>
            </a:r>
            <a:r>
              <a:rPr lang="zh-CN" altLang="en-US" dirty="0">
                <a:solidFill>
                  <a:srgbClr val="00B050"/>
                </a:solidFill>
              </a:rPr>
              <a:t>服务</a:t>
            </a:r>
            <a:r>
              <a:rPr lang="zh-CN" altLang="en-US" dirty="0"/>
              <a:t>的候选</a:t>
            </a:r>
            <a:r>
              <a:rPr lang="zh-CN" altLang="en-US" dirty="0" smtClean="0"/>
              <a:t>者；之后，剔除</a:t>
            </a:r>
            <a:r>
              <a:rPr lang="zh-CN" altLang="en-US" dirty="0"/>
              <a:t>其中不必要的、不</a:t>
            </a:r>
            <a:r>
              <a:rPr lang="zh-CN" altLang="en-US" dirty="0" smtClean="0"/>
              <a:t>正确</a:t>
            </a:r>
            <a:r>
              <a:rPr lang="zh-CN" altLang="en-US" dirty="0"/>
              <a:t>的、重复的等方面的</a:t>
            </a:r>
            <a:r>
              <a:rPr lang="zh-CN" altLang="en-US" dirty="0" smtClean="0"/>
              <a:t>内容，以此</a:t>
            </a:r>
            <a:r>
              <a:rPr lang="zh-CN" altLang="en-US" dirty="0"/>
              <a:t>确定类、对象以及其相互的关系。</a:t>
            </a:r>
          </a:p>
        </p:txBody>
      </p:sp>
    </p:spTree>
    <p:extLst>
      <p:ext uri="{BB962C8B-B14F-4D97-AF65-F5344CB8AC3E}">
        <p14:creationId xmlns:p14="http://schemas.microsoft.com/office/powerpoint/2010/main" val="3229232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noChangeAspect="1"/>
          </p:cNvPicPr>
          <p:nvPr>
            <p:ph sz="quarter" idx="13"/>
          </p:nvPr>
        </p:nvPicPr>
        <p:blipFill>
          <a:blip r:embed="rId2"/>
          <a:stretch>
            <a:fillRect/>
          </a:stretch>
        </p:blipFill>
        <p:spPr>
          <a:xfrm>
            <a:off x="838200" y="890410"/>
            <a:ext cx="7062748" cy="3582282"/>
          </a:xfrm>
          <a:prstGeom prst="rect">
            <a:avLst/>
          </a:prstGeom>
        </p:spPr>
      </p:pic>
    </p:spTree>
    <p:extLst>
      <p:ext uri="{BB962C8B-B14F-4D97-AF65-F5344CB8AC3E}">
        <p14:creationId xmlns:p14="http://schemas.microsoft.com/office/powerpoint/2010/main" val="3822945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对“响应邀请”用例的描述</a:t>
            </a:r>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zh-CN" altLang="en-US" sz="2000" dirty="0"/>
              <a:t>用例编号</a:t>
            </a:r>
            <a:r>
              <a:rPr lang="en-US" altLang="zh-CN" sz="2000" dirty="0"/>
              <a:t>:1</a:t>
            </a:r>
          </a:p>
          <a:p>
            <a:pPr marL="0" indent="0">
              <a:buNone/>
            </a:pPr>
            <a:r>
              <a:rPr lang="zh-CN" altLang="en-US" sz="2000" dirty="0"/>
              <a:t>用例名称</a:t>
            </a:r>
            <a:r>
              <a:rPr lang="en-US" altLang="zh-CN" sz="2000" dirty="0"/>
              <a:t>:</a:t>
            </a:r>
            <a:r>
              <a:rPr lang="zh-CN" altLang="en-US" sz="2000" dirty="0"/>
              <a:t>响应邀请</a:t>
            </a:r>
          </a:p>
          <a:p>
            <a:pPr marL="0" indent="0">
              <a:buNone/>
            </a:pPr>
            <a:r>
              <a:rPr lang="zh-CN" altLang="en-US" sz="2000" dirty="0"/>
              <a:t>前置条件</a:t>
            </a:r>
            <a:r>
              <a:rPr lang="en-US" altLang="zh-CN" sz="2000" dirty="0"/>
              <a:t>:</a:t>
            </a:r>
            <a:r>
              <a:rPr lang="zh-CN" altLang="en-US" sz="2000" dirty="0"/>
              <a:t>管理员发送邀请</a:t>
            </a:r>
          </a:p>
          <a:p>
            <a:pPr marL="0" indent="0">
              <a:buNone/>
            </a:pPr>
            <a:r>
              <a:rPr lang="zh-CN" altLang="en-US" sz="2000" dirty="0"/>
              <a:t>后置条件</a:t>
            </a:r>
            <a:r>
              <a:rPr lang="en-US" altLang="zh-CN" sz="2000" dirty="0"/>
              <a:t>:</a:t>
            </a:r>
            <a:r>
              <a:rPr lang="zh-CN" altLang="en-US" sz="2000" dirty="0"/>
              <a:t>志愿者参与或不参与此次</a:t>
            </a:r>
            <a:r>
              <a:rPr lang="zh-CN" altLang="en-US" sz="2000" dirty="0" smtClean="0"/>
              <a:t>活动</a:t>
            </a:r>
            <a:endParaRPr lang="en-US" altLang="zh-CN" sz="2000" dirty="0" smtClean="0"/>
          </a:p>
          <a:p>
            <a:pPr marL="0" indent="0">
              <a:buNone/>
            </a:pPr>
            <a:r>
              <a:rPr lang="zh-CN" altLang="en-US" sz="2000" dirty="0"/>
              <a:t>活动步骤</a:t>
            </a:r>
            <a:r>
              <a:rPr lang="en-US" altLang="zh-CN" sz="2000" dirty="0"/>
              <a:t>:</a:t>
            </a:r>
          </a:p>
          <a:p>
            <a:pPr marL="400041" lvl="1" indent="0">
              <a:buNone/>
            </a:pPr>
            <a:r>
              <a:rPr lang="en-US" altLang="zh-CN" dirty="0"/>
              <a:t>1.</a:t>
            </a:r>
            <a:r>
              <a:rPr lang="zh-CN" altLang="en-US" dirty="0"/>
              <a:t>志愿者查看邀请。</a:t>
            </a:r>
          </a:p>
          <a:p>
            <a:pPr marL="400041" lvl="1" indent="0">
              <a:buNone/>
            </a:pPr>
            <a:r>
              <a:rPr lang="en-US" altLang="zh-CN" dirty="0"/>
              <a:t>2.</a:t>
            </a:r>
            <a:r>
              <a:rPr lang="zh-CN" altLang="en-US" dirty="0"/>
              <a:t>志愿者反馈给管理员是否参与。</a:t>
            </a:r>
          </a:p>
          <a:p>
            <a:pPr marL="0" indent="0">
              <a:buNone/>
            </a:pPr>
            <a:r>
              <a:rPr lang="zh-CN" altLang="en-US" sz="2000" dirty="0"/>
              <a:t>扩展点</a:t>
            </a:r>
            <a:r>
              <a:rPr lang="en-US" altLang="zh-CN" sz="2000" dirty="0"/>
              <a:t>:</a:t>
            </a:r>
            <a:r>
              <a:rPr lang="zh-CN" altLang="en-US" sz="2000" dirty="0"/>
              <a:t>无</a:t>
            </a:r>
          </a:p>
          <a:p>
            <a:pPr marL="0" indent="0">
              <a:buNone/>
            </a:pPr>
            <a:r>
              <a:rPr lang="zh-CN" altLang="en-US" sz="2000" dirty="0"/>
              <a:t>异常处理</a:t>
            </a:r>
            <a:r>
              <a:rPr lang="en-US" altLang="zh-CN" sz="2000" dirty="0"/>
              <a:t>:</a:t>
            </a:r>
          </a:p>
          <a:p>
            <a:pPr marL="0" indent="0">
              <a:buNone/>
            </a:pPr>
            <a:r>
              <a:rPr lang="zh-CN" altLang="en-US" sz="2000" dirty="0"/>
              <a:t>如果邀请已过期</a:t>
            </a:r>
            <a:r>
              <a:rPr lang="en-US" altLang="zh-CN" sz="2000" dirty="0"/>
              <a:t>,</a:t>
            </a:r>
            <a:r>
              <a:rPr lang="zh-CN" altLang="en-US" sz="2000" dirty="0"/>
              <a:t>则无法响应</a:t>
            </a:r>
            <a:r>
              <a:rPr lang="en-US" altLang="zh-CN" sz="2000" dirty="0"/>
              <a:t>,</a:t>
            </a:r>
            <a:r>
              <a:rPr lang="zh-CN" altLang="en-US" sz="2000" dirty="0"/>
              <a:t>系统返回邀请失效。</a:t>
            </a:r>
          </a:p>
          <a:p>
            <a:pPr marL="0" indent="0">
              <a:buNone/>
            </a:pPr>
            <a:r>
              <a:rPr lang="zh-CN" altLang="en-US" sz="2000" dirty="0"/>
              <a:t>按照这一方法可对其他的用例添加文字描述。</a:t>
            </a:r>
          </a:p>
        </p:txBody>
      </p:sp>
    </p:spTree>
    <p:extLst>
      <p:ext uri="{BB962C8B-B14F-4D97-AF65-F5344CB8AC3E}">
        <p14:creationId xmlns:p14="http://schemas.microsoft.com/office/powerpoint/2010/main" val="3563457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建立对象模型（设置分析类</a:t>
            </a:r>
            <a:r>
              <a:rPr lang="zh-CN" altLang="en-US" dirty="0" smtClean="0"/>
              <a:t>）</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defRPr/>
            </a:pPr>
            <a:r>
              <a:rPr lang="zh-CN" altLang="en-US" dirty="0" smtClean="0">
                <a:solidFill>
                  <a:srgbClr val="0000FF"/>
                </a:solidFill>
              </a:rPr>
              <a:t>从</a:t>
            </a:r>
            <a:r>
              <a:rPr lang="zh-CN" altLang="en-US" dirty="0">
                <a:solidFill>
                  <a:srgbClr val="0000FF"/>
                </a:solidFill>
              </a:rPr>
              <a:t>分析模型中的用例描述和精化后的领域概念模型出发提取分析类的方法：</a:t>
            </a:r>
          </a:p>
          <a:p>
            <a:pPr>
              <a:defRPr/>
            </a:pPr>
            <a:r>
              <a:rPr lang="zh-CN" altLang="en-US" dirty="0"/>
              <a:t>通常情况下，</a:t>
            </a:r>
            <a:r>
              <a:rPr lang="zh-CN" altLang="en-US" dirty="0">
                <a:solidFill>
                  <a:srgbClr val="008000"/>
                </a:solidFill>
              </a:rPr>
              <a:t>执行者与用例之间的一种通信连接对应一个边界类</a:t>
            </a:r>
            <a:r>
              <a:rPr lang="zh-CN" altLang="en-US" dirty="0"/>
              <a:t>。</a:t>
            </a:r>
            <a:endParaRPr lang="en-US" altLang="zh-CN" dirty="0"/>
          </a:p>
          <a:p>
            <a:pPr lvl="1">
              <a:buClr>
                <a:srgbClr val="FFC000"/>
              </a:buClr>
              <a:buFont typeface="Wingdings" panose="05000000000000000000" pitchFamily="2" charset="2"/>
              <a:buChar char="u"/>
              <a:defRPr/>
            </a:pPr>
            <a:r>
              <a:rPr lang="zh-CN" altLang="en-US" dirty="0"/>
              <a:t>但是，如果两个以上的用例与同一执行者交互，并且这些交互具有共同的行为、完成相同或类似的任务，就可以考虑用同一边界类实现多个用例与执行者之间的交互。</a:t>
            </a:r>
            <a:endParaRPr lang="en-US" altLang="zh-CN" dirty="0"/>
          </a:p>
          <a:p>
            <a:pPr lvl="1">
              <a:buClr>
                <a:srgbClr val="FFC000"/>
              </a:buClr>
              <a:buFont typeface="Wingdings" panose="05000000000000000000" pitchFamily="2" charset="2"/>
              <a:buChar char="u"/>
              <a:defRPr/>
            </a:pPr>
            <a:r>
              <a:rPr lang="zh-CN" altLang="en-US" dirty="0"/>
              <a:t>这就意味着边界类的作用范围可以超越单个用例。</a:t>
            </a:r>
          </a:p>
          <a:p>
            <a:endParaRPr lang="zh-CN" altLang="en-US" dirty="0"/>
          </a:p>
        </p:txBody>
      </p:sp>
    </p:spTree>
    <p:extLst>
      <p:ext uri="{BB962C8B-B14F-4D97-AF65-F5344CB8AC3E}">
        <p14:creationId xmlns:p14="http://schemas.microsoft.com/office/powerpoint/2010/main" val="1696207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pPr eaLnBrk="1" hangingPunct="1"/>
            <a:r>
              <a:rPr lang="zh-CN" altLang="en-US" smtClean="0"/>
              <a:t>设置分析类</a:t>
            </a:r>
          </a:p>
        </p:txBody>
      </p:sp>
      <p:sp>
        <p:nvSpPr>
          <p:cNvPr id="3" name="内容占位符 2"/>
          <p:cNvSpPr>
            <a:spLocks noGrp="1"/>
          </p:cNvSpPr>
          <p:nvPr>
            <p:ph idx="1"/>
          </p:nvPr>
        </p:nvSpPr>
        <p:spPr/>
        <p:txBody>
          <a:bodyPr rtlCol="0">
            <a:normAutofit/>
          </a:bodyPr>
          <a:lstStyle/>
          <a:p>
            <a:pPr>
              <a:defRPr/>
            </a:pPr>
            <a:r>
              <a:rPr lang="zh-CN" altLang="en-US" sz="2000" dirty="0">
                <a:solidFill>
                  <a:srgbClr val="008000"/>
                </a:solidFill>
                <a:cs typeface="+mn-cs"/>
              </a:rPr>
              <a:t>一个用例通常对应一个控制类。</a:t>
            </a:r>
            <a:endParaRPr lang="en-US" altLang="zh-CN" sz="2000" dirty="0">
              <a:solidFill>
                <a:srgbClr val="008000"/>
              </a:solidFill>
              <a:cs typeface="+mn-cs"/>
            </a:endParaRPr>
          </a:p>
          <a:p>
            <a:pPr lvl="1">
              <a:buClr>
                <a:srgbClr val="FFC000"/>
              </a:buClr>
              <a:buFont typeface="Wingdings" panose="05000000000000000000" pitchFamily="2" charset="2"/>
              <a:buChar char="u"/>
              <a:defRPr/>
            </a:pPr>
            <a:r>
              <a:rPr lang="zh-CN" altLang="en-US" sz="2000" dirty="0">
                <a:cs typeface="+mn-cs"/>
              </a:rPr>
              <a:t>如果不同用例的任务有较多类似之处，也可以考虑在</a:t>
            </a:r>
            <a:r>
              <a:rPr lang="zh-CN" altLang="en-US" sz="2000" dirty="0">
                <a:solidFill>
                  <a:srgbClr val="FF0066"/>
                </a:solidFill>
                <a:cs typeface="+mn-cs"/>
              </a:rPr>
              <a:t>多个用例的实现方案中共享同一控制类</a:t>
            </a:r>
            <a:r>
              <a:rPr lang="zh-CN" altLang="en-US" sz="2000" dirty="0" smtClean="0">
                <a:cs typeface="+mn-cs"/>
              </a:rPr>
              <a:t>。此</a:t>
            </a:r>
            <a:r>
              <a:rPr lang="zh-CN" altLang="en-US" sz="2000" dirty="0">
                <a:cs typeface="+mn-cs"/>
              </a:rPr>
              <a:t>种情况应审慎对待，因为，对于不同的用例，其业务处理逻辑的结构鲜有雷同，它们所需要的控制、协调行为往往会有差异。</a:t>
            </a:r>
            <a:endParaRPr lang="en-US" altLang="zh-CN" sz="2000" dirty="0">
              <a:cs typeface="+mn-cs"/>
            </a:endParaRPr>
          </a:p>
          <a:p>
            <a:pPr lvl="1">
              <a:buClr>
                <a:srgbClr val="FFC000"/>
              </a:buClr>
              <a:buFont typeface="Wingdings" panose="05000000000000000000" pitchFamily="2" charset="2"/>
              <a:buChar char="u"/>
              <a:defRPr/>
            </a:pPr>
            <a:r>
              <a:rPr lang="zh-CN" altLang="en-US" sz="2000" dirty="0">
                <a:cs typeface="+mn-cs"/>
              </a:rPr>
              <a:t>如果</a:t>
            </a:r>
            <a:r>
              <a:rPr lang="zh-CN" altLang="en-US" sz="2000" dirty="0">
                <a:solidFill>
                  <a:srgbClr val="FF0066"/>
                </a:solidFill>
                <a:cs typeface="+mn-cs"/>
              </a:rPr>
              <a:t>一个用例</a:t>
            </a:r>
            <a:r>
              <a:rPr lang="zh-CN" altLang="en-US" sz="2000" dirty="0">
                <a:cs typeface="+mn-cs"/>
              </a:rPr>
              <a:t>非常复杂，可以针对它</a:t>
            </a:r>
            <a:r>
              <a:rPr lang="zh-CN" altLang="en-US" sz="2000" dirty="0">
                <a:solidFill>
                  <a:srgbClr val="FF0066"/>
                </a:solidFill>
                <a:cs typeface="+mn-cs"/>
              </a:rPr>
              <a:t>设置多个控制类</a:t>
            </a:r>
            <a:r>
              <a:rPr lang="zh-CN" altLang="en-US" sz="2000" dirty="0">
                <a:cs typeface="+mn-cs"/>
              </a:rPr>
              <a:t>，每个类负责该用例中的某项子功能。</a:t>
            </a:r>
            <a:endParaRPr lang="en-US" altLang="zh-CN" sz="2000" dirty="0">
              <a:cs typeface="+mn-cs"/>
            </a:endParaRPr>
          </a:p>
          <a:p>
            <a:pPr lvl="1">
              <a:buClr>
                <a:srgbClr val="FFC000"/>
              </a:buClr>
              <a:buFont typeface="Wingdings" panose="05000000000000000000" pitchFamily="2" charset="2"/>
              <a:buChar char="u"/>
              <a:defRPr/>
            </a:pPr>
            <a:r>
              <a:rPr lang="zh-CN" altLang="en-US" sz="2000" dirty="0">
                <a:cs typeface="+mn-cs"/>
              </a:rPr>
              <a:t>另一方面，</a:t>
            </a:r>
            <a:r>
              <a:rPr lang="zh-CN" altLang="en-US" sz="2000" dirty="0">
                <a:solidFill>
                  <a:srgbClr val="FF0066"/>
                </a:solidFill>
                <a:cs typeface="+mn-cs"/>
              </a:rPr>
              <a:t>对于非常简单的用例，可以将控制类与边界类合并</a:t>
            </a:r>
            <a:r>
              <a:rPr lang="zh-CN" altLang="en-US" sz="2000" dirty="0">
                <a:cs typeface="+mn-cs"/>
              </a:rPr>
              <a:t>，直接在边界类中设置控制、协调功能，边界类在实体类的帮助下完成用例要求的功能及行为。</a:t>
            </a:r>
          </a:p>
          <a:p>
            <a:pPr>
              <a:defRPr/>
            </a:pPr>
            <a:endParaRPr lang="zh-CN" altLang="en-US" dirty="0">
              <a:cs typeface="+mn-cs"/>
            </a:endParaRPr>
          </a:p>
        </p:txBody>
      </p:sp>
      <p:sp>
        <p:nvSpPr>
          <p:cNvPr id="4" name="日期占位符 3"/>
          <p:cNvSpPr>
            <a:spLocks noGrp="1"/>
          </p:cNvSpPr>
          <p:nvPr>
            <p:ph type="dt" sz="quarter" idx="10"/>
          </p:nvPr>
        </p:nvSpPr>
        <p:spPr/>
        <p:txBody>
          <a:bodyPr/>
          <a:lstStyle/>
          <a:p>
            <a:pPr>
              <a:defRPr/>
            </a:pPr>
            <a:fld id="{7B0EFEAA-82E4-48A1-803F-34620A187097}" type="datetime1">
              <a:rPr lang="zh-CN" altLang="en-US"/>
              <a:pPr>
                <a:defRPr/>
              </a:pPr>
              <a:t>2020/4/12</a:t>
            </a:fld>
            <a:endParaRPr lang="zh-CN" altLang="en-US"/>
          </a:p>
        </p:txBody>
      </p:sp>
      <p:sp>
        <p:nvSpPr>
          <p:cNvPr id="10138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90000"/>
              <a:buFont typeface="Wingdings" panose="05000000000000000000" pitchFamily="2" charset="2"/>
              <a:buChar char="Ø"/>
              <a:defRPr sz="2400" b="1">
                <a:solidFill>
                  <a:schemeClr val="tx1"/>
                </a:solidFill>
                <a:latin typeface="仿宋_GB2312" panose="02010609030101010101" pitchFamily="49" charset="-122"/>
                <a:ea typeface="仿宋_GB2312" panose="02010609030101010101" pitchFamily="49" charset="-122"/>
              </a:defRPr>
            </a:lvl1pPr>
            <a:lvl2pPr marL="557213" indent="-214313">
              <a:spcBef>
                <a:spcPct val="20000"/>
              </a:spcBef>
              <a:buClr>
                <a:srgbClr val="FF0000"/>
              </a:buClr>
              <a:buSzPct val="90000"/>
              <a:buFont typeface="Wingdings" panose="05000000000000000000" pitchFamily="2" charset="2"/>
              <a:buChar char="Ø"/>
              <a:defRPr sz="2100" b="1">
                <a:solidFill>
                  <a:schemeClr val="tx1"/>
                </a:solidFill>
                <a:latin typeface="仿宋_GB2312" panose="02010609030101010101" pitchFamily="49" charset="-122"/>
                <a:ea typeface="仿宋_GB2312" panose="02010609030101010101" pitchFamily="49" charset="-122"/>
              </a:defRPr>
            </a:lvl2pPr>
            <a:lvl3pPr marL="857250" indent="-171450">
              <a:spcBef>
                <a:spcPct val="20000"/>
              </a:spcBef>
              <a:buClr>
                <a:srgbClr val="FF0000"/>
              </a:buClr>
              <a:buSzPct val="90000"/>
              <a:buFont typeface="Wingdings" panose="05000000000000000000" pitchFamily="2" charset="2"/>
              <a:buChar char="Ø"/>
              <a:defRPr sz="1800" b="1">
                <a:solidFill>
                  <a:schemeClr val="tx1"/>
                </a:solidFill>
                <a:latin typeface="仿宋_GB2312" panose="02010609030101010101" pitchFamily="49" charset="-122"/>
                <a:ea typeface="仿宋_GB2312" panose="02010609030101010101" pitchFamily="49" charset="-122"/>
              </a:defRPr>
            </a:lvl3pPr>
            <a:lvl4pPr marL="1200150" indent="-171450">
              <a:spcBef>
                <a:spcPct val="20000"/>
              </a:spcBef>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4pPr>
            <a:lvl5pPr marL="1543050" indent="-171450">
              <a:spcBef>
                <a:spcPct val="20000"/>
              </a:spcBef>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5pPr>
            <a:lvl6pPr marL="18859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6pPr>
            <a:lvl7pPr marL="22288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7pPr>
            <a:lvl8pPr marL="25717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8pPr>
            <a:lvl9pPr marL="29146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9pPr>
          </a:lstStyle>
          <a:p>
            <a:pPr>
              <a:spcBef>
                <a:spcPct val="0"/>
              </a:spcBef>
              <a:buClrTx/>
              <a:buSzTx/>
              <a:buFontTx/>
              <a:buNone/>
            </a:pPr>
            <a:fld id="{10E7EDB8-4E31-4412-81E0-52C113F6E18E}" type="slidenum">
              <a:rPr lang="zh-CN" altLang="en-US" sz="900" b="0">
                <a:solidFill>
                  <a:srgbClr val="898989"/>
                </a:solidFill>
                <a:latin typeface="Calibri" panose="020F0502020204030204" pitchFamily="34" charset="0"/>
                <a:ea typeface="宋体" panose="02010600030101010101" pitchFamily="2" charset="-122"/>
              </a:rPr>
              <a:pPr>
                <a:spcBef>
                  <a:spcPct val="0"/>
                </a:spcBef>
                <a:buClrTx/>
                <a:buSzTx/>
                <a:buFontTx/>
                <a:buNone/>
              </a:pPr>
              <a:t>43</a:t>
            </a:fld>
            <a:endParaRPr lang="zh-CN" altLang="en-US" sz="900" b="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44164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pPr eaLnBrk="1" hangingPunct="1"/>
            <a:r>
              <a:rPr lang="zh-CN" altLang="en-US" smtClean="0"/>
              <a:t>设置分析类</a:t>
            </a:r>
          </a:p>
        </p:txBody>
      </p:sp>
      <p:sp>
        <p:nvSpPr>
          <p:cNvPr id="3" name="内容占位符 2"/>
          <p:cNvSpPr>
            <a:spLocks noGrp="1"/>
          </p:cNvSpPr>
          <p:nvPr>
            <p:ph idx="1"/>
          </p:nvPr>
        </p:nvSpPr>
        <p:spPr/>
        <p:txBody>
          <a:bodyPr rtlCol="0">
            <a:normAutofit/>
          </a:bodyPr>
          <a:lstStyle/>
          <a:p>
            <a:pPr>
              <a:defRPr/>
            </a:pPr>
            <a:r>
              <a:rPr lang="zh-CN" altLang="en-US" sz="2000" dirty="0">
                <a:solidFill>
                  <a:srgbClr val="008000"/>
                </a:solidFill>
                <a:cs typeface="+mn-cs"/>
              </a:rPr>
              <a:t>实体类</a:t>
            </a:r>
            <a:r>
              <a:rPr lang="zh-CN" altLang="en-US" sz="2000" dirty="0">
                <a:cs typeface="+mn-cs"/>
              </a:rPr>
              <a:t>主要来源于领域概念模型和用例描述中具有</a:t>
            </a:r>
            <a:r>
              <a:rPr lang="zh-CN" altLang="en-US" sz="2000" dirty="0">
                <a:solidFill>
                  <a:srgbClr val="FF0066"/>
                </a:solidFill>
                <a:cs typeface="+mn-cs"/>
              </a:rPr>
              <a:t>持久意义</a:t>
            </a:r>
            <a:r>
              <a:rPr lang="zh-CN" altLang="en-US" sz="2000" dirty="0">
                <a:cs typeface="+mn-cs"/>
              </a:rPr>
              <a:t>的信息项。</a:t>
            </a:r>
            <a:endParaRPr lang="en-US" altLang="zh-CN" sz="2000" dirty="0">
              <a:cs typeface="+mn-cs"/>
            </a:endParaRPr>
          </a:p>
          <a:p>
            <a:pPr lvl="1">
              <a:buClr>
                <a:srgbClr val="FFC000"/>
              </a:buClr>
              <a:buFont typeface="Wingdings" panose="05000000000000000000" pitchFamily="2" charset="2"/>
              <a:buChar char="u"/>
              <a:defRPr/>
            </a:pPr>
            <a:r>
              <a:rPr lang="zh-CN" altLang="en-US" sz="2000" dirty="0">
                <a:cs typeface="+mn-cs"/>
              </a:rPr>
              <a:t>实体类一般与用例中特定的业务逻辑关系不大，因此其作用范围往往超越单个用例而被多个用例共享。</a:t>
            </a:r>
            <a:endParaRPr lang="en-US" altLang="zh-CN" sz="2000" dirty="0">
              <a:cs typeface="+mn-cs"/>
            </a:endParaRPr>
          </a:p>
          <a:p>
            <a:pPr lvl="1">
              <a:buClr>
                <a:srgbClr val="FFC000"/>
              </a:buClr>
              <a:buFont typeface="Wingdings" panose="05000000000000000000" pitchFamily="2" charset="2"/>
              <a:buChar char="u"/>
              <a:defRPr/>
            </a:pPr>
            <a:r>
              <a:rPr lang="zh-CN" altLang="en-US" sz="2000" dirty="0">
                <a:cs typeface="+mn-cs"/>
              </a:rPr>
              <a:t>如果参与用例的执行者的属性需要持久保存，也可以建立相应的实体类。</a:t>
            </a:r>
            <a:endParaRPr lang="en-US" altLang="zh-CN" sz="2000" dirty="0">
              <a:cs typeface="+mn-cs"/>
            </a:endParaRPr>
          </a:p>
          <a:p>
            <a:pPr lvl="1">
              <a:buClr>
                <a:srgbClr val="FFC000"/>
              </a:buClr>
              <a:buFont typeface="Wingdings" panose="05000000000000000000" pitchFamily="2" charset="2"/>
              <a:buChar char="u"/>
              <a:defRPr/>
            </a:pPr>
            <a:r>
              <a:rPr lang="zh-CN" altLang="en-US" sz="2000" dirty="0">
                <a:cs typeface="+mn-cs"/>
              </a:rPr>
              <a:t>假设一个实体类</a:t>
            </a:r>
            <a:r>
              <a:rPr lang="en-US" sz="2000" dirty="0">
                <a:cs typeface="+mn-cs"/>
              </a:rPr>
              <a:t>A</a:t>
            </a:r>
            <a:r>
              <a:rPr lang="zh-CN" altLang="en-US" sz="2000" dirty="0">
                <a:cs typeface="+mn-cs"/>
              </a:rPr>
              <a:t>仅仅被系统中的另一个类</a:t>
            </a:r>
            <a:r>
              <a:rPr lang="en-US" sz="2000" dirty="0">
                <a:cs typeface="+mn-cs"/>
              </a:rPr>
              <a:t>B</a:t>
            </a:r>
            <a:r>
              <a:rPr lang="zh-CN" altLang="en-US" sz="2000" dirty="0">
                <a:cs typeface="+mn-cs"/>
              </a:rPr>
              <a:t>引用，并且系统勿需关心</a:t>
            </a:r>
            <a:r>
              <a:rPr lang="en-US" sz="2000" dirty="0">
                <a:cs typeface="+mn-cs"/>
              </a:rPr>
              <a:t>A</a:t>
            </a:r>
            <a:r>
              <a:rPr lang="zh-CN" altLang="en-US" sz="2000" dirty="0">
                <a:cs typeface="+mn-cs"/>
              </a:rPr>
              <a:t>的行为特征，那么，为了简化设计模型，应将</a:t>
            </a:r>
            <a:r>
              <a:rPr lang="en-US" sz="2000" dirty="0">
                <a:cs typeface="+mn-cs"/>
              </a:rPr>
              <a:t>A</a:t>
            </a:r>
            <a:r>
              <a:rPr lang="zh-CN" altLang="en-US" sz="2000" dirty="0">
                <a:cs typeface="+mn-cs"/>
              </a:rPr>
              <a:t>中信息项直接作为</a:t>
            </a:r>
            <a:r>
              <a:rPr lang="en-US" sz="2000" dirty="0">
                <a:cs typeface="+mn-cs"/>
              </a:rPr>
              <a:t>B</a:t>
            </a:r>
            <a:r>
              <a:rPr lang="zh-CN" altLang="en-US" sz="2000" dirty="0">
                <a:cs typeface="+mn-cs"/>
              </a:rPr>
              <a:t>的属性。</a:t>
            </a:r>
            <a:endParaRPr lang="en-US" altLang="zh-CN" sz="2000" dirty="0">
              <a:cs typeface="+mn-cs"/>
            </a:endParaRPr>
          </a:p>
          <a:p>
            <a:pPr lvl="1">
              <a:buClr>
                <a:srgbClr val="FFC000"/>
              </a:buClr>
              <a:buFont typeface="Wingdings" panose="05000000000000000000" pitchFamily="2" charset="2"/>
              <a:buChar char="u"/>
              <a:defRPr/>
            </a:pPr>
            <a:r>
              <a:rPr lang="zh-CN" altLang="en-US" sz="2000" dirty="0" smtClean="0">
                <a:cs typeface="+mn-cs"/>
              </a:rPr>
              <a:t>如果</a:t>
            </a:r>
            <a:r>
              <a:rPr lang="en-US" sz="2000" dirty="0">
                <a:cs typeface="+mn-cs"/>
              </a:rPr>
              <a:t>A</a:t>
            </a:r>
            <a:r>
              <a:rPr lang="zh-CN" altLang="en-US" sz="2000" dirty="0">
                <a:cs typeface="+mn-cs"/>
              </a:rPr>
              <a:t>被系统中的多个类引用，或者</a:t>
            </a:r>
            <a:r>
              <a:rPr lang="en-US" sz="2000" dirty="0">
                <a:cs typeface="+mn-cs"/>
              </a:rPr>
              <a:t>A</a:t>
            </a:r>
            <a:r>
              <a:rPr lang="zh-CN" altLang="en-US" sz="2000" dirty="0">
                <a:cs typeface="+mn-cs"/>
              </a:rPr>
              <a:t>具有不容忽略的行为特征，那么应将</a:t>
            </a:r>
            <a:r>
              <a:rPr lang="en-US" sz="2000" dirty="0">
                <a:cs typeface="+mn-cs"/>
              </a:rPr>
              <a:t>A</a:t>
            </a:r>
            <a:r>
              <a:rPr lang="zh-CN" altLang="en-US" sz="2000" dirty="0">
                <a:cs typeface="+mn-cs"/>
              </a:rPr>
              <a:t>作为独立的实体类。</a:t>
            </a:r>
          </a:p>
          <a:p>
            <a:pPr>
              <a:defRPr/>
            </a:pPr>
            <a:endParaRPr lang="zh-CN" altLang="en-US" sz="2000" dirty="0">
              <a:cs typeface="+mn-cs"/>
            </a:endParaRPr>
          </a:p>
        </p:txBody>
      </p:sp>
      <p:sp>
        <p:nvSpPr>
          <p:cNvPr id="4" name="日期占位符 3"/>
          <p:cNvSpPr>
            <a:spLocks noGrp="1"/>
          </p:cNvSpPr>
          <p:nvPr>
            <p:ph type="dt" sz="quarter" idx="10"/>
          </p:nvPr>
        </p:nvSpPr>
        <p:spPr/>
        <p:txBody>
          <a:bodyPr/>
          <a:lstStyle/>
          <a:p>
            <a:pPr>
              <a:defRPr/>
            </a:pPr>
            <a:fld id="{7B0EFEAA-82E4-48A1-803F-34620A187097}" type="datetime1">
              <a:rPr lang="zh-CN" altLang="en-US"/>
              <a:pPr>
                <a:defRPr/>
              </a:pPr>
              <a:t>2020/4/12</a:t>
            </a:fld>
            <a:endParaRPr lang="zh-CN" altLang="en-US"/>
          </a:p>
        </p:txBody>
      </p:sp>
      <p:sp>
        <p:nvSpPr>
          <p:cNvPr id="1024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90000"/>
              <a:buFont typeface="Wingdings" panose="05000000000000000000" pitchFamily="2" charset="2"/>
              <a:buChar char="Ø"/>
              <a:defRPr sz="2400" b="1">
                <a:solidFill>
                  <a:schemeClr val="tx1"/>
                </a:solidFill>
                <a:latin typeface="仿宋_GB2312" panose="02010609030101010101" pitchFamily="49" charset="-122"/>
                <a:ea typeface="仿宋_GB2312" panose="02010609030101010101" pitchFamily="49" charset="-122"/>
              </a:defRPr>
            </a:lvl1pPr>
            <a:lvl2pPr marL="557213" indent="-214313">
              <a:spcBef>
                <a:spcPct val="20000"/>
              </a:spcBef>
              <a:buClr>
                <a:srgbClr val="FF0000"/>
              </a:buClr>
              <a:buSzPct val="90000"/>
              <a:buFont typeface="Wingdings" panose="05000000000000000000" pitchFamily="2" charset="2"/>
              <a:buChar char="Ø"/>
              <a:defRPr sz="2100" b="1">
                <a:solidFill>
                  <a:schemeClr val="tx1"/>
                </a:solidFill>
                <a:latin typeface="仿宋_GB2312" panose="02010609030101010101" pitchFamily="49" charset="-122"/>
                <a:ea typeface="仿宋_GB2312" panose="02010609030101010101" pitchFamily="49" charset="-122"/>
              </a:defRPr>
            </a:lvl2pPr>
            <a:lvl3pPr marL="857250" indent="-171450">
              <a:spcBef>
                <a:spcPct val="20000"/>
              </a:spcBef>
              <a:buClr>
                <a:srgbClr val="FF0000"/>
              </a:buClr>
              <a:buSzPct val="90000"/>
              <a:buFont typeface="Wingdings" panose="05000000000000000000" pitchFamily="2" charset="2"/>
              <a:buChar char="Ø"/>
              <a:defRPr sz="1800" b="1">
                <a:solidFill>
                  <a:schemeClr val="tx1"/>
                </a:solidFill>
                <a:latin typeface="仿宋_GB2312" panose="02010609030101010101" pitchFamily="49" charset="-122"/>
                <a:ea typeface="仿宋_GB2312" panose="02010609030101010101" pitchFamily="49" charset="-122"/>
              </a:defRPr>
            </a:lvl3pPr>
            <a:lvl4pPr marL="1200150" indent="-171450">
              <a:spcBef>
                <a:spcPct val="20000"/>
              </a:spcBef>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4pPr>
            <a:lvl5pPr marL="1543050" indent="-171450">
              <a:spcBef>
                <a:spcPct val="20000"/>
              </a:spcBef>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5pPr>
            <a:lvl6pPr marL="18859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6pPr>
            <a:lvl7pPr marL="22288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7pPr>
            <a:lvl8pPr marL="25717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8pPr>
            <a:lvl9pPr marL="29146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9pPr>
          </a:lstStyle>
          <a:p>
            <a:pPr>
              <a:spcBef>
                <a:spcPct val="0"/>
              </a:spcBef>
              <a:buClrTx/>
              <a:buSzTx/>
              <a:buFontTx/>
              <a:buNone/>
            </a:pPr>
            <a:fld id="{AF71E2DA-2688-4EE5-988D-9BB3DCC78695}" type="slidenum">
              <a:rPr lang="zh-CN" altLang="en-US" sz="900" b="0">
                <a:solidFill>
                  <a:srgbClr val="898989"/>
                </a:solidFill>
                <a:latin typeface="Calibri" panose="020F0502020204030204" pitchFamily="34" charset="0"/>
                <a:ea typeface="宋体" panose="02010600030101010101" pitchFamily="2" charset="-122"/>
              </a:rPr>
              <a:pPr>
                <a:spcBef>
                  <a:spcPct val="0"/>
                </a:spcBef>
                <a:buClrTx/>
                <a:buSzTx/>
                <a:buFontTx/>
                <a:buNone/>
              </a:pPr>
              <a:t>44</a:t>
            </a:fld>
            <a:endParaRPr lang="zh-CN" altLang="en-US" sz="900" b="0">
              <a:solidFill>
                <a:srgbClr val="898989"/>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11854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710354" y="-32391"/>
            <a:ext cx="7723292" cy="5208282"/>
          </a:xfrm>
          <a:prstGeom prst="rect">
            <a:avLst/>
          </a:prstGeom>
        </p:spPr>
      </p:pic>
    </p:spTree>
    <p:extLst>
      <p:ext uri="{BB962C8B-B14F-4D97-AF65-F5344CB8AC3E}">
        <p14:creationId xmlns:p14="http://schemas.microsoft.com/office/powerpoint/2010/main" val="31966369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5" name="Object 1"/>
          <p:cNvGraphicFramePr>
            <a:graphicFrameLocks noChangeAspect="1"/>
          </p:cNvGraphicFramePr>
          <p:nvPr>
            <p:extLst>
              <p:ext uri="{D42A27DB-BD31-4B8C-83A1-F6EECF244321}">
                <p14:modId xmlns:p14="http://schemas.microsoft.com/office/powerpoint/2010/main" val="2624889030"/>
              </p:ext>
            </p:extLst>
          </p:nvPr>
        </p:nvGraphicFramePr>
        <p:xfrm>
          <a:off x="507460" y="209550"/>
          <a:ext cx="7543800" cy="4675909"/>
        </p:xfrm>
        <a:graphic>
          <a:graphicData uri="http://schemas.openxmlformats.org/presentationml/2006/ole">
            <mc:AlternateContent xmlns:mc="http://schemas.openxmlformats.org/markup-compatibility/2006">
              <mc:Choice xmlns:v="urn:schemas-microsoft-com:vml" Requires="v">
                <p:oleObj spid="_x0000_s1030" r:id="rId3" imgW="8664702" imgH="6208166" progId="">
                  <p:embed/>
                </p:oleObj>
              </mc:Choice>
              <mc:Fallback>
                <p:oleObj r:id="rId3" imgW="8664702" imgH="620816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460" y="209550"/>
                        <a:ext cx="7543800" cy="467590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929257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建立动态模型</a:t>
            </a:r>
          </a:p>
        </p:txBody>
      </p:sp>
      <p:sp>
        <p:nvSpPr>
          <p:cNvPr id="3" name="内容占位符 2"/>
          <p:cNvSpPr>
            <a:spLocks noGrp="1"/>
          </p:cNvSpPr>
          <p:nvPr>
            <p:ph idx="1"/>
          </p:nvPr>
        </p:nvSpPr>
        <p:spPr>
          <a:xfrm>
            <a:off x="440987" y="860822"/>
            <a:ext cx="8229600" cy="3911203"/>
          </a:xfrm>
        </p:spPr>
        <p:txBody>
          <a:bodyPr/>
          <a:lstStyle/>
          <a:p>
            <a:pPr marL="0" indent="0">
              <a:buNone/>
            </a:pPr>
            <a:r>
              <a:rPr lang="zh-CN" altLang="en-US" sz="2800" dirty="0" smtClean="0">
                <a:solidFill>
                  <a:srgbClr val="008000"/>
                </a:solidFill>
              </a:rPr>
              <a:t>典型</a:t>
            </a:r>
            <a:r>
              <a:rPr lang="zh-CN" altLang="en-US" sz="2800" dirty="0">
                <a:solidFill>
                  <a:srgbClr val="008000"/>
                </a:solidFill>
              </a:rPr>
              <a:t>的用例功能过程框架</a:t>
            </a:r>
            <a:r>
              <a:rPr lang="en-US" altLang="zh-CN" sz="2800" dirty="0">
                <a:solidFill>
                  <a:srgbClr val="008000"/>
                </a:solidFill>
              </a:rPr>
              <a:t>:</a:t>
            </a:r>
            <a:endParaRPr lang="zh-CN" altLang="en-US" sz="2800" dirty="0">
              <a:solidFill>
                <a:srgbClr val="008000"/>
              </a:solidFill>
            </a:endParaRPr>
          </a:p>
          <a:p>
            <a:pPr marL="400050" lvl="1" indent="0">
              <a:buNone/>
            </a:pPr>
            <a:r>
              <a:rPr lang="zh-CN" altLang="en-US" sz="2400" dirty="0">
                <a:latin typeface="Adobe 楷体 Std R" panose="02020400000000000000" pitchFamily="18" charset="-122"/>
                <a:ea typeface="Adobe 楷体 Std R" panose="02020400000000000000" pitchFamily="18" charset="-122"/>
              </a:rPr>
              <a:t>⑴主动执行者向边界类发出命令。</a:t>
            </a:r>
          </a:p>
          <a:p>
            <a:pPr marL="400050" lvl="1" indent="0">
              <a:buNone/>
            </a:pPr>
            <a:r>
              <a:rPr lang="zh-CN" altLang="en-US" sz="2400" dirty="0">
                <a:latin typeface="Adobe 楷体 Std R" panose="02020400000000000000" pitchFamily="18" charset="-122"/>
                <a:ea typeface="Adobe 楷体 Std R" panose="02020400000000000000" pitchFamily="18" charset="-122"/>
              </a:rPr>
              <a:t>⑵边界类完成必要的输入信息解析工作，将命令以控制类可识别的内部表示形式传向控制类。</a:t>
            </a:r>
            <a:endParaRPr lang="en-US" altLang="zh-CN" sz="2400" dirty="0">
              <a:latin typeface="Adobe 楷体 Std R" panose="02020400000000000000" pitchFamily="18" charset="-122"/>
              <a:ea typeface="Adobe 楷体 Std R" panose="02020400000000000000" pitchFamily="18" charset="-122"/>
            </a:endParaRPr>
          </a:p>
          <a:p>
            <a:pPr marL="400050" lvl="1" indent="0">
              <a:buNone/>
            </a:pPr>
            <a:r>
              <a:rPr lang="zh-CN" altLang="en-US" sz="2400" dirty="0">
                <a:latin typeface="Adobe 楷体 Std R" panose="02020400000000000000" pitchFamily="18" charset="-122"/>
                <a:ea typeface="Adobe 楷体 Std R" panose="02020400000000000000" pitchFamily="18" charset="-122"/>
              </a:rPr>
              <a:t>⑶控制类为了完成命令所要求的业务逻辑处理，可能向实体类发送消息以获取必要的信息项，也可能向实体类发送消息以持久保存业务逻辑处理的部分结果。</a:t>
            </a:r>
          </a:p>
          <a:p>
            <a:pPr marL="400050" lvl="1" indent="0">
              <a:buNone/>
            </a:pPr>
            <a:r>
              <a:rPr lang="zh-CN" altLang="en-US" sz="2400" dirty="0">
                <a:latin typeface="Adobe 楷体 Std R" panose="02020400000000000000" pitchFamily="18" charset="-122"/>
                <a:ea typeface="Adobe 楷体 Std R" panose="02020400000000000000" pitchFamily="18" charset="-122"/>
              </a:rPr>
              <a:t>⑷控制类将业务逻辑处理的部分结果通知边界类。</a:t>
            </a:r>
          </a:p>
          <a:p>
            <a:pPr marL="400050" lvl="1" indent="0">
              <a:buNone/>
            </a:pPr>
            <a:r>
              <a:rPr lang="zh-CN" altLang="en-US" sz="2400" dirty="0">
                <a:latin typeface="Adobe 楷体 Std R" panose="02020400000000000000" pitchFamily="18" charset="-122"/>
                <a:ea typeface="Adobe 楷体 Std R" panose="02020400000000000000" pitchFamily="18" charset="-122"/>
              </a:rPr>
              <a:t>⑸边界类针对处理结果进行必要的从内部表示形式向外部表示形式的变换，再传递给被动执行者。</a:t>
            </a:r>
          </a:p>
          <a:p>
            <a:pPr marL="0" indent="0">
              <a:buNone/>
            </a:pPr>
            <a:endParaRPr lang="en-US" altLang="zh-CN" sz="2000" dirty="0" smtClean="0"/>
          </a:p>
          <a:p>
            <a:pPr marL="0" indent="0">
              <a:buNone/>
            </a:pPr>
            <a:endParaRPr lang="zh-CN" altLang="en-US" dirty="0"/>
          </a:p>
        </p:txBody>
      </p:sp>
    </p:spTree>
    <p:extLst>
      <p:ext uri="{BB962C8B-B14F-4D97-AF65-F5344CB8AC3E}">
        <p14:creationId xmlns:p14="http://schemas.microsoft.com/office/powerpoint/2010/main" val="1338828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defRPr/>
            </a:pPr>
            <a:r>
              <a:rPr lang="zh-CN" altLang="en-US" sz="2400" dirty="0"/>
              <a:t>按照上述过程框架，在</a:t>
            </a:r>
            <a:r>
              <a:rPr lang="en-US" altLang="zh-CN" sz="2400" dirty="0"/>
              <a:t>UML</a:t>
            </a:r>
            <a:r>
              <a:rPr lang="zh-CN" altLang="en-US" sz="2400" dirty="0"/>
              <a:t>顺序图中类的布局</a:t>
            </a:r>
            <a:endParaRPr lang="en-US" altLang="zh-CN" sz="2400" dirty="0"/>
          </a:p>
          <a:p>
            <a:pPr marL="0" indent="0">
              <a:buNone/>
              <a:defRPr/>
            </a:pPr>
            <a:r>
              <a:rPr lang="zh-CN" altLang="en-US" sz="2400" dirty="0">
                <a:solidFill>
                  <a:srgbClr val="008000"/>
                </a:solidFill>
              </a:rPr>
              <a:t>主动执行者</a:t>
            </a:r>
            <a:r>
              <a:rPr lang="en-US" altLang="zh-CN" sz="2400" dirty="0">
                <a:solidFill>
                  <a:srgbClr val="FFC000"/>
                </a:solidFill>
              </a:rPr>
              <a:t>|</a:t>
            </a:r>
            <a:r>
              <a:rPr lang="zh-CN" altLang="en-US" sz="2400" dirty="0">
                <a:solidFill>
                  <a:srgbClr val="008000"/>
                </a:solidFill>
              </a:rPr>
              <a:t>边界类</a:t>
            </a:r>
            <a:r>
              <a:rPr lang="en-US" altLang="zh-CN" sz="2400" dirty="0">
                <a:solidFill>
                  <a:srgbClr val="FFC000"/>
                </a:solidFill>
              </a:rPr>
              <a:t>|</a:t>
            </a:r>
            <a:r>
              <a:rPr lang="zh-CN" altLang="en-US" sz="2400" dirty="0">
                <a:solidFill>
                  <a:srgbClr val="008000"/>
                </a:solidFill>
              </a:rPr>
              <a:t>控制类</a:t>
            </a:r>
            <a:r>
              <a:rPr lang="en-US" altLang="zh-CN" sz="2400" dirty="0">
                <a:solidFill>
                  <a:srgbClr val="FFC000"/>
                </a:solidFill>
              </a:rPr>
              <a:t>|</a:t>
            </a:r>
            <a:r>
              <a:rPr lang="zh-CN" altLang="en-US" sz="2400" dirty="0">
                <a:solidFill>
                  <a:srgbClr val="008000"/>
                </a:solidFill>
              </a:rPr>
              <a:t>边界类</a:t>
            </a:r>
            <a:r>
              <a:rPr lang="en-US" altLang="zh-CN" sz="2400" dirty="0">
                <a:solidFill>
                  <a:srgbClr val="FFC000"/>
                </a:solidFill>
              </a:rPr>
              <a:t>|</a:t>
            </a:r>
            <a:r>
              <a:rPr lang="zh-CN" altLang="en-US" sz="2400" dirty="0">
                <a:solidFill>
                  <a:srgbClr val="008000"/>
                </a:solidFill>
              </a:rPr>
              <a:t>被动执行者</a:t>
            </a:r>
            <a:endParaRPr lang="en-US" altLang="zh-CN" sz="2400" dirty="0">
              <a:solidFill>
                <a:srgbClr val="008000"/>
              </a:solidFill>
            </a:endParaRPr>
          </a:p>
          <a:p>
            <a:pPr>
              <a:defRPr/>
            </a:pPr>
            <a:r>
              <a:rPr lang="zh-CN" altLang="en-US" sz="2400" dirty="0"/>
              <a:t>如此布局之后，在顺序图中不应该出现穿越控制类生命线的消息，也即，用例实现方案中的前端处理、核心业务逻辑、后端处理已经被适当隔离。</a:t>
            </a:r>
          </a:p>
          <a:p>
            <a:endParaRPr lang="zh-CN" altLang="en-US" dirty="0"/>
          </a:p>
        </p:txBody>
      </p:sp>
    </p:spTree>
    <p:extLst>
      <p:ext uri="{BB962C8B-B14F-4D97-AF65-F5344CB8AC3E}">
        <p14:creationId xmlns:p14="http://schemas.microsoft.com/office/powerpoint/2010/main" val="1107167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5900" y="107157"/>
            <a:ext cx="6172200" cy="535781"/>
          </a:xfrm>
        </p:spPr>
        <p:txBody>
          <a:bodyPr rtlCol="0">
            <a:normAutofit fontScale="90000"/>
          </a:bodyPr>
          <a:lstStyle/>
          <a:p>
            <a:pPr>
              <a:defRPr/>
            </a:pPr>
            <a:r>
              <a:rPr lang="zh-CN" altLang="en-US" dirty="0" smtClean="0"/>
              <a:t>典型</a:t>
            </a:r>
            <a:r>
              <a:rPr lang="zh-CN" altLang="en-US" dirty="0"/>
              <a:t>布局规则下的顺序图</a:t>
            </a:r>
          </a:p>
        </p:txBody>
      </p:sp>
      <p:sp>
        <p:nvSpPr>
          <p:cNvPr id="4" name="日期占位符 3"/>
          <p:cNvSpPr>
            <a:spLocks noGrp="1"/>
          </p:cNvSpPr>
          <p:nvPr>
            <p:ph type="dt" sz="quarter" idx="10"/>
          </p:nvPr>
        </p:nvSpPr>
        <p:spPr/>
        <p:txBody>
          <a:bodyPr/>
          <a:lstStyle/>
          <a:p>
            <a:pPr>
              <a:defRPr/>
            </a:pPr>
            <a:fld id="{7B0EFEAA-82E4-48A1-803F-34620A187097}" type="datetime1">
              <a:rPr lang="zh-CN" altLang="en-US"/>
              <a:pPr>
                <a:defRPr/>
              </a:pPr>
              <a:t>2020/4/12</a:t>
            </a:fld>
            <a:endParaRPr lang="zh-CN" altLang="en-US"/>
          </a:p>
        </p:txBody>
      </p:sp>
      <p:sp>
        <p:nvSpPr>
          <p:cNvPr id="11366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SzPct val="90000"/>
              <a:buFont typeface="Wingdings" panose="05000000000000000000" pitchFamily="2" charset="2"/>
              <a:buChar char="Ø"/>
              <a:defRPr sz="2400" b="1">
                <a:solidFill>
                  <a:schemeClr val="tx1"/>
                </a:solidFill>
                <a:latin typeface="仿宋_GB2312" panose="02010609030101010101" pitchFamily="49" charset="-122"/>
                <a:ea typeface="仿宋_GB2312" panose="02010609030101010101" pitchFamily="49" charset="-122"/>
              </a:defRPr>
            </a:lvl1pPr>
            <a:lvl2pPr marL="557213" indent="-214313">
              <a:spcBef>
                <a:spcPct val="20000"/>
              </a:spcBef>
              <a:buClr>
                <a:srgbClr val="FF0000"/>
              </a:buClr>
              <a:buSzPct val="90000"/>
              <a:buFont typeface="Wingdings" panose="05000000000000000000" pitchFamily="2" charset="2"/>
              <a:buChar char="Ø"/>
              <a:defRPr sz="2100" b="1">
                <a:solidFill>
                  <a:schemeClr val="tx1"/>
                </a:solidFill>
                <a:latin typeface="仿宋_GB2312" panose="02010609030101010101" pitchFamily="49" charset="-122"/>
                <a:ea typeface="仿宋_GB2312" panose="02010609030101010101" pitchFamily="49" charset="-122"/>
              </a:defRPr>
            </a:lvl2pPr>
            <a:lvl3pPr marL="857250" indent="-171450">
              <a:spcBef>
                <a:spcPct val="20000"/>
              </a:spcBef>
              <a:buClr>
                <a:srgbClr val="FF0000"/>
              </a:buClr>
              <a:buSzPct val="90000"/>
              <a:buFont typeface="Wingdings" panose="05000000000000000000" pitchFamily="2" charset="2"/>
              <a:buChar char="Ø"/>
              <a:defRPr sz="1800" b="1">
                <a:solidFill>
                  <a:schemeClr val="tx1"/>
                </a:solidFill>
                <a:latin typeface="仿宋_GB2312" panose="02010609030101010101" pitchFamily="49" charset="-122"/>
                <a:ea typeface="仿宋_GB2312" panose="02010609030101010101" pitchFamily="49" charset="-122"/>
              </a:defRPr>
            </a:lvl3pPr>
            <a:lvl4pPr marL="1200150" indent="-171450">
              <a:spcBef>
                <a:spcPct val="20000"/>
              </a:spcBef>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4pPr>
            <a:lvl5pPr marL="1543050" indent="-171450">
              <a:spcBef>
                <a:spcPct val="20000"/>
              </a:spcBef>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5pPr>
            <a:lvl6pPr marL="18859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6pPr>
            <a:lvl7pPr marL="22288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7pPr>
            <a:lvl8pPr marL="25717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8pPr>
            <a:lvl9pPr marL="2914650" indent="-171450" eaLnBrk="0" fontAlgn="base" hangingPunct="0">
              <a:spcBef>
                <a:spcPct val="20000"/>
              </a:spcBef>
              <a:spcAft>
                <a:spcPct val="0"/>
              </a:spcAft>
              <a:buClr>
                <a:srgbClr val="FF0000"/>
              </a:buClr>
              <a:buSzPct val="90000"/>
              <a:buFont typeface="Wingdings" panose="05000000000000000000" pitchFamily="2" charset="2"/>
              <a:buChar char="Ø"/>
              <a:defRPr sz="1500" b="1">
                <a:solidFill>
                  <a:schemeClr val="tx1"/>
                </a:solidFill>
                <a:latin typeface="仿宋_GB2312" panose="02010609030101010101" pitchFamily="49" charset="-122"/>
                <a:ea typeface="仿宋_GB2312" panose="02010609030101010101" pitchFamily="49" charset="-122"/>
              </a:defRPr>
            </a:lvl9pPr>
          </a:lstStyle>
          <a:p>
            <a:pPr>
              <a:spcBef>
                <a:spcPct val="0"/>
              </a:spcBef>
              <a:buClrTx/>
              <a:buSzTx/>
              <a:buFontTx/>
              <a:buNone/>
            </a:pPr>
            <a:fld id="{BD3B4E50-4997-47E1-BA5A-2EC904D42934}" type="slidenum">
              <a:rPr lang="zh-CN" altLang="en-US" sz="900" b="0">
                <a:solidFill>
                  <a:srgbClr val="898989"/>
                </a:solidFill>
                <a:latin typeface="Calibri" panose="020F0502020204030204" pitchFamily="34" charset="0"/>
                <a:ea typeface="宋体" panose="02010600030101010101" pitchFamily="2" charset="-122"/>
              </a:rPr>
              <a:pPr>
                <a:spcBef>
                  <a:spcPct val="0"/>
                </a:spcBef>
                <a:buClrTx/>
                <a:buSzTx/>
                <a:buFontTx/>
                <a:buNone/>
              </a:pPr>
              <a:t>49</a:t>
            </a:fld>
            <a:endParaRPr lang="zh-CN" altLang="en-US" sz="900" b="0">
              <a:solidFill>
                <a:srgbClr val="898989"/>
              </a:solidFill>
              <a:latin typeface="Calibri" panose="020F0502020204030204" pitchFamily="34" charset="0"/>
              <a:ea typeface="宋体" panose="02010600030101010101" pitchFamily="2" charset="-122"/>
            </a:endParaRPr>
          </a:p>
        </p:txBody>
      </p:sp>
      <p:sp>
        <p:nvSpPr>
          <p:cNvPr id="113669" name="Rectangle 2"/>
          <p:cNvSpPr>
            <a:spLocks noChangeArrowheads="1"/>
          </p:cNvSpPr>
          <p:nvPr/>
        </p:nvSpPr>
        <p:spPr bwMode="auto">
          <a:xfrm>
            <a:off x="1143001" y="-150041"/>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0000"/>
              </a:buClr>
              <a:buSzPct val="90000"/>
              <a:buFont typeface="Wingdings" panose="05000000000000000000" pitchFamily="2" charset="2"/>
              <a:buChar char="Ø"/>
              <a:defRPr sz="3200" b="1">
                <a:solidFill>
                  <a:schemeClr val="tx1"/>
                </a:solidFill>
                <a:latin typeface="仿宋_GB2312" panose="02010609030101010101" pitchFamily="49" charset="-122"/>
                <a:ea typeface="仿宋_GB2312" panose="02010609030101010101" pitchFamily="49" charset="-122"/>
              </a:defRPr>
            </a:lvl1pPr>
            <a:lvl2pPr marL="742950" indent="-285750">
              <a:spcBef>
                <a:spcPct val="20000"/>
              </a:spcBef>
              <a:buClr>
                <a:srgbClr val="FF0000"/>
              </a:buClr>
              <a:buSzPct val="90000"/>
              <a:buFont typeface="Wingdings" panose="05000000000000000000" pitchFamily="2" charset="2"/>
              <a:buChar char="Ø"/>
              <a:defRPr sz="2800" b="1">
                <a:solidFill>
                  <a:schemeClr val="tx1"/>
                </a:solidFill>
                <a:latin typeface="仿宋_GB2312" panose="02010609030101010101" pitchFamily="49" charset="-122"/>
                <a:ea typeface="仿宋_GB2312" panose="02010609030101010101" pitchFamily="49" charset="-122"/>
              </a:defRPr>
            </a:lvl2pPr>
            <a:lvl3pPr marL="1143000" indent="-228600">
              <a:spcBef>
                <a:spcPct val="20000"/>
              </a:spcBef>
              <a:buClr>
                <a:srgbClr val="FF0000"/>
              </a:buClr>
              <a:buSzPct val="90000"/>
              <a:buFont typeface="Wingdings" panose="05000000000000000000" pitchFamily="2" charset="2"/>
              <a:buChar char="Ø"/>
              <a:defRPr sz="2400" b="1">
                <a:solidFill>
                  <a:schemeClr val="tx1"/>
                </a:solidFill>
                <a:latin typeface="仿宋_GB2312" panose="02010609030101010101" pitchFamily="49" charset="-122"/>
                <a:ea typeface="仿宋_GB2312" panose="02010609030101010101" pitchFamily="49" charset="-122"/>
              </a:defRPr>
            </a:lvl3pPr>
            <a:lvl4pPr marL="1600200" indent="-228600">
              <a:spcBef>
                <a:spcPct val="20000"/>
              </a:spcBef>
              <a:buClr>
                <a:srgbClr val="FF0000"/>
              </a:buClr>
              <a:buSzPct val="90000"/>
              <a:buFont typeface="Wingdings" panose="05000000000000000000" pitchFamily="2" charset="2"/>
              <a:buChar char="Ø"/>
              <a:defRPr sz="2000" b="1">
                <a:solidFill>
                  <a:schemeClr val="tx1"/>
                </a:solidFill>
                <a:latin typeface="仿宋_GB2312" panose="02010609030101010101" pitchFamily="49" charset="-122"/>
                <a:ea typeface="仿宋_GB2312" panose="02010609030101010101" pitchFamily="49" charset="-122"/>
              </a:defRPr>
            </a:lvl4pPr>
            <a:lvl5pPr marL="2057400" indent="-228600">
              <a:spcBef>
                <a:spcPct val="20000"/>
              </a:spcBef>
              <a:buClr>
                <a:srgbClr val="FF0000"/>
              </a:buClr>
              <a:buSzPct val="90000"/>
              <a:buFont typeface="Wingdings" panose="05000000000000000000" pitchFamily="2" charset="2"/>
              <a:buChar char="Ø"/>
              <a:defRPr sz="2000" b="1">
                <a:solidFill>
                  <a:schemeClr val="tx1"/>
                </a:solidFill>
                <a:latin typeface="仿宋_GB2312" panose="02010609030101010101" pitchFamily="49" charset="-122"/>
                <a:ea typeface="仿宋_GB2312" panose="02010609030101010101" pitchFamily="49" charset="-122"/>
              </a:defRPr>
            </a:lvl5pPr>
            <a:lvl6pPr marL="2514600" indent="-228600" eaLnBrk="0" fontAlgn="base" hangingPunct="0">
              <a:spcBef>
                <a:spcPct val="20000"/>
              </a:spcBef>
              <a:spcAft>
                <a:spcPct val="0"/>
              </a:spcAft>
              <a:buClr>
                <a:srgbClr val="FF0000"/>
              </a:buClr>
              <a:buSzPct val="90000"/>
              <a:buFont typeface="Wingdings" panose="05000000000000000000" pitchFamily="2" charset="2"/>
              <a:buChar char="Ø"/>
              <a:defRPr sz="2000" b="1">
                <a:solidFill>
                  <a:schemeClr val="tx1"/>
                </a:solidFill>
                <a:latin typeface="仿宋_GB2312" panose="02010609030101010101" pitchFamily="49" charset="-122"/>
                <a:ea typeface="仿宋_GB2312" panose="02010609030101010101" pitchFamily="49" charset="-122"/>
              </a:defRPr>
            </a:lvl6pPr>
            <a:lvl7pPr marL="2971800" indent="-228600" eaLnBrk="0" fontAlgn="base" hangingPunct="0">
              <a:spcBef>
                <a:spcPct val="20000"/>
              </a:spcBef>
              <a:spcAft>
                <a:spcPct val="0"/>
              </a:spcAft>
              <a:buClr>
                <a:srgbClr val="FF0000"/>
              </a:buClr>
              <a:buSzPct val="90000"/>
              <a:buFont typeface="Wingdings" panose="05000000000000000000" pitchFamily="2" charset="2"/>
              <a:buChar char="Ø"/>
              <a:defRPr sz="2000" b="1">
                <a:solidFill>
                  <a:schemeClr val="tx1"/>
                </a:solidFill>
                <a:latin typeface="仿宋_GB2312" panose="02010609030101010101" pitchFamily="49" charset="-122"/>
                <a:ea typeface="仿宋_GB2312" panose="02010609030101010101" pitchFamily="49" charset="-122"/>
              </a:defRPr>
            </a:lvl7pPr>
            <a:lvl8pPr marL="3429000" indent="-228600" eaLnBrk="0" fontAlgn="base" hangingPunct="0">
              <a:spcBef>
                <a:spcPct val="20000"/>
              </a:spcBef>
              <a:spcAft>
                <a:spcPct val="0"/>
              </a:spcAft>
              <a:buClr>
                <a:srgbClr val="FF0000"/>
              </a:buClr>
              <a:buSzPct val="90000"/>
              <a:buFont typeface="Wingdings" panose="05000000000000000000" pitchFamily="2" charset="2"/>
              <a:buChar char="Ø"/>
              <a:defRPr sz="2000" b="1">
                <a:solidFill>
                  <a:schemeClr val="tx1"/>
                </a:solidFill>
                <a:latin typeface="仿宋_GB2312" panose="02010609030101010101" pitchFamily="49" charset="-122"/>
                <a:ea typeface="仿宋_GB2312" panose="02010609030101010101" pitchFamily="49" charset="-122"/>
              </a:defRPr>
            </a:lvl8pPr>
            <a:lvl9pPr marL="3886200" indent="-228600" eaLnBrk="0" fontAlgn="base" hangingPunct="0">
              <a:spcBef>
                <a:spcPct val="20000"/>
              </a:spcBef>
              <a:spcAft>
                <a:spcPct val="0"/>
              </a:spcAft>
              <a:buClr>
                <a:srgbClr val="FF0000"/>
              </a:buClr>
              <a:buSzPct val="90000"/>
              <a:buFont typeface="Wingdings" panose="05000000000000000000" pitchFamily="2" charset="2"/>
              <a:buChar char="Ø"/>
              <a:defRPr sz="2000" b="1">
                <a:solidFill>
                  <a:schemeClr val="tx1"/>
                </a:solidFill>
                <a:latin typeface="仿宋_GB2312" panose="02010609030101010101" pitchFamily="49" charset="-122"/>
                <a:ea typeface="仿宋_GB2312" panose="02010609030101010101" pitchFamily="49" charset="-122"/>
              </a:defRPr>
            </a:lvl9pPr>
          </a:lstStyle>
          <a:p>
            <a:pPr eaLnBrk="1" hangingPunct="1">
              <a:spcBef>
                <a:spcPct val="0"/>
              </a:spcBef>
              <a:buClrTx/>
              <a:buSzTx/>
              <a:buFontTx/>
              <a:buNone/>
            </a:pPr>
            <a:endParaRPr lang="zh-CN" altLang="en-US" sz="1350" b="0">
              <a:latin typeface="Calibri" panose="020F0502020204030204" pitchFamily="34" charset="0"/>
              <a:ea typeface="宋体" panose="02010600030101010101" pitchFamily="2" charset="-122"/>
            </a:endParaRPr>
          </a:p>
        </p:txBody>
      </p:sp>
      <p:graphicFrame>
        <p:nvGraphicFramePr>
          <p:cNvPr id="113670" name="Object 1"/>
          <p:cNvGraphicFramePr>
            <a:graphicFrameLocks noChangeAspect="1"/>
          </p:cNvGraphicFramePr>
          <p:nvPr/>
        </p:nvGraphicFramePr>
        <p:xfrm>
          <a:off x="1303735" y="642938"/>
          <a:ext cx="6590109" cy="4125516"/>
        </p:xfrm>
        <a:graphic>
          <a:graphicData uri="http://schemas.openxmlformats.org/presentationml/2006/ole">
            <mc:AlternateContent xmlns:mc="http://schemas.openxmlformats.org/markup-compatibility/2006">
              <mc:Choice xmlns:v="urn:schemas-microsoft-com:vml" Requires="v">
                <p:oleObj spid="_x0000_s2053" r:id="rId3" imgW="6280023" imgH="5234432" progId="">
                  <p:embed/>
                </p:oleObj>
              </mc:Choice>
              <mc:Fallback>
                <p:oleObj r:id="rId3" imgW="6280023" imgH="523443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3735" y="642938"/>
                        <a:ext cx="6590109" cy="412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3503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105"/>
            <a:ext cx="7620000" cy="422672"/>
          </a:xfrm>
        </p:spPr>
        <p:txBody>
          <a:bodyPr/>
          <a:lstStyle/>
          <a:p>
            <a:r>
              <a:rPr lang="en-US" altLang="zh-CN" dirty="0"/>
              <a:t>7.1</a:t>
            </a:r>
            <a:r>
              <a:rPr lang="zh-CN" altLang="zh-CN" dirty="0"/>
              <a:t>　面向对象分析方法</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p:cNvPicPr>
            <a:picLocks noGrp="1"/>
          </p:cNvPicPr>
          <p:nvPr>
            <p:ph sz="quarter" idx="13"/>
          </p:nvPr>
        </p:nvPicPr>
        <p:blipFill>
          <a:blip r:embed="rId2">
            <a:grayscl/>
            <a:extLst>
              <a:ext uri="{28A0092B-C50C-407E-A947-70E740481C1C}">
                <a14:useLocalDpi xmlns:a14="http://schemas.microsoft.com/office/drawing/2010/main" val="0"/>
              </a:ext>
            </a:extLst>
          </a:blip>
          <a:srcRect b="30414"/>
          <a:stretch>
            <a:fillRect/>
          </a:stretch>
        </p:blipFill>
        <p:spPr bwMode="auto">
          <a:xfrm>
            <a:off x="457200" y="1047750"/>
            <a:ext cx="1524000" cy="838200"/>
          </a:xfrm>
          <a:prstGeom prst="rect">
            <a:avLst/>
          </a:prstGeom>
          <a:noFill/>
          <a:ln>
            <a:noFill/>
          </a:ln>
          <a:effectLst/>
        </p:spPr>
      </p:pic>
      <p:pic>
        <p:nvPicPr>
          <p:cNvPr id="6" name="图片 5"/>
          <p:cNvPicPr/>
          <p:nvPr/>
        </p:nvPicPr>
        <p:blipFill>
          <a:blip r:embed="rId3">
            <a:grayscl/>
            <a:extLst>
              <a:ext uri="{28A0092B-C50C-407E-A947-70E740481C1C}">
                <a14:useLocalDpi xmlns:a14="http://schemas.microsoft.com/office/drawing/2010/main" val="0"/>
              </a:ext>
            </a:extLst>
          </a:blip>
          <a:srcRect b="29515"/>
          <a:stretch>
            <a:fillRect/>
          </a:stretch>
        </p:blipFill>
        <p:spPr bwMode="auto">
          <a:xfrm>
            <a:off x="685800" y="2419350"/>
            <a:ext cx="1490663" cy="762000"/>
          </a:xfrm>
          <a:prstGeom prst="rect">
            <a:avLst/>
          </a:prstGeom>
          <a:noFill/>
          <a:ln>
            <a:noFill/>
          </a:ln>
          <a:effectLst/>
        </p:spPr>
      </p:pic>
      <p:pic>
        <p:nvPicPr>
          <p:cNvPr id="7" name="图片 6"/>
          <p:cNvPicPr/>
          <p:nvPr/>
        </p:nvPicPr>
        <p:blipFill>
          <a:blip r:embed="rId4">
            <a:grayscl/>
            <a:extLst>
              <a:ext uri="{28A0092B-C50C-407E-A947-70E740481C1C}">
                <a14:useLocalDpi xmlns:a14="http://schemas.microsoft.com/office/drawing/2010/main" val="0"/>
              </a:ext>
            </a:extLst>
          </a:blip>
          <a:srcRect b="31010"/>
          <a:stretch>
            <a:fillRect/>
          </a:stretch>
        </p:blipFill>
        <p:spPr bwMode="auto">
          <a:xfrm>
            <a:off x="655864" y="3756422"/>
            <a:ext cx="1488282" cy="762000"/>
          </a:xfrm>
          <a:prstGeom prst="rect">
            <a:avLst/>
          </a:prstGeom>
          <a:noFill/>
          <a:ln>
            <a:noFill/>
          </a:ln>
          <a:effectLst/>
        </p:spPr>
      </p:pic>
      <p:sp>
        <p:nvSpPr>
          <p:cNvPr id="8" name="文本框 7"/>
          <p:cNvSpPr txBox="1"/>
          <p:nvPr/>
        </p:nvSpPr>
        <p:spPr>
          <a:xfrm>
            <a:off x="685800" y="1949232"/>
            <a:ext cx="1676400" cy="338554"/>
          </a:xfrm>
          <a:prstGeom prst="rect">
            <a:avLst/>
          </a:prstGeom>
          <a:noFill/>
        </p:spPr>
        <p:txBody>
          <a:bodyPr wrap="square" rtlCol="0">
            <a:spAutoFit/>
          </a:bodyPr>
          <a:lstStyle/>
          <a:p>
            <a:r>
              <a:rPr lang="zh-CN" altLang="zh-CN" sz="1600" dirty="0"/>
              <a:t>边界类</a:t>
            </a:r>
            <a:r>
              <a:rPr lang="zh-CN" altLang="zh-CN" sz="1600" dirty="0" smtClean="0"/>
              <a:t>示意图</a:t>
            </a:r>
            <a:endParaRPr lang="zh-CN" altLang="zh-CN" sz="1600" dirty="0"/>
          </a:p>
        </p:txBody>
      </p:sp>
      <p:sp>
        <p:nvSpPr>
          <p:cNvPr id="9" name="文本框 8"/>
          <p:cNvSpPr txBox="1"/>
          <p:nvPr/>
        </p:nvSpPr>
        <p:spPr>
          <a:xfrm>
            <a:off x="650421" y="3290594"/>
            <a:ext cx="1676400" cy="338554"/>
          </a:xfrm>
          <a:prstGeom prst="rect">
            <a:avLst/>
          </a:prstGeom>
          <a:noFill/>
        </p:spPr>
        <p:txBody>
          <a:bodyPr wrap="square" rtlCol="0">
            <a:spAutoFit/>
          </a:bodyPr>
          <a:lstStyle/>
          <a:p>
            <a:r>
              <a:rPr lang="zh-CN" altLang="en-US" sz="1600" dirty="0"/>
              <a:t>控制</a:t>
            </a:r>
            <a:r>
              <a:rPr lang="zh-CN" altLang="zh-CN" sz="1600" dirty="0" smtClean="0"/>
              <a:t>类示意图</a:t>
            </a:r>
            <a:endParaRPr lang="zh-CN" altLang="zh-CN" sz="1600" dirty="0"/>
          </a:p>
        </p:txBody>
      </p:sp>
      <p:sp>
        <p:nvSpPr>
          <p:cNvPr id="10" name="文本框 9"/>
          <p:cNvSpPr txBox="1"/>
          <p:nvPr/>
        </p:nvSpPr>
        <p:spPr>
          <a:xfrm>
            <a:off x="685800" y="4625880"/>
            <a:ext cx="1676400" cy="338554"/>
          </a:xfrm>
          <a:prstGeom prst="rect">
            <a:avLst/>
          </a:prstGeom>
          <a:noFill/>
        </p:spPr>
        <p:txBody>
          <a:bodyPr wrap="square" rtlCol="0">
            <a:spAutoFit/>
          </a:bodyPr>
          <a:lstStyle/>
          <a:p>
            <a:r>
              <a:rPr lang="zh-CN" altLang="en-US" sz="1600" dirty="0"/>
              <a:t>实体</a:t>
            </a:r>
            <a:r>
              <a:rPr lang="zh-CN" altLang="zh-CN" sz="1600" dirty="0" smtClean="0"/>
              <a:t>类示意图</a:t>
            </a:r>
            <a:endParaRPr lang="zh-CN" altLang="zh-CN" sz="1600" dirty="0"/>
          </a:p>
        </p:txBody>
      </p:sp>
      <p:sp>
        <p:nvSpPr>
          <p:cNvPr id="11" name="文本框 10"/>
          <p:cNvSpPr txBox="1"/>
          <p:nvPr/>
        </p:nvSpPr>
        <p:spPr>
          <a:xfrm>
            <a:off x="2555421" y="896895"/>
            <a:ext cx="6434137" cy="4108817"/>
          </a:xfrm>
          <a:prstGeom prst="rect">
            <a:avLst/>
          </a:prstGeom>
          <a:noFill/>
        </p:spPr>
        <p:txBody>
          <a:bodyPr wrap="square" rtlCol="0">
            <a:spAutoFit/>
          </a:bodyPr>
          <a:lstStyle/>
          <a:p>
            <a:r>
              <a:rPr lang="zh-CN" altLang="en-US" dirty="0"/>
              <a:t>目标系统的类可以划分为</a:t>
            </a:r>
            <a:r>
              <a:rPr lang="zh-CN" altLang="en-US" dirty="0">
                <a:solidFill>
                  <a:srgbClr val="00B050"/>
                </a:solidFill>
              </a:rPr>
              <a:t>边界类</a:t>
            </a:r>
            <a:r>
              <a:rPr lang="zh-CN" altLang="en-US" dirty="0"/>
              <a:t>、</a:t>
            </a:r>
            <a:r>
              <a:rPr lang="zh-CN" altLang="en-US" dirty="0">
                <a:solidFill>
                  <a:srgbClr val="00B050"/>
                </a:solidFill>
              </a:rPr>
              <a:t>控制类</a:t>
            </a:r>
            <a:r>
              <a:rPr lang="zh-CN" altLang="en-US" dirty="0"/>
              <a:t>和</a:t>
            </a:r>
            <a:r>
              <a:rPr lang="zh-CN" altLang="en-US" dirty="0">
                <a:solidFill>
                  <a:srgbClr val="00B050"/>
                </a:solidFill>
              </a:rPr>
              <a:t>实体</a:t>
            </a:r>
            <a:r>
              <a:rPr lang="zh-CN" altLang="en-US" dirty="0" smtClean="0">
                <a:solidFill>
                  <a:srgbClr val="00B050"/>
                </a:solidFill>
              </a:rPr>
              <a:t>类（</a:t>
            </a:r>
            <a:r>
              <a:rPr lang="zh-CN" altLang="en-US" dirty="0" smtClean="0">
                <a:solidFill>
                  <a:srgbClr val="FF0000"/>
                </a:solidFill>
              </a:rPr>
              <a:t>分析类</a:t>
            </a:r>
            <a:r>
              <a:rPr lang="zh-CN" altLang="en-US" dirty="0" smtClean="0">
                <a:solidFill>
                  <a:srgbClr val="00B050"/>
                </a:solidFill>
              </a:rPr>
              <a:t>）</a:t>
            </a:r>
            <a:r>
              <a:rPr lang="zh-CN" altLang="en-US" dirty="0" smtClean="0"/>
              <a:t>。</a:t>
            </a:r>
            <a:endParaRPr lang="zh-CN" altLang="en-US" dirty="0"/>
          </a:p>
          <a:p>
            <a:pPr marL="285750" indent="-285750">
              <a:lnSpc>
                <a:spcPct val="150000"/>
              </a:lnSpc>
              <a:buFont typeface="Wingdings" panose="05000000000000000000" pitchFamily="2" charset="2"/>
              <a:buChar char="Ø"/>
            </a:pPr>
            <a:r>
              <a:rPr lang="zh-CN" altLang="en-US" dirty="0" smtClean="0">
                <a:solidFill>
                  <a:srgbClr val="FF0000"/>
                </a:solidFill>
              </a:rPr>
              <a:t>边界</a:t>
            </a:r>
            <a:r>
              <a:rPr lang="zh-CN" altLang="en-US" dirty="0">
                <a:solidFill>
                  <a:srgbClr val="FF0000"/>
                </a:solidFill>
              </a:rPr>
              <a:t>类</a:t>
            </a:r>
            <a:r>
              <a:rPr lang="zh-CN" altLang="en-US" dirty="0"/>
              <a:t>代表了系统及其操参与者的边界，描述参与者与系统之间的交互。它更加关注系统的职责，而不是实现职责的具体细节。通常，界面控制类、系统和设备接口类都属于边界类</a:t>
            </a:r>
            <a:r>
              <a:rPr lang="zh-CN" altLang="en-US" dirty="0"/>
              <a:t>。往往附加</a:t>
            </a:r>
            <a:r>
              <a:rPr lang="en-US" altLang="zh-CN" dirty="0"/>
              <a:t>UML</a:t>
            </a:r>
            <a:r>
              <a:rPr lang="zh-CN" altLang="en-US" dirty="0"/>
              <a:t>构造型</a:t>
            </a:r>
            <a:r>
              <a:rPr lang="en-US" altLang="zh-CN" dirty="0">
                <a:solidFill>
                  <a:srgbClr val="FF0000"/>
                </a:solidFill>
              </a:rPr>
              <a:t>《boundary》</a:t>
            </a:r>
            <a:r>
              <a:rPr lang="zh-CN" altLang="en-US" dirty="0"/>
              <a:t>作为特别标识。</a:t>
            </a:r>
            <a:endParaRPr lang="en-US" altLang="zh-CN" dirty="0" smtClean="0"/>
          </a:p>
          <a:p>
            <a:pPr marL="285750" indent="-285750">
              <a:lnSpc>
                <a:spcPct val="150000"/>
              </a:lnSpc>
              <a:buFont typeface="Wingdings" panose="05000000000000000000" pitchFamily="2" charset="2"/>
              <a:buChar char="Ø"/>
            </a:pPr>
            <a:r>
              <a:rPr lang="zh-CN" altLang="en-US" dirty="0" smtClean="0">
                <a:solidFill>
                  <a:srgbClr val="FF0000"/>
                </a:solidFill>
              </a:rPr>
              <a:t>控制</a:t>
            </a:r>
            <a:r>
              <a:rPr lang="zh-CN" altLang="en-US" dirty="0">
                <a:solidFill>
                  <a:srgbClr val="FF0000"/>
                </a:solidFill>
              </a:rPr>
              <a:t>类</a:t>
            </a:r>
            <a:r>
              <a:rPr lang="zh-CN" altLang="en-US" dirty="0"/>
              <a:t>代表了系统的逻辑控制，描述一个用例所具有的事件流的控制行为，实现对用例行为的封装。通常，可以为每个用例定义一个控制类</a:t>
            </a:r>
            <a:r>
              <a:rPr lang="zh-CN" altLang="en-US" dirty="0"/>
              <a:t>。构造型为</a:t>
            </a:r>
            <a:r>
              <a:rPr lang="en-US" altLang="zh-CN" dirty="0">
                <a:solidFill>
                  <a:srgbClr val="FF0000"/>
                </a:solidFill>
              </a:rPr>
              <a:t>《control》</a:t>
            </a:r>
            <a:endParaRPr lang="en-US" altLang="zh-CN" dirty="0" smtClean="0">
              <a:solidFill>
                <a:srgbClr val="FF0000"/>
              </a:solidFill>
            </a:endParaRPr>
          </a:p>
          <a:p>
            <a:pPr marL="285750" indent="-285750">
              <a:lnSpc>
                <a:spcPct val="150000"/>
              </a:lnSpc>
              <a:buFont typeface="Wingdings" panose="05000000000000000000" pitchFamily="2" charset="2"/>
              <a:buChar char="Ø"/>
            </a:pPr>
            <a:r>
              <a:rPr lang="zh-CN" altLang="en-US" dirty="0" smtClean="0">
                <a:solidFill>
                  <a:srgbClr val="FF0000"/>
                </a:solidFill>
              </a:rPr>
              <a:t>实体</a:t>
            </a:r>
            <a:r>
              <a:rPr lang="zh-CN" altLang="en-US" dirty="0">
                <a:solidFill>
                  <a:srgbClr val="FF0000"/>
                </a:solidFill>
              </a:rPr>
              <a:t>类</a:t>
            </a:r>
            <a:r>
              <a:rPr lang="zh-CN" altLang="en-US" dirty="0"/>
              <a:t>描述了系统中必须</a:t>
            </a:r>
            <a:r>
              <a:rPr lang="zh-CN" altLang="en-US" dirty="0">
                <a:solidFill>
                  <a:srgbClr val="00B050"/>
                </a:solidFill>
              </a:rPr>
              <a:t>存储</a:t>
            </a:r>
            <a:r>
              <a:rPr lang="zh-CN" altLang="en-US" dirty="0"/>
              <a:t>的信息及相关的行为，通常对应于现实世界中的事物</a:t>
            </a:r>
            <a:r>
              <a:rPr lang="zh-CN" altLang="en-US" dirty="0"/>
              <a:t>。构造型为</a:t>
            </a:r>
            <a:r>
              <a:rPr lang="en-US" altLang="zh-CN" dirty="0">
                <a:solidFill>
                  <a:srgbClr val="FF0000"/>
                </a:solidFill>
              </a:rPr>
              <a:t>《entity》</a:t>
            </a:r>
            <a:endParaRPr lang="zh-CN" altLang="en-US" dirty="0">
              <a:solidFill>
                <a:srgbClr val="FF0000"/>
              </a:solidFill>
            </a:endParaRPr>
          </a:p>
        </p:txBody>
      </p:sp>
    </p:spTree>
    <p:extLst>
      <p:ext uri="{BB962C8B-B14F-4D97-AF65-F5344CB8AC3E}">
        <p14:creationId xmlns:p14="http://schemas.microsoft.com/office/powerpoint/2010/main" val="426853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000" dirty="0"/>
              <a:t>(1)</a:t>
            </a:r>
            <a:r>
              <a:rPr lang="zh-CN" altLang="en-US" sz="2000" dirty="0"/>
              <a:t>志愿者管理。涉及管理员、管理用户界面、系统控制类和志愿者实体类，管理员可以给志愿者发送加人邀请和工作任务、进行邀请跟进，管理志愿者提供的邀请响应、志愿者信息、工作时长、工作结果等。志愿者管理主要分为两部分，安排志愿工作和管理志愿者信息。</a:t>
            </a:r>
            <a:endParaRPr lang="en-US" altLang="zh-CN" sz="2000" dirty="0"/>
          </a:p>
          <a:p>
            <a:endParaRPr lang="zh-CN" altLang="en-US" dirty="0"/>
          </a:p>
        </p:txBody>
      </p:sp>
    </p:spTree>
    <p:extLst>
      <p:ext uri="{BB962C8B-B14F-4D97-AF65-F5344CB8AC3E}">
        <p14:creationId xmlns:p14="http://schemas.microsoft.com/office/powerpoint/2010/main" val="14571092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914400" y="-1266"/>
            <a:ext cx="7011937" cy="5144766"/>
          </a:xfrm>
          <a:prstGeom prst="rect">
            <a:avLst/>
          </a:prstGeom>
        </p:spPr>
      </p:pic>
    </p:spTree>
    <p:extLst>
      <p:ext uri="{BB962C8B-B14F-4D97-AF65-F5344CB8AC3E}">
        <p14:creationId xmlns:p14="http://schemas.microsoft.com/office/powerpoint/2010/main" val="623764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500063" y="6890"/>
            <a:ext cx="7859162" cy="4969226"/>
          </a:xfrm>
          <a:prstGeom prst="rect">
            <a:avLst/>
          </a:prstGeom>
        </p:spPr>
      </p:pic>
    </p:spTree>
    <p:extLst>
      <p:ext uri="{BB962C8B-B14F-4D97-AF65-F5344CB8AC3E}">
        <p14:creationId xmlns:p14="http://schemas.microsoft.com/office/powerpoint/2010/main" val="9754126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建立功能模型</a:t>
            </a:r>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49809" y="259781"/>
            <a:ext cx="9044382" cy="4623938"/>
          </a:xfrm>
          <a:prstGeom prst="rect">
            <a:avLst/>
          </a:prstGeom>
        </p:spPr>
      </p:pic>
    </p:spTree>
    <p:extLst>
      <p:ext uri="{BB962C8B-B14F-4D97-AF65-F5344CB8AC3E}">
        <p14:creationId xmlns:p14="http://schemas.microsoft.com/office/powerpoint/2010/main" val="1889063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pPr>
              <a:defRPr/>
            </a:pPr>
            <a:r>
              <a:rPr lang="zh-CN" altLang="en-US" sz="2000" dirty="0"/>
              <a:t>需求分析的主要工作是对需求获取阶段得到的需求模型</a:t>
            </a:r>
            <a:r>
              <a:rPr lang="zh-CN" altLang="en-US" sz="2000" dirty="0" smtClean="0"/>
              <a:t>进行基于</a:t>
            </a:r>
            <a:r>
              <a:rPr lang="zh-CN" altLang="en-US" sz="2000" dirty="0"/>
              <a:t>用例模型构建以分析类图和交互图为主体的分析模型。</a:t>
            </a:r>
            <a:endParaRPr lang="en-US" altLang="zh-CN" sz="2000" dirty="0"/>
          </a:p>
          <a:p>
            <a:pPr>
              <a:defRPr/>
            </a:pPr>
            <a:r>
              <a:rPr lang="zh-CN" altLang="en-US" sz="2000" dirty="0"/>
              <a:t>相比于需求获取阶段获得的用例模型，分析模型更加精确、全面、完整，业务逻辑线索更加鲜明，从而为软件设计和实现奠定了更好的基础，提供了更多的支持。</a:t>
            </a:r>
          </a:p>
          <a:p>
            <a:pPr>
              <a:defRPr/>
            </a:pPr>
            <a:r>
              <a:rPr lang="en-US" altLang="zh-CN" sz="2000" dirty="0"/>
              <a:t>UML</a:t>
            </a:r>
            <a:r>
              <a:rPr lang="zh-CN" altLang="en-US" sz="2000" dirty="0"/>
              <a:t>的类图、交互图、状态图、活动图等是表示需求分析结果的合适工具。用例驱动的过程模型可用于指导需求分析活动。</a:t>
            </a:r>
            <a:endParaRPr lang="en-US" altLang="zh-CN" sz="2000" dirty="0"/>
          </a:p>
          <a:p>
            <a:endParaRPr lang="zh-CN" altLang="en-US" dirty="0"/>
          </a:p>
        </p:txBody>
      </p:sp>
    </p:spTree>
    <p:extLst>
      <p:ext uri="{BB962C8B-B14F-4D97-AF65-F5344CB8AC3E}">
        <p14:creationId xmlns:p14="http://schemas.microsoft.com/office/powerpoint/2010/main" val="108540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684584" y="3363838"/>
            <a:ext cx="2448272" cy="2448272"/>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17" name="椭圆 16"/>
          <p:cNvSpPr/>
          <p:nvPr/>
        </p:nvSpPr>
        <p:spPr>
          <a:xfrm>
            <a:off x="2195736" y="4299942"/>
            <a:ext cx="1584176" cy="1584176"/>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0" name="椭圆 19"/>
          <p:cNvSpPr/>
          <p:nvPr/>
        </p:nvSpPr>
        <p:spPr>
          <a:xfrm>
            <a:off x="1982566" y="3723879"/>
            <a:ext cx="438268" cy="438268"/>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3" name="椭圆 22"/>
          <p:cNvSpPr/>
          <p:nvPr/>
        </p:nvSpPr>
        <p:spPr>
          <a:xfrm>
            <a:off x="7812360" y="3219822"/>
            <a:ext cx="2376264" cy="237626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3" name="椭圆 42"/>
          <p:cNvSpPr/>
          <p:nvPr/>
        </p:nvSpPr>
        <p:spPr>
          <a:xfrm>
            <a:off x="3561704" y="3721694"/>
            <a:ext cx="2387800" cy="2387800"/>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4" name="椭圆 43"/>
          <p:cNvSpPr/>
          <p:nvPr/>
        </p:nvSpPr>
        <p:spPr>
          <a:xfrm>
            <a:off x="7452320" y="3435846"/>
            <a:ext cx="936104" cy="936104"/>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45" name="椭圆 44"/>
          <p:cNvSpPr/>
          <p:nvPr/>
        </p:nvSpPr>
        <p:spPr>
          <a:xfrm>
            <a:off x="6156179" y="4422629"/>
            <a:ext cx="1605507" cy="1605507"/>
          </a:xfrm>
          <a:prstGeom prst="ellipse">
            <a:avLst/>
          </a:prstGeom>
          <a:no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cs typeface="+mn-ea"/>
              <a:sym typeface="+mn-lt"/>
            </a:endParaRPr>
          </a:p>
        </p:txBody>
      </p:sp>
      <p:sp>
        <p:nvSpPr>
          <p:cNvPr id="29" name="文本框 2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3787178" y="2273922"/>
            <a:ext cx="1569660" cy="646331"/>
          </a:xfrm>
          <a:prstGeom prst="rect">
            <a:avLst/>
          </a:prstGeom>
          <a:noFill/>
        </p:spPr>
        <p:txBody>
          <a:bodyPr wrap="none" rtlCol="0">
            <a:spAutoFit/>
          </a:bodyPr>
          <a:lstStyle/>
          <a:p>
            <a:pPr algn="ctr"/>
            <a:r>
              <a:rPr lang="zh-CN" altLang="en-US" sz="3600" b="1" dirty="0" smtClean="0">
                <a:solidFill>
                  <a:schemeClr val="accent1"/>
                </a:solidFill>
                <a:cs typeface="+mn-ea"/>
                <a:sym typeface="+mn-lt"/>
              </a:rPr>
              <a:t>谢谢！</a:t>
            </a:r>
            <a:endParaRPr lang="zh-CN" altLang="en-US" sz="3600" b="1" dirty="0">
              <a:solidFill>
                <a:schemeClr val="accent1"/>
              </a:solidFill>
              <a:cs typeface="+mn-ea"/>
              <a:sym typeface="+mn-lt"/>
            </a:endParaRPr>
          </a:p>
        </p:txBody>
      </p:sp>
    </p:spTree>
    <p:extLst>
      <p:ext uri="{BB962C8B-B14F-4D97-AF65-F5344CB8AC3E}">
        <p14:creationId xmlns:p14="http://schemas.microsoft.com/office/powerpoint/2010/main" val="24281839"/>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zh-CN" dirty="0"/>
              <a:t>　面向对象分析方法</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sz="2000" dirty="0" smtClean="0"/>
              <a:t>4.   </a:t>
            </a:r>
            <a:r>
              <a:rPr lang="zh-CN" altLang="en-US" sz="2000" dirty="0" smtClean="0"/>
              <a:t> </a:t>
            </a:r>
            <a:r>
              <a:rPr lang="zh-CN" altLang="en-US" sz="2000" dirty="0" smtClean="0"/>
              <a:t>确定</a:t>
            </a:r>
            <a:r>
              <a:rPr lang="zh-CN" altLang="en-US" sz="2000" dirty="0"/>
              <a:t>了系统的类和对象之后，就可以</a:t>
            </a:r>
            <a:r>
              <a:rPr lang="zh-CN" altLang="en-US" sz="2000" dirty="0">
                <a:solidFill>
                  <a:srgbClr val="FF0000"/>
                </a:solidFill>
              </a:rPr>
              <a:t>分析类之间的关系</a:t>
            </a:r>
            <a:r>
              <a:rPr lang="zh-CN" altLang="en-US" sz="2000" dirty="0"/>
              <a:t>了。对象或类之间的关系有</a:t>
            </a:r>
            <a:r>
              <a:rPr lang="zh-CN" altLang="en-US" sz="2000" dirty="0" smtClean="0"/>
              <a:t>依赖</a:t>
            </a:r>
            <a:r>
              <a:rPr lang="zh-CN" altLang="en-US" sz="2000" dirty="0"/>
              <a:t>、关联、聚合、组合、泛化和实现。</a:t>
            </a:r>
          </a:p>
          <a:p>
            <a:pPr marL="857241" lvl="1" indent="-457200">
              <a:buFont typeface="+mj-ea"/>
              <a:buAutoNum type="circleNumDbPlain"/>
            </a:pPr>
            <a:r>
              <a:rPr lang="zh-CN" altLang="en-US" dirty="0" smtClean="0"/>
              <a:t>依赖</a:t>
            </a:r>
            <a:r>
              <a:rPr lang="zh-CN" altLang="en-US" dirty="0"/>
              <a:t>关系是“非结构化”的和短暂的关系，表明某个对象会影响另外一个对象的行为或服务。</a:t>
            </a:r>
          </a:p>
          <a:p>
            <a:pPr marL="857241" lvl="1" indent="-457200">
              <a:buFont typeface="+mj-ea"/>
              <a:buAutoNum type="circleNumDbPlain"/>
            </a:pPr>
            <a:r>
              <a:rPr lang="zh-CN" altLang="en-US" dirty="0" smtClean="0"/>
              <a:t>关联</a:t>
            </a:r>
            <a:r>
              <a:rPr lang="zh-CN" altLang="en-US" dirty="0"/>
              <a:t>关系是“结构化”的关系，描述对象之间的连接。</a:t>
            </a:r>
          </a:p>
          <a:p>
            <a:pPr marL="857241" lvl="1" indent="-457200">
              <a:buFont typeface="+mj-ea"/>
              <a:buAutoNum type="circleNumDbPlain"/>
            </a:pPr>
            <a:r>
              <a:rPr lang="zh-CN" altLang="en-US" dirty="0" smtClean="0"/>
              <a:t>聚合</a:t>
            </a:r>
            <a:r>
              <a:rPr lang="zh-CN" altLang="en-US" dirty="0"/>
              <a:t>关系和组合关系是特殊的关联关系，它们强调整体和部分之间的从属性，组合是聚合的一种形式，组合关系对应的整体和部分具有很强的归属关系和一致的生命期。比如，计算机和显示器就属于聚合关系。</a:t>
            </a:r>
          </a:p>
          <a:p>
            <a:pPr marL="857241" lvl="1" indent="-457200">
              <a:buFont typeface="+mj-ea"/>
              <a:buAutoNum type="circleNumDbPlain"/>
            </a:pPr>
            <a:r>
              <a:rPr lang="zh-CN" altLang="en-US" dirty="0" smtClean="0"/>
              <a:t>泛化</a:t>
            </a:r>
            <a:r>
              <a:rPr lang="zh-CN" altLang="en-US" dirty="0"/>
              <a:t>关系与类间的继承类似。</a:t>
            </a:r>
          </a:p>
          <a:p>
            <a:pPr marL="857241" lvl="1" indent="-457200">
              <a:buFont typeface="+mj-ea"/>
              <a:buAutoNum type="circleNumDbPlain"/>
            </a:pPr>
            <a:r>
              <a:rPr lang="zh-CN" altLang="en-US" dirty="0" smtClean="0"/>
              <a:t>实现</a:t>
            </a:r>
            <a:r>
              <a:rPr lang="zh-CN" altLang="en-US" dirty="0"/>
              <a:t>关系是针对类与接口的关系。</a:t>
            </a:r>
          </a:p>
          <a:p>
            <a:endParaRPr lang="zh-CN" altLang="en-US" dirty="0"/>
          </a:p>
        </p:txBody>
      </p:sp>
    </p:spTree>
    <p:extLst>
      <p:ext uri="{BB962C8B-B14F-4D97-AF65-F5344CB8AC3E}">
        <p14:creationId xmlns:p14="http://schemas.microsoft.com/office/powerpoint/2010/main" val="1501361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zh-CN" dirty="0"/>
              <a:t>　面向对象分析方法</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pPr marL="0" indent="0">
              <a:buNone/>
            </a:pPr>
            <a:r>
              <a:rPr lang="en-US" altLang="zh-CN" dirty="0" smtClean="0"/>
              <a:t> </a:t>
            </a:r>
            <a:r>
              <a:rPr lang="en-US" altLang="zh-CN" dirty="0" smtClean="0"/>
              <a:t>5. </a:t>
            </a:r>
            <a:r>
              <a:rPr lang="zh-CN" altLang="zh-CN" dirty="0" smtClean="0"/>
              <a:t>明确</a:t>
            </a:r>
            <a:r>
              <a:rPr lang="zh-CN" altLang="zh-CN" dirty="0"/>
              <a:t>了对象、类和类之间的层次关系之后，需要进一步</a:t>
            </a:r>
            <a:r>
              <a:rPr lang="zh-CN" altLang="zh-CN" dirty="0">
                <a:solidFill>
                  <a:srgbClr val="00B050"/>
                </a:solidFill>
              </a:rPr>
              <a:t>识别出对象之间的动态交互行为</a:t>
            </a:r>
            <a:r>
              <a:rPr lang="zh-CN" altLang="zh-CN" dirty="0"/>
              <a:t>，即系统响应外部事件或操作的工作过程。一般采用顺序图将用例和分析的对象联系在一起，描述用例的行为是如何在对象之间分布的。也可以采用协作图、状态图或活动图</a:t>
            </a:r>
            <a:r>
              <a:rPr lang="zh-CN" altLang="zh-CN" dirty="0" smtClean="0"/>
              <a:t>。</a:t>
            </a:r>
            <a:endParaRPr lang="en-US" altLang="zh-CN" dirty="0" smtClean="0"/>
          </a:p>
          <a:p>
            <a:pPr marL="0" indent="0">
              <a:buNone/>
            </a:pPr>
            <a:r>
              <a:rPr lang="en-US" altLang="zh-CN" dirty="0" smtClean="0"/>
              <a:t>6.  </a:t>
            </a:r>
            <a:r>
              <a:rPr lang="zh-CN" altLang="zh-CN" dirty="0" smtClean="0"/>
              <a:t>需要</a:t>
            </a:r>
            <a:r>
              <a:rPr lang="zh-CN" altLang="zh-CN" dirty="0"/>
              <a:t>将</a:t>
            </a:r>
            <a:r>
              <a:rPr lang="zh-CN" altLang="zh-CN" dirty="0">
                <a:solidFill>
                  <a:srgbClr val="00B050"/>
                </a:solidFill>
              </a:rPr>
              <a:t>需求分析的结果用多种模型图表示出来</a:t>
            </a:r>
            <a:r>
              <a:rPr lang="zh-CN" altLang="zh-CN" dirty="0"/>
              <a:t>，并对其进行评审</a:t>
            </a:r>
            <a:r>
              <a:rPr lang="zh-CN" altLang="zh-CN" dirty="0" smtClean="0"/>
              <a:t>。</a:t>
            </a:r>
            <a:endParaRPr lang="en-US" altLang="zh-CN" dirty="0" smtClean="0"/>
          </a:p>
          <a:p>
            <a:pPr marL="0" indent="0">
              <a:buNone/>
            </a:pPr>
            <a:r>
              <a:rPr lang="zh-CN" altLang="zh-CN" dirty="0" smtClean="0"/>
              <a:t>由于</a:t>
            </a:r>
            <a:r>
              <a:rPr lang="zh-CN" altLang="zh-CN" dirty="0"/>
              <a:t>分析的过程是一个循序渐进的过程，合理的分析模型需要多次迭代才能得到。</a:t>
            </a:r>
            <a:endParaRPr lang="zh-CN" altLang="en-US" dirty="0"/>
          </a:p>
        </p:txBody>
      </p:sp>
    </p:spTree>
    <p:extLst>
      <p:ext uri="{BB962C8B-B14F-4D97-AF65-F5344CB8AC3E}">
        <p14:creationId xmlns:p14="http://schemas.microsoft.com/office/powerpoint/2010/main" val="1204737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zh-CN" dirty="0"/>
              <a:t>　面向对象分析方法</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pic>
        <p:nvPicPr>
          <p:cNvPr id="5" name="内容占位符 4" descr="0215"/>
          <p:cNvPicPr>
            <a:picLocks noGrp="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1749169" y="1601986"/>
            <a:ext cx="5036061" cy="2438400"/>
          </a:xfrm>
          <a:prstGeom prst="rect">
            <a:avLst/>
          </a:prstGeom>
          <a:noFill/>
          <a:ln>
            <a:noFill/>
          </a:ln>
        </p:spPr>
      </p:pic>
    </p:spTree>
    <p:extLst>
      <p:ext uri="{BB962C8B-B14F-4D97-AF65-F5344CB8AC3E}">
        <p14:creationId xmlns:p14="http://schemas.microsoft.com/office/powerpoint/2010/main" val="4244078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a:t>
            </a:r>
            <a:r>
              <a:rPr lang="zh-CN" altLang="zh-CN" dirty="0"/>
              <a:t>　面向对象分析方法</a:t>
            </a:r>
            <a:endParaRPr lang="zh-CN" altLang="en-US" dirty="0"/>
          </a:p>
        </p:txBody>
      </p:sp>
      <p:sp>
        <p:nvSpPr>
          <p:cNvPr id="3" name="页脚占位符 2"/>
          <p:cNvSpPr>
            <a:spLocks noGrp="1"/>
          </p:cNvSpPr>
          <p:nvPr>
            <p:ph type="ftr" sz="quarter" idx="11"/>
          </p:nvPr>
        </p:nvSpPr>
        <p:spPr/>
        <p:txBody>
          <a:bodyPr/>
          <a:lstStyle/>
          <a:p>
            <a:r>
              <a:rPr lang="en-JM" smtClean="0"/>
              <a:t> </a:t>
            </a:r>
            <a:endParaRPr lang="en-JM" dirty="0"/>
          </a:p>
        </p:txBody>
      </p:sp>
      <p:sp>
        <p:nvSpPr>
          <p:cNvPr id="4" name="内容占位符 3"/>
          <p:cNvSpPr>
            <a:spLocks noGrp="1"/>
          </p:cNvSpPr>
          <p:nvPr>
            <p:ph sz="quarter" idx="13"/>
          </p:nvPr>
        </p:nvSpPr>
        <p:spPr/>
        <p:txBody>
          <a:bodyPr/>
          <a:lstStyle/>
          <a:p>
            <a:r>
              <a:rPr lang="en-US" altLang="zh-CN" dirty="0"/>
              <a:t>7.1.2  </a:t>
            </a:r>
            <a:r>
              <a:rPr lang="zh-CN" altLang="en-US" dirty="0"/>
              <a:t>面向对象分析</a:t>
            </a:r>
            <a:r>
              <a:rPr lang="zh-CN" altLang="en-US" dirty="0" smtClean="0"/>
              <a:t>原则</a:t>
            </a:r>
            <a:endParaRPr lang="en-US" altLang="zh-CN" dirty="0" smtClean="0"/>
          </a:p>
          <a:p>
            <a:endParaRPr lang="zh-CN" altLang="en-US" dirty="0"/>
          </a:p>
          <a:p>
            <a:pPr marL="400041" lvl="1" indent="0">
              <a:buNone/>
            </a:pPr>
            <a:r>
              <a:rPr lang="en-US" altLang="zh-CN" sz="2400" dirty="0" smtClean="0"/>
              <a:t>1</a:t>
            </a:r>
            <a:r>
              <a:rPr lang="zh-CN" altLang="en-US" sz="2400" dirty="0"/>
              <a:t>．定义有实际意义的对象</a:t>
            </a:r>
          </a:p>
          <a:p>
            <a:pPr marL="400041" lvl="1" indent="0">
              <a:buNone/>
            </a:pPr>
            <a:r>
              <a:rPr lang="en-US" altLang="zh-CN" sz="2400" dirty="0" smtClean="0"/>
              <a:t>2</a:t>
            </a:r>
            <a:r>
              <a:rPr lang="zh-CN" altLang="en-US" sz="2400" dirty="0"/>
              <a:t>．模型的描述要规范、准确</a:t>
            </a:r>
          </a:p>
          <a:p>
            <a:pPr marL="400041" lvl="1" indent="0">
              <a:buNone/>
            </a:pPr>
            <a:r>
              <a:rPr lang="en-US" altLang="zh-CN" sz="2400" dirty="0" smtClean="0"/>
              <a:t>3</a:t>
            </a:r>
            <a:r>
              <a:rPr lang="zh-CN" altLang="en-US" sz="2400" dirty="0"/>
              <a:t>．共享性</a:t>
            </a:r>
          </a:p>
          <a:p>
            <a:pPr marL="400041" lvl="1" indent="0">
              <a:buNone/>
            </a:pPr>
            <a:r>
              <a:rPr lang="en-US" altLang="zh-CN" sz="2400" dirty="0" smtClean="0"/>
              <a:t>4</a:t>
            </a:r>
            <a:r>
              <a:rPr lang="zh-CN" altLang="en-US" sz="2400" dirty="0"/>
              <a:t>．封装性</a:t>
            </a:r>
          </a:p>
          <a:p>
            <a:endParaRPr lang="zh-CN" altLang="en-US" dirty="0"/>
          </a:p>
        </p:txBody>
      </p:sp>
    </p:spTree>
    <p:extLst>
      <p:ext uri="{BB962C8B-B14F-4D97-AF65-F5344CB8AC3E}">
        <p14:creationId xmlns:p14="http://schemas.microsoft.com/office/powerpoint/2010/main" val="180485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8310</TotalTime>
  <Words>5302</Words>
  <Application>Microsoft Office PowerPoint</Application>
  <PresentationFormat>全屏显示(16:9)</PresentationFormat>
  <Paragraphs>309</Paragraphs>
  <Slides>55</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55</vt:i4>
      </vt:variant>
    </vt:vector>
  </HeadingPairs>
  <TitlesOfParts>
    <vt:vector size="63" baseType="lpstr">
      <vt:lpstr>Adobe 楷体 Std R</vt:lpstr>
      <vt:lpstr>Bebas Neue</vt:lpstr>
      <vt:lpstr>宋体</vt:lpstr>
      <vt:lpstr>微软雅黑</vt:lpstr>
      <vt:lpstr>Arial</vt:lpstr>
      <vt:lpstr>Calibri</vt:lpstr>
      <vt:lpstr>Wingdings</vt:lpstr>
      <vt:lpstr>Office Theme</vt:lpstr>
      <vt:lpstr>PowerPoint 演示文稿</vt:lpstr>
      <vt:lpstr>7.1　面向对象分析方法</vt:lpstr>
      <vt:lpstr>基于用例需求分析的过程</vt:lpstr>
      <vt:lpstr>PowerPoint 演示文稿</vt:lpstr>
      <vt:lpstr>7.1　面向对象分析方法</vt:lpstr>
      <vt:lpstr>7.1　面向对象分析方法</vt:lpstr>
      <vt:lpstr>7.1　面向对象分析方法</vt:lpstr>
      <vt:lpstr>7.1　面向对象分析方法</vt:lpstr>
      <vt:lpstr>7.1　面向对象分析方法</vt:lpstr>
      <vt:lpstr>PowerPoint 演示文稿</vt:lpstr>
      <vt:lpstr>PowerPoint 演示文稿</vt:lpstr>
      <vt:lpstr>7.2  面向对象建模</vt:lpstr>
      <vt:lpstr>7.2  面向对象建模</vt:lpstr>
      <vt:lpstr>7.2  面向对象建模</vt:lpstr>
      <vt:lpstr>PowerPoint 演示文稿</vt:lpstr>
      <vt:lpstr>PowerPoint 演示文稿</vt:lpstr>
      <vt:lpstr>7.2  面向对象建模</vt:lpstr>
      <vt:lpstr>PowerPoint 演示文稿</vt:lpstr>
      <vt:lpstr>PowerPoint 演示文稿</vt:lpstr>
      <vt:lpstr>PowerPoint 演示文稿</vt:lpstr>
      <vt:lpstr>7.2  面向对象建模</vt:lpstr>
      <vt:lpstr>7.2  面向对象建模</vt:lpstr>
      <vt:lpstr>7.2  面向对象建模</vt:lpstr>
      <vt:lpstr>PowerPoint 演示文稿</vt:lpstr>
      <vt:lpstr>PowerPoint 演示文稿</vt:lpstr>
      <vt:lpstr>7.2  面向对象建模</vt:lpstr>
      <vt:lpstr>PowerPoint 演示文稿</vt:lpstr>
      <vt:lpstr>7.2  面向对象建模</vt:lpstr>
      <vt:lpstr>7.2  面向对象建模</vt:lpstr>
      <vt:lpstr>7.2  面向对象建模</vt:lpstr>
      <vt:lpstr>7.2  面向对象建模</vt:lpstr>
      <vt:lpstr>7.2  面向对象建模</vt:lpstr>
      <vt:lpstr>7.2  面向对象建模</vt:lpstr>
      <vt:lpstr>7.2  面向对象建模</vt:lpstr>
      <vt:lpstr>7.2  面向对象建模</vt:lpstr>
      <vt:lpstr>7.2  面向对象建模</vt:lpstr>
      <vt:lpstr>7.2  面向对象建模</vt:lpstr>
      <vt:lpstr>7.3  面向对象分析实例</vt:lpstr>
      <vt:lpstr>PowerPoint 演示文稿</vt:lpstr>
      <vt:lpstr>PowerPoint 演示文稿</vt:lpstr>
      <vt:lpstr>对“响应邀请”用例的描述</vt:lpstr>
      <vt:lpstr>2.建立对象模型（设置分析类）</vt:lpstr>
      <vt:lpstr>设置分析类</vt:lpstr>
      <vt:lpstr>设置分析类</vt:lpstr>
      <vt:lpstr>PowerPoint 演示文稿</vt:lpstr>
      <vt:lpstr>PowerPoint 演示文稿</vt:lpstr>
      <vt:lpstr>3.建立动态模型</vt:lpstr>
      <vt:lpstr>PowerPoint 演示文稿</vt:lpstr>
      <vt:lpstr>典型布局规则下的顺序图</vt:lpstr>
      <vt:lpstr>PowerPoint 演示文稿</vt:lpstr>
      <vt:lpstr>PowerPoint 演示文稿</vt:lpstr>
      <vt:lpstr>PowerPoint 演示文稿</vt:lpstr>
      <vt:lpstr>4.建立功能模型</vt:lpstr>
      <vt:lpstr>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lyx</dc:creator>
  <cp:keywords>http:/www.ypppt.com</cp:keywords>
  <cp:lastModifiedBy>Administrator</cp:lastModifiedBy>
  <cp:revision>267</cp:revision>
  <dcterms:created xsi:type="dcterms:W3CDTF">2011-12-26T17:46:32Z</dcterms:created>
  <dcterms:modified xsi:type="dcterms:W3CDTF">2020-04-12T11:14:33Z</dcterms:modified>
</cp:coreProperties>
</file>