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handoutMasterIdLst>
    <p:handoutMasterId r:id="rId65"/>
  </p:handoutMasterIdLst>
  <p:sldIdLst>
    <p:sldId id="339" r:id="rId2"/>
    <p:sldId id="380" r:id="rId3"/>
    <p:sldId id="347" r:id="rId4"/>
    <p:sldId id="348" r:id="rId5"/>
    <p:sldId id="381" r:id="rId6"/>
    <p:sldId id="349" r:id="rId7"/>
    <p:sldId id="353" r:id="rId8"/>
    <p:sldId id="382" r:id="rId9"/>
    <p:sldId id="350" r:id="rId10"/>
    <p:sldId id="351" r:id="rId11"/>
    <p:sldId id="386" r:id="rId12"/>
    <p:sldId id="352" r:id="rId13"/>
    <p:sldId id="383" r:id="rId14"/>
    <p:sldId id="354" r:id="rId15"/>
    <p:sldId id="355" r:id="rId16"/>
    <p:sldId id="356" r:id="rId17"/>
    <p:sldId id="357" r:id="rId18"/>
    <p:sldId id="358" r:id="rId19"/>
    <p:sldId id="360" r:id="rId20"/>
    <p:sldId id="361" r:id="rId21"/>
    <p:sldId id="384" r:id="rId22"/>
    <p:sldId id="359" r:id="rId23"/>
    <p:sldId id="385" r:id="rId24"/>
    <p:sldId id="362" r:id="rId25"/>
    <p:sldId id="387" r:id="rId26"/>
    <p:sldId id="388" r:id="rId27"/>
    <p:sldId id="389" r:id="rId28"/>
    <p:sldId id="363" r:id="rId29"/>
    <p:sldId id="364" r:id="rId30"/>
    <p:sldId id="390" r:id="rId31"/>
    <p:sldId id="365" r:id="rId32"/>
    <p:sldId id="392" r:id="rId33"/>
    <p:sldId id="391" r:id="rId34"/>
    <p:sldId id="393" r:id="rId35"/>
    <p:sldId id="394" r:id="rId36"/>
    <p:sldId id="366" r:id="rId37"/>
    <p:sldId id="395" r:id="rId38"/>
    <p:sldId id="396" r:id="rId39"/>
    <p:sldId id="367" r:id="rId40"/>
    <p:sldId id="397" r:id="rId41"/>
    <p:sldId id="370" r:id="rId42"/>
    <p:sldId id="398" r:id="rId43"/>
    <p:sldId id="368" r:id="rId44"/>
    <p:sldId id="369" r:id="rId45"/>
    <p:sldId id="399" r:id="rId46"/>
    <p:sldId id="371" r:id="rId47"/>
    <p:sldId id="372" r:id="rId48"/>
    <p:sldId id="373" r:id="rId49"/>
    <p:sldId id="374" r:id="rId50"/>
    <p:sldId id="400" r:id="rId51"/>
    <p:sldId id="375" r:id="rId52"/>
    <p:sldId id="376" r:id="rId53"/>
    <p:sldId id="377" r:id="rId54"/>
    <p:sldId id="379" r:id="rId55"/>
    <p:sldId id="378" r:id="rId56"/>
    <p:sldId id="401" r:id="rId57"/>
    <p:sldId id="402" r:id="rId58"/>
    <p:sldId id="407" r:id="rId59"/>
    <p:sldId id="403" r:id="rId60"/>
    <p:sldId id="406" r:id="rId61"/>
    <p:sldId id="408" r:id="rId62"/>
    <p:sldId id="340"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2644C"/>
    <a:srgbClr val="0065B0"/>
    <a:srgbClr val="FF0505"/>
    <a:srgbClr val="EA0000"/>
    <a:srgbClr val="444444"/>
    <a:srgbClr val="0FCED3"/>
    <a:srgbClr val="CC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99548" autoAdjust="0"/>
  </p:normalViewPr>
  <p:slideViewPr>
    <p:cSldViewPr>
      <p:cViewPr varScale="1">
        <p:scale>
          <a:sx n="98" d="100"/>
          <a:sy n="98" d="100"/>
        </p:scale>
        <p:origin x="426" y="84"/>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32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JM" smtClean="0"/>
              <a:pPr/>
              <a:t>15/04/2020</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JM" smtClean="0"/>
              <a:pPr/>
              <a:t>15/04/2020</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1</a:t>
            </a:fld>
            <a:endParaRPr lang="zh-CN" altLang="en-US"/>
          </a:p>
        </p:txBody>
      </p:sp>
    </p:spTree>
    <p:extLst>
      <p:ext uri="{BB962C8B-B14F-4D97-AF65-F5344CB8AC3E}">
        <p14:creationId xmlns:p14="http://schemas.microsoft.com/office/powerpoint/2010/main" val="9266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62</a:t>
            </a:fld>
            <a:endParaRPr lang="zh-CN" altLang="en-US"/>
          </a:p>
        </p:txBody>
      </p:sp>
    </p:spTree>
    <p:extLst>
      <p:ext uri="{BB962C8B-B14F-4D97-AF65-F5344CB8AC3E}">
        <p14:creationId xmlns:p14="http://schemas.microsoft.com/office/powerpoint/2010/main" val="4119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8" name="内容占位符 7"/>
          <p:cNvSpPr>
            <a:spLocks noGrp="1"/>
          </p:cNvSpPr>
          <p:nvPr>
            <p:ph sz="quarter" idx="13"/>
          </p:nvPr>
        </p:nvSpPr>
        <p:spPr>
          <a:xfrm>
            <a:off x="457200" y="1043658"/>
            <a:ext cx="8229600" cy="3661691"/>
          </a:xfrm>
          <a:prstGeom prst="rect">
            <a:avLst/>
          </a:prstGeom>
        </p:spPr>
        <p:txBody>
          <a:bodyPr/>
          <a:lstStyle>
            <a:lvl1pPr marL="0" marR="0" indent="0" algn="l" defTabSz="914377" rtl="0" eaLnBrk="1" fontAlgn="auto" latinLnBrk="0" hangingPunct="1">
              <a:lnSpc>
                <a:spcPct val="110000"/>
              </a:lnSpc>
              <a:spcBef>
                <a:spcPts val="0"/>
              </a:spcBef>
              <a:spcAft>
                <a:spcPts val="0"/>
              </a:spcAft>
              <a:buClrTx/>
              <a:buSzTx/>
              <a:buFontTx/>
              <a:buNone/>
              <a:tabLst/>
              <a:defRPr sz="2400"/>
            </a:lvl1pPr>
            <a:lvl2pPr>
              <a:defRPr sz="2000"/>
            </a:lvl2pPr>
            <a:lvl3pPr>
              <a:defRPr sz="1800"/>
            </a:lvl3pPr>
          </a:lstStyle>
          <a:p>
            <a:pPr marL="342891" marR="0" lvl="0" indent="-342891" algn="l" defTabSz="914377" rtl="0" eaLnBrk="1" fontAlgn="auto" latinLnBrk="0" hangingPunct="1">
              <a:lnSpc>
                <a:spcPct val="110000"/>
              </a:lnSpc>
              <a:spcBef>
                <a:spcPts val="0"/>
              </a:spcBef>
              <a:spcAft>
                <a:spcPts val="0"/>
              </a:spcAft>
              <a:buClrTx/>
              <a:buSzTx/>
              <a:buFont typeface="Arial" pitchFamily="34" charset="0"/>
              <a:buChar char="•"/>
              <a:tabLst/>
              <a:defRPr/>
            </a:pPr>
            <a:r>
              <a:rPr lang="zh-CN" altLang="en-US" dirty="0" smtClean="0"/>
              <a:t>单击此处编辑母版文本样式</a:t>
            </a:r>
          </a:p>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5469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JM" smtClean="0"/>
              <a:pPr/>
              <a:t>‹#›</a:t>
            </a:fld>
            <a:endParaRPr lang="en-JM"/>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800"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4" r:id="rId2"/>
    <p:sldLayoutId id="2147483673" r:id="rId3"/>
    <p:sldLayoutId id="2147483661"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377" rtl="0" eaLnBrk="1" latinLnBrk="0" hangingPunct="1">
        <a:spcBef>
          <a:spcPct val="0"/>
        </a:spcBef>
        <a:buNone/>
        <a:defRPr sz="3600" kern="1200">
          <a:solidFill>
            <a:srgbClr val="0070C0"/>
          </a:solidFill>
          <a:latin typeface="Bebas Neue" pitchFamily="34" charset="0"/>
          <a:ea typeface="+mj-ea"/>
          <a:cs typeface="+mj-cs"/>
        </a:defRPr>
      </a:lvl1pPr>
    </p:titleStyle>
    <p:bodyStyle>
      <a:lvl1pPr marL="342891" indent="-342891"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1pPr>
      <a:lvl2pPr marL="742932" indent="-28574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2pPr>
      <a:lvl3pPr marL="1142971"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3pPr>
      <a:lvl4pPr marL="1600160"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349"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1309727" y="1887491"/>
            <a:ext cx="6524543" cy="646331"/>
          </a:xfrm>
          <a:prstGeom prst="rect">
            <a:avLst/>
          </a:prstGeom>
          <a:noFill/>
        </p:spPr>
        <p:txBody>
          <a:bodyPr wrap="none" rtlCol="0">
            <a:spAutoFit/>
          </a:bodyPr>
          <a:lstStyle/>
          <a:p>
            <a:pPr algn="ctr"/>
            <a:r>
              <a:rPr lang="zh-CN" altLang="en-US" sz="3600" b="1" dirty="0">
                <a:solidFill>
                  <a:schemeClr val="tx2">
                    <a:lumMod val="75000"/>
                    <a:lumOff val="25000"/>
                  </a:schemeClr>
                </a:solidFill>
                <a:cs typeface="+mn-ea"/>
                <a:sym typeface="+mn-lt"/>
              </a:rPr>
              <a:t>第</a:t>
            </a:r>
            <a:r>
              <a:rPr lang="en-US" altLang="zh-CN" sz="3600" b="1" dirty="0">
                <a:solidFill>
                  <a:schemeClr val="tx2">
                    <a:lumMod val="75000"/>
                    <a:lumOff val="25000"/>
                  </a:schemeClr>
                </a:solidFill>
                <a:cs typeface="+mn-ea"/>
                <a:sym typeface="+mn-lt"/>
              </a:rPr>
              <a:t>8</a:t>
            </a:r>
            <a:r>
              <a:rPr lang="zh-CN" altLang="en-US" sz="3600" b="1" dirty="0">
                <a:solidFill>
                  <a:schemeClr val="tx2">
                    <a:lumMod val="75000"/>
                    <a:lumOff val="25000"/>
                  </a:schemeClr>
                </a:solidFill>
                <a:cs typeface="+mn-ea"/>
                <a:sym typeface="+mn-lt"/>
              </a:rPr>
              <a:t>章 软件体系结构与设计模式</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9079985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a:xfrm>
            <a:off x="3352800" y="990340"/>
            <a:ext cx="5715000" cy="3661691"/>
          </a:xfrm>
        </p:spPr>
        <p:txBody>
          <a:bodyPr/>
          <a:lstStyle/>
          <a:p>
            <a:pPr marL="342900" indent="-342900">
              <a:buFont typeface="Arial" panose="020B0604020202020204" pitchFamily="34" charset="0"/>
              <a:buChar char="•"/>
            </a:pPr>
            <a:r>
              <a:rPr lang="en-US" altLang="zh-CN" dirty="0"/>
              <a:t>8.1.3</a:t>
            </a:r>
            <a:r>
              <a:rPr lang="zh-CN" altLang="en-US" dirty="0"/>
              <a:t>　软件体系结构的分层</a:t>
            </a:r>
            <a:r>
              <a:rPr lang="zh-CN" altLang="en-US" dirty="0" smtClean="0"/>
              <a:t>模型</a:t>
            </a:r>
            <a:endParaRPr lang="zh-CN" altLang="en-US" sz="1800" dirty="0"/>
          </a:p>
          <a:p>
            <a:pPr marL="285750" indent="-285750">
              <a:buFont typeface="Wingdings" panose="05000000000000000000" pitchFamily="2" charset="2"/>
              <a:buChar char="Ø"/>
            </a:pPr>
            <a:r>
              <a:rPr lang="zh-CN" altLang="en-US" sz="1800" dirty="0" smtClean="0">
                <a:solidFill>
                  <a:srgbClr val="C00000"/>
                </a:solidFill>
                <a:latin typeface="楷体" panose="02010609060101010101" pitchFamily="49" charset="-122"/>
                <a:ea typeface="楷体" panose="02010609060101010101" pitchFamily="49" charset="-122"/>
              </a:rPr>
              <a:t>计算机</a:t>
            </a:r>
            <a:r>
              <a:rPr lang="zh-CN" altLang="en-US" sz="1800" dirty="0">
                <a:solidFill>
                  <a:srgbClr val="C00000"/>
                </a:solidFill>
                <a:latin typeface="楷体" panose="02010609060101010101" pitchFamily="49" charset="-122"/>
                <a:ea typeface="楷体" panose="02010609060101010101" pitchFamily="49" charset="-122"/>
              </a:rPr>
              <a:t>硬件层</a:t>
            </a:r>
            <a:r>
              <a:rPr lang="zh-CN" altLang="en-US" sz="1800" dirty="0">
                <a:latin typeface="楷体" panose="02010609060101010101" pitchFamily="49" charset="-122"/>
                <a:ea typeface="楷体" panose="02010609060101010101" pitchFamily="49" charset="-122"/>
              </a:rPr>
              <a:t>是软件实现的物质基础，比如</a:t>
            </a:r>
            <a:r>
              <a:rPr lang="zh-CN" altLang="en-US" sz="1800" u="sng" dirty="0">
                <a:solidFill>
                  <a:srgbClr val="00B050"/>
                </a:solidFill>
                <a:latin typeface="楷体" panose="02010609060101010101" pitchFamily="49" charset="-122"/>
                <a:ea typeface="楷体" panose="02010609060101010101" pitchFamily="49" charset="-122"/>
              </a:rPr>
              <a:t>存储器、时钟、高速缓存</a:t>
            </a:r>
            <a:r>
              <a:rPr lang="zh-CN" altLang="en-US" sz="1800" dirty="0">
                <a:latin typeface="楷体" panose="02010609060101010101" pitchFamily="49" charset="-122"/>
                <a:ea typeface="楷体" panose="02010609060101010101" pitchFamily="49" charset="-122"/>
              </a:rPr>
              <a:t>等。</a:t>
            </a:r>
          </a:p>
          <a:p>
            <a:pPr marL="285750" indent="-285750">
              <a:buFont typeface="Wingdings" panose="05000000000000000000" pitchFamily="2" charset="2"/>
              <a:buChar char="Ø"/>
            </a:pPr>
            <a:r>
              <a:rPr lang="zh-CN" altLang="en-US" sz="1800" dirty="0" smtClean="0">
                <a:solidFill>
                  <a:srgbClr val="C00000"/>
                </a:solidFill>
                <a:latin typeface="楷体" panose="02010609060101010101" pitchFamily="49" charset="-122"/>
                <a:ea typeface="楷体" panose="02010609060101010101" pitchFamily="49" charset="-122"/>
              </a:rPr>
              <a:t>软件</a:t>
            </a:r>
            <a:r>
              <a:rPr lang="zh-CN" altLang="en-US" sz="1800" dirty="0">
                <a:solidFill>
                  <a:srgbClr val="C00000"/>
                </a:solidFill>
                <a:latin typeface="楷体" panose="02010609060101010101" pitchFamily="49" charset="-122"/>
                <a:ea typeface="楷体" panose="02010609060101010101" pitchFamily="49" charset="-122"/>
              </a:rPr>
              <a:t>硬件层</a:t>
            </a:r>
            <a:r>
              <a:rPr lang="zh-CN" altLang="en-US" sz="1800" dirty="0">
                <a:latin typeface="楷体" panose="02010609060101010101" pitchFamily="49" charset="-122"/>
                <a:ea typeface="楷体" panose="02010609060101010101" pitchFamily="49" charset="-122"/>
              </a:rPr>
              <a:t>实现了软件与硬件的分离，既是对软件实现的最底层的描述，也是对硬件实现的操作和控制的描述。</a:t>
            </a:r>
          </a:p>
          <a:p>
            <a:pPr marL="285750" indent="-285750">
              <a:buFont typeface="Wingdings" panose="05000000000000000000" pitchFamily="2" charset="2"/>
              <a:buChar char="Ø"/>
            </a:pPr>
            <a:r>
              <a:rPr lang="zh-CN" altLang="en-US" sz="1800" dirty="0" smtClean="0">
                <a:solidFill>
                  <a:srgbClr val="C00000"/>
                </a:solidFill>
                <a:latin typeface="楷体" panose="02010609060101010101" pitchFamily="49" charset="-122"/>
                <a:ea typeface="楷体" panose="02010609060101010101" pitchFamily="49" charset="-122"/>
              </a:rPr>
              <a:t>基础</a:t>
            </a:r>
            <a:r>
              <a:rPr lang="zh-CN" altLang="en-US" sz="1800" dirty="0">
                <a:solidFill>
                  <a:srgbClr val="C00000"/>
                </a:solidFill>
                <a:latin typeface="楷体" panose="02010609060101010101" pitchFamily="49" charset="-122"/>
                <a:ea typeface="楷体" panose="02010609060101010101" pitchFamily="49" charset="-122"/>
              </a:rPr>
              <a:t>控制描述层</a:t>
            </a:r>
            <a:r>
              <a:rPr lang="zh-CN" altLang="en-US" sz="1800" dirty="0">
                <a:latin typeface="楷体" panose="02010609060101010101" pitchFamily="49" charset="-122"/>
                <a:ea typeface="楷体" panose="02010609060101010101" pitchFamily="49" charset="-122"/>
              </a:rPr>
              <a:t>、</a:t>
            </a:r>
            <a:r>
              <a:rPr lang="zh-CN" altLang="en-US" sz="1800" dirty="0">
                <a:solidFill>
                  <a:srgbClr val="C00000"/>
                </a:solidFill>
                <a:latin typeface="楷体" panose="02010609060101010101" pitchFamily="49" charset="-122"/>
                <a:ea typeface="楷体" panose="02010609060101010101" pitchFamily="49" charset="-122"/>
              </a:rPr>
              <a:t>资源和管理调度层</a:t>
            </a:r>
            <a:r>
              <a:rPr lang="zh-CN" altLang="en-US" sz="1800" dirty="0">
                <a:latin typeface="楷体" panose="02010609060101010101" pitchFamily="49" charset="-122"/>
                <a:ea typeface="楷体" panose="02010609060101010101" pitchFamily="49" charset="-122"/>
              </a:rPr>
              <a:t>是体系结构</a:t>
            </a:r>
            <a:r>
              <a:rPr lang="zh-CN" altLang="en-US" sz="1800" u="sng" dirty="0">
                <a:solidFill>
                  <a:srgbClr val="00B050"/>
                </a:solidFill>
                <a:latin typeface="楷体" panose="02010609060101010101" pitchFamily="49" charset="-122"/>
                <a:ea typeface="楷体" panose="02010609060101010101" pitchFamily="49" charset="-122"/>
              </a:rPr>
              <a:t>构件和连接</a:t>
            </a:r>
            <a:r>
              <a:rPr lang="zh-CN" altLang="en-US" sz="1800" dirty="0">
                <a:latin typeface="楷体" panose="02010609060101010101" pitchFamily="49" charset="-122"/>
                <a:ea typeface="楷体" panose="02010609060101010101" pitchFamily="49" charset="-122"/>
              </a:rPr>
              <a:t>的内在构成模型</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800" dirty="0" smtClean="0">
                <a:solidFill>
                  <a:srgbClr val="C00000"/>
                </a:solidFill>
                <a:latin typeface="楷体" panose="02010609060101010101" pitchFamily="49" charset="-122"/>
                <a:ea typeface="楷体" panose="02010609060101010101" pitchFamily="49" charset="-122"/>
              </a:rPr>
              <a:t>系统</a:t>
            </a:r>
            <a:r>
              <a:rPr lang="zh-CN" altLang="en-US" sz="1800" dirty="0">
                <a:solidFill>
                  <a:srgbClr val="C00000"/>
                </a:solidFill>
                <a:latin typeface="楷体" panose="02010609060101010101" pitchFamily="49" charset="-122"/>
                <a:ea typeface="楷体" panose="02010609060101010101" pitchFamily="49" charset="-122"/>
              </a:rPr>
              <a:t>结构模式层</a:t>
            </a:r>
            <a:r>
              <a:rPr lang="zh-CN" altLang="en-US" sz="1800" dirty="0">
                <a:latin typeface="楷体" panose="02010609060101010101" pitchFamily="49" charset="-122"/>
                <a:ea typeface="楷体" panose="02010609060101010101" pitchFamily="49" charset="-122"/>
              </a:rPr>
              <a:t>是软件的上层体系结构，它是最高层次的软件结构概念，其涉及的概念通常</a:t>
            </a:r>
            <a:r>
              <a:rPr lang="zh-CN" altLang="en-US" sz="1800" u="sng" dirty="0">
                <a:solidFill>
                  <a:srgbClr val="00B050"/>
                </a:solidFill>
                <a:latin typeface="楷体" panose="02010609060101010101" pitchFamily="49" charset="-122"/>
                <a:ea typeface="楷体" panose="02010609060101010101" pitchFamily="49" charset="-122"/>
              </a:rPr>
              <a:t>有客户端</a:t>
            </a:r>
            <a:r>
              <a:rPr lang="en-US" altLang="zh-CN" sz="1800" u="sng" dirty="0">
                <a:solidFill>
                  <a:srgbClr val="00B050"/>
                </a:solidFill>
                <a:latin typeface="楷体" panose="02010609060101010101" pitchFamily="49" charset="-122"/>
                <a:ea typeface="楷体" panose="02010609060101010101" pitchFamily="49" charset="-122"/>
              </a:rPr>
              <a:t>/</a:t>
            </a:r>
            <a:r>
              <a:rPr lang="zh-CN" altLang="en-US" sz="1800" u="sng" dirty="0">
                <a:solidFill>
                  <a:srgbClr val="00B050"/>
                </a:solidFill>
                <a:latin typeface="楷体" panose="02010609060101010101" pitchFamily="49" charset="-122"/>
                <a:ea typeface="楷体" panose="02010609060101010101" pitchFamily="49" charset="-122"/>
              </a:rPr>
              <a:t>服务器、解释器、编译器、框架</a:t>
            </a:r>
            <a:r>
              <a:rPr lang="zh-CN" altLang="en-US" sz="1800" dirty="0">
                <a:latin typeface="楷体" panose="02010609060101010101" pitchFamily="49" charset="-122"/>
                <a:ea typeface="楷体" panose="02010609060101010101" pitchFamily="49" charset="-122"/>
              </a:rPr>
              <a:t>等。</a:t>
            </a:r>
          </a:p>
          <a:p>
            <a:pPr marL="285750" indent="-285750">
              <a:buFont typeface="Wingdings" panose="05000000000000000000" pitchFamily="2" charset="2"/>
              <a:buChar char="Ø"/>
            </a:pPr>
            <a:r>
              <a:rPr lang="zh-CN" altLang="en-US" sz="1800" dirty="0" smtClean="0">
                <a:solidFill>
                  <a:srgbClr val="C00000"/>
                </a:solidFill>
                <a:latin typeface="楷体" panose="02010609060101010101" pitchFamily="49" charset="-122"/>
                <a:ea typeface="楷体" panose="02010609060101010101" pitchFamily="49" charset="-122"/>
              </a:rPr>
              <a:t>应用层</a:t>
            </a:r>
            <a:r>
              <a:rPr lang="zh-CN" altLang="en-US" sz="1800" dirty="0">
                <a:latin typeface="楷体" panose="02010609060101010101" pitchFamily="49" charset="-122"/>
                <a:ea typeface="楷体" panose="02010609060101010101" pitchFamily="49" charset="-122"/>
              </a:rPr>
              <a:t>是建立在软件概念之上的领域</a:t>
            </a:r>
            <a:r>
              <a:rPr lang="zh-CN" altLang="en-US" sz="1800" u="sng" dirty="0">
                <a:solidFill>
                  <a:srgbClr val="00B050"/>
                </a:solidFill>
                <a:latin typeface="楷体" panose="02010609060101010101" pitchFamily="49" charset="-122"/>
                <a:ea typeface="楷体" panose="02010609060101010101" pitchFamily="49" charset="-122"/>
              </a:rPr>
              <a:t>问题描述</a:t>
            </a:r>
            <a:r>
              <a:rPr lang="zh-CN" altLang="en-US" sz="1800" dirty="0">
                <a:latin typeface="楷体" panose="02010609060101010101" pitchFamily="49" charset="-122"/>
                <a:ea typeface="楷体" panose="02010609060101010101" pitchFamily="49" charset="-122"/>
              </a:rPr>
              <a:t>，它是基于纯粹的应用领域的。</a:t>
            </a:r>
          </a:p>
          <a:p>
            <a:endParaRPr lang="zh-CN" altLang="en-US" dirty="0"/>
          </a:p>
        </p:txBody>
      </p:sp>
      <p:pic>
        <p:nvPicPr>
          <p:cNvPr id="2050" name="Picture 2" descr="0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1043658"/>
            <a:ext cx="2640807" cy="389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42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p:txBody>
          <a:bodyPr/>
          <a:lstStyle/>
          <a:p>
            <a:endParaRPr lang="zh-CN" altLang="en-US" dirty="0"/>
          </a:p>
        </p:txBody>
      </p:sp>
      <p:pic>
        <p:nvPicPr>
          <p:cNvPr id="1026" name="Picture 2" descr="http://www.hengtaitech.com.cn/upfile/danweipic1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9550"/>
            <a:ext cx="5064076" cy="44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6"/>
          <p:cNvSpPr>
            <a:spLocks noChangeArrowheads="1"/>
          </p:cNvSpPr>
          <p:nvPr/>
        </p:nvSpPr>
        <p:spPr bwMode="auto">
          <a:xfrm>
            <a:off x="2362200" y="4781550"/>
            <a:ext cx="3903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rPr>
              <a:t>可信计算终端系统平台安全体系结构</a:t>
            </a:r>
            <a:endParaRPr kumimoji="0" 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786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p:txBody>
          <a:bodyPr/>
          <a:lstStyle/>
          <a:p>
            <a:r>
              <a:rPr lang="en-US" altLang="zh-CN" dirty="0"/>
              <a:t>8.1.4</a:t>
            </a:r>
            <a:r>
              <a:rPr lang="zh-CN" altLang="en-US" dirty="0"/>
              <a:t>　软件体系结构的</a:t>
            </a:r>
            <a:r>
              <a:rPr lang="zh-CN" altLang="en-US" dirty="0" smtClean="0"/>
              <a:t>作用</a:t>
            </a:r>
            <a:endParaRPr lang="zh-CN" altLang="en-US" dirty="0"/>
          </a:p>
          <a:p>
            <a:pPr>
              <a:lnSpc>
                <a:spcPct val="150000"/>
              </a:lnSpc>
            </a:pPr>
            <a:r>
              <a:rPr lang="zh-CN" altLang="en-US" sz="2000" dirty="0" smtClean="0"/>
              <a:t>       设计</a:t>
            </a:r>
            <a:r>
              <a:rPr lang="zh-CN" altLang="en-US" sz="2000" dirty="0"/>
              <a:t>软件的体系结构在设计阶段非常重要。软件体系结构就好比软件系统的骨骼，如果骨骼确定了，那么软件系统的框架就确定了</a:t>
            </a:r>
            <a:r>
              <a:rPr lang="zh-CN" altLang="en-US" sz="2000" dirty="0" smtClean="0"/>
              <a:t>。</a:t>
            </a:r>
            <a:endParaRPr lang="en-US" altLang="zh-CN" sz="2000" dirty="0" smtClean="0"/>
          </a:p>
          <a:p>
            <a:pPr>
              <a:lnSpc>
                <a:spcPct val="150000"/>
              </a:lnSpc>
            </a:pPr>
            <a:r>
              <a:rPr lang="zh-CN" altLang="en-US" sz="2000" dirty="0" smtClean="0"/>
              <a:t>      在</a:t>
            </a:r>
            <a:r>
              <a:rPr lang="zh-CN" altLang="en-US" sz="2000" dirty="0"/>
              <a:t>设计软件体系结构的过程</a:t>
            </a:r>
            <a:r>
              <a:rPr lang="zh-CN" altLang="en-US" sz="2000" dirty="0" smtClean="0"/>
              <a:t>中</a:t>
            </a:r>
            <a:r>
              <a:rPr lang="zh-CN" altLang="en-US" sz="2000" dirty="0"/>
              <a:t>，</a:t>
            </a:r>
            <a:r>
              <a:rPr lang="zh-CN" altLang="en-US" sz="2000" dirty="0" smtClean="0"/>
              <a:t>应当</a:t>
            </a:r>
            <a:r>
              <a:rPr lang="zh-CN" altLang="en-US" sz="2000" dirty="0"/>
              <a:t>完成的工作至少包括以下几项。</a:t>
            </a:r>
          </a:p>
          <a:p>
            <a:pPr marL="457188" lvl="1" indent="0">
              <a:lnSpc>
                <a:spcPct val="150000"/>
              </a:lnSpc>
              <a:buNone/>
            </a:pPr>
            <a:r>
              <a:rPr lang="en-US" altLang="zh-CN" sz="1800" dirty="0">
                <a:latin typeface="楷体" panose="02010609060101010101" pitchFamily="49" charset="-122"/>
                <a:ea typeface="楷体" panose="02010609060101010101" pitchFamily="49" charset="-122"/>
              </a:rPr>
              <a:t>(1)</a:t>
            </a:r>
            <a:r>
              <a:rPr lang="zh-CN" altLang="en-US" sz="1800" dirty="0">
                <a:solidFill>
                  <a:srgbClr val="00B050"/>
                </a:solidFill>
                <a:latin typeface="楷体" panose="02010609060101010101" pitchFamily="49" charset="-122"/>
                <a:ea typeface="楷体" panose="02010609060101010101" pitchFamily="49" charset="-122"/>
              </a:rPr>
              <a:t>定义</a:t>
            </a:r>
            <a:r>
              <a:rPr lang="zh-CN" altLang="en-US" sz="1800" dirty="0">
                <a:latin typeface="楷体" panose="02010609060101010101" pitchFamily="49" charset="-122"/>
                <a:ea typeface="楷体" panose="02010609060101010101" pitchFamily="49" charset="-122"/>
              </a:rPr>
              <a:t>软件系统的基本构件、构件的打包方式以及相互作用的方式。</a:t>
            </a:r>
          </a:p>
          <a:p>
            <a:pPr marL="457188" lvl="1" indent="0">
              <a:lnSpc>
                <a:spcPct val="150000"/>
              </a:lnSpc>
              <a:buNone/>
            </a:pPr>
            <a:r>
              <a:rPr lang="en-US" altLang="zh-CN" sz="1800" dirty="0">
                <a:latin typeface="楷体" panose="02010609060101010101" pitchFamily="49" charset="-122"/>
                <a:ea typeface="楷体" panose="02010609060101010101" pitchFamily="49" charset="-122"/>
              </a:rPr>
              <a:t>(2)</a:t>
            </a:r>
            <a:r>
              <a:rPr lang="zh-CN" altLang="en-US" sz="1800" dirty="0">
                <a:solidFill>
                  <a:srgbClr val="00B050"/>
                </a:solidFill>
                <a:latin typeface="楷体" panose="02010609060101010101" pitchFamily="49" charset="-122"/>
                <a:ea typeface="楷体" panose="02010609060101010101" pitchFamily="49" charset="-122"/>
              </a:rPr>
              <a:t>明确</a:t>
            </a:r>
            <a:r>
              <a:rPr lang="zh-CN" altLang="en-US" sz="1800" dirty="0">
                <a:latin typeface="楷体" panose="02010609060101010101" pitchFamily="49" charset="-122"/>
                <a:ea typeface="楷体" panose="02010609060101010101" pitchFamily="49" charset="-122"/>
              </a:rPr>
              <a:t>系统如何实现功能、性能、可靠性、安全性等各个方面的需求。</a:t>
            </a:r>
          </a:p>
          <a:p>
            <a:pPr marL="457188" lvl="1" indent="0">
              <a:lnSpc>
                <a:spcPct val="150000"/>
              </a:lnSpc>
              <a:buNone/>
            </a:pP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尽量使用已有的</a:t>
            </a:r>
            <a:r>
              <a:rPr lang="zh-CN" altLang="en-US" sz="1800" dirty="0" smtClean="0">
                <a:latin typeface="楷体" panose="02010609060101010101" pitchFamily="49" charset="-122"/>
                <a:ea typeface="楷体" panose="02010609060101010101" pitchFamily="49" charset="-122"/>
              </a:rPr>
              <a:t>构件，提高</a:t>
            </a:r>
            <a:r>
              <a:rPr lang="zh-CN" altLang="en-US" sz="1800" dirty="0">
                <a:latin typeface="楷体" panose="02010609060101010101" pitchFamily="49" charset="-122"/>
                <a:ea typeface="楷体" panose="02010609060101010101" pitchFamily="49" charset="-122"/>
              </a:rPr>
              <a:t>软件的可复用性。</a:t>
            </a:r>
            <a:endParaRPr lang="zh-CN" altLang="en-US" sz="18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426561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1247" y="391411"/>
            <a:ext cx="7620000" cy="422672"/>
          </a:xfrm>
        </p:spPr>
        <p:txBody>
          <a:bodyPr/>
          <a:lstStyle/>
          <a:p>
            <a:r>
              <a:rPr lang="zh-CN" altLang="en-US" sz="3200" dirty="0"/>
              <a:t>软件体系结构在软件开发过程中的作用</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457188" lvl="1" indent="0">
              <a:lnSpc>
                <a:spcPct val="150000"/>
              </a:lnSpc>
              <a:buNone/>
            </a:pPr>
            <a:r>
              <a:rPr lang="en-US" altLang="zh-CN" sz="2400" dirty="0"/>
              <a:t>1</a:t>
            </a:r>
            <a:r>
              <a:rPr lang="zh-CN" altLang="en-US" sz="2400" dirty="0"/>
              <a:t>）规范软件开发的基本架构</a:t>
            </a:r>
          </a:p>
          <a:p>
            <a:pPr marL="457188" lvl="1" indent="0">
              <a:lnSpc>
                <a:spcPct val="150000"/>
              </a:lnSpc>
              <a:buNone/>
            </a:pPr>
            <a:r>
              <a:rPr lang="en-US" altLang="zh-CN" sz="2400" dirty="0"/>
              <a:t>2</a:t>
            </a:r>
            <a:r>
              <a:rPr lang="zh-CN" altLang="en-US" sz="2400" dirty="0"/>
              <a:t>）便于开发人员与用户的沟通</a:t>
            </a:r>
          </a:p>
          <a:p>
            <a:pPr marL="457188" lvl="1" indent="0">
              <a:lnSpc>
                <a:spcPct val="150000"/>
              </a:lnSpc>
              <a:buNone/>
            </a:pPr>
            <a:r>
              <a:rPr lang="en-US" altLang="zh-CN" sz="2400" dirty="0"/>
              <a:t>3</a:t>
            </a:r>
            <a:r>
              <a:rPr lang="zh-CN" altLang="en-US" sz="2400" dirty="0"/>
              <a:t>）模块化、层次化设计，有利于减少返工，提高效率</a:t>
            </a:r>
          </a:p>
          <a:p>
            <a:pPr marL="457188" lvl="1" indent="0">
              <a:lnSpc>
                <a:spcPct val="150000"/>
              </a:lnSpc>
              <a:buNone/>
            </a:pPr>
            <a:r>
              <a:rPr lang="en-US" altLang="zh-CN" sz="2400" dirty="0"/>
              <a:t>4</a:t>
            </a:r>
            <a:r>
              <a:rPr lang="zh-CN" altLang="en-US" sz="2400" dirty="0"/>
              <a:t>）便于系统开发前、后期的筹备与服务</a:t>
            </a:r>
          </a:p>
          <a:p>
            <a:endParaRPr lang="zh-CN" altLang="en-US" dirty="0"/>
          </a:p>
        </p:txBody>
      </p:sp>
    </p:spTree>
    <p:extLst>
      <p:ext uri="{BB962C8B-B14F-4D97-AF65-F5344CB8AC3E}">
        <p14:creationId xmlns:p14="http://schemas.microsoft.com/office/powerpoint/2010/main" val="2964957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zh-CN" dirty="0"/>
              <a:t>两种常用的软件体系结构如</a:t>
            </a:r>
            <a:r>
              <a:rPr lang="zh-CN" altLang="zh-CN" dirty="0" smtClean="0"/>
              <a:t>图所</a:t>
            </a:r>
            <a:r>
              <a:rPr lang="zh-CN" altLang="zh-CN" dirty="0"/>
              <a:t>示。</a:t>
            </a:r>
          </a:p>
          <a:p>
            <a:endParaRPr lang="zh-CN" altLang="en-US" dirty="0"/>
          </a:p>
        </p:txBody>
      </p:sp>
      <p:pic>
        <p:nvPicPr>
          <p:cNvPr id="3074" name="Picture 2" descr="03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04586"/>
            <a:ext cx="2590800" cy="2286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03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1657350"/>
            <a:ext cx="2124855" cy="2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447800" y="4332351"/>
            <a:ext cx="2895600" cy="369332"/>
          </a:xfrm>
          <a:prstGeom prst="rect">
            <a:avLst/>
          </a:prstGeom>
          <a:noFill/>
        </p:spPr>
        <p:txBody>
          <a:bodyPr wrap="square" rtlCol="0">
            <a:spAutoFit/>
          </a:bodyPr>
          <a:lstStyle/>
          <a:p>
            <a:r>
              <a:rPr lang="zh-CN" altLang="en-US" dirty="0" smtClean="0"/>
              <a:t>树形结构</a:t>
            </a:r>
            <a:endParaRPr lang="zh-CN" altLang="en-US" dirty="0"/>
          </a:p>
        </p:txBody>
      </p:sp>
      <p:sp>
        <p:nvSpPr>
          <p:cNvPr id="8" name="文本框 7"/>
          <p:cNvSpPr txBox="1"/>
          <p:nvPr/>
        </p:nvSpPr>
        <p:spPr>
          <a:xfrm>
            <a:off x="5943600" y="4332351"/>
            <a:ext cx="2895600" cy="369332"/>
          </a:xfrm>
          <a:prstGeom prst="rect">
            <a:avLst/>
          </a:prstGeom>
          <a:noFill/>
        </p:spPr>
        <p:txBody>
          <a:bodyPr wrap="square" rtlCol="0">
            <a:spAutoFit/>
          </a:bodyPr>
          <a:lstStyle/>
          <a:p>
            <a:r>
              <a:rPr lang="zh-CN" altLang="en-US" dirty="0" smtClean="0"/>
              <a:t>网状结构</a:t>
            </a:r>
            <a:endParaRPr lang="zh-CN" altLang="en-US" dirty="0"/>
          </a:p>
        </p:txBody>
      </p:sp>
    </p:spTree>
    <p:extLst>
      <p:ext uri="{BB962C8B-B14F-4D97-AF65-F5344CB8AC3E}">
        <p14:creationId xmlns:p14="http://schemas.microsoft.com/office/powerpoint/2010/main" val="152443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典型的软件体系结构风格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sz="2000" dirty="0" smtClean="0"/>
              <a:t>       所谓</a:t>
            </a:r>
            <a:r>
              <a:rPr lang="zh-CN" altLang="en-US" sz="2000" dirty="0">
                <a:solidFill>
                  <a:srgbClr val="C00000"/>
                </a:solidFill>
              </a:rPr>
              <a:t>软件体系结构风格</a:t>
            </a:r>
            <a:r>
              <a:rPr lang="zh-CN" altLang="en-US" sz="2000" dirty="0"/>
              <a:t>，是描述某一特定应用领域中系统组织方式的惯用模式。</a:t>
            </a:r>
          </a:p>
          <a:p>
            <a:r>
              <a:rPr lang="zh-CN" altLang="en-US" sz="2000" dirty="0" smtClean="0"/>
              <a:t>       软件</a:t>
            </a:r>
            <a:r>
              <a:rPr lang="zh-CN" altLang="en-US" sz="2000" dirty="0"/>
              <a:t>体系结构风格包含</a:t>
            </a:r>
            <a:r>
              <a:rPr lang="en-US" altLang="zh-CN" sz="2000" dirty="0"/>
              <a:t>4</a:t>
            </a:r>
            <a:r>
              <a:rPr lang="zh-CN" altLang="en-US" sz="2000" dirty="0"/>
              <a:t>个关键要素：</a:t>
            </a:r>
          </a:p>
          <a:p>
            <a:pPr marL="457188" lvl="1" indent="0">
              <a:buNone/>
            </a:pPr>
            <a:r>
              <a:rPr lang="en-US" altLang="zh-CN" sz="1800" dirty="0">
                <a:latin typeface="楷体" panose="02010609060101010101" pitchFamily="49" charset="-122"/>
                <a:ea typeface="楷体" panose="02010609060101010101" pitchFamily="49" charset="-122"/>
              </a:rPr>
              <a:t>1</a:t>
            </a:r>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提供</a:t>
            </a:r>
            <a:r>
              <a:rPr lang="zh-CN" altLang="en-US" sz="1800" dirty="0">
                <a:latin typeface="楷体" panose="02010609060101010101" pitchFamily="49" charset="-122"/>
                <a:ea typeface="楷体" panose="02010609060101010101" pitchFamily="49" charset="-122"/>
              </a:rPr>
              <a:t>一个词汇表；</a:t>
            </a:r>
          </a:p>
          <a:p>
            <a:pPr marL="457188" lvl="1" indent="0">
              <a:buNone/>
            </a:pPr>
            <a:r>
              <a:rPr lang="en-US" altLang="zh-CN" sz="1800" dirty="0">
                <a:latin typeface="楷体" panose="02010609060101010101" pitchFamily="49" charset="-122"/>
                <a:ea typeface="楷体" panose="02010609060101010101" pitchFamily="49" charset="-122"/>
              </a:rPr>
              <a:t>2</a:t>
            </a:r>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定义</a:t>
            </a:r>
            <a:r>
              <a:rPr lang="zh-CN" altLang="en-US" sz="1800" dirty="0">
                <a:latin typeface="楷体" panose="02010609060101010101" pitchFamily="49" charset="-122"/>
                <a:ea typeface="楷体" panose="02010609060101010101" pitchFamily="49" charset="-122"/>
              </a:rPr>
              <a:t>一套配置规则；</a:t>
            </a:r>
          </a:p>
          <a:p>
            <a:pPr marL="457188" lvl="1" indent="0">
              <a:buNone/>
            </a:pPr>
            <a:r>
              <a:rPr lang="en-US" altLang="zh-CN" sz="1800" dirty="0">
                <a:latin typeface="楷体" panose="02010609060101010101" pitchFamily="49" charset="-122"/>
                <a:ea typeface="楷体" panose="02010609060101010101" pitchFamily="49" charset="-122"/>
              </a:rPr>
              <a:t>3</a:t>
            </a:r>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定义</a:t>
            </a:r>
            <a:r>
              <a:rPr lang="zh-CN" altLang="en-US" sz="1800" dirty="0">
                <a:latin typeface="楷体" panose="02010609060101010101" pitchFamily="49" charset="-122"/>
                <a:ea typeface="楷体" panose="02010609060101010101" pitchFamily="49" charset="-122"/>
              </a:rPr>
              <a:t>一套语义解释规则；</a:t>
            </a:r>
          </a:p>
          <a:p>
            <a:pPr marL="457188" lvl="1" indent="0">
              <a:buNone/>
            </a:pPr>
            <a:r>
              <a:rPr lang="en-US" altLang="zh-CN" sz="1800" dirty="0">
                <a:latin typeface="楷体" panose="02010609060101010101" pitchFamily="49" charset="-122"/>
                <a:ea typeface="楷体" panose="02010609060101010101" pitchFamily="49" charset="-122"/>
              </a:rPr>
              <a:t>4</a:t>
            </a:r>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定义</a:t>
            </a:r>
            <a:r>
              <a:rPr lang="zh-CN" altLang="en-US" sz="1800" dirty="0">
                <a:latin typeface="楷体" panose="02010609060101010101" pitchFamily="49" charset="-122"/>
                <a:ea typeface="楷体" panose="02010609060101010101" pitchFamily="49" charset="-122"/>
              </a:rPr>
              <a:t>对基于这种风格的系统进行的分析。</a:t>
            </a:r>
          </a:p>
          <a:p>
            <a:r>
              <a:rPr lang="en-US" altLang="zh-CN" sz="2000" dirty="0" smtClean="0"/>
              <a:t>       </a:t>
            </a:r>
            <a:r>
              <a:rPr lang="zh-CN" altLang="zh-CN" sz="2000" dirty="0" smtClean="0"/>
              <a:t>根据</a:t>
            </a:r>
            <a:r>
              <a:rPr lang="zh-CN" altLang="zh-CN" sz="2000" dirty="0"/>
              <a:t>以上</a:t>
            </a:r>
            <a:r>
              <a:rPr lang="en-US" altLang="zh-CN" sz="2000" dirty="0"/>
              <a:t>4</a:t>
            </a:r>
            <a:r>
              <a:rPr lang="zh-CN" altLang="zh-CN" sz="2000" dirty="0"/>
              <a:t>要素框架，</a:t>
            </a:r>
            <a:r>
              <a:rPr lang="en-US" altLang="zh-CN" sz="2000" dirty="0" err="1"/>
              <a:t>Garlan</a:t>
            </a:r>
            <a:r>
              <a:rPr lang="zh-CN" altLang="zh-CN" sz="2000" dirty="0"/>
              <a:t>和</a:t>
            </a:r>
            <a:r>
              <a:rPr lang="en-US" altLang="zh-CN" sz="2000" dirty="0"/>
              <a:t>Shaw</a:t>
            </a:r>
            <a:r>
              <a:rPr lang="zh-CN" altLang="zh-CN" sz="2000" dirty="0"/>
              <a:t>对通用软件体系结构风格的</a:t>
            </a:r>
            <a:r>
              <a:rPr lang="zh-CN" altLang="zh-CN" sz="2000" dirty="0" smtClean="0"/>
              <a:t>进行分类</a:t>
            </a:r>
            <a:r>
              <a:rPr lang="zh-CN" altLang="zh-CN" sz="2000" dirty="0"/>
              <a:t>，每种体系结构风格有各自的应用领域和优缺点。</a:t>
            </a:r>
          </a:p>
          <a:p>
            <a:endParaRPr lang="zh-CN" altLang="en-US" dirty="0"/>
          </a:p>
        </p:txBody>
      </p:sp>
    </p:spTree>
    <p:extLst>
      <p:ext uri="{BB962C8B-B14F-4D97-AF65-F5344CB8AC3E}">
        <p14:creationId xmlns:p14="http://schemas.microsoft.com/office/powerpoint/2010/main" val="18615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典型的软件体系结构风格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1043658"/>
            <a:ext cx="8458200" cy="3661691"/>
          </a:xfrm>
        </p:spPr>
        <p:txBody>
          <a:bodyPr/>
          <a:lstStyle/>
          <a:p>
            <a:pPr marL="342900" indent="-342900">
              <a:buFont typeface="Arial" panose="020B0604020202020204" pitchFamily="34" charset="0"/>
              <a:buChar char="•"/>
            </a:pPr>
            <a:r>
              <a:rPr lang="zh-CN" altLang="zh-CN" dirty="0"/>
              <a:t>8.2.1　数据流风格</a:t>
            </a:r>
          </a:p>
          <a:p>
            <a:r>
              <a:rPr lang="en-US" altLang="zh-CN" sz="2000" dirty="0" smtClean="0"/>
              <a:t>      </a:t>
            </a:r>
            <a:r>
              <a:rPr lang="zh-CN" altLang="zh-CN" sz="2000" dirty="0" smtClean="0">
                <a:solidFill>
                  <a:srgbClr val="00B050"/>
                </a:solidFill>
              </a:rPr>
              <a:t>数据</a:t>
            </a:r>
            <a:r>
              <a:rPr lang="zh-CN" altLang="zh-CN" sz="2000" dirty="0">
                <a:solidFill>
                  <a:srgbClr val="00B050"/>
                </a:solidFill>
              </a:rPr>
              <a:t>到达即被激活处理工作</a:t>
            </a:r>
            <a:r>
              <a:rPr lang="zh-CN" altLang="zh-CN" sz="2000" dirty="0"/>
              <a:t>，无数据时不工作。一般来说，数据的流向是有序的。在纯数据流系统中，处理之间除了数据交换，没有任何其他的交互。主要研究近似线性的数据流，或在限度内的循环数据流。其中包括</a:t>
            </a:r>
            <a:r>
              <a:rPr lang="zh-CN" altLang="zh-CN" sz="2000" dirty="0">
                <a:solidFill>
                  <a:srgbClr val="C00000"/>
                </a:solidFill>
              </a:rPr>
              <a:t>批处理序列、管道</a:t>
            </a:r>
            <a:r>
              <a:rPr lang="en-US" altLang="zh-CN" sz="2000" dirty="0">
                <a:solidFill>
                  <a:srgbClr val="C00000"/>
                </a:solidFill>
              </a:rPr>
              <a:t>/</a:t>
            </a:r>
            <a:r>
              <a:rPr lang="zh-CN" altLang="zh-CN" sz="2000" dirty="0">
                <a:solidFill>
                  <a:srgbClr val="C00000"/>
                </a:solidFill>
              </a:rPr>
              <a:t>过滤器</a:t>
            </a:r>
            <a:r>
              <a:rPr lang="zh-CN" altLang="zh-CN" sz="2000" dirty="0" smtClean="0"/>
              <a:t>。</a:t>
            </a:r>
            <a:endParaRPr lang="zh-CN" altLang="zh-CN" sz="2000" dirty="0"/>
          </a:p>
          <a:p>
            <a:endParaRPr lang="zh-CN" altLang="en-US" dirty="0"/>
          </a:p>
        </p:txBody>
      </p:sp>
      <p:pic>
        <p:nvPicPr>
          <p:cNvPr id="5" name="图片 4"/>
          <p:cNvPicPr>
            <a:picLocks noChangeAspect="1"/>
          </p:cNvPicPr>
          <p:nvPr/>
        </p:nvPicPr>
        <p:blipFill>
          <a:blip r:embed="rId2"/>
          <a:stretch>
            <a:fillRect/>
          </a:stretch>
        </p:blipFill>
        <p:spPr>
          <a:xfrm>
            <a:off x="1447800" y="2867082"/>
            <a:ext cx="5334000" cy="2223980"/>
          </a:xfrm>
          <a:prstGeom prst="rect">
            <a:avLst/>
          </a:prstGeom>
        </p:spPr>
      </p:pic>
    </p:spTree>
    <p:extLst>
      <p:ext uri="{BB962C8B-B14F-4D97-AF65-F5344CB8AC3E}">
        <p14:creationId xmlns:p14="http://schemas.microsoft.com/office/powerpoint/2010/main" val="25100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典型的软件体系结构风格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724400" y="1581150"/>
            <a:ext cx="4038600" cy="3661691"/>
          </a:xfrm>
        </p:spPr>
        <p:txBody>
          <a:bodyPr/>
          <a:lstStyle/>
          <a:p>
            <a:pPr marL="342900" indent="-342900">
              <a:buFont typeface="Arial" panose="020B0604020202020204" pitchFamily="34" charset="0"/>
              <a:buChar char="•"/>
            </a:pPr>
            <a:r>
              <a:rPr lang="zh-CN" altLang="zh-CN" dirty="0"/>
              <a:t>8.2.2　调用∕返回风格</a:t>
            </a:r>
          </a:p>
          <a:p>
            <a:r>
              <a:rPr lang="en-US" altLang="zh-CN" dirty="0"/>
              <a:t>    </a:t>
            </a:r>
            <a:r>
              <a:rPr lang="zh-CN" altLang="zh-CN" sz="2000" dirty="0"/>
              <a:t>各个构件通过调用其他构件和获得返回参数来进行交互，配合完成功能。包括</a:t>
            </a:r>
            <a:r>
              <a:rPr lang="zh-CN" altLang="zh-CN" sz="2000" dirty="0">
                <a:solidFill>
                  <a:srgbClr val="00B050"/>
                </a:solidFill>
              </a:rPr>
              <a:t>主程序</a:t>
            </a:r>
            <a:r>
              <a:rPr lang="en-US" altLang="zh-CN" sz="2000" dirty="0">
                <a:solidFill>
                  <a:srgbClr val="00B050"/>
                </a:solidFill>
              </a:rPr>
              <a:t>/</a:t>
            </a:r>
            <a:r>
              <a:rPr lang="zh-CN" altLang="zh-CN" sz="2000" dirty="0">
                <a:solidFill>
                  <a:srgbClr val="00B050"/>
                </a:solidFill>
              </a:rPr>
              <a:t>子程序、面向对象风格、层次结构</a:t>
            </a:r>
            <a:r>
              <a:rPr lang="zh-CN" altLang="zh-CN" sz="2000" dirty="0" smtClean="0"/>
              <a:t>。</a:t>
            </a:r>
            <a:endParaRPr lang="zh-CN" altLang="zh-CN" sz="2000" dirty="0"/>
          </a:p>
          <a:p>
            <a:endParaRPr lang="zh-CN" altLang="en-US" dirty="0"/>
          </a:p>
        </p:txBody>
      </p:sp>
      <p:pic>
        <p:nvPicPr>
          <p:cNvPr id="5" name="图片 4"/>
          <p:cNvPicPr>
            <a:picLocks noChangeAspect="1"/>
          </p:cNvPicPr>
          <p:nvPr/>
        </p:nvPicPr>
        <p:blipFill>
          <a:blip r:embed="rId2"/>
          <a:stretch>
            <a:fillRect/>
          </a:stretch>
        </p:blipFill>
        <p:spPr>
          <a:xfrm>
            <a:off x="447472" y="1210849"/>
            <a:ext cx="3650719" cy="3276608"/>
          </a:xfrm>
          <a:prstGeom prst="rect">
            <a:avLst/>
          </a:prstGeom>
        </p:spPr>
      </p:pic>
    </p:spTree>
    <p:extLst>
      <p:ext uri="{BB962C8B-B14F-4D97-AF65-F5344CB8AC3E}">
        <p14:creationId xmlns:p14="http://schemas.microsoft.com/office/powerpoint/2010/main" val="167365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典型的软件体系结构风格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1043658"/>
            <a:ext cx="8458200" cy="3661691"/>
          </a:xfrm>
        </p:spPr>
        <p:txBody>
          <a:bodyPr/>
          <a:lstStyle/>
          <a:p>
            <a:pPr marL="342900" indent="-342900">
              <a:buFont typeface="Arial" panose="020B0604020202020204" pitchFamily="34" charset="0"/>
              <a:buChar char="•"/>
            </a:pPr>
            <a:r>
              <a:rPr lang="zh-CN" altLang="zh-CN" dirty="0"/>
              <a:t>8.2.3  独立构件风格</a:t>
            </a:r>
          </a:p>
          <a:p>
            <a:r>
              <a:rPr lang="en-US" altLang="zh-CN" sz="2000" dirty="0" smtClean="0"/>
              <a:t>      </a:t>
            </a:r>
            <a:r>
              <a:rPr lang="zh-CN" altLang="zh-CN" sz="2000" dirty="0" smtClean="0"/>
              <a:t>这种</a:t>
            </a:r>
            <a:r>
              <a:rPr lang="zh-CN" altLang="zh-CN" sz="2000" dirty="0"/>
              <a:t>风格的</a:t>
            </a:r>
            <a:r>
              <a:rPr lang="zh-CN" altLang="zh-CN" sz="2000" dirty="0">
                <a:solidFill>
                  <a:srgbClr val="C00000"/>
                </a:solidFill>
              </a:rPr>
              <a:t>主要特点</a:t>
            </a:r>
            <a:r>
              <a:rPr lang="zh-CN" altLang="zh-CN" sz="2000" dirty="0"/>
              <a:t>是：事件的触发者并不知道哪些构件会被这些事件影响，相互保持独立，这样不能假定构件的处理顺序，甚至不知道哪些过程会被调用；各个</a:t>
            </a:r>
            <a:r>
              <a:rPr lang="zh-CN" altLang="zh-CN" sz="2000" dirty="0">
                <a:latin typeface="楷体" panose="02010609060101010101" pitchFamily="49" charset="-122"/>
                <a:ea typeface="楷体" panose="02010609060101010101" pitchFamily="49" charset="-122"/>
              </a:rPr>
              <a:t>构件之间彼此无连接关系，各自独立存在</a:t>
            </a:r>
            <a:r>
              <a:rPr lang="zh-CN" altLang="zh-CN" sz="2000" dirty="0"/>
              <a:t>，通过</a:t>
            </a:r>
            <a:r>
              <a:rPr lang="zh-CN" altLang="zh-CN" sz="2000" u="sng" dirty="0">
                <a:solidFill>
                  <a:srgbClr val="00B0F0"/>
                </a:solidFill>
              </a:rPr>
              <a:t>对事件的</a:t>
            </a:r>
            <a:r>
              <a:rPr lang="zh-CN" altLang="zh-CN" sz="2000" u="sng" dirty="0">
                <a:solidFill>
                  <a:srgbClr val="C00000"/>
                </a:solidFill>
              </a:rPr>
              <a:t>发布</a:t>
            </a:r>
            <a:r>
              <a:rPr lang="zh-CN" altLang="zh-CN" sz="2000" u="sng" dirty="0">
                <a:solidFill>
                  <a:srgbClr val="00B0F0"/>
                </a:solidFill>
              </a:rPr>
              <a:t>和</a:t>
            </a:r>
            <a:r>
              <a:rPr lang="zh-CN" altLang="zh-CN" sz="2000" u="sng" dirty="0">
                <a:solidFill>
                  <a:srgbClr val="C00000"/>
                </a:solidFill>
              </a:rPr>
              <a:t>注册</a:t>
            </a:r>
            <a:r>
              <a:rPr lang="zh-CN" altLang="zh-CN" sz="2000" u="sng" dirty="0">
                <a:solidFill>
                  <a:srgbClr val="00B0F0"/>
                </a:solidFill>
              </a:rPr>
              <a:t>实现关联</a:t>
            </a:r>
            <a:r>
              <a:rPr lang="zh-CN" altLang="zh-CN" sz="2000" dirty="0"/>
              <a:t>，其中包括</a:t>
            </a:r>
            <a:r>
              <a:rPr lang="zh-CN" altLang="zh-CN" sz="2000" dirty="0">
                <a:solidFill>
                  <a:srgbClr val="00B050"/>
                </a:solidFill>
              </a:rPr>
              <a:t>进程通讯、事件系统</a:t>
            </a:r>
            <a:r>
              <a:rPr lang="zh-CN" altLang="zh-CN" sz="2000" dirty="0" smtClean="0"/>
              <a:t>。</a:t>
            </a:r>
            <a:endParaRPr lang="zh-CN" altLang="en-US" dirty="0"/>
          </a:p>
        </p:txBody>
      </p:sp>
      <p:pic>
        <p:nvPicPr>
          <p:cNvPr id="6146" name="Picture 2"/>
          <p:cNvPicPr>
            <a:picLocks noRot="1" noChangeAspect="1" noChangeArrowheads="1"/>
          </p:cNvPicPr>
          <p:nvPr/>
        </p:nvPicPr>
        <p:blipFill>
          <a:blip r:embed="rId2">
            <a:grayscl/>
            <a:extLst>
              <a:ext uri="{28A0092B-C50C-407E-A947-70E740481C1C}">
                <a14:useLocalDpi xmlns:a14="http://schemas.microsoft.com/office/drawing/2010/main" val="0"/>
              </a:ext>
            </a:extLst>
          </a:blip>
          <a:srcRect l="8229" t="11301" r="60922" b="18315"/>
          <a:stretch>
            <a:fillRect/>
          </a:stretch>
        </p:blipFill>
        <p:spPr bwMode="auto">
          <a:xfrm rot="5400000">
            <a:off x="2933700" y="1573485"/>
            <a:ext cx="1752601" cy="48768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86742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典型的软件体系结构风格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5029200" y="1657350"/>
            <a:ext cx="4038600" cy="3661691"/>
          </a:xfrm>
        </p:spPr>
        <p:txBody>
          <a:bodyPr/>
          <a:lstStyle/>
          <a:p>
            <a:pPr marL="342900" indent="-342900">
              <a:buFont typeface="Arial" panose="020B0604020202020204" pitchFamily="34" charset="0"/>
              <a:buChar char="•"/>
            </a:pPr>
            <a:r>
              <a:rPr lang="zh-CN" altLang="zh-CN" dirty="0"/>
              <a:t>8.2.4  虚拟机风格</a:t>
            </a:r>
          </a:p>
          <a:p>
            <a:r>
              <a:rPr lang="zh-CN" altLang="zh-CN" sz="2000" dirty="0"/>
              <a:t>它创建了一种虚拟的环境，将用户与底层平台隔离开来，或者将高层抽象和底层实现隔离开来。其中包括</a:t>
            </a:r>
            <a:r>
              <a:rPr lang="zh-CN" altLang="zh-CN" sz="2000" dirty="0">
                <a:solidFill>
                  <a:srgbClr val="C00000"/>
                </a:solidFill>
              </a:rPr>
              <a:t>解释器、基于规则的系统</a:t>
            </a:r>
            <a:r>
              <a:rPr lang="zh-CN" altLang="zh-CN" sz="2000" dirty="0" smtClean="0"/>
              <a:t>。</a:t>
            </a:r>
            <a:endParaRPr lang="zh-CN" altLang="en-US" sz="2000" dirty="0"/>
          </a:p>
        </p:txBody>
      </p:sp>
      <p:pic>
        <p:nvPicPr>
          <p:cNvPr id="7170" name="Picture 2"/>
          <p:cNvPicPr>
            <a:picLocks noRot="1"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7200" y="998537"/>
            <a:ext cx="3697144" cy="393541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753845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1676400" y="990340"/>
            <a:ext cx="4648200" cy="3661691"/>
          </a:xfrm>
        </p:spPr>
        <p:txBody>
          <a:bodyPr/>
          <a:lstStyle/>
          <a:p>
            <a:pPr>
              <a:lnSpc>
                <a:spcPct val="150000"/>
              </a:lnSpc>
            </a:pPr>
            <a:r>
              <a:rPr lang="en-US" altLang="zh-CN" dirty="0" smtClean="0">
                <a:solidFill>
                  <a:srgbClr val="C00000"/>
                </a:solidFill>
              </a:rPr>
              <a:t>8.1 </a:t>
            </a:r>
            <a:r>
              <a:rPr lang="zh-CN" altLang="en-US" dirty="0" smtClean="0">
                <a:solidFill>
                  <a:srgbClr val="C00000"/>
                </a:solidFill>
              </a:rPr>
              <a:t>软件体系结构的概念</a:t>
            </a:r>
            <a:endParaRPr lang="en-US" altLang="zh-CN" dirty="0" smtClean="0">
              <a:solidFill>
                <a:srgbClr val="C00000"/>
              </a:solidFill>
            </a:endParaRPr>
          </a:p>
          <a:p>
            <a:pPr>
              <a:lnSpc>
                <a:spcPct val="150000"/>
              </a:lnSpc>
            </a:pPr>
            <a:r>
              <a:rPr lang="en-US" altLang="zh-CN" dirty="0" smtClean="0">
                <a:solidFill>
                  <a:srgbClr val="C00000"/>
                </a:solidFill>
              </a:rPr>
              <a:t>8.2 </a:t>
            </a:r>
            <a:r>
              <a:rPr lang="zh-CN" altLang="en-US" dirty="0" smtClean="0">
                <a:solidFill>
                  <a:srgbClr val="C00000"/>
                </a:solidFill>
              </a:rPr>
              <a:t>典型的软件体系结构的风格</a:t>
            </a:r>
            <a:endParaRPr lang="en-US" altLang="zh-CN" dirty="0" smtClean="0">
              <a:solidFill>
                <a:srgbClr val="C00000"/>
              </a:solidFill>
            </a:endParaRPr>
          </a:p>
          <a:p>
            <a:pPr>
              <a:lnSpc>
                <a:spcPct val="150000"/>
              </a:lnSpc>
            </a:pPr>
            <a:r>
              <a:rPr lang="en-US" altLang="zh-CN" dirty="0" smtClean="0">
                <a:solidFill>
                  <a:srgbClr val="C00000"/>
                </a:solidFill>
              </a:rPr>
              <a:t>8.3 </a:t>
            </a:r>
            <a:r>
              <a:rPr lang="zh-CN" altLang="en-US" dirty="0" smtClean="0">
                <a:solidFill>
                  <a:srgbClr val="C00000"/>
                </a:solidFill>
              </a:rPr>
              <a:t>软件质量属性</a:t>
            </a:r>
            <a:endParaRPr lang="en-US" altLang="zh-CN" dirty="0" smtClean="0">
              <a:solidFill>
                <a:srgbClr val="C00000"/>
              </a:solidFill>
            </a:endParaRPr>
          </a:p>
          <a:p>
            <a:pPr>
              <a:lnSpc>
                <a:spcPct val="150000"/>
              </a:lnSpc>
            </a:pPr>
            <a:r>
              <a:rPr lang="en-US" altLang="zh-CN" dirty="0" smtClean="0">
                <a:solidFill>
                  <a:srgbClr val="C00000"/>
                </a:solidFill>
              </a:rPr>
              <a:t>8.4 </a:t>
            </a:r>
            <a:r>
              <a:rPr lang="zh-CN" altLang="en-US" dirty="0" smtClean="0">
                <a:solidFill>
                  <a:srgbClr val="C00000"/>
                </a:solidFill>
              </a:rPr>
              <a:t>分布式系统结构</a:t>
            </a:r>
            <a:endParaRPr lang="en-US" altLang="zh-CN" dirty="0" smtClean="0">
              <a:solidFill>
                <a:srgbClr val="C00000"/>
              </a:solidFill>
            </a:endParaRPr>
          </a:p>
          <a:p>
            <a:pPr>
              <a:lnSpc>
                <a:spcPct val="150000"/>
              </a:lnSpc>
            </a:pPr>
            <a:r>
              <a:rPr lang="en-US" altLang="zh-CN" dirty="0" smtClean="0">
                <a:solidFill>
                  <a:srgbClr val="C00000"/>
                </a:solidFill>
              </a:rPr>
              <a:t>8.5 </a:t>
            </a:r>
            <a:r>
              <a:rPr lang="zh-CN" altLang="en-US" dirty="0" smtClean="0">
                <a:solidFill>
                  <a:srgbClr val="C00000"/>
                </a:solidFill>
              </a:rPr>
              <a:t>体系结构框架</a:t>
            </a:r>
            <a:endParaRPr lang="en-US" altLang="zh-CN" dirty="0" smtClean="0">
              <a:solidFill>
                <a:srgbClr val="C00000"/>
              </a:solidFill>
            </a:endParaRPr>
          </a:p>
          <a:p>
            <a:pPr>
              <a:lnSpc>
                <a:spcPct val="150000"/>
              </a:lnSpc>
            </a:pPr>
            <a:r>
              <a:rPr lang="en-US" altLang="zh-CN" dirty="0" smtClean="0">
                <a:solidFill>
                  <a:srgbClr val="C00000"/>
                </a:solidFill>
              </a:rPr>
              <a:t>8.6 </a:t>
            </a:r>
            <a:r>
              <a:rPr lang="zh-CN" altLang="en-US" dirty="0" smtClean="0">
                <a:solidFill>
                  <a:srgbClr val="C00000"/>
                </a:solidFill>
              </a:rPr>
              <a:t>软件系统的设计模型</a:t>
            </a:r>
            <a:endParaRPr lang="zh-CN" altLang="en-US" dirty="0">
              <a:solidFill>
                <a:srgbClr val="C00000"/>
              </a:solidFill>
            </a:endParaRPr>
          </a:p>
        </p:txBody>
      </p:sp>
    </p:spTree>
    <p:extLst>
      <p:ext uri="{BB962C8B-B14F-4D97-AF65-F5344CB8AC3E}">
        <p14:creationId xmlns:p14="http://schemas.microsoft.com/office/powerpoint/2010/main" val="3833799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典型的软件体系结构风格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5638800" y="1266306"/>
            <a:ext cx="3048000" cy="3661691"/>
          </a:xfrm>
        </p:spPr>
        <p:txBody>
          <a:bodyPr/>
          <a:lstStyle/>
          <a:p>
            <a:pPr marL="342900" indent="-342900">
              <a:buFont typeface="Arial" panose="020B0604020202020204" pitchFamily="34" charset="0"/>
              <a:buChar char="•"/>
            </a:pPr>
            <a:r>
              <a:rPr lang="zh-CN" altLang="zh-CN" dirty="0"/>
              <a:t>8.2.5　仓库风格</a:t>
            </a:r>
          </a:p>
          <a:p>
            <a:r>
              <a:rPr lang="zh-CN" altLang="zh-CN" sz="2000" dirty="0"/>
              <a:t>仓库是存储和维护数据的中心场所。在仓库风格中存在</a:t>
            </a:r>
            <a:r>
              <a:rPr lang="zh-CN" altLang="zh-CN" sz="2000" dirty="0">
                <a:solidFill>
                  <a:srgbClr val="C00000"/>
                </a:solidFill>
              </a:rPr>
              <a:t>两类构件</a:t>
            </a:r>
            <a:r>
              <a:rPr lang="zh-CN" altLang="zh-CN" sz="2000" dirty="0"/>
              <a:t>，</a:t>
            </a:r>
            <a:r>
              <a:rPr lang="zh-CN" altLang="zh-CN" sz="2000" dirty="0">
                <a:solidFill>
                  <a:srgbClr val="00B0F0"/>
                </a:solidFill>
                <a:latin typeface="楷体" panose="02010609060101010101" pitchFamily="49" charset="-122"/>
                <a:ea typeface="楷体" panose="02010609060101010101" pitchFamily="49" charset="-122"/>
              </a:rPr>
              <a:t>表示当前数据的状态的中心</a:t>
            </a:r>
            <a:r>
              <a:rPr lang="zh-CN" altLang="zh-CN" sz="2000" dirty="0">
                <a:solidFill>
                  <a:srgbClr val="00B050"/>
                </a:solidFill>
                <a:latin typeface="楷体" panose="02010609060101010101" pitchFamily="49" charset="-122"/>
                <a:ea typeface="楷体" panose="02010609060101010101" pitchFamily="49" charset="-122"/>
              </a:rPr>
              <a:t>数据结构</a:t>
            </a:r>
            <a:r>
              <a:rPr lang="zh-CN" altLang="zh-CN" sz="2000" dirty="0"/>
              <a:t>和</a:t>
            </a:r>
            <a:r>
              <a:rPr lang="zh-CN" altLang="zh-CN" sz="2000" dirty="0">
                <a:solidFill>
                  <a:srgbClr val="00B0F0"/>
                </a:solidFill>
                <a:latin typeface="楷体" panose="02010609060101010101" pitchFamily="49" charset="-122"/>
                <a:ea typeface="楷体" panose="02010609060101010101" pitchFamily="49" charset="-122"/>
              </a:rPr>
              <a:t>一组对中心数据进行操作的</a:t>
            </a:r>
            <a:r>
              <a:rPr lang="zh-CN" altLang="zh-CN" sz="2000" dirty="0">
                <a:solidFill>
                  <a:srgbClr val="00B050"/>
                </a:solidFill>
                <a:latin typeface="楷体" panose="02010609060101010101" pitchFamily="49" charset="-122"/>
                <a:ea typeface="楷体" panose="02010609060101010101" pitchFamily="49" charset="-122"/>
              </a:rPr>
              <a:t>独立构件</a:t>
            </a:r>
            <a:r>
              <a:rPr lang="zh-CN" altLang="zh-CN" sz="2000" dirty="0"/>
              <a:t>。其中包括</a:t>
            </a:r>
            <a:r>
              <a:rPr lang="zh-CN" altLang="zh-CN" sz="2000" dirty="0">
                <a:solidFill>
                  <a:srgbClr val="C00000"/>
                </a:solidFill>
              </a:rPr>
              <a:t>数据库系统、超文本系统、黑板系统</a:t>
            </a:r>
            <a:r>
              <a:rPr lang="zh-CN" altLang="zh-CN" sz="2000" dirty="0" smtClean="0"/>
              <a:t>。</a:t>
            </a:r>
            <a:endParaRPr lang="zh-CN" altLang="en-US" sz="2000" dirty="0"/>
          </a:p>
        </p:txBody>
      </p:sp>
      <p:pic>
        <p:nvPicPr>
          <p:cNvPr id="8194" name="Picture 2" descr="safg4"/>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7200" y="1448561"/>
            <a:ext cx="4626070" cy="308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29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典型的软件体系结构风格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      除此之外，常见</a:t>
            </a:r>
            <a:r>
              <a:rPr lang="zh-CN" altLang="en-US" dirty="0"/>
              <a:t>的软件体系结构风格还</a:t>
            </a:r>
            <a:r>
              <a:rPr lang="zh-CN" altLang="en-US" dirty="0" smtClean="0"/>
              <a:t>包括</a:t>
            </a:r>
            <a:r>
              <a:rPr lang="en-US" altLang="zh-CN" dirty="0" smtClean="0"/>
              <a:t>C/S</a:t>
            </a:r>
            <a:r>
              <a:rPr lang="zh-CN" altLang="en-US" dirty="0" smtClean="0"/>
              <a:t>风格</a:t>
            </a:r>
            <a:r>
              <a:rPr lang="zh-CN" altLang="en-US" dirty="0"/>
              <a:t>、</a:t>
            </a:r>
            <a:r>
              <a:rPr lang="en-US" altLang="zh-CN" dirty="0" smtClean="0"/>
              <a:t>B/S</a:t>
            </a:r>
            <a:r>
              <a:rPr lang="zh-CN" altLang="en-US" dirty="0" smtClean="0"/>
              <a:t>风格</a:t>
            </a:r>
            <a:r>
              <a:rPr lang="zh-CN" altLang="en-US" dirty="0"/>
              <a:t>、</a:t>
            </a:r>
            <a:r>
              <a:rPr lang="zh-CN" altLang="en-US" dirty="0" smtClean="0"/>
              <a:t>模型</a:t>
            </a:r>
            <a:r>
              <a:rPr lang="en-US" altLang="zh-CN" dirty="0" smtClean="0"/>
              <a:t>-</a:t>
            </a:r>
            <a:r>
              <a:rPr lang="zh-CN" altLang="en-US" dirty="0" smtClean="0"/>
              <a:t>视图</a:t>
            </a:r>
            <a:r>
              <a:rPr lang="en-US" altLang="zh-CN" dirty="0"/>
              <a:t>-</a:t>
            </a:r>
            <a:r>
              <a:rPr lang="zh-CN" altLang="en-US" dirty="0"/>
              <a:t>控制器</a:t>
            </a:r>
            <a:r>
              <a:rPr lang="en-US" altLang="zh-CN" dirty="0"/>
              <a:t>(</a:t>
            </a:r>
            <a:r>
              <a:rPr lang="en-US" altLang="zh-CN" dirty="0" smtClean="0"/>
              <a:t>MVC)</a:t>
            </a:r>
            <a:r>
              <a:rPr lang="zh-CN" altLang="en-US" dirty="0" smtClean="0"/>
              <a:t>风格</a:t>
            </a:r>
            <a:r>
              <a:rPr lang="zh-CN" altLang="en-US" dirty="0"/>
              <a:t>、点对点</a:t>
            </a:r>
            <a:r>
              <a:rPr lang="en-US" altLang="zh-CN" dirty="0"/>
              <a:t>(P2P)</a:t>
            </a:r>
            <a:r>
              <a:rPr lang="zh-CN" altLang="en-US" dirty="0"/>
              <a:t>风格、网格</a:t>
            </a:r>
            <a:r>
              <a:rPr lang="en-US" altLang="zh-CN" dirty="0"/>
              <a:t>(Grid)</a:t>
            </a:r>
            <a:r>
              <a:rPr lang="zh-CN" altLang="en-US" dirty="0"/>
              <a:t>风格等。</a:t>
            </a:r>
          </a:p>
        </p:txBody>
      </p:sp>
    </p:spTree>
    <p:extLst>
      <p:ext uri="{BB962C8B-B14F-4D97-AF65-F5344CB8AC3E}">
        <p14:creationId xmlns:p14="http://schemas.microsoft.com/office/powerpoint/2010/main" val="3974501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a:t>软件质量属性</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685800" y="1043658"/>
            <a:ext cx="8001000" cy="3661691"/>
          </a:xfrm>
        </p:spPr>
        <p:txBody>
          <a:bodyPr/>
          <a:lstStyle/>
          <a:p>
            <a:pPr>
              <a:lnSpc>
                <a:spcPct val="150000"/>
              </a:lnSpc>
            </a:pPr>
            <a:r>
              <a:rPr lang="zh-CN" altLang="en-US" sz="2000" dirty="0" smtClean="0"/>
              <a:t>       </a:t>
            </a:r>
            <a:r>
              <a:rPr lang="zh-CN" altLang="en-US" sz="2000" dirty="0" smtClean="0">
                <a:solidFill>
                  <a:srgbClr val="C00000"/>
                </a:solidFill>
              </a:rPr>
              <a:t>软件质量</a:t>
            </a:r>
            <a:r>
              <a:rPr lang="zh-CN" altLang="en-US" sz="2000" dirty="0">
                <a:solidFill>
                  <a:srgbClr val="C00000"/>
                </a:solidFill>
              </a:rPr>
              <a:t>属性</a:t>
            </a:r>
            <a:r>
              <a:rPr lang="zh-CN" altLang="en-US" sz="2000" dirty="0"/>
              <a:t>是指软件系统在其生存周期过程中所表现出的各种特征。质量属性既和</a:t>
            </a:r>
            <a:r>
              <a:rPr lang="zh-CN" altLang="en-US" sz="2000" dirty="0">
                <a:solidFill>
                  <a:srgbClr val="00B050"/>
                </a:solidFill>
              </a:rPr>
              <a:t>软件体系结构</a:t>
            </a:r>
            <a:r>
              <a:rPr lang="zh-CN" altLang="en-US" sz="2000" dirty="0"/>
              <a:t>有关，也和</a:t>
            </a:r>
            <a:r>
              <a:rPr lang="zh-CN" altLang="en-US" sz="2000" dirty="0">
                <a:solidFill>
                  <a:srgbClr val="00B050"/>
                </a:solidFill>
              </a:rPr>
              <a:t>具体实现</a:t>
            </a:r>
            <a:r>
              <a:rPr lang="zh-CN" altLang="en-US" sz="2000" dirty="0"/>
              <a:t>有关</a:t>
            </a:r>
            <a:r>
              <a:rPr lang="zh-CN" altLang="en-US" sz="2000" dirty="0" smtClean="0"/>
              <a:t>。</a:t>
            </a:r>
            <a:endParaRPr lang="en-US" altLang="zh-CN" sz="2000" dirty="0" smtClean="0"/>
          </a:p>
          <a:p>
            <a:pPr>
              <a:lnSpc>
                <a:spcPct val="150000"/>
              </a:lnSpc>
            </a:pPr>
            <a:r>
              <a:rPr lang="zh-CN" altLang="en-US" sz="2000" dirty="0" smtClean="0"/>
              <a:t>    软件</a:t>
            </a:r>
            <a:r>
              <a:rPr lang="zh-CN" altLang="en-US" sz="2000" dirty="0"/>
              <a:t>设计是保证软件质量的重要阶段，而软件体系结构是获取许多质量属性的基础，因此在软件体系结构设计时就应考虑到这些质量属性， 并在软件体系结构层次上进行评估</a:t>
            </a:r>
            <a:r>
              <a:rPr lang="zh-CN" altLang="en-US" sz="2000" dirty="0" smtClean="0"/>
              <a:t>。</a:t>
            </a:r>
          </a:p>
          <a:p>
            <a:endParaRPr lang="zh-CN" altLang="en-US" dirty="0"/>
          </a:p>
        </p:txBody>
      </p:sp>
    </p:spTree>
    <p:extLst>
      <p:ext uri="{BB962C8B-B14F-4D97-AF65-F5344CB8AC3E}">
        <p14:creationId xmlns:p14="http://schemas.microsoft.com/office/powerpoint/2010/main" val="3236346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a:t>软件质量属性</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75476"/>
            <a:ext cx="7772400" cy="3661691"/>
          </a:xfrm>
        </p:spPr>
        <p:txBody>
          <a:bodyPr/>
          <a:lstStyle/>
          <a:p>
            <a:r>
              <a:rPr lang="zh-CN" altLang="en-US" dirty="0"/>
              <a:t>质量属性可以分为</a:t>
            </a:r>
            <a:r>
              <a:rPr lang="en-US" altLang="zh-CN" dirty="0"/>
              <a:t>3</a:t>
            </a:r>
            <a:r>
              <a:rPr lang="zh-CN" altLang="en-US" dirty="0"/>
              <a:t>类：系统属性、商业属性和构架属性</a:t>
            </a:r>
          </a:p>
        </p:txBody>
      </p:sp>
      <p:pic>
        <p:nvPicPr>
          <p:cNvPr id="5" name="图示 3"/>
          <p:cNvPicPr>
            <a:picLocks noChangeArrowheads="1"/>
          </p:cNvPicPr>
          <p:nvPr/>
        </p:nvPicPr>
        <p:blipFill>
          <a:blip r:embed="rId2">
            <a:grayscl/>
            <a:extLst>
              <a:ext uri="{28A0092B-C50C-407E-A947-70E740481C1C}">
                <a14:useLocalDpi xmlns:a14="http://schemas.microsoft.com/office/drawing/2010/main" val="0"/>
              </a:ext>
            </a:extLst>
          </a:blip>
          <a:srcRect l="462" r="-2480" b="-4044"/>
          <a:stretch>
            <a:fillRect/>
          </a:stretch>
        </p:blipFill>
        <p:spPr bwMode="auto">
          <a:xfrm>
            <a:off x="2590800" y="1765367"/>
            <a:ext cx="307249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560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a:t>软件质量属性</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sz="2000" dirty="0" smtClean="0">
                <a:solidFill>
                  <a:srgbClr val="C00000"/>
                </a:solidFill>
              </a:rPr>
              <a:t>     </a:t>
            </a:r>
            <a:r>
              <a:rPr lang="zh-CN" altLang="zh-CN" sz="2000" dirty="0" smtClean="0">
                <a:solidFill>
                  <a:srgbClr val="C00000"/>
                </a:solidFill>
              </a:rPr>
              <a:t>系统</a:t>
            </a:r>
            <a:r>
              <a:rPr lang="zh-CN" altLang="zh-CN" sz="2000" dirty="0">
                <a:solidFill>
                  <a:srgbClr val="C00000"/>
                </a:solidFill>
              </a:rPr>
              <a:t>属性</a:t>
            </a:r>
            <a:r>
              <a:rPr lang="zh-CN" altLang="zh-CN" sz="2000" dirty="0"/>
              <a:t>按运行时是否可见又分为：</a:t>
            </a:r>
          </a:p>
          <a:p>
            <a:pPr marL="342900" lvl="0" indent="-342900">
              <a:lnSpc>
                <a:spcPct val="150000"/>
              </a:lnSpc>
              <a:buFont typeface="Wingdings" panose="05000000000000000000" pitchFamily="2" charset="2"/>
              <a:buChar char="Ø"/>
            </a:pPr>
            <a:r>
              <a:rPr lang="zh-CN" altLang="zh-CN" sz="2000" dirty="0">
                <a:solidFill>
                  <a:srgbClr val="00B050"/>
                </a:solidFill>
              </a:rPr>
              <a:t>运行时可观察到的</a:t>
            </a:r>
            <a:r>
              <a:rPr lang="zh-CN" altLang="zh-CN" sz="2000" dirty="0"/>
              <a:t>：包括性能、安全性、可用性、易用性；</a:t>
            </a:r>
          </a:p>
          <a:p>
            <a:pPr marL="342900" lvl="0" indent="-342900">
              <a:lnSpc>
                <a:spcPct val="150000"/>
              </a:lnSpc>
              <a:buFont typeface="Wingdings" panose="05000000000000000000" pitchFamily="2" charset="2"/>
              <a:buChar char="Ø"/>
            </a:pPr>
            <a:r>
              <a:rPr lang="zh-CN" altLang="zh-CN" sz="2000" dirty="0" smtClean="0">
                <a:solidFill>
                  <a:srgbClr val="00B050"/>
                </a:solidFill>
              </a:rPr>
              <a:t>运行时不可观察的</a:t>
            </a:r>
            <a:r>
              <a:rPr lang="zh-CN" altLang="zh-CN" sz="2000" dirty="0" smtClean="0"/>
              <a:t>：</a:t>
            </a:r>
            <a:r>
              <a:rPr lang="zh-CN" altLang="zh-CN" sz="2000" dirty="0"/>
              <a:t>包括可修改性、可移植性、可测试性、可集成性、可</a:t>
            </a:r>
            <a:r>
              <a:rPr lang="zh-CN" altLang="zh-CN" sz="2000" dirty="0" smtClean="0"/>
              <a:t>重用性。</a:t>
            </a:r>
            <a:endParaRPr lang="en-US" altLang="zh-CN" sz="2000" dirty="0" smtClean="0"/>
          </a:p>
          <a:p>
            <a:pPr>
              <a:lnSpc>
                <a:spcPct val="150000"/>
              </a:lnSpc>
            </a:pPr>
            <a:r>
              <a:rPr lang="en-US" altLang="zh-CN" sz="2000" dirty="0" smtClean="0">
                <a:solidFill>
                  <a:srgbClr val="C00000"/>
                </a:solidFill>
              </a:rPr>
              <a:t>     </a:t>
            </a:r>
            <a:r>
              <a:rPr lang="zh-CN" altLang="zh-CN" sz="2000" dirty="0" smtClean="0">
                <a:solidFill>
                  <a:srgbClr val="C00000"/>
                </a:solidFill>
              </a:rPr>
              <a:t>商业</a:t>
            </a:r>
            <a:r>
              <a:rPr lang="zh-CN" altLang="zh-CN" sz="2000" dirty="0">
                <a:solidFill>
                  <a:srgbClr val="C00000"/>
                </a:solidFill>
              </a:rPr>
              <a:t>属性</a:t>
            </a:r>
            <a:r>
              <a:rPr lang="zh-CN" altLang="zh-CN" sz="2000" dirty="0"/>
              <a:t>包括投放市场时间、成本和预计的系统生命周期长短。</a:t>
            </a:r>
          </a:p>
          <a:p>
            <a:pPr>
              <a:lnSpc>
                <a:spcPct val="150000"/>
              </a:lnSpc>
            </a:pPr>
            <a:r>
              <a:rPr lang="en-US" altLang="zh-CN" sz="2000" dirty="0" smtClean="0"/>
              <a:t>     </a:t>
            </a:r>
            <a:r>
              <a:rPr lang="zh-CN" altLang="zh-CN" sz="2000" dirty="0" smtClean="0">
                <a:solidFill>
                  <a:srgbClr val="C00000"/>
                </a:solidFill>
              </a:rPr>
              <a:t>构架</a:t>
            </a:r>
            <a:r>
              <a:rPr lang="zh-CN" altLang="zh-CN" sz="2000" dirty="0">
                <a:solidFill>
                  <a:srgbClr val="C00000"/>
                </a:solidFill>
              </a:rPr>
              <a:t>属性</a:t>
            </a:r>
            <a:r>
              <a:rPr lang="zh-CN" altLang="zh-CN" sz="2000" dirty="0"/>
              <a:t>包括软件体系结构本身的概念完整性、正确性和可构建性</a:t>
            </a:r>
            <a:r>
              <a:rPr lang="zh-CN" altLang="zh-CN" sz="2000" dirty="0" smtClean="0"/>
              <a:t>。</a:t>
            </a:r>
            <a:r>
              <a:rPr lang="en-US" altLang="zh-CN" sz="2000" dirty="0"/>
              <a:t> </a:t>
            </a:r>
            <a:endParaRPr lang="zh-CN" altLang="zh-CN" sz="2000" dirty="0"/>
          </a:p>
          <a:p>
            <a:r>
              <a:rPr lang="en-US" altLang="zh-CN" sz="2000" dirty="0" smtClean="0"/>
              <a:t>     </a:t>
            </a:r>
            <a:r>
              <a:rPr lang="zh-CN" altLang="zh-CN" sz="2000" dirty="0" smtClean="0">
                <a:solidFill>
                  <a:srgbClr val="D60093"/>
                </a:solidFill>
                <a:latin typeface="楷体" panose="02010609060101010101" pitchFamily="49" charset="-122"/>
                <a:ea typeface="楷体" panose="02010609060101010101" pitchFamily="49" charset="-122"/>
              </a:rPr>
              <a:t>我们</a:t>
            </a:r>
            <a:r>
              <a:rPr lang="zh-CN" altLang="zh-CN" sz="2000" dirty="0">
                <a:solidFill>
                  <a:srgbClr val="D60093"/>
                </a:solidFill>
                <a:latin typeface="楷体" panose="02010609060101010101" pitchFamily="49" charset="-122"/>
                <a:ea typeface="楷体" panose="02010609060101010101" pitchFamily="49" charset="-122"/>
              </a:rPr>
              <a:t>在软件体系结构设计时除了考虑到系统要实现的功能外，还应充分考虑到系统所要求的各类质量属性。</a:t>
            </a:r>
          </a:p>
          <a:p>
            <a:endParaRPr lang="zh-CN" altLang="en-US" dirty="0"/>
          </a:p>
        </p:txBody>
      </p:sp>
    </p:spTree>
    <p:extLst>
      <p:ext uri="{BB962C8B-B14F-4D97-AF65-F5344CB8AC3E}">
        <p14:creationId xmlns:p14="http://schemas.microsoft.com/office/powerpoint/2010/main" val="428187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a:t>　分布式系统结构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sz="1800" dirty="0" smtClean="0">
                <a:solidFill>
                  <a:srgbClr val="C00000"/>
                </a:solidFill>
              </a:rPr>
              <a:t>集中式</a:t>
            </a:r>
            <a:r>
              <a:rPr lang="zh-CN" altLang="en-US" sz="1800" dirty="0">
                <a:solidFill>
                  <a:srgbClr val="C00000"/>
                </a:solidFill>
              </a:rPr>
              <a:t>系统：</a:t>
            </a:r>
            <a:r>
              <a:rPr lang="zh-CN" altLang="en-US" sz="1800" dirty="0"/>
              <a:t>主流应用基本都是使用大型机</a:t>
            </a:r>
            <a:r>
              <a:rPr lang="en-US" altLang="zh-CN" sz="1800" dirty="0"/>
              <a:t>/</a:t>
            </a:r>
            <a:r>
              <a:rPr lang="zh-CN" altLang="en-US" sz="1800" dirty="0" smtClean="0"/>
              <a:t>小型机一</a:t>
            </a:r>
            <a:r>
              <a:rPr lang="zh-CN" altLang="en-US" sz="1800" dirty="0"/>
              <a:t>算模型。这种计算模型是通过一台物理</a:t>
            </a:r>
            <a:r>
              <a:rPr lang="zh-CN" altLang="en-US" sz="1800" dirty="0" smtClean="0"/>
              <a:t>宿主机，连接</a:t>
            </a:r>
            <a:r>
              <a:rPr lang="zh-CN" altLang="en-US" sz="1800" dirty="0"/>
              <a:t>多个非智能终端来完成应用程序。在</a:t>
            </a:r>
            <a:r>
              <a:rPr lang="zh-CN" altLang="en-US" sz="1800" dirty="0" smtClean="0"/>
              <a:t>多用户环境</a:t>
            </a:r>
            <a:r>
              <a:rPr lang="zh-CN" altLang="en-US" sz="1800" dirty="0"/>
              <a:t>中</a:t>
            </a:r>
            <a:r>
              <a:rPr lang="en-US" altLang="zh-CN" sz="1800" dirty="0"/>
              <a:t>,</a:t>
            </a:r>
            <a:r>
              <a:rPr lang="zh-CN" altLang="en-US" sz="1800" dirty="0"/>
              <a:t>用户的交互、数据处理等全部由宿主机完成</a:t>
            </a:r>
            <a:r>
              <a:rPr lang="en-US" altLang="zh-CN" sz="1800" dirty="0"/>
              <a:t>,</a:t>
            </a:r>
            <a:r>
              <a:rPr lang="zh-CN" altLang="en-US" sz="1800" dirty="0"/>
              <a:t>终端只负责显示和输人。如今</a:t>
            </a:r>
            <a:r>
              <a:rPr lang="zh-CN" altLang="en-US" sz="1800" dirty="0" smtClean="0"/>
              <a:t>，只有</a:t>
            </a:r>
            <a:r>
              <a:rPr lang="zh-CN" altLang="en-US" sz="1800" dirty="0"/>
              <a:t>在一些有密集数据处理要求、使用分布式系统不能胜任的</a:t>
            </a:r>
            <a:r>
              <a:rPr lang="zh-CN" altLang="en-US" sz="1800" dirty="0" smtClean="0"/>
              <a:t>地方，如</a:t>
            </a:r>
            <a:r>
              <a:rPr lang="zh-CN" altLang="en-US" sz="1800" dirty="0"/>
              <a:t>数据中心、银行核心业务</a:t>
            </a:r>
            <a:r>
              <a:rPr lang="zh-CN" altLang="en-US" sz="1800" dirty="0" smtClean="0"/>
              <a:t>等，大型机</a:t>
            </a:r>
            <a:r>
              <a:rPr lang="en-US" altLang="zh-CN" sz="1800" dirty="0"/>
              <a:t>/</a:t>
            </a:r>
            <a:r>
              <a:rPr lang="zh-CN" altLang="en-US" sz="1800" dirty="0"/>
              <a:t>小型机计算模型才占据牢固的统治地位</a:t>
            </a:r>
            <a:r>
              <a:rPr lang="zh-CN" altLang="en-US" sz="1800" dirty="0" smtClean="0"/>
              <a:t>。</a:t>
            </a:r>
            <a:endParaRPr lang="en-US" altLang="zh-CN" sz="1800" dirty="0" smtClean="0"/>
          </a:p>
          <a:p>
            <a:pPr>
              <a:lnSpc>
                <a:spcPct val="150000"/>
              </a:lnSpc>
            </a:pPr>
            <a:r>
              <a:rPr lang="zh-CN" altLang="en-US" sz="1800" dirty="0">
                <a:solidFill>
                  <a:srgbClr val="C00000"/>
                </a:solidFill>
              </a:rPr>
              <a:t>分布式系统：</a:t>
            </a:r>
            <a:r>
              <a:rPr lang="en-US" altLang="zh-CN" sz="1800" dirty="0"/>
              <a:t>20</a:t>
            </a:r>
            <a:r>
              <a:rPr lang="zh-CN" altLang="en-US" sz="1800" dirty="0"/>
              <a:t>世纪</a:t>
            </a:r>
            <a:r>
              <a:rPr lang="en-US" altLang="zh-CN" sz="1800" dirty="0"/>
              <a:t>80</a:t>
            </a:r>
            <a:r>
              <a:rPr lang="zh-CN" altLang="en-US" sz="1800" dirty="0"/>
              <a:t>年代之后，</a:t>
            </a:r>
            <a:r>
              <a:rPr lang="en-US" altLang="zh-CN" sz="1800" dirty="0"/>
              <a:t>PC</a:t>
            </a:r>
            <a:r>
              <a:rPr lang="zh-CN" altLang="en-US" sz="1800" dirty="0"/>
              <a:t>开始出现，相对低廉的使用成本使其得到了迅猛发展。随着网络技术的成熟，个人计算机和工作站的分布式组网结构，永久地改变了大型机</a:t>
            </a:r>
            <a:r>
              <a:rPr lang="en-US" altLang="zh-CN" sz="1800" dirty="0"/>
              <a:t>/</a:t>
            </a:r>
            <a:r>
              <a:rPr lang="zh-CN" altLang="en-US" sz="1800" dirty="0"/>
              <a:t>小型机计算模型，从而产生了分布式计算模型。</a:t>
            </a:r>
            <a:endParaRPr lang="en-US" altLang="zh-CN" sz="1800" dirty="0"/>
          </a:p>
          <a:p>
            <a:pPr>
              <a:lnSpc>
                <a:spcPct val="150000"/>
              </a:lnSpc>
            </a:pPr>
            <a:endParaRPr lang="en-US" altLang="zh-CN" sz="2000" dirty="0" smtClean="0"/>
          </a:p>
          <a:p>
            <a:endParaRPr lang="zh-CN" altLang="en-US" sz="1800" dirty="0"/>
          </a:p>
        </p:txBody>
      </p:sp>
    </p:spTree>
    <p:extLst>
      <p:ext uri="{BB962C8B-B14F-4D97-AF65-F5344CB8AC3E}">
        <p14:creationId xmlns:p14="http://schemas.microsoft.com/office/powerpoint/2010/main" val="819647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a:t>　分布式系统结构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sz="2000" dirty="0" smtClean="0"/>
              <a:t>分布式系统的形成是硬件发展推动的。</a:t>
            </a:r>
            <a:endParaRPr lang="en-US" altLang="zh-CN" sz="2000" dirty="0" smtClean="0"/>
          </a:p>
          <a:p>
            <a:pPr>
              <a:lnSpc>
                <a:spcPct val="150000"/>
              </a:lnSpc>
            </a:pPr>
            <a:r>
              <a:rPr lang="zh-CN" altLang="en-US" sz="2000" dirty="0" smtClean="0"/>
              <a:t>目前，硬件</a:t>
            </a:r>
            <a:r>
              <a:rPr lang="zh-CN" altLang="en-US" sz="2000" dirty="0"/>
              <a:t>技术的发展有以下两个主要趋势。</a:t>
            </a:r>
          </a:p>
          <a:p>
            <a:pPr>
              <a:lnSpc>
                <a:spcPct val="150000"/>
              </a:lnSpc>
            </a:pPr>
            <a:r>
              <a:rPr lang="en-US" altLang="zh-CN" sz="2000" dirty="0"/>
              <a:t>(1)</a:t>
            </a:r>
            <a:r>
              <a:rPr lang="zh-CN" altLang="en-US" sz="2000" dirty="0">
                <a:solidFill>
                  <a:srgbClr val="00B050"/>
                </a:solidFill>
              </a:rPr>
              <a:t>多处理器的计算机系统正在更广泛地进入小型办公场所</a:t>
            </a:r>
            <a:r>
              <a:rPr lang="zh-CN" altLang="en-US" sz="2000" dirty="0"/>
              <a:t>，比如基于</a:t>
            </a:r>
            <a:r>
              <a:rPr lang="en-US" altLang="zh-CN" sz="2000" dirty="0"/>
              <a:t>x86/x64</a:t>
            </a:r>
            <a:r>
              <a:rPr lang="zh-CN" altLang="en-US" sz="2000" dirty="0"/>
              <a:t>结构的</a:t>
            </a:r>
            <a:r>
              <a:rPr lang="en-US" altLang="zh-CN" sz="2000" dirty="0"/>
              <a:t>Windows NT</a:t>
            </a:r>
            <a:r>
              <a:rPr lang="zh-CN" altLang="en-US" sz="2000" dirty="0"/>
              <a:t>、</a:t>
            </a:r>
            <a:r>
              <a:rPr lang="en-US" altLang="zh-CN" sz="2000" dirty="0"/>
              <a:t>UNIX/Linux</a:t>
            </a:r>
            <a:r>
              <a:rPr lang="zh-CN" altLang="en-US" sz="2000" dirty="0"/>
              <a:t>、</a:t>
            </a:r>
            <a:r>
              <a:rPr lang="en-US" altLang="zh-CN" sz="2000" dirty="0" err="1"/>
              <a:t>Macos</a:t>
            </a:r>
            <a:r>
              <a:rPr lang="zh-CN" altLang="en-US" sz="2000" dirty="0"/>
              <a:t>等，甚至是如今正在兴起的移动设各</a:t>
            </a:r>
            <a:r>
              <a:rPr lang="en-US" altLang="zh-CN" sz="2000" dirty="0"/>
              <a:t>(</a:t>
            </a:r>
            <a:r>
              <a:rPr lang="zh-CN" altLang="en-US" sz="2000" dirty="0"/>
              <a:t>如高端智能手机</a:t>
            </a:r>
            <a:r>
              <a:rPr lang="en-US" altLang="zh-CN" sz="2000" dirty="0"/>
              <a:t>)</a:t>
            </a:r>
            <a:r>
              <a:rPr lang="zh-CN" altLang="en-US" sz="2000" dirty="0"/>
              <a:t>都已经有多核产品在市场上流行。</a:t>
            </a:r>
          </a:p>
          <a:p>
            <a:pPr>
              <a:lnSpc>
                <a:spcPct val="150000"/>
              </a:lnSpc>
            </a:pPr>
            <a:r>
              <a:rPr lang="en-US" altLang="zh-CN" sz="2000" dirty="0"/>
              <a:t>(2)</a:t>
            </a:r>
            <a:r>
              <a:rPr lang="zh-CN" altLang="en-US" sz="2000" dirty="0">
                <a:solidFill>
                  <a:srgbClr val="00B050"/>
                </a:solidFill>
              </a:rPr>
              <a:t>这些各通过网络互连在</a:t>
            </a:r>
            <a:r>
              <a:rPr lang="zh-CN" altLang="en-US" sz="2000" dirty="0" smtClean="0">
                <a:solidFill>
                  <a:srgbClr val="00B050"/>
                </a:solidFill>
              </a:rPr>
              <a:t>一起</a:t>
            </a:r>
            <a:r>
              <a:rPr lang="zh-CN" altLang="en-US" sz="2000" dirty="0" smtClean="0"/>
              <a:t>，形成</a:t>
            </a:r>
            <a:r>
              <a:rPr lang="zh-CN" altLang="en-US" sz="2000" dirty="0"/>
              <a:t>无数的物理局域网或虚拟局域网</a:t>
            </a:r>
            <a:r>
              <a:rPr lang="en-US" altLang="zh-CN" sz="2000" dirty="0"/>
              <a:t>(</a:t>
            </a:r>
            <a:r>
              <a:rPr lang="zh-CN" altLang="en-US" sz="2000" dirty="0"/>
              <a:t>如</a:t>
            </a:r>
            <a:r>
              <a:rPr lang="en-US" altLang="zh-CN" sz="2000" dirty="0"/>
              <a:t>VPN)</a:t>
            </a:r>
            <a:r>
              <a:rPr lang="zh-CN" altLang="en-US" sz="2000" dirty="0"/>
              <a:t>。</a:t>
            </a:r>
          </a:p>
          <a:p>
            <a:endParaRPr lang="zh-CN" altLang="en-US" dirty="0"/>
          </a:p>
        </p:txBody>
      </p:sp>
    </p:spTree>
    <p:extLst>
      <p:ext uri="{BB962C8B-B14F-4D97-AF65-F5344CB8AC3E}">
        <p14:creationId xmlns:p14="http://schemas.microsoft.com/office/powerpoint/2010/main" val="4004110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分布式计算</a:t>
            </a:r>
            <a:r>
              <a:rPr lang="zh-CN" altLang="en-US" dirty="0" smtClean="0"/>
              <a:t>模型</a:t>
            </a:r>
            <a:r>
              <a:rPr lang="zh-CN" altLang="en-US" dirty="0"/>
              <a:t>的</a:t>
            </a:r>
            <a:r>
              <a:rPr lang="zh-CN" altLang="en-US" dirty="0" smtClean="0"/>
              <a:t>优点</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36123" y="990340"/>
            <a:ext cx="8229600" cy="3661691"/>
          </a:xfrm>
        </p:spPr>
        <p:txBody>
          <a:bodyPr/>
          <a:lstStyle/>
          <a:p>
            <a:r>
              <a:rPr lang="zh-CN" altLang="en-US" sz="2000" dirty="0" smtClean="0">
                <a:solidFill>
                  <a:srgbClr val="C00000"/>
                </a:solidFill>
              </a:rPr>
              <a:t>①</a:t>
            </a:r>
            <a:r>
              <a:rPr lang="zh-CN" altLang="en-US" sz="2000" dirty="0">
                <a:solidFill>
                  <a:srgbClr val="C00000"/>
                </a:solidFill>
              </a:rPr>
              <a:t>资源共享。</a:t>
            </a:r>
            <a:r>
              <a:rPr lang="zh-CN" altLang="en-US" sz="2000" dirty="0"/>
              <a:t>分布式系统允许硬件、软件等资源共享使用。</a:t>
            </a:r>
          </a:p>
          <a:p>
            <a:r>
              <a:rPr lang="zh-CN" altLang="en-US" sz="2000" dirty="0">
                <a:solidFill>
                  <a:srgbClr val="C00000"/>
                </a:solidFill>
              </a:rPr>
              <a:t>②经济型。</a:t>
            </a:r>
            <a:r>
              <a:rPr lang="zh-CN" altLang="en-US" sz="2000" dirty="0"/>
              <a:t>分布式系统的使用成本要远低于大型机</a:t>
            </a:r>
            <a:r>
              <a:rPr lang="en-US" altLang="zh-CN" sz="2000" dirty="0"/>
              <a:t>/</a:t>
            </a:r>
            <a:r>
              <a:rPr lang="zh-CN" altLang="en-US" sz="2000" dirty="0"/>
              <a:t>小型机系统。</a:t>
            </a:r>
          </a:p>
          <a:p>
            <a:r>
              <a:rPr lang="zh-CN" altLang="en-US" sz="2000" dirty="0">
                <a:solidFill>
                  <a:srgbClr val="C00000"/>
                </a:solidFill>
              </a:rPr>
              <a:t>③性能和可扩展性。</a:t>
            </a:r>
            <a:r>
              <a:rPr lang="zh-CN" altLang="en-US" sz="2000" dirty="0"/>
              <a:t>通过越来越多的设各</a:t>
            </a:r>
            <a:r>
              <a:rPr lang="zh-CN" altLang="en-US" sz="2000" dirty="0" smtClean="0"/>
              <a:t>互连，以及</a:t>
            </a:r>
            <a:r>
              <a:rPr lang="zh-CN" altLang="en-US" sz="2000" dirty="0"/>
              <a:t>高效的</a:t>
            </a:r>
            <a:r>
              <a:rPr lang="zh-CN" altLang="en-US" sz="2000" dirty="0" smtClean="0"/>
              <a:t>任务分配，分布式</a:t>
            </a:r>
            <a:r>
              <a:rPr lang="zh-CN" altLang="en-US" sz="2000" dirty="0"/>
              <a:t>系统的</a:t>
            </a:r>
            <a:r>
              <a:rPr lang="zh-CN" altLang="en-US" sz="2000" dirty="0" smtClean="0"/>
              <a:t>性能正在</a:t>
            </a:r>
            <a:r>
              <a:rPr lang="zh-CN" altLang="en-US" sz="2000" dirty="0"/>
              <a:t>接近甚至超越大型机</a:t>
            </a:r>
            <a:r>
              <a:rPr lang="en-US" altLang="zh-CN" sz="2000" dirty="0"/>
              <a:t>/</a:t>
            </a:r>
            <a:r>
              <a:rPr lang="zh-CN" altLang="en-US" sz="2000" dirty="0"/>
              <a:t>小型机系统的</a:t>
            </a:r>
            <a:r>
              <a:rPr lang="zh-CN" altLang="en-US" sz="2000" dirty="0" smtClean="0"/>
              <a:t>性能，而且</a:t>
            </a:r>
            <a:r>
              <a:rPr lang="zh-CN" altLang="en-US" sz="2000" dirty="0"/>
              <a:t>分布式系统天生的</a:t>
            </a:r>
            <a:r>
              <a:rPr lang="zh-CN" altLang="en-US" sz="2000" dirty="0">
                <a:solidFill>
                  <a:srgbClr val="00B050"/>
                </a:solidFill>
              </a:rPr>
              <a:t>高可扩展性</a:t>
            </a:r>
            <a:r>
              <a:rPr lang="zh-CN" altLang="en-US" sz="2000" dirty="0"/>
              <a:t>是大型机</a:t>
            </a:r>
            <a:r>
              <a:rPr lang="en-US" altLang="zh-CN" sz="2000" dirty="0"/>
              <a:t>/</a:t>
            </a:r>
            <a:r>
              <a:rPr lang="zh-CN" altLang="en-US" sz="2000" dirty="0" smtClean="0"/>
              <a:t>小型机系统</a:t>
            </a:r>
            <a:r>
              <a:rPr lang="zh-CN" altLang="en-US" sz="2000" dirty="0"/>
              <a:t>望尘莫及的。</a:t>
            </a:r>
          </a:p>
          <a:p>
            <a:r>
              <a:rPr lang="zh-CN" altLang="en-US" sz="2000" dirty="0">
                <a:solidFill>
                  <a:srgbClr val="C00000"/>
                </a:solidFill>
              </a:rPr>
              <a:t>④固有分布性。</a:t>
            </a:r>
            <a:r>
              <a:rPr lang="zh-CN" altLang="en-US" sz="2000" dirty="0"/>
              <a:t>有些应用是固有分布</a:t>
            </a:r>
            <a:r>
              <a:rPr lang="zh-CN" altLang="en-US" sz="2000" dirty="0" smtClean="0"/>
              <a:t>的，如</a:t>
            </a:r>
            <a:r>
              <a:rPr lang="zh-CN" altLang="en-US" sz="2000" dirty="0"/>
              <a:t>遵循客户机端</a:t>
            </a:r>
            <a:r>
              <a:rPr lang="en-US" altLang="zh-CN" sz="2000" dirty="0"/>
              <a:t>/</a:t>
            </a:r>
            <a:r>
              <a:rPr lang="zh-CN" altLang="en-US" sz="2000" dirty="0"/>
              <a:t>服务器模型的数据库应用程序</a:t>
            </a:r>
            <a:r>
              <a:rPr lang="en-US" altLang="zh-CN" sz="2000" dirty="0" smtClean="0"/>
              <a:t>,</a:t>
            </a:r>
            <a:r>
              <a:rPr lang="zh-CN" altLang="en-US" sz="2000" dirty="0"/>
              <a:t>这类应用只能部署在分布式系统中</a:t>
            </a:r>
            <a:r>
              <a:rPr lang="zh-CN" altLang="en-US" sz="2000" dirty="0" smtClean="0"/>
              <a:t>。</a:t>
            </a:r>
            <a:endParaRPr lang="en-US" altLang="zh-CN" sz="2000" dirty="0" smtClean="0"/>
          </a:p>
          <a:p>
            <a:r>
              <a:rPr lang="zh-CN" altLang="en-US" sz="2000" dirty="0">
                <a:solidFill>
                  <a:srgbClr val="C00000"/>
                </a:solidFill>
              </a:rPr>
              <a:t>⑤健壮性。</a:t>
            </a:r>
            <a:r>
              <a:rPr lang="zh-CN" altLang="en-US" sz="2000" dirty="0"/>
              <a:t>在多数情况</a:t>
            </a:r>
            <a:r>
              <a:rPr lang="zh-CN" altLang="en-US" sz="2000" dirty="0" smtClean="0"/>
              <a:t>下，分布式</a:t>
            </a:r>
            <a:r>
              <a:rPr lang="zh-CN" altLang="en-US" sz="2000" dirty="0"/>
              <a:t>系统中某些节点崩溃并不会危及整个系统</a:t>
            </a:r>
            <a:r>
              <a:rPr lang="en-US" altLang="zh-CN" sz="2000" dirty="0"/>
              <a:t>(</a:t>
            </a:r>
            <a:r>
              <a:rPr lang="zh-CN" altLang="en-US" sz="2000" dirty="0"/>
              <a:t>但中心</a:t>
            </a:r>
            <a:r>
              <a:rPr lang="zh-CN" altLang="en-US" sz="2000" dirty="0" smtClean="0"/>
              <a:t>节点</a:t>
            </a:r>
            <a:r>
              <a:rPr lang="zh-CN" altLang="en-US" sz="2000" dirty="0"/>
              <a:t>，</a:t>
            </a:r>
            <a:r>
              <a:rPr lang="zh-CN" altLang="en-US" sz="2000" dirty="0" smtClean="0"/>
              <a:t>如</a:t>
            </a:r>
            <a:r>
              <a:rPr lang="zh-CN" altLang="en-US" sz="2000" dirty="0"/>
              <a:t>文件服务器等</a:t>
            </a:r>
            <a:r>
              <a:rPr lang="zh-CN" altLang="en-US" sz="2000" dirty="0" smtClean="0"/>
              <a:t>例外，但</a:t>
            </a:r>
            <a:r>
              <a:rPr lang="zh-CN" altLang="en-US" sz="2000" dirty="0"/>
              <a:t>中心节点通常会采用热各份系统及时接管工作</a:t>
            </a:r>
            <a:r>
              <a:rPr lang="en-US" altLang="zh-CN" sz="2000" dirty="0"/>
              <a:t>)</a:t>
            </a:r>
            <a:r>
              <a:rPr lang="zh-CN" altLang="en-US" sz="2000" dirty="0"/>
              <a:t>。</a:t>
            </a:r>
          </a:p>
        </p:txBody>
      </p:sp>
    </p:spTree>
    <p:extLst>
      <p:ext uri="{BB962C8B-B14F-4D97-AF65-F5344CB8AC3E}">
        <p14:creationId xmlns:p14="http://schemas.microsoft.com/office/powerpoint/2010/main" val="31860869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a:t>　分布式系统</a:t>
            </a:r>
            <a:r>
              <a:rPr lang="zh-CN" altLang="zh-CN" dirty="0" smtClean="0"/>
              <a:t>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zh-CN" altLang="zh-CN" dirty="0"/>
              <a:t>8.4.1　多处理器体系结构</a:t>
            </a:r>
          </a:p>
          <a:p>
            <a:pPr indent="538163"/>
            <a:r>
              <a:rPr lang="zh-CN" altLang="zh-CN" sz="2000" dirty="0"/>
              <a:t>多处理器系统是分布式系统的最简单模型，系统</a:t>
            </a:r>
            <a:r>
              <a:rPr lang="zh-CN" altLang="zh-CN" sz="2000" dirty="0">
                <a:solidFill>
                  <a:srgbClr val="00B050"/>
                </a:solidFill>
                <a:latin typeface="楷体" panose="02010609060101010101" pitchFamily="49" charset="-122"/>
                <a:ea typeface="楷体" panose="02010609060101010101" pitchFamily="49" charset="-122"/>
              </a:rPr>
              <a:t>同时运行许多进程，这些进程分布在不同的处理器上</a:t>
            </a:r>
            <a:r>
              <a:rPr lang="zh-CN" altLang="zh-CN" sz="2000" dirty="0"/>
              <a:t>，可以极大地提高系统的性能。</a:t>
            </a:r>
          </a:p>
          <a:p>
            <a:pPr indent="538163"/>
            <a:r>
              <a:rPr lang="zh-CN" altLang="zh-CN" sz="2000" dirty="0"/>
              <a:t>由于</a:t>
            </a:r>
            <a:r>
              <a:rPr lang="zh-CN" altLang="zh-CN" sz="2000" dirty="0">
                <a:solidFill>
                  <a:srgbClr val="C00000"/>
                </a:solidFill>
              </a:rPr>
              <a:t>大型实时系统</a:t>
            </a:r>
            <a:r>
              <a:rPr lang="zh-CN" altLang="zh-CN" sz="2000" dirty="0"/>
              <a:t>对响应时间要求很高，多采用这种模型。大型实时系统需要实时采集信息，并利用采集到的信息进行决策，然后发送信号给执行机构。虽然，信息采集、决策和执行可以在一个处理器上统一调度完成，但多处理器的并行计算比单处理器的分时片计算能够极大地提高系统的性能，而且可靠度也相对较高。</a:t>
            </a:r>
          </a:p>
          <a:p>
            <a:endParaRPr lang="zh-CN" altLang="en-US" dirty="0"/>
          </a:p>
        </p:txBody>
      </p:sp>
    </p:spTree>
    <p:extLst>
      <p:ext uri="{BB962C8B-B14F-4D97-AF65-F5344CB8AC3E}">
        <p14:creationId xmlns:p14="http://schemas.microsoft.com/office/powerpoint/2010/main" val="6728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smtClean="0"/>
              <a:t>分布式</a:t>
            </a:r>
            <a:r>
              <a:rPr lang="zh-CN" altLang="zh-CN" dirty="0"/>
              <a:t>系统</a:t>
            </a:r>
            <a:r>
              <a:rPr lang="zh-CN" altLang="zh-CN" dirty="0" smtClean="0"/>
              <a:t>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zh-CN" altLang="zh-CN" dirty="0"/>
              <a:t>8.4.2　客户机/服务器体系结构</a:t>
            </a:r>
          </a:p>
          <a:p>
            <a:pPr indent="538163">
              <a:lnSpc>
                <a:spcPct val="150000"/>
              </a:lnSpc>
            </a:pPr>
            <a:r>
              <a:rPr lang="zh-CN" altLang="zh-CN" dirty="0">
                <a:solidFill>
                  <a:srgbClr val="C00000"/>
                </a:solidFill>
              </a:rPr>
              <a:t>客户机</a:t>
            </a:r>
            <a:r>
              <a:rPr lang="en-US" altLang="zh-CN" dirty="0">
                <a:solidFill>
                  <a:srgbClr val="C00000"/>
                </a:solidFill>
              </a:rPr>
              <a:t>/</a:t>
            </a:r>
            <a:r>
              <a:rPr lang="zh-CN" altLang="zh-CN" dirty="0">
                <a:solidFill>
                  <a:srgbClr val="C00000"/>
                </a:solidFill>
              </a:rPr>
              <a:t>服务器（</a:t>
            </a:r>
            <a:r>
              <a:rPr lang="en-US" altLang="zh-CN" dirty="0">
                <a:solidFill>
                  <a:srgbClr val="C00000"/>
                </a:solidFill>
              </a:rPr>
              <a:t>Client/Server</a:t>
            </a:r>
            <a:r>
              <a:rPr lang="zh-CN" altLang="zh-CN" dirty="0">
                <a:solidFill>
                  <a:srgbClr val="C00000"/>
                </a:solidFill>
              </a:rPr>
              <a:t>，简称</a:t>
            </a:r>
            <a:r>
              <a:rPr lang="en-US" altLang="zh-CN" dirty="0">
                <a:solidFill>
                  <a:srgbClr val="C00000"/>
                </a:solidFill>
              </a:rPr>
              <a:t>C/S</a:t>
            </a:r>
            <a:r>
              <a:rPr lang="zh-CN" altLang="zh-CN" dirty="0">
                <a:solidFill>
                  <a:srgbClr val="C00000"/>
                </a:solidFill>
              </a:rPr>
              <a:t>）</a:t>
            </a:r>
            <a:r>
              <a:rPr lang="zh-CN" altLang="zh-CN" dirty="0"/>
              <a:t>体系结构是为了共享不对等的资源而提出来的，是</a:t>
            </a:r>
            <a:r>
              <a:rPr lang="en-US" altLang="zh-CN" dirty="0"/>
              <a:t>20</a:t>
            </a:r>
            <a:r>
              <a:rPr lang="zh-CN" altLang="zh-CN" dirty="0"/>
              <a:t>世纪</a:t>
            </a:r>
            <a:r>
              <a:rPr lang="en-US" altLang="zh-CN" dirty="0"/>
              <a:t>90</a:t>
            </a:r>
            <a:r>
              <a:rPr lang="zh-CN" altLang="zh-CN" dirty="0"/>
              <a:t>年代成熟起来的技术，</a:t>
            </a:r>
            <a:r>
              <a:rPr lang="en-US" altLang="zh-CN" dirty="0"/>
              <a:t>C/S</a:t>
            </a:r>
            <a:r>
              <a:rPr lang="zh-CN" altLang="zh-CN" dirty="0"/>
              <a:t>体系结构定义了客户机如何与服务器连接，以将数据和应用系统分部到多个处理机上。</a:t>
            </a:r>
          </a:p>
          <a:p>
            <a:endParaRPr lang="zh-CN" altLang="en-US" dirty="0"/>
          </a:p>
        </p:txBody>
      </p:sp>
    </p:spTree>
    <p:extLst>
      <p:ext uri="{BB962C8B-B14F-4D97-AF65-F5344CB8AC3E}">
        <p14:creationId xmlns:p14="http://schemas.microsoft.com/office/powerpoint/2010/main" val="965076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276600" y="1043658"/>
            <a:ext cx="5638800" cy="3661691"/>
          </a:xfrm>
        </p:spPr>
        <p:txBody>
          <a:bodyPr/>
          <a:lstStyle/>
          <a:p>
            <a:r>
              <a:rPr lang="en-US" altLang="zh-CN" dirty="0"/>
              <a:t>8.1.1</a:t>
            </a:r>
            <a:r>
              <a:rPr lang="zh-CN" altLang="en-US" dirty="0"/>
              <a:t>　什么是软件</a:t>
            </a:r>
            <a:r>
              <a:rPr lang="zh-CN" altLang="en-US" dirty="0" smtClean="0"/>
              <a:t>体系结构</a:t>
            </a:r>
            <a:endParaRPr lang="en-US" altLang="zh-CN" dirty="0" smtClean="0"/>
          </a:p>
          <a:p>
            <a:r>
              <a:rPr lang="zh-CN" altLang="en-US" sz="2000" dirty="0" smtClean="0">
                <a:solidFill>
                  <a:srgbClr val="C00000"/>
                </a:solidFill>
              </a:rPr>
              <a:t>       软件</a:t>
            </a:r>
            <a:r>
              <a:rPr lang="zh-CN" altLang="en-US" sz="2000" dirty="0">
                <a:solidFill>
                  <a:srgbClr val="C00000"/>
                </a:solidFill>
              </a:rPr>
              <a:t>体系结构</a:t>
            </a:r>
            <a:r>
              <a:rPr lang="zh-CN" altLang="en-US" sz="2000" dirty="0"/>
              <a:t>是系统的一个或多个结构，它包括：</a:t>
            </a:r>
          </a:p>
          <a:p>
            <a:pPr lvl="1"/>
            <a:r>
              <a:rPr lang="en-US" altLang="zh-CN" sz="1800" dirty="0" smtClean="0"/>
              <a:t>1) </a:t>
            </a:r>
            <a:r>
              <a:rPr lang="zh-CN" altLang="en-US" sz="1800" dirty="0" smtClean="0"/>
              <a:t>软件</a:t>
            </a:r>
            <a:r>
              <a:rPr lang="zh-CN" altLang="en-US" sz="1800" dirty="0"/>
              <a:t>的组成元素（组件）；</a:t>
            </a:r>
          </a:p>
          <a:p>
            <a:pPr lvl="1"/>
            <a:r>
              <a:rPr lang="en-US" altLang="zh-CN" sz="1800" dirty="0"/>
              <a:t>2</a:t>
            </a:r>
            <a:r>
              <a:rPr lang="en-US" altLang="zh-CN" sz="1800" dirty="0" smtClean="0"/>
              <a:t>) </a:t>
            </a:r>
            <a:r>
              <a:rPr lang="zh-CN" altLang="en-US" sz="1800" dirty="0" smtClean="0"/>
              <a:t>这些</a:t>
            </a:r>
            <a:r>
              <a:rPr lang="zh-CN" altLang="en-US" sz="1800" dirty="0"/>
              <a:t>（组件）元素的外部可见特性；</a:t>
            </a:r>
          </a:p>
          <a:p>
            <a:pPr lvl="1"/>
            <a:r>
              <a:rPr lang="en-US" altLang="zh-CN" sz="1800" dirty="0"/>
              <a:t>3</a:t>
            </a:r>
            <a:r>
              <a:rPr lang="en-US" altLang="zh-CN" sz="1800" dirty="0" smtClean="0"/>
              <a:t>) </a:t>
            </a:r>
            <a:r>
              <a:rPr lang="zh-CN" altLang="en-US" sz="1800" dirty="0" smtClean="0"/>
              <a:t>这些</a:t>
            </a:r>
            <a:r>
              <a:rPr lang="zh-CN" altLang="en-US" sz="1800" dirty="0"/>
              <a:t>元素（组件）之间的相互关系。</a:t>
            </a:r>
          </a:p>
          <a:p>
            <a:r>
              <a:rPr lang="zh-CN" altLang="en-US"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软件</a:t>
            </a:r>
            <a:r>
              <a:rPr lang="zh-CN" altLang="en-US" sz="2000" dirty="0">
                <a:latin typeface="楷体" panose="02010609060101010101" pitchFamily="49" charset="-122"/>
                <a:ea typeface="楷体" panose="02010609060101010101" pitchFamily="49" charset="-122"/>
              </a:rPr>
              <a:t>体系结构不仅指定了系统的</a:t>
            </a:r>
            <a:r>
              <a:rPr lang="zh-CN" altLang="en-US" sz="2000" dirty="0">
                <a:solidFill>
                  <a:srgbClr val="00B050"/>
                </a:solidFill>
                <a:latin typeface="楷体" panose="02010609060101010101" pitchFamily="49" charset="-122"/>
                <a:ea typeface="楷体" panose="02010609060101010101" pitchFamily="49" charset="-122"/>
              </a:rPr>
              <a:t>组织结构</a:t>
            </a:r>
            <a:r>
              <a:rPr lang="zh-CN" altLang="en-US" sz="2000" dirty="0">
                <a:latin typeface="楷体" panose="02010609060101010101" pitchFamily="49" charset="-122"/>
                <a:ea typeface="楷体" panose="02010609060101010101" pitchFamily="49" charset="-122"/>
              </a:rPr>
              <a:t>和</a:t>
            </a:r>
            <a:r>
              <a:rPr lang="zh-CN" altLang="en-US" sz="2000" dirty="0">
                <a:solidFill>
                  <a:srgbClr val="00B050"/>
                </a:solidFill>
                <a:latin typeface="楷体" panose="02010609060101010101" pitchFamily="49" charset="-122"/>
                <a:ea typeface="楷体" panose="02010609060101010101" pitchFamily="49" charset="-122"/>
              </a:rPr>
              <a:t>拓扑结构</a:t>
            </a:r>
            <a:r>
              <a:rPr lang="zh-CN" altLang="en-US" sz="2000" dirty="0">
                <a:latin typeface="楷体" panose="02010609060101010101" pitchFamily="49" charset="-122"/>
                <a:ea typeface="楷体" panose="02010609060101010101" pitchFamily="49" charset="-122"/>
              </a:rPr>
              <a:t>，也显示了</a:t>
            </a:r>
            <a:r>
              <a:rPr lang="zh-CN" altLang="en-US" sz="2000" dirty="0">
                <a:solidFill>
                  <a:srgbClr val="00B0F0"/>
                </a:solidFill>
                <a:latin typeface="楷体" panose="02010609060101010101" pitchFamily="49" charset="-122"/>
                <a:ea typeface="楷体" panose="02010609060101010101" pitchFamily="49" charset="-122"/>
              </a:rPr>
              <a:t>系统需求</a:t>
            </a:r>
            <a:r>
              <a:rPr lang="zh-CN" altLang="en-US" sz="2000" dirty="0">
                <a:latin typeface="楷体" panose="02010609060101010101" pitchFamily="49" charset="-122"/>
                <a:ea typeface="楷体" panose="02010609060101010101" pitchFamily="49" charset="-122"/>
              </a:rPr>
              <a:t>和</a:t>
            </a:r>
            <a:r>
              <a:rPr lang="zh-CN" altLang="en-US" sz="2000" dirty="0">
                <a:solidFill>
                  <a:srgbClr val="00B0F0"/>
                </a:solidFill>
                <a:latin typeface="楷体" panose="02010609060101010101" pitchFamily="49" charset="-122"/>
                <a:ea typeface="楷体" panose="02010609060101010101" pitchFamily="49" charset="-122"/>
              </a:rPr>
              <a:t>构成系统的元素</a:t>
            </a:r>
            <a:r>
              <a:rPr lang="zh-CN" altLang="en-US" sz="2000" dirty="0">
                <a:latin typeface="楷体" panose="02010609060101010101" pitchFamily="49" charset="-122"/>
                <a:ea typeface="楷体" panose="02010609060101010101" pitchFamily="49" charset="-122"/>
              </a:rPr>
              <a:t>之间的</a:t>
            </a:r>
            <a:r>
              <a:rPr lang="zh-CN" altLang="en-US" sz="2000" dirty="0">
                <a:solidFill>
                  <a:srgbClr val="00B050"/>
                </a:solidFill>
                <a:latin typeface="楷体" panose="02010609060101010101" pitchFamily="49" charset="-122"/>
                <a:ea typeface="楷体" panose="02010609060101010101" pitchFamily="49" charset="-122"/>
              </a:rPr>
              <a:t>对应关系</a:t>
            </a:r>
            <a:r>
              <a:rPr lang="zh-CN" altLang="en-US" sz="2000" dirty="0">
                <a:latin typeface="楷体" panose="02010609060101010101" pitchFamily="49" charset="-122"/>
                <a:ea typeface="楷体" panose="02010609060101010101" pitchFamily="49" charset="-122"/>
              </a:rPr>
              <a:t>，提供了一些设计决策的基本原理。</a:t>
            </a:r>
          </a:p>
          <a:p>
            <a:endParaRPr lang="zh-CN" altLang="en-US" dirty="0"/>
          </a:p>
        </p:txBody>
      </p:sp>
      <p:pic>
        <p:nvPicPr>
          <p:cNvPr id="1026" name="图示 1"/>
          <p:cNvPicPr>
            <a:picLocks noChangeArrowheads="1"/>
          </p:cNvPicPr>
          <p:nvPr/>
        </p:nvPicPr>
        <p:blipFill>
          <a:blip r:embed="rId2">
            <a:grayscl/>
            <a:extLst>
              <a:ext uri="{28A0092B-C50C-407E-A947-70E740481C1C}">
                <a14:useLocalDpi xmlns:a14="http://schemas.microsoft.com/office/drawing/2010/main" val="0"/>
              </a:ext>
            </a:extLst>
          </a:blip>
          <a:srcRect l="462" r="-1541" b="-4044"/>
          <a:stretch>
            <a:fillRect/>
          </a:stretch>
        </p:blipFill>
        <p:spPr bwMode="auto">
          <a:xfrm>
            <a:off x="454479" y="1504950"/>
            <a:ext cx="23780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63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a:t>分布式系统结构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990340"/>
            <a:ext cx="8686800" cy="3661691"/>
          </a:xfrm>
        </p:spPr>
        <p:txBody>
          <a:bodyPr/>
          <a:lstStyle/>
          <a:p>
            <a:pPr indent="538163">
              <a:lnSpc>
                <a:spcPct val="150000"/>
              </a:lnSpc>
            </a:pPr>
            <a:r>
              <a:rPr lang="en-US" altLang="zh-CN" dirty="0"/>
              <a:t>C/S</a:t>
            </a:r>
            <a:r>
              <a:rPr lang="zh-CN" altLang="zh-CN" dirty="0"/>
              <a:t>体系结构有</a:t>
            </a:r>
            <a:r>
              <a:rPr lang="en-US" altLang="zh-CN" dirty="0"/>
              <a:t>3</a:t>
            </a:r>
            <a:r>
              <a:rPr lang="zh-CN" altLang="zh-CN" dirty="0"/>
              <a:t>个主要的组成部分。</a:t>
            </a:r>
          </a:p>
          <a:p>
            <a:pPr marL="342900" indent="15875">
              <a:lnSpc>
                <a:spcPct val="150000"/>
              </a:lnSpc>
              <a:buFont typeface="Wingdings" panose="05000000000000000000" pitchFamily="2" charset="2"/>
              <a:buChar char="Ø"/>
            </a:pPr>
            <a:r>
              <a:rPr lang="zh-CN" altLang="zh-CN" sz="2000" dirty="0">
                <a:solidFill>
                  <a:srgbClr val="C00000"/>
                </a:solidFill>
              </a:rPr>
              <a:t>服务器。</a:t>
            </a:r>
            <a:r>
              <a:rPr lang="zh-CN" altLang="zh-CN" sz="2000" dirty="0"/>
              <a:t>负责给其子系统</a:t>
            </a:r>
            <a:r>
              <a:rPr lang="zh-CN" altLang="zh-CN" sz="2000" dirty="0">
                <a:solidFill>
                  <a:srgbClr val="00B050"/>
                </a:solidFill>
              </a:rPr>
              <a:t>提供服务</a:t>
            </a:r>
            <a:r>
              <a:rPr lang="zh-CN" altLang="zh-CN" sz="2000" dirty="0"/>
              <a:t>，如数据库服务器提供数据存储和管理服务，文件服务器提供文件管理服务，搜索服务器提供数据检索等。</a:t>
            </a:r>
          </a:p>
          <a:p>
            <a:pPr marL="342900" indent="15875">
              <a:lnSpc>
                <a:spcPct val="150000"/>
              </a:lnSpc>
              <a:buFont typeface="Wingdings" panose="05000000000000000000" pitchFamily="2" charset="2"/>
              <a:buChar char="Ø"/>
            </a:pPr>
            <a:r>
              <a:rPr lang="zh-CN" altLang="zh-CN" sz="2000" dirty="0">
                <a:solidFill>
                  <a:srgbClr val="C00000"/>
                </a:solidFill>
              </a:rPr>
              <a:t>客户机。</a:t>
            </a:r>
            <a:r>
              <a:rPr lang="zh-CN" altLang="zh-CN" sz="2000" dirty="0"/>
              <a:t>通常是独立的子系统，通过向服务器请求约定的资源</a:t>
            </a:r>
            <a:r>
              <a:rPr lang="zh-CN" altLang="zh-CN" sz="2000" dirty="0">
                <a:solidFill>
                  <a:srgbClr val="00B050"/>
                </a:solidFill>
              </a:rPr>
              <a:t>获取数据</a:t>
            </a:r>
            <a:r>
              <a:rPr lang="zh-CN" altLang="zh-CN" sz="2000" dirty="0"/>
              <a:t>。一台服务器可以同时为许多客户机提供服务。</a:t>
            </a:r>
          </a:p>
          <a:p>
            <a:pPr marL="342900" indent="15875">
              <a:lnSpc>
                <a:spcPct val="150000"/>
              </a:lnSpc>
              <a:buFont typeface="Wingdings" panose="05000000000000000000" pitchFamily="2" charset="2"/>
              <a:buChar char="Ø"/>
            </a:pPr>
            <a:r>
              <a:rPr lang="zh-CN" altLang="zh-CN" sz="2000" dirty="0">
                <a:solidFill>
                  <a:srgbClr val="C00000"/>
                </a:solidFill>
              </a:rPr>
              <a:t>网络</a:t>
            </a:r>
            <a:r>
              <a:rPr lang="zh-CN" altLang="zh-CN" sz="2000" dirty="0"/>
              <a:t>。</a:t>
            </a:r>
            <a:r>
              <a:rPr lang="zh-CN" altLang="zh-CN" sz="2000" dirty="0">
                <a:solidFill>
                  <a:srgbClr val="00B050"/>
                </a:solidFill>
              </a:rPr>
              <a:t>连接</a:t>
            </a:r>
            <a:r>
              <a:rPr lang="zh-CN" altLang="zh-CN" sz="2000" dirty="0"/>
              <a:t>服务器和客户机。有时客户机和服务器位于同一台物理主机上，但多数情况下它们分布在不同主机上。网络可以有各种形式，包括有线和无线等。</a:t>
            </a:r>
          </a:p>
          <a:p>
            <a:endParaRPr lang="zh-CN" altLang="en-US" dirty="0"/>
          </a:p>
        </p:txBody>
      </p:sp>
    </p:spTree>
    <p:extLst>
      <p:ext uri="{BB962C8B-B14F-4D97-AF65-F5344CB8AC3E}">
        <p14:creationId xmlns:p14="http://schemas.microsoft.com/office/powerpoint/2010/main" val="2721172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smtClean="0"/>
              <a:t>分布式</a:t>
            </a:r>
            <a:r>
              <a:rPr lang="zh-CN" altLang="zh-CN" dirty="0"/>
              <a:t>系统</a:t>
            </a:r>
            <a:r>
              <a:rPr lang="zh-CN" altLang="zh-CN" dirty="0" smtClean="0"/>
              <a:t>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lnSpc>
                <a:spcPct val="150000"/>
              </a:lnSpc>
              <a:buFont typeface="Arial" panose="020B0604020202020204" pitchFamily="34" charset="0"/>
              <a:buChar char="•"/>
            </a:pPr>
            <a:r>
              <a:rPr lang="zh-CN" altLang="zh-CN" sz="2200" dirty="0" smtClean="0"/>
              <a:t>在</a:t>
            </a:r>
            <a:r>
              <a:rPr lang="zh-CN" altLang="zh-CN" sz="2200" dirty="0"/>
              <a:t>逻辑上，我们通常</a:t>
            </a:r>
            <a:r>
              <a:rPr lang="zh-CN" altLang="zh-CN" sz="2200" dirty="0" smtClean="0"/>
              <a:t>将</a:t>
            </a:r>
            <a:r>
              <a:rPr lang="en-US" altLang="zh-CN" sz="2200" dirty="0" smtClean="0"/>
              <a:t>C/S</a:t>
            </a:r>
            <a:r>
              <a:rPr lang="zh-CN" altLang="zh-CN" sz="2200" dirty="0" smtClean="0"/>
              <a:t>应用</a:t>
            </a:r>
            <a:r>
              <a:rPr lang="zh-CN" altLang="zh-CN" sz="2200" dirty="0"/>
              <a:t>系统划分为</a:t>
            </a:r>
            <a:r>
              <a:rPr lang="en-US" altLang="zh-CN" sz="2200" dirty="0"/>
              <a:t>3</a:t>
            </a:r>
            <a:r>
              <a:rPr lang="zh-CN" altLang="zh-CN" sz="2200" dirty="0"/>
              <a:t>层，即数据管理层、应用逻辑层和表示层</a:t>
            </a:r>
            <a:r>
              <a:rPr lang="zh-CN" altLang="zh-CN" sz="2200" dirty="0" smtClean="0"/>
              <a:t>。</a:t>
            </a:r>
            <a:endParaRPr lang="en-US" altLang="zh-CN" sz="2200" dirty="0" smtClean="0"/>
          </a:p>
          <a:p>
            <a:pPr marL="1085832" lvl="1" indent="-342900">
              <a:lnSpc>
                <a:spcPct val="150000"/>
              </a:lnSpc>
              <a:buFont typeface="Arial" panose="020B0604020202020204" pitchFamily="34" charset="0"/>
              <a:buChar char="•"/>
            </a:pPr>
            <a:r>
              <a:rPr lang="zh-CN" altLang="zh-CN" sz="1800" dirty="0" smtClean="0">
                <a:solidFill>
                  <a:srgbClr val="C00000"/>
                </a:solidFill>
              </a:rPr>
              <a:t>数据管理</a:t>
            </a:r>
            <a:r>
              <a:rPr lang="zh-CN" altLang="zh-CN" sz="1800" dirty="0">
                <a:solidFill>
                  <a:srgbClr val="C00000"/>
                </a:solidFill>
              </a:rPr>
              <a:t>层</a:t>
            </a:r>
            <a:r>
              <a:rPr lang="zh-CN" altLang="zh-CN" sz="1800" dirty="0"/>
              <a:t>主要处理数据存储和管理</a:t>
            </a:r>
            <a:r>
              <a:rPr lang="zh-CN" altLang="zh-CN" sz="1800" dirty="0" smtClean="0"/>
              <a:t>操作</a:t>
            </a:r>
            <a:r>
              <a:rPr lang="zh-CN" altLang="zh-CN" sz="1800" dirty="0" smtClean="0"/>
              <a:t>。</a:t>
            </a:r>
            <a:endParaRPr lang="en-US" altLang="zh-CN" sz="1800" dirty="0" smtClean="0"/>
          </a:p>
          <a:p>
            <a:pPr marL="1085832" lvl="1" indent="-342900">
              <a:lnSpc>
                <a:spcPct val="150000"/>
              </a:lnSpc>
              <a:buFont typeface="Arial" panose="020B0604020202020204" pitchFamily="34" charset="0"/>
              <a:buChar char="•"/>
            </a:pPr>
            <a:r>
              <a:rPr lang="zh-CN" altLang="zh-CN" sz="1800" dirty="0" smtClean="0">
                <a:solidFill>
                  <a:srgbClr val="C00000"/>
                </a:solidFill>
              </a:rPr>
              <a:t>应用逻辑</a:t>
            </a:r>
            <a:r>
              <a:rPr lang="zh-CN" altLang="zh-CN" sz="1800" dirty="0">
                <a:solidFill>
                  <a:srgbClr val="C00000"/>
                </a:solidFill>
              </a:rPr>
              <a:t>层</a:t>
            </a:r>
            <a:r>
              <a:rPr lang="zh-CN" altLang="zh-CN" sz="1800" dirty="0"/>
              <a:t>处理与业务相关的逻辑</a:t>
            </a:r>
            <a:r>
              <a:rPr lang="zh-CN" altLang="zh-CN" sz="1800" dirty="0" smtClean="0"/>
              <a:t>。</a:t>
            </a:r>
            <a:endParaRPr lang="en-US" altLang="zh-CN" sz="1800" dirty="0" smtClean="0"/>
          </a:p>
          <a:p>
            <a:pPr marL="1085832" lvl="1" indent="-342900">
              <a:lnSpc>
                <a:spcPct val="150000"/>
              </a:lnSpc>
              <a:buFont typeface="Arial" panose="020B0604020202020204" pitchFamily="34" charset="0"/>
              <a:buChar char="•"/>
            </a:pPr>
            <a:r>
              <a:rPr lang="zh-CN" altLang="zh-CN" sz="1800" dirty="0" smtClean="0">
                <a:solidFill>
                  <a:srgbClr val="C00000"/>
                </a:solidFill>
              </a:rPr>
              <a:t>表示层</a:t>
            </a:r>
            <a:r>
              <a:rPr lang="zh-CN" altLang="zh-CN" sz="1800" dirty="0">
                <a:solidFill>
                  <a:srgbClr val="C00000"/>
                </a:solidFill>
              </a:rPr>
              <a:t>处理</a:t>
            </a:r>
            <a:r>
              <a:rPr lang="zh-CN" altLang="zh-CN" sz="1800" dirty="0"/>
              <a:t>用户界面以及用户的交互</a:t>
            </a:r>
            <a:r>
              <a:rPr lang="zh-CN" altLang="zh-CN" sz="1800" dirty="0" smtClean="0"/>
              <a:t>。</a:t>
            </a:r>
            <a:endParaRPr lang="en-US" altLang="zh-CN" sz="1800" dirty="0" smtClean="0"/>
          </a:p>
          <a:p>
            <a:pPr indent="449263"/>
            <a:r>
              <a:rPr lang="zh-CN" altLang="zh-CN" dirty="0" smtClean="0">
                <a:latin typeface="楷体" panose="02010609060101010101" pitchFamily="49" charset="-122"/>
                <a:ea typeface="楷体" panose="02010609060101010101" pitchFamily="49" charset="-122"/>
              </a:rPr>
              <a:t>在</a:t>
            </a:r>
            <a:r>
              <a:rPr lang="zh-CN" altLang="zh-CN" dirty="0">
                <a:latin typeface="楷体" panose="02010609060101010101" pitchFamily="49" charset="-122"/>
                <a:ea typeface="楷体" panose="02010609060101010101" pitchFamily="49" charset="-122"/>
              </a:rPr>
              <a:t>集中式系统中，不需要将这些清楚地分离，但在分布式系统中，不同层常常被部署在不同的主机上，因此必须严格地分离不同层</a:t>
            </a:r>
            <a:r>
              <a:rPr lang="zh-CN" altLang="zh-CN"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63991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5487203" y="514350"/>
            <a:ext cx="3198794" cy="3661691"/>
          </a:xfrm>
        </p:spPr>
        <p:txBody>
          <a:bodyPr/>
          <a:lstStyle/>
          <a:p>
            <a:pPr>
              <a:lnSpc>
                <a:spcPct val="150000"/>
              </a:lnSpc>
            </a:pPr>
            <a:r>
              <a:rPr lang="zh-CN" altLang="en-US" dirty="0" smtClean="0"/>
              <a:t>各类客户</a:t>
            </a:r>
            <a:r>
              <a:rPr lang="zh-CN" altLang="en-US" dirty="0"/>
              <a:t>机设各通过有线或无线的</a:t>
            </a:r>
            <a:r>
              <a:rPr lang="en-US" altLang="zh-CN" dirty="0" smtClean="0"/>
              <a:t>Internet</a:t>
            </a:r>
            <a:r>
              <a:rPr lang="zh-CN" altLang="en-US" dirty="0" smtClean="0"/>
              <a:t>或</a:t>
            </a:r>
            <a:r>
              <a:rPr lang="en-US" altLang="zh-CN" dirty="0" smtClean="0"/>
              <a:t>Intranet</a:t>
            </a:r>
            <a:r>
              <a:rPr lang="zh-CN" altLang="en-US" dirty="0"/>
              <a:t>连接到</a:t>
            </a:r>
            <a:r>
              <a:rPr lang="zh-CN" altLang="en-US" dirty="0" smtClean="0"/>
              <a:t>服务器</a:t>
            </a:r>
            <a:r>
              <a:rPr lang="zh-CN" altLang="en-US" dirty="0"/>
              <a:t>，</a:t>
            </a:r>
            <a:r>
              <a:rPr lang="zh-CN" altLang="en-US" dirty="0" smtClean="0"/>
              <a:t>而</a:t>
            </a:r>
            <a:r>
              <a:rPr lang="zh-CN" altLang="en-US" dirty="0"/>
              <a:t>服务器则通过</a:t>
            </a:r>
            <a:r>
              <a:rPr lang="zh-CN" altLang="en-US" dirty="0" smtClean="0"/>
              <a:t>以太网</a:t>
            </a:r>
            <a:r>
              <a:rPr lang="zh-CN" altLang="en-US" dirty="0"/>
              <a:t>连接数据库、文件服务器以及其他外设</a:t>
            </a:r>
            <a:r>
              <a:rPr lang="zh-CN" altLang="en-US" dirty="0" smtClean="0"/>
              <a:t>。</a:t>
            </a:r>
            <a:endParaRPr lang="zh-CN" altLang="en-US" dirty="0"/>
          </a:p>
        </p:txBody>
      </p:sp>
      <p:pic>
        <p:nvPicPr>
          <p:cNvPr id="5" name="图片 4"/>
          <p:cNvPicPr>
            <a:picLocks noChangeAspect="1"/>
          </p:cNvPicPr>
          <p:nvPr/>
        </p:nvPicPr>
        <p:blipFill>
          <a:blip r:embed="rId2"/>
          <a:stretch>
            <a:fillRect/>
          </a:stretch>
        </p:blipFill>
        <p:spPr>
          <a:xfrm>
            <a:off x="421532" y="139426"/>
            <a:ext cx="4776313" cy="4800325"/>
          </a:xfrm>
          <a:prstGeom prst="rect">
            <a:avLst/>
          </a:prstGeom>
        </p:spPr>
      </p:pic>
    </p:spTree>
    <p:extLst>
      <p:ext uri="{BB962C8B-B14F-4D97-AF65-F5344CB8AC3E}">
        <p14:creationId xmlns:p14="http://schemas.microsoft.com/office/powerpoint/2010/main" val="1813835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a:t>分布式系统结构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indent="449263"/>
            <a:r>
              <a:rPr lang="en-US" altLang="zh-CN" sz="2800" dirty="0"/>
              <a:t>C/S</a:t>
            </a:r>
            <a:r>
              <a:rPr lang="zh-CN" altLang="en-US" sz="2800" dirty="0"/>
              <a:t>体系结构通常有两层或三层，也可根据需要划分为更多层。两层</a:t>
            </a:r>
            <a:r>
              <a:rPr lang="en-US" altLang="zh-CN" sz="2800" dirty="0"/>
              <a:t>C/S</a:t>
            </a:r>
            <a:r>
              <a:rPr lang="zh-CN" altLang="en-US" sz="2800" dirty="0"/>
              <a:t>结构一般有两种形态。</a:t>
            </a:r>
          </a:p>
          <a:p>
            <a:pPr marL="457200" indent="-457200">
              <a:buFont typeface="Wingdings" panose="05000000000000000000" pitchFamily="2" charset="2"/>
              <a:buChar char="Ø"/>
            </a:pPr>
            <a:r>
              <a:rPr lang="zh-CN" altLang="en-US" dirty="0">
                <a:solidFill>
                  <a:srgbClr val="C00000"/>
                </a:solidFill>
              </a:rPr>
              <a:t>瘦客户机模型。</a:t>
            </a:r>
            <a:r>
              <a:rPr lang="zh-CN" altLang="en-US" dirty="0"/>
              <a:t>在瘦客户机模型中，数据管理和应用逻辑都在服务器端执行，客户机只负责表示部分。</a:t>
            </a:r>
          </a:p>
          <a:p>
            <a:pPr marL="457200" indent="-457200">
              <a:buFont typeface="Wingdings" panose="05000000000000000000" pitchFamily="2" charset="2"/>
              <a:buChar char="Ø"/>
            </a:pPr>
            <a:r>
              <a:rPr lang="zh-CN" altLang="en-US" dirty="0">
                <a:solidFill>
                  <a:srgbClr val="C00000"/>
                </a:solidFill>
              </a:rPr>
              <a:t>胖客户机模型。</a:t>
            </a:r>
            <a:r>
              <a:rPr lang="zh-CN" altLang="en-US" dirty="0"/>
              <a:t>在这种模型中，服务器只负责对数据的管理。客户机上的软件实现应用逻辑以及与系统的交互。</a:t>
            </a:r>
          </a:p>
          <a:p>
            <a:endParaRPr lang="zh-CN" altLang="en-US" dirty="0"/>
          </a:p>
        </p:txBody>
      </p:sp>
    </p:spTree>
    <p:extLst>
      <p:ext uri="{BB962C8B-B14F-4D97-AF65-F5344CB8AC3E}">
        <p14:creationId xmlns:p14="http://schemas.microsoft.com/office/powerpoint/2010/main" val="2692573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瘦客户机</a:t>
            </a:r>
            <a:r>
              <a:rPr lang="zh-CN" altLang="en-US" dirty="0" smtClean="0"/>
              <a:t>模型的优缺点</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dirty="0">
                <a:solidFill>
                  <a:srgbClr val="C00000"/>
                </a:solidFill>
              </a:rPr>
              <a:t>优点：</a:t>
            </a:r>
            <a:r>
              <a:rPr lang="zh-CN" altLang="en-US" dirty="0"/>
              <a:t>业务核心逻辑都在服务器端</a:t>
            </a:r>
            <a:r>
              <a:rPr lang="zh-CN" altLang="en-US" dirty="0" smtClean="0"/>
              <a:t>执行，安全性</a:t>
            </a:r>
            <a:r>
              <a:rPr lang="zh-CN" altLang="en-US" dirty="0"/>
              <a:t>相对</a:t>
            </a:r>
            <a:r>
              <a:rPr lang="zh-CN" altLang="en-US" dirty="0" smtClean="0"/>
              <a:t>较高。</a:t>
            </a:r>
            <a:endParaRPr lang="en-US" altLang="zh-CN" dirty="0" smtClean="0"/>
          </a:p>
          <a:p>
            <a:pPr>
              <a:lnSpc>
                <a:spcPct val="150000"/>
              </a:lnSpc>
            </a:pPr>
            <a:r>
              <a:rPr lang="zh-CN" altLang="en-US" dirty="0">
                <a:solidFill>
                  <a:srgbClr val="C00000"/>
                </a:solidFill>
              </a:rPr>
              <a:t>缺点：</a:t>
            </a:r>
            <a:r>
              <a:rPr lang="zh-CN" altLang="en-US" dirty="0"/>
              <a:t>所有的负荷都放在了服务器</a:t>
            </a:r>
            <a:r>
              <a:rPr lang="zh-CN" altLang="en-US" dirty="0" smtClean="0"/>
              <a:t>端，无疑</a:t>
            </a:r>
            <a:r>
              <a:rPr lang="zh-CN" altLang="en-US" dirty="0"/>
              <a:t>加重了服务器端的</a:t>
            </a:r>
            <a:r>
              <a:rPr lang="zh-CN" altLang="en-US" dirty="0" smtClean="0"/>
              <a:t>负担，而且</a:t>
            </a:r>
            <a:r>
              <a:rPr lang="zh-CN" altLang="en-US" dirty="0"/>
              <a:t>增大了通信的网络</a:t>
            </a:r>
            <a:r>
              <a:rPr lang="zh-CN" altLang="en-US" dirty="0" smtClean="0"/>
              <a:t>流量，也</a:t>
            </a:r>
            <a:r>
              <a:rPr lang="zh-CN" altLang="en-US" dirty="0"/>
              <a:t>不能发挥客户机的计算能力</a:t>
            </a:r>
            <a:r>
              <a:rPr lang="zh-CN" altLang="en-US" dirty="0" smtClean="0"/>
              <a:t>。</a:t>
            </a:r>
            <a:endParaRPr lang="en-US" altLang="zh-CN" dirty="0" smtClean="0"/>
          </a:p>
          <a:p>
            <a:pPr>
              <a:lnSpc>
                <a:spcPct val="150000"/>
              </a:lnSpc>
            </a:pPr>
            <a:r>
              <a:rPr lang="zh-CN" altLang="en-US" dirty="0" smtClean="0"/>
              <a:t>    </a:t>
            </a:r>
            <a:r>
              <a:rPr lang="zh-CN" altLang="en-US" dirty="0" smtClean="0">
                <a:latin typeface="楷体" panose="02010609060101010101" pitchFamily="49" charset="-122"/>
                <a:ea typeface="楷体" panose="02010609060101010101" pitchFamily="49" charset="-122"/>
              </a:rPr>
              <a:t>最初</a:t>
            </a:r>
            <a:r>
              <a:rPr lang="zh-CN" altLang="en-US" dirty="0">
                <a:latin typeface="楷体" panose="02010609060101010101" pitchFamily="49" charset="-122"/>
                <a:ea typeface="楷体" panose="02010609060101010101" pitchFamily="49" charset="-122"/>
              </a:rPr>
              <a:t>的浏览器其实就是瘦客户机的变种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当然</a:t>
            </a:r>
            <a:r>
              <a:rPr lang="en-US" altLang="zh-CN" dirty="0" err="1">
                <a:latin typeface="楷体" panose="02010609060101010101" pitchFamily="49" charset="-122"/>
                <a:ea typeface="楷体" panose="02010609060101010101" pitchFamily="49" charset="-122"/>
              </a:rPr>
              <a:t>Javascript</a:t>
            </a:r>
            <a:r>
              <a:rPr lang="zh-CN" altLang="en-US" dirty="0" smtClean="0">
                <a:latin typeface="楷体" panose="02010609060101010101" pitchFamily="49" charset="-122"/>
                <a:ea typeface="楷体" panose="02010609060101010101" pitchFamily="49" charset="-122"/>
              </a:rPr>
              <a:t>等应用</a:t>
            </a:r>
            <a:r>
              <a:rPr lang="zh-CN" altLang="en-US" dirty="0">
                <a:latin typeface="楷体" panose="02010609060101010101" pitchFamily="49" charset="-122"/>
                <a:ea typeface="楷体" panose="02010609060101010101" pitchFamily="49" charset="-122"/>
              </a:rPr>
              <a:t>也正在将越来越多的计算处理转移到客户端部分</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20554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胖客户</a:t>
            </a:r>
            <a:r>
              <a:rPr lang="zh-CN" altLang="en-US" dirty="0"/>
              <a:t>机模型的优缺点</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sz="2000" dirty="0">
                <a:solidFill>
                  <a:srgbClr val="C00000"/>
                </a:solidFill>
              </a:rPr>
              <a:t>优点：</a:t>
            </a:r>
            <a:r>
              <a:rPr lang="zh-CN" altLang="en-US" sz="2000" dirty="0"/>
              <a:t>胖客户机模型能够充分利用客户机的处理</a:t>
            </a:r>
            <a:r>
              <a:rPr lang="zh-CN" altLang="en-US" sz="2000" dirty="0" smtClean="0"/>
              <a:t>能力，在</a:t>
            </a:r>
            <a:r>
              <a:rPr lang="zh-CN" altLang="en-US" sz="2000" dirty="0"/>
              <a:t>分布处理上比瘦客户机</a:t>
            </a:r>
            <a:r>
              <a:rPr lang="zh-CN" altLang="en-US" sz="2000" dirty="0" smtClean="0"/>
              <a:t>模型高效</a:t>
            </a:r>
            <a:r>
              <a:rPr lang="zh-CN" altLang="en-US" sz="2000" dirty="0"/>
              <a:t>得</a:t>
            </a:r>
            <a:r>
              <a:rPr lang="zh-CN" altLang="en-US" sz="2000" dirty="0" smtClean="0"/>
              <a:t>多。</a:t>
            </a:r>
            <a:endParaRPr lang="en-US" altLang="zh-CN" sz="2000" dirty="0" smtClean="0"/>
          </a:p>
          <a:p>
            <a:r>
              <a:rPr lang="zh-CN" altLang="en-US" sz="2000" dirty="0" smtClean="0">
                <a:solidFill>
                  <a:srgbClr val="C00000"/>
                </a:solidFill>
              </a:rPr>
              <a:t>缺点：</a:t>
            </a:r>
            <a:endParaRPr lang="en-US" altLang="zh-CN" sz="2000" dirty="0" smtClean="0">
              <a:solidFill>
                <a:srgbClr val="C00000"/>
              </a:solidFill>
            </a:endParaRPr>
          </a:p>
          <a:p>
            <a:r>
              <a:rPr lang="zh-CN" altLang="en-US" sz="2000" dirty="0">
                <a:solidFill>
                  <a:srgbClr val="00B050"/>
                </a:solidFill>
              </a:rPr>
              <a:t>①开发成本高</a:t>
            </a:r>
            <a:r>
              <a:rPr lang="zh-CN" altLang="en-US" sz="2000" dirty="0"/>
              <a:t>。</a:t>
            </a:r>
            <a:r>
              <a:rPr lang="en-US" altLang="zh-CN" sz="2000" dirty="0"/>
              <a:t>c/S</a:t>
            </a:r>
            <a:r>
              <a:rPr lang="zh-CN" altLang="en-US" sz="2000" dirty="0"/>
              <a:t>体系结构对客户机的软硬件配置要求</a:t>
            </a:r>
            <a:r>
              <a:rPr lang="zh-CN" altLang="en-US" sz="2000" dirty="0" smtClean="0"/>
              <a:t>较高，尤其</a:t>
            </a:r>
            <a:r>
              <a:rPr lang="zh-CN" altLang="en-US" sz="2000" dirty="0"/>
              <a:t>是软件的不断</a:t>
            </a:r>
            <a:r>
              <a:rPr lang="zh-CN" altLang="en-US" sz="2000" dirty="0" smtClean="0"/>
              <a:t>升级，对硬件</a:t>
            </a:r>
            <a:r>
              <a:rPr lang="zh-CN" altLang="en-US" sz="2000" dirty="0"/>
              <a:t>处理能力要求不断提高</a:t>
            </a:r>
            <a:r>
              <a:rPr lang="en-US" altLang="zh-CN" sz="2000" dirty="0"/>
              <a:t>,</a:t>
            </a:r>
            <a:r>
              <a:rPr lang="zh-CN" altLang="en-US" sz="2000" dirty="0"/>
              <a:t>增加了整个系统的</a:t>
            </a:r>
            <a:r>
              <a:rPr lang="zh-CN" altLang="en-US" sz="2000" dirty="0" smtClean="0"/>
              <a:t>成本，同时</a:t>
            </a:r>
            <a:r>
              <a:rPr lang="zh-CN" altLang="en-US" sz="2000" dirty="0"/>
              <a:t>使得客户端越来越臃肿。</a:t>
            </a:r>
          </a:p>
          <a:p>
            <a:r>
              <a:rPr lang="zh-CN" altLang="en-US" sz="2000" dirty="0"/>
              <a:t>②用户界面风格</a:t>
            </a:r>
            <a:r>
              <a:rPr lang="zh-CN" altLang="en-US" sz="2000" dirty="0" smtClean="0"/>
              <a:t>不一，使用繁杂，</a:t>
            </a:r>
            <a:r>
              <a:rPr lang="zh-CN" altLang="en-US" sz="2000" dirty="0" smtClean="0">
                <a:solidFill>
                  <a:srgbClr val="00B050"/>
                </a:solidFill>
              </a:rPr>
              <a:t>不利于</a:t>
            </a:r>
            <a:r>
              <a:rPr lang="zh-CN" altLang="en-US" sz="2000" dirty="0">
                <a:solidFill>
                  <a:srgbClr val="00B050"/>
                </a:solidFill>
              </a:rPr>
              <a:t>推广使用</a:t>
            </a:r>
            <a:r>
              <a:rPr lang="zh-CN" altLang="en-US" sz="2000" dirty="0"/>
              <a:t>。</a:t>
            </a:r>
          </a:p>
          <a:p>
            <a:r>
              <a:rPr lang="zh-CN" altLang="en-US" sz="2000" dirty="0"/>
              <a:t>③</a:t>
            </a:r>
            <a:r>
              <a:rPr lang="zh-CN" altLang="en-US" sz="2000" dirty="0">
                <a:solidFill>
                  <a:srgbClr val="00B050"/>
                </a:solidFill>
              </a:rPr>
              <a:t>软件移植困难</a:t>
            </a:r>
            <a:r>
              <a:rPr lang="zh-CN" altLang="en-US" sz="2000" dirty="0"/>
              <a:t>。采用不同开发工具和平台开发的软件之间一般不兼容</a:t>
            </a:r>
            <a:r>
              <a:rPr lang="en-US" altLang="zh-CN" sz="2000" dirty="0"/>
              <a:t>,</a:t>
            </a:r>
            <a:r>
              <a:rPr lang="zh-CN" altLang="en-US" sz="2000" dirty="0"/>
              <a:t>所以难以移植</a:t>
            </a:r>
            <a:r>
              <a:rPr lang="zh-CN" altLang="en-US" sz="2000" dirty="0" smtClean="0"/>
              <a:t>到其他</a:t>
            </a:r>
            <a:r>
              <a:rPr lang="zh-CN" altLang="en-US" sz="2000" dirty="0"/>
              <a:t>平台上运行</a:t>
            </a:r>
            <a:r>
              <a:rPr lang="en-US" altLang="zh-CN" sz="2000" dirty="0"/>
              <a:t>,</a:t>
            </a:r>
            <a:r>
              <a:rPr lang="zh-CN" altLang="en-US" sz="2000" dirty="0"/>
              <a:t>有时不得不因此开发针对另一平台的版本。</a:t>
            </a:r>
          </a:p>
          <a:p>
            <a:r>
              <a:rPr lang="zh-CN" altLang="en-US" sz="2000" dirty="0"/>
              <a:t>④</a:t>
            </a:r>
            <a:r>
              <a:rPr lang="zh-CN" altLang="en-US" sz="2000" dirty="0">
                <a:solidFill>
                  <a:srgbClr val="00B050"/>
                </a:solidFill>
              </a:rPr>
              <a:t>软件维护和升级困难。</a:t>
            </a:r>
            <a:r>
              <a:rPr lang="zh-CN" altLang="en-US" sz="2000" dirty="0"/>
              <a:t>由于应用程序安装在客户机</a:t>
            </a:r>
            <a:r>
              <a:rPr lang="zh-CN" altLang="en-US" sz="2000" dirty="0" smtClean="0"/>
              <a:t>上，所以</a:t>
            </a:r>
            <a:r>
              <a:rPr lang="zh-CN" altLang="en-US" sz="2000" dirty="0"/>
              <a:t>需要维护</a:t>
            </a:r>
            <a:r>
              <a:rPr lang="zh-CN" altLang="en-US" sz="2000" dirty="0" smtClean="0"/>
              <a:t>时，必须</a:t>
            </a:r>
            <a:r>
              <a:rPr lang="zh-CN" altLang="en-US" sz="2000" dirty="0"/>
              <a:t>升级</a:t>
            </a:r>
            <a:r>
              <a:rPr lang="zh-CN" altLang="en-US" sz="2000" dirty="0" smtClean="0"/>
              <a:t>和护所有</a:t>
            </a:r>
            <a:r>
              <a:rPr lang="zh-CN" altLang="en-US" sz="2000" dirty="0"/>
              <a:t>的客户端。</a:t>
            </a:r>
          </a:p>
        </p:txBody>
      </p:sp>
    </p:spTree>
    <p:extLst>
      <p:ext uri="{BB962C8B-B14F-4D97-AF65-F5344CB8AC3E}">
        <p14:creationId xmlns:p14="http://schemas.microsoft.com/office/powerpoint/2010/main" val="2777921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smtClean="0"/>
              <a:t>分布式</a:t>
            </a:r>
            <a:r>
              <a:rPr lang="zh-CN" altLang="zh-CN" dirty="0"/>
              <a:t>系统</a:t>
            </a:r>
            <a:r>
              <a:rPr lang="zh-CN" altLang="zh-CN" dirty="0" smtClean="0"/>
              <a:t>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indent="538163"/>
            <a:r>
              <a:rPr lang="zh-CN" altLang="en-US" sz="2000" dirty="0">
                <a:solidFill>
                  <a:srgbClr val="C00000"/>
                </a:solidFill>
              </a:rPr>
              <a:t>三层</a:t>
            </a:r>
            <a:r>
              <a:rPr lang="en-US" altLang="zh-CN" sz="2000" dirty="0">
                <a:solidFill>
                  <a:srgbClr val="C00000"/>
                </a:solidFill>
              </a:rPr>
              <a:t>C/S</a:t>
            </a:r>
            <a:r>
              <a:rPr lang="zh-CN" altLang="en-US" sz="2000" dirty="0" smtClean="0">
                <a:solidFill>
                  <a:srgbClr val="C00000"/>
                </a:solidFill>
              </a:rPr>
              <a:t>结构</a:t>
            </a:r>
            <a:r>
              <a:rPr lang="zh-CN" altLang="en-US" sz="2000" dirty="0" smtClean="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将数据管理层和应用逻辑层分别放在两个物理层或物理主机上，客户端仍然保留在客户机上</a:t>
            </a:r>
            <a:r>
              <a:rPr lang="zh-CN" altLang="en-US" sz="2000" dirty="0" smtClean="0"/>
              <a:t>。各</a:t>
            </a:r>
            <a:r>
              <a:rPr lang="zh-CN" altLang="en-US" sz="2000" dirty="0"/>
              <a:t>层的功能</a:t>
            </a:r>
            <a:r>
              <a:rPr lang="zh-CN" altLang="en-US" sz="2000" dirty="0" smtClean="0"/>
              <a:t>或职责</a:t>
            </a:r>
            <a:r>
              <a:rPr lang="zh-CN" altLang="en-US" sz="2000" dirty="0"/>
              <a:t>如下：</a:t>
            </a:r>
          </a:p>
          <a:p>
            <a:pPr marL="342900" indent="-342900">
              <a:buFont typeface="Wingdings" panose="05000000000000000000" pitchFamily="2" charset="2"/>
              <a:buChar char="Ø"/>
            </a:pPr>
            <a:r>
              <a:rPr lang="zh-CN" altLang="en-US" sz="1800" dirty="0" smtClean="0">
                <a:solidFill>
                  <a:srgbClr val="C00000"/>
                </a:solidFill>
              </a:rPr>
              <a:t>表示层</a:t>
            </a:r>
            <a:r>
              <a:rPr lang="zh-CN" altLang="en-US" sz="1800" dirty="0">
                <a:solidFill>
                  <a:srgbClr val="C00000"/>
                </a:solidFill>
              </a:rPr>
              <a:t>。</a:t>
            </a:r>
            <a:r>
              <a:rPr lang="zh-CN" altLang="en-US" sz="1800" dirty="0"/>
              <a:t>表示层是应用系统的用户界面部分，担负着用户与应用程序之间的对话功能</a:t>
            </a:r>
            <a:r>
              <a:rPr lang="zh-CN" altLang="en-US" sz="1800" dirty="0" smtClean="0"/>
              <a:t>。通常</a:t>
            </a:r>
            <a:r>
              <a:rPr lang="zh-CN" altLang="en-US" sz="1800" dirty="0"/>
              <a:t>采用图形界面的方式呈现。</a:t>
            </a:r>
          </a:p>
          <a:p>
            <a:pPr marL="342900" indent="-342900">
              <a:buFont typeface="Wingdings" panose="05000000000000000000" pitchFamily="2" charset="2"/>
              <a:buChar char="Ø"/>
            </a:pPr>
            <a:r>
              <a:rPr lang="zh-CN" altLang="en-US" sz="1800" dirty="0" smtClean="0">
                <a:solidFill>
                  <a:srgbClr val="C00000"/>
                </a:solidFill>
              </a:rPr>
              <a:t>应用逻辑</a:t>
            </a:r>
            <a:r>
              <a:rPr lang="zh-CN" altLang="en-US" sz="1800" dirty="0">
                <a:solidFill>
                  <a:srgbClr val="C00000"/>
                </a:solidFill>
              </a:rPr>
              <a:t>层。</a:t>
            </a:r>
            <a:r>
              <a:rPr lang="zh-CN" altLang="en-US" sz="1800" dirty="0"/>
              <a:t>应用逻辑层为应用系统的主体，包含全部的业务逻辑。比如数据处理，用户管理，与其他系统交互，以及记录系统日志等。通常是应用服务器。</a:t>
            </a:r>
          </a:p>
          <a:p>
            <a:pPr marL="342900" indent="-342900">
              <a:buFont typeface="Wingdings" panose="05000000000000000000" pitchFamily="2" charset="2"/>
              <a:buChar char="Ø"/>
            </a:pPr>
            <a:r>
              <a:rPr lang="zh-CN" altLang="en-US" sz="1800" dirty="0" smtClean="0">
                <a:solidFill>
                  <a:srgbClr val="C00000"/>
                </a:solidFill>
              </a:rPr>
              <a:t>数据</a:t>
            </a:r>
            <a:r>
              <a:rPr lang="zh-CN" altLang="en-US" sz="1800" dirty="0">
                <a:solidFill>
                  <a:srgbClr val="C00000"/>
                </a:solidFill>
              </a:rPr>
              <a:t>层。</a:t>
            </a:r>
            <a:r>
              <a:rPr lang="zh-CN" altLang="en-US" sz="1800" dirty="0"/>
              <a:t>数据层一般只负责数据的存取、管理和维护（如备份等），通常是关系型数据库服务器</a:t>
            </a:r>
            <a:r>
              <a:rPr lang="zh-CN" altLang="en-US" sz="1800" dirty="0" smtClean="0"/>
              <a:t>。</a:t>
            </a:r>
            <a:endParaRPr lang="en-US" altLang="zh-CN" sz="1800" dirty="0" smtClean="0"/>
          </a:p>
          <a:p>
            <a:endParaRPr lang="zh-CN" altLang="en-US" dirty="0"/>
          </a:p>
        </p:txBody>
      </p:sp>
    </p:spTree>
    <p:extLst>
      <p:ext uri="{BB962C8B-B14F-4D97-AF65-F5344CB8AC3E}">
        <p14:creationId xmlns:p14="http://schemas.microsoft.com/office/powerpoint/2010/main" val="316335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3350"/>
            <a:ext cx="7620000" cy="422672"/>
          </a:xfrm>
        </p:spPr>
        <p:txBody>
          <a:bodyPr/>
          <a:lstStyle/>
          <a:p>
            <a:r>
              <a:rPr lang="zh-CN" altLang="en-US" dirty="0"/>
              <a:t>三层</a:t>
            </a:r>
            <a:r>
              <a:rPr lang="en-US" altLang="zh-CN" dirty="0" smtClean="0"/>
              <a:t>C/S</a:t>
            </a:r>
            <a:r>
              <a:rPr lang="zh-CN" altLang="en-US" dirty="0" smtClean="0"/>
              <a:t>结构</a:t>
            </a:r>
            <a:r>
              <a:rPr lang="zh-CN" altLang="en-US" dirty="0"/>
              <a:t>的优点</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556022"/>
            <a:ext cx="8229600" cy="3661691"/>
          </a:xfrm>
        </p:spPr>
        <p:txBody>
          <a:bodyPr/>
          <a:lstStyle/>
          <a:p>
            <a:pPr>
              <a:lnSpc>
                <a:spcPct val="150000"/>
              </a:lnSpc>
            </a:pPr>
            <a:r>
              <a:rPr lang="en-US" altLang="zh-CN" sz="1800" dirty="0" smtClean="0"/>
              <a:t>(</a:t>
            </a:r>
            <a:r>
              <a:rPr lang="en-US" altLang="zh-CN" sz="1800" dirty="0"/>
              <a:t>1</a:t>
            </a:r>
            <a:r>
              <a:rPr lang="en-US" altLang="zh-CN" sz="1800" dirty="0" smtClean="0"/>
              <a:t>) </a:t>
            </a:r>
            <a:r>
              <a:rPr lang="zh-CN" altLang="en-US" sz="1800" dirty="0" smtClean="0"/>
              <a:t>通过</a:t>
            </a:r>
            <a:r>
              <a:rPr lang="zh-CN" altLang="en-US" sz="1800" dirty="0"/>
              <a:t>合理地划分二层</a:t>
            </a:r>
            <a:r>
              <a:rPr lang="zh-CN" altLang="en-US" sz="1800" dirty="0" smtClean="0"/>
              <a:t>结构</a:t>
            </a:r>
            <a:r>
              <a:rPr lang="zh-CN" altLang="en-US" sz="1800" dirty="0"/>
              <a:t>，</a:t>
            </a:r>
            <a:r>
              <a:rPr lang="zh-CN" altLang="en-US" sz="1800" dirty="0" smtClean="0"/>
              <a:t>使</a:t>
            </a:r>
            <a:r>
              <a:rPr lang="zh-CN" altLang="en-US" sz="1800" dirty="0"/>
              <a:t>各层在逻辑上保持</a:t>
            </a:r>
            <a:r>
              <a:rPr lang="zh-CN" altLang="en-US" sz="1800" dirty="0">
                <a:solidFill>
                  <a:srgbClr val="00B0F0"/>
                </a:solidFill>
              </a:rPr>
              <a:t>相对</a:t>
            </a:r>
            <a:r>
              <a:rPr lang="zh-CN" altLang="en-US" sz="1800" dirty="0" smtClean="0">
                <a:solidFill>
                  <a:srgbClr val="00B0F0"/>
                </a:solidFill>
              </a:rPr>
              <a:t>独立性</a:t>
            </a:r>
            <a:r>
              <a:rPr lang="zh-CN" altLang="en-US" sz="1800" dirty="0" smtClean="0"/>
              <a:t>，提高</a:t>
            </a:r>
            <a:r>
              <a:rPr lang="zh-CN" altLang="en-US" sz="1800" dirty="0"/>
              <a:t>系统的</a:t>
            </a:r>
            <a:r>
              <a:rPr lang="zh-CN" altLang="en-US" sz="1800" dirty="0">
                <a:solidFill>
                  <a:srgbClr val="00B050"/>
                </a:solidFill>
              </a:rPr>
              <a:t>可维护性和</a:t>
            </a:r>
            <a:r>
              <a:rPr lang="zh-CN" altLang="en-US" sz="1800" dirty="0" smtClean="0">
                <a:solidFill>
                  <a:srgbClr val="00B050"/>
                </a:solidFill>
              </a:rPr>
              <a:t>可扩展性</a:t>
            </a:r>
            <a:r>
              <a:rPr lang="zh-CN" altLang="en-US" sz="1800" dirty="0" smtClean="0"/>
              <a:t>。</a:t>
            </a:r>
            <a:endParaRPr lang="en-US" altLang="zh-CN" sz="1800" dirty="0"/>
          </a:p>
          <a:p>
            <a:pPr>
              <a:lnSpc>
                <a:spcPct val="150000"/>
              </a:lnSpc>
            </a:pPr>
            <a:r>
              <a:rPr lang="en-US" altLang="zh-CN" sz="1800" dirty="0"/>
              <a:t>(2</a:t>
            </a:r>
            <a:r>
              <a:rPr lang="en-US" altLang="zh-CN" sz="1800" dirty="0" smtClean="0">
                <a:latin typeface="楷体" panose="02010609060101010101" pitchFamily="49" charset="-122"/>
                <a:ea typeface="楷体" panose="02010609060101010101" pitchFamily="49" charset="-122"/>
              </a:rPr>
              <a:t>) </a:t>
            </a:r>
            <a:r>
              <a:rPr lang="zh-CN" altLang="en-US" sz="1800" dirty="0" smtClean="0">
                <a:latin typeface="楷体" panose="02010609060101010101" pitchFamily="49" charset="-122"/>
                <a:ea typeface="楷体" panose="02010609060101010101" pitchFamily="49" charset="-122"/>
              </a:rPr>
              <a:t>能</a:t>
            </a:r>
            <a:r>
              <a:rPr lang="zh-CN" altLang="en-US" sz="1800" dirty="0">
                <a:latin typeface="楷体" panose="02010609060101010101" pitchFamily="49" charset="-122"/>
                <a:ea typeface="楷体" panose="02010609060101010101" pitchFamily="49" charset="-122"/>
              </a:rPr>
              <a:t>更灵活地选用相应的平台和应用</a:t>
            </a:r>
            <a:r>
              <a:rPr lang="zh-CN" altLang="en-US" sz="1800" dirty="0" smtClean="0">
                <a:latin typeface="楷体" panose="02010609060101010101" pitchFamily="49" charset="-122"/>
                <a:ea typeface="楷体" panose="02010609060101010101" pitchFamily="49" charset="-122"/>
              </a:rPr>
              <a:t>系统</a:t>
            </a:r>
            <a:r>
              <a:rPr lang="zh-CN" altLang="en-US" sz="1800" dirty="0" smtClean="0"/>
              <a:t>，使</a:t>
            </a:r>
            <a:r>
              <a:rPr lang="zh-CN" altLang="en-US" sz="1800" dirty="0"/>
              <a:t>各层在处理负荷能力上与处理特性上分别</a:t>
            </a:r>
            <a:r>
              <a:rPr lang="zh-CN" altLang="en-US" sz="1800" dirty="0" smtClean="0"/>
              <a:t>适应</a:t>
            </a:r>
            <a:r>
              <a:rPr lang="zh-CN" altLang="en-US" sz="1800" dirty="0"/>
              <a:t>各层的</a:t>
            </a:r>
            <a:r>
              <a:rPr lang="zh-CN" altLang="en-US" sz="1800" dirty="0" smtClean="0"/>
              <a:t>要求，并且</a:t>
            </a:r>
            <a:r>
              <a:rPr lang="zh-CN" altLang="en-US" sz="1800" dirty="0"/>
              <a:t>这些平台和组成部分可以具有良好的</a:t>
            </a:r>
            <a:r>
              <a:rPr lang="zh-CN" altLang="en-US" sz="1800" dirty="0">
                <a:solidFill>
                  <a:srgbClr val="00B050"/>
                </a:solidFill>
              </a:rPr>
              <a:t>可升级性和开放性</a:t>
            </a:r>
            <a:r>
              <a:rPr lang="zh-CN" altLang="en-US" sz="1800" dirty="0"/>
              <a:t>。</a:t>
            </a:r>
          </a:p>
          <a:p>
            <a:pPr>
              <a:lnSpc>
                <a:spcPct val="150000"/>
              </a:lnSpc>
            </a:pPr>
            <a:r>
              <a:rPr lang="en-US" altLang="zh-CN" sz="1800" dirty="0"/>
              <a:t>(3)</a:t>
            </a:r>
            <a:r>
              <a:rPr lang="zh-CN" altLang="en-US" sz="1800" dirty="0"/>
              <a:t>应用的各层可以</a:t>
            </a:r>
            <a:r>
              <a:rPr lang="zh-CN" altLang="en-US" sz="1800" dirty="0">
                <a:solidFill>
                  <a:srgbClr val="00B050"/>
                </a:solidFill>
              </a:rPr>
              <a:t>独立地并行</a:t>
            </a:r>
            <a:r>
              <a:rPr lang="zh-CN" altLang="en-US" sz="1800" dirty="0" smtClean="0">
                <a:solidFill>
                  <a:srgbClr val="00B050"/>
                </a:solidFill>
              </a:rPr>
              <a:t>开发</a:t>
            </a:r>
            <a:r>
              <a:rPr lang="zh-CN" altLang="en-US" sz="1800" dirty="0" smtClean="0"/>
              <a:t>，每</a:t>
            </a:r>
            <a:r>
              <a:rPr lang="zh-CN" altLang="en-US" sz="1800" dirty="0"/>
              <a:t>层可以根据自己的特点选用合适的开发语言。</a:t>
            </a:r>
          </a:p>
          <a:p>
            <a:pPr>
              <a:lnSpc>
                <a:spcPct val="150000"/>
              </a:lnSpc>
            </a:pPr>
            <a:r>
              <a:rPr lang="en-US" altLang="zh-CN" sz="1800" dirty="0"/>
              <a:t>(4)</a:t>
            </a:r>
            <a:r>
              <a:rPr lang="zh-CN" altLang="en-US" sz="1800" dirty="0"/>
              <a:t>安全性相对</a:t>
            </a:r>
            <a:r>
              <a:rPr lang="zh-CN" altLang="en-US" sz="1800" dirty="0" smtClean="0"/>
              <a:t>较高，因为</a:t>
            </a:r>
            <a:r>
              <a:rPr lang="zh-CN" altLang="en-US" sz="1800" dirty="0"/>
              <a:t>应用层屏蔽了客户直接访问数据库的</a:t>
            </a:r>
            <a:r>
              <a:rPr lang="zh-CN" altLang="en-US" sz="1800" dirty="0" smtClean="0"/>
              <a:t>权利，使得</a:t>
            </a:r>
            <a:r>
              <a:rPr lang="zh-CN" altLang="en-US" sz="1800" dirty="0"/>
              <a:t>未授权用户或</a:t>
            </a:r>
            <a:r>
              <a:rPr lang="zh-CN" altLang="en-US" sz="1800" dirty="0" smtClean="0"/>
              <a:t>黑客</a:t>
            </a:r>
            <a:r>
              <a:rPr lang="zh-CN" altLang="en-US" sz="1800" dirty="0"/>
              <a:t>难以绕过应用层直接获取</a:t>
            </a:r>
            <a:r>
              <a:rPr lang="zh-CN" altLang="en-US" sz="1800" dirty="0" smtClean="0"/>
              <a:t>敏感数据，为</a:t>
            </a:r>
            <a:r>
              <a:rPr lang="zh-CN" altLang="en-US" sz="1800" dirty="0">
                <a:solidFill>
                  <a:srgbClr val="00B050"/>
                </a:solidFill>
              </a:rPr>
              <a:t>数据的安全管理</a:t>
            </a:r>
            <a:r>
              <a:rPr lang="zh-CN" altLang="en-US" sz="1800" dirty="0"/>
              <a:t>提供了</a:t>
            </a:r>
            <a:r>
              <a:rPr lang="zh-CN" altLang="en-US" sz="1800" dirty="0">
                <a:solidFill>
                  <a:srgbClr val="00B050"/>
                </a:solidFill>
              </a:rPr>
              <a:t>系统结构级</a:t>
            </a:r>
            <a:r>
              <a:rPr lang="zh-CN" altLang="en-US" sz="1800" dirty="0"/>
              <a:t>的支持。</a:t>
            </a:r>
          </a:p>
        </p:txBody>
      </p:sp>
    </p:spTree>
    <p:extLst>
      <p:ext uri="{BB962C8B-B14F-4D97-AF65-F5344CB8AC3E}">
        <p14:creationId xmlns:p14="http://schemas.microsoft.com/office/powerpoint/2010/main" val="3093282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209550"/>
            <a:ext cx="8229600" cy="3661691"/>
          </a:xfrm>
        </p:spPr>
        <p:txBody>
          <a:bodyPr/>
          <a:lstStyle/>
          <a:p>
            <a:r>
              <a:rPr lang="zh-CN" altLang="zh-CN" dirty="0">
                <a:solidFill>
                  <a:srgbClr val="C00000"/>
                </a:solidFill>
                <a:latin typeface="楷体" panose="02010609060101010101" pitchFamily="49" charset="-122"/>
                <a:ea typeface="楷体" panose="02010609060101010101" pitchFamily="49" charset="-122"/>
              </a:rPr>
              <a:t>浏览器</a:t>
            </a:r>
            <a:r>
              <a:rPr lang="en-US" altLang="zh-CN" dirty="0">
                <a:solidFill>
                  <a:srgbClr val="C00000"/>
                </a:solidFill>
                <a:latin typeface="楷体" panose="02010609060101010101" pitchFamily="49" charset="-122"/>
                <a:ea typeface="楷体" panose="02010609060101010101" pitchFamily="49" charset="-122"/>
              </a:rPr>
              <a:t>/</a:t>
            </a:r>
            <a:r>
              <a:rPr lang="zh-CN" altLang="zh-CN" dirty="0">
                <a:solidFill>
                  <a:srgbClr val="C00000"/>
                </a:solidFill>
                <a:latin typeface="楷体" panose="02010609060101010101" pitchFamily="49" charset="-122"/>
                <a:ea typeface="楷体" panose="02010609060101010101" pitchFamily="49" charset="-122"/>
              </a:rPr>
              <a:t>服务器（</a:t>
            </a:r>
            <a:r>
              <a:rPr lang="en-US" altLang="zh-CN" dirty="0">
                <a:solidFill>
                  <a:srgbClr val="C00000"/>
                </a:solidFill>
                <a:latin typeface="楷体" panose="02010609060101010101" pitchFamily="49" charset="-122"/>
                <a:ea typeface="楷体" panose="02010609060101010101" pitchFamily="49" charset="-122"/>
              </a:rPr>
              <a:t>Browser/Server</a:t>
            </a:r>
            <a:r>
              <a:rPr lang="zh-CN" altLang="zh-CN" dirty="0">
                <a:solidFill>
                  <a:srgbClr val="C00000"/>
                </a:solidFill>
                <a:latin typeface="楷体" panose="02010609060101010101" pitchFamily="49" charset="-122"/>
                <a:ea typeface="楷体" panose="02010609060101010101" pitchFamily="49" charset="-122"/>
              </a:rPr>
              <a:t>，简称</a:t>
            </a:r>
            <a:r>
              <a:rPr lang="en-US" altLang="zh-CN" dirty="0">
                <a:solidFill>
                  <a:srgbClr val="C00000"/>
                </a:solidFill>
                <a:latin typeface="楷体" panose="02010609060101010101" pitchFamily="49" charset="-122"/>
                <a:ea typeface="楷体" panose="02010609060101010101" pitchFamily="49" charset="-122"/>
              </a:rPr>
              <a:t>B/S</a:t>
            </a:r>
            <a:r>
              <a:rPr lang="zh-CN" altLang="zh-CN" dirty="0">
                <a:solidFill>
                  <a:srgbClr val="C00000"/>
                </a:solidFill>
                <a:latin typeface="楷体" panose="02010609060101010101" pitchFamily="49" charset="-122"/>
                <a:ea typeface="楷体" panose="02010609060101010101" pitchFamily="49" charset="-122"/>
              </a:rPr>
              <a:t>）</a:t>
            </a:r>
            <a:r>
              <a:rPr lang="zh-CN" altLang="zh-CN" dirty="0"/>
              <a:t>结构是三层应用结构的一种实现，其具体结构为</a:t>
            </a:r>
            <a:r>
              <a:rPr lang="zh-CN" altLang="zh-CN" dirty="0">
                <a:solidFill>
                  <a:srgbClr val="00B050"/>
                </a:solidFill>
                <a:latin typeface="楷体" panose="02010609060101010101" pitchFamily="49" charset="-122"/>
                <a:ea typeface="楷体" panose="02010609060101010101" pitchFamily="49" charset="-122"/>
              </a:rPr>
              <a:t>浏览器</a:t>
            </a:r>
            <a:r>
              <a:rPr lang="en-US" altLang="zh-CN" dirty="0">
                <a:solidFill>
                  <a:srgbClr val="00B050"/>
                </a:solidFill>
                <a:latin typeface="楷体" panose="02010609060101010101" pitchFamily="49" charset="-122"/>
                <a:ea typeface="楷体" panose="02010609060101010101" pitchFamily="49" charset="-122"/>
              </a:rPr>
              <a:t>/Web</a:t>
            </a:r>
            <a:r>
              <a:rPr lang="zh-CN" altLang="zh-CN" dirty="0">
                <a:solidFill>
                  <a:srgbClr val="00B050"/>
                </a:solidFill>
                <a:latin typeface="楷体" panose="02010609060101010101" pitchFamily="49" charset="-122"/>
                <a:ea typeface="楷体" panose="02010609060101010101" pitchFamily="49" charset="-122"/>
              </a:rPr>
              <a:t>服务器</a:t>
            </a:r>
            <a:r>
              <a:rPr lang="en-US" altLang="zh-CN" dirty="0">
                <a:solidFill>
                  <a:srgbClr val="00B050"/>
                </a:solidFill>
                <a:latin typeface="楷体" panose="02010609060101010101" pitchFamily="49" charset="-122"/>
                <a:ea typeface="楷体" panose="02010609060101010101" pitchFamily="49" charset="-122"/>
              </a:rPr>
              <a:t>/</a:t>
            </a:r>
            <a:r>
              <a:rPr lang="zh-CN" altLang="zh-CN" dirty="0">
                <a:solidFill>
                  <a:srgbClr val="00B050"/>
                </a:solidFill>
                <a:latin typeface="楷体" panose="02010609060101010101" pitchFamily="49" charset="-122"/>
                <a:ea typeface="楷体" panose="02010609060101010101" pitchFamily="49" charset="-122"/>
              </a:rPr>
              <a:t>数据库服务器</a:t>
            </a:r>
            <a:r>
              <a:rPr lang="zh-CN" altLang="zh-CN" dirty="0" smtClean="0"/>
              <a:t>。</a:t>
            </a:r>
            <a:endParaRPr lang="en-US" altLang="zh-CN" dirty="0" smtClean="0"/>
          </a:p>
          <a:p>
            <a:r>
              <a:rPr lang="zh-CN" altLang="en-US" dirty="0" smtClean="0">
                <a:solidFill>
                  <a:srgbClr val="C00000"/>
                </a:solidFill>
              </a:rPr>
              <a:t>优点：</a:t>
            </a:r>
            <a:endParaRPr lang="en-US" altLang="zh-CN" dirty="0" smtClean="0">
              <a:solidFill>
                <a:srgbClr val="C00000"/>
              </a:solidFill>
            </a:endParaRPr>
          </a:p>
          <a:p>
            <a:pPr>
              <a:lnSpc>
                <a:spcPct val="150000"/>
              </a:lnSpc>
            </a:pPr>
            <a:r>
              <a:rPr lang="en-US" altLang="zh-CN" sz="2000" dirty="0"/>
              <a:t>(1</a:t>
            </a:r>
            <a:r>
              <a:rPr lang="en-US" altLang="zh-CN" sz="2000" dirty="0" smtClean="0"/>
              <a:t>)   </a:t>
            </a:r>
            <a:r>
              <a:rPr lang="zh-CN" altLang="en-US" sz="2000" dirty="0" smtClean="0"/>
              <a:t>基于</a:t>
            </a:r>
            <a:r>
              <a:rPr lang="en-US" altLang="zh-CN" sz="2000" dirty="0"/>
              <a:t>B/S</a:t>
            </a:r>
            <a:r>
              <a:rPr lang="zh-CN" altLang="en-US" sz="2000" dirty="0"/>
              <a:t>体系结构的</a:t>
            </a:r>
            <a:r>
              <a:rPr lang="zh-CN" altLang="en-US" sz="2000" dirty="0" smtClean="0"/>
              <a:t>软件</a:t>
            </a:r>
            <a:r>
              <a:rPr lang="zh-CN" altLang="en-US" sz="2000" dirty="0"/>
              <a:t>，</a:t>
            </a:r>
            <a:r>
              <a:rPr lang="zh-CN" altLang="en-US" sz="2000" dirty="0" smtClean="0"/>
              <a:t>系统安装</a:t>
            </a:r>
            <a:r>
              <a:rPr lang="zh-CN" altLang="en-US" sz="2000" dirty="0"/>
              <a:t>、修改和维护全部在服务器端进行。用户使用</a:t>
            </a:r>
            <a:r>
              <a:rPr lang="zh-CN" altLang="en-US" sz="2000" dirty="0" smtClean="0"/>
              <a:t>时</a:t>
            </a:r>
            <a:r>
              <a:rPr lang="zh-CN" altLang="en-US" sz="2000" dirty="0"/>
              <a:t>，</a:t>
            </a:r>
            <a:r>
              <a:rPr lang="zh-CN" altLang="en-US" sz="2000" dirty="0" smtClean="0"/>
              <a:t>仅仅</a:t>
            </a:r>
            <a:r>
              <a:rPr lang="zh-CN" altLang="en-US" sz="2000" dirty="0"/>
              <a:t>需要一个浏览器</a:t>
            </a:r>
            <a:r>
              <a:rPr lang="en-US" altLang="zh-CN" sz="2000" dirty="0"/>
              <a:t>(</a:t>
            </a:r>
            <a:r>
              <a:rPr lang="zh-CN" altLang="en-US" sz="2000" dirty="0"/>
              <a:t>而且浏览器如今已成为各类操作系统标配的一部分</a:t>
            </a:r>
            <a:r>
              <a:rPr lang="en-US" altLang="zh-CN" sz="2000" dirty="0"/>
              <a:t>)</a:t>
            </a:r>
            <a:r>
              <a:rPr lang="zh-CN" altLang="en-US" sz="2000" dirty="0"/>
              <a:t>即可使用全部</a:t>
            </a:r>
            <a:r>
              <a:rPr lang="zh-CN" altLang="en-US" sz="2000" dirty="0" smtClean="0"/>
              <a:t>功能</a:t>
            </a:r>
            <a:r>
              <a:rPr lang="zh-CN" altLang="en-US" sz="2000" dirty="0"/>
              <a:t>，</a:t>
            </a:r>
            <a:r>
              <a:rPr lang="zh-CN" altLang="en-US" sz="2000" dirty="0" smtClean="0"/>
              <a:t>实现</a:t>
            </a:r>
            <a:r>
              <a:rPr lang="zh-CN" altLang="en-US" sz="2000" dirty="0"/>
              <a:t>了</a:t>
            </a:r>
            <a:r>
              <a:rPr lang="zh-CN" altLang="en-US" sz="2000" dirty="0" smtClean="0"/>
              <a:t>“零客户端”，升级</a:t>
            </a:r>
            <a:r>
              <a:rPr lang="zh-CN" altLang="en-US" sz="2000" dirty="0"/>
              <a:t>维护十分容易。</a:t>
            </a:r>
          </a:p>
          <a:p>
            <a:pPr>
              <a:lnSpc>
                <a:spcPct val="150000"/>
              </a:lnSpc>
            </a:pPr>
            <a:r>
              <a:rPr lang="en-US" altLang="zh-CN" sz="2000" dirty="0"/>
              <a:t>(2</a:t>
            </a:r>
            <a:r>
              <a:rPr lang="en-US" altLang="zh-CN" sz="2000" dirty="0" smtClean="0"/>
              <a:t>)  B/S</a:t>
            </a:r>
            <a:r>
              <a:rPr lang="zh-CN" altLang="en-US" sz="2000" dirty="0"/>
              <a:t>结构是提供异种机、异种网、异种应用服务的联机、联网和统一服务的最现实的</a:t>
            </a:r>
            <a:r>
              <a:rPr lang="zh-CN" altLang="en-US" sz="2000" dirty="0" smtClean="0"/>
              <a:t>开放性</a:t>
            </a:r>
            <a:r>
              <a:rPr lang="zh-CN" altLang="en-US" sz="2000" dirty="0"/>
              <a:t>基础。</a:t>
            </a:r>
          </a:p>
          <a:p>
            <a:endParaRPr lang="zh-CN" altLang="en-US" dirty="0"/>
          </a:p>
        </p:txBody>
      </p:sp>
    </p:spTree>
    <p:extLst>
      <p:ext uri="{BB962C8B-B14F-4D97-AF65-F5344CB8AC3E}">
        <p14:creationId xmlns:p14="http://schemas.microsoft.com/office/powerpoint/2010/main" val="250481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00365"/>
            <a:ext cx="7620000" cy="422672"/>
          </a:xfrm>
        </p:spPr>
        <p:txBody>
          <a:bodyPr/>
          <a:lstStyle/>
          <a:p>
            <a:r>
              <a:rPr lang="en-US" altLang="zh-CN" dirty="0"/>
              <a:t>8.4	</a:t>
            </a:r>
            <a:r>
              <a:rPr lang="zh-CN" altLang="zh-CN" dirty="0" smtClean="0"/>
              <a:t>分布式</a:t>
            </a:r>
            <a:r>
              <a:rPr lang="zh-CN" altLang="zh-CN" dirty="0"/>
              <a:t>系统</a:t>
            </a:r>
            <a:r>
              <a:rPr lang="zh-CN" altLang="zh-CN" dirty="0" smtClean="0"/>
              <a:t>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55814" y="742950"/>
            <a:ext cx="8888186" cy="3661691"/>
          </a:xfrm>
        </p:spPr>
        <p:txBody>
          <a:bodyPr/>
          <a:lstStyle/>
          <a:p>
            <a:pPr marL="342900" indent="-342900">
              <a:buFont typeface="Arial" panose="020B0604020202020204" pitchFamily="34" charset="0"/>
              <a:buChar char="•"/>
            </a:pPr>
            <a:r>
              <a:rPr lang="en-US" altLang="zh-CN" dirty="0"/>
              <a:t>8.4.3</a:t>
            </a:r>
            <a:r>
              <a:rPr lang="zh-CN" altLang="en-US" dirty="0"/>
              <a:t>　分布式对象</a:t>
            </a:r>
            <a:r>
              <a:rPr lang="zh-CN" altLang="en-US" dirty="0" smtClean="0"/>
              <a:t>体系结构</a:t>
            </a:r>
            <a:endParaRPr lang="en-US" altLang="zh-CN" dirty="0" smtClean="0"/>
          </a:p>
          <a:p>
            <a:r>
              <a:rPr lang="zh-CN" altLang="en-US" sz="1800" dirty="0" smtClean="0">
                <a:solidFill>
                  <a:srgbClr val="C00000"/>
                </a:solidFill>
              </a:rPr>
              <a:t>目标：</a:t>
            </a:r>
            <a:r>
              <a:rPr lang="zh-CN" altLang="en-US" sz="1800" dirty="0" smtClean="0"/>
              <a:t>分布式</a:t>
            </a:r>
            <a:r>
              <a:rPr lang="zh-CN" altLang="en-US" sz="1800" dirty="0"/>
              <a:t>系统设计的更一般方法是去掉客户机与服务器之间的差异，用分布式对象体系结构来设计系统</a:t>
            </a:r>
            <a:r>
              <a:rPr lang="zh-CN" altLang="en-US" sz="1800" dirty="0" smtClean="0"/>
              <a:t>。</a:t>
            </a:r>
            <a:endParaRPr lang="en-US" altLang="zh-CN" sz="1800" dirty="0" smtClean="0"/>
          </a:p>
          <a:p>
            <a:r>
              <a:rPr lang="zh-CN" altLang="en-US" sz="1800" dirty="0" smtClean="0">
                <a:solidFill>
                  <a:srgbClr val="C00000"/>
                </a:solidFill>
              </a:rPr>
              <a:t>实质：</a:t>
            </a:r>
            <a:r>
              <a:rPr lang="zh-CN" altLang="en-US" sz="1800" dirty="0" smtClean="0"/>
              <a:t>在</a:t>
            </a:r>
            <a:r>
              <a:rPr lang="zh-CN" altLang="en-US" sz="1800" dirty="0"/>
              <a:t>分布式异构环境下建立应用程序系统框架和对象构件，将应用服务分割成功能独立的构件，各个构件可以放在同一台或不同的多台服务器上</a:t>
            </a:r>
            <a:r>
              <a:rPr lang="zh-CN" altLang="en-US" sz="1800" dirty="0" smtClean="0"/>
              <a:t>运行。构件</a:t>
            </a:r>
            <a:r>
              <a:rPr lang="zh-CN" altLang="en-US" sz="1800" dirty="0"/>
              <a:t>之间的通信最通常的设计方法是通过一个</a:t>
            </a:r>
            <a:r>
              <a:rPr lang="zh-CN" altLang="en-US" sz="1800" dirty="0">
                <a:solidFill>
                  <a:srgbClr val="00B050"/>
                </a:solidFill>
              </a:rPr>
              <a:t>中间件通信</a:t>
            </a:r>
            <a:r>
              <a:rPr lang="zh-CN" altLang="en-US" sz="1800" dirty="0"/>
              <a:t>，类似计算机中主板上的数据总线。中间件一般称为</a:t>
            </a:r>
            <a:r>
              <a:rPr lang="zh-CN" altLang="en-US" sz="1800" dirty="0">
                <a:solidFill>
                  <a:srgbClr val="00B050"/>
                </a:solidFill>
                <a:latin typeface="楷体" panose="02010609060101010101" pitchFamily="49" charset="-122"/>
                <a:ea typeface="楷体" panose="02010609060101010101" pitchFamily="49" charset="-122"/>
              </a:rPr>
              <a:t>软件总线</a:t>
            </a:r>
            <a:r>
              <a:rPr lang="zh-CN" altLang="en-US" sz="1800" dirty="0"/>
              <a:t>或</a:t>
            </a:r>
            <a:r>
              <a:rPr lang="zh-CN" altLang="en-US" sz="1800" dirty="0">
                <a:solidFill>
                  <a:srgbClr val="00B050"/>
                </a:solidFill>
                <a:latin typeface="楷体" panose="02010609060101010101" pitchFamily="49" charset="-122"/>
                <a:ea typeface="楷体" panose="02010609060101010101" pitchFamily="49" charset="-122"/>
              </a:rPr>
              <a:t>对象请求代理</a:t>
            </a:r>
            <a:r>
              <a:rPr lang="zh-CN" altLang="en-US" sz="1800" dirty="0"/>
              <a:t>，它的作用是在对象之间提供一个无缝</a:t>
            </a:r>
            <a:r>
              <a:rPr lang="zh-CN" altLang="en-US" sz="1800" dirty="0" smtClean="0"/>
              <a:t>接口</a:t>
            </a:r>
            <a:r>
              <a:rPr lang="zh-CN" altLang="en-US" sz="1800" dirty="0" smtClean="0"/>
              <a:t>。</a:t>
            </a:r>
            <a:endParaRPr lang="en-US" altLang="zh-CN" sz="1800" dirty="0" smtClean="0"/>
          </a:p>
        </p:txBody>
      </p:sp>
      <p:pic>
        <p:nvPicPr>
          <p:cNvPr id="10246" name="Picture 6" descr="捕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57550"/>
            <a:ext cx="31083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7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p:txBody>
          <a:bodyPr/>
          <a:lstStyle/>
          <a:p>
            <a:pPr indent="628650"/>
            <a:r>
              <a:rPr lang="zh-CN" altLang="zh-CN" dirty="0" smtClean="0">
                <a:solidFill>
                  <a:srgbClr val="C00000"/>
                </a:solidFill>
              </a:rPr>
              <a:t>抽象组件</a:t>
            </a:r>
            <a:r>
              <a:rPr lang="zh-CN" altLang="en-US" dirty="0" smtClean="0">
                <a:solidFill>
                  <a:srgbClr val="C00000"/>
                </a:solidFill>
              </a:rPr>
              <a:t>：</a:t>
            </a:r>
            <a:r>
              <a:rPr lang="zh-CN" altLang="zh-CN" dirty="0" smtClean="0"/>
              <a:t>它</a:t>
            </a:r>
            <a:r>
              <a:rPr lang="zh-CN" altLang="zh-CN" dirty="0"/>
              <a:t>由功能各异、相互作用的部件按照层次构成，包含了系统的基础构成单元、单元之间的相互作用关系、在构成系统时它们的合成方法以及对合成约束的描述。</a:t>
            </a:r>
          </a:p>
          <a:p>
            <a:pPr indent="628650"/>
            <a:r>
              <a:rPr lang="zh-CN" altLang="zh-CN" dirty="0"/>
              <a:t>具体来说，部件包括</a:t>
            </a:r>
            <a:r>
              <a:rPr lang="zh-CN" altLang="zh-CN" dirty="0">
                <a:solidFill>
                  <a:srgbClr val="00B050"/>
                </a:solidFill>
              </a:rPr>
              <a:t>客户端、服务器、数据库、程序包、过程、子程序</a:t>
            </a:r>
            <a:r>
              <a:rPr lang="zh-CN" altLang="zh-CN" dirty="0"/>
              <a:t>等一切软件的组成部分</a:t>
            </a:r>
            <a:r>
              <a:rPr lang="zh-CN" altLang="zh-CN" dirty="0" smtClean="0"/>
              <a:t>。</a:t>
            </a:r>
            <a:endParaRPr lang="en-US" altLang="zh-CN" dirty="0" smtClean="0"/>
          </a:p>
          <a:p>
            <a:pPr indent="628650"/>
            <a:r>
              <a:rPr lang="zh-CN" altLang="zh-CN" dirty="0" smtClean="0">
                <a:solidFill>
                  <a:srgbClr val="C00000"/>
                </a:solidFill>
              </a:rPr>
              <a:t>相互作用</a:t>
            </a:r>
            <a:r>
              <a:rPr lang="zh-CN" altLang="zh-CN" dirty="0">
                <a:solidFill>
                  <a:srgbClr val="C00000"/>
                </a:solidFill>
              </a:rPr>
              <a:t>的关系</a:t>
            </a:r>
            <a:r>
              <a:rPr lang="zh-CN" altLang="zh-CN" dirty="0"/>
              <a:t>可以是</a:t>
            </a:r>
            <a:r>
              <a:rPr lang="zh-CN" altLang="zh-CN" dirty="0">
                <a:solidFill>
                  <a:srgbClr val="00B050"/>
                </a:solidFill>
              </a:rPr>
              <a:t>过程调用、消息传递、共享内存变量、客户端</a:t>
            </a:r>
            <a:r>
              <a:rPr lang="en-US" altLang="zh-CN" dirty="0">
                <a:solidFill>
                  <a:srgbClr val="00B050"/>
                </a:solidFill>
              </a:rPr>
              <a:t>/</a:t>
            </a:r>
            <a:r>
              <a:rPr lang="zh-CN" altLang="zh-CN" dirty="0">
                <a:solidFill>
                  <a:srgbClr val="00B050"/>
                </a:solidFill>
              </a:rPr>
              <a:t>服务器的访问协议、数据库的访问协议</a:t>
            </a:r>
            <a:r>
              <a:rPr lang="zh-CN" altLang="zh-CN" dirty="0"/>
              <a:t>等。</a:t>
            </a:r>
          </a:p>
          <a:p>
            <a:endParaRPr lang="zh-CN" altLang="en-US" dirty="0"/>
          </a:p>
        </p:txBody>
      </p:sp>
    </p:spTree>
    <p:extLst>
      <p:ext uri="{BB962C8B-B14F-4D97-AF65-F5344CB8AC3E}">
        <p14:creationId xmlns:p14="http://schemas.microsoft.com/office/powerpoint/2010/main" val="314080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solidFill>
                  <a:srgbClr val="C00000"/>
                </a:solidFill>
              </a:rPr>
              <a:t>分布式对象技术的应用目的</a:t>
            </a:r>
            <a:r>
              <a:rPr lang="zh-CN" altLang="en-US" dirty="0"/>
              <a:t>主要是为了降低服务器负荷、共享网络的资源、平衡分配计算任务到不同的主机，提高系统的协同处理能力</a:t>
            </a:r>
            <a:r>
              <a:rPr lang="zh-CN" altLang="en-US" dirty="0" smtClean="0"/>
              <a:t>。</a:t>
            </a:r>
            <a:endParaRPr lang="en-US" altLang="zh-CN" dirty="0" smtClean="0"/>
          </a:p>
          <a:p>
            <a:r>
              <a:rPr lang="zh-CN" altLang="en-US" dirty="0">
                <a:solidFill>
                  <a:srgbClr val="C00000"/>
                </a:solidFill>
              </a:rPr>
              <a:t>分布式对象技术的基础</a:t>
            </a:r>
            <a:r>
              <a:rPr lang="zh-CN" altLang="en-US" dirty="0"/>
              <a:t>是</a:t>
            </a:r>
            <a:r>
              <a:rPr lang="zh-CN" altLang="en-US" dirty="0" smtClean="0">
                <a:solidFill>
                  <a:srgbClr val="00B050"/>
                </a:solidFill>
              </a:rPr>
              <a:t>构件</a:t>
            </a:r>
            <a:r>
              <a:rPr lang="zh-CN" altLang="en-US" dirty="0"/>
              <a:t>，</a:t>
            </a:r>
            <a:r>
              <a:rPr lang="zh-CN" altLang="en-US" dirty="0" smtClean="0"/>
              <a:t>构件</a:t>
            </a:r>
            <a:r>
              <a:rPr lang="zh-CN" altLang="en-US" dirty="0"/>
              <a:t>是独立的代码</a:t>
            </a:r>
            <a:r>
              <a:rPr lang="zh-CN" altLang="en-US" dirty="0" smtClean="0"/>
              <a:t>封装体，可以</a:t>
            </a:r>
            <a:r>
              <a:rPr lang="zh-CN" altLang="en-US" dirty="0"/>
              <a:t>是一个简单的</a:t>
            </a:r>
            <a:r>
              <a:rPr lang="zh-CN" altLang="en-US" dirty="0" smtClean="0"/>
              <a:t>对象，也</a:t>
            </a:r>
            <a:r>
              <a:rPr lang="zh-CN" altLang="en-US" dirty="0"/>
              <a:t>可以是对象的组合体。当前的主流分布式对象技术规范</a:t>
            </a:r>
            <a:r>
              <a:rPr lang="zh-CN" altLang="en-US" dirty="0" smtClean="0"/>
              <a:t>有</a:t>
            </a:r>
            <a:r>
              <a:rPr lang="en-US" altLang="zh-CN" dirty="0" smtClean="0"/>
              <a:t>OMG</a:t>
            </a:r>
            <a:r>
              <a:rPr lang="zh-CN" altLang="en-US" dirty="0" smtClean="0"/>
              <a:t>的</a:t>
            </a:r>
            <a:r>
              <a:rPr lang="en-US" altLang="zh-CN" dirty="0"/>
              <a:t>CORBA</a:t>
            </a:r>
            <a:r>
              <a:rPr lang="zh-CN" altLang="en-US" dirty="0"/>
              <a:t>、</a:t>
            </a:r>
            <a:r>
              <a:rPr lang="en-US" altLang="zh-CN" dirty="0" smtClean="0"/>
              <a:t>Microsoft</a:t>
            </a:r>
            <a:r>
              <a:rPr lang="zh-CN" altLang="en-US" dirty="0" smtClean="0"/>
              <a:t>的</a:t>
            </a:r>
            <a:r>
              <a:rPr lang="en-US" altLang="zh-CN" dirty="0"/>
              <a:t>.NET</a:t>
            </a:r>
            <a:r>
              <a:rPr lang="zh-CN" altLang="en-US" dirty="0"/>
              <a:t>和</a:t>
            </a:r>
            <a:r>
              <a:rPr lang="en-US" altLang="zh-CN" dirty="0"/>
              <a:t>Sun</a:t>
            </a:r>
            <a:r>
              <a:rPr lang="zh-CN" altLang="en-US" dirty="0"/>
              <a:t>公司的</a:t>
            </a:r>
            <a:r>
              <a:rPr lang="en-US" altLang="zh-CN" dirty="0"/>
              <a:t>J2EE</a:t>
            </a:r>
            <a:r>
              <a:rPr lang="zh-CN" altLang="en-US" dirty="0"/>
              <a:t>。</a:t>
            </a:r>
          </a:p>
          <a:p>
            <a:endParaRPr lang="zh-CN" altLang="en-US" dirty="0"/>
          </a:p>
        </p:txBody>
      </p:sp>
    </p:spTree>
    <p:extLst>
      <p:ext uri="{BB962C8B-B14F-4D97-AF65-F5344CB8AC3E}">
        <p14:creationId xmlns:p14="http://schemas.microsoft.com/office/powerpoint/2010/main" val="31403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zh-CN" dirty="0" smtClean="0"/>
              <a:t>分布式</a:t>
            </a:r>
            <a:r>
              <a:rPr lang="zh-CN" altLang="zh-CN" dirty="0"/>
              <a:t>系统</a:t>
            </a:r>
            <a:r>
              <a:rPr lang="zh-CN" altLang="zh-CN" dirty="0" smtClean="0"/>
              <a:t>结构</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8.4.4</a:t>
            </a:r>
            <a:r>
              <a:rPr lang="zh-CN" altLang="zh-CN" dirty="0"/>
              <a:t>　对等端</a:t>
            </a:r>
            <a:r>
              <a:rPr lang="zh-CN" altLang="zh-CN" dirty="0" smtClean="0"/>
              <a:t>体系结构</a:t>
            </a:r>
            <a:r>
              <a:rPr lang="zh-CN" altLang="en-US" dirty="0" smtClean="0"/>
              <a:t>（</a:t>
            </a:r>
            <a:r>
              <a:rPr lang="en-US" altLang="zh-CN" dirty="0" smtClean="0"/>
              <a:t>Peer-to-Peer</a:t>
            </a:r>
            <a:r>
              <a:rPr lang="zh-CN" altLang="en-US" dirty="0" smtClean="0"/>
              <a:t>）</a:t>
            </a:r>
            <a:endParaRPr lang="zh-CN" altLang="zh-CN" dirty="0"/>
          </a:p>
          <a:p>
            <a:pPr indent="538163"/>
            <a:r>
              <a:rPr lang="zh-CN" altLang="zh-CN" sz="2000" dirty="0">
                <a:solidFill>
                  <a:srgbClr val="C00000"/>
                </a:solidFill>
              </a:rPr>
              <a:t>对等端体系结构</a:t>
            </a:r>
            <a:r>
              <a:rPr lang="zh-CN" altLang="zh-CN" sz="2000" dirty="0"/>
              <a:t>可以视为</a:t>
            </a:r>
            <a:r>
              <a:rPr lang="zh-CN" altLang="zh-CN" sz="2000" dirty="0">
                <a:latin typeface="楷体" panose="02010609060101010101" pitchFamily="49" charset="-122"/>
                <a:ea typeface="楷体" panose="02010609060101010101" pitchFamily="49" charset="-122"/>
              </a:rPr>
              <a:t>客户端</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服务器体系结构</a:t>
            </a:r>
            <a:r>
              <a:rPr lang="zh-CN" altLang="zh-CN" sz="2000" dirty="0"/>
              <a:t>和</a:t>
            </a:r>
            <a:r>
              <a:rPr lang="zh-CN" altLang="zh-CN" sz="2000" dirty="0">
                <a:latin typeface="楷体" panose="02010609060101010101" pitchFamily="49" charset="-122"/>
                <a:ea typeface="楷体" panose="02010609060101010101" pitchFamily="49" charset="-122"/>
              </a:rPr>
              <a:t>分布式对象体系结构</a:t>
            </a:r>
            <a:r>
              <a:rPr lang="zh-CN" altLang="zh-CN" sz="2000" dirty="0"/>
              <a:t>的融合</a:t>
            </a:r>
            <a:r>
              <a:rPr lang="zh-CN" altLang="zh-CN" sz="2000" dirty="0" smtClean="0"/>
              <a:t>。</a:t>
            </a:r>
            <a:endParaRPr lang="en-US" altLang="zh-CN" sz="2000" dirty="0" smtClean="0"/>
          </a:p>
          <a:p>
            <a:r>
              <a:rPr lang="zh-CN" altLang="en-US" sz="2000" dirty="0" smtClean="0">
                <a:solidFill>
                  <a:srgbClr val="C00000"/>
                </a:solidFill>
              </a:rPr>
              <a:t>特点：</a:t>
            </a:r>
            <a:endParaRPr lang="en-US" altLang="zh-CN" sz="2000" dirty="0" smtClean="0">
              <a:solidFill>
                <a:srgbClr val="C00000"/>
              </a:solidFill>
            </a:endParaRPr>
          </a:p>
          <a:p>
            <a:pPr marL="342900" indent="-342900">
              <a:buFont typeface="Arial" panose="020B0604020202020204" pitchFamily="34" charset="0"/>
              <a:buChar char="−"/>
            </a:pPr>
            <a:r>
              <a:rPr lang="zh-CN" altLang="zh-CN" sz="2000" dirty="0" smtClean="0">
                <a:latin typeface="+mn-ea"/>
              </a:rPr>
              <a:t>没有</a:t>
            </a:r>
            <a:r>
              <a:rPr lang="zh-CN" altLang="zh-CN" sz="2000" dirty="0">
                <a:latin typeface="+mn-ea"/>
              </a:rPr>
              <a:t>严格的客户机、服务器划分，所有的分布的对等端根据需要既能充当服务器，又能充当客户端</a:t>
            </a:r>
            <a:r>
              <a:rPr lang="zh-CN" altLang="zh-CN" sz="2000" dirty="0" smtClean="0">
                <a:latin typeface="+mn-ea"/>
              </a:rPr>
              <a:t>。</a:t>
            </a:r>
            <a:endParaRPr lang="en-US" altLang="zh-CN" sz="2000" dirty="0" smtClean="0">
              <a:latin typeface="+mn-ea"/>
            </a:endParaRPr>
          </a:p>
          <a:p>
            <a:pPr marL="342900" indent="-342900">
              <a:buFont typeface="Arial" panose="020B0604020202020204" pitchFamily="34" charset="0"/>
              <a:buChar char="−"/>
            </a:pPr>
            <a:r>
              <a:rPr lang="zh-CN" altLang="zh-CN" sz="2000" dirty="0" smtClean="0">
                <a:latin typeface="+mn-ea"/>
              </a:rPr>
              <a:t>但</a:t>
            </a:r>
            <a:r>
              <a:rPr lang="zh-CN" altLang="zh-CN" sz="2000" dirty="0">
                <a:latin typeface="+mn-ea"/>
              </a:rPr>
              <a:t>有些情况下，对等端体系结构仍然需要设计一个端节点服务器，用于存储端节点信息</a:t>
            </a:r>
            <a:r>
              <a:rPr lang="zh-CN" altLang="zh-CN" sz="2000" dirty="0" smtClean="0">
                <a:latin typeface="+mn-ea"/>
              </a:rPr>
              <a:t>。</a:t>
            </a:r>
            <a:endParaRPr lang="en-US" altLang="zh-CN" sz="2000" dirty="0" smtClean="0">
              <a:latin typeface="+mn-ea"/>
            </a:endParaRPr>
          </a:p>
          <a:p>
            <a:pPr indent="538163"/>
            <a:r>
              <a:rPr lang="zh-CN" altLang="zh-CN" sz="2000" dirty="0" smtClean="0">
                <a:latin typeface="楷体" panose="02010609060101010101" pitchFamily="49" charset="-122"/>
                <a:ea typeface="楷体" panose="02010609060101010101" pitchFamily="49" charset="-122"/>
              </a:rPr>
              <a:t>在通信之时，对等端首先连接到端节点服务器上，下载可用的对等端节点信息。之后的通信就是根据这些端节点信息连接到其他对等端请求信息，这时，该节点常常充当客户端，其它被请求的端充当服务器。。</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5413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457200" y="209550"/>
            <a:ext cx="8229600" cy="3661691"/>
          </a:xfrm>
        </p:spPr>
        <p:txBody>
          <a:bodyPr/>
          <a:lstStyle/>
          <a:p>
            <a:pPr>
              <a:lnSpc>
                <a:spcPct val="150000"/>
              </a:lnSpc>
            </a:pPr>
            <a:r>
              <a:rPr lang="zh-CN" altLang="zh-CN" sz="2200" dirty="0"/>
              <a:t>对等端体系结构常常用于</a:t>
            </a:r>
            <a:r>
              <a:rPr lang="zh-CN" altLang="zh-CN" sz="2200" dirty="0">
                <a:solidFill>
                  <a:srgbClr val="C00000"/>
                </a:solidFill>
              </a:rPr>
              <a:t>数据共享类</a:t>
            </a:r>
            <a:r>
              <a:rPr lang="zh-CN" altLang="zh-CN" sz="2200" dirty="0"/>
              <a:t>系统的</a:t>
            </a:r>
            <a:r>
              <a:rPr lang="zh-CN" altLang="zh-CN" sz="2200" dirty="0" smtClean="0"/>
              <a:t>设计</a:t>
            </a:r>
            <a:r>
              <a:rPr lang="zh-CN" altLang="en-US" sz="2200" dirty="0" smtClean="0"/>
              <a:t>。</a:t>
            </a:r>
            <a:endParaRPr lang="en-US" altLang="zh-CN" sz="2200" dirty="0" smtClean="0"/>
          </a:p>
          <a:p>
            <a:pPr>
              <a:lnSpc>
                <a:spcPct val="150000"/>
              </a:lnSpc>
            </a:pPr>
            <a:r>
              <a:rPr lang="zh-CN" altLang="en-US" sz="2200" dirty="0" smtClean="0"/>
              <a:t>（</a:t>
            </a:r>
            <a:r>
              <a:rPr lang="en-US" altLang="zh-CN" sz="2200" dirty="0" smtClean="0"/>
              <a:t>1</a:t>
            </a:r>
            <a:r>
              <a:rPr lang="zh-CN" altLang="en-US" sz="2200" dirty="0" smtClean="0"/>
              <a:t>）多数</a:t>
            </a:r>
            <a:r>
              <a:rPr lang="zh-CN" altLang="en-US" sz="2200" dirty="0">
                <a:solidFill>
                  <a:srgbClr val="C00000"/>
                </a:solidFill>
              </a:rPr>
              <a:t>下载软件</a:t>
            </a:r>
            <a:r>
              <a:rPr lang="zh-CN" altLang="en-US" sz="2200" dirty="0"/>
              <a:t>使用</a:t>
            </a:r>
            <a:r>
              <a:rPr lang="zh-CN" altLang="en-US" sz="2200" dirty="0" smtClean="0"/>
              <a:t>的模式，下载</a:t>
            </a:r>
            <a:r>
              <a:rPr lang="zh-CN" altLang="en-US" sz="2200" dirty="0"/>
              <a:t>开始</a:t>
            </a:r>
            <a:r>
              <a:rPr lang="zh-CN" altLang="en-US" sz="2200" dirty="0" smtClean="0"/>
              <a:t>时，首先</a:t>
            </a:r>
            <a:r>
              <a:rPr lang="zh-CN" altLang="en-US" sz="2200" dirty="0"/>
              <a:t>从服务器请求资源</a:t>
            </a:r>
            <a:r>
              <a:rPr lang="zh-CN" altLang="en-US" sz="2200" dirty="0" smtClean="0"/>
              <a:t>列表，然后</a:t>
            </a:r>
            <a:r>
              <a:rPr lang="zh-CN" altLang="en-US" sz="2200" dirty="0"/>
              <a:t>连接到列表中的资源上请求数据分</a:t>
            </a:r>
          </a:p>
          <a:p>
            <a:pPr>
              <a:lnSpc>
                <a:spcPct val="150000"/>
              </a:lnSpc>
            </a:pPr>
            <a:r>
              <a:rPr lang="zh-CN" altLang="en-US" sz="2200" dirty="0"/>
              <a:t>包。如果有很多节点拥有</a:t>
            </a:r>
            <a:r>
              <a:rPr lang="zh-CN" altLang="en-US" sz="2200" dirty="0" smtClean="0"/>
              <a:t>资源，就</a:t>
            </a:r>
            <a:r>
              <a:rPr lang="zh-CN" altLang="en-US" sz="2200" dirty="0"/>
              <a:t>能同时从这些节点上请求</a:t>
            </a:r>
            <a:r>
              <a:rPr lang="zh-CN" altLang="en-US" sz="2200" dirty="0" smtClean="0"/>
              <a:t>分包，所以</a:t>
            </a:r>
            <a:r>
              <a:rPr lang="zh-CN" altLang="en-US" sz="2200" dirty="0"/>
              <a:t>理论上</a:t>
            </a:r>
            <a:r>
              <a:rPr lang="en-US" altLang="zh-CN" sz="2200" dirty="0"/>
              <a:t>,P2P</a:t>
            </a:r>
            <a:r>
              <a:rPr lang="zh-CN" altLang="en-US" sz="2200" dirty="0"/>
              <a:t>模式通信</a:t>
            </a:r>
            <a:r>
              <a:rPr lang="zh-CN" altLang="en-US" sz="2200" dirty="0" smtClean="0"/>
              <a:t>速度</a:t>
            </a:r>
            <a:r>
              <a:rPr lang="zh-CN" altLang="en-US" sz="2200" dirty="0"/>
              <a:t>的上限就是请求节点网络速度的上限</a:t>
            </a:r>
            <a:r>
              <a:rPr lang="zh-CN" altLang="en-US" sz="2200" dirty="0" smtClean="0"/>
              <a:t>。</a:t>
            </a:r>
            <a:endParaRPr lang="en-US" altLang="zh-CN" sz="2200" dirty="0" smtClean="0"/>
          </a:p>
          <a:p>
            <a:pPr>
              <a:lnSpc>
                <a:spcPct val="150000"/>
              </a:lnSpc>
            </a:pPr>
            <a:r>
              <a:rPr lang="zh-CN" altLang="en-US" sz="2200" dirty="0" smtClean="0"/>
              <a:t>（</a:t>
            </a:r>
            <a:r>
              <a:rPr lang="en-US" altLang="zh-CN" sz="2200" dirty="0" smtClean="0"/>
              <a:t>2</a:t>
            </a:r>
            <a:r>
              <a:rPr lang="zh-CN" altLang="en-US" sz="2200" dirty="0"/>
              <a:t>）用于设计一些</a:t>
            </a:r>
            <a:r>
              <a:rPr lang="zh-CN" altLang="en-US" sz="2200" dirty="0">
                <a:solidFill>
                  <a:srgbClr val="00B050"/>
                </a:solidFill>
                <a:latin typeface="楷体" panose="02010609060101010101" pitchFamily="49" charset="-122"/>
                <a:ea typeface="楷体" panose="02010609060101010101" pitchFamily="49" charset="-122"/>
              </a:rPr>
              <a:t>难以存在稳定服务器的特殊环境中</a:t>
            </a:r>
            <a:r>
              <a:rPr lang="zh-CN" altLang="en-US" sz="2200" dirty="0"/>
              <a:t>使用的</a:t>
            </a:r>
            <a:r>
              <a:rPr lang="zh-CN" altLang="en-US" sz="2200" dirty="0" smtClean="0"/>
              <a:t>系统。比如</a:t>
            </a:r>
            <a:r>
              <a:rPr lang="zh-CN" altLang="en-US" sz="2200" dirty="0"/>
              <a:t>利用</a:t>
            </a:r>
            <a:r>
              <a:rPr lang="zh-CN" altLang="en-US" sz="2200" dirty="0" smtClean="0"/>
              <a:t>车载</a:t>
            </a:r>
            <a:r>
              <a:rPr lang="zh-CN" altLang="en-US" sz="2200" dirty="0"/>
              <a:t>网络传输</a:t>
            </a:r>
            <a:r>
              <a:rPr lang="zh-CN" altLang="en-US" sz="2200" dirty="0" smtClean="0"/>
              <a:t>数据，所有</a:t>
            </a:r>
            <a:r>
              <a:rPr lang="zh-CN" altLang="en-US" sz="2200" dirty="0"/>
              <a:t>车辆的位置都是无法提前精确预测</a:t>
            </a:r>
            <a:r>
              <a:rPr lang="zh-CN" altLang="en-US" sz="2200" dirty="0" smtClean="0"/>
              <a:t>的，此时</a:t>
            </a:r>
            <a:r>
              <a:rPr lang="zh-CN" altLang="en-US" sz="2200" dirty="0"/>
              <a:t>的通信节点只能通过自组织</a:t>
            </a:r>
            <a:r>
              <a:rPr lang="zh-CN" altLang="en-US" sz="2200" dirty="0" smtClean="0"/>
              <a:t>的方式</a:t>
            </a:r>
            <a:r>
              <a:rPr lang="zh-CN" altLang="en-US" sz="2200" dirty="0"/>
              <a:t>连接。</a:t>
            </a:r>
          </a:p>
        </p:txBody>
      </p:sp>
    </p:spTree>
    <p:extLst>
      <p:ext uri="{BB962C8B-B14F-4D97-AF65-F5344CB8AC3E}">
        <p14:creationId xmlns:p14="http://schemas.microsoft.com/office/powerpoint/2010/main" val="17782209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39713" y="133350"/>
            <a:ext cx="8904287" cy="3661691"/>
          </a:xfrm>
        </p:spPr>
        <p:txBody>
          <a:bodyPr/>
          <a:lstStyle/>
          <a:p>
            <a:r>
              <a:rPr lang="en-US" altLang="zh-CN" sz="2800" dirty="0">
                <a:solidFill>
                  <a:srgbClr val="0070C0"/>
                </a:solidFill>
              </a:rPr>
              <a:t>8.4.5</a:t>
            </a:r>
            <a:r>
              <a:rPr lang="zh-CN" altLang="en-US" sz="2800" dirty="0">
                <a:solidFill>
                  <a:srgbClr val="0070C0"/>
                </a:solidFill>
              </a:rPr>
              <a:t>　代理</a:t>
            </a:r>
            <a:endParaRPr lang="en-US" altLang="zh-CN" sz="2800" dirty="0" smtClean="0">
              <a:solidFill>
                <a:srgbClr val="0070C0"/>
              </a:solidFill>
            </a:endParaRPr>
          </a:p>
          <a:p>
            <a:r>
              <a:rPr lang="zh-CN" altLang="en-US" sz="1800" dirty="0" smtClean="0"/>
              <a:t>       代理</a:t>
            </a:r>
            <a:r>
              <a:rPr lang="zh-CN" altLang="en-US" sz="1800" dirty="0"/>
              <a:t>可以用于构件包含隔离组件的软件系统，软件通过远程服务调用进行交互。代理者负责协调通信，诸如转发请求和传递结果、异常等。</a:t>
            </a:r>
          </a:p>
          <a:p>
            <a:r>
              <a:rPr lang="zh-CN" altLang="en-US" sz="1800" dirty="0" smtClean="0"/>
              <a:t>       在</a:t>
            </a:r>
            <a:r>
              <a:rPr lang="en-US" altLang="zh-CN" sz="1800" dirty="0"/>
              <a:t>ORB</a:t>
            </a:r>
            <a:r>
              <a:rPr lang="zh-CN" altLang="en-US" sz="1800" dirty="0"/>
              <a:t>上有</a:t>
            </a:r>
            <a:r>
              <a:rPr lang="en-US" altLang="zh-CN" sz="1800" dirty="0"/>
              <a:t>4</a:t>
            </a:r>
            <a:r>
              <a:rPr lang="zh-CN" altLang="en-US" sz="1800" dirty="0"/>
              <a:t>个对象接口。</a:t>
            </a:r>
          </a:p>
          <a:p>
            <a:pPr marL="342900" indent="-342900">
              <a:buFont typeface="Wingdings" panose="05000000000000000000" pitchFamily="2" charset="2"/>
              <a:buChar char="Ø"/>
            </a:pPr>
            <a:r>
              <a:rPr lang="zh-CN" altLang="en-US" sz="1600" dirty="0" smtClean="0"/>
              <a:t>对象</a:t>
            </a:r>
            <a:r>
              <a:rPr lang="zh-CN" altLang="en-US" sz="1600" dirty="0"/>
              <a:t>服务。定义加入</a:t>
            </a:r>
            <a:r>
              <a:rPr lang="en-US" altLang="zh-CN" sz="1600" dirty="0"/>
              <a:t>ORB</a:t>
            </a:r>
            <a:r>
              <a:rPr lang="zh-CN" altLang="en-US" sz="1600" dirty="0"/>
              <a:t>的系统级服务，如安全性、命名、事务处理，这类与应用领域无关。</a:t>
            </a:r>
          </a:p>
          <a:p>
            <a:pPr marL="342900" indent="-342900">
              <a:buFont typeface="Wingdings" panose="05000000000000000000" pitchFamily="2" charset="2"/>
              <a:buChar char="Ø"/>
            </a:pPr>
            <a:r>
              <a:rPr lang="zh-CN" altLang="en-US" sz="1600" dirty="0" smtClean="0"/>
              <a:t>公共设施</a:t>
            </a:r>
            <a:r>
              <a:rPr lang="zh-CN" altLang="en-US" sz="1600" dirty="0"/>
              <a:t>。定义应用程序级服务。</a:t>
            </a:r>
          </a:p>
          <a:p>
            <a:pPr marL="342900" indent="-342900">
              <a:buFont typeface="Wingdings" panose="05000000000000000000" pitchFamily="2" charset="2"/>
              <a:buChar char="Ø"/>
            </a:pPr>
            <a:r>
              <a:rPr lang="zh-CN" altLang="en-US" sz="1600" dirty="0" smtClean="0"/>
              <a:t>领域</a:t>
            </a:r>
            <a:r>
              <a:rPr lang="zh-CN" altLang="en-US" sz="1600" dirty="0"/>
              <a:t>接口。面向特定领域接口。</a:t>
            </a:r>
          </a:p>
          <a:p>
            <a:pPr marL="342900" indent="-342900">
              <a:buFont typeface="Wingdings" panose="05000000000000000000" pitchFamily="2" charset="2"/>
              <a:buChar char="Ø"/>
            </a:pPr>
            <a:r>
              <a:rPr lang="zh-CN" altLang="en-US" sz="1600" dirty="0" smtClean="0"/>
              <a:t>应用</a:t>
            </a:r>
            <a:r>
              <a:rPr lang="zh-CN" altLang="en-US" sz="1600" dirty="0"/>
              <a:t>接口。面向指定的外界应用，一般是供应商或用户借助</a:t>
            </a:r>
            <a:r>
              <a:rPr lang="en-US" altLang="zh-CN" sz="1600" dirty="0"/>
              <a:t>ORB</a:t>
            </a:r>
            <a:r>
              <a:rPr lang="zh-CN" altLang="en-US" sz="1600" dirty="0"/>
              <a:t>、公共对象服务以及公共设施而开发的特定产品。</a:t>
            </a:r>
          </a:p>
          <a:p>
            <a:pPr marL="342900" indent="-342900">
              <a:buFont typeface="Wingdings" panose="05000000000000000000" pitchFamily="2" charset="2"/>
              <a:buChar char="Ø"/>
            </a:pPr>
            <a:endParaRPr lang="zh-CN" altLang="en-US" dirty="0"/>
          </a:p>
        </p:txBody>
      </p:sp>
      <p:pic>
        <p:nvPicPr>
          <p:cNvPr id="11270" name="Picture 6" descr="捕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54198"/>
            <a:ext cx="4568256" cy="173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173363" y="4749208"/>
            <a:ext cx="4488729" cy="369332"/>
          </a:xfrm>
          <a:prstGeom prst="rect">
            <a:avLst/>
          </a:prstGeom>
        </p:spPr>
        <p:txBody>
          <a:bodyPr wrap="none">
            <a:spAutoFit/>
          </a:bodyPr>
          <a:lstStyle/>
          <a:p>
            <a:r>
              <a:rPr lang="zh-CN" altLang="en-US" dirty="0">
                <a:solidFill>
                  <a:srgbClr val="D60093"/>
                </a:solidFill>
              </a:rPr>
              <a:t>图8-13 以0RB为中心的分布式应用体系结构</a:t>
            </a:r>
          </a:p>
        </p:txBody>
      </p:sp>
    </p:spTree>
    <p:extLst>
      <p:ext uri="{BB962C8B-B14F-4D97-AF65-F5344CB8AC3E}">
        <p14:creationId xmlns:p14="http://schemas.microsoft.com/office/powerpoint/2010/main" val="181105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smtClean="0"/>
              <a:t>体系结构</a:t>
            </a:r>
            <a:r>
              <a:rPr lang="zh-CN" altLang="zh-CN" dirty="0"/>
              <a:t>框架</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8.5.1</a:t>
            </a:r>
            <a:r>
              <a:rPr lang="zh-CN" altLang="en-US" dirty="0"/>
              <a:t>　模型</a:t>
            </a:r>
            <a:r>
              <a:rPr lang="en-US" altLang="zh-CN" dirty="0"/>
              <a:t>-</a:t>
            </a:r>
            <a:r>
              <a:rPr lang="zh-CN" altLang="en-US" dirty="0"/>
              <a:t>视图</a:t>
            </a:r>
            <a:r>
              <a:rPr lang="en-US" altLang="zh-CN" dirty="0"/>
              <a:t>-</a:t>
            </a:r>
            <a:r>
              <a:rPr lang="zh-CN" altLang="en-US" dirty="0" smtClean="0"/>
              <a:t>控制器</a:t>
            </a:r>
            <a:endParaRPr lang="en-US" altLang="zh-CN" dirty="0" smtClean="0"/>
          </a:p>
          <a:p>
            <a:pPr marL="342900" indent="-342900">
              <a:buFont typeface="Arial" panose="020B0604020202020204" pitchFamily="34" charset="0"/>
              <a:buChar char="•"/>
            </a:pPr>
            <a:endParaRPr lang="zh-CN" altLang="en-US" dirty="0"/>
          </a:p>
          <a:p>
            <a:pPr indent="538163"/>
            <a:r>
              <a:rPr lang="en-US" altLang="zh-CN" sz="2000" dirty="0" smtClean="0"/>
              <a:t>MVC</a:t>
            </a:r>
            <a:r>
              <a:rPr lang="zh-CN" altLang="en-US" sz="2000" dirty="0" smtClean="0"/>
              <a:t>（</a:t>
            </a:r>
            <a:r>
              <a:rPr lang="en-US" altLang="zh-CN" sz="2000" dirty="0" smtClean="0"/>
              <a:t>Model-View-Controller</a:t>
            </a:r>
            <a:r>
              <a:rPr lang="zh-CN" altLang="en-US" sz="2000" dirty="0" smtClean="0"/>
              <a:t>）模型由</a:t>
            </a:r>
            <a:r>
              <a:rPr lang="en-US" altLang="zh-CN" sz="2000" dirty="0" err="1" smtClean="0"/>
              <a:t>Trygve</a:t>
            </a:r>
            <a:r>
              <a:rPr lang="en-US" altLang="zh-CN" sz="2000" dirty="0" smtClean="0"/>
              <a:t> </a:t>
            </a:r>
            <a:r>
              <a:rPr lang="en-US" altLang="zh-CN" sz="2000" dirty="0" err="1" smtClean="0"/>
              <a:t>Reenskaug</a:t>
            </a:r>
            <a:r>
              <a:rPr lang="zh-CN" altLang="en-US" sz="2000" dirty="0" smtClean="0"/>
              <a:t>博士在</a:t>
            </a:r>
            <a:r>
              <a:rPr lang="en-US" altLang="zh-CN" sz="2000" dirty="0" smtClean="0"/>
              <a:t>20</a:t>
            </a:r>
            <a:r>
              <a:rPr lang="zh-CN" altLang="en-US" sz="2000" dirty="0" smtClean="0"/>
              <a:t>世纪</a:t>
            </a:r>
            <a:r>
              <a:rPr lang="en-US" altLang="zh-CN" sz="2000" dirty="0" smtClean="0"/>
              <a:t>70</a:t>
            </a:r>
            <a:r>
              <a:rPr lang="zh-CN" altLang="en-US" sz="2000" dirty="0" smtClean="0"/>
              <a:t>年代提出，并最早在面向对象编程语言</a:t>
            </a:r>
            <a:r>
              <a:rPr lang="en-US" altLang="zh-CN" sz="2000" dirty="0" smtClean="0"/>
              <a:t>Smalltalk-80</a:t>
            </a:r>
            <a:r>
              <a:rPr lang="zh-CN" altLang="en-US" sz="2000" dirty="0" smtClean="0"/>
              <a:t>中实现。</a:t>
            </a:r>
            <a:endParaRPr lang="en-US" altLang="zh-CN" sz="2000" dirty="0" smtClean="0"/>
          </a:p>
          <a:p>
            <a:pPr indent="538163"/>
            <a:endParaRPr lang="zh-CN" altLang="en-US" sz="2000" dirty="0" smtClean="0"/>
          </a:p>
          <a:p>
            <a:pPr indent="538163"/>
            <a:r>
              <a:rPr lang="en-US" altLang="zh-CN" sz="2000" dirty="0" smtClean="0"/>
              <a:t>MVC</a:t>
            </a:r>
            <a:r>
              <a:rPr lang="zh-CN" altLang="en-US" sz="2000" dirty="0" smtClean="0"/>
              <a:t>强调将用户的输入、数据模型和数据表示方式分开设计，一个交互式应用系统由模型、视图、控制器</a:t>
            </a:r>
            <a:r>
              <a:rPr lang="en-US" altLang="zh-CN" sz="2000" dirty="0" smtClean="0"/>
              <a:t>3</a:t>
            </a:r>
            <a:r>
              <a:rPr lang="zh-CN" altLang="en-US" sz="2000" dirty="0" smtClean="0"/>
              <a:t>部分组成，分别对应内部数据、数据表示和输入</a:t>
            </a:r>
            <a:r>
              <a:rPr lang="en-US" altLang="zh-CN" sz="2000" dirty="0" smtClean="0"/>
              <a:t>/</a:t>
            </a:r>
            <a:r>
              <a:rPr lang="zh-CN" altLang="en-US" sz="2000" dirty="0" smtClean="0"/>
              <a:t>输出控制部分。</a:t>
            </a:r>
            <a:endParaRPr lang="zh-CN" altLang="en-US" sz="2000" dirty="0"/>
          </a:p>
        </p:txBody>
      </p:sp>
    </p:spTree>
    <p:extLst>
      <p:ext uri="{BB962C8B-B14F-4D97-AF65-F5344CB8AC3E}">
        <p14:creationId xmlns:p14="http://schemas.microsoft.com/office/powerpoint/2010/main" val="398245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Picture 4" descr="3-36"/>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90600" y="1504950"/>
            <a:ext cx="735874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221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78100"/>
            <a:ext cx="8229600" cy="4864894"/>
          </a:xfrm>
        </p:spPr>
        <p:txBody>
          <a:bodyPr/>
          <a:lstStyle/>
          <a:p>
            <a:pPr marL="285750" lvl="0" indent="-285750">
              <a:lnSpc>
                <a:spcPct val="150000"/>
              </a:lnSpc>
              <a:buFont typeface="Wingdings" panose="05000000000000000000" pitchFamily="2" charset="2"/>
              <a:buChar char="Ø"/>
            </a:pPr>
            <a:r>
              <a:rPr lang="zh-CN" altLang="zh-CN" sz="1800" dirty="0">
                <a:solidFill>
                  <a:srgbClr val="C00000"/>
                </a:solidFill>
              </a:rPr>
              <a:t>模型。</a:t>
            </a:r>
            <a:r>
              <a:rPr lang="zh-CN" altLang="zh-CN" sz="1800" dirty="0"/>
              <a:t>模型对象代表应用领域中的</a:t>
            </a:r>
            <a:r>
              <a:rPr lang="zh-CN" altLang="zh-CN" sz="1800" dirty="0">
                <a:solidFill>
                  <a:srgbClr val="00B050"/>
                </a:solidFill>
              </a:rPr>
              <a:t>业务实体</a:t>
            </a:r>
            <a:r>
              <a:rPr lang="zh-CN" altLang="zh-CN" sz="1800" dirty="0"/>
              <a:t>和</a:t>
            </a:r>
            <a:r>
              <a:rPr lang="zh-CN" altLang="zh-CN" sz="1800" dirty="0">
                <a:solidFill>
                  <a:srgbClr val="00B050"/>
                </a:solidFill>
              </a:rPr>
              <a:t>业务逻辑规则</a:t>
            </a:r>
            <a:r>
              <a:rPr lang="zh-CN" altLang="zh-CN" sz="1800" dirty="0"/>
              <a:t>，是整个模型的核心，独立于外在的显示内容和显示形式。模型对象的变化通过事件通知视图和控制器对象。采用了</a:t>
            </a:r>
            <a:r>
              <a:rPr lang="zh-CN" altLang="zh-CN" sz="1800" dirty="0">
                <a:solidFill>
                  <a:srgbClr val="00B0F0"/>
                </a:solidFill>
                <a:latin typeface="楷体" panose="02010609060101010101" pitchFamily="49" charset="-122"/>
                <a:ea typeface="楷体" panose="02010609060101010101" pitchFamily="49" charset="-122"/>
              </a:rPr>
              <a:t>发布者</a:t>
            </a:r>
            <a:r>
              <a:rPr lang="en-US" altLang="zh-CN" sz="1800" dirty="0">
                <a:solidFill>
                  <a:srgbClr val="00B0F0"/>
                </a:solidFill>
                <a:latin typeface="楷体" panose="02010609060101010101" pitchFamily="49" charset="-122"/>
                <a:ea typeface="楷体" panose="02010609060101010101" pitchFamily="49" charset="-122"/>
              </a:rPr>
              <a:t>/</a:t>
            </a:r>
            <a:r>
              <a:rPr lang="zh-CN" altLang="zh-CN" sz="1800" dirty="0">
                <a:solidFill>
                  <a:srgbClr val="00B0F0"/>
                </a:solidFill>
                <a:latin typeface="楷体" panose="02010609060101010101" pitchFamily="49" charset="-122"/>
                <a:ea typeface="楷体" panose="02010609060101010101" pitchFamily="49" charset="-122"/>
              </a:rPr>
              <a:t>订阅者</a:t>
            </a:r>
            <a:r>
              <a:rPr lang="zh-CN" altLang="zh-CN" sz="1800" dirty="0"/>
              <a:t>方式，模型是发布者，视图和控制器是订阅者。对于模型来说，并不知道自己对应的视图控制器；但控制器可以通过模型提供的接口改变模型对象，接口内封装了业务数据和行为。</a:t>
            </a:r>
          </a:p>
          <a:p>
            <a:pPr marL="285750" lvl="0" indent="-285750">
              <a:lnSpc>
                <a:spcPct val="150000"/>
              </a:lnSpc>
              <a:buFont typeface="Wingdings" panose="05000000000000000000" pitchFamily="2" charset="2"/>
              <a:buChar char="Ø"/>
            </a:pPr>
            <a:r>
              <a:rPr lang="zh-CN" altLang="zh-CN" sz="1800" dirty="0">
                <a:solidFill>
                  <a:srgbClr val="C00000"/>
                </a:solidFill>
              </a:rPr>
              <a:t>视图。</a:t>
            </a:r>
            <a:r>
              <a:rPr lang="zh-CN" altLang="zh-CN" sz="1800" dirty="0"/>
              <a:t>视图对象代表</a:t>
            </a:r>
            <a:r>
              <a:rPr lang="en-US" altLang="zh-CN" sz="1800" dirty="0">
                <a:solidFill>
                  <a:srgbClr val="00B050"/>
                </a:solidFill>
              </a:rPr>
              <a:t>GUI</a:t>
            </a:r>
            <a:r>
              <a:rPr lang="zh-CN" altLang="zh-CN" sz="1800" dirty="0">
                <a:solidFill>
                  <a:srgbClr val="00B050"/>
                </a:solidFill>
              </a:rPr>
              <a:t>对象</a:t>
            </a:r>
            <a:r>
              <a:rPr lang="zh-CN" altLang="zh-CN" sz="1800" dirty="0"/>
              <a:t>，以用户熟悉和需要的格式表现模型信息，是系统与外界的交互接口。视图订阅模型可以感知模型的数据变化，并更新自己的显示。视图对象也可以包含子视图，用于显示模型的不同部分。在多数的</a:t>
            </a:r>
            <a:r>
              <a:rPr lang="en-US" altLang="zh-CN" sz="1800" dirty="0"/>
              <a:t>MVC</a:t>
            </a:r>
            <a:r>
              <a:rPr lang="zh-CN" altLang="zh-CN" sz="1800" dirty="0"/>
              <a:t>实现技术中，视图和控制器常常是一一对应的。</a:t>
            </a:r>
          </a:p>
          <a:p>
            <a:pPr marL="285750" lvl="0" indent="-285750">
              <a:lnSpc>
                <a:spcPct val="150000"/>
              </a:lnSpc>
              <a:buFont typeface="Wingdings" panose="05000000000000000000" pitchFamily="2" charset="2"/>
              <a:buChar char="Ø"/>
            </a:pPr>
            <a:r>
              <a:rPr lang="zh-CN" altLang="zh-CN" sz="1800" dirty="0">
                <a:solidFill>
                  <a:srgbClr val="C00000"/>
                </a:solidFill>
              </a:rPr>
              <a:t>控制器。</a:t>
            </a:r>
            <a:r>
              <a:rPr lang="zh-CN" altLang="zh-CN" sz="1800" dirty="0"/>
              <a:t>控制器对象</a:t>
            </a:r>
            <a:r>
              <a:rPr lang="zh-CN" altLang="zh-CN" sz="1800" dirty="0">
                <a:solidFill>
                  <a:srgbClr val="00B050"/>
                </a:solidFill>
              </a:rPr>
              <a:t>处理用户的输入，并给模型发送业务事件，再将业务事件</a:t>
            </a:r>
            <a:r>
              <a:rPr lang="zh-CN" altLang="zh-CN" sz="1800" dirty="0" smtClean="0">
                <a:solidFill>
                  <a:srgbClr val="00B050"/>
                </a:solidFill>
              </a:rPr>
              <a:t>解析为</a:t>
            </a:r>
            <a:r>
              <a:rPr lang="zh-CN" altLang="zh-CN" sz="1800" dirty="0">
                <a:solidFill>
                  <a:srgbClr val="00B050"/>
                </a:solidFill>
              </a:rPr>
              <a:t>模型应执行的动作</a:t>
            </a:r>
            <a:r>
              <a:rPr lang="zh-CN" altLang="zh-CN" sz="1800" dirty="0"/>
              <a:t>；同时，模型的更新与修改也将通过控制器来通知视图，</a:t>
            </a:r>
            <a:r>
              <a:rPr lang="zh-CN" altLang="zh-CN" sz="1800" dirty="0" smtClean="0"/>
              <a:t>保持视图</a:t>
            </a:r>
            <a:r>
              <a:rPr lang="zh-CN" altLang="zh-CN" sz="1800" dirty="0"/>
              <a:t>与模型的一致。 </a:t>
            </a:r>
          </a:p>
          <a:p>
            <a:endParaRPr lang="zh-CN" altLang="en-US" dirty="0"/>
          </a:p>
        </p:txBody>
      </p:sp>
    </p:spTree>
    <p:extLst>
      <p:ext uri="{BB962C8B-B14F-4D97-AF65-F5344CB8AC3E}">
        <p14:creationId xmlns:p14="http://schemas.microsoft.com/office/powerpoint/2010/main" val="1078823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209550"/>
            <a:ext cx="8763000" cy="3661691"/>
          </a:xfrm>
        </p:spPr>
        <p:txBody>
          <a:bodyPr/>
          <a:lstStyle/>
          <a:p>
            <a:pPr>
              <a:lnSpc>
                <a:spcPct val="150000"/>
              </a:lnSpc>
            </a:pPr>
            <a:r>
              <a:rPr lang="en-US" altLang="zh-CN" sz="1800" dirty="0">
                <a:solidFill>
                  <a:srgbClr val="C00000"/>
                </a:solidFill>
              </a:rPr>
              <a:t>MVC</a:t>
            </a:r>
            <a:r>
              <a:rPr lang="zh-CN" altLang="en-US" sz="1800" dirty="0">
                <a:solidFill>
                  <a:srgbClr val="C00000"/>
                </a:solidFill>
              </a:rPr>
              <a:t>的整个处理流程为：</a:t>
            </a:r>
            <a:r>
              <a:rPr lang="zh-CN" altLang="en-US" sz="1800" dirty="0"/>
              <a:t>系统拦截到用户请求，根据相应规则（多数采用路由技术），将用户请求交给控制器，控制器决定哪个模型来处理用户的请求；模型根据业务逻辑处理完毕后将结果返回给控制器；然后控制器将数据提交给视图；视图把数据组装之后，呈现给用户。其中，模型处理所有的业务逻辑和规则，视图只负责显示数据，控制器负责用户的请求，这样将业务和表现层分离，以便业务代码可以被用于任何相似的业务中，视图代码也可以根据需要随意替换</a:t>
            </a:r>
            <a:r>
              <a:rPr lang="zh-CN" altLang="en-US" sz="1800" dirty="0" smtClean="0"/>
              <a:t>。</a:t>
            </a:r>
            <a:endParaRPr lang="zh-CN" altLang="en-US" sz="1800" dirty="0"/>
          </a:p>
        </p:txBody>
      </p:sp>
      <p:pic>
        <p:nvPicPr>
          <p:cNvPr id="6" name="Picture 4" descr="3-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255834"/>
            <a:ext cx="4964396" cy="1645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669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a:t>体系结构框架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8.5.2</a:t>
            </a:r>
            <a:r>
              <a:rPr lang="zh-CN" altLang="zh-CN" dirty="0"/>
              <a:t>　模型</a:t>
            </a:r>
            <a:r>
              <a:rPr lang="en-US" altLang="zh-CN" dirty="0"/>
              <a:t>-</a:t>
            </a:r>
            <a:r>
              <a:rPr lang="zh-CN" altLang="zh-CN" dirty="0"/>
              <a:t>视图</a:t>
            </a:r>
            <a:r>
              <a:rPr lang="en-US" altLang="zh-CN" dirty="0"/>
              <a:t>-</a:t>
            </a:r>
            <a:r>
              <a:rPr lang="zh-CN" altLang="zh-CN" dirty="0"/>
              <a:t>表示器</a:t>
            </a:r>
          </a:p>
          <a:p>
            <a:pPr indent="538163"/>
            <a:r>
              <a:rPr lang="zh-CN" altLang="zh-CN" sz="2000" dirty="0"/>
              <a:t>模型</a:t>
            </a:r>
            <a:r>
              <a:rPr lang="en-US" altLang="zh-CN" sz="2000" dirty="0"/>
              <a:t>-</a:t>
            </a:r>
            <a:r>
              <a:rPr lang="zh-CN" altLang="zh-CN" sz="2000" dirty="0"/>
              <a:t>视图</a:t>
            </a:r>
            <a:r>
              <a:rPr lang="en-US" altLang="zh-CN" sz="2000" dirty="0"/>
              <a:t>-</a:t>
            </a:r>
            <a:r>
              <a:rPr lang="zh-CN" altLang="zh-CN" sz="2000" dirty="0"/>
              <a:t>表示器（</a:t>
            </a:r>
            <a:r>
              <a:rPr lang="en-US" altLang="zh-CN" sz="2000" dirty="0"/>
              <a:t>Model-View-Presenter</a:t>
            </a:r>
            <a:r>
              <a:rPr lang="zh-CN" altLang="zh-CN" sz="2000" dirty="0"/>
              <a:t>，简称</a:t>
            </a:r>
            <a:r>
              <a:rPr lang="en-US" altLang="zh-CN" sz="2000" dirty="0"/>
              <a:t>MVP</a:t>
            </a:r>
            <a:r>
              <a:rPr lang="zh-CN" altLang="zh-CN" sz="2000" dirty="0"/>
              <a:t>）是近年来流行起来的一种体系结构。从名字上就可以看出，</a:t>
            </a:r>
            <a:r>
              <a:rPr lang="en-US" altLang="zh-CN" sz="2000" dirty="0"/>
              <a:t>MVP</a:t>
            </a:r>
            <a:r>
              <a:rPr lang="zh-CN" altLang="zh-CN" sz="2000" dirty="0"/>
              <a:t>与</a:t>
            </a:r>
            <a:r>
              <a:rPr lang="en-US" altLang="zh-CN" sz="2000" dirty="0"/>
              <a:t>MVC</a:t>
            </a:r>
            <a:r>
              <a:rPr lang="zh-CN" altLang="zh-CN" sz="2000" dirty="0"/>
              <a:t>十分类似，事实也确实如此</a:t>
            </a:r>
            <a:r>
              <a:rPr lang="zh-CN" altLang="zh-CN" sz="2000" dirty="0" smtClean="0"/>
              <a:t>。</a:t>
            </a:r>
            <a:endParaRPr lang="en-US" altLang="zh-CN" sz="2000" dirty="0" smtClean="0"/>
          </a:p>
          <a:p>
            <a:pPr indent="538163"/>
            <a:r>
              <a:rPr lang="en-US" altLang="zh-CN" sz="2000" dirty="0" smtClean="0"/>
              <a:t>MVP</a:t>
            </a:r>
            <a:r>
              <a:rPr lang="zh-CN" altLang="zh-CN" sz="2000" dirty="0"/>
              <a:t>与</a:t>
            </a:r>
            <a:r>
              <a:rPr lang="en-US" altLang="zh-CN" sz="2000" dirty="0"/>
              <a:t>MVC</a:t>
            </a:r>
            <a:r>
              <a:rPr lang="zh-CN" altLang="zh-CN" sz="2000" dirty="0"/>
              <a:t>的的</a:t>
            </a:r>
            <a:r>
              <a:rPr lang="zh-CN" altLang="zh-CN" sz="2000" dirty="0">
                <a:solidFill>
                  <a:srgbClr val="C00000"/>
                </a:solidFill>
              </a:rPr>
              <a:t>主要差异体</a:t>
            </a:r>
            <a:r>
              <a:rPr lang="zh-CN" altLang="zh-CN" sz="2000" dirty="0">
                <a:solidFill>
                  <a:schemeClr val="tx1"/>
                </a:solidFill>
              </a:rPr>
              <a:t>现</a:t>
            </a:r>
            <a:r>
              <a:rPr lang="zh-CN" altLang="zh-CN" sz="2000" dirty="0"/>
              <a:t>在“请求在何处访问系统”以及“各部分如何联系在一起”</a:t>
            </a:r>
            <a:r>
              <a:rPr lang="zh-CN" altLang="zh-CN" sz="2000" dirty="0" smtClean="0"/>
              <a:t>。</a:t>
            </a:r>
            <a:r>
              <a:rPr lang="en-US" altLang="zh-CN" sz="2000" dirty="0"/>
              <a:t>MVP</a:t>
            </a:r>
            <a:r>
              <a:rPr lang="zh-CN" altLang="zh-CN" sz="2000" dirty="0"/>
              <a:t>中的视图比</a:t>
            </a:r>
            <a:r>
              <a:rPr lang="en-US" altLang="zh-CN" sz="2000" dirty="0"/>
              <a:t>MVC</a:t>
            </a:r>
            <a:r>
              <a:rPr lang="zh-CN" altLang="zh-CN" sz="2000" dirty="0"/>
              <a:t>中的视图更加“被动”，</a:t>
            </a:r>
            <a:r>
              <a:rPr lang="zh-CN" altLang="zh-CN" sz="2000" dirty="0" smtClean="0"/>
              <a:t>视图引发</a:t>
            </a:r>
            <a:r>
              <a:rPr lang="zh-CN" altLang="zh-CN" sz="2000" dirty="0"/>
              <a:t>事件，但是由表示器读取并设置</a:t>
            </a:r>
            <a:r>
              <a:rPr lang="en-US" altLang="zh-CN" sz="2000" dirty="0"/>
              <a:t>UI</a:t>
            </a:r>
            <a:r>
              <a:rPr lang="zh-CN" altLang="zh-CN" sz="2000" dirty="0"/>
              <a:t>的值</a:t>
            </a:r>
            <a:r>
              <a:rPr lang="zh-CN" altLang="zh-CN" sz="2000" dirty="0" smtClean="0"/>
              <a:t>。</a:t>
            </a:r>
            <a:endParaRPr lang="en-US" altLang="zh-CN" sz="2000" dirty="0" smtClean="0"/>
          </a:p>
        </p:txBody>
      </p:sp>
    </p:spTree>
    <p:extLst>
      <p:ext uri="{BB962C8B-B14F-4D97-AF65-F5344CB8AC3E}">
        <p14:creationId xmlns:p14="http://schemas.microsoft.com/office/powerpoint/2010/main" val="232058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a:t>体系结构框架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80164" y="1119859"/>
            <a:ext cx="4648200" cy="3661691"/>
          </a:xfrm>
        </p:spPr>
        <p:txBody>
          <a:bodyPr/>
          <a:lstStyle/>
          <a:p>
            <a:r>
              <a:rPr lang="en-US" altLang="zh-CN" sz="1800" dirty="0"/>
              <a:t>MVP</a:t>
            </a:r>
            <a:r>
              <a:rPr lang="zh-CN" altLang="en-US" sz="1800" dirty="0"/>
              <a:t>的处理流程如</a:t>
            </a:r>
            <a:r>
              <a:rPr lang="zh-CN" altLang="en-US" sz="1800" dirty="0" smtClean="0"/>
              <a:t>图所</a:t>
            </a:r>
            <a:r>
              <a:rPr lang="zh-CN" altLang="en-US" sz="1800" dirty="0"/>
              <a:t>示。</a:t>
            </a:r>
          </a:p>
          <a:p>
            <a:pPr marL="342900" indent="-342900">
              <a:buFont typeface="+mj-ea"/>
              <a:buAutoNum type="circleNumDbPlain"/>
            </a:pPr>
            <a:r>
              <a:rPr lang="zh-CN" altLang="en-US" sz="1800" dirty="0"/>
              <a:t> </a:t>
            </a:r>
            <a:r>
              <a:rPr lang="zh-CN" altLang="en-US" sz="1800" dirty="0" smtClean="0"/>
              <a:t>用户</a:t>
            </a:r>
            <a:r>
              <a:rPr lang="zh-CN" altLang="en-US" sz="1800" dirty="0"/>
              <a:t>直接与视图进行交互（图中步骤</a:t>
            </a:r>
            <a:r>
              <a:rPr lang="en-US" altLang="zh-CN" sz="1800" dirty="0"/>
              <a:t>1</a:t>
            </a:r>
            <a:r>
              <a:rPr lang="zh-CN" altLang="en-US" sz="1800" dirty="0"/>
              <a:t>）。</a:t>
            </a:r>
          </a:p>
          <a:p>
            <a:pPr marL="342900" indent="-342900">
              <a:buFont typeface="+mj-ea"/>
              <a:buAutoNum type="circleNumDbPlain"/>
            </a:pPr>
            <a:r>
              <a:rPr lang="zh-CN" altLang="en-US" sz="1800" dirty="0" smtClean="0"/>
              <a:t>视图</a:t>
            </a:r>
            <a:r>
              <a:rPr lang="zh-CN" altLang="en-US" sz="1800" dirty="0"/>
              <a:t>通过引发一个事件，通知表示器有事件发生（步骤</a:t>
            </a:r>
            <a:r>
              <a:rPr lang="en-US" altLang="zh-CN" sz="1800" dirty="0"/>
              <a:t>2</a:t>
            </a:r>
            <a:r>
              <a:rPr lang="zh-CN" altLang="en-US" sz="1800" dirty="0"/>
              <a:t>），然后表示器访问视图通过其</a:t>
            </a:r>
            <a:r>
              <a:rPr lang="en-US" altLang="zh-CN" sz="1800" dirty="0"/>
              <a:t>IView</a:t>
            </a:r>
            <a:r>
              <a:rPr lang="zh-CN" altLang="en-US" sz="1800" dirty="0"/>
              <a:t>接口公开的属性（步骤</a:t>
            </a:r>
            <a:r>
              <a:rPr lang="en-US" altLang="zh-CN" sz="1800" dirty="0"/>
              <a:t>3</a:t>
            </a:r>
            <a:r>
              <a:rPr lang="zh-CN" altLang="en-US" sz="1800" dirty="0"/>
              <a:t>）。这些属性是视图实际</a:t>
            </a:r>
            <a:r>
              <a:rPr lang="en-US" altLang="zh-CN" sz="1800" dirty="0"/>
              <a:t>UI</a:t>
            </a:r>
            <a:r>
              <a:rPr lang="zh-CN" altLang="en-US" sz="1800" dirty="0"/>
              <a:t>元素的包装器。</a:t>
            </a:r>
          </a:p>
          <a:p>
            <a:pPr marL="342900" indent="-342900">
              <a:buFont typeface="+mj-ea"/>
              <a:buAutoNum type="circleNumDbPlain"/>
            </a:pPr>
            <a:r>
              <a:rPr lang="zh-CN" altLang="en-US" sz="1800" dirty="0" smtClean="0"/>
              <a:t>此后</a:t>
            </a:r>
            <a:r>
              <a:rPr lang="zh-CN" altLang="en-US" sz="1800" dirty="0"/>
              <a:t>表示器调用模型（步骤</a:t>
            </a:r>
            <a:r>
              <a:rPr lang="en-US" altLang="zh-CN" sz="1800" dirty="0"/>
              <a:t>4</a:t>
            </a:r>
            <a:r>
              <a:rPr lang="zh-CN" altLang="en-US" sz="1800" dirty="0"/>
              <a:t>），再返回结果（步骤</a:t>
            </a:r>
            <a:r>
              <a:rPr lang="en-US" altLang="zh-CN" sz="1800" dirty="0"/>
              <a:t>5</a:t>
            </a:r>
            <a:r>
              <a:rPr lang="zh-CN" altLang="en-US" sz="1800" dirty="0"/>
              <a:t>）。</a:t>
            </a:r>
          </a:p>
          <a:p>
            <a:pPr marL="342900" indent="-342900">
              <a:buFont typeface="+mj-ea"/>
              <a:buAutoNum type="circleNumDbPlain"/>
            </a:pPr>
            <a:r>
              <a:rPr lang="zh-CN" altLang="en-US" sz="1800" dirty="0" smtClean="0"/>
              <a:t>表示器</a:t>
            </a:r>
            <a:r>
              <a:rPr lang="zh-CN" altLang="en-US" sz="1800" dirty="0"/>
              <a:t>转换数据，然后设置</a:t>
            </a:r>
            <a:r>
              <a:rPr lang="en-US" altLang="zh-CN" sz="1800" dirty="0"/>
              <a:t>UI</a:t>
            </a:r>
            <a:r>
              <a:rPr lang="zh-CN" altLang="en-US" sz="1800" dirty="0"/>
              <a:t>的值，该操作通过</a:t>
            </a:r>
            <a:r>
              <a:rPr lang="en-US" altLang="zh-CN" sz="1800" dirty="0"/>
              <a:t>IView</a:t>
            </a:r>
            <a:r>
              <a:rPr lang="zh-CN" altLang="en-US" sz="1800" dirty="0"/>
              <a:t>接口完成（步骤</a:t>
            </a:r>
            <a:r>
              <a:rPr lang="en-US" altLang="zh-CN" sz="1800" dirty="0"/>
              <a:t>6</a:t>
            </a:r>
            <a:r>
              <a:rPr lang="zh-CN" altLang="en-US" sz="1800" dirty="0"/>
              <a:t>）。</a:t>
            </a:r>
          </a:p>
          <a:p>
            <a:pPr marL="342900" indent="-342900">
              <a:buFont typeface="+mj-ea"/>
              <a:buAutoNum type="circleNumDbPlain"/>
            </a:pPr>
            <a:r>
              <a:rPr lang="zh-CN" altLang="en-US" sz="1800" dirty="0" smtClean="0"/>
              <a:t>视图</a:t>
            </a:r>
            <a:r>
              <a:rPr lang="zh-CN" altLang="en-US" sz="1800" dirty="0"/>
              <a:t>将最终页面显示给用户。</a:t>
            </a:r>
          </a:p>
          <a:p>
            <a:endParaRPr lang="zh-CN" altLang="en-US" sz="1800" dirty="0"/>
          </a:p>
        </p:txBody>
      </p:sp>
      <p:pic>
        <p:nvPicPr>
          <p:cNvPr id="13314" name="Picture 2" descr="3-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 y="2038350"/>
            <a:ext cx="44497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904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37745" y="877440"/>
            <a:ext cx="8229600" cy="3661691"/>
          </a:xfrm>
        </p:spPr>
        <p:txBody>
          <a:bodyPr/>
          <a:lstStyle/>
          <a:p>
            <a:pPr>
              <a:lnSpc>
                <a:spcPct val="150000"/>
              </a:lnSpc>
            </a:pPr>
            <a:r>
              <a:rPr lang="en-US" altLang="zh-CN" dirty="0"/>
              <a:t>8.1.2 </a:t>
            </a:r>
            <a:r>
              <a:rPr lang="zh-CN" altLang="en-US" dirty="0"/>
              <a:t>软件体系结构建模</a:t>
            </a:r>
            <a:endParaRPr lang="en-US" altLang="zh-CN" dirty="0" smtClean="0"/>
          </a:p>
          <a:p>
            <a:pPr>
              <a:lnSpc>
                <a:spcPct val="150000"/>
              </a:lnSpc>
            </a:pPr>
            <a:r>
              <a:rPr lang="zh-CN" altLang="en-US" dirty="0" smtClean="0"/>
              <a:t>    针对</a:t>
            </a:r>
            <a:r>
              <a:rPr lang="zh-CN" altLang="en-US" dirty="0"/>
              <a:t>某一具体的软件系统研发</a:t>
            </a:r>
            <a:r>
              <a:rPr lang="zh-CN" altLang="en-US" dirty="0" smtClean="0"/>
              <a:t>项目，需要</a:t>
            </a:r>
            <a:r>
              <a:rPr lang="zh-CN" altLang="en-US" dirty="0"/>
              <a:t>以某种</a:t>
            </a:r>
            <a:r>
              <a:rPr lang="zh-CN" altLang="en-US" dirty="0" smtClean="0">
                <a:solidFill>
                  <a:srgbClr val="00B050"/>
                </a:solidFill>
              </a:rPr>
              <a:t>可视化</a:t>
            </a:r>
            <a:r>
              <a:rPr lang="en-US" altLang="zh-CN" dirty="0" smtClean="0">
                <a:solidFill>
                  <a:srgbClr val="00B050"/>
                </a:solidFill>
              </a:rPr>
              <a:t>/</a:t>
            </a:r>
            <a:r>
              <a:rPr lang="zh-CN" altLang="en-US" dirty="0" smtClean="0">
                <a:solidFill>
                  <a:srgbClr val="00B050"/>
                </a:solidFill>
              </a:rPr>
              <a:t>形式化</a:t>
            </a:r>
            <a:r>
              <a:rPr lang="zh-CN" altLang="en-US" dirty="0"/>
              <a:t>的形式将软件体系结构的</a:t>
            </a:r>
            <a:r>
              <a:rPr lang="zh-CN" altLang="en-US" dirty="0" smtClean="0">
                <a:solidFill>
                  <a:srgbClr val="00B050"/>
                </a:solidFill>
              </a:rPr>
              <a:t>设计结果</a:t>
            </a:r>
            <a:r>
              <a:rPr lang="zh-CN" altLang="en-US" dirty="0">
                <a:solidFill>
                  <a:srgbClr val="C00000"/>
                </a:solidFill>
              </a:rPr>
              <a:t>显式</a:t>
            </a:r>
            <a:r>
              <a:rPr lang="zh-CN" altLang="en-US" dirty="0"/>
              <a:t>地表达</a:t>
            </a:r>
            <a:r>
              <a:rPr lang="zh-CN" altLang="en-US" dirty="0" smtClean="0"/>
              <a:t>出来，进而支持：</a:t>
            </a:r>
            <a:endParaRPr lang="en-US" altLang="zh-CN" dirty="0"/>
          </a:p>
          <a:p>
            <a:pPr marL="457188" lvl="1" indent="0">
              <a:lnSpc>
                <a:spcPct val="150000"/>
              </a:lnSpc>
              <a:buNone/>
            </a:pPr>
            <a:r>
              <a:rPr lang="en-US" altLang="zh-CN" dirty="0"/>
              <a:t>(1</a:t>
            </a:r>
            <a:r>
              <a:rPr lang="en-US" altLang="zh-CN" dirty="0" smtClean="0"/>
              <a:t>) </a:t>
            </a:r>
            <a:r>
              <a:rPr lang="zh-CN" altLang="en-US" dirty="0" smtClean="0"/>
              <a:t>用户</a:t>
            </a:r>
            <a:r>
              <a:rPr lang="zh-CN" altLang="en-US" dirty="0"/>
              <a:t>、软件架构师、开发者等各方人员之间的交流。</a:t>
            </a:r>
          </a:p>
          <a:p>
            <a:pPr marL="457188" lvl="1" indent="0">
              <a:lnSpc>
                <a:spcPct val="150000"/>
              </a:lnSpc>
              <a:buNone/>
            </a:pPr>
            <a:r>
              <a:rPr lang="en-US" altLang="zh-CN" dirty="0"/>
              <a:t>(2</a:t>
            </a:r>
            <a:r>
              <a:rPr lang="en-US" altLang="zh-CN" dirty="0" smtClean="0"/>
              <a:t>) </a:t>
            </a:r>
            <a:r>
              <a:rPr lang="zh-CN" altLang="en-US" dirty="0" smtClean="0"/>
              <a:t>分析</a:t>
            </a:r>
            <a:r>
              <a:rPr lang="zh-CN" altLang="en-US" dirty="0"/>
              <a:t>、验证软件体系结构设计的优劣。</a:t>
            </a:r>
          </a:p>
          <a:p>
            <a:pPr marL="457188" lvl="1" indent="0">
              <a:lnSpc>
                <a:spcPct val="150000"/>
              </a:lnSpc>
              <a:buNone/>
            </a:pPr>
            <a:r>
              <a:rPr lang="en-US" altLang="zh-CN" dirty="0"/>
              <a:t>(3</a:t>
            </a:r>
            <a:r>
              <a:rPr lang="en-US" altLang="zh-CN" dirty="0" smtClean="0"/>
              <a:t>) </a:t>
            </a:r>
            <a:r>
              <a:rPr lang="zh-CN" altLang="en-US" dirty="0" smtClean="0"/>
              <a:t>指导</a:t>
            </a:r>
            <a:r>
              <a:rPr lang="zh-CN" altLang="en-US" dirty="0"/>
              <a:t>软件开发组进行系统研发。</a:t>
            </a:r>
          </a:p>
          <a:p>
            <a:pPr marL="457188" lvl="1" indent="0">
              <a:lnSpc>
                <a:spcPct val="150000"/>
              </a:lnSpc>
              <a:buNone/>
            </a:pPr>
            <a:r>
              <a:rPr lang="en-US" altLang="zh-CN" dirty="0"/>
              <a:t>(4</a:t>
            </a:r>
            <a:r>
              <a:rPr lang="en-US" altLang="zh-CN" dirty="0" smtClean="0"/>
              <a:t>) </a:t>
            </a:r>
            <a:r>
              <a:rPr lang="zh-CN" altLang="en-US" dirty="0" smtClean="0"/>
              <a:t>为</a:t>
            </a:r>
            <a:r>
              <a:rPr lang="zh-CN" altLang="en-US" dirty="0"/>
              <a:t>目后的软件维护提供基本文档。</a:t>
            </a:r>
          </a:p>
        </p:txBody>
      </p:sp>
    </p:spTree>
    <p:extLst>
      <p:ext uri="{BB962C8B-B14F-4D97-AF65-F5344CB8AC3E}">
        <p14:creationId xmlns:p14="http://schemas.microsoft.com/office/powerpoint/2010/main" val="3451470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indent="538163"/>
            <a:r>
              <a:rPr lang="en-US" altLang="zh-CN" dirty="0">
                <a:solidFill>
                  <a:srgbClr val="C00000"/>
                </a:solidFill>
                <a:latin typeface="楷体" panose="02010609060101010101" pitchFamily="49" charset="-122"/>
                <a:ea typeface="楷体" panose="02010609060101010101" pitchFamily="49" charset="-122"/>
              </a:rPr>
              <a:t>MVP</a:t>
            </a:r>
            <a:r>
              <a:rPr lang="zh-CN" altLang="zh-CN" dirty="0">
                <a:solidFill>
                  <a:srgbClr val="C00000"/>
                </a:solidFill>
                <a:latin typeface="楷体" panose="02010609060101010101" pitchFamily="49" charset="-122"/>
                <a:ea typeface="楷体" panose="02010609060101010101" pitchFamily="49" charset="-122"/>
              </a:rPr>
              <a:t>模式设计的目的</a:t>
            </a:r>
            <a:r>
              <a:rPr lang="zh-CN" altLang="zh-CN" dirty="0">
                <a:latin typeface="楷体" panose="02010609060101010101" pitchFamily="49" charset="-122"/>
                <a:ea typeface="楷体" panose="02010609060101010101" pitchFamily="49" charset="-122"/>
              </a:rPr>
              <a:t>就是为了增强</a:t>
            </a:r>
            <a:r>
              <a:rPr lang="en-US" altLang="zh-CN" dirty="0">
                <a:latin typeface="楷体" panose="02010609060101010101" pitchFamily="49" charset="-122"/>
                <a:ea typeface="楷体" panose="02010609060101010101" pitchFamily="49" charset="-122"/>
              </a:rPr>
              <a:t>MVC</a:t>
            </a:r>
            <a:r>
              <a:rPr lang="zh-CN" altLang="zh-CN" dirty="0">
                <a:latin typeface="楷体" panose="02010609060101010101" pitchFamily="49" charset="-122"/>
                <a:ea typeface="楷体" panose="02010609060101010101" pitchFamily="49" charset="-122"/>
              </a:rPr>
              <a:t>模式，以尝试使视图更加被动，以便更换视图更加容易。</a:t>
            </a:r>
            <a:endParaRPr lang="en-US" altLang="zh-CN" dirty="0">
              <a:latin typeface="楷体" panose="02010609060101010101" pitchFamily="49" charset="-122"/>
              <a:ea typeface="楷体" panose="02010609060101010101" pitchFamily="49" charset="-122"/>
            </a:endParaRPr>
          </a:p>
          <a:p>
            <a:pPr indent="538163"/>
            <a:r>
              <a:rPr lang="en-US" altLang="zh-CN" dirty="0" smtClean="0">
                <a:solidFill>
                  <a:srgbClr val="C00000"/>
                </a:solidFill>
                <a:latin typeface="楷体" panose="02010609060101010101" pitchFamily="49" charset="-122"/>
                <a:ea typeface="楷体" panose="02010609060101010101" pitchFamily="49" charset="-122"/>
              </a:rPr>
              <a:t>MVP</a:t>
            </a:r>
            <a:r>
              <a:rPr lang="zh-CN" altLang="en-US" dirty="0">
                <a:solidFill>
                  <a:srgbClr val="C00000"/>
                </a:solidFill>
                <a:latin typeface="楷体" panose="02010609060101010101" pitchFamily="49" charset="-122"/>
                <a:ea typeface="楷体" panose="02010609060101010101" pitchFamily="49" charset="-122"/>
              </a:rPr>
              <a:t>模式存在的问题</a:t>
            </a:r>
            <a:r>
              <a:rPr lang="zh-CN" altLang="en-US" dirty="0">
                <a:latin typeface="楷体" panose="02010609060101010101" pitchFamily="49" charset="-122"/>
                <a:ea typeface="楷体" panose="02010609060101010101" pitchFamily="49" charset="-122"/>
              </a:rPr>
              <a:t>是视图和表示器之间的联系比</a:t>
            </a:r>
            <a:r>
              <a:rPr lang="en-US" altLang="zh-CN" dirty="0">
                <a:latin typeface="楷体" panose="02010609060101010101" pitchFamily="49" charset="-122"/>
                <a:ea typeface="楷体" panose="02010609060101010101" pitchFamily="49" charset="-122"/>
              </a:rPr>
              <a:t>MVC</a:t>
            </a:r>
            <a:r>
              <a:rPr lang="zh-CN" altLang="en-US" dirty="0">
                <a:latin typeface="楷体" panose="02010609060101010101" pitchFamily="49" charset="-122"/>
                <a:ea typeface="楷体" panose="02010609060101010101" pitchFamily="49" charset="-122"/>
              </a:rPr>
              <a:t>模式中更加复杂</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每个视图都有自己的接口</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并且视图的接口特定于页面的内容</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所以难以委托框架来创建视图</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而必须由程序员手工完成创建。这也是微软等公司采用</a:t>
            </a:r>
            <a:r>
              <a:rPr lang="en-US" altLang="zh-CN" dirty="0">
                <a:latin typeface="楷体" panose="02010609060101010101" pitchFamily="49" charset="-122"/>
                <a:ea typeface="楷体" panose="02010609060101010101" pitchFamily="49" charset="-122"/>
              </a:rPr>
              <a:t>MVC</a:t>
            </a:r>
            <a:r>
              <a:rPr lang="zh-CN" altLang="en-US" dirty="0">
                <a:latin typeface="楷体" panose="02010609060101010101" pitchFamily="49" charset="-122"/>
                <a:ea typeface="楷体" panose="02010609060101010101" pitchFamily="49" charset="-122"/>
              </a:rPr>
              <a:t>实现框架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而不是</a:t>
            </a:r>
            <a:r>
              <a:rPr lang="en-US" altLang="zh-CN" dirty="0">
                <a:latin typeface="楷体" panose="02010609060101010101" pitchFamily="49" charset="-122"/>
                <a:ea typeface="楷体" panose="02010609060101010101" pitchFamily="49" charset="-122"/>
              </a:rPr>
              <a:t>MVP</a:t>
            </a:r>
            <a:r>
              <a:rPr lang="zh-CN" altLang="en-US" dirty="0">
                <a:latin typeface="楷体" panose="02010609060101010101" pitchFamily="49" charset="-122"/>
                <a:ea typeface="楷体" panose="02010609060101010101" pitchFamily="49" charset="-122"/>
              </a:rPr>
              <a:t>的</a:t>
            </a:r>
            <a:r>
              <a:rPr lang="zh-CN" altLang="en-US" dirty="0" smtClean="0">
                <a:latin typeface="楷体" panose="02010609060101010101" pitchFamily="49" charset="-122"/>
                <a:ea typeface="楷体" panose="02010609060101010101" pitchFamily="49" charset="-122"/>
              </a:rPr>
              <a:t>原因。</a:t>
            </a:r>
            <a:endParaRPr lang="zh-CN"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182985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a:t>体系结构框架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43658"/>
            <a:ext cx="8229600" cy="3661691"/>
          </a:xfrm>
        </p:spPr>
        <p:txBody>
          <a:bodyPr/>
          <a:lstStyle/>
          <a:p>
            <a:pPr marL="342900" indent="-342900">
              <a:buFont typeface="Arial" panose="020B0604020202020204" pitchFamily="34" charset="0"/>
              <a:buChar char="•"/>
            </a:pPr>
            <a:r>
              <a:rPr lang="zh-CN" altLang="zh-CN" dirty="0"/>
              <a:t>8.5.3　J2EE体系结构框架</a:t>
            </a:r>
          </a:p>
          <a:p>
            <a:r>
              <a:rPr lang="en-US" altLang="zh-CN" sz="2000" dirty="0" smtClean="0"/>
              <a:t>     MVC</a:t>
            </a:r>
            <a:r>
              <a:rPr lang="zh-CN" altLang="zh-CN" sz="2000" dirty="0"/>
              <a:t>是很多现代体系结构框架的基础，主要应用于企业和电子商务系统中。</a:t>
            </a:r>
            <a:r>
              <a:rPr lang="en-US" altLang="zh-CN" sz="2000" dirty="0"/>
              <a:t>J2EE</a:t>
            </a:r>
            <a:r>
              <a:rPr lang="zh-CN" altLang="zh-CN" sz="2000" dirty="0"/>
              <a:t>的核心体系结构就是在</a:t>
            </a:r>
            <a:r>
              <a:rPr lang="en-US" altLang="zh-CN" sz="2000" dirty="0"/>
              <a:t>MVC</a:t>
            </a:r>
            <a:r>
              <a:rPr lang="zh-CN" altLang="zh-CN" sz="2000" dirty="0"/>
              <a:t>框架的基础上进行扩展得到的，如</a:t>
            </a:r>
            <a:r>
              <a:rPr lang="zh-CN" altLang="zh-CN" sz="2000" dirty="0" smtClean="0"/>
              <a:t>图所</a:t>
            </a:r>
            <a:r>
              <a:rPr lang="zh-CN" altLang="zh-CN" sz="2000" dirty="0"/>
              <a:t>示。</a:t>
            </a:r>
            <a:r>
              <a:rPr lang="en-US" altLang="zh-CN" sz="2000" dirty="0"/>
              <a:t>J2EE</a:t>
            </a:r>
            <a:r>
              <a:rPr lang="zh-CN" altLang="zh-CN" sz="2000" dirty="0"/>
              <a:t>模型是分层结构，中间是</a:t>
            </a:r>
            <a:r>
              <a:rPr lang="en-US" altLang="zh-CN" sz="2000" dirty="0"/>
              <a:t>3</a:t>
            </a:r>
            <a:r>
              <a:rPr lang="zh-CN" altLang="zh-CN" sz="2000" dirty="0"/>
              <a:t>层（表示层、业务层和集成层）包含应用构件，客户层和资源层处于应用的外围。</a:t>
            </a:r>
          </a:p>
          <a:p>
            <a:endParaRPr lang="zh-CN" altLang="en-US" dirty="0"/>
          </a:p>
        </p:txBody>
      </p:sp>
      <p:pic>
        <p:nvPicPr>
          <p:cNvPr id="14338" name="Picture 2" descr="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7" y="2952749"/>
            <a:ext cx="59150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10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a:t>体系结构框架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19539" y="1147161"/>
            <a:ext cx="5867400" cy="3661691"/>
          </a:xfrm>
        </p:spPr>
        <p:txBody>
          <a:bodyPr/>
          <a:lstStyle/>
          <a:p>
            <a:pPr marL="342900" indent="-342900">
              <a:buFont typeface="Arial" panose="020B0604020202020204" pitchFamily="34" charset="0"/>
              <a:buChar char="•"/>
            </a:pPr>
            <a:r>
              <a:rPr lang="en-US" altLang="zh-CN" dirty="0"/>
              <a:t>8.5.4</a:t>
            </a:r>
            <a:r>
              <a:rPr lang="zh-CN" altLang="en-US" dirty="0"/>
              <a:t>　</a:t>
            </a:r>
            <a:r>
              <a:rPr lang="en-US" altLang="zh-CN" dirty="0"/>
              <a:t>PCMEF</a:t>
            </a:r>
            <a:r>
              <a:rPr lang="zh-CN" altLang="en-US" dirty="0"/>
              <a:t>框架</a:t>
            </a:r>
          </a:p>
          <a:p>
            <a:pPr indent="449263"/>
            <a:r>
              <a:rPr lang="zh-CN" altLang="en-US" sz="1600" dirty="0"/>
              <a:t>表示</a:t>
            </a:r>
            <a:r>
              <a:rPr lang="en-US" altLang="zh-CN" sz="1600" dirty="0"/>
              <a:t>-</a:t>
            </a:r>
            <a:r>
              <a:rPr lang="zh-CN" altLang="en-US" sz="1600" dirty="0"/>
              <a:t>控制</a:t>
            </a:r>
            <a:r>
              <a:rPr lang="en-US" altLang="zh-CN" sz="1600" dirty="0"/>
              <a:t>-</a:t>
            </a:r>
            <a:r>
              <a:rPr lang="zh-CN" altLang="en-US" sz="1600" dirty="0"/>
              <a:t>中介</a:t>
            </a:r>
            <a:r>
              <a:rPr lang="en-US" altLang="zh-CN" sz="1600" dirty="0"/>
              <a:t>-</a:t>
            </a:r>
            <a:r>
              <a:rPr lang="zh-CN" altLang="en-US" sz="1600" dirty="0"/>
              <a:t>实体</a:t>
            </a:r>
            <a:r>
              <a:rPr lang="en-US" altLang="zh-CN" sz="1600" dirty="0"/>
              <a:t>-</a:t>
            </a:r>
            <a:r>
              <a:rPr lang="zh-CN" altLang="en-US" sz="1600" dirty="0"/>
              <a:t>基础（</a:t>
            </a:r>
            <a:r>
              <a:rPr lang="en-US" altLang="zh-CN" sz="1600" dirty="0"/>
              <a:t>Presentation-Control-Mediator-Entity-Foundation</a:t>
            </a:r>
            <a:r>
              <a:rPr lang="zh-CN" altLang="en-US" sz="1600" dirty="0"/>
              <a:t>，简称</a:t>
            </a:r>
            <a:r>
              <a:rPr lang="en-US" altLang="zh-CN" sz="1600" dirty="0"/>
              <a:t>PCMEF</a:t>
            </a:r>
            <a:r>
              <a:rPr lang="zh-CN" altLang="en-US" sz="1600" dirty="0"/>
              <a:t>）是一个垂直层次的分层体系结构框架。每一层是可以包含子包的包。</a:t>
            </a:r>
            <a:r>
              <a:rPr lang="en-US" altLang="zh-CN" sz="1600" dirty="0"/>
              <a:t>PCMEF</a:t>
            </a:r>
            <a:r>
              <a:rPr lang="zh-CN" altLang="en-US" sz="1600" dirty="0"/>
              <a:t>框架包含</a:t>
            </a:r>
            <a:r>
              <a:rPr lang="en-US" altLang="zh-CN" sz="1600" dirty="0"/>
              <a:t>4</a:t>
            </a:r>
            <a:r>
              <a:rPr lang="zh-CN" altLang="en-US" sz="1600" dirty="0"/>
              <a:t>层：表示层、控制层、领域层和基础层。领域层包含两个预定义的包：实体（</a:t>
            </a:r>
            <a:r>
              <a:rPr lang="en-US" altLang="zh-CN" sz="1600" dirty="0"/>
              <a:t>Entity</a:t>
            </a:r>
            <a:r>
              <a:rPr lang="zh-CN" altLang="en-US" sz="1600" dirty="0"/>
              <a:t>）和中介（</a:t>
            </a:r>
            <a:r>
              <a:rPr lang="en-US" altLang="zh-CN" sz="1600" dirty="0"/>
              <a:t>Mediator</a:t>
            </a:r>
            <a:r>
              <a:rPr lang="zh-CN" altLang="en-US" sz="1600" dirty="0"/>
              <a:t>）。参考</a:t>
            </a:r>
            <a:r>
              <a:rPr lang="en-US" altLang="zh-CN" sz="1600" dirty="0"/>
              <a:t>MVC</a:t>
            </a:r>
            <a:r>
              <a:rPr lang="zh-CN" altLang="en-US" sz="1600" dirty="0"/>
              <a:t>框架，表示层对应</a:t>
            </a:r>
            <a:r>
              <a:rPr lang="en-US" altLang="zh-CN" sz="1600" dirty="0"/>
              <a:t>MVC</a:t>
            </a:r>
            <a:r>
              <a:rPr lang="zh-CN" altLang="en-US" sz="1600" dirty="0"/>
              <a:t>中的视图，控制层对应</a:t>
            </a:r>
            <a:r>
              <a:rPr lang="en-US" altLang="zh-CN" sz="1600" dirty="0"/>
              <a:t>MVC</a:t>
            </a:r>
            <a:r>
              <a:rPr lang="zh-CN" altLang="en-US" sz="1600" dirty="0"/>
              <a:t>中的控制器，领域层的实体对应</a:t>
            </a:r>
            <a:r>
              <a:rPr lang="en-US" altLang="zh-CN" sz="1600" dirty="0"/>
              <a:t>MVC</a:t>
            </a:r>
            <a:r>
              <a:rPr lang="zh-CN" altLang="en-US" sz="1600" dirty="0"/>
              <a:t>中的模型。</a:t>
            </a:r>
            <a:r>
              <a:rPr lang="en-US" altLang="zh-CN" sz="1600" dirty="0"/>
              <a:t>MVC</a:t>
            </a:r>
            <a:r>
              <a:rPr lang="zh-CN" altLang="en-US" sz="1600" dirty="0"/>
              <a:t>中没有与中介和基础层对应的部分，因为</a:t>
            </a:r>
            <a:r>
              <a:rPr lang="en-US" altLang="zh-CN" sz="1600" dirty="0"/>
              <a:t>MVC</a:t>
            </a:r>
            <a:r>
              <a:rPr lang="zh-CN" altLang="en-US" sz="1600" dirty="0"/>
              <a:t>本身只是上层框架，中介和基础层多使用底层框架实现。</a:t>
            </a:r>
          </a:p>
          <a:p>
            <a:pPr indent="449263"/>
            <a:r>
              <a:rPr lang="en-US" altLang="zh-CN" sz="1600" dirty="0"/>
              <a:t>PCMEF</a:t>
            </a:r>
            <a:r>
              <a:rPr lang="zh-CN" altLang="en-US" sz="1600" dirty="0"/>
              <a:t>框架中包的依赖性主要是向下</a:t>
            </a:r>
            <a:r>
              <a:rPr lang="zh-CN" altLang="en-US" sz="1600" dirty="0" smtClean="0"/>
              <a:t>依赖。</a:t>
            </a:r>
            <a:r>
              <a:rPr lang="zh-CN" altLang="en-US" sz="1600" dirty="0"/>
              <a:t>表示层依赖于控制层，控制层依赖于领域层，中介层依赖于实体和基础层。</a:t>
            </a:r>
          </a:p>
          <a:p>
            <a:endParaRPr lang="zh-CN" altLang="en-US" dirty="0"/>
          </a:p>
        </p:txBody>
      </p:sp>
      <p:pic>
        <p:nvPicPr>
          <p:cNvPr id="15362" name="Picture 2" descr="3-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45863"/>
            <a:ext cx="2603160" cy="406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788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a:t>体系结构框架</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038600" y="1043658"/>
            <a:ext cx="4876800" cy="3661691"/>
          </a:xfrm>
        </p:spPr>
        <p:txBody>
          <a:bodyPr/>
          <a:lstStyle/>
          <a:p>
            <a:pPr marL="342900" indent="-342900">
              <a:buFont typeface="Arial" panose="020B0604020202020204" pitchFamily="34" charset="0"/>
              <a:buChar char="•"/>
            </a:pPr>
            <a:r>
              <a:rPr lang="en-US" altLang="zh-CN" dirty="0"/>
              <a:t>8.5.5</a:t>
            </a:r>
            <a:r>
              <a:rPr lang="zh-CN" altLang="zh-CN" dirty="0"/>
              <a:t>　</a:t>
            </a:r>
            <a:r>
              <a:rPr lang="en-US" altLang="zh-CN" dirty="0"/>
              <a:t>PCBMER</a:t>
            </a:r>
            <a:r>
              <a:rPr lang="zh-CN" altLang="zh-CN" dirty="0"/>
              <a:t>框架</a:t>
            </a:r>
          </a:p>
          <a:p>
            <a:pPr indent="449263"/>
            <a:r>
              <a:rPr lang="zh-CN" altLang="zh-CN" sz="1800" dirty="0"/>
              <a:t>现在主流使用的是</a:t>
            </a:r>
            <a:r>
              <a:rPr lang="en-US" altLang="zh-CN" sz="1800" dirty="0"/>
              <a:t>PCMEF</a:t>
            </a:r>
            <a:r>
              <a:rPr lang="zh-CN" altLang="zh-CN" sz="1800" dirty="0"/>
              <a:t>框架的扩展，划分为</a:t>
            </a:r>
            <a:r>
              <a:rPr lang="en-US" altLang="zh-CN" sz="1800" dirty="0"/>
              <a:t>6</a:t>
            </a:r>
            <a:r>
              <a:rPr lang="zh-CN" altLang="zh-CN" sz="1800" dirty="0"/>
              <a:t>个层次，意思是表示</a:t>
            </a:r>
            <a:r>
              <a:rPr lang="en-US" altLang="zh-CN" sz="1800" dirty="0"/>
              <a:t>-</a:t>
            </a:r>
            <a:r>
              <a:rPr lang="zh-CN" altLang="zh-CN" sz="1800" dirty="0"/>
              <a:t>控制器</a:t>
            </a:r>
            <a:r>
              <a:rPr lang="en-US" altLang="zh-CN" sz="1800" dirty="0"/>
              <a:t>-Bean-</a:t>
            </a:r>
            <a:r>
              <a:rPr lang="zh-CN" altLang="zh-CN" sz="1800" dirty="0"/>
              <a:t>中介</a:t>
            </a:r>
            <a:r>
              <a:rPr lang="en-US" altLang="zh-CN" sz="1800" dirty="0"/>
              <a:t>-</a:t>
            </a:r>
            <a:r>
              <a:rPr lang="zh-CN" altLang="zh-CN" sz="1800" dirty="0"/>
              <a:t>实体</a:t>
            </a:r>
            <a:r>
              <a:rPr lang="en-US" altLang="zh-CN" sz="1800" dirty="0"/>
              <a:t>-</a:t>
            </a:r>
            <a:r>
              <a:rPr lang="zh-CN" altLang="zh-CN" sz="1800" dirty="0"/>
              <a:t>资源（</a:t>
            </a:r>
            <a:r>
              <a:rPr lang="en-US" altLang="zh-CN" sz="1800" dirty="0"/>
              <a:t>Presentation-Controller-Bean-Mediator-Entity-Resource</a:t>
            </a:r>
            <a:r>
              <a:rPr lang="zh-CN" altLang="zh-CN" sz="1800" dirty="0"/>
              <a:t>，简称</a:t>
            </a:r>
            <a:r>
              <a:rPr lang="en-US" altLang="zh-CN" sz="1800" dirty="0"/>
              <a:t>PCBMER</a:t>
            </a:r>
            <a:r>
              <a:rPr lang="zh-CN" altLang="zh-CN" sz="1800" dirty="0"/>
              <a:t>），</a:t>
            </a:r>
            <a:r>
              <a:rPr lang="zh-CN" altLang="zh-CN" sz="1800" dirty="0" smtClean="0"/>
              <a:t>如</a:t>
            </a:r>
            <a:r>
              <a:rPr lang="zh-CN" altLang="en-US" sz="1800" dirty="0" smtClean="0"/>
              <a:t>图</a:t>
            </a:r>
            <a:r>
              <a:rPr lang="zh-CN" altLang="zh-CN" sz="1800" dirty="0" smtClean="0"/>
              <a:t>所</a:t>
            </a:r>
            <a:r>
              <a:rPr lang="zh-CN" altLang="zh-CN" sz="1800" dirty="0"/>
              <a:t>示。</a:t>
            </a:r>
            <a:r>
              <a:rPr lang="en-US" altLang="zh-CN" sz="1800" dirty="0"/>
              <a:t>PEBMER</a:t>
            </a:r>
            <a:r>
              <a:rPr lang="zh-CN" altLang="zh-CN" sz="1800" dirty="0"/>
              <a:t>遵循了当前体系结构设计中广泛认可的发展趋势</a:t>
            </a:r>
            <a:r>
              <a:rPr lang="zh-CN" altLang="zh-CN" sz="1800" dirty="0" smtClean="0"/>
              <a:t>。</a:t>
            </a:r>
            <a:endParaRPr lang="en-US" altLang="zh-CN" sz="1800" dirty="0" smtClean="0"/>
          </a:p>
          <a:p>
            <a:pPr indent="449263"/>
            <a:r>
              <a:rPr lang="zh-CN" altLang="zh-CN" sz="1800" dirty="0"/>
              <a:t>和</a:t>
            </a:r>
            <a:r>
              <a:rPr lang="en-US" altLang="zh-CN" sz="1800" dirty="0"/>
              <a:t>PCMEF</a:t>
            </a:r>
            <a:r>
              <a:rPr lang="zh-CN" altLang="zh-CN" sz="1800" dirty="0"/>
              <a:t>类似，</a:t>
            </a:r>
            <a:r>
              <a:rPr lang="en-US" altLang="zh-CN" sz="1800" dirty="0"/>
              <a:t>PCBMER</a:t>
            </a:r>
            <a:r>
              <a:rPr lang="zh-CN" altLang="zh-CN" sz="1800" dirty="0"/>
              <a:t>体系中，各层也用包来表示并具有向下依赖关系。比如，表示层依赖于控制器层和</a:t>
            </a:r>
            <a:r>
              <a:rPr lang="en-US" altLang="zh-CN" sz="1800" dirty="0"/>
              <a:t>Bean</a:t>
            </a:r>
            <a:r>
              <a:rPr lang="zh-CN" altLang="zh-CN" sz="1800" dirty="0"/>
              <a:t>层，控制器层向下依赖于</a:t>
            </a:r>
            <a:r>
              <a:rPr lang="en-US" altLang="zh-CN" sz="1800" dirty="0"/>
              <a:t>Bean</a:t>
            </a:r>
            <a:r>
              <a:rPr lang="zh-CN" altLang="zh-CN" sz="1800" dirty="0"/>
              <a:t>、中介和实体层等。但</a:t>
            </a:r>
            <a:r>
              <a:rPr lang="en-US" altLang="zh-CN" sz="1800" dirty="0"/>
              <a:t>PCBMER</a:t>
            </a:r>
            <a:r>
              <a:rPr lang="zh-CN" altLang="zh-CN" sz="1800" dirty="0"/>
              <a:t>框架中，各层之间并不是严格线性依赖的，一个上层可以依赖多个相邻下层。</a:t>
            </a:r>
          </a:p>
          <a:p>
            <a:endParaRPr lang="zh-CN" altLang="zh-CN" sz="2000" dirty="0"/>
          </a:p>
          <a:p>
            <a:endParaRPr lang="zh-CN" altLang="en-US" dirty="0"/>
          </a:p>
        </p:txBody>
      </p:sp>
      <p:pic>
        <p:nvPicPr>
          <p:cNvPr id="16386" name="Picture 2" descr="3-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37023"/>
            <a:ext cx="2819400" cy="40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164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a:t>
            </a:r>
            <a:r>
              <a:rPr lang="en-US" altLang="zh-CN" dirty="0"/>
              <a:t> </a:t>
            </a:r>
            <a:r>
              <a:rPr lang="zh-CN" altLang="zh-CN" dirty="0" smtClean="0"/>
              <a:t>软件</a:t>
            </a:r>
            <a:r>
              <a:rPr lang="zh-CN" altLang="zh-CN" dirty="0"/>
              <a:t>系统的设计模式</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352800" y="1043658"/>
            <a:ext cx="5334000" cy="3661691"/>
          </a:xfrm>
        </p:spPr>
        <p:txBody>
          <a:bodyPr/>
          <a:lstStyle/>
          <a:p>
            <a:r>
              <a:rPr lang="zh-CN" altLang="en-US" sz="1800" dirty="0" smtClean="0"/>
              <a:t>       所谓</a:t>
            </a:r>
            <a:r>
              <a:rPr lang="zh-CN" altLang="en-US" sz="1800" dirty="0"/>
              <a:t>模式，就是指解决某一类相似问题的方法论。某个模式描述了一个在我们的日常生活中不断出现的问题，然后描述了该问题的解决方案的核心</a:t>
            </a:r>
            <a:r>
              <a:rPr lang="zh-CN" altLang="en-US" sz="1800" dirty="0" smtClean="0"/>
              <a:t>。在</a:t>
            </a:r>
            <a:r>
              <a:rPr lang="zh-CN" altLang="en-US" sz="1800" dirty="0"/>
              <a:t>软件系统的设计领域中，也出现了很多设计模式</a:t>
            </a:r>
            <a:r>
              <a:rPr lang="zh-CN" altLang="en-US" sz="1800" dirty="0" smtClean="0"/>
              <a:t>。每</a:t>
            </a:r>
            <a:r>
              <a:rPr lang="zh-CN" altLang="en-US" sz="1800" dirty="0"/>
              <a:t>种设计模式都包含</a:t>
            </a:r>
            <a:r>
              <a:rPr lang="en-US" altLang="zh-CN" sz="1800" dirty="0"/>
              <a:t>4</a:t>
            </a:r>
            <a:r>
              <a:rPr lang="zh-CN" altLang="en-US" sz="1800" dirty="0"/>
              <a:t>个要素，如</a:t>
            </a:r>
            <a:r>
              <a:rPr lang="zh-CN" altLang="en-US" sz="1800" dirty="0" smtClean="0"/>
              <a:t>图所</a:t>
            </a:r>
            <a:r>
              <a:rPr lang="zh-CN" altLang="en-US" sz="1800" dirty="0"/>
              <a:t>示。</a:t>
            </a:r>
          </a:p>
          <a:p>
            <a:pPr marL="342900" indent="-342900">
              <a:buFont typeface="Wingdings" panose="05000000000000000000" pitchFamily="2" charset="2"/>
              <a:buChar char="Ø"/>
            </a:pPr>
            <a:r>
              <a:rPr lang="zh-CN" altLang="en-US" sz="1600" dirty="0" smtClean="0">
                <a:solidFill>
                  <a:srgbClr val="C00000"/>
                </a:solidFill>
              </a:rPr>
              <a:t>模式</a:t>
            </a:r>
            <a:r>
              <a:rPr lang="zh-CN" altLang="en-US" sz="1600" dirty="0">
                <a:solidFill>
                  <a:srgbClr val="C00000"/>
                </a:solidFill>
              </a:rPr>
              <a:t>名称</a:t>
            </a:r>
            <a:r>
              <a:rPr lang="zh-CN" altLang="en-US" sz="1600" dirty="0"/>
              <a:t>相当于模式的助记符。</a:t>
            </a:r>
          </a:p>
          <a:p>
            <a:pPr marL="342900" indent="-342900">
              <a:buFont typeface="Wingdings" panose="05000000000000000000" pitchFamily="2" charset="2"/>
              <a:buChar char="Ø"/>
            </a:pPr>
            <a:r>
              <a:rPr lang="zh-CN" altLang="en-US" sz="1600" dirty="0" smtClean="0">
                <a:solidFill>
                  <a:srgbClr val="C00000"/>
                </a:solidFill>
              </a:rPr>
              <a:t>问题</a:t>
            </a:r>
            <a:r>
              <a:rPr lang="zh-CN" altLang="en-US" sz="1600" dirty="0" smtClean="0"/>
              <a:t>描述</a:t>
            </a:r>
            <a:r>
              <a:rPr lang="zh-CN" altLang="en-US" sz="1600" dirty="0"/>
              <a:t>了模式的使用场景，即模式可以解决的某种设计问题。</a:t>
            </a:r>
          </a:p>
          <a:p>
            <a:pPr marL="342900" indent="-342900">
              <a:buFont typeface="Wingdings" panose="05000000000000000000" pitchFamily="2" charset="2"/>
              <a:buChar char="Ø"/>
            </a:pPr>
            <a:r>
              <a:rPr lang="zh-CN" altLang="en-US" sz="1600" dirty="0" smtClean="0">
                <a:solidFill>
                  <a:srgbClr val="C00000"/>
                </a:solidFill>
              </a:rPr>
              <a:t>解决</a:t>
            </a:r>
            <a:r>
              <a:rPr lang="zh-CN" altLang="en-US" sz="1600" dirty="0">
                <a:solidFill>
                  <a:srgbClr val="C00000"/>
                </a:solidFill>
              </a:rPr>
              <a:t>方案</a:t>
            </a:r>
            <a:r>
              <a:rPr lang="zh-CN" altLang="en-US" sz="1600" dirty="0"/>
              <a:t>描述了针对特定的设计问题，可以采用怎样的设计方法，包括设计的组成成分、各成分的职责和协作方式以及各成分之间的相互关系。</a:t>
            </a:r>
          </a:p>
          <a:p>
            <a:pPr marL="342900" indent="-342900">
              <a:buFont typeface="Wingdings" panose="05000000000000000000" pitchFamily="2" charset="2"/>
              <a:buChar char="Ø"/>
            </a:pPr>
            <a:r>
              <a:rPr lang="zh-CN" altLang="en-US" sz="1600" dirty="0" smtClean="0">
                <a:solidFill>
                  <a:srgbClr val="C00000"/>
                </a:solidFill>
              </a:rPr>
              <a:t>效果</a:t>
            </a:r>
            <a:r>
              <a:rPr lang="zh-CN" altLang="en-US" sz="1600" dirty="0"/>
              <a:t>描述了特定模式的应用对系统灵活性、扩展性、可移植性等各种特性的影响，它对评价设计选择以及对模式的理解非常有益。</a:t>
            </a:r>
          </a:p>
          <a:p>
            <a:endParaRPr lang="zh-CN" altLang="en-US" sz="1800" dirty="0"/>
          </a:p>
        </p:txBody>
      </p:sp>
      <p:pic>
        <p:nvPicPr>
          <p:cNvPr id="17410" name="Picture 2" descr="03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28750"/>
            <a:ext cx="2767182" cy="282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73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a:t>
            </a:r>
            <a:r>
              <a:rPr lang="zh-CN" altLang="zh-CN" dirty="0"/>
              <a:t>软件系统的设计模式</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1043658"/>
            <a:ext cx="5638800" cy="3661691"/>
          </a:xfrm>
        </p:spPr>
        <p:txBody>
          <a:bodyPr/>
          <a:lstStyle/>
          <a:p>
            <a:r>
              <a:rPr lang="zh-CN" altLang="en-US" dirty="0" smtClean="0"/>
              <a:t>       </a:t>
            </a:r>
            <a:r>
              <a:rPr lang="zh-CN" altLang="en-US" sz="2000" dirty="0" smtClean="0"/>
              <a:t>目前</a:t>
            </a:r>
            <a:r>
              <a:rPr lang="zh-CN" altLang="en-US" sz="2000" dirty="0"/>
              <a:t>，比较常用的是由</a:t>
            </a:r>
            <a:r>
              <a:rPr lang="en-US" altLang="zh-CN" sz="2000" dirty="0"/>
              <a:t>Erich Gamma</a:t>
            </a:r>
            <a:r>
              <a:rPr lang="zh-CN" altLang="en-US" sz="2000" dirty="0"/>
              <a:t>、</a:t>
            </a:r>
            <a:r>
              <a:rPr lang="en-US" altLang="zh-CN" sz="2000" dirty="0"/>
              <a:t>Richard Helm</a:t>
            </a:r>
            <a:r>
              <a:rPr lang="zh-CN" altLang="en-US" sz="2000" dirty="0"/>
              <a:t>、 </a:t>
            </a:r>
            <a:r>
              <a:rPr lang="en-US" altLang="zh-CN" sz="2000" dirty="0"/>
              <a:t>Ralph Johnson</a:t>
            </a:r>
            <a:r>
              <a:rPr lang="zh-CN" altLang="en-US" sz="2000" dirty="0"/>
              <a:t>和</a:t>
            </a:r>
            <a:r>
              <a:rPr lang="en-US" altLang="zh-CN" sz="2000" dirty="0"/>
              <a:t>John </a:t>
            </a:r>
            <a:r>
              <a:rPr lang="en-US" altLang="zh-CN" sz="2000" dirty="0" err="1"/>
              <a:t>Vlissides</a:t>
            </a:r>
            <a:r>
              <a:rPr lang="zh-CN" altLang="en-US" sz="2000" dirty="0"/>
              <a:t>所提出的</a:t>
            </a:r>
            <a:r>
              <a:rPr lang="en-US" altLang="zh-CN" sz="2000" dirty="0"/>
              <a:t>23</a:t>
            </a:r>
            <a:r>
              <a:rPr lang="zh-CN" altLang="en-US" sz="2000" dirty="0"/>
              <a:t>种设计模式，它们分为</a:t>
            </a:r>
            <a:r>
              <a:rPr lang="en-US" altLang="zh-CN" sz="2000" dirty="0"/>
              <a:t>3</a:t>
            </a:r>
            <a:r>
              <a:rPr lang="zh-CN" altLang="en-US" sz="2000" dirty="0"/>
              <a:t>种</a:t>
            </a:r>
            <a:r>
              <a:rPr lang="zh-CN" altLang="en-US" sz="2000" dirty="0" smtClean="0"/>
              <a:t>类型：</a:t>
            </a:r>
            <a:endParaRPr lang="en-US" altLang="zh-CN" sz="2000" dirty="0" smtClean="0"/>
          </a:p>
          <a:p>
            <a:r>
              <a:rPr lang="zh-CN" altLang="en-US" sz="2000" dirty="0" smtClean="0">
                <a:solidFill>
                  <a:srgbClr val="C00000"/>
                </a:solidFill>
              </a:rPr>
              <a:t>创建</a:t>
            </a:r>
            <a:r>
              <a:rPr lang="zh-CN" altLang="en-US" sz="2000" dirty="0">
                <a:solidFill>
                  <a:srgbClr val="C00000"/>
                </a:solidFill>
              </a:rPr>
              <a:t>型</a:t>
            </a:r>
            <a:r>
              <a:rPr lang="zh-CN" altLang="en-US" sz="2000" dirty="0">
                <a:solidFill>
                  <a:srgbClr val="C00000"/>
                </a:solidFill>
              </a:rPr>
              <a:t>模式</a:t>
            </a:r>
            <a:r>
              <a:rPr lang="zh-CN" altLang="en-US" sz="2000" dirty="0" smtClean="0">
                <a:solidFill>
                  <a:srgbClr val="C00000"/>
                </a:solidFill>
              </a:rPr>
              <a:t>：</a:t>
            </a:r>
            <a:r>
              <a:rPr lang="zh-CN" altLang="en-US" sz="2000" dirty="0" smtClean="0"/>
              <a:t>通过</a:t>
            </a:r>
            <a:r>
              <a:rPr lang="zh-CN" altLang="en-US" sz="2000" dirty="0"/>
              <a:t>创建对象而不直接实例化对象的</a:t>
            </a:r>
            <a:r>
              <a:rPr lang="zh-CN" altLang="en-US" sz="2000" dirty="0" smtClean="0"/>
              <a:t>过程</a:t>
            </a:r>
            <a:r>
              <a:rPr lang="en-US" altLang="zh-CN" sz="2000" dirty="0"/>
              <a:t>,</a:t>
            </a:r>
            <a:r>
              <a:rPr lang="zh-CN" altLang="en-US" sz="2000" dirty="0"/>
              <a:t>使程序在判定给定的情况下更加灵活地创建对象。</a:t>
            </a:r>
            <a:endParaRPr lang="en-US" altLang="zh-CN" sz="2000" dirty="0" smtClean="0"/>
          </a:p>
          <a:p>
            <a:r>
              <a:rPr lang="zh-CN" altLang="en-US" sz="2000" dirty="0" smtClean="0">
                <a:solidFill>
                  <a:srgbClr val="C00000"/>
                </a:solidFill>
              </a:rPr>
              <a:t>结构型</a:t>
            </a:r>
            <a:r>
              <a:rPr lang="zh-CN" altLang="en-US" sz="2000" dirty="0">
                <a:solidFill>
                  <a:srgbClr val="C00000"/>
                </a:solidFill>
              </a:rPr>
              <a:t>模式：</a:t>
            </a:r>
            <a:r>
              <a:rPr lang="zh-CN" altLang="en-US" sz="2000" dirty="0"/>
              <a:t>提供了不同类或对象之问的各异的静态结构</a:t>
            </a:r>
            <a:r>
              <a:rPr lang="en-US" altLang="zh-CN" sz="2000" dirty="0"/>
              <a:t>,</a:t>
            </a:r>
            <a:r>
              <a:rPr lang="zh-CN" altLang="en-US" sz="2000" dirty="0"/>
              <a:t>它描述了如何组合类或对象以</a:t>
            </a:r>
            <a:r>
              <a:rPr lang="zh-CN" altLang="en-US" sz="2000" dirty="0" smtClean="0"/>
              <a:t>获得更大</a:t>
            </a:r>
            <a:r>
              <a:rPr lang="zh-CN" altLang="en-US" sz="2000" dirty="0"/>
              <a:t>的</a:t>
            </a:r>
            <a:r>
              <a:rPr lang="zh-CN" altLang="en-US" sz="2000" dirty="0" smtClean="0"/>
              <a:t>结构。</a:t>
            </a:r>
            <a:endParaRPr lang="en-US" altLang="zh-CN" sz="2000" dirty="0" smtClean="0"/>
          </a:p>
          <a:p>
            <a:r>
              <a:rPr lang="zh-CN" altLang="en-US" sz="2000" dirty="0" smtClean="0">
                <a:solidFill>
                  <a:srgbClr val="C00000"/>
                </a:solidFill>
              </a:rPr>
              <a:t>行为</a:t>
            </a:r>
            <a:r>
              <a:rPr lang="zh-CN" altLang="en-US" sz="2000" dirty="0">
                <a:solidFill>
                  <a:srgbClr val="C00000"/>
                </a:solidFill>
              </a:rPr>
              <a:t>型</a:t>
            </a:r>
            <a:r>
              <a:rPr lang="zh-CN" altLang="en-US" sz="2000" dirty="0" smtClean="0">
                <a:solidFill>
                  <a:srgbClr val="C00000"/>
                </a:solidFill>
              </a:rPr>
              <a:t>模式：</a:t>
            </a:r>
            <a:r>
              <a:rPr lang="zh-CN" altLang="en-US" sz="2000" dirty="0" smtClean="0"/>
              <a:t>定义</a:t>
            </a:r>
            <a:r>
              <a:rPr lang="zh-CN" altLang="en-US" sz="2000" dirty="0"/>
              <a:t>了系统内对象间的通信</a:t>
            </a:r>
            <a:r>
              <a:rPr lang="en-US" altLang="zh-CN" sz="2000" dirty="0"/>
              <a:t>,</a:t>
            </a:r>
            <a:r>
              <a:rPr lang="zh-CN" altLang="en-US" sz="2000" dirty="0"/>
              <a:t>以及复杂程序中的流程控制。</a:t>
            </a:r>
            <a:endParaRPr lang="en-US" altLang="zh-CN" sz="2000" dirty="0" smtClean="0"/>
          </a:p>
          <a:p>
            <a:endParaRPr lang="zh-CN" altLang="en-US" dirty="0"/>
          </a:p>
        </p:txBody>
      </p:sp>
      <p:pic>
        <p:nvPicPr>
          <p:cNvPr id="18434" name="Picture 2" descr="03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285750"/>
            <a:ext cx="2667000" cy="463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310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8.6.1 </a:t>
            </a:r>
            <a:r>
              <a:rPr lang="zh-CN" altLang="en-US" dirty="0"/>
              <a:t>工厂模式</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sz="2000" dirty="0">
                <a:solidFill>
                  <a:srgbClr val="C00000"/>
                </a:solidFill>
              </a:rPr>
              <a:t>模式</a:t>
            </a:r>
            <a:r>
              <a:rPr lang="zh-CN" altLang="en-US" sz="2000" dirty="0" smtClean="0">
                <a:solidFill>
                  <a:srgbClr val="C00000"/>
                </a:solidFill>
              </a:rPr>
              <a:t>名称：</a:t>
            </a:r>
            <a:r>
              <a:rPr lang="zh-CN" altLang="en-US" sz="2000" dirty="0" smtClean="0"/>
              <a:t>工厂</a:t>
            </a:r>
            <a:r>
              <a:rPr lang="zh-CN" altLang="en-US" sz="2000" dirty="0"/>
              <a:t>模式</a:t>
            </a:r>
            <a:r>
              <a:rPr lang="zh-CN" altLang="en-US" sz="2000" dirty="0" smtClean="0"/>
              <a:t>。</a:t>
            </a:r>
            <a:endParaRPr lang="zh-CN" altLang="en-US" sz="2000" dirty="0"/>
          </a:p>
          <a:p>
            <a:pPr>
              <a:lnSpc>
                <a:spcPct val="150000"/>
              </a:lnSpc>
            </a:pPr>
            <a:r>
              <a:rPr lang="zh-CN" altLang="en-US" sz="2000" dirty="0" smtClean="0">
                <a:solidFill>
                  <a:srgbClr val="C00000"/>
                </a:solidFill>
              </a:rPr>
              <a:t>问题：</a:t>
            </a:r>
            <a:r>
              <a:rPr lang="zh-CN" altLang="en-US" sz="2000" dirty="0" smtClean="0"/>
              <a:t>在</a:t>
            </a:r>
            <a:r>
              <a:rPr lang="zh-CN" altLang="en-US" sz="2000" dirty="0"/>
              <a:t>软件系统</a:t>
            </a:r>
            <a:r>
              <a:rPr lang="zh-CN" altLang="en-US" sz="2000" dirty="0" smtClean="0"/>
              <a:t>中，由于</a:t>
            </a:r>
            <a:r>
              <a:rPr lang="zh-CN" altLang="en-US" sz="2000" dirty="0"/>
              <a:t>需求的</a:t>
            </a:r>
            <a:r>
              <a:rPr lang="zh-CN" altLang="en-US" sz="2000" dirty="0" smtClean="0"/>
              <a:t>变化，一些</a:t>
            </a:r>
            <a:r>
              <a:rPr lang="zh-CN" altLang="en-US" sz="2000" dirty="0"/>
              <a:t>对象的</a:t>
            </a:r>
            <a:r>
              <a:rPr lang="zh-CN" altLang="en-US" sz="2000" dirty="0" smtClean="0"/>
              <a:t>实现可能</a:t>
            </a:r>
            <a:r>
              <a:rPr lang="zh-CN" altLang="en-US" sz="2000" dirty="0"/>
              <a:t>会发生变化。为了应对这种</a:t>
            </a:r>
            <a:r>
              <a:rPr lang="zh-CN" altLang="en-US" sz="2000" dirty="0" smtClean="0"/>
              <a:t>“易变对象”</a:t>
            </a:r>
            <a:r>
              <a:rPr lang="zh-CN" altLang="en-US" sz="2000" dirty="0"/>
              <a:t>的</a:t>
            </a:r>
            <a:r>
              <a:rPr lang="zh-CN" altLang="en-US" sz="2000" dirty="0" smtClean="0"/>
              <a:t>变化，人们</a:t>
            </a:r>
            <a:r>
              <a:rPr lang="zh-CN" altLang="en-US" sz="2000" dirty="0"/>
              <a:t>提出了工厂模式</a:t>
            </a:r>
            <a:r>
              <a:rPr lang="zh-CN" altLang="en-US" sz="2000" dirty="0" smtClean="0"/>
              <a:t>。</a:t>
            </a:r>
            <a:endParaRPr lang="en-US" altLang="zh-CN" sz="2000" dirty="0" smtClean="0"/>
          </a:p>
          <a:p>
            <a:pPr>
              <a:lnSpc>
                <a:spcPct val="150000"/>
              </a:lnSpc>
            </a:pPr>
            <a:r>
              <a:rPr lang="zh-CN" altLang="en-US" sz="2000" dirty="0">
                <a:solidFill>
                  <a:srgbClr val="C00000"/>
                </a:solidFill>
              </a:rPr>
              <a:t>解决</a:t>
            </a:r>
            <a:r>
              <a:rPr lang="zh-CN" altLang="en-US" sz="2000" dirty="0" smtClean="0">
                <a:solidFill>
                  <a:srgbClr val="C00000"/>
                </a:solidFill>
              </a:rPr>
              <a:t>方案：</a:t>
            </a:r>
            <a:r>
              <a:rPr lang="zh-CN" altLang="en-US" sz="2000" dirty="0" smtClean="0"/>
              <a:t>为</a:t>
            </a:r>
            <a:r>
              <a:rPr lang="zh-CN" altLang="en-US" sz="2000" dirty="0"/>
              <a:t>对象的创建提供</a:t>
            </a:r>
            <a:r>
              <a:rPr lang="zh-CN" altLang="en-US" sz="2000" dirty="0" smtClean="0"/>
              <a:t>接口，使</a:t>
            </a:r>
            <a:r>
              <a:rPr lang="zh-CN" altLang="en-US" sz="2000" dirty="0"/>
              <a:t>子类决定实例化哪一个类。如图</a:t>
            </a:r>
            <a:r>
              <a:rPr lang="en-US" altLang="zh-CN" sz="2000" dirty="0"/>
              <a:t>8-21</a:t>
            </a:r>
            <a:r>
              <a:rPr lang="zh-CN" altLang="en-US" sz="2000" dirty="0"/>
              <a:t>所</a:t>
            </a:r>
            <a:r>
              <a:rPr lang="zh-CN" altLang="en-US" sz="2000" dirty="0" smtClean="0"/>
              <a:t>示，</a:t>
            </a:r>
            <a:r>
              <a:rPr lang="en-US" altLang="zh-CN" sz="2000" dirty="0" smtClean="0"/>
              <a:t>Produce</a:t>
            </a:r>
            <a:r>
              <a:rPr lang="zh-CN" altLang="en-US" sz="2000" dirty="0" smtClean="0"/>
              <a:t>方法</a:t>
            </a:r>
            <a:r>
              <a:rPr lang="zh-CN" altLang="en-US" sz="2000" dirty="0"/>
              <a:t>使类的创建延迟到子类中。</a:t>
            </a:r>
          </a:p>
          <a:p>
            <a:pPr>
              <a:lnSpc>
                <a:spcPct val="150000"/>
              </a:lnSpc>
            </a:pPr>
            <a:r>
              <a:rPr lang="zh-CN" altLang="en-US" sz="2000" dirty="0" smtClean="0">
                <a:solidFill>
                  <a:srgbClr val="C00000"/>
                </a:solidFill>
              </a:rPr>
              <a:t>效果：</a:t>
            </a:r>
            <a:r>
              <a:rPr lang="zh-CN" altLang="en-US" sz="2000" dirty="0" smtClean="0"/>
              <a:t>使用</a:t>
            </a:r>
            <a:r>
              <a:rPr lang="zh-CN" altLang="en-US" sz="2000" dirty="0"/>
              <a:t>工厂方法在类的内部创建对象通常比直接创建对象更加</a:t>
            </a:r>
            <a:r>
              <a:rPr lang="zh-CN" altLang="en-US" sz="2000" dirty="0" smtClean="0"/>
              <a:t>灵活，而且</a:t>
            </a:r>
            <a:r>
              <a:rPr lang="zh-CN" altLang="en-US" sz="2000" dirty="0"/>
              <a:t>可以将对象</a:t>
            </a:r>
            <a:r>
              <a:rPr lang="zh-CN" altLang="en-US" sz="2000" dirty="0" smtClean="0"/>
              <a:t>的创建</a:t>
            </a:r>
            <a:r>
              <a:rPr lang="zh-CN" altLang="en-US" sz="2000" dirty="0"/>
              <a:t>工作延迟到子类</a:t>
            </a:r>
            <a:r>
              <a:rPr lang="zh-CN" altLang="en-US" sz="2000" dirty="0" smtClean="0"/>
              <a:t>中，这</a:t>
            </a:r>
            <a:r>
              <a:rPr lang="zh-CN" altLang="en-US" sz="2000" dirty="0"/>
              <a:t>非常有益于客户不清楚对象类型的情况。</a:t>
            </a:r>
          </a:p>
        </p:txBody>
      </p:sp>
    </p:spTree>
    <p:extLst>
      <p:ext uri="{BB962C8B-B14F-4D97-AF65-F5344CB8AC3E}">
        <p14:creationId xmlns:p14="http://schemas.microsoft.com/office/powerpoint/2010/main" val="1216249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803060" y="438150"/>
            <a:ext cx="6928279" cy="4295650"/>
          </a:xfrm>
          <a:prstGeom prst="rect">
            <a:avLst/>
          </a:prstGeom>
        </p:spPr>
      </p:pic>
    </p:spTree>
    <p:extLst>
      <p:ext uri="{BB962C8B-B14F-4D97-AF65-F5344CB8AC3E}">
        <p14:creationId xmlns:p14="http://schemas.microsoft.com/office/powerpoint/2010/main" val="1887710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86966" y="514350"/>
            <a:ext cx="4361234" cy="3661691"/>
          </a:xfrm>
        </p:spPr>
        <p:txBody>
          <a:bodyPr/>
          <a:lstStyle/>
          <a:p>
            <a:r>
              <a:rPr lang="en-US" altLang="zh-CN" sz="1400" dirty="0">
                <a:solidFill>
                  <a:srgbClr val="C00000"/>
                </a:solidFill>
              </a:rPr>
              <a:t>Phone</a:t>
            </a:r>
            <a:r>
              <a:rPr lang="zh-CN" altLang="en-US" sz="1400" dirty="0">
                <a:solidFill>
                  <a:srgbClr val="C00000"/>
                </a:solidFill>
              </a:rPr>
              <a:t>类：手机标准规范类</a:t>
            </a:r>
            <a:r>
              <a:rPr lang="en-US" altLang="zh-CN" sz="1400" dirty="0">
                <a:solidFill>
                  <a:srgbClr val="C00000"/>
                </a:solidFill>
              </a:rPr>
              <a:t>(</a:t>
            </a:r>
            <a:r>
              <a:rPr lang="en-US" altLang="zh-CN" sz="1400" dirty="0" err="1">
                <a:solidFill>
                  <a:srgbClr val="C00000"/>
                </a:solidFill>
              </a:rPr>
              <a:t>AbstractProduct</a:t>
            </a:r>
            <a:r>
              <a:rPr lang="en-US" altLang="zh-CN" sz="1400" dirty="0">
                <a:solidFill>
                  <a:srgbClr val="C00000"/>
                </a:solidFill>
              </a:rPr>
              <a:t>)</a:t>
            </a:r>
          </a:p>
          <a:p>
            <a:r>
              <a:rPr lang="en-US" altLang="zh-CN" sz="1400" dirty="0" smtClean="0"/>
              <a:t>public </a:t>
            </a:r>
            <a:r>
              <a:rPr lang="en-US" altLang="zh-CN" sz="1400" dirty="0"/>
              <a:t>interface Phone {</a:t>
            </a:r>
          </a:p>
          <a:p>
            <a:r>
              <a:rPr lang="en-US" altLang="zh-CN" sz="1400" dirty="0"/>
              <a:t>    void make();</a:t>
            </a:r>
          </a:p>
          <a:p>
            <a:r>
              <a:rPr lang="en-US" altLang="zh-CN" sz="1400" dirty="0"/>
              <a:t>}</a:t>
            </a:r>
          </a:p>
          <a:p>
            <a:r>
              <a:rPr lang="en-US" altLang="zh-CN" sz="1400" dirty="0">
                <a:solidFill>
                  <a:srgbClr val="C00000"/>
                </a:solidFill>
              </a:rPr>
              <a:t>  </a:t>
            </a:r>
            <a:r>
              <a:rPr lang="en-US" altLang="zh-CN" sz="1400" dirty="0" err="1">
                <a:solidFill>
                  <a:srgbClr val="C00000"/>
                </a:solidFill>
              </a:rPr>
              <a:t>MiPhone</a:t>
            </a:r>
            <a:r>
              <a:rPr lang="zh-CN" altLang="en-US" sz="1400" dirty="0">
                <a:solidFill>
                  <a:srgbClr val="C00000"/>
                </a:solidFill>
              </a:rPr>
              <a:t>类：制造小米手机（</a:t>
            </a:r>
            <a:r>
              <a:rPr lang="en-US" altLang="zh-CN" sz="1400" dirty="0">
                <a:solidFill>
                  <a:srgbClr val="C00000"/>
                </a:solidFill>
              </a:rPr>
              <a:t>Product1</a:t>
            </a:r>
            <a:r>
              <a:rPr lang="zh-CN" altLang="en-US" sz="1400" dirty="0">
                <a:solidFill>
                  <a:srgbClr val="C00000"/>
                </a:solidFill>
              </a:rPr>
              <a:t>）</a:t>
            </a:r>
          </a:p>
          <a:p>
            <a:endParaRPr lang="zh-CN" altLang="en-US" sz="1400" dirty="0"/>
          </a:p>
          <a:p>
            <a:r>
              <a:rPr lang="en-US" altLang="zh-CN" sz="1400" dirty="0"/>
              <a:t>public class </a:t>
            </a:r>
            <a:r>
              <a:rPr lang="en-US" altLang="zh-CN" sz="1400" dirty="0" err="1"/>
              <a:t>MiPhone</a:t>
            </a:r>
            <a:r>
              <a:rPr lang="en-US" altLang="zh-CN" sz="1400" dirty="0"/>
              <a:t> implements Phone {</a:t>
            </a:r>
          </a:p>
          <a:p>
            <a:r>
              <a:rPr lang="en-US" altLang="zh-CN" sz="1400" dirty="0"/>
              <a:t>    public </a:t>
            </a:r>
            <a:r>
              <a:rPr lang="en-US" altLang="zh-CN" sz="1400" dirty="0" err="1"/>
              <a:t>MiPhone</a:t>
            </a:r>
            <a:r>
              <a:rPr lang="en-US" altLang="zh-CN" sz="1400" dirty="0"/>
              <a:t>() {</a:t>
            </a:r>
          </a:p>
          <a:p>
            <a:r>
              <a:rPr lang="en-US" altLang="zh-CN" sz="1400" dirty="0"/>
              <a:t>        </a:t>
            </a:r>
            <a:r>
              <a:rPr lang="en-US" altLang="zh-CN" sz="1400" dirty="0" err="1"/>
              <a:t>this.make</a:t>
            </a:r>
            <a:r>
              <a:rPr lang="en-US" altLang="zh-CN" sz="1400" dirty="0"/>
              <a:t>();</a:t>
            </a:r>
          </a:p>
          <a:p>
            <a:r>
              <a:rPr lang="en-US" altLang="zh-CN" sz="1400" dirty="0"/>
              <a:t>    }</a:t>
            </a:r>
          </a:p>
          <a:p>
            <a:r>
              <a:rPr lang="en-US" altLang="zh-CN" sz="1400" dirty="0"/>
              <a:t>    @Override</a:t>
            </a:r>
          </a:p>
          <a:p>
            <a:r>
              <a:rPr lang="en-US" altLang="zh-CN" sz="1400" dirty="0"/>
              <a:t>    public void make() {</a:t>
            </a:r>
          </a:p>
          <a:p>
            <a:r>
              <a:rPr lang="en-US" altLang="zh-CN" sz="1400" dirty="0"/>
              <a:t>        // TODO Auto-generated method stub</a:t>
            </a:r>
          </a:p>
          <a:p>
            <a:r>
              <a:rPr lang="en-US" altLang="zh-CN" sz="1400" dirty="0"/>
              <a:t>        </a:t>
            </a:r>
            <a:r>
              <a:rPr lang="en-US" altLang="zh-CN" sz="1400" dirty="0" err="1"/>
              <a:t>System.out.println</a:t>
            </a:r>
            <a:r>
              <a:rPr lang="en-US" altLang="zh-CN" sz="1400" dirty="0"/>
              <a:t>("make </a:t>
            </a:r>
            <a:r>
              <a:rPr lang="en-US" altLang="zh-CN" sz="1400" dirty="0" err="1"/>
              <a:t>xiaomi</a:t>
            </a:r>
            <a:r>
              <a:rPr lang="en-US" altLang="zh-CN" sz="1400" dirty="0"/>
              <a:t> phone!");</a:t>
            </a:r>
          </a:p>
          <a:p>
            <a:r>
              <a:rPr lang="en-US" altLang="zh-CN" sz="1400" dirty="0"/>
              <a:t>    }</a:t>
            </a:r>
          </a:p>
          <a:p>
            <a:r>
              <a:rPr lang="en-US" altLang="zh-CN" sz="1400" dirty="0"/>
              <a:t>}</a:t>
            </a:r>
          </a:p>
          <a:p>
            <a:endParaRPr lang="en-US" altLang="zh-CN" sz="1400" dirty="0"/>
          </a:p>
        </p:txBody>
      </p:sp>
      <p:sp>
        <p:nvSpPr>
          <p:cNvPr id="5" name="矩形 4"/>
          <p:cNvSpPr/>
          <p:nvPr/>
        </p:nvSpPr>
        <p:spPr>
          <a:xfrm>
            <a:off x="4648200" y="1328346"/>
            <a:ext cx="4572000" cy="2677656"/>
          </a:xfrm>
          <a:prstGeom prst="rect">
            <a:avLst/>
          </a:prstGeom>
        </p:spPr>
        <p:txBody>
          <a:bodyPr>
            <a:spAutoFit/>
          </a:bodyPr>
          <a:lstStyle/>
          <a:p>
            <a:r>
              <a:rPr lang="en-US" altLang="zh-CN" sz="1400" dirty="0">
                <a:solidFill>
                  <a:srgbClr val="C00000"/>
                </a:solidFill>
              </a:rPr>
              <a:t>IPhone</a:t>
            </a:r>
            <a:r>
              <a:rPr lang="zh-CN" altLang="en-US" sz="1400" dirty="0">
                <a:solidFill>
                  <a:srgbClr val="C00000"/>
                </a:solidFill>
              </a:rPr>
              <a:t>类：制造苹果手机（</a:t>
            </a:r>
            <a:r>
              <a:rPr lang="en-US" altLang="zh-CN" sz="1400" dirty="0">
                <a:solidFill>
                  <a:srgbClr val="C00000"/>
                </a:solidFill>
              </a:rPr>
              <a:t>Product2</a:t>
            </a:r>
            <a:r>
              <a:rPr lang="zh-CN" altLang="en-US" sz="1400" dirty="0">
                <a:solidFill>
                  <a:srgbClr val="C00000"/>
                </a:solidFill>
              </a:rPr>
              <a:t>）</a:t>
            </a:r>
          </a:p>
          <a:p>
            <a:endParaRPr lang="zh-CN" altLang="en-US" sz="1400" dirty="0"/>
          </a:p>
          <a:p>
            <a:r>
              <a:rPr lang="en-US" altLang="zh-CN" sz="1400" dirty="0"/>
              <a:t>public class IPhone implements Phone {</a:t>
            </a:r>
          </a:p>
          <a:p>
            <a:r>
              <a:rPr lang="en-US" altLang="zh-CN" sz="1400" dirty="0"/>
              <a:t>    public IPhone() {</a:t>
            </a:r>
          </a:p>
          <a:p>
            <a:r>
              <a:rPr lang="en-US" altLang="zh-CN" sz="1400" dirty="0"/>
              <a:t>        </a:t>
            </a:r>
            <a:r>
              <a:rPr lang="en-US" altLang="zh-CN" sz="1400" dirty="0" err="1"/>
              <a:t>this.make</a:t>
            </a:r>
            <a:r>
              <a:rPr lang="en-US" altLang="zh-CN" sz="1400" dirty="0"/>
              <a:t>();</a:t>
            </a:r>
          </a:p>
          <a:p>
            <a:r>
              <a:rPr lang="en-US" altLang="zh-CN" sz="1400" dirty="0"/>
              <a:t>    }</a:t>
            </a:r>
          </a:p>
          <a:p>
            <a:r>
              <a:rPr lang="en-US" altLang="zh-CN" sz="1400" dirty="0"/>
              <a:t>    @Override</a:t>
            </a:r>
          </a:p>
          <a:p>
            <a:r>
              <a:rPr lang="en-US" altLang="zh-CN" sz="1400" dirty="0"/>
              <a:t>    public void make() {</a:t>
            </a:r>
          </a:p>
          <a:p>
            <a:r>
              <a:rPr lang="en-US" altLang="zh-CN" sz="1400" dirty="0"/>
              <a:t>        // TODO Auto-generated method stub</a:t>
            </a:r>
          </a:p>
          <a:p>
            <a:r>
              <a:rPr lang="en-US" altLang="zh-CN" sz="1400" dirty="0"/>
              <a:t>        </a:t>
            </a:r>
            <a:r>
              <a:rPr lang="en-US" altLang="zh-CN" sz="1400" dirty="0" err="1"/>
              <a:t>System.out.println</a:t>
            </a:r>
            <a:r>
              <a:rPr lang="en-US" altLang="zh-CN" sz="1400" dirty="0"/>
              <a:t>("make </a:t>
            </a:r>
            <a:r>
              <a:rPr lang="en-US" altLang="zh-CN" sz="1400" dirty="0" err="1"/>
              <a:t>iphone</a:t>
            </a:r>
            <a:r>
              <a:rPr lang="en-US" altLang="zh-CN" sz="1400" dirty="0"/>
              <a:t>!");</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2125522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90209" y="606988"/>
            <a:ext cx="4267200" cy="3890291"/>
          </a:xfrm>
        </p:spPr>
        <p:txBody>
          <a:bodyPr/>
          <a:lstStyle/>
          <a:p>
            <a:r>
              <a:rPr lang="en-US" altLang="zh-CN" sz="1400" dirty="0" err="1">
                <a:solidFill>
                  <a:srgbClr val="C00000"/>
                </a:solidFill>
              </a:rPr>
              <a:t>AbstractFactory</a:t>
            </a:r>
            <a:r>
              <a:rPr lang="zh-CN" altLang="en-US" sz="1400" dirty="0">
                <a:solidFill>
                  <a:srgbClr val="C00000"/>
                </a:solidFill>
              </a:rPr>
              <a:t>类：生产不同产品的工厂的抽象类</a:t>
            </a:r>
          </a:p>
          <a:p>
            <a:r>
              <a:rPr lang="en-US" altLang="zh-CN" sz="1400" dirty="0" smtClean="0"/>
              <a:t>public </a:t>
            </a:r>
            <a:r>
              <a:rPr lang="en-US" altLang="zh-CN" sz="1400" dirty="0"/>
              <a:t>interface </a:t>
            </a:r>
            <a:r>
              <a:rPr lang="en-US" altLang="zh-CN" sz="1400" dirty="0" err="1"/>
              <a:t>AbstractFactory</a:t>
            </a:r>
            <a:r>
              <a:rPr lang="en-US" altLang="zh-CN" sz="1400" dirty="0"/>
              <a:t> {</a:t>
            </a:r>
          </a:p>
          <a:p>
            <a:r>
              <a:rPr lang="en-US" altLang="zh-CN" sz="1400" dirty="0"/>
              <a:t>    Phone </a:t>
            </a:r>
            <a:r>
              <a:rPr lang="en-US" altLang="zh-CN" sz="1400" dirty="0" err="1"/>
              <a:t>makePhone</a:t>
            </a:r>
            <a:r>
              <a:rPr lang="en-US" altLang="zh-CN" sz="1400" dirty="0"/>
              <a:t>();</a:t>
            </a:r>
          </a:p>
          <a:p>
            <a:r>
              <a:rPr lang="en-US" altLang="zh-CN" sz="1400" dirty="0" smtClean="0"/>
              <a:t>}</a:t>
            </a:r>
          </a:p>
          <a:p>
            <a:r>
              <a:rPr lang="en-US" altLang="zh-CN" sz="1400" dirty="0" err="1">
                <a:solidFill>
                  <a:srgbClr val="C00000"/>
                </a:solidFill>
              </a:rPr>
              <a:t>XiaoMiFactory</a:t>
            </a:r>
            <a:r>
              <a:rPr lang="zh-CN" altLang="en-US" sz="1400" dirty="0">
                <a:solidFill>
                  <a:srgbClr val="C00000"/>
                </a:solidFill>
              </a:rPr>
              <a:t>类：生产小米手机的工厂</a:t>
            </a:r>
            <a:r>
              <a:rPr lang="zh-CN" altLang="en-US" sz="1400" dirty="0"/>
              <a:t>（</a:t>
            </a:r>
            <a:r>
              <a:rPr lang="en-US" altLang="zh-CN" sz="1400" dirty="0"/>
              <a:t>ConcreteFactory1</a:t>
            </a:r>
            <a:r>
              <a:rPr lang="zh-CN" altLang="en-US" sz="1400" dirty="0"/>
              <a:t>）</a:t>
            </a:r>
          </a:p>
          <a:p>
            <a:endParaRPr lang="zh-CN" altLang="en-US" sz="1400" dirty="0"/>
          </a:p>
          <a:p>
            <a:r>
              <a:rPr lang="en-US" altLang="zh-CN" sz="1400" dirty="0"/>
              <a:t>public class </a:t>
            </a:r>
            <a:r>
              <a:rPr lang="en-US" altLang="zh-CN" sz="1400" dirty="0" err="1"/>
              <a:t>XiaoMiFactory</a:t>
            </a:r>
            <a:r>
              <a:rPr lang="en-US" altLang="zh-CN" sz="1400" dirty="0"/>
              <a:t> implements </a:t>
            </a:r>
            <a:r>
              <a:rPr lang="en-US" altLang="zh-CN" sz="1400" dirty="0" err="1"/>
              <a:t>AbstractFactory</a:t>
            </a:r>
            <a:r>
              <a:rPr lang="en-US" altLang="zh-CN" sz="1400" dirty="0"/>
              <a:t>{</a:t>
            </a:r>
          </a:p>
          <a:p>
            <a:r>
              <a:rPr lang="en-US" altLang="zh-CN" sz="1400" dirty="0"/>
              <a:t>    @Override</a:t>
            </a:r>
          </a:p>
          <a:p>
            <a:r>
              <a:rPr lang="en-US" altLang="zh-CN" sz="1400" dirty="0"/>
              <a:t>    public Phone </a:t>
            </a:r>
            <a:r>
              <a:rPr lang="en-US" altLang="zh-CN" sz="1400" dirty="0" err="1"/>
              <a:t>makePhone</a:t>
            </a:r>
            <a:r>
              <a:rPr lang="en-US" altLang="zh-CN" sz="1400" dirty="0"/>
              <a:t>() {</a:t>
            </a:r>
          </a:p>
          <a:p>
            <a:r>
              <a:rPr lang="en-US" altLang="zh-CN" sz="1400" dirty="0"/>
              <a:t>        return new </a:t>
            </a:r>
            <a:r>
              <a:rPr lang="en-US" altLang="zh-CN" sz="1400" dirty="0" err="1"/>
              <a:t>MiPhone</a:t>
            </a:r>
            <a:r>
              <a:rPr lang="en-US" altLang="zh-CN" sz="1400" dirty="0"/>
              <a:t>();</a:t>
            </a:r>
          </a:p>
          <a:p>
            <a:r>
              <a:rPr lang="en-US" altLang="zh-CN" sz="1400" dirty="0"/>
              <a:t>    }</a:t>
            </a:r>
          </a:p>
          <a:p>
            <a:r>
              <a:rPr lang="en-US" altLang="zh-CN" sz="1400" dirty="0" smtClean="0"/>
              <a:t>}</a:t>
            </a:r>
            <a:endParaRPr lang="zh-CN" altLang="en-US" sz="1400" dirty="0" smtClean="0"/>
          </a:p>
          <a:p>
            <a:endParaRPr lang="zh-CN" altLang="en-US" dirty="0"/>
          </a:p>
        </p:txBody>
      </p:sp>
      <p:sp>
        <p:nvSpPr>
          <p:cNvPr id="5" name="矩形 4"/>
          <p:cNvSpPr/>
          <p:nvPr/>
        </p:nvSpPr>
        <p:spPr>
          <a:xfrm>
            <a:off x="5105400" y="1581150"/>
            <a:ext cx="4038600" cy="2246769"/>
          </a:xfrm>
          <a:prstGeom prst="rect">
            <a:avLst/>
          </a:prstGeom>
        </p:spPr>
        <p:txBody>
          <a:bodyPr wrap="square">
            <a:spAutoFit/>
          </a:bodyPr>
          <a:lstStyle/>
          <a:p>
            <a:r>
              <a:rPr lang="en-US" altLang="zh-CN" sz="1400" dirty="0" err="1"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AppleFactory</a:t>
            </a:r>
            <a:r>
              <a:rPr lang="zh-CN" altLang="en-US" sz="1400"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类：生产苹果手机的工厂</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ConcreteFactory2</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endPar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public class </a:t>
            </a:r>
            <a:r>
              <a:rPr lang="en-US" altLang="zh-CN"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AppleFactory</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implements </a:t>
            </a:r>
            <a:r>
              <a:rPr lang="en-US" altLang="zh-CN"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AbstractFactory</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@Override</a:t>
            </a:r>
          </a:p>
          <a:p>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public Phone </a:t>
            </a:r>
            <a:r>
              <a:rPr lang="en-US" altLang="zh-CN"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makePhone</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return new IPhone();</a:t>
            </a:r>
          </a:p>
          <a:p>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274800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smtClean="0"/>
              <a:t>8.1.2</a:t>
            </a:r>
            <a:r>
              <a:rPr lang="zh-CN" altLang="en-US" dirty="0"/>
              <a:t>软件体系结构建模</a:t>
            </a:r>
          </a:p>
          <a:p>
            <a:r>
              <a:rPr lang="zh-CN" altLang="en-US" sz="2000" dirty="0" smtClean="0"/>
              <a:t>   根据</a:t>
            </a:r>
            <a:r>
              <a:rPr lang="zh-CN" altLang="en-US" sz="2000" dirty="0"/>
              <a:t>建模的</a:t>
            </a:r>
            <a:r>
              <a:rPr lang="zh-CN" altLang="en-US" sz="2000" dirty="0">
                <a:solidFill>
                  <a:srgbClr val="00B0F0"/>
                </a:solidFill>
              </a:rPr>
              <a:t>侧重点</a:t>
            </a:r>
            <a:r>
              <a:rPr lang="zh-CN" altLang="en-US" sz="2000" dirty="0"/>
              <a:t>的不同，可以将软件体系结构的模型分为</a:t>
            </a:r>
            <a:r>
              <a:rPr lang="zh-CN" altLang="en-US" sz="2000" dirty="0">
                <a:solidFill>
                  <a:srgbClr val="C00000"/>
                </a:solidFill>
              </a:rPr>
              <a:t>结构模型、框架模型、</a:t>
            </a:r>
            <a:r>
              <a:rPr lang="zh-CN" altLang="en-US" sz="2000" dirty="0" smtClean="0">
                <a:solidFill>
                  <a:srgbClr val="C00000"/>
                </a:solidFill>
              </a:rPr>
              <a:t>动态模型</a:t>
            </a:r>
            <a:r>
              <a:rPr lang="zh-CN" altLang="en-US" sz="2000" dirty="0">
                <a:solidFill>
                  <a:srgbClr val="C00000"/>
                </a:solidFill>
              </a:rPr>
              <a:t>、过程模型</a:t>
            </a:r>
            <a:r>
              <a:rPr lang="zh-CN" altLang="en-US" sz="2000" dirty="0">
                <a:solidFill>
                  <a:schemeClr val="tx1"/>
                </a:solidFill>
              </a:rPr>
              <a:t>和</a:t>
            </a:r>
            <a:r>
              <a:rPr lang="zh-CN" altLang="en-US" sz="2000" dirty="0">
                <a:solidFill>
                  <a:srgbClr val="C00000"/>
                </a:solidFill>
              </a:rPr>
              <a:t>功能模型</a:t>
            </a:r>
            <a:r>
              <a:rPr lang="en-US" altLang="zh-CN" sz="2000" dirty="0">
                <a:solidFill>
                  <a:srgbClr val="00B050"/>
                </a:solidFill>
              </a:rPr>
              <a:t>5</a:t>
            </a:r>
            <a:r>
              <a:rPr lang="zh-CN" altLang="en-US" sz="2000" dirty="0">
                <a:solidFill>
                  <a:srgbClr val="C00000"/>
                </a:solidFill>
              </a:rPr>
              <a:t>种</a:t>
            </a:r>
            <a:r>
              <a:rPr lang="zh-CN" altLang="en-US" sz="2000" dirty="0"/>
              <a:t>。</a:t>
            </a:r>
          </a:p>
          <a:p>
            <a:r>
              <a:rPr lang="en-US" altLang="zh-CN" sz="1800" dirty="0">
                <a:solidFill>
                  <a:srgbClr val="C00000"/>
                </a:solidFill>
              </a:rPr>
              <a:t>1</a:t>
            </a:r>
            <a:r>
              <a:rPr lang="zh-CN" altLang="en-US" sz="1800" dirty="0" smtClean="0">
                <a:solidFill>
                  <a:srgbClr val="C00000"/>
                </a:solidFill>
              </a:rPr>
              <a:t>）结构模型</a:t>
            </a:r>
            <a:endParaRPr lang="zh-CN" altLang="en-US" sz="1800" dirty="0">
              <a:solidFill>
                <a:srgbClr val="C00000"/>
              </a:solidFill>
            </a:endParaRPr>
          </a:p>
          <a:p>
            <a:r>
              <a:rPr lang="zh-CN" altLang="en-US" sz="1800" dirty="0" smtClean="0"/>
              <a:t>    这</a:t>
            </a:r>
            <a:r>
              <a:rPr lang="zh-CN" altLang="en-US" sz="1800" dirty="0"/>
              <a:t>是一个</a:t>
            </a:r>
            <a:r>
              <a:rPr lang="zh-CN" altLang="en-US" sz="1800" dirty="0">
                <a:solidFill>
                  <a:srgbClr val="00B050"/>
                </a:solidFill>
              </a:rPr>
              <a:t>最直观、最普遍</a:t>
            </a:r>
            <a:r>
              <a:rPr lang="zh-CN" altLang="en-US" sz="1800" dirty="0"/>
              <a:t>的建模方法。这种方法以体系结构的构件、连接件和</a:t>
            </a:r>
            <a:r>
              <a:rPr lang="zh-CN" altLang="en-US" sz="1800" dirty="0" smtClean="0"/>
              <a:t>其他概念</a:t>
            </a:r>
            <a:r>
              <a:rPr lang="zh-CN" altLang="en-US" sz="1800" dirty="0"/>
              <a:t>来刻画结构，并力图通过结构来反映系统的重要语义内容，包括系统的配置、约束、隐含的假设条件、风格、性质。研究结构模型的</a:t>
            </a:r>
            <a:r>
              <a:rPr lang="zh-CN" altLang="en-US" sz="1800" dirty="0">
                <a:solidFill>
                  <a:srgbClr val="00B050"/>
                </a:solidFill>
              </a:rPr>
              <a:t>核心</a:t>
            </a:r>
            <a:r>
              <a:rPr lang="zh-CN" altLang="en-US" sz="1800" dirty="0"/>
              <a:t>是体系结构描述语言。</a:t>
            </a:r>
          </a:p>
          <a:p>
            <a:r>
              <a:rPr lang="en-US" altLang="zh-CN" sz="1800" dirty="0" smtClean="0">
                <a:solidFill>
                  <a:srgbClr val="C00000"/>
                </a:solidFill>
              </a:rPr>
              <a:t>2</a:t>
            </a:r>
            <a:r>
              <a:rPr lang="zh-CN" altLang="en-US" sz="1800" dirty="0">
                <a:solidFill>
                  <a:srgbClr val="C00000"/>
                </a:solidFill>
              </a:rPr>
              <a:t>）框架模型</a:t>
            </a:r>
          </a:p>
          <a:p>
            <a:r>
              <a:rPr lang="zh-CN" altLang="en-US" sz="1800" dirty="0" smtClean="0"/>
              <a:t>    框架</a:t>
            </a:r>
            <a:r>
              <a:rPr lang="zh-CN" altLang="en-US" sz="1800" dirty="0"/>
              <a:t>模型与结构模型类似，但它不太侧重描述结构的细节而更</a:t>
            </a:r>
            <a:r>
              <a:rPr lang="zh-CN" altLang="en-US" sz="1800" dirty="0">
                <a:solidFill>
                  <a:srgbClr val="00B050"/>
                </a:solidFill>
              </a:rPr>
              <a:t>侧重于整体的结构</a:t>
            </a:r>
            <a:r>
              <a:rPr lang="zh-CN" altLang="en-US" sz="1800" dirty="0" smtClean="0"/>
              <a:t>。框架</a:t>
            </a:r>
            <a:r>
              <a:rPr lang="zh-CN" altLang="en-US" sz="1800" dirty="0"/>
              <a:t>模型主要以一些特殊的问题为目标建立只针对和适应该问题的结构</a:t>
            </a:r>
            <a:r>
              <a:rPr lang="zh-CN" altLang="en-US" sz="1800" dirty="0" smtClean="0"/>
              <a:t>。</a:t>
            </a:r>
            <a:endParaRPr lang="zh-CN" altLang="en-US" sz="1800" dirty="0"/>
          </a:p>
        </p:txBody>
      </p:sp>
    </p:spTree>
    <p:extLst>
      <p:ext uri="{BB962C8B-B14F-4D97-AF65-F5344CB8AC3E}">
        <p14:creationId xmlns:p14="http://schemas.microsoft.com/office/powerpoint/2010/main" val="119642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public class Demo {</a:t>
            </a:r>
          </a:p>
          <a:p>
            <a:r>
              <a:rPr lang="en-US" altLang="zh-CN" dirty="0"/>
              <a:t>    public static void main(String[] </a:t>
            </a:r>
            <a:r>
              <a:rPr lang="en-US" altLang="zh-CN" dirty="0" err="1"/>
              <a:t>arg</a:t>
            </a:r>
            <a:r>
              <a:rPr lang="en-US" altLang="zh-CN" dirty="0"/>
              <a:t>) {</a:t>
            </a:r>
          </a:p>
          <a:p>
            <a:r>
              <a:rPr lang="en-US" altLang="zh-CN" dirty="0"/>
              <a:t>        </a:t>
            </a:r>
            <a:r>
              <a:rPr lang="en-US" altLang="zh-CN" dirty="0" err="1"/>
              <a:t>AbstractFactory</a:t>
            </a:r>
            <a:r>
              <a:rPr lang="en-US" altLang="zh-CN" dirty="0"/>
              <a:t> </a:t>
            </a:r>
            <a:r>
              <a:rPr lang="en-US" altLang="zh-CN" dirty="0" err="1"/>
              <a:t>miFactory</a:t>
            </a:r>
            <a:r>
              <a:rPr lang="en-US" altLang="zh-CN" dirty="0"/>
              <a:t> = new </a:t>
            </a:r>
            <a:r>
              <a:rPr lang="en-US" altLang="zh-CN" dirty="0" err="1"/>
              <a:t>XiaoMiFactory</a:t>
            </a:r>
            <a:r>
              <a:rPr lang="en-US" altLang="zh-CN" dirty="0"/>
              <a:t>();</a:t>
            </a:r>
          </a:p>
          <a:p>
            <a:r>
              <a:rPr lang="en-US" altLang="zh-CN" dirty="0"/>
              <a:t>        </a:t>
            </a:r>
            <a:r>
              <a:rPr lang="en-US" altLang="zh-CN" dirty="0" err="1"/>
              <a:t>AbstractFactory</a:t>
            </a:r>
            <a:r>
              <a:rPr lang="en-US" altLang="zh-CN" dirty="0"/>
              <a:t> </a:t>
            </a:r>
            <a:r>
              <a:rPr lang="en-US" altLang="zh-CN" dirty="0" err="1"/>
              <a:t>appleFactory</a:t>
            </a:r>
            <a:r>
              <a:rPr lang="en-US" altLang="zh-CN" dirty="0"/>
              <a:t> = new </a:t>
            </a:r>
            <a:r>
              <a:rPr lang="en-US" altLang="zh-CN" dirty="0" err="1"/>
              <a:t>AppleFactory</a:t>
            </a:r>
            <a:r>
              <a:rPr lang="en-US" altLang="zh-CN" dirty="0"/>
              <a:t>();</a:t>
            </a:r>
          </a:p>
          <a:p>
            <a:r>
              <a:rPr lang="en-US" altLang="zh-CN" dirty="0"/>
              <a:t>        </a:t>
            </a:r>
            <a:r>
              <a:rPr lang="en-US" altLang="zh-CN" dirty="0" err="1"/>
              <a:t>miFactory.makePhone</a:t>
            </a:r>
            <a:r>
              <a:rPr lang="en-US" altLang="zh-CN" dirty="0"/>
              <a:t>();            // make </a:t>
            </a:r>
            <a:r>
              <a:rPr lang="en-US" altLang="zh-CN" dirty="0" err="1"/>
              <a:t>xiaomi</a:t>
            </a:r>
            <a:r>
              <a:rPr lang="en-US" altLang="zh-CN" dirty="0"/>
              <a:t> phone!</a:t>
            </a:r>
          </a:p>
          <a:p>
            <a:r>
              <a:rPr lang="en-US" altLang="zh-CN" dirty="0"/>
              <a:t>        </a:t>
            </a:r>
            <a:r>
              <a:rPr lang="en-US" altLang="zh-CN" dirty="0" err="1"/>
              <a:t>appleFactory.makePhone</a:t>
            </a:r>
            <a:r>
              <a:rPr lang="en-US" altLang="zh-CN" dirty="0"/>
              <a:t>();        // make </a:t>
            </a:r>
            <a:r>
              <a:rPr lang="en-US" altLang="zh-CN" dirty="0" err="1"/>
              <a:t>iphone</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2054570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dirty="0" smtClean="0"/>
              <a:t>体系结构的分级结构：</a:t>
            </a:r>
            <a:endParaRPr lang="en-US" altLang="zh-CN" dirty="0" smtClean="0"/>
          </a:p>
          <a:p>
            <a:pPr marL="914388" lvl="1" indent="-457200">
              <a:lnSpc>
                <a:spcPct val="150000"/>
              </a:lnSpc>
              <a:buFont typeface="+mj-lt"/>
              <a:buAutoNum type="arabicPeriod"/>
            </a:pPr>
            <a:r>
              <a:rPr lang="zh-CN" altLang="en-US" dirty="0" smtClean="0"/>
              <a:t>系统结构（</a:t>
            </a:r>
            <a:r>
              <a:rPr lang="zh-CN" altLang="en-US" dirty="0"/>
              <a:t>系统</a:t>
            </a:r>
            <a:r>
              <a:rPr lang="zh-CN" altLang="en-US" dirty="0" smtClean="0"/>
              <a:t>级）</a:t>
            </a:r>
            <a:endParaRPr lang="en-US" altLang="zh-CN" dirty="0" smtClean="0"/>
          </a:p>
          <a:p>
            <a:pPr marL="914388" lvl="1" indent="-457200">
              <a:lnSpc>
                <a:spcPct val="150000"/>
              </a:lnSpc>
              <a:buFont typeface="+mj-lt"/>
              <a:buAutoNum type="arabicPeriod"/>
            </a:pPr>
            <a:r>
              <a:rPr lang="zh-CN" altLang="en-US" dirty="0" smtClean="0"/>
              <a:t>体系架构（平台级）</a:t>
            </a:r>
            <a:endParaRPr lang="en-US" altLang="zh-CN" dirty="0" smtClean="0"/>
          </a:p>
          <a:p>
            <a:pPr marL="914388" lvl="1" indent="-457200">
              <a:lnSpc>
                <a:spcPct val="150000"/>
              </a:lnSpc>
              <a:buFont typeface="+mj-lt"/>
              <a:buAutoNum type="arabicPeriod"/>
            </a:pPr>
            <a:r>
              <a:rPr lang="zh-CN" altLang="en-US" dirty="0"/>
              <a:t>模式</a:t>
            </a:r>
            <a:r>
              <a:rPr lang="zh-CN" altLang="en-US" dirty="0" smtClean="0"/>
              <a:t>（问题域）</a:t>
            </a:r>
            <a:endParaRPr lang="en-US" altLang="zh-CN" dirty="0" smtClean="0"/>
          </a:p>
          <a:p>
            <a:pPr>
              <a:lnSpc>
                <a:spcPct val="150000"/>
              </a:lnSpc>
            </a:pPr>
            <a:r>
              <a:rPr lang="zh-CN" altLang="en-US" dirty="0" smtClean="0"/>
              <a:t>每种解决方案都是经验的积累。</a:t>
            </a:r>
            <a:endParaRPr lang="en-US" altLang="zh-CN" dirty="0" smtClean="0"/>
          </a:p>
          <a:p>
            <a:endParaRPr lang="zh-CN" altLang="en-US" dirty="0"/>
          </a:p>
        </p:txBody>
      </p:sp>
    </p:spTree>
    <p:extLst>
      <p:ext uri="{BB962C8B-B14F-4D97-AF65-F5344CB8AC3E}">
        <p14:creationId xmlns:p14="http://schemas.microsoft.com/office/powerpoint/2010/main" val="32367249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787178" y="2273922"/>
            <a:ext cx="1569660" cy="646331"/>
          </a:xfrm>
          <a:prstGeom prst="rect">
            <a:avLst/>
          </a:prstGeom>
          <a:noFill/>
        </p:spPr>
        <p:txBody>
          <a:bodyPr wrap="none" rtlCol="0">
            <a:spAutoFit/>
          </a:bodyPr>
          <a:lstStyle/>
          <a:p>
            <a:pPr algn="ctr"/>
            <a:r>
              <a:rPr lang="zh-CN" altLang="en-US" sz="3600" b="1" dirty="0" smtClean="0">
                <a:solidFill>
                  <a:schemeClr val="accent1"/>
                </a:solidFill>
                <a:cs typeface="+mn-ea"/>
                <a:sym typeface="+mn-lt"/>
              </a:rPr>
              <a:t>谢谢！</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428183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sz="2000" dirty="0" smtClean="0">
                <a:solidFill>
                  <a:srgbClr val="C00000"/>
                </a:solidFill>
              </a:rPr>
              <a:t>3</a:t>
            </a:r>
            <a:r>
              <a:rPr lang="zh-CN" altLang="en-US" sz="2000" dirty="0">
                <a:solidFill>
                  <a:srgbClr val="C00000"/>
                </a:solidFill>
              </a:rPr>
              <a:t>）动态模型</a:t>
            </a:r>
          </a:p>
          <a:p>
            <a:r>
              <a:rPr lang="zh-CN" altLang="en-US" sz="2000" dirty="0" smtClean="0"/>
              <a:t>    动态模型</a:t>
            </a:r>
            <a:r>
              <a:rPr lang="zh-CN" altLang="en-US" sz="2000" dirty="0"/>
              <a:t>是对结构模型或框架模型的补充，研究系统的</a:t>
            </a:r>
            <a:r>
              <a:rPr lang="en-US" altLang="zh-CN" sz="2000" dirty="0"/>
              <a:t>"</a:t>
            </a:r>
            <a:r>
              <a:rPr lang="zh-CN" altLang="en-US" sz="2000" dirty="0"/>
              <a:t>大颗粒</a:t>
            </a:r>
            <a:r>
              <a:rPr lang="en-US" altLang="zh-CN" sz="2000" dirty="0"/>
              <a:t>"</a:t>
            </a:r>
            <a:r>
              <a:rPr lang="zh-CN" altLang="en-US" sz="2000" dirty="0"/>
              <a:t>的行为性质。例如</a:t>
            </a:r>
            <a:r>
              <a:rPr lang="zh-CN" altLang="en-US" sz="2000" dirty="0" smtClean="0"/>
              <a:t>，</a:t>
            </a:r>
            <a:r>
              <a:rPr lang="zh-CN" altLang="en-US" sz="2000" dirty="0" smtClean="0">
                <a:latin typeface="楷体" panose="02010609060101010101" pitchFamily="49" charset="-122"/>
                <a:ea typeface="楷体" panose="02010609060101010101" pitchFamily="49" charset="-122"/>
              </a:rPr>
              <a:t>描述</a:t>
            </a:r>
            <a:r>
              <a:rPr lang="zh-CN" altLang="en-US" sz="2000" dirty="0">
                <a:latin typeface="楷体" panose="02010609060101010101" pitchFamily="49" charset="-122"/>
                <a:ea typeface="楷体" panose="02010609060101010101" pitchFamily="49" charset="-122"/>
              </a:rPr>
              <a:t>系统的重新配置或演化</a:t>
            </a:r>
            <a:r>
              <a:rPr lang="zh-CN" altLang="en-US" sz="2000" dirty="0"/>
              <a:t>。动态可能指系统总体结构的配置、建立或拆除通信通道或计算的过程。这类系统常是激励型的。</a:t>
            </a:r>
          </a:p>
          <a:p>
            <a:r>
              <a:rPr lang="en-US" altLang="zh-CN" sz="2000" dirty="0" smtClean="0">
                <a:solidFill>
                  <a:srgbClr val="C00000"/>
                </a:solidFill>
              </a:rPr>
              <a:t>4</a:t>
            </a:r>
            <a:r>
              <a:rPr lang="zh-CN" altLang="en-US" sz="2000" dirty="0">
                <a:solidFill>
                  <a:srgbClr val="C00000"/>
                </a:solidFill>
              </a:rPr>
              <a:t>）过程模型</a:t>
            </a:r>
          </a:p>
          <a:p>
            <a:r>
              <a:rPr lang="zh-CN" altLang="en-US" sz="2000" dirty="0" smtClean="0"/>
              <a:t>    过程模型</a:t>
            </a:r>
            <a:r>
              <a:rPr lang="zh-CN" altLang="en-US" sz="2000" dirty="0"/>
              <a:t>研究构造系统的步骤和过程，因此结构是遵循某些过程脚本的结果</a:t>
            </a:r>
            <a:r>
              <a:rPr lang="zh-CN" altLang="en-US" sz="2000" dirty="0" smtClean="0"/>
              <a:t>。</a:t>
            </a:r>
            <a:endParaRPr lang="en-US" altLang="zh-CN" sz="2000" dirty="0" smtClean="0"/>
          </a:p>
          <a:p>
            <a:r>
              <a:rPr lang="en-US" altLang="zh-CN" sz="2000" dirty="0" smtClean="0">
                <a:solidFill>
                  <a:srgbClr val="C00000"/>
                </a:solidFill>
              </a:rPr>
              <a:t>5</a:t>
            </a:r>
            <a:r>
              <a:rPr lang="zh-CN" altLang="en-US" sz="2000" dirty="0">
                <a:solidFill>
                  <a:srgbClr val="C00000"/>
                </a:solidFill>
              </a:rPr>
              <a:t>）功能模型</a:t>
            </a:r>
          </a:p>
          <a:p>
            <a:r>
              <a:rPr lang="zh-CN" altLang="en-US" sz="2000" dirty="0" smtClean="0"/>
              <a:t>该</a:t>
            </a:r>
            <a:r>
              <a:rPr lang="zh-CN" altLang="en-US" sz="2000" dirty="0"/>
              <a:t>模型认为体系结构是由一组功能构件按层次组成，下层向上层提供服务。它可以看作是一种特殊的框架模型。</a:t>
            </a:r>
          </a:p>
          <a:p>
            <a:endParaRPr lang="zh-CN" altLang="en-US" sz="2000" dirty="0"/>
          </a:p>
        </p:txBody>
      </p:sp>
    </p:spTree>
    <p:extLst>
      <p:ext uri="{BB962C8B-B14F-4D97-AF65-F5344CB8AC3E}">
        <p14:creationId xmlns:p14="http://schemas.microsoft.com/office/powerpoint/2010/main" val="309967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种模型的关系</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    这</a:t>
            </a:r>
            <a:r>
              <a:rPr lang="en-US" altLang="zh-CN" dirty="0"/>
              <a:t>5</a:t>
            </a:r>
            <a:r>
              <a:rPr lang="zh-CN" altLang="en-US" dirty="0"/>
              <a:t>种模型</a:t>
            </a:r>
            <a:r>
              <a:rPr lang="zh-CN" altLang="en-US" dirty="0" smtClean="0"/>
              <a:t>各有所长，将</a:t>
            </a:r>
            <a:r>
              <a:rPr lang="en-US" altLang="zh-CN" dirty="0"/>
              <a:t>5</a:t>
            </a:r>
            <a:r>
              <a:rPr lang="zh-CN" altLang="en-US" dirty="0"/>
              <a:t>种模型</a:t>
            </a:r>
            <a:r>
              <a:rPr lang="zh-CN" altLang="en-US" dirty="0">
                <a:solidFill>
                  <a:srgbClr val="00B050"/>
                </a:solidFill>
              </a:rPr>
              <a:t>有机地统一</a:t>
            </a:r>
            <a:r>
              <a:rPr lang="zh-CN" altLang="en-US" dirty="0"/>
              <a:t>在</a:t>
            </a:r>
            <a:r>
              <a:rPr lang="zh-CN" altLang="en-US" dirty="0" smtClean="0"/>
              <a:t>一起，形成</a:t>
            </a:r>
            <a:r>
              <a:rPr lang="zh-CN" altLang="en-US" dirty="0"/>
              <a:t>一个完整的模型来刻画</a:t>
            </a:r>
            <a:r>
              <a:rPr lang="zh-CN" altLang="en-US" dirty="0" smtClean="0"/>
              <a:t>软件体系结构</a:t>
            </a:r>
            <a:r>
              <a:rPr lang="zh-CN" altLang="en-US" dirty="0"/>
              <a:t>更合适</a:t>
            </a:r>
            <a:r>
              <a:rPr lang="zh-CN" altLang="en-US" dirty="0" smtClean="0"/>
              <a:t>。</a:t>
            </a:r>
            <a:endParaRPr lang="en-US" altLang="zh-CN" dirty="0" smtClean="0"/>
          </a:p>
          <a:p>
            <a:r>
              <a:rPr lang="en-US" altLang="zh-CN" dirty="0"/>
              <a:t> </a:t>
            </a:r>
            <a:r>
              <a:rPr lang="en-US" altLang="zh-CN" dirty="0" smtClean="0"/>
              <a:t>    </a:t>
            </a:r>
            <a:r>
              <a:rPr lang="zh-CN" altLang="en-US" dirty="0" smtClean="0"/>
              <a:t>例如，</a:t>
            </a:r>
            <a:r>
              <a:rPr lang="en-US" altLang="zh-CN" dirty="0" smtClean="0"/>
              <a:t>6.2.5</a:t>
            </a:r>
            <a:r>
              <a:rPr lang="zh-CN" altLang="en-US" dirty="0"/>
              <a:t>节的</a:t>
            </a:r>
            <a:r>
              <a:rPr lang="en-US" altLang="zh-CN" dirty="0" smtClean="0"/>
              <a:t>UML“4+1</a:t>
            </a:r>
            <a:r>
              <a:rPr lang="en-US" altLang="zh-CN" dirty="0"/>
              <a:t>”</a:t>
            </a:r>
            <a:r>
              <a:rPr lang="zh-CN" altLang="en-US" dirty="0"/>
              <a:t>视图从</a:t>
            </a:r>
            <a:r>
              <a:rPr lang="en-US" altLang="zh-CN" dirty="0"/>
              <a:t>5</a:t>
            </a:r>
            <a:r>
              <a:rPr lang="zh-CN" altLang="en-US" dirty="0"/>
              <a:t>个不同的</a:t>
            </a:r>
            <a:r>
              <a:rPr lang="zh-CN" altLang="en-US" dirty="0" smtClean="0"/>
              <a:t>视角：逻辑</a:t>
            </a:r>
            <a:r>
              <a:rPr lang="zh-CN" altLang="en-US" dirty="0"/>
              <a:t>视角、过程视角</a:t>
            </a:r>
            <a:r>
              <a:rPr lang="zh-CN" altLang="en-US" dirty="0" smtClean="0"/>
              <a:t>、物理</a:t>
            </a:r>
            <a:r>
              <a:rPr lang="zh-CN" altLang="en-US" dirty="0"/>
              <a:t>视角、开发视角和场景视角来描述软件体系结构。每一个视角只关心系统的一个</a:t>
            </a:r>
            <a:r>
              <a:rPr lang="zh-CN" altLang="en-US" dirty="0" smtClean="0"/>
              <a:t>侧面，</a:t>
            </a:r>
            <a:r>
              <a:rPr lang="en-US" altLang="zh-CN" dirty="0" smtClean="0"/>
              <a:t>5</a:t>
            </a:r>
            <a:r>
              <a:rPr lang="zh-CN" altLang="en-US" dirty="0" smtClean="0"/>
              <a:t>个视角</a:t>
            </a:r>
            <a:r>
              <a:rPr lang="zh-CN" altLang="en-US" dirty="0"/>
              <a:t>结合在一起才能够反映系统的软件体系结构的全部内容。</a:t>
            </a:r>
          </a:p>
        </p:txBody>
      </p:sp>
    </p:spTree>
    <p:extLst>
      <p:ext uri="{BB962C8B-B14F-4D97-AF65-F5344CB8AC3E}">
        <p14:creationId xmlns:p14="http://schemas.microsoft.com/office/powerpoint/2010/main" val="4007743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　软件体系结构的概念</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sz="2000" dirty="0" smtClean="0"/>
              <a:t>     </a:t>
            </a:r>
            <a:r>
              <a:rPr lang="zh-CN" altLang="zh-CN" sz="2000" dirty="0" smtClean="0"/>
              <a:t>软件</a:t>
            </a:r>
            <a:r>
              <a:rPr lang="zh-CN" altLang="zh-CN" sz="2000" dirty="0"/>
              <a:t>体系结构建模可分为</a:t>
            </a:r>
            <a:r>
              <a:rPr lang="en-US" altLang="zh-CN" sz="2000" dirty="0">
                <a:solidFill>
                  <a:srgbClr val="00B050"/>
                </a:solidFill>
              </a:rPr>
              <a:t>4</a:t>
            </a:r>
            <a:r>
              <a:rPr lang="zh-CN" altLang="zh-CN" sz="2000" dirty="0"/>
              <a:t>个层次</a:t>
            </a:r>
            <a:r>
              <a:rPr lang="zh-CN" altLang="zh-CN" sz="2000" dirty="0" smtClean="0"/>
              <a:t>。</a:t>
            </a:r>
            <a:endParaRPr lang="zh-CN" altLang="zh-CN" sz="2000" dirty="0"/>
          </a:p>
          <a:p>
            <a:pPr>
              <a:lnSpc>
                <a:spcPct val="150000"/>
              </a:lnSpc>
            </a:pPr>
            <a:r>
              <a:rPr lang="it-IT" altLang="zh-CN" sz="1800" dirty="0">
                <a:solidFill>
                  <a:srgbClr val="C00000"/>
                </a:solidFill>
              </a:rPr>
              <a:t>1</a:t>
            </a:r>
            <a:r>
              <a:rPr lang="zh-CN" altLang="zh-CN" sz="1800" dirty="0">
                <a:solidFill>
                  <a:srgbClr val="C00000"/>
                </a:solidFill>
              </a:rPr>
              <a:t>）软件体系结构核心元模型：</a:t>
            </a:r>
            <a:r>
              <a:rPr lang="zh-CN" altLang="zh-CN" sz="1800" dirty="0"/>
              <a:t>软件体系结构模型由哪些元素组成，这些组成元素之间按照何种原则组织；</a:t>
            </a:r>
          </a:p>
          <a:p>
            <a:pPr>
              <a:lnSpc>
                <a:spcPct val="150000"/>
              </a:lnSpc>
            </a:pPr>
            <a:r>
              <a:rPr lang="it-IT" altLang="zh-CN" sz="1800" dirty="0">
                <a:solidFill>
                  <a:srgbClr val="C00000"/>
                </a:solidFill>
              </a:rPr>
              <a:t>2</a:t>
            </a:r>
            <a:r>
              <a:rPr lang="zh-CN" altLang="zh-CN" sz="1800" dirty="0">
                <a:solidFill>
                  <a:srgbClr val="C00000"/>
                </a:solidFill>
              </a:rPr>
              <a:t>）软件体系结构模型的多视图表示：</a:t>
            </a:r>
            <a:r>
              <a:rPr lang="zh-CN" altLang="zh-CN" sz="1800" dirty="0"/>
              <a:t>从不同的视角描述特定系统的体系结构，从而得到多个视图，并将这些视图组织起来以描述整体的软件体系结构模型；</a:t>
            </a:r>
          </a:p>
          <a:p>
            <a:pPr>
              <a:lnSpc>
                <a:spcPct val="150000"/>
              </a:lnSpc>
            </a:pPr>
            <a:r>
              <a:rPr lang="it-IT" altLang="zh-CN" sz="1800" dirty="0">
                <a:solidFill>
                  <a:srgbClr val="C00000"/>
                </a:solidFill>
              </a:rPr>
              <a:t>3</a:t>
            </a:r>
            <a:r>
              <a:rPr lang="zh-CN" altLang="zh-CN" sz="1800" dirty="0">
                <a:solidFill>
                  <a:srgbClr val="C00000"/>
                </a:solidFill>
              </a:rPr>
              <a:t>）软件体系结构描述语言：</a:t>
            </a:r>
            <a:r>
              <a:rPr lang="zh-CN" altLang="zh-CN" sz="1800" dirty="0"/>
              <a:t>在软件体系结构基本概念的基础上，选取适当的形式化或半形式化的方法来描述一个特定的体系结构；</a:t>
            </a:r>
          </a:p>
          <a:p>
            <a:pPr>
              <a:lnSpc>
                <a:spcPct val="150000"/>
              </a:lnSpc>
            </a:pPr>
            <a:r>
              <a:rPr lang="it-IT" altLang="zh-CN" sz="1800" dirty="0">
                <a:solidFill>
                  <a:srgbClr val="C00000"/>
                </a:solidFill>
              </a:rPr>
              <a:t>4</a:t>
            </a:r>
            <a:r>
              <a:rPr lang="zh-CN" altLang="zh-CN" sz="1800" dirty="0">
                <a:solidFill>
                  <a:srgbClr val="C00000"/>
                </a:solidFill>
              </a:rPr>
              <a:t>）软件体系结构文档化：</a:t>
            </a:r>
            <a:r>
              <a:rPr lang="zh-CN" altLang="zh-CN" sz="1800" dirty="0"/>
              <a:t>记录和整理上述</a:t>
            </a:r>
            <a:r>
              <a:rPr lang="en-US" altLang="zh-CN" sz="1800" dirty="0"/>
              <a:t>3</a:t>
            </a:r>
            <a:r>
              <a:rPr lang="zh-CN" altLang="zh-CN" sz="1800" dirty="0"/>
              <a:t>个层次的描述内容。</a:t>
            </a:r>
          </a:p>
          <a:p>
            <a:endParaRPr lang="zh-CN" altLang="en-US" dirty="0"/>
          </a:p>
        </p:txBody>
      </p:sp>
    </p:spTree>
    <p:extLst>
      <p:ext uri="{BB962C8B-B14F-4D97-AF65-F5344CB8AC3E}">
        <p14:creationId xmlns:p14="http://schemas.microsoft.com/office/powerpoint/2010/main" val="3099273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9283</TotalTime>
  <Words>4254</Words>
  <Application>Microsoft Office PowerPoint</Application>
  <PresentationFormat>全屏显示(16:9)</PresentationFormat>
  <Paragraphs>371</Paragraphs>
  <Slides>62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Arial Unicode MS</vt:lpstr>
      <vt:lpstr>Bebas Neue</vt:lpstr>
      <vt:lpstr>楷体</vt:lpstr>
      <vt:lpstr>宋体</vt:lpstr>
      <vt:lpstr>微软雅黑</vt:lpstr>
      <vt:lpstr>Arial</vt:lpstr>
      <vt:lpstr>Calibri</vt:lpstr>
      <vt:lpstr>Wingdings</vt:lpstr>
      <vt:lpstr>Office Theme</vt:lpstr>
      <vt:lpstr>PowerPoint 演示文稿</vt:lpstr>
      <vt:lpstr>主要内容</vt:lpstr>
      <vt:lpstr>8.1　软件体系结构的概念</vt:lpstr>
      <vt:lpstr>8.1　软件体系结构的概念</vt:lpstr>
      <vt:lpstr>8.1　软件体系结构的概念</vt:lpstr>
      <vt:lpstr>8.1　软件体系结构的概念</vt:lpstr>
      <vt:lpstr>8.1　软件体系结构的概念</vt:lpstr>
      <vt:lpstr>5种模型的关系</vt:lpstr>
      <vt:lpstr>8.1　软件体系结构的概念</vt:lpstr>
      <vt:lpstr>8.1　软件体系结构的概念</vt:lpstr>
      <vt:lpstr>PowerPoint 演示文稿</vt:lpstr>
      <vt:lpstr>8.1　软件体系结构的概念</vt:lpstr>
      <vt:lpstr>软件体系结构在软件开发过程中的作用</vt:lpstr>
      <vt:lpstr>8.1　软件体系结构的概念</vt:lpstr>
      <vt:lpstr>8.2 典型的软件体系结构风格</vt:lpstr>
      <vt:lpstr>8.2 典型的软件体系结构风格</vt:lpstr>
      <vt:lpstr>8.2 典型的软件体系结构风格</vt:lpstr>
      <vt:lpstr>8.2 典型的软件体系结构风格</vt:lpstr>
      <vt:lpstr>8.2 典型的软件体系结构风格</vt:lpstr>
      <vt:lpstr>8.2 典型的软件体系结构风格</vt:lpstr>
      <vt:lpstr>8.2 典型的软件体系结构风格</vt:lpstr>
      <vt:lpstr>8.3 软件质量属性</vt:lpstr>
      <vt:lpstr>8.3 软件质量属性</vt:lpstr>
      <vt:lpstr>8.3 软件质量属性</vt:lpstr>
      <vt:lpstr>8.4 　分布式系统结构</vt:lpstr>
      <vt:lpstr>8.4 　分布式系统结构</vt:lpstr>
      <vt:lpstr>分布式计算模型的优点</vt:lpstr>
      <vt:lpstr>8.4 　分布式系统结构</vt:lpstr>
      <vt:lpstr>8.4 分布式系统结构</vt:lpstr>
      <vt:lpstr>8.4 分布式系统结构</vt:lpstr>
      <vt:lpstr>8.4 分布式系统结构</vt:lpstr>
      <vt:lpstr>PowerPoint 演示文稿</vt:lpstr>
      <vt:lpstr>8.4 分布式系统结构</vt:lpstr>
      <vt:lpstr>瘦客户机模型的优缺点</vt:lpstr>
      <vt:lpstr>胖客户机模型的优缺点</vt:lpstr>
      <vt:lpstr>8.4 分布式系统结构</vt:lpstr>
      <vt:lpstr>三层C/S结构的优点</vt:lpstr>
      <vt:lpstr>PowerPoint 演示文稿</vt:lpstr>
      <vt:lpstr>8.4 分布式系统结构</vt:lpstr>
      <vt:lpstr>PowerPoint 演示文稿</vt:lpstr>
      <vt:lpstr>8.4 分布式系统结构</vt:lpstr>
      <vt:lpstr>PowerPoint 演示文稿</vt:lpstr>
      <vt:lpstr>PowerPoint 演示文稿</vt:lpstr>
      <vt:lpstr>8.5 体系结构框架</vt:lpstr>
      <vt:lpstr>PowerPoint 演示文稿</vt:lpstr>
      <vt:lpstr>PowerPoint 演示文稿</vt:lpstr>
      <vt:lpstr>PowerPoint 演示文稿</vt:lpstr>
      <vt:lpstr>8.5 体系结构框架</vt:lpstr>
      <vt:lpstr>8.5 体系结构框架</vt:lpstr>
      <vt:lpstr>PowerPoint 演示文稿</vt:lpstr>
      <vt:lpstr>8.5 体系结构框架</vt:lpstr>
      <vt:lpstr>8.5 体系结构框架</vt:lpstr>
      <vt:lpstr>8.5 体系结构框架</vt:lpstr>
      <vt:lpstr>8.6 软件系统的设计模式</vt:lpstr>
      <vt:lpstr>8.6 软件系统的设计模式</vt:lpstr>
      <vt:lpstr>8.6.1 工厂模式</vt:lpstr>
      <vt:lpstr>PowerPoint 演示文稿</vt:lpstr>
      <vt:lpstr>PowerPoint 演示文稿</vt:lpstr>
      <vt:lpstr>PowerPoint 演示文稿</vt:lpstr>
      <vt:lpstr>PowerPoint 演示文稿</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lyx</dc:creator>
  <cp:keywords>http:/www.ypppt.com</cp:keywords>
  <cp:lastModifiedBy>Administrator</cp:lastModifiedBy>
  <cp:revision>294</cp:revision>
  <dcterms:created xsi:type="dcterms:W3CDTF">2011-12-26T17:46:32Z</dcterms:created>
  <dcterms:modified xsi:type="dcterms:W3CDTF">2020-04-16T07:16:16Z</dcterms:modified>
</cp:coreProperties>
</file>