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6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3" r:id="rId3"/>
    <p:sldId id="314" r:id="rId4"/>
    <p:sldId id="257" r:id="rId5"/>
    <p:sldId id="330" r:id="rId6"/>
    <p:sldId id="283" r:id="rId7"/>
    <p:sldId id="259" r:id="rId8"/>
    <p:sldId id="260" r:id="rId9"/>
    <p:sldId id="336" r:id="rId10"/>
    <p:sldId id="263" r:id="rId11"/>
    <p:sldId id="285" r:id="rId12"/>
    <p:sldId id="261" r:id="rId13"/>
    <p:sldId id="323" r:id="rId14"/>
    <p:sldId id="324" r:id="rId15"/>
    <p:sldId id="325" r:id="rId16"/>
    <p:sldId id="326" r:id="rId17"/>
    <p:sldId id="315" r:id="rId18"/>
    <p:sldId id="316" r:id="rId19"/>
    <p:sldId id="318" r:id="rId20"/>
    <p:sldId id="317" r:id="rId21"/>
    <p:sldId id="282" r:id="rId22"/>
    <p:sldId id="279" r:id="rId23"/>
    <p:sldId id="280" r:id="rId24"/>
    <p:sldId id="319" r:id="rId25"/>
    <p:sldId id="281" r:id="rId26"/>
    <p:sldId id="272" r:id="rId27"/>
    <p:sldId id="262" r:id="rId28"/>
    <p:sldId id="269" r:id="rId29"/>
    <p:sldId id="270" r:id="rId30"/>
    <p:sldId id="320" r:id="rId31"/>
    <p:sldId id="327" r:id="rId32"/>
    <p:sldId id="293" r:id="rId33"/>
    <p:sldId id="294" r:id="rId34"/>
    <p:sldId id="295" r:id="rId35"/>
    <p:sldId id="328" r:id="rId36"/>
    <p:sldId id="296" r:id="rId37"/>
    <p:sldId id="297" r:id="rId38"/>
    <p:sldId id="298" r:id="rId39"/>
    <p:sldId id="299" r:id="rId40"/>
    <p:sldId id="300" r:id="rId41"/>
    <p:sldId id="310" r:id="rId42"/>
    <p:sldId id="331" r:id="rId43"/>
    <p:sldId id="332" r:id="rId44"/>
    <p:sldId id="333" r:id="rId45"/>
    <p:sldId id="334" r:id="rId46"/>
    <p:sldId id="339" r:id="rId47"/>
    <p:sldId id="340" r:id="rId48"/>
    <p:sldId id="337" r:id="rId49"/>
    <p:sldId id="338" r:id="rId50"/>
    <p:sldId id="311" r:id="rId51"/>
    <p:sldId id="312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6969FF"/>
    <a:srgbClr val="0000A0"/>
    <a:srgbClr val="0066CC"/>
    <a:srgbClr val="6699FF"/>
    <a:srgbClr val="3333FF"/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3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92"/>
    </p:cViewPr>
  </p:sorterViewPr>
  <p:notesViewPr>
    <p:cSldViewPr>
      <p:cViewPr varScale="1">
        <p:scale>
          <a:sx n="57" d="100"/>
          <a:sy n="57" d="100"/>
        </p:scale>
        <p:origin x="-108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fld id="{95C09F04-AC16-4F9E-9C3B-951CA11BEB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103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849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849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849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>
                <a:latin typeface="Arial" panose="020B0604020202020204" pitchFamily="34" charset="0"/>
              </a:defRPr>
            </a:lvl1pPr>
          </a:lstStyle>
          <a:p>
            <a:fld id="{58BD8957-94A8-4EC8-A8D4-890145C1D5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327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52BD87-9289-4C1D-A249-015C98B90DA9}" type="slidenum">
              <a:rPr lang="en-US" altLang="en-US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0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5D57C7-1363-4014-93BC-E9D515812C70}" type="slidenum">
              <a:rPr lang="en-US" altLang="en-US"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00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F7C4DE-BFA4-41BE-8F04-FFD023C8EC6D}" type="slidenum">
              <a:rPr lang="en-US" altLang="en-US">
                <a:latin typeface="Arial" panose="020B0604020202020204" pitchFamily="34" charset="0"/>
              </a:rPr>
              <a:pPr eaLnBrk="1" hangingPunct="1"/>
              <a:t>50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84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749E4B-91E5-4555-A438-BEE028CCBE4E}" type="slidenum">
              <a:rPr lang="en-US" altLang="en-US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4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48B90F-4D0D-4D0F-86C7-26FDF91AF2D0}" type="slidenum">
              <a:rPr lang="en-US" altLang="en-US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80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BC3A18-A076-4286-AFB1-426AA36F80F5}" type="slidenum">
              <a:rPr lang="en-US" altLang="en-US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74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12862B-FC37-4895-B760-A850B66BABA4}" type="slidenum">
              <a:rPr lang="en-US" altLang="en-US"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ADE35E-7821-4B91-8FBC-E28463557A98}" type="slidenum">
              <a:rPr lang="en-US" altLang="en-US"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A90319-3A0C-4658-8E03-25521DBD72AE}" type="slidenum">
              <a:rPr lang="en-US" altLang="en-US"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61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3B72ED-4877-48D2-A23E-2C06A48BB9CD}" type="slidenum">
              <a:rPr lang="en-US" altLang="en-US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9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7AD928-31D1-410C-A474-C9C28E507932}" type="slidenum">
              <a:rPr lang="en-US" altLang="en-US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4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470AF6D4-06FD-4AE1-A485-251806034FF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461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70C0A-5BCA-44B3-8CC4-F8BA572D8C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83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8F72D-760F-44D9-A929-C1FA2F758D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97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2F24C-E42A-45EE-B0BE-D27808D927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01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fld id="{259A91A8-E56D-48B9-A075-2D9C544790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168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6844-CEAA-4B5C-AA87-A8581DBBAB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08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C8532-498D-441E-A2ED-3B64E0B442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92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EB301-83B8-408B-9ED7-EFD30C87BC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97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4D7A4-9B44-4393-BA78-1EF53F874D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95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6E5EA-9EE9-47D7-AFAA-C2B295B20D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11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fld id="{771F3460-D469-4FF4-AB9D-BB70E16D18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82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18-Aug-08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ECE 551 – Fall 2008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</a:defRPr>
            </a:lvl1pPr>
          </a:lstStyle>
          <a:p>
            <a:fld id="{156E621C-FC53-4C01-8FAE-15A182F1624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2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838200"/>
            <a:ext cx="7851648" cy="1828800"/>
          </a:xfrm>
        </p:spPr>
        <p:txBody>
          <a:bodyPr/>
          <a:lstStyle/>
          <a:p>
            <a:pPr eaLnBrk="1" hangingPunct="1"/>
            <a:r>
              <a:rPr lang="en-US" altLang="en-US" sz="5900" dirty="0" smtClean="0">
                <a:solidFill>
                  <a:schemeClr val="tx2"/>
                </a:solidFill>
              </a:rPr>
              <a:t>ECE 551</a:t>
            </a:r>
            <a:br>
              <a:rPr lang="en-US" altLang="en-US" sz="5900" dirty="0" smtClean="0">
                <a:solidFill>
                  <a:schemeClr val="tx2"/>
                </a:solidFill>
              </a:rPr>
            </a:br>
            <a:r>
              <a:rPr lang="en-US" altLang="en-US" sz="4400" dirty="0" smtClean="0">
                <a:solidFill>
                  <a:schemeClr val="tx2"/>
                </a:solidFill>
              </a:rPr>
              <a:t>Digital Design And Synthesis</a:t>
            </a:r>
            <a:endParaRPr lang="en-US" alt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 smtClean="0"/>
              <a:t>Spring’19</a:t>
            </a:r>
            <a:endParaRPr lang="en-US" altLang="en-US" dirty="0" smtClean="0"/>
          </a:p>
          <a:p>
            <a:pPr algn="l" eaLnBrk="1" hangingPunct="1"/>
            <a:r>
              <a:rPr lang="en-US" altLang="en-US" dirty="0" smtClean="0"/>
              <a:t>Lecture 1</a:t>
            </a:r>
          </a:p>
          <a:p>
            <a:pPr marL="457200" lvl="1" indent="0" eaLnBrk="1" hangingPunct="1"/>
            <a:r>
              <a:rPr lang="en-US" altLang="en-US" dirty="0" smtClean="0"/>
              <a:t> Instructor Introduction</a:t>
            </a:r>
          </a:p>
          <a:p>
            <a:pPr marL="457200" lvl="1" indent="0" eaLnBrk="1" hangingPunct="1"/>
            <a:r>
              <a:rPr lang="en-US" altLang="en-US" dirty="0" smtClean="0"/>
              <a:t> Course Introduction</a:t>
            </a:r>
          </a:p>
          <a:p>
            <a:pPr marL="457200" lvl="1" indent="0" eaLnBrk="1" hangingPunct="1"/>
            <a:r>
              <a:rPr lang="en-US" altLang="en-US" dirty="0" smtClean="0"/>
              <a:t> Administrative Stuff</a:t>
            </a:r>
          </a:p>
          <a:p>
            <a:pPr marL="457200" lvl="1" indent="0" eaLnBrk="1" hangingPunct="1"/>
            <a:r>
              <a:rPr lang="en-US" altLang="en-US" dirty="0" smtClean="0"/>
              <a:t> Introduction to Verilog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010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Evaluation and Grading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9020"/>
            <a:ext cx="8229600" cy="359157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Approximately:</a:t>
            </a:r>
          </a:p>
          <a:p>
            <a:pPr lvl="1" eaLnBrk="1" hangingPunct="1"/>
            <a:r>
              <a:rPr lang="en-US" altLang="en-US" dirty="0" smtClean="0"/>
              <a:t>12.5% Homework </a:t>
            </a:r>
          </a:p>
          <a:p>
            <a:pPr lvl="1" eaLnBrk="1" hangingPunct="1"/>
            <a:r>
              <a:rPr lang="en-US" altLang="en-US" dirty="0" smtClean="0"/>
              <a:t>10% Quizzes on video lectures (lowest 1 score dropped)</a:t>
            </a:r>
          </a:p>
          <a:p>
            <a:pPr lvl="1" eaLnBrk="1" hangingPunct="1"/>
            <a:r>
              <a:rPr lang="en-US" altLang="en-US" dirty="0" smtClean="0"/>
              <a:t>8% In class exercise results (lowest 2 scores dropped)</a:t>
            </a:r>
          </a:p>
          <a:p>
            <a:pPr lvl="1" eaLnBrk="1" hangingPunct="1"/>
            <a:r>
              <a:rPr lang="en-US" altLang="en-US" dirty="0" smtClean="0"/>
              <a:t>1.5% Cummings paper quiz</a:t>
            </a:r>
          </a:p>
          <a:p>
            <a:pPr lvl="1" eaLnBrk="1" hangingPunct="1"/>
            <a:r>
              <a:rPr lang="en-US" altLang="en-US" dirty="0" smtClean="0"/>
              <a:t>28% Project (groups of  3 or 4) (Establish team soon)</a:t>
            </a:r>
          </a:p>
          <a:p>
            <a:pPr lvl="1" eaLnBrk="1" hangingPunct="1"/>
            <a:r>
              <a:rPr lang="en-US" altLang="en-US" dirty="0" smtClean="0"/>
              <a:t>20% Midterm</a:t>
            </a:r>
          </a:p>
          <a:p>
            <a:pPr lvl="1" eaLnBrk="1" hangingPunct="1"/>
            <a:r>
              <a:rPr lang="en-US" altLang="en-US" dirty="0" smtClean="0"/>
              <a:t>20% Final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761A6F-59A8-4CC8-9409-40EFB1AE4997}" type="slidenum">
              <a:rPr lang="en-US" altLang="en-US" sz="1000"/>
              <a:pPr eaLnBrk="1" hangingPunct="1"/>
              <a:t>10</a:t>
            </a:fld>
            <a:endParaRPr lang="en-US" altLang="en-US" sz="100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57200" y="4800600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Homework due before of class period of due date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</a:rPr>
              <a:t>15% penalty</a:t>
            </a:r>
            <a:r>
              <a:rPr lang="en-US" altLang="en-US" sz="2400" dirty="0">
                <a:latin typeface="Times New Roman" panose="02020603050405020304" pitchFamily="18" charset="0"/>
              </a:rPr>
              <a:t> for each late period of 24 hours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Not accepted &gt;48 hours after deadline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Will be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done as Canvas Quizzes or 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dropboxes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8471" y="1447800"/>
            <a:ext cx="48983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Graded on a curve.  Class average grade will be around 3.25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20650"/>
            <a:ext cx="6324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Class Project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Work in groups of 3 or 4 students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203950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96775F-FDC2-4FED-8B94-B25457430515}" type="slidenum">
              <a:rPr lang="en-US" altLang="en-US" sz="1000"/>
              <a:pPr eaLnBrk="1" hangingPunct="1"/>
              <a:t>11</a:t>
            </a:fld>
            <a:endParaRPr lang="en-US" altLang="en-US" sz="100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57200" y="2119876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Design, model, simulate, synthesize, and test a complex digital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system.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57200" y="3300976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Several milestones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Forming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teams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Homework problems that build toward the project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Project status report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Final demonstration (including mapping to your DE0 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Nano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457200" y="593725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More details coming later in the course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17" grpId="0"/>
      <p:bldP spid="1157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5257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Course Tools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1778"/>
            <a:ext cx="8229600" cy="2286000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Industry-standard design tools:</a:t>
            </a:r>
          </a:p>
          <a:p>
            <a:pPr lvl="1" eaLnBrk="1" hangingPunct="1"/>
            <a:r>
              <a:rPr lang="en-US" altLang="en-US" sz="2200" dirty="0" err="1" smtClean="0"/>
              <a:t>Modelsim</a:t>
            </a:r>
            <a:r>
              <a:rPr lang="en-US" altLang="en-US" sz="2200" dirty="0" smtClean="0"/>
              <a:t> HDL Simulation Tools (Mentor)</a:t>
            </a:r>
          </a:p>
          <a:p>
            <a:pPr lvl="1" eaLnBrk="1" hangingPunct="1"/>
            <a:r>
              <a:rPr lang="en-US" altLang="en-US" sz="2200" dirty="0" smtClean="0"/>
              <a:t>Design Vision Synthesis Tools (Synopsys) </a:t>
            </a:r>
          </a:p>
          <a:p>
            <a:pPr lvl="1" eaLnBrk="1" hangingPunct="1"/>
            <a:r>
              <a:rPr lang="en-US" altLang="en-US" sz="2200" dirty="0" smtClean="0"/>
              <a:t>TSMC 45nm CMOS Standard Cell Technology Library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E0F977-F882-4A26-AD4A-669F1499960A}" type="slidenum">
              <a:rPr lang="en-US" altLang="en-US" sz="1000"/>
              <a:pPr eaLnBrk="1" hangingPunct="1"/>
              <a:t>12</a:t>
            </a:fld>
            <a:endParaRPr lang="en-US" altLang="en-US" sz="100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533400" y="3200400"/>
            <a:ext cx="82296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</a:rPr>
              <a:t>Tutorials will be available for both tools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</a:rPr>
              <a:t>Modelsim</a:t>
            </a:r>
            <a:r>
              <a:rPr lang="en-US" altLang="en-US" sz="2200" dirty="0">
                <a:latin typeface="Times New Roman" panose="02020603050405020304" pitchFamily="18" charset="0"/>
              </a:rPr>
              <a:t>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tutorials </a:t>
            </a:r>
            <a:r>
              <a:rPr lang="en-US" altLang="en-US" sz="2200" u="sng" dirty="0">
                <a:latin typeface="Times New Roman" panose="02020603050405020304" pitchFamily="18" charset="0"/>
              </a:rPr>
              <a:t>next </a:t>
            </a:r>
            <a:r>
              <a:rPr lang="en-US" altLang="en-US" sz="2200" u="sng" dirty="0" smtClean="0">
                <a:latin typeface="Times New Roman" panose="02020603050405020304" pitchFamily="18" charset="0"/>
              </a:rPr>
              <a:t>week,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200" b="1" i="1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200" b="1" i="1" dirty="0">
                <a:latin typeface="Times New Roman" panose="02020603050405020304" pitchFamily="18" charset="0"/>
              </a:rPr>
              <a:t>only attend one of </a:t>
            </a:r>
            <a:r>
              <a:rPr lang="en-US" altLang="en-US" sz="2200" b="1" i="1" dirty="0" smtClean="0">
                <a:latin typeface="Times New Roman" panose="02020603050405020304" pitchFamily="18" charset="0"/>
              </a:rPr>
              <a:t>these</a:t>
            </a:r>
            <a:r>
              <a:rPr lang="en-US" altLang="en-US" sz="2200" b="1" i="1" dirty="0">
                <a:latin typeface="Times New Roman" panose="02020603050405020304" pitchFamily="18" charset="0"/>
              </a:rPr>
              <a:t>)</a:t>
            </a:r>
            <a:endParaRPr lang="en-US" altLang="en-US" sz="2200" b="1" i="1" dirty="0" smtClean="0">
              <a:latin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Monday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6:00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–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7:30 </a:t>
            </a:r>
            <a:r>
              <a:rPr lang="en-US" altLang="en-US" sz="2200" b="1" dirty="0" smtClean="0">
                <a:latin typeface="Times New Roman" panose="02020603050405020304" pitchFamily="18" charset="0"/>
              </a:rPr>
              <a:t>held in B555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Tuesday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6:00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–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7:30 </a:t>
            </a:r>
            <a:r>
              <a:rPr lang="en-US" altLang="en-US" sz="2200" b="1" dirty="0">
                <a:latin typeface="Times New Roman" panose="02020603050405020304" pitchFamily="18" charset="0"/>
              </a:rPr>
              <a:t>held in B555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Wednesday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4:00 </a:t>
            </a:r>
            <a:r>
              <a:rPr lang="en-US" altLang="en-US" sz="2200" dirty="0">
                <a:latin typeface="Times New Roman" panose="02020603050405020304" pitchFamily="18" charset="0"/>
              </a:rPr>
              <a:t>–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5:30 </a:t>
            </a:r>
            <a:r>
              <a:rPr lang="en-US" altLang="en-US" sz="2200" b="1" dirty="0">
                <a:latin typeface="Times New Roman" panose="02020603050405020304" pitchFamily="18" charset="0"/>
              </a:rPr>
              <a:t>held in </a:t>
            </a:r>
            <a:r>
              <a:rPr lang="en-US" altLang="en-US" sz="2200" b="1" dirty="0" smtClean="0">
                <a:latin typeface="Times New Roman" panose="02020603050405020304" pitchFamily="18" charset="0"/>
              </a:rPr>
              <a:t>B555</a:t>
            </a:r>
            <a:endParaRPr lang="en-US" altLang="en-US" sz="2200" dirty="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Design Vision tutorial a 6 to 7 weeks later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Tool </a:t>
            </a:r>
            <a:r>
              <a:rPr lang="en-US" altLang="en-US" sz="2200" dirty="0">
                <a:latin typeface="Times New Roman" panose="02020603050405020304" pitchFamily="18" charset="0"/>
              </a:rPr>
              <a:t>knowledge will be required to complete </a:t>
            </a:r>
            <a:r>
              <a:rPr lang="en-US" altLang="en-US" sz="2200" dirty="0" err="1">
                <a:latin typeface="Times New Roman" panose="02020603050405020304" pitchFamily="18" charset="0"/>
              </a:rPr>
              <a:t>homeworks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Fego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Ahia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will </a:t>
            </a:r>
            <a:r>
              <a:rPr lang="en-US" altLang="en-US" sz="2200" dirty="0">
                <a:latin typeface="Times New Roman" panose="02020603050405020304" pitchFamily="18" charset="0"/>
              </a:rPr>
              <a:t>be a resource for help on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914400" y="90487"/>
            <a:ext cx="5638800" cy="1143000"/>
          </a:xfrm>
        </p:spPr>
        <p:txBody>
          <a:bodyPr/>
          <a:lstStyle/>
          <a:p>
            <a:r>
              <a:rPr lang="en-US" altLang="en-US" dirty="0" err="1" smtClean="0"/>
              <a:t>ModelSim</a:t>
            </a:r>
            <a:r>
              <a:rPr lang="en-US" altLang="en-US" dirty="0" smtClean="0"/>
              <a:t> Tutorial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437"/>
          </a:xfrm>
        </p:spPr>
        <p:txBody>
          <a:bodyPr/>
          <a:lstStyle/>
          <a:p>
            <a:r>
              <a:rPr lang="en-US" altLang="en-US" dirty="0" err="1" smtClean="0"/>
              <a:t>ModelSim</a:t>
            </a:r>
            <a:r>
              <a:rPr lang="en-US" altLang="en-US" dirty="0" smtClean="0"/>
              <a:t> is our Verilog simulator.</a:t>
            </a:r>
          </a:p>
          <a:p>
            <a:pPr marL="0" indent="0">
              <a:buNone/>
            </a:pPr>
            <a:endParaRPr lang="en-US" altLang="en-US" sz="1100" dirty="0" smtClean="0"/>
          </a:p>
          <a:p>
            <a:pPr lvl="1"/>
            <a:r>
              <a:rPr lang="en-US" altLang="en-US" dirty="0" smtClean="0"/>
              <a:t>Tutorial takes about 1 to 1.5 hours</a:t>
            </a:r>
          </a:p>
          <a:p>
            <a:pPr lvl="1"/>
            <a:endParaRPr lang="en-US" altLang="en-US" sz="900" dirty="0" smtClean="0"/>
          </a:p>
          <a:p>
            <a:pPr lvl="1"/>
            <a:r>
              <a:rPr lang="en-US" altLang="en-US" dirty="0" smtClean="0"/>
              <a:t>3 tutorial sessions will be held next week </a:t>
            </a:r>
            <a:r>
              <a:rPr lang="en-US" altLang="en-US" sz="1600" b="1" i="1" dirty="0" smtClean="0"/>
              <a:t>(only attend one)</a:t>
            </a:r>
          </a:p>
          <a:p>
            <a:pPr lvl="2"/>
            <a:r>
              <a:rPr lang="en-US" altLang="en-US" dirty="0" smtClean="0"/>
              <a:t>Monday </a:t>
            </a:r>
            <a:r>
              <a:rPr lang="en-US" altLang="en-US" dirty="0" smtClean="0"/>
              <a:t>Jan 28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6:00 </a:t>
            </a:r>
            <a:r>
              <a:rPr lang="en-US" altLang="en-US" smtClean="0"/>
              <a:t>– </a:t>
            </a:r>
            <a:r>
              <a:rPr lang="en-US" altLang="en-US" smtClean="0"/>
              <a:t>7:30 </a:t>
            </a:r>
            <a:r>
              <a:rPr lang="en-US" altLang="en-US" dirty="0" smtClean="0"/>
              <a:t>in B555</a:t>
            </a:r>
          </a:p>
          <a:p>
            <a:pPr lvl="2"/>
            <a:r>
              <a:rPr lang="en-US" altLang="en-US" dirty="0" smtClean="0"/>
              <a:t>Tuesday, </a:t>
            </a:r>
            <a:r>
              <a:rPr lang="en-US" altLang="en-US" dirty="0" smtClean="0"/>
              <a:t>Jan 29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6:00 </a:t>
            </a:r>
            <a:r>
              <a:rPr lang="en-US" altLang="en-US" dirty="0" smtClean="0"/>
              <a:t>– </a:t>
            </a:r>
            <a:r>
              <a:rPr lang="en-US" altLang="en-US" dirty="0" smtClean="0"/>
              <a:t>7:00  </a:t>
            </a:r>
            <a:r>
              <a:rPr lang="en-US" altLang="en-US" dirty="0" smtClean="0"/>
              <a:t>in B555</a:t>
            </a:r>
          </a:p>
          <a:p>
            <a:pPr lvl="2"/>
            <a:r>
              <a:rPr lang="en-US" altLang="en-US" dirty="0" smtClean="0"/>
              <a:t>Wednesday, </a:t>
            </a:r>
            <a:r>
              <a:rPr lang="en-US" altLang="en-US" dirty="0" smtClean="0"/>
              <a:t>Jan 30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4:00 </a:t>
            </a:r>
            <a:r>
              <a:rPr lang="en-US" altLang="en-US" dirty="0" smtClean="0"/>
              <a:t>– </a:t>
            </a:r>
            <a:r>
              <a:rPr lang="en-US" altLang="en-US" dirty="0" smtClean="0"/>
              <a:t>5:30 </a:t>
            </a:r>
            <a:r>
              <a:rPr lang="en-US" altLang="en-US" dirty="0" smtClean="0"/>
              <a:t>in B555</a:t>
            </a:r>
          </a:p>
          <a:p>
            <a:pPr lvl="2"/>
            <a:endParaRPr lang="en-US" altLang="en-US" dirty="0" smtClean="0"/>
          </a:p>
          <a:p>
            <a:pPr lvl="1"/>
            <a:r>
              <a:rPr lang="en-US" altLang="en-US" dirty="0" smtClean="0"/>
              <a:t>You only need to attend one of these sessions!</a:t>
            </a:r>
          </a:p>
          <a:p>
            <a:pPr lvl="1"/>
            <a:r>
              <a:rPr lang="en-US" altLang="en-US" dirty="0" smtClean="0"/>
              <a:t>You can also do it on your own if you can’t make any of these sessions.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793101-FB3F-4967-A828-709CBBB44233}" type="slidenum">
              <a:rPr lang="en-US" altLang="en-US" sz="1000"/>
              <a:pPr eaLnBrk="1" hangingPunct="1"/>
              <a:t>13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126693"/>
            <a:ext cx="7620000" cy="1143000"/>
          </a:xfrm>
        </p:spPr>
        <p:txBody>
          <a:bodyPr/>
          <a:lstStyle/>
          <a:p>
            <a:r>
              <a:rPr lang="en-US" altLang="en-US" sz="3600" dirty="0" smtClean="0"/>
              <a:t>What You Should Get From This Class</a:t>
            </a: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8A10B2-531D-4CC5-948D-983C7907875B}" type="slidenum">
              <a:rPr lang="en-US" altLang="en-US" sz="1000"/>
              <a:pPr eaLnBrk="1" hangingPunct="1"/>
              <a:t>14</a:t>
            </a:fld>
            <a:endParaRPr lang="en-US" altLang="en-US" sz="10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1600200"/>
            <a:ext cx="807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This class will teach you how to use Hardware Description Languages (HDLs) to design, verify, and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realize </a:t>
            </a:r>
            <a:r>
              <a:rPr lang="en-US" altLang="en-US" sz="2800" dirty="0">
                <a:latin typeface="Times New Roman" panose="02020603050405020304" pitchFamily="18" charset="0"/>
              </a:rPr>
              <a:t>digital logic</a:t>
            </a:r>
          </a:p>
          <a:p>
            <a: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You will learn how to synthesize HDLs into hardware using the same tools used in industry</a:t>
            </a:r>
          </a:p>
          <a:p>
            <a: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You will participate in the always enlightening process of working to design a digital system in a team environment</a:t>
            </a:r>
          </a:p>
          <a:p>
            <a:pPr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00A0"/>
                </a:solidFill>
                <a:latin typeface="Times New Roman" panose="02020603050405020304" pitchFamily="18" charset="0"/>
              </a:rPr>
              <a:t>By the end of this course, most of you should be qualified for an entry-level job or internship at a hardware design firm </a:t>
            </a:r>
            <a:r>
              <a: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</a:rPr>
              <a:t>($$$)</a:t>
            </a:r>
            <a:endParaRPr lang="en-US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4" descr="digital_design_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81000"/>
            <a:ext cx="8939212" cy="6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04CD9E-BCCB-4549-9A8C-493AFAE9D023}" type="slidenum">
              <a:rPr lang="en-US" altLang="en-US" sz="1000"/>
              <a:pPr eaLnBrk="1" hangingPunct="1"/>
              <a:t>15</a:t>
            </a:fld>
            <a:endParaRPr lang="en-US" altLang="en-US" sz="1000"/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6275388" y="4419600"/>
            <a:ext cx="1116012" cy="892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00" dirty="0">
                <a:latin typeface="Tahoma" panose="020B0604030504040204" pitchFamily="34" charset="0"/>
                <a:cs typeface="Tahoma" panose="020B0604030504040204" pitchFamily="34" charset="0"/>
              </a:rPr>
              <a:t>Manufacture</a:t>
            </a:r>
          </a:p>
          <a:p>
            <a:pPr algn="ctr" eaLnBrk="1" hangingPunct="1"/>
            <a:r>
              <a:rPr lang="en-US" altLang="en-US" sz="1300" dirty="0">
                <a:latin typeface="Tahoma" panose="020B0604030504040204" pitchFamily="34" charset="0"/>
                <a:cs typeface="Tahoma" panose="020B0604030504040204" pitchFamily="34" charset="0"/>
              </a:rPr>
              <a:t>&amp;</a:t>
            </a:r>
          </a:p>
          <a:p>
            <a:pPr algn="ctr" eaLnBrk="1" hangingPunct="1"/>
            <a:r>
              <a:rPr lang="en-US" altLang="en-US" sz="1300" dirty="0">
                <a:latin typeface="Tahoma" panose="020B0604030504040204" pitchFamily="34" charset="0"/>
                <a:cs typeface="Tahoma" panose="020B0604030504040204" pitchFamily="34" charset="0"/>
              </a:rPr>
              <a:t>Hardware</a:t>
            </a:r>
          </a:p>
          <a:p>
            <a:pPr algn="ctr" eaLnBrk="1" hangingPunct="1"/>
            <a:r>
              <a:rPr lang="en-US" altLang="en-US" sz="1300" dirty="0">
                <a:latin typeface="Tahoma" panose="020B0604030504040204" pitchFamily="34" charset="0"/>
                <a:cs typeface="Tahoma" panose="020B0604030504040204" pitchFamily="34" charset="0"/>
              </a:rPr>
              <a:t>Validation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4876800" y="4450188"/>
            <a:ext cx="1116013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APR, Parasitic Extraction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&amp; Timing Checks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2A17AD-0C59-4485-ACC5-BE72755215B4}" type="slidenum">
              <a:rPr lang="en-US" altLang="en-US" sz="1000"/>
              <a:pPr eaLnBrk="1" hangingPunct="1"/>
              <a:t>16</a:t>
            </a:fld>
            <a:endParaRPr lang="en-US" altLang="en-US" sz="1000"/>
          </a:p>
        </p:txBody>
      </p:sp>
      <p:pic>
        <p:nvPicPr>
          <p:cNvPr id="17411" name="Picture 4" descr="digital_design_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609600"/>
            <a:ext cx="8939212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876800" y="4507817"/>
            <a:ext cx="1116013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APR, Parasitic Extraction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&amp; Timing Checks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6324600" y="4507817"/>
            <a:ext cx="1116012" cy="892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00" dirty="0">
                <a:latin typeface="Tahoma" panose="020B0604030504040204" pitchFamily="34" charset="0"/>
                <a:cs typeface="Tahoma" panose="020B0604030504040204" pitchFamily="34" charset="0"/>
              </a:rPr>
              <a:t>Manufacture</a:t>
            </a:r>
          </a:p>
          <a:p>
            <a:pPr algn="ctr" eaLnBrk="1" hangingPunct="1"/>
            <a:r>
              <a:rPr lang="en-US" altLang="en-US" sz="1300" dirty="0">
                <a:latin typeface="Tahoma" panose="020B0604030504040204" pitchFamily="34" charset="0"/>
                <a:cs typeface="Tahoma" panose="020B0604030504040204" pitchFamily="34" charset="0"/>
              </a:rPr>
              <a:t>&amp;</a:t>
            </a:r>
          </a:p>
          <a:p>
            <a:pPr algn="ctr" eaLnBrk="1" hangingPunct="1"/>
            <a:r>
              <a:rPr lang="en-US" altLang="en-US" sz="1300" dirty="0">
                <a:latin typeface="Tahoma" panose="020B0604030504040204" pitchFamily="34" charset="0"/>
                <a:cs typeface="Tahoma" panose="020B0604030504040204" pitchFamily="34" charset="0"/>
              </a:rPr>
              <a:t>Hardware</a:t>
            </a:r>
          </a:p>
          <a:p>
            <a:pPr algn="ctr" eaLnBrk="1" hangingPunct="1"/>
            <a:r>
              <a:rPr lang="en-US" altLang="en-US" sz="1300" dirty="0">
                <a:latin typeface="Tahoma" panose="020B0604030504040204" pitchFamily="34" charset="0"/>
                <a:cs typeface="Tahoma" panose="020B0604030504040204" pitchFamily="34" charset="0"/>
              </a:rPr>
              <a:t>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12725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an HDL?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HDL = </a:t>
            </a:r>
            <a:r>
              <a:rPr lang="en-US" altLang="en-US" b="1" smtClean="0"/>
              <a:t>H</a:t>
            </a:r>
            <a:r>
              <a:rPr lang="en-US" altLang="en-US" smtClean="0"/>
              <a:t>ardware </a:t>
            </a:r>
            <a:r>
              <a:rPr lang="en-US" altLang="en-US" b="1" smtClean="0"/>
              <a:t>D</a:t>
            </a:r>
            <a:r>
              <a:rPr lang="en-US" altLang="en-US" smtClean="0"/>
              <a:t>escription </a:t>
            </a:r>
            <a:r>
              <a:rPr lang="en-US" altLang="en-US" b="1" smtClean="0"/>
              <a:t>L</a:t>
            </a:r>
            <a:r>
              <a:rPr lang="en-US" altLang="en-US" smtClean="0"/>
              <a:t>anguage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B1A4CF-6574-4188-93C8-9A16F44FEC90}" type="slidenum">
              <a:rPr lang="en-US" altLang="en-US" sz="1000"/>
              <a:pPr eaLnBrk="1" hangingPunct="1"/>
              <a:t>17</a:t>
            </a:fld>
            <a:endParaRPr lang="en-US" altLang="en-US" sz="1000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381000" y="2133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Allows for modeling &amp; simulation </a:t>
            </a:r>
            <a:r>
              <a:rPr lang="en-US" altLang="en-US" sz="2000">
                <a:latin typeface="Times New Roman" panose="02020603050405020304" pitchFamily="18" charset="0"/>
              </a:rPr>
              <a:t>(with timing)</a:t>
            </a:r>
            <a:r>
              <a:rPr lang="en-US" altLang="en-US" sz="2400">
                <a:latin typeface="Times New Roman" panose="02020603050405020304" pitchFamily="18" charset="0"/>
              </a:rPr>
              <a:t> of digital designs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381000" y="3048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Can be synthesized into hardware (netlist) by synthesis tools (Synopsys, Ambit, FPGA compilers)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381000" y="403860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Two major standards in industry &amp; academia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 Verilog (Flexible, loose, more common in industry)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 VHDL (Strongly typed, more common in defense and automotive)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 Having used both I prefer Verilog.  This course will use Verilog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 System Verilog (Sverilog) is the next generation of verilog, and we will be learning portions of system verilog as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/>
      <p:bldP spid="172037" grpId="0"/>
      <p:bldP spid="1720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25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an HDL? </a:t>
            </a:r>
            <a:r>
              <a:rPr lang="en-US" altLang="en-US" sz="3200" dirty="0" smtClean="0"/>
              <a:t>(continued)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3276600" cy="4267200"/>
          </a:xfr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Palatino Linotype" panose="02040502050505030304" pitchFamily="18" charset="0"/>
              </a:rPr>
              <a:t>module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 counter(</a:t>
            </a:r>
            <a:r>
              <a:rPr lang="en-US" altLang="en-US" sz="1800" dirty="0" err="1" smtClean="0">
                <a:latin typeface="Palatino Linotype" panose="02040502050505030304" pitchFamily="18" charset="0"/>
              </a:rPr>
              <a:t>clk,rst_n,cnt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dirty="0" smtClean="0">
              <a:latin typeface="Palatino Linotype" panose="0204050205050503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</a:t>
            </a:r>
            <a:r>
              <a:rPr lang="en-US" altLang="en-US" sz="1800" b="1" dirty="0" smtClean="0">
                <a:latin typeface="Palatino Linotype" panose="02040502050505030304" pitchFamily="18" charset="0"/>
              </a:rPr>
              <a:t>input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1800" dirty="0" err="1" smtClean="0">
                <a:latin typeface="Palatino Linotype" panose="02040502050505030304" pitchFamily="18" charset="0"/>
              </a:rPr>
              <a:t>clk,rst_n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</a:t>
            </a:r>
            <a:r>
              <a:rPr lang="en-US" altLang="en-US" sz="1800" b="1" dirty="0" smtClean="0">
                <a:latin typeface="Palatino Linotype" panose="02040502050505030304" pitchFamily="18" charset="0"/>
              </a:rPr>
              <a:t>output 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[3:0] </a:t>
            </a:r>
            <a:r>
              <a:rPr lang="en-US" altLang="en-US" sz="1800" dirty="0" err="1" smtClean="0">
                <a:latin typeface="Palatino Linotype" panose="02040502050505030304" pitchFamily="18" charset="0"/>
              </a:rPr>
              <a:t>cnt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dirty="0" smtClean="0">
              <a:latin typeface="Palatino Linotype" panose="0204050205050503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</a:t>
            </a:r>
            <a:r>
              <a:rPr lang="en-US" altLang="en-US" sz="1800" b="1" dirty="0" err="1" smtClean="0">
                <a:latin typeface="Palatino Linotype" panose="02040502050505030304" pitchFamily="18" charset="0"/>
              </a:rPr>
              <a:t>reg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 [3:0] </a:t>
            </a:r>
            <a:r>
              <a:rPr lang="en-US" altLang="en-US" sz="1800" dirty="0" err="1" smtClean="0">
                <a:latin typeface="Palatino Linotype" panose="02040502050505030304" pitchFamily="18" charset="0"/>
              </a:rPr>
              <a:t>cnt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dirty="0" smtClean="0">
              <a:latin typeface="Palatino Linotype" panose="0204050205050503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</a:t>
            </a:r>
            <a:r>
              <a:rPr lang="en-US" altLang="en-US" sz="1800" b="1" dirty="0" smtClean="0">
                <a:latin typeface="Palatino Linotype" panose="02040502050505030304" pitchFamily="18" charset="0"/>
              </a:rPr>
              <a:t>always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 @(</a:t>
            </a:r>
            <a:r>
              <a:rPr lang="en-US" altLang="en-US" sz="1800" b="1" dirty="0" err="1" smtClean="0">
                <a:latin typeface="Palatino Linotype" panose="02040502050505030304" pitchFamily="18" charset="0"/>
              </a:rPr>
              <a:t>posedge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1800" dirty="0" err="1" smtClean="0">
                <a:latin typeface="Palatino Linotype" panose="02040502050505030304" pitchFamily="18" charset="0"/>
              </a:rPr>
              <a:t>clk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) </a:t>
            </a:r>
            <a:r>
              <a:rPr lang="en-US" altLang="en-US" sz="1800" b="1" dirty="0" smtClean="0">
                <a:latin typeface="Palatino Linotype" panose="02040502050505030304" pitchFamily="18" charset="0"/>
              </a:rPr>
              <a:t>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  </a:t>
            </a:r>
            <a:r>
              <a:rPr lang="en-US" altLang="en-US" sz="1800" b="1" dirty="0" smtClean="0">
                <a:latin typeface="Palatino Linotype" panose="02040502050505030304" pitchFamily="18" charset="0"/>
              </a:rPr>
              <a:t>if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 (!</a:t>
            </a:r>
            <a:r>
              <a:rPr lang="en-US" altLang="en-US" sz="1800" dirty="0" err="1" smtClean="0">
                <a:latin typeface="Palatino Linotype" panose="02040502050505030304" pitchFamily="18" charset="0"/>
              </a:rPr>
              <a:t>rst_n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     </a:t>
            </a:r>
            <a:r>
              <a:rPr lang="en-US" altLang="en-US" sz="1800" dirty="0" err="1" smtClean="0">
                <a:latin typeface="Palatino Linotype" panose="02040502050505030304" pitchFamily="18" charset="0"/>
              </a:rPr>
              <a:t>cnt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 &lt;= 4’b0000;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  </a:t>
            </a:r>
            <a:r>
              <a:rPr lang="en-US" altLang="en-US" sz="1800" b="1" dirty="0" smtClean="0">
                <a:latin typeface="Palatino Linotype" panose="02040502050505030304" pitchFamily="18" charset="0"/>
              </a:rPr>
              <a:t>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     </a:t>
            </a:r>
            <a:r>
              <a:rPr lang="en-US" altLang="en-US" sz="1800" dirty="0" err="1" smtClean="0">
                <a:latin typeface="Palatino Linotype" panose="02040502050505030304" pitchFamily="18" charset="0"/>
              </a:rPr>
              <a:t>cnt</a:t>
            </a:r>
            <a:r>
              <a:rPr lang="en-US" altLang="en-US" sz="1800" dirty="0" smtClean="0">
                <a:latin typeface="Palatino Linotype" panose="02040502050505030304" pitchFamily="18" charset="0"/>
              </a:rPr>
              <a:t> &lt;= cnt+1;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Palatino Linotype" panose="02040502050505030304" pitchFamily="18" charset="0"/>
              </a:rPr>
              <a:t>  </a:t>
            </a:r>
            <a:r>
              <a:rPr lang="en-US" altLang="en-US" sz="1800" b="1" dirty="0" smtClean="0">
                <a:latin typeface="Palatino Linotype" panose="02040502050505030304" pitchFamily="18" charset="0"/>
              </a:rPr>
              <a:t>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err="1" smtClean="0">
                <a:latin typeface="Palatino Linotype" panose="02040502050505030304" pitchFamily="18" charset="0"/>
              </a:rPr>
              <a:t>endmodule</a:t>
            </a:r>
            <a:endParaRPr lang="en-US" altLang="en-US" sz="1800" b="1" dirty="0" smtClean="0">
              <a:latin typeface="Palatino Linotype" panose="02040502050505030304" pitchFamily="18" charset="0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FA39F6-2FF4-46B3-8121-7678C9F6795E}" type="slidenum">
              <a:rPr lang="en-US" altLang="en-US" sz="1000"/>
              <a:pPr eaLnBrk="1" hangingPunct="1"/>
              <a:t>18</a:t>
            </a:fld>
            <a:endParaRPr lang="en-US" altLang="en-US" sz="100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962400" y="2057400"/>
            <a:ext cx="470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/>
              <a:t> It looks like a programming language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3962400" y="2514600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/>
              <a:t> It is </a:t>
            </a:r>
            <a:r>
              <a:rPr lang="en-US" altLang="en-US" sz="1800" b="1"/>
              <a:t>NOT</a:t>
            </a:r>
            <a:r>
              <a:rPr lang="en-US" altLang="en-US" sz="1800"/>
              <a:t> a programming language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3962400" y="3048000"/>
            <a:ext cx="480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1800"/>
              <a:t> It is always critical to recall you are describing hardware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3962400" y="3886200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1800" dirty="0"/>
              <a:t> This codes primary purpose is to generate hardware</a:t>
            </a:r>
          </a:p>
        </p:txBody>
      </p:sp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3962400" y="4724400"/>
            <a:ext cx="480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1800"/>
              <a:t> The hardware this code describes (a counter) can be simulated on a computer.  In this secondary use of the language it does act more like a programming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/>
      <p:bldP spid="173063" grpId="0"/>
      <p:bldP spid="173064" grpId="0"/>
      <p:bldP spid="1730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338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Simulating/Validating HDL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sad truth…</a:t>
            </a:r>
          </a:p>
          <a:p>
            <a:pPr lvl="1" eaLnBrk="1" hangingPunct="1"/>
            <a:r>
              <a:rPr lang="en-US" altLang="en-US" dirty="0" smtClean="0"/>
              <a:t>10% design, 90% validation</a:t>
            </a:r>
          </a:p>
          <a:p>
            <a:pPr lvl="1" eaLnBrk="1" hangingPunct="1"/>
            <a:r>
              <a:rPr lang="en-US" altLang="en-US" dirty="0" smtClean="0"/>
              <a:t>If you do it right you will spend 9X more time testing/validating a design than designing it.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53B9CB-9FB8-4A9B-BD7E-CCC8979D950B}" type="slidenum">
              <a:rPr lang="en-US" altLang="en-US" sz="1000"/>
              <a:pPr eaLnBrk="1" hangingPunct="1"/>
              <a:t>19</a:t>
            </a:fld>
            <a:endParaRPr lang="en-US" altLang="en-US" sz="100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81000" y="3657600"/>
            <a:ext cx="8305800" cy="2743200"/>
            <a:chOff x="240" y="2304"/>
            <a:chExt cx="5232" cy="1728"/>
          </a:xfrm>
        </p:grpSpPr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2976" y="2688"/>
              <a:ext cx="912" cy="768"/>
            </a:xfrm>
            <a:prstGeom prst="rect">
              <a:avLst/>
            </a:prstGeom>
            <a:solidFill>
              <a:srgbClr val="696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Design</a:t>
              </a:r>
            </a:p>
            <a:p>
              <a:pPr algn="ctr" eaLnBrk="1" hangingPunct="1"/>
              <a:r>
                <a:rPr lang="en-US" altLang="en-US" sz="1800"/>
                <a:t>Under Test</a:t>
              </a:r>
            </a:p>
            <a:p>
              <a:pPr algn="ctr" eaLnBrk="1" hangingPunct="1"/>
              <a:r>
                <a:rPr lang="en-US" altLang="en-US" sz="1800"/>
                <a:t>(verilog)</a:t>
              </a:r>
            </a:p>
          </p:txBody>
        </p:sp>
        <p:sp>
          <p:nvSpPr>
            <p:cNvPr id="20487" name="Rectangle 6"/>
            <p:cNvSpPr>
              <a:spLocks noChangeArrowheads="1"/>
            </p:cNvSpPr>
            <p:nvPr/>
          </p:nvSpPr>
          <p:spPr bwMode="auto">
            <a:xfrm>
              <a:off x="1680" y="2688"/>
              <a:ext cx="912" cy="768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Stimulus</a:t>
              </a:r>
            </a:p>
            <a:p>
              <a:pPr algn="ctr" eaLnBrk="1" hangingPunct="1"/>
              <a:r>
                <a:rPr lang="en-US" altLang="en-US" sz="1800"/>
                <a:t>Generation</a:t>
              </a:r>
            </a:p>
            <a:p>
              <a:pPr algn="ctr" eaLnBrk="1" hangingPunct="1"/>
              <a:r>
                <a:rPr lang="en-US" altLang="en-US" sz="1800"/>
                <a:t>(verilog)</a:t>
              </a:r>
            </a:p>
          </p:txBody>
        </p:sp>
        <p:sp>
          <p:nvSpPr>
            <p:cNvPr id="20488" name="Rectangle 7"/>
            <p:cNvSpPr>
              <a:spLocks noChangeArrowheads="1"/>
            </p:cNvSpPr>
            <p:nvPr/>
          </p:nvSpPr>
          <p:spPr bwMode="auto">
            <a:xfrm>
              <a:off x="4272" y="2688"/>
              <a:ext cx="1056" cy="76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Output</a:t>
              </a:r>
            </a:p>
            <a:p>
              <a:pPr algn="ctr" eaLnBrk="1" hangingPunct="1"/>
              <a:r>
                <a:rPr lang="en-US" altLang="en-US" sz="1800"/>
                <a:t>Monitoring</a:t>
              </a:r>
            </a:p>
            <a:p>
              <a:pPr algn="ctr" eaLnBrk="1" hangingPunct="1"/>
              <a:r>
                <a:rPr lang="en-US" altLang="en-US" sz="1600" b="1" i="1"/>
                <a:t>Self Checking</a:t>
              </a:r>
            </a:p>
            <a:p>
              <a:pPr algn="ctr" eaLnBrk="1" hangingPunct="1"/>
              <a:r>
                <a:rPr lang="en-US" altLang="en-US" sz="1800"/>
                <a:t>(verilog)</a:t>
              </a:r>
            </a:p>
          </p:txBody>
        </p:sp>
        <p:sp>
          <p:nvSpPr>
            <p:cNvPr id="20489" name="Line 8"/>
            <p:cNvSpPr>
              <a:spLocks noChangeShapeType="1"/>
            </p:cNvSpPr>
            <p:nvPr/>
          </p:nvSpPr>
          <p:spPr bwMode="auto">
            <a:xfrm>
              <a:off x="2592" y="288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2592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2592" y="307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2592" y="316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2592" y="32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888" y="288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3888" y="307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Line 17"/>
            <p:cNvSpPr>
              <a:spLocks noChangeShapeType="1"/>
            </p:cNvSpPr>
            <p:nvPr/>
          </p:nvSpPr>
          <p:spPr bwMode="auto">
            <a:xfrm>
              <a:off x="3888" y="32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V="1">
              <a:off x="2400" y="2544"/>
              <a:ext cx="0" cy="14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>
              <a:off x="2400" y="2544"/>
              <a:ext cx="206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>
              <a:off x="4464" y="2544"/>
              <a:ext cx="0" cy="14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23"/>
            <p:cNvSpPr>
              <a:spLocks noChangeShapeType="1"/>
            </p:cNvSpPr>
            <p:nvPr/>
          </p:nvSpPr>
          <p:spPr bwMode="auto">
            <a:xfrm flipV="1">
              <a:off x="4608" y="2448"/>
              <a:ext cx="0" cy="24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24"/>
            <p:cNvSpPr>
              <a:spLocks noChangeShapeType="1"/>
            </p:cNvSpPr>
            <p:nvPr/>
          </p:nvSpPr>
          <p:spPr bwMode="auto">
            <a:xfrm>
              <a:off x="2256" y="2448"/>
              <a:ext cx="2352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Line 25"/>
            <p:cNvSpPr>
              <a:spLocks noChangeShapeType="1"/>
            </p:cNvSpPr>
            <p:nvPr/>
          </p:nvSpPr>
          <p:spPr bwMode="auto">
            <a:xfrm>
              <a:off x="2256" y="2448"/>
              <a:ext cx="0" cy="24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Rectangle 26"/>
            <p:cNvSpPr>
              <a:spLocks noChangeArrowheads="1"/>
            </p:cNvSpPr>
            <p:nvPr/>
          </p:nvSpPr>
          <p:spPr bwMode="auto">
            <a:xfrm>
              <a:off x="1920" y="3648"/>
              <a:ext cx="480" cy="240"/>
            </a:xfrm>
            <a:prstGeom prst="rect">
              <a:avLst/>
            </a:prstGeom>
            <a:solidFill>
              <a:srgbClr val="6969FF">
                <a:alpha val="25882"/>
              </a:srgbClr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file</a:t>
              </a:r>
            </a:p>
          </p:txBody>
        </p:sp>
        <p:sp>
          <p:nvSpPr>
            <p:cNvPr id="20504" name="Rectangle 27"/>
            <p:cNvSpPr>
              <a:spLocks noChangeArrowheads="1"/>
            </p:cNvSpPr>
            <p:nvPr/>
          </p:nvSpPr>
          <p:spPr bwMode="auto">
            <a:xfrm>
              <a:off x="4512" y="3648"/>
              <a:ext cx="480" cy="240"/>
            </a:xfrm>
            <a:prstGeom prst="rect">
              <a:avLst/>
            </a:prstGeom>
            <a:solidFill>
              <a:srgbClr val="6969FF">
                <a:alpha val="25882"/>
              </a:srgbClr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file</a:t>
              </a:r>
            </a:p>
          </p:txBody>
        </p:sp>
        <p:sp>
          <p:nvSpPr>
            <p:cNvPr id="20505" name="Line 28"/>
            <p:cNvSpPr>
              <a:spLocks noChangeShapeType="1"/>
            </p:cNvSpPr>
            <p:nvPr/>
          </p:nvSpPr>
          <p:spPr bwMode="auto">
            <a:xfrm flipV="1">
              <a:off x="2160" y="3456"/>
              <a:ext cx="0" cy="19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29"/>
            <p:cNvSpPr>
              <a:spLocks noChangeShapeType="1"/>
            </p:cNvSpPr>
            <p:nvPr/>
          </p:nvSpPr>
          <p:spPr bwMode="auto">
            <a:xfrm flipV="1">
              <a:off x="4752" y="3456"/>
              <a:ext cx="0" cy="19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32"/>
            <p:cNvSpPr>
              <a:spLocks noChangeArrowheads="1"/>
            </p:cNvSpPr>
            <p:nvPr/>
          </p:nvSpPr>
          <p:spPr bwMode="auto">
            <a:xfrm>
              <a:off x="1536" y="2304"/>
              <a:ext cx="3936" cy="1728"/>
            </a:xfrm>
            <a:prstGeom prst="rect">
              <a:avLst/>
            </a:prstGeom>
            <a:solidFill>
              <a:srgbClr val="6969FF">
                <a:alpha val="2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2496" y="3712"/>
              <a:ext cx="16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i="1"/>
                <a:t>Verilog test bench shell</a:t>
              </a:r>
            </a:p>
          </p:txBody>
        </p:sp>
        <p:sp>
          <p:nvSpPr>
            <p:cNvPr id="20509" name="Text Box 36"/>
            <p:cNvSpPr txBox="1">
              <a:spLocks noChangeArrowheads="1"/>
            </p:cNvSpPr>
            <p:nvPr/>
          </p:nvSpPr>
          <p:spPr bwMode="auto">
            <a:xfrm>
              <a:off x="240" y="2304"/>
              <a:ext cx="1248" cy="17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Testbenchs are written in verilog as well.  </a:t>
              </a:r>
            </a:p>
            <a:p>
              <a:pPr eaLnBrk="1" hangingPunct="1"/>
              <a:endParaRPr lang="en-US" altLang="en-US" sz="1000"/>
            </a:p>
            <a:p>
              <a:pPr eaLnBrk="1" hangingPunct="1"/>
              <a:r>
                <a:rPr lang="en-US" altLang="en-US" sz="1600"/>
                <a:t>Testbench verilog is not describing hardware and can be thought of as more of a program.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5795E3-33E1-4304-843A-881530232F4C}" type="slidenum">
              <a:rPr lang="en-US" altLang="en-US" sz="1000"/>
              <a:pPr eaLnBrk="1" hangingPunct="1"/>
              <a:t>2</a:t>
            </a:fld>
            <a:endParaRPr lang="en-US" altLang="en-US" sz="100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0066"/>
                </a:solidFill>
                <a:latin typeface="Arial" panose="020B0604020202020204" pitchFamily="34" charset="0"/>
              </a:rPr>
              <a:t>Instructors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Eric Hoffman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762000" y="2192383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Faculty Associate</a:t>
            </a:r>
            <a:endParaRPr lang="en-US" altLang="en-US" sz="2000" dirty="0"/>
          </a:p>
        </p:txBody>
      </p: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762000" y="2573383"/>
            <a:ext cx="38274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 Have no PhD, Masters only</a:t>
            </a:r>
          </a:p>
          <a:p>
            <a:pPr eaLnBrk="1" hangingPunct="1"/>
            <a:endParaRPr lang="en-US" altLang="en-US" sz="1800" dirty="0"/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762000" y="2954383"/>
            <a:ext cx="77724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25+ </a:t>
            </a:r>
            <a:r>
              <a:rPr lang="en-US" altLang="en-US" sz="2000" dirty="0"/>
              <a:t>years industry experience doing Integrated Circuit &amp; System design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10 </a:t>
            </a:r>
            <a:r>
              <a:rPr lang="en-US" altLang="en-US" sz="1800" dirty="0"/>
              <a:t>years at Intel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 7+ years at ZMD (Mixed signal, Analog/Digital IC’s)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8+ </a:t>
            </a:r>
            <a:r>
              <a:rPr lang="en-US" altLang="en-US" sz="1800" dirty="0"/>
              <a:t>years as independent consultant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18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1800" dirty="0"/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762000" y="4402183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 Instructing experience: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ECE555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ECE552, ECE551</a:t>
            </a:r>
            <a:r>
              <a:rPr lang="en-US" altLang="en-US" sz="2000"/>
              <a:t>, </a:t>
            </a:r>
            <a:r>
              <a:rPr lang="en-US" altLang="en-US" sz="2000" smtClean="0"/>
              <a:t>ECE353, ECE352</a:t>
            </a:r>
            <a:endParaRPr lang="en-US" altLang="en-US" sz="2000" dirty="0"/>
          </a:p>
        </p:txBody>
      </p:sp>
      <p:sp>
        <p:nvSpPr>
          <p:cNvPr id="168973" name="Rectangle 13"/>
          <p:cNvSpPr>
            <a:spLocks noChangeArrowheads="1"/>
          </p:cNvSpPr>
          <p:nvPr/>
        </p:nvSpPr>
        <p:spPr bwMode="auto">
          <a:xfrm>
            <a:off x="609600" y="5173708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800" dirty="0" err="1" smtClean="0"/>
              <a:t>Fego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Ahia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= TA</a:t>
            </a:r>
          </a:p>
          <a:p>
            <a:pPr marL="857250" lvl="1" indent="-457200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ahia@wisc.edu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168968" grpId="0"/>
      <p:bldP spid="168970" grpId="0"/>
      <p:bldP spid="168971" grpId="0"/>
      <p:bldP spid="1689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82997" y="27353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Synthesis?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Takes a description of what a circuit DOES</a:t>
            </a:r>
          </a:p>
          <a:p>
            <a:pPr eaLnBrk="1" hangingPunct="1"/>
            <a:r>
              <a:rPr lang="en-US" altLang="en-US" smtClean="0"/>
              <a:t>Creates the hardware to DO it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486568-9D44-40A3-A465-A58B243CD75C}" type="slidenum">
              <a:rPr lang="en-US" altLang="en-US" sz="1000"/>
              <a:pPr eaLnBrk="1" hangingPunct="1"/>
              <a:t>20</a:t>
            </a:fld>
            <a:endParaRPr lang="en-US" altLang="en-US" sz="100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28600" y="2667000"/>
            <a:ext cx="3429000" cy="3581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module</a:t>
            </a:r>
            <a:r>
              <a:rPr lang="en-US" altLang="en-US" sz="1400" dirty="0">
                <a:latin typeface="Courier New" panose="02070309020205020404" pitchFamily="49" charset="0"/>
              </a:rPr>
              <a:t> counter(</a:t>
            </a:r>
            <a:r>
              <a:rPr lang="en-US" altLang="en-US" sz="1400" dirty="0" err="1">
                <a:latin typeface="Courier New" panose="02070309020205020404" pitchFamily="49" charset="0"/>
              </a:rPr>
              <a:t>clk,rst_n,cnt</a:t>
            </a:r>
            <a:r>
              <a:rPr lang="en-US" altLang="en-US" sz="1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b="1" dirty="0">
                <a:latin typeface="Courier New" panose="02070309020205020404" pitchFamily="49" charset="0"/>
              </a:rPr>
              <a:t>input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clk,rst_n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b="1" dirty="0">
                <a:latin typeface="Courier New" panose="02070309020205020404" pitchFamily="49" charset="0"/>
              </a:rPr>
              <a:t>output</a:t>
            </a:r>
            <a:r>
              <a:rPr lang="en-US" altLang="en-US" sz="1400" dirty="0">
                <a:latin typeface="Courier New" panose="02070309020205020404" pitchFamily="49" charset="0"/>
              </a:rPr>
              <a:t> [3:0] </a:t>
            </a:r>
            <a:r>
              <a:rPr lang="en-US" altLang="en-US" sz="1400" dirty="0" err="1">
                <a:latin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reg</a:t>
            </a:r>
            <a:r>
              <a:rPr lang="en-US" altLang="en-US" sz="1400" dirty="0">
                <a:latin typeface="Courier New" panose="02070309020205020404" pitchFamily="49" charset="0"/>
              </a:rPr>
              <a:t> [3:0] </a:t>
            </a:r>
            <a:r>
              <a:rPr lang="en-US" altLang="en-US" sz="1400" dirty="0" err="1">
                <a:latin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b="1" dirty="0">
                <a:latin typeface="Courier New" panose="02070309020205020404" pitchFamily="49" charset="0"/>
              </a:rPr>
              <a:t>always</a:t>
            </a:r>
            <a:r>
              <a:rPr lang="en-US" altLang="en-US" sz="1400" dirty="0">
                <a:latin typeface="Courier New" panose="02070309020205020404" pitchFamily="49" charset="0"/>
              </a:rPr>
              <a:t> @(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posedge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clk</a:t>
            </a:r>
            <a:r>
              <a:rPr lang="en-US" altLang="en-US" sz="1400" dirty="0">
                <a:latin typeface="Courier New" panose="02070309020205020404" pitchFamily="49" charset="0"/>
              </a:rPr>
              <a:t>) </a:t>
            </a:r>
            <a:r>
              <a:rPr lang="en-US" altLang="en-US" sz="1400" b="1" dirty="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latin typeface="Courier New" panose="02070309020205020404" pitchFamily="49" charset="0"/>
              </a:rPr>
              <a:t>if</a:t>
            </a:r>
            <a:r>
              <a:rPr lang="en-US" altLang="en-US" sz="1400" dirty="0">
                <a:latin typeface="Courier New" panose="02070309020205020404" pitchFamily="49" charset="0"/>
              </a:rPr>
              <a:t> (~</a:t>
            </a:r>
            <a:r>
              <a:rPr lang="en-US" altLang="en-US" sz="1400" dirty="0" err="1">
                <a:latin typeface="Courier New" panose="02070309020205020404" pitchFamily="49" charset="0"/>
              </a:rPr>
              <a:t>rst_n</a:t>
            </a:r>
            <a:r>
              <a:rPr lang="en-US" altLang="en-US" sz="14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smtClean="0">
                <a:latin typeface="Courier New" panose="02070309020205020404" pitchFamily="49" charset="0"/>
              </a:rPr>
              <a:t>&lt;= </a:t>
            </a:r>
            <a:r>
              <a:rPr lang="en-US" altLang="en-US" sz="1400" dirty="0">
                <a:latin typeface="Courier New" panose="02070309020205020404" pitchFamily="49" charset="0"/>
              </a:rPr>
              <a:t>4’b0000;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cnt</a:t>
            </a:r>
            <a:r>
              <a:rPr lang="en-US" altLang="en-US" sz="1400">
                <a:latin typeface="Courier New" panose="02070309020205020404" pitchFamily="49" charset="0"/>
              </a:rPr>
              <a:t> </a:t>
            </a:r>
            <a:r>
              <a:rPr lang="en-US" altLang="en-US" sz="1400" smtClean="0">
                <a:latin typeface="Courier New" panose="02070309020205020404" pitchFamily="49" charset="0"/>
              </a:rPr>
              <a:t>&lt;= </a:t>
            </a:r>
            <a:r>
              <a:rPr lang="en-US" altLang="en-US" sz="1400" dirty="0">
                <a:latin typeface="Courier New" panose="02070309020205020404" pitchFamily="49" charset="0"/>
              </a:rPr>
              <a:t>cnt+1;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b="1" dirty="0">
                <a:latin typeface="Courier New" panose="02070309020205020404" pitchFamily="49" charset="0"/>
              </a:rPr>
              <a:t>end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400" b="1" dirty="0" err="1">
                <a:latin typeface="Courier New" panose="02070309020205020404" pitchFamily="49" charset="0"/>
              </a:rPr>
              <a:t>endmodule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657600" y="3200400"/>
            <a:ext cx="1600200" cy="2362200"/>
            <a:chOff x="2304" y="2016"/>
            <a:chExt cx="1008" cy="1488"/>
          </a:xfrm>
        </p:grpSpPr>
        <p:sp>
          <p:nvSpPr>
            <p:cNvPr id="21548" name="Rectangle 5"/>
            <p:cNvSpPr>
              <a:spLocks noChangeArrowheads="1"/>
            </p:cNvSpPr>
            <p:nvPr/>
          </p:nvSpPr>
          <p:spPr bwMode="auto">
            <a:xfrm>
              <a:off x="2496" y="2016"/>
              <a:ext cx="816" cy="1488"/>
            </a:xfrm>
            <a:prstGeom prst="rect">
              <a:avLst/>
            </a:prstGeom>
            <a:solidFill>
              <a:srgbClr val="696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1549" name="Text Box 7"/>
            <p:cNvSpPr txBox="1">
              <a:spLocks noChangeArrowheads="1"/>
            </p:cNvSpPr>
            <p:nvPr/>
          </p:nvSpPr>
          <p:spPr bwMode="auto">
            <a:xfrm rot="-3751756">
              <a:off x="2306" y="2542"/>
              <a:ext cx="11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Synthesis Tool</a:t>
              </a:r>
            </a:p>
            <a:p>
              <a:pPr algn="ctr" eaLnBrk="1" hangingPunct="1"/>
              <a:r>
                <a:rPr lang="en-US" altLang="en-US" sz="1800"/>
                <a:t>(Synopsys)</a:t>
              </a:r>
            </a:p>
          </p:txBody>
        </p:sp>
        <p:sp>
          <p:nvSpPr>
            <p:cNvPr id="21550" name="Line 8"/>
            <p:cNvSpPr>
              <a:spLocks noChangeShapeType="1"/>
            </p:cNvSpPr>
            <p:nvPr/>
          </p:nvSpPr>
          <p:spPr bwMode="auto">
            <a:xfrm>
              <a:off x="2304" y="278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6705600" y="3657600"/>
            <a:ext cx="304800" cy="15240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 flipH="1">
            <a:off x="6781800" y="50292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6858000" y="50292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Freeform 13"/>
          <p:cNvSpPr>
            <a:spLocks/>
          </p:cNvSpPr>
          <p:nvPr/>
        </p:nvSpPr>
        <p:spPr bwMode="auto">
          <a:xfrm>
            <a:off x="7239000" y="3429000"/>
            <a:ext cx="1219200" cy="1981200"/>
          </a:xfrm>
          <a:custGeom>
            <a:avLst/>
            <a:gdLst>
              <a:gd name="T0" fmla="*/ 2147483647 w 450"/>
              <a:gd name="T1" fmla="*/ 2147483647 h 806"/>
              <a:gd name="T2" fmla="*/ 2147483647 w 450"/>
              <a:gd name="T3" fmla="*/ 2147483647 h 806"/>
              <a:gd name="T4" fmla="*/ 2147483647 w 450"/>
              <a:gd name="T5" fmla="*/ 2147483647 h 806"/>
              <a:gd name="T6" fmla="*/ 2147483647 w 450"/>
              <a:gd name="T7" fmla="*/ 2147483647 h 806"/>
              <a:gd name="T8" fmla="*/ 2147483647 w 450"/>
              <a:gd name="T9" fmla="*/ 2147483647 h 806"/>
              <a:gd name="T10" fmla="*/ 2147483647 w 450"/>
              <a:gd name="T11" fmla="*/ 0 h 806"/>
              <a:gd name="T12" fmla="*/ 2147483647 w 450"/>
              <a:gd name="T13" fmla="*/ 2147483647 h 806"/>
              <a:gd name="T14" fmla="*/ 2147483647 w 450"/>
              <a:gd name="T15" fmla="*/ 2147483647 h 806"/>
              <a:gd name="T16" fmla="*/ 2147483647 w 450"/>
              <a:gd name="T17" fmla="*/ 2147483647 h 806"/>
              <a:gd name="T18" fmla="*/ 2147483647 w 450"/>
              <a:gd name="T19" fmla="*/ 2147483647 h 806"/>
              <a:gd name="T20" fmla="*/ 2147483647 w 450"/>
              <a:gd name="T21" fmla="*/ 2147483647 h 806"/>
              <a:gd name="T22" fmla="*/ 2147483647 w 450"/>
              <a:gd name="T23" fmla="*/ 2147483647 h 806"/>
              <a:gd name="T24" fmla="*/ 2147483647 w 450"/>
              <a:gd name="T25" fmla="*/ 2147483647 h 806"/>
              <a:gd name="T26" fmla="*/ 2147483647 w 450"/>
              <a:gd name="T27" fmla="*/ 2147483647 h 806"/>
              <a:gd name="T28" fmla="*/ 2147483647 w 450"/>
              <a:gd name="T29" fmla="*/ 2147483647 h 806"/>
              <a:gd name="T30" fmla="*/ 2147483647 w 450"/>
              <a:gd name="T31" fmla="*/ 2147483647 h 806"/>
              <a:gd name="T32" fmla="*/ 2147483647 w 450"/>
              <a:gd name="T33" fmla="*/ 2147483647 h 806"/>
              <a:gd name="T34" fmla="*/ 2147483647 w 450"/>
              <a:gd name="T35" fmla="*/ 2147483647 h 806"/>
              <a:gd name="T36" fmla="*/ 2147483647 w 450"/>
              <a:gd name="T37" fmla="*/ 2147483647 h 806"/>
              <a:gd name="T38" fmla="*/ 2147483647 w 450"/>
              <a:gd name="T39" fmla="*/ 2147483647 h 806"/>
              <a:gd name="T40" fmla="*/ 0 w 450"/>
              <a:gd name="T41" fmla="*/ 2147483647 h 806"/>
              <a:gd name="T42" fmla="*/ 2147483647 w 450"/>
              <a:gd name="T43" fmla="*/ 2147483647 h 806"/>
              <a:gd name="T44" fmla="*/ 2147483647 w 450"/>
              <a:gd name="T45" fmla="*/ 2147483647 h 806"/>
              <a:gd name="T46" fmla="*/ 2147483647 w 450"/>
              <a:gd name="T47" fmla="*/ 2147483647 h 80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0"/>
              <a:gd name="T73" fmla="*/ 0 h 806"/>
              <a:gd name="T74" fmla="*/ 450 w 450"/>
              <a:gd name="T75" fmla="*/ 806 h 80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0" h="806">
                <a:moveTo>
                  <a:pt x="115" y="315"/>
                </a:moveTo>
                <a:cubicBezTo>
                  <a:pt x="56" y="299"/>
                  <a:pt x="64" y="281"/>
                  <a:pt x="54" y="223"/>
                </a:cubicBezTo>
                <a:cubicBezTo>
                  <a:pt x="60" y="169"/>
                  <a:pt x="52" y="125"/>
                  <a:pt x="108" y="108"/>
                </a:cubicBezTo>
                <a:cubicBezTo>
                  <a:pt x="133" y="110"/>
                  <a:pt x="162" y="127"/>
                  <a:pt x="184" y="115"/>
                </a:cubicBezTo>
                <a:cubicBezTo>
                  <a:pt x="191" y="111"/>
                  <a:pt x="189" y="44"/>
                  <a:pt x="200" y="31"/>
                </a:cubicBezTo>
                <a:cubicBezTo>
                  <a:pt x="212" y="17"/>
                  <a:pt x="246" y="0"/>
                  <a:pt x="246" y="0"/>
                </a:cubicBezTo>
                <a:cubicBezTo>
                  <a:pt x="302" y="12"/>
                  <a:pt x="288" y="14"/>
                  <a:pt x="300" y="69"/>
                </a:cubicBezTo>
                <a:cubicBezTo>
                  <a:pt x="323" y="64"/>
                  <a:pt x="389" y="45"/>
                  <a:pt x="400" y="69"/>
                </a:cubicBezTo>
                <a:cubicBezTo>
                  <a:pt x="439" y="152"/>
                  <a:pt x="412" y="172"/>
                  <a:pt x="376" y="208"/>
                </a:cubicBezTo>
                <a:cubicBezTo>
                  <a:pt x="416" y="220"/>
                  <a:pt x="419" y="240"/>
                  <a:pt x="430" y="277"/>
                </a:cubicBezTo>
                <a:cubicBezTo>
                  <a:pt x="423" y="380"/>
                  <a:pt x="438" y="381"/>
                  <a:pt x="353" y="407"/>
                </a:cubicBezTo>
                <a:cubicBezTo>
                  <a:pt x="364" y="438"/>
                  <a:pt x="376" y="444"/>
                  <a:pt x="407" y="453"/>
                </a:cubicBezTo>
                <a:cubicBezTo>
                  <a:pt x="448" y="494"/>
                  <a:pt x="450" y="595"/>
                  <a:pt x="392" y="615"/>
                </a:cubicBezTo>
                <a:cubicBezTo>
                  <a:pt x="335" y="609"/>
                  <a:pt x="312" y="712"/>
                  <a:pt x="283" y="668"/>
                </a:cubicBezTo>
                <a:cubicBezTo>
                  <a:pt x="280" y="737"/>
                  <a:pt x="294" y="719"/>
                  <a:pt x="269" y="784"/>
                </a:cubicBezTo>
                <a:cubicBezTo>
                  <a:pt x="261" y="806"/>
                  <a:pt x="221" y="786"/>
                  <a:pt x="200" y="776"/>
                </a:cubicBezTo>
                <a:cubicBezTo>
                  <a:pt x="189" y="771"/>
                  <a:pt x="166" y="760"/>
                  <a:pt x="157" y="752"/>
                </a:cubicBezTo>
                <a:cubicBezTo>
                  <a:pt x="154" y="750"/>
                  <a:pt x="126" y="731"/>
                  <a:pt x="123" y="730"/>
                </a:cubicBezTo>
                <a:cubicBezTo>
                  <a:pt x="95" y="700"/>
                  <a:pt x="122" y="644"/>
                  <a:pt x="112" y="605"/>
                </a:cubicBezTo>
                <a:cubicBezTo>
                  <a:pt x="56" y="622"/>
                  <a:pt x="41" y="588"/>
                  <a:pt x="28" y="548"/>
                </a:cubicBezTo>
                <a:cubicBezTo>
                  <a:pt x="23" y="533"/>
                  <a:pt x="0" y="507"/>
                  <a:pt x="0" y="507"/>
                </a:cubicBezTo>
                <a:cubicBezTo>
                  <a:pt x="5" y="454"/>
                  <a:pt x="31" y="423"/>
                  <a:pt x="61" y="377"/>
                </a:cubicBezTo>
                <a:cubicBezTo>
                  <a:pt x="78" y="380"/>
                  <a:pt x="99" y="359"/>
                  <a:pt x="115" y="338"/>
                </a:cubicBezTo>
                <a:cubicBezTo>
                  <a:pt x="120" y="332"/>
                  <a:pt x="115" y="323"/>
                  <a:pt x="115" y="315"/>
                </a:cubicBez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4"/>
          <p:cNvSpPr txBox="1">
            <a:spLocks noChangeArrowheads="1"/>
          </p:cNvSpPr>
          <p:nvPr/>
        </p:nvSpPr>
        <p:spPr bwMode="auto">
          <a:xfrm rot="-3589099">
            <a:off x="7177087" y="4024313"/>
            <a:ext cx="14636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Increment</a:t>
            </a:r>
          </a:p>
          <a:p>
            <a:pPr algn="ctr" eaLnBrk="1" hangingPunct="1"/>
            <a:r>
              <a:rPr lang="en-US" altLang="en-US" sz="1400"/>
              <a:t>Combinational</a:t>
            </a:r>
          </a:p>
          <a:p>
            <a:pPr algn="ctr" eaLnBrk="1" hangingPunct="1"/>
            <a:r>
              <a:rPr lang="en-US" altLang="en-US" sz="1400"/>
              <a:t>Logic</a:t>
            </a:r>
          </a:p>
        </p:txBody>
      </p:sp>
      <p:sp>
        <p:nvSpPr>
          <p:cNvPr id="21516" name="Text Box 26"/>
          <p:cNvSpPr txBox="1">
            <a:spLocks noChangeArrowheads="1"/>
          </p:cNvSpPr>
          <p:nvPr/>
        </p:nvSpPr>
        <p:spPr bwMode="auto">
          <a:xfrm>
            <a:off x="5257800" y="4419600"/>
            <a:ext cx="5826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rst_n</a:t>
            </a:r>
          </a:p>
        </p:txBody>
      </p:sp>
      <p:sp>
        <p:nvSpPr>
          <p:cNvPr id="21517" name="Line 28"/>
          <p:cNvSpPr>
            <a:spLocks noChangeShapeType="1"/>
          </p:cNvSpPr>
          <p:nvPr/>
        </p:nvSpPr>
        <p:spPr bwMode="auto">
          <a:xfrm>
            <a:off x="6629400" y="44196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8" name="Group 39"/>
          <p:cNvGrpSpPr>
            <a:grpSpLocks/>
          </p:cNvGrpSpPr>
          <p:nvPr/>
        </p:nvGrpSpPr>
        <p:grpSpPr bwMode="auto">
          <a:xfrm>
            <a:off x="5943600" y="4191000"/>
            <a:ext cx="685800" cy="457200"/>
            <a:chOff x="3696" y="2496"/>
            <a:chExt cx="432" cy="288"/>
          </a:xfrm>
        </p:grpSpPr>
        <p:sp>
          <p:nvSpPr>
            <p:cNvPr id="21539" name="Line 17"/>
            <p:cNvSpPr>
              <a:spLocks noChangeShapeType="1"/>
            </p:cNvSpPr>
            <p:nvPr/>
          </p:nvSpPr>
          <p:spPr bwMode="auto">
            <a:xfrm>
              <a:off x="4032" y="2640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Line 18"/>
            <p:cNvSpPr>
              <a:spLocks noChangeShapeType="1"/>
            </p:cNvSpPr>
            <p:nvPr/>
          </p:nvSpPr>
          <p:spPr bwMode="auto">
            <a:xfrm>
              <a:off x="3792" y="278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Line 20"/>
            <p:cNvSpPr>
              <a:spLocks noChangeShapeType="1"/>
            </p:cNvSpPr>
            <p:nvPr/>
          </p:nvSpPr>
          <p:spPr bwMode="auto">
            <a:xfrm>
              <a:off x="3792" y="249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Arc 21"/>
            <p:cNvSpPr>
              <a:spLocks/>
            </p:cNvSpPr>
            <p:nvPr/>
          </p:nvSpPr>
          <p:spPr bwMode="auto">
            <a:xfrm flipV="1">
              <a:off x="3888" y="2640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Arc 22"/>
            <p:cNvSpPr>
              <a:spLocks/>
            </p:cNvSpPr>
            <p:nvPr/>
          </p:nvSpPr>
          <p:spPr bwMode="auto">
            <a:xfrm>
              <a:off x="3888" y="249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Line 23"/>
            <p:cNvSpPr>
              <a:spLocks noChangeShapeType="1"/>
            </p:cNvSpPr>
            <p:nvPr/>
          </p:nvSpPr>
          <p:spPr bwMode="auto">
            <a:xfrm>
              <a:off x="3792" y="2496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Line 24"/>
            <p:cNvSpPr>
              <a:spLocks noChangeShapeType="1"/>
            </p:cNvSpPr>
            <p:nvPr/>
          </p:nvSpPr>
          <p:spPr bwMode="auto">
            <a:xfrm flipH="1">
              <a:off x="3696" y="254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Line 25"/>
            <p:cNvSpPr>
              <a:spLocks noChangeShapeType="1"/>
            </p:cNvSpPr>
            <p:nvPr/>
          </p:nvSpPr>
          <p:spPr bwMode="auto">
            <a:xfrm flipH="1">
              <a:off x="3696" y="273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29"/>
            <p:cNvSpPr>
              <a:spLocks noChangeShapeType="1"/>
            </p:cNvSpPr>
            <p:nvPr/>
          </p:nvSpPr>
          <p:spPr bwMode="auto">
            <a:xfrm flipV="1">
              <a:off x="4080" y="2592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9" name="Text Box 30"/>
          <p:cNvSpPr txBox="1">
            <a:spLocks noChangeArrowheads="1"/>
          </p:cNvSpPr>
          <p:nvPr/>
        </p:nvSpPr>
        <p:spPr bwMode="auto">
          <a:xfrm>
            <a:off x="8382000" y="43434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4</a:t>
            </a:r>
          </a:p>
        </p:txBody>
      </p:sp>
      <p:sp>
        <p:nvSpPr>
          <p:cNvPr id="21520" name="Line 31"/>
          <p:cNvSpPr>
            <a:spLocks noChangeShapeType="1"/>
          </p:cNvSpPr>
          <p:nvPr/>
        </p:nvSpPr>
        <p:spPr bwMode="auto">
          <a:xfrm>
            <a:off x="7010400" y="4419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33"/>
          <p:cNvSpPr>
            <a:spLocks noChangeShapeType="1"/>
          </p:cNvSpPr>
          <p:nvPr/>
        </p:nvSpPr>
        <p:spPr bwMode="auto">
          <a:xfrm>
            <a:off x="8382000" y="4343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34"/>
          <p:cNvSpPr>
            <a:spLocks noChangeShapeType="1"/>
          </p:cNvSpPr>
          <p:nvPr/>
        </p:nvSpPr>
        <p:spPr bwMode="auto">
          <a:xfrm flipV="1">
            <a:off x="8458200" y="42672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Text Box 35"/>
          <p:cNvSpPr txBox="1">
            <a:spLocks noChangeArrowheads="1"/>
          </p:cNvSpPr>
          <p:nvPr/>
        </p:nvSpPr>
        <p:spPr bwMode="auto">
          <a:xfrm>
            <a:off x="6400800" y="44196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4</a:t>
            </a:r>
          </a:p>
        </p:txBody>
      </p:sp>
      <p:sp>
        <p:nvSpPr>
          <p:cNvPr id="21524" name="Line 37"/>
          <p:cNvSpPr>
            <a:spLocks noChangeShapeType="1"/>
          </p:cNvSpPr>
          <p:nvPr/>
        </p:nvSpPr>
        <p:spPr bwMode="auto">
          <a:xfrm flipH="1">
            <a:off x="5943600" y="3276600"/>
            <a:ext cx="2667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38"/>
          <p:cNvSpPr>
            <a:spLocks noChangeShapeType="1"/>
          </p:cNvSpPr>
          <p:nvPr/>
        </p:nvSpPr>
        <p:spPr bwMode="auto">
          <a:xfrm flipV="1">
            <a:off x="5943600" y="3276600"/>
            <a:ext cx="0" cy="990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40"/>
          <p:cNvSpPr>
            <a:spLocks noChangeShapeType="1"/>
          </p:cNvSpPr>
          <p:nvPr/>
        </p:nvSpPr>
        <p:spPr bwMode="auto">
          <a:xfrm flipV="1">
            <a:off x="8610600" y="3276600"/>
            <a:ext cx="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41"/>
          <p:cNvSpPr>
            <a:spLocks noChangeShapeType="1"/>
          </p:cNvSpPr>
          <p:nvPr/>
        </p:nvSpPr>
        <p:spPr bwMode="auto">
          <a:xfrm flipV="1">
            <a:off x="7162800" y="4343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Text Box 42"/>
          <p:cNvSpPr txBox="1">
            <a:spLocks noChangeArrowheads="1"/>
          </p:cNvSpPr>
          <p:nvPr/>
        </p:nvSpPr>
        <p:spPr bwMode="auto">
          <a:xfrm>
            <a:off x="7127875" y="4048125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4</a:t>
            </a:r>
          </a:p>
        </p:txBody>
      </p:sp>
      <p:sp>
        <p:nvSpPr>
          <p:cNvPr id="21529" name="Rectangle 43"/>
          <p:cNvSpPr>
            <a:spLocks noChangeArrowheads="1"/>
          </p:cNvSpPr>
          <p:nvPr/>
        </p:nvSpPr>
        <p:spPr bwMode="auto">
          <a:xfrm>
            <a:off x="5791200" y="3048000"/>
            <a:ext cx="2971800" cy="2590800"/>
          </a:xfrm>
          <a:prstGeom prst="rect">
            <a:avLst/>
          </a:prstGeom>
          <a:solidFill>
            <a:srgbClr val="3333FF">
              <a:alpha val="16862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0" name="Line 44"/>
          <p:cNvSpPr>
            <a:spLocks noChangeShapeType="1"/>
          </p:cNvSpPr>
          <p:nvPr/>
        </p:nvSpPr>
        <p:spPr bwMode="auto">
          <a:xfrm flipH="1">
            <a:off x="5791200" y="4572000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45"/>
          <p:cNvSpPr>
            <a:spLocks noChangeShapeType="1"/>
          </p:cNvSpPr>
          <p:nvPr/>
        </p:nvSpPr>
        <p:spPr bwMode="auto">
          <a:xfrm>
            <a:off x="6858000" y="51816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Line 46"/>
          <p:cNvSpPr>
            <a:spLocks noChangeShapeType="1"/>
          </p:cNvSpPr>
          <p:nvPr/>
        </p:nvSpPr>
        <p:spPr bwMode="auto">
          <a:xfrm flipV="1">
            <a:off x="5257800" y="35814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47"/>
          <p:cNvSpPr>
            <a:spLocks noChangeShapeType="1"/>
          </p:cNvSpPr>
          <p:nvPr/>
        </p:nvSpPr>
        <p:spPr bwMode="auto">
          <a:xfrm>
            <a:off x="5257800" y="45720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Text Box 48"/>
          <p:cNvSpPr txBox="1">
            <a:spLocks noChangeArrowheads="1"/>
          </p:cNvSpPr>
          <p:nvPr/>
        </p:nvSpPr>
        <p:spPr bwMode="auto">
          <a:xfrm>
            <a:off x="6629400" y="56388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21535" name="Text Box 49"/>
          <p:cNvSpPr txBox="1">
            <a:spLocks noChangeArrowheads="1"/>
          </p:cNvSpPr>
          <p:nvPr/>
        </p:nvSpPr>
        <p:spPr bwMode="auto">
          <a:xfrm rot="-5400000">
            <a:off x="8488362" y="5189538"/>
            <a:ext cx="823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cnt[3:0]</a:t>
            </a:r>
          </a:p>
        </p:txBody>
      </p:sp>
      <p:sp>
        <p:nvSpPr>
          <p:cNvPr id="174130" name="Text Box 50"/>
          <p:cNvSpPr txBox="1">
            <a:spLocks noChangeArrowheads="1"/>
          </p:cNvSpPr>
          <p:nvPr/>
        </p:nvSpPr>
        <p:spPr bwMode="auto">
          <a:xfrm>
            <a:off x="5867400" y="2286000"/>
            <a:ext cx="26924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Output is actually a text</a:t>
            </a:r>
          </a:p>
          <a:p>
            <a:pPr eaLnBrk="1" hangingPunct="1"/>
            <a:r>
              <a:rPr lang="en-US" altLang="en-US" sz="1400"/>
              <a:t>netlist, not a GUI schematic</a:t>
            </a:r>
          </a:p>
          <a:p>
            <a:pPr eaLnBrk="1" hangingPunct="1"/>
            <a:r>
              <a:rPr lang="en-US" altLang="en-US" sz="1400"/>
              <a:t>form.</a:t>
            </a:r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>
            <a:off x="7123113" y="5491163"/>
            <a:ext cx="163988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Line 38"/>
          <p:cNvSpPr>
            <a:spLocks noChangeShapeType="1"/>
          </p:cNvSpPr>
          <p:nvPr/>
        </p:nvSpPr>
        <p:spPr bwMode="auto">
          <a:xfrm flipV="1">
            <a:off x="7123113" y="4419600"/>
            <a:ext cx="0" cy="10715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  <p:bldP spid="21512" grpId="0" animBg="1"/>
      <p:bldP spid="21513" grpId="0" animBg="1"/>
      <p:bldP spid="21514" grpId="0" animBg="1"/>
      <p:bldP spid="21515" grpId="0"/>
      <p:bldP spid="21516" grpId="0"/>
      <p:bldP spid="21517" grpId="0" animBg="1"/>
      <p:bldP spid="21519" grpId="0"/>
      <p:bldP spid="21520" grpId="0" animBg="1"/>
      <p:bldP spid="21521" grpId="0" animBg="1"/>
      <p:bldP spid="21522" grpId="0" animBg="1"/>
      <p:bldP spid="21523" grpId="0"/>
      <p:bldP spid="21524" grpId="0" animBg="1"/>
      <p:bldP spid="21525" grpId="0" animBg="1"/>
      <p:bldP spid="21526" grpId="0" animBg="1"/>
      <p:bldP spid="21527" grpId="0" animBg="1"/>
      <p:bldP spid="21528" grpId="0"/>
      <p:bldP spid="21529" grpId="0" animBg="1"/>
      <p:bldP spid="21530" grpId="0" animBg="1"/>
      <p:bldP spid="21531" grpId="0" animBg="1"/>
      <p:bldP spid="21532" grpId="0" animBg="1"/>
      <p:bldP spid="21533" grpId="0" animBg="1"/>
      <p:bldP spid="21534" grpId="0"/>
      <p:bldP spid="21535" grpId="0"/>
      <p:bldP spid="174130" grpId="0" animBg="1"/>
      <p:bldP spid="174130" grpId="1" animBg="1"/>
      <p:bldP spid="21537" grpId="0" animBg="1"/>
      <p:bldP spid="215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Synthesizing the Hardware Described</a:t>
            </a:r>
          </a:p>
        </p:txBody>
      </p:sp>
      <p:sp>
        <p:nvSpPr>
          <p:cNvPr id="22532" name="Rectangle 32"/>
          <p:cNvSpPr>
            <a:spLocks noGrp="1" noChangeArrowheads="1"/>
          </p:cNvSpPr>
          <p:nvPr>
            <p:ph idx="1"/>
          </p:nvPr>
        </p:nvSpPr>
        <p:spPr>
          <a:xfrm>
            <a:off x="457200" y="1595438"/>
            <a:ext cx="45720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All hardware created during synthesis</a:t>
            </a:r>
          </a:p>
          <a:p>
            <a:pPr lvl="1" eaLnBrk="1" hangingPunct="1"/>
            <a:r>
              <a:rPr lang="en-US" altLang="en-US" dirty="0" smtClean="0"/>
              <a:t>Even if </a:t>
            </a:r>
            <a:r>
              <a:rPr lang="en-US" altLang="en-US" dirty="0" smtClean="0">
                <a:latin typeface="Courier New" panose="02070309020205020404" pitchFamily="49" charset="0"/>
              </a:rPr>
              <a:t>a</a:t>
            </a:r>
            <a:r>
              <a:rPr lang="en-US" altLang="en-US" dirty="0" smtClean="0"/>
              <a:t> is true, still computing </a:t>
            </a:r>
            <a:r>
              <a:rPr lang="en-US" altLang="en-US" dirty="0" err="1" smtClean="0">
                <a:latin typeface="Courier New" panose="02070309020205020404" pitchFamily="49" charset="0"/>
              </a:rPr>
              <a:t>d&amp;e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Learn to understand how descriptions translated to hardware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2B097D-97AE-460D-8B3C-6E149B92C67A}" type="slidenum">
              <a:rPr lang="en-US" altLang="en-US" sz="1000"/>
              <a:pPr eaLnBrk="1" hangingPunct="1"/>
              <a:t>21</a:t>
            </a:fld>
            <a:endParaRPr lang="en-US" altLang="en-US" sz="100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34000" y="1752600"/>
            <a:ext cx="3352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if (a) f = c &amp; d;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else if (b) f = d;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else f = d &amp; e;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638800" y="3443288"/>
            <a:ext cx="2590800" cy="3109912"/>
            <a:chOff x="5638800" y="3443288"/>
            <a:chExt cx="2590800" cy="3109912"/>
          </a:xfrm>
        </p:grpSpPr>
        <p:sp>
          <p:nvSpPr>
            <p:cNvPr id="22535" name="AutoShape 6"/>
            <p:cNvSpPr>
              <a:spLocks noChangeArrowheads="1"/>
            </p:cNvSpPr>
            <p:nvPr/>
          </p:nvSpPr>
          <p:spPr bwMode="auto">
            <a:xfrm rot="-5400000">
              <a:off x="7316788" y="5067300"/>
              <a:ext cx="685800" cy="152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AutoShape 7"/>
            <p:cNvSpPr>
              <a:spLocks noChangeArrowheads="1"/>
            </p:cNvSpPr>
            <p:nvPr/>
          </p:nvSpPr>
          <p:spPr bwMode="auto">
            <a:xfrm rot="-5400000">
              <a:off x="6859588" y="5524500"/>
              <a:ext cx="685800" cy="152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6858000" y="4953000"/>
              <a:ext cx="725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Freeform 13"/>
            <p:cNvSpPr>
              <a:spLocks/>
            </p:cNvSpPr>
            <p:nvPr/>
          </p:nvSpPr>
          <p:spPr bwMode="auto">
            <a:xfrm>
              <a:off x="7278688" y="5334000"/>
              <a:ext cx="304800" cy="228600"/>
            </a:xfrm>
            <a:custGeom>
              <a:avLst/>
              <a:gdLst>
                <a:gd name="T0" fmla="*/ 0 w 192"/>
                <a:gd name="T1" fmla="*/ 2147483647 h 144"/>
                <a:gd name="T2" fmla="*/ 2147483647 w 192"/>
                <a:gd name="T3" fmla="*/ 2147483647 h 144"/>
                <a:gd name="T4" fmla="*/ 2147483647 w 192"/>
                <a:gd name="T5" fmla="*/ 0 h 144"/>
                <a:gd name="T6" fmla="*/ 2147483647 w 19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19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Line 14"/>
            <p:cNvSpPr>
              <a:spLocks noChangeShapeType="1"/>
            </p:cNvSpPr>
            <p:nvPr/>
          </p:nvSpPr>
          <p:spPr bwMode="auto">
            <a:xfrm>
              <a:off x="5943600" y="5410200"/>
              <a:ext cx="118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15"/>
            <p:cNvSpPr>
              <a:spLocks noChangeShapeType="1"/>
            </p:cNvSpPr>
            <p:nvPr/>
          </p:nvSpPr>
          <p:spPr bwMode="auto">
            <a:xfrm>
              <a:off x="7735888" y="51054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Text Box 16"/>
            <p:cNvSpPr txBox="1">
              <a:spLocks noChangeArrowheads="1"/>
            </p:cNvSpPr>
            <p:nvPr/>
          </p:nvSpPr>
          <p:spPr bwMode="auto">
            <a:xfrm>
              <a:off x="7964488" y="4800600"/>
              <a:ext cx="2651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f</a:t>
              </a:r>
            </a:p>
          </p:txBody>
        </p:sp>
        <p:sp>
          <p:nvSpPr>
            <p:cNvPr id="22542" name="Line 17"/>
            <p:cNvSpPr>
              <a:spLocks noChangeShapeType="1"/>
            </p:cNvSpPr>
            <p:nvPr/>
          </p:nvSpPr>
          <p:spPr bwMode="auto">
            <a:xfrm>
              <a:off x="6858000" y="5791200"/>
              <a:ext cx="268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18"/>
            <p:cNvSpPr>
              <a:spLocks noChangeShapeType="1"/>
            </p:cNvSpPr>
            <p:nvPr/>
          </p:nvSpPr>
          <p:spPr bwMode="auto">
            <a:xfrm>
              <a:off x="7659688" y="54102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19"/>
            <p:cNvSpPr>
              <a:spLocks noChangeShapeType="1"/>
            </p:cNvSpPr>
            <p:nvPr/>
          </p:nvSpPr>
          <p:spPr bwMode="auto">
            <a:xfrm>
              <a:off x="7202488" y="58674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20"/>
            <p:cNvSpPr txBox="1">
              <a:spLocks noChangeArrowheads="1"/>
            </p:cNvSpPr>
            <p:nvPr/>
          </p:nvSpPr>
          <p:spPr bwMode="auto">
            <a:xfrm>
              <a:off x="7527925" y="6186488"/>
              <a:ext cx="3206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a</a:t>
              </a:r>
            </a:p>
          </p:txBody>
        </p:sp>
        <p:sp>
          <p:nvSpPr>
            <p:cNvPr id="22546" name="Text Box 21"/>
            <p:cNvSpPr txBox="1">
              <a:spLocks noChangeArrowheads="1"/>
            </p:cNvSpPr>
            <p:nvPr/>
          </p:nvSpPr>
          <p:spPr bwMode="auto">
            <a:xfrm>
              <a:off x="7070725" y="6186488"/>
              <a:ext cx="3270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b</a:t>
              </a:r>
            </a:p>
          </p:txBody>
        </p:sp>
        <p:sp>
          <p:nvSpPr>
            <p:cNvPr id="22547" name="Text Box 22"/>
            <p:cNvSpPr txBox="1">
              <a:spLocks noChangeArrowheads="1"/>
            </p:cNvSpPr>
            <p:nvPr/>
          </p:nvSpPr>
          <p:spPr bwMode="auto">
            <a:xfrm>
              <a:off x="5638800" y="4662488"/>
              <a:ext cx="3032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c</a:t>
              </a:r>
            </a:p>
          </p:txBody>
        </p:sp>
        <p:sp>
          <p:nvSpPr>
            <p:cNvPr id="22548" name="Text Box 23"/>
            <p:cNvSpPr txBox="1">
              <a:spLocks noChangeArrowheads="1"/>
            </p:cNvSpPr>
            <p:nvPr/>
          </p:nvSpPr>
          <p:spPr bwMode="auto">
            <a:xfrm>
              <a:off x="5638800" y="5195888"/>
              <a:ext cx="3270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d</a:t>
              </a:r>
            </a:p>
          </p:txBody>
        </p:sp>
        <p:sp>
          <p:nvSpPr>
            <p:cNvPr id="22549" name="Text Box 24"/>
            <p:cNvSpPr txBox="1">
              <a:spLocks noChangeArrowheads="1"/>
            </p:cNvSpPr>
            <p:nvPr/>
          </p:nvSpPr>
          <p:spPr bwMode="auto">
            <a:xfrm>
              <a:off x="5638800" y="5653088"/>
              <a:ext cx="3206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e</a:t>
              </a:r>
            </a:p>
          </p:txBody>
        </p:sp>
        <p:sp>
          <p:nvSpPr>
            <p:cNvPr id="22550" name="AutoShape 26"/>
            <p:cNvSpPr>
              <a:spLocks noChangeArrowheads="1"/>
            </p:cNvSpPr>
            <p:nvPr/>
          </p:nvSpPr>
          <p:spPr bwMode="auto">
            <a:xfrm>
              <a:off x="6477000" y="4724400"/>
              <a:ext cx="381000" cy="457200"/>
            </a:xfrm>
            <a:prstGeom prst="flowChartDelay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1" name="AutoShape 27"/>
            <p:cNvSpPr>
              <a:spLocks noChangeArrowheads="1"/>
            </p:cNvSpPr>
            <p:nvPr/>
          </p:nvSpPr>
          <p:spPr bwMode="auto">
            <a:xfrm>
              <a:off x="6477000" y="5562600"/>
              <a:ext cx="381000" cy="457200"/>
            </a:xfrm>
            <a:prstGeom prst="flowChartDelay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2" name="Line 28"/>
            <p:cNvSpPr>
              <a:spLocks noChangeShapeType="1"/>
            </p:cNvSpPr>
            <p:nvPr/>
          </p:nvSpPr>
          <p:spPr bwMode="auto">
            <a:xfrm flipH="1">
              <a:off x="5943600" y="5867400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Line 29"/>
            <p:cNvSpPr>
              <a:spLocks noChangeShapeType="1"/>
            </p:cNvSpPr>
            <p:nvPr/>
          </p:nvSpPr>
          <p:spPr bwMode="auto">
            <a:xfrm flipH="1">
              <a:off x="5943600" y="4876800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Freeform 30"/>
            <p:cNvSpPr>
              <a:spLocks/>
            </p:cNvSpPr>
            <p:nvPr/>
          </p:nvSpPr>
          <p:spPr bwMode="auto">
            <a:xfrm>
              <a:off x="6172200" y="5029200"/>
              <a:ext cx="304800" cy="381000"/>
            </a:xfrm>
            <a:custGeom>
              <a:avLst/>
              <a:gdLst>
                <a:gd name="T0" fmla="*/ 0 w 192"/>
                <a:gd name="T1" fmla="*/ 2147483647 h 240"/>
                <a:gd name="T2" fmla="*/ 0 w 192"/>
                <a:gd name="T3" fmla="*/ 0 h 240"/>
                <a:gd name="T4" fmla="*/ 2147483647 w 192"/>
                <a:gd name="T5" fmla="*/ 0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240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Freeform 31"/>
            <p:cNvSpPr>
              <a:spLocks/>
            </p:cNvSpPr>
            <p:nvPr/>
          </p:nvSpPr>
          <p:spPr bwMode="auto">
            <a:xfrm>
              <a:off x="6172200" y="5410200"/>
              <a:ext cx="304800" cy="304800"/>
            </a:xfrm>
            <a:custGeom>
              <a:avLst/>
              <a:gdLst>
                <a:gd name="T0" fmla="*/ 0 w 192"/>
                <a:gd name="T1" fmla="*/ 0 h 192"/>
                <a:gd name="T2" fmla="*/ 0 w 192"/>
                <a:gd name="T3" fmla="*/ 2147483647 h 192"/>
                <a:gd name="T4" fmla="*/ 2147483647 w 192"/>
                <a:gd name="T5" fmla="*/ 2147483647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AutoShape 35"/>
            <p:cNvSpPr>
              <a:spLocks noChangeArrowheads="1"/>
            </p:cNvSpPr>
            <p:nvPr/>
          </p:nvSpPr>
          <p:spPr bwMode="auto">
            <a:xfrm rot="5400000">
              <a:off x="6507957" y="3688556"/>
              <a:ext cx="976312" cy="485775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696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2893"/>
            <a:ext cx="6629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Use an HDL?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2667000"/>
          </a:xfrm>
        </p:spPr>
        <p:txBody>
          <a:bodyPr/>
          <a:lstStyle/>
          <a:p>
            <a:pPr eaLnBrk="1" hangingPunct="1"/>
            <a:r>
              <a:rPr lang="en-US" altLang="en-US" smtClean="0"/>
              <a:t>Enables Larger Designs</a:t>
            </a:r>
          </a:p>
          <a:p>
            <a:pPr lvl="1" eaLnBrk="1" hangingPunct="1"/>
            <a:r>
              <a:rPr lang="en-US" altLang="en-US" smtClean="0"/>
              <a:t>More abstracted than schematics, allows larger designs.</a:t>
            </a:r>
          </a:p>
          <a:p>
            <a:pPr lvl="2" eaLnBrk="1" hangingPunct="1"/>
            <a:r>
              <a:rPr lang="en-US" altLang="en-US" smtClean="0"/>
              <a:t> Register Transfer Level Description</a:t>
            </a:r>
          </a:p>
          <a:p>
            <a:pPr lvl="2" eaLnBrk="1" hangingPunct="1"/>
            <a:r>
              <a:rPr lang="en-US" altLang="en-US" smtClean="0"/>
              <a:t> Wide datapaths (16, 32, or 64 bits wide) can be abstracted to a single vector</a:t>
            </a:r>
          </a:p>
          <a:p>
            <a:pPr lvl="2" eaLnBrk="1" hangingPunct="1"/>
            <a:r>
              <a:rPr lang="en-US" altLang="en-US" smtClean="0"/>
              <a:t>Synthesis tool does the bulk of the tedious repetitive work vs schematic capture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3811D3-E541-4920-9A34-8580117E39F2}" type="slidenum">
              <a:rPr lang="en-US" altLang="en-US" sz="1000"/>
              <a:pPr eaLnBrk="1" hangingPunct="1"/>
              <a:t>22</a:t>
            </a:fld>
            <a:endParaRPr lang="en-US" altLang="en-US" sz="1000"/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381000" y="4273639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Work at transistor/gate level for large designs: cumbersome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457200" y="4862512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Portable Design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Behavioral or dataflow Verilog can be synthesized to a new process library with little effort (i.e. move from 0.11</a:t>
            </a:r>
            <a:r>
              <a:rPr lang="en-US" altLang="en-US" sz="2400" dirty="0">
                <a:latin typeface="Symbol" panose="05050102010706020507" pitchFamily="18" charset="2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</a:rPr>
              <a:t> to 45nm process)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24" grpId="0"/>
      <p:bldP spid="1075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718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Use an HDL? </a:t>
            </a:r>
            <a:r>
              <a:rPr lang="en-US" altLang="en-US" sz="2800" dirty="0" smtClean="0"/>
              <a:t>(continued)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8229600" cy="2971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Explore larger solution space</a:t>
            </a:r>
          </a:p>
          <a:p>
            <a:pPr lvl="1" eaLnBrk="1" hangingPunct="1"/>
            <a:r>
              <a:rPr lang="en-US" altLang="en-US" dirty="0" smtClean="0"/>
              <a:t>Synthesis options can help optimize (power, area, speed)</a:t>
            </a:r>
          </a:p>
          <a:p>
            <a:pPr lvl="1" eaLnBrk="1" hangingPunct="1"/>
            <a:r>
              <a:rPr lang="en-US" altLang="en-US" dirty="0" smtClean="0"/>
              <a:t>Synthesis options and coding styles can help examine tradeoffs</a:t>
            </a:r>
          </a:p>
          <a:p>
            <a:pPr lvl="2" eaLnBrk="1" hangingPunct="1"/>
            <a:r>
              <a:rPr lang="en-US" altLang="en-US" dirty="0" smtClean="0"/>
              <a:t>Speed</a:t>
            </a:r>
          </a:p>
          <a:p>
            <a:pPr lvl="2" eaLnBrk="1" hangingPunct="1"/>
            <a:r>
              <a:rPr lang="en-US" altLang="en-US" dirty="0" smtClean="0"/>
              <a:t>Power</a:t>
            </a:r>
          </a:p>
          <a:p>
            <a:pPr lvl="2" eaLnBrk="1" hangingPunct="1"/>
            <a:r>
              <a:rPr lang="en-US" altLang="en-US" dirty="0" smtClean="0"/>
              <a:t>area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E2BA42-FC24-470F-A18D-DFAA9649210D}" type="slidenum">
              <a:rPr lang="en-US" altLang="en-US" sz="1000"/>
              <a:pPr eaLnBrk="1" hangingPunct="1"/>
              <a:t>23</a:t>
            </a:fld>
            <a:endParaRPr lang="en-US" altLang="en-US" sz="100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33400" y="15240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Portable Design </a:t>
            </a:r>
            <a:r>
              <a:rPr lang="en-US" altLang="en-US" sz="2000">
                <a:latin typeface="Times New Roman" panose="02020603050405020304" pitchFamily="18" charset="0"/>
              </a:rPr>
              <a:t>(continued)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Verilog written in ASCII text.  The ultimate in portability.  Much more portable than the binary files of a GUI schematic capture tool.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3720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Use an HDL? </a:t>
            </a:r>
            <a:r>
              <a:rPr lang="en-US" altLang="en-US" sz="2800" dirty="0" smtClean="0"/>
              <a:t>(continued)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539316-B171-4AB1-9B07-3B1EDBF66A38}" type="slidenum">
              <a:rPr lang="en-US" altLang="en-US" sz="1000"/>
              <a:pPr eaLnBrk="1" hangingPunct="1"/>
              <a:t>24</a:t>
            </a:fld>
            <a:endParaRPr lang="en-US" altLang="en-US" sz="100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Better Validated Designs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 Verilog itself is used to create the testbench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1800">
                <a:latin typeface="Times New Roman" panose="02020603050405020304" pitchFamily="18" charset="0"/>
              </a:rPr>
              <a:t> Flexible method that allows self checking tests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1800">
                <a:latin typeface="Times New Roman" panose="02020603050405020304" pitchFamily="18" charset="0"/>
              </a:rPr>
              <a:t> Unified environment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457200" y="3124200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Synthesis tools are very good from the boolean correctness point of view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1800">
                <a:latin typeface="Times New Roman" panose="02020603050405020304" pitchFamily="18" charset="0"/>
              </a:rPr>
              <a:t> If you have a logic error in your final design there is a 99.999% chance that error exists in your behavioral code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1800">
                <a:latin typeface="Times New Roman" panose="02020603050405020304" pitchFamily="18" charset="0"/>
              </a:rPr>
              <a:t> Errors caused in synthesis fall in the following categories</a:t>
            </a:r>
          </a:p>
          <a:p>
            <a:pPr lvl="3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</a:pPr>
            <a:r>
              <a:rPr lang="en-US" altLang="en-US" sz="1600">
                <a:latin typeface="Times New Roman" panose="02020603050405020304" pitchFamily="18" charset="0"/>
              </a:rPr>
              <a:t> Timing</a:t>
            </a:r>
          </a:p>
          <a:p>
            <a:pPr lvl="3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</a:pPr>
            <a:r>
              <a:rPr lang="en-US" altLang="en-US" sz="1600">
                <a:latin typeface="Times New Roman" panose="02020603050405020304" pitchFamily="18" charset="0"/>
              </a:rPr>
              <a:t> Bad Library definitions</a:t>
            </a:r>
          </a:p>
          <a:p>
            <a:pPr lvl="3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</a:pPr>
            <a:r>
              <a:rPr lang="en-US" altLang="en-US" sz="1600">
                <a:latin typeface="Times New Roman" panose="02020603050405020304" pitchFamily="18" charset="0"/>
              </a:rPr>
              <a:t> Bad coding style…sloppyness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Other Important HDL Features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Are highly portable (text)</a:t>
            </a:r>
          </a:p>
          <a:p>
            <a:pPr eaLnBrk="1" hangingPunct="1"/>
            <a:r>
              <a:rPr lang="en-US" altLang="en-US" dirty="0" smtClean="0"/>
              <a:t>Are self-documenting (when commented well)</a:t>
            </a:r>
          </a:p>
          <a:p>
            <a:pPr eaLnBrk="1" hangingPunct="1"/>
            <a:r>
              <a:rPr lang="en-US" altLang="en-US" dirty="0" smtClean="0"/>
              <a:t>Describe multiple levels of abstraction</a:t>
            </a:r>
          </a:p>
          <a:p>
            <a:pPr eaLnBrk="1" hangingPunct="1"/>
            <a:r>
              <a:rPr lang="en-US" altLang="en-US" dirty="0" smtClean="0"/>
              <a:t>Represent parallelism</a:t>
            </a:r>
          </a:p>
          <a:p>
            <a:pPr eaLnBrk="1" hangingPunct="1"/>
            <a:r>
              <a:rPr lang="en-US" altLang="en-US" dirty="0" smtClean="0"/>
              <a:t>Provides many descriptive styles</a:t>
            </a:r>
          </a:p>
          <a:p>
            <a:pPr lvl="1" eaLnBrk="1" hangingPunct="1"/>
            <a:r>
              <a:rPr lang="en-US" altLang="en-US" dirty="0" smtClean="0"/>
              <a:t>Structural </a:t>
            </a:r>
          </a:p>
          <a:p>
            <a:pPr lvl="1" eaLnBrk="1" hangingPunct="1"/>
            <a:r>
              <a:rPr lang="en-US" altLang="en-US" dirty="0" smtClean="0"/>
              <a:t>Register Transfer Level (RTL)</a:t>
            </a:r>
          </a:p>
          <a:p>
            <a:pPr lvl="1" eaLnBrk="1" hangingPunct="1"/>
            <a:r>
              <a:rPr lang="en-US" altLang="en-US" dirty="0" smtClean="0"/>
              <a:t>Behavioral</a:t>
            </a:r>
          </a:p>
          <a:p>
            <a:pPr eaLnBrk="1" hangingPunct="1"/>
            <a:r>
              <a:rPr lang="en-US" altLang="en-US" dirty="0" smtClean="0"/>
              <a:t>Serve as input for synthesis tools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4FE017-E0B8-4E78-A3D0-FDBCD73F8E2C}" type="slidenum">
              <a:rPr lang="en-US" altLang="en-US" sz="1000"/>
              <a:pPr eaLnBrk="1" hangingPunct="1"/>
              <a:t>25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0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Hardware Implementations</a:t>
            </a:r>
          </a:p>
        </p:txBody>
      </p:sp>
      <p:sp>
        <p:nvSpPr>
          <p:cNvPr id="27652" name="Rectangle 6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HDLs can be compiled to semi-custom and programmable hardware implementations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B1A323-DE77-438A-ADA1-2E0AB739BC76}" type="slidenum">
              <a:rPr lang="en-US" altLang="en-US" sz="1000"/>
              <a:pPr eaLnBrk="1" hangingPunct="1"/>
              <a:t>26</a:t>
            </a:fld>
            <a:endParaRPr lang="en-US" altLang="en-US" sz="1000"/>
          </a:p>
        </p:txBody>
      </p:sp>
      <p:sp>
        <p:nvSpPr>
          <p:cNvPr id="27653" name="AutoShape 45"/>
          <p:cNvSpPr>
            <a:spLocks noChangeArrowheads="1"/>
          </p:cNvSpPr>
          <p:nvPr/>
        </p:nvSpPr>
        <p:spPr bwMode="auto">
          <a:xfrm>
            <a:off x="2438400" y="4403725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Standard Cell</a:t>
            </a:r>
          </a:p>
        </p:txBody>
      </p:sp>
      <p:sp>
        <p:nvSpPr>
          <p:cNvPr id="27654" name="AutoShape 46"/>
          <p:cNvSpPr>
            <a:spLocks noChangeArrowheads="1"/>
          </p:cNvSpPr>
          <p:nvPr/>
        </p:nvSpPr>
        <p:spPr bwMode="auto">
          <a:xfrm>
            <a:off x="4038600" y="4403725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Gate Array</a:t>
            </a:r>
          </a:p>
        </p:txBody>
      </p:sp>
      <p:sp>
        <p:nvSpPr>
          <p:cNvPr id="27655" name="AutoShape 47"/>
          <p:cNvSpPr>
            <a:spLocks noChangeArrowheads="1"/>
          </p:cNvSpPr>
          <p:nvPr/>
        </p:nvSpPr>
        <p:spPr bwMode="auto">
          <a:xfrm>
            <a:off x="5791200" y="4403725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FPGA</a:t>
            </a:r>
          </a:p>
        </p:txBody>
      </p:sp>
      <p:sp>
        <p:nvSpPr>
          <p:cNvPr id="27656" name="AutoShape 48"/>
          <p:cNvSpPr>
            <a:spLocks noChangeArrowheads="1"/>
          </p:cNvSpPr>
          <p:nvPr/>
        </p:nvSpPr>
        <p:spPr bwMode="auto">
          <a:xfrm>
            <a:off x="7391400" y="4403725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PLD</a:t>
            </a:r>
          </a:p>
        </p:txBody>
      </p:sp>
      <p:sp>
        <p:nvSpPr>
          <p:cNvPr id="27657" name="AutoShape 50"/>
          <p:cNvSpPr>
            <a:spLocks/>
          </p:cNvSpPr>
          <p:nvPr/>
        </p:nvSpPr>
        <p:spPr bwMode="auto">
          <a:xfrm rot="5400000">
            <a:off x="3810000" y="2574925"/>
            <a:ext cx="304800" cy="3048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8" name="AutoShape 51"/>
          <p:cNvSpPr>
            <a:spLocks/>
          </p:cNvSpPr>
          <p:nvPr/>
        </p:nvSpPr>
        <p:spPr bwMode="auto">
          <a:xfrm rot="5400000">
            <a:off x="7162800" y="2574925"/>
            <a:ext cx="304800" cy="3048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9" name="AutoShape 52"/>
          <p:cNvSpPr>
            <a:spLocks noChangeArrowheads="1"/>
          </p:cNvSpPr>
          <p:nvPr/>
        </p:nvSpPr>
        <p:spPr bwMode="auto">
          <a:xfrm>
            <a:off x="685800" y="4403725"/>
            <a:ext cx="1447800" cy="914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Manual VLSI</a:t>
            </a:r>
          </a:p>
        </p:txBody>
      </p:sp>
      <p:sp>
        <p:nvSpPr>
          <p:cNvPr id="27660" name="Text Box 53"/>
          <p:cNvSpPr txBox="1">
            <a:spLocks noChangeArrowheads="1"/>
          </p:cNvSpPr>
          <p:nvPr/>
        </p:nvSpPr>
        <p:spPr bwMode="auto">
          <a:xfrm>
            <a:off x="533400" y="2895600"/>
            <a:ext cx="1676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i="1"/>
              <a:t>Full Custom</a:t>
            </a:r>
          </a:p>
        </p:txBody>
      </p:sp>
      <p:sp>
        <p:nvSpPr>
          <p:cNvPr id="27661" name="AutoShape 54"/>
          <p:cNvSpPr>
            <a:spLocks/>
          </p:cNvSpPr>
          <p:nvPr/>
        </p:nvSpPr>
        <p:spPr bwMode="auto">
          <a:xfrm rot="5400000">
            <a:off x="1219200" y="3336925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2" name="Text Box 55"/>
          <p:cNvSpPr txBox="1">
            <a:spLocks noChangeArrowheads="1"/>
          </p:cNvSpPr>
          <p:nvPr/>
        </p:nvSpPr>
        <p:spPr bwMode="auto">
          <a:xfrm>
            <a:off x="3124200" y="2895600"/>
            <a:ext cx="1676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i="1"/>
              <a:t>Semi-Custom</a:t>
            </a:r>
          </a:p>
        </p:txBody>
      </p:sp>
      <p:sp>
        <p:nvSpPr>
          <p:cNvPr id="27663" name="Text Box 56"/>
          <p:cNvSpPr txBox="1">
            <a:spLocks noChangeArrowheads="1"/>
          </p:cNvSpPr>
          <p:nvPr/>
        </p:nvSpPr>
        <p:spPr bwMode="auto">
          <a:xfrm>
            <a:off x="5791200" y="28956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i="1"/>
              <a:t> Programmable</a:t>
            </a:r>
          </a:p>
        </p:txBody>
      </p:sp>
      <p:sp>
        <p:nvSpPr>
          <p:cNvPr id="27664" name="Line 61"/>
          <p:cNvSpPr>
            <a:spLocks noChangeShapeType="1"/>
          </p:cNvSpPr>
          <p:nvPr/>
        </p:nvSpPr>
        <p:spPr bwMode="auto">
          <a:xfrm>
            <a:off x="685800" y="5791200"/>
            <a:ext cx="81534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63"/>
          <p:cNvSpPr txBox="1">
            <a:spLocks noChangeArrowheads="1"/>
          </p:cNvSpPr>
          <p:nvPr/>
        </p:nvSpPr>
        <p:spPr bwMode="auto">
          <a:xfrm>
            <a:off x="2540000" y="5486400"/>
            <a:ext cx="431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3333FF"/>
                </a:solidFill>
              </a:rPr>
              <a:t>less work, faster time to market</a:t>
            </a:r>
          </a:p>
        </p:txBody>
      </p:sp>
      <p:sp>
        <p:nvSpPr>
          <p:cNvPr id="27666" name="Line 64"/>
          <p:cNvSpPr>
            <a:spLocks noChangeShapeType="1"/>
          </p:cNvSpPr>
          <p:nvPr/>
        </p:nvSpPr>
        <p:spPr bwMode="auto">
          <a:xfrm>
            <a:off x="685800" y="6248400"/>
            <a:ext cx="81534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Text Box 65"/>
          <p:cNvSpPr txBox="1">
            <a:spLocks noChangeArrowheads="1"/>
          </p:cNvSpPr>
          <p:nvPr/>
        </p:nvSpPr>
        <p:spPr bwMode="auto">
          <a:xfrm>
            <a:off x="2874963" y="5943600"/>
            <a:ext cx="3525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3333FF"/>
                </a:solidFill>
              </a:rPr>
              <a:t>implementation 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2146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Hardware Building Blocks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Transistors are switches</a:t>
            </a:r>
            <a:br>
              <a:rPr lang="en-US" altLang="en-US" dirty="0" smtClean="0"/>
            </a:b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Use multiple transistors to make a gate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Use multiple gates to make a circuit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A8DEB2-4C16-465E-8C80-30AA016A13DB}" type="slidenum">
              <a:rPr lang="en-US" altLang="en-US" sz="1000"/>
              <a:pPr eaLnBrk="1" hangingPunct="1"/>
              <a:t>27</a:t>
            </a:fld>
            <a:endParaRPr lang="en-US" altLang="en-US" sz="1000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H="1">
            <a:off x="2590800" y="3812662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2590800" y="381266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2590800" y="4117462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 flipV="1">
            <a:off x="2743200" y="350786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2743200" y="411746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 flipH="1">
            <a:off x="2590800" y="4422262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2590800" y="442226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2590800" y="4727062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2743200" y="4727062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2590800" y="4879462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2667000" y="4938199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2725738" y="5008049"/>
            <a:ext cx="46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>
            <a:off x="2743200" y="4269862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2514600" y="442226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2514600" y="381266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Oval 19"/>
          <p:cNvSpPr>
            <a:spLocks noChangeArrowheads="1"/>
          </p:cNvSpPr>
          <p:nvPr/>
        </p:nvSpPr>
        <p:spPr bwMode="auto">
          <a:xfrm>
            <a:off x="2428875" y="3922199"/>
            <a:ext cx="76200" cy="76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 flipH="1">
            <a:off x="2286000" y="3965062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21"/>
          <p:cNvSpPr>
            <a:spLocks noChangeShapeType="1"/>
          </p:cNvSpPr>
          <p:nvPr/>
        </p:nvSpPr>
        <p:spPr bwMode="auto">
          <a:xfrm>
            <a:off x="2286000" y="3965062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>
            <a:off x="2286000" y="4574662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 flipH="1" flipV="1">
            <a:off x="1981200" y="4263512"/>
            <a:ext cx="3048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97" name="Group 24"/>
          <p:cNvGrpSpPr>
            <a:grpSpLocks/>
          </p:cNvGrpSpPr>
          <p:nvPr/>
        </p:nvGrpSpPr>
        <p:grpSpPr bwMode="auto">
          <a:xfrm>
            <a:off x="5767388" y="3920612"/>
            <a:ext cx="862012" cy="685800"/>
            <a:chOff x="3681" y="2880"/>
            <a:chExt cx="543" cy="432"/>
          </a:xfrm>
        </p:grpSpPr>
        <p:sp>
          <p:nvSpPr>
            <p:cNvPr id="28730" name="AutoShape 25"/>
            <p:cNvSpPr>
              <a:spLocks noChangeArrowheads="1"/>
            </p:cNvSpPr>
            <p:nvPr/>
          </p:nvSpPr>
          <p:spPr bwMode="auto">
            <a:xfrm rot="5400000">
              <a:off x="3681" y="2880"/>
              <a:ext cx="432" cy="43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800" b="1">
                <a:latin typeface="Arial" panose="020B0604020202020204" pitchFamily="34" charset="0"/>
              </a:endParaRPr>
            </a:p>
          </p:txBody>
        </p:sp>
        <p:sp>
          <p:nvSpPr>
            <p:cNvPr id="28731" name="Oval 26"/>
            <p:cNvSpPr>
              <a:spLocks noChangeArrowheads="1"/>
            </p:cNvSpPr>
            <p:nvPr/>
          </p:nvSpPr>
          <p:spPr bwMode="auto">
            <a:xfrm>
              <a:off x="4128" y="304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8698" name="Line 27"/>
          <p:cNvSpPr>
            <a:spLocks noChangeShapeType="1"/>
          </p:cNvSpPr>
          <p:nvPr/>
        </p:nvSpPr>
        <p:spPr bwMode="auto">
          <a:xfrm>
            <a:off x="6629400" y="4263512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8"/>
          <p:cNvSpPr>
            <a:spLocks noChangeShapeType="1"/>
          </p:cNvSpPr>
          <p:nvPr/>
        </p:nvSpPr>
        <p:spPr bwMode="auto">
          <a:xfrm flipV="1">
            <a:off x="5334000" y="4263512"/>
            <a:ext cx="4365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Text Box 29"/>
          <p:cNvSpPr txBox="1">
            <a:spLocks noChangeArrowheads="1"/>
          </p:cNvSpPr>
          <p:nvPr/>
        </p:nvSpPr>
        <p:spPr bwMode="auto">
          <a:xfrm>
            <a:off x="6946900" y="4034912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8701" name="Text Box 30"/>
          <p:cNvSpPr txBox="1">
            <a:spLocks noChangeArrowheads="1"/>
          </p:cNvSpPr>
          <p:nvPr/>
        </p:nvSpPr>
        <p:spPr bwMode="auto">
          <a:xfrm>
            <a:off x="5041900" y="4034912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8702" name="Text Box 31"/>
          <p:cNvSpPr txBox="1">
            <a:spLocks noChangeArrowheads="1"/>
          </p:cNvSpPr>
          <p:nvPr/>
        </p:nvSpPr>
        <p:spPr bwMode="auto">
          <a:xfrm>
            <a:off x="3060700" y="4034912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8703" name="Text Box 32"/>
          <p:cNvSpPr txBox="1">
            <a:spLocks noChangeArrowheads="1"/>
          </p:cNvSpPr>
          <p:nvPr/>
        </p:nvSpPr>
        <p:spPr bwMode="auto">
          <a:xfrm>
            <a:off x="1676400" y="4019037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8704" name="Line 33"/>
          <p:cNvSpPr>
            <a:spLocks noChangeShapeType="1"/>
          </p:cNvSpPr>
          <p:nvPr/>
        </p:nvSpPr>
        <p:spPr bwMode="auto">
          <a:xfrm>
            <a:off x="5486400" y="2819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34"/>
          <p:cNvSpPr>
            <a:spLocks noChangeShapeType="1"/>
          </p:cNvSpPr>
          <p:nvPr/>
        </p:nvSpPr>
        <p:spPr bwMode="auto">
          <a:xfrm flipV="1">
            <a:off x="60198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Line 35"/>
          <p:cNvSpPr>
            <a:spLocks noChangeShapeType="1"/>
          </p:cNvSpPr>
          <p:nvPr/>
        </p:nvSpPr>
        <p:spPr bwMode="auto">
          <a:xfrm>
            <a:off x="6019800" y="2362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>
            <a:off x="67818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Line 37"/>
          <p:cNvSpPr>
            <a:spLocks noChangeShapeType="1"/>
          </p:cNvSpPr>
          <p:nvPr/>
        </p:nvSpPr>
        <p:spPr bwMode="auto">
          <a:xfrm>
            <a:off x="6781800" y="2819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Line 38"/>
          <p:cNvSpPr>
            <a:spLocks noChangeShapeType="1"/>
          </p:cNvSpPr>
          <p:nvPr/>
        </p:nvSpPr>
        <p:spPr bwMode="auto">
          <a:xfrm>
            <a:off x="6019800" y="21478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39"/>
          <p:cNvSpPr>
            <a:spLocks noChangeShapeType="1"/>
          </p:cNvSpPr>
          <p:nvPr/>
        </p:nvSpPr>
        <p:spPr bwMode="auto">
          <a:xfrm flipV="1">
            <a:off x="6400800" y="17668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Text Box 40"/>
          <p:cNvSpPr txBox="1">
            <a:spLocks noChangeArrowheads="1"/>
          </p:cNvSpPr>
          <p:nvPr/>
        </p:nvSpPr>
        <p:spPr bwMode="auto">
          <a:xfrm>
            <a:off x="6197600" y="140017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28712" name="Text Box 41"/>
          <p:cNvSpPr txBox="1">
            <a:spLocks noChangeArrowheads="1"/>
          </p:cNvSpPr>
          <p:nvPr/>
        </p:nvSpPr>
        <p:spPr bwMode="auto">
          <a:xfrm>
            <a:off x="5137150" y="25908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8713" name="Text Box 42"/>
          <p:cNvSpPr txBox="1">
            <a:spLocks noChangeArrowheads="1"/>
          </p:cNvSpPr>
          <p:nvPr/>
        </p:nvSpPr>
        <p:spPr bwMode="auto">
          <a:xfrm>
            <a:off x="7321550" y="25908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28714" name="AutoShape 43"/>
          <p:cNvSpPr>
            <a:spLocks noChangeArrowheads="1"/>
          </p:cNvSpPr>
          <p:nvPr/>
        </p:nvSpPr>
        <p:spPr bwMode="auto">
          <a:xfrm>
            <a:off x="3886200" y="4034912"/>
            <a:ext cx="685800" cy="457200"/>
          </a:xfrm>
          <a:prstGeom prst="rightArrow">
            <a:avLst>
              <a:gd name="adj1" fmla="val 50000"/>
              <a:gd name="adj2" fmla="val 47917"/>
            </a:avLst>
          </a:prstGeom>
          <a:solidFill>
            <a:srgbClr val="696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15" name="AutoShape 44"/>
          <p:cNvSpPr>
            <a:spLocks noChangeArrowheads="1"/>
          </p:cNvSpPr>
          <p:nvPr/>
        </p:nvSpPr>
        <p:spPr bwMode="auto">
          <a:xfrm>
            <a:off x="3505200" y="5410200"/>
            <a:ext cx="609600" cy="609600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16" name="AutoShape 45"/>
          <p:cNvSpPr>
            <a:spLocks noChangeArrowheads="1"/>
          </p:cNvSpPr>
          <p:nvPr/>
        </p:nvSpPr>
        <p:spPr bwMode="auto">
          <a:xfrm>
            <a:off x="5410200" y="5867400"/>
            <a:ext cx="609600" cy="609600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8717" name="Group 46"/>
          <p:cNvGrpSpPr>
            <a:grpSpLocks/>
          </p:cNvGrpSpPr>
          <p:nvPr/>
        </p:nvGrpSpPr>
        <p:grpSpPr bwMode="auto">
          <a:xfrm>
            <a:off x="4343400" y="6057900"/>
            <a:ext cx="633413" cy="533400"/>
            <a:chOff x="3681" y="2880"/>
            <a:chExt cx="543" cy="432"/>
          </a:xfrm>
        </p:grpSpPr>
        <p:sp>
          <p:nvSpPr>
            <p:cNvPr id="28728" name="AutoShape 47"/>
            <p:cNvSpPr>
              <a:spLocks noChangeArrowheads="1"/>
            </p:cNvSpPr>
            <p:nvPr/>
          </p:nvSpPr>
          <p:spPr bwMode="auto">
            <a:xfrm rot="5400000">
              <a:off x="3681" y="2880"/>
              <a:ext cx="432" cy="43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800" b="1">
                <a:latin typeface="Arial" panose="020B0604020202020204" pitchFamily="34" charset="0"/>
              </a:endParaRPr>
            </a:p>
          </p:txBody>
        </p:sp>
        <p:sp>
          <p:nvSpPr>
            <p:cNvPr id="28729" name="Oval 48"/>
            <p:cNvSpPr>
              <a:spLocks noChangeArrowheads="1"/>
            </p:cNvSpPr>
            <p:nvPr/>
          </p:nvSpPr>
          <p:spPr bwMode="auto">
            <a:xfrm>
              <a:off x="4128" y="304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8718" name="Line 49"/>
          <p:cNvSpPr>
            <a:spLocks noChangeShapeType="1"/>
          </p:cNvSpPr>
          <p:nvPr/>
        </p:nvSpPr>
        <p:spPr bwMode="auto">
          <a:xfrm>
            <a:off x="4953000" y="6324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Line 50"/>
          <p:cNvSpPr>
            <a:spLocks noChangeShapeType="1"/>
          </p:cNvSpPr>
          <p:nvPr/>
        </p:nvSpPr>
        <p:spPr bwMode="auto">
          <a:xfrm>
            <a:off x="4953000" y="6019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0" name="Line 51"/>
          <p:cNvSpPr>
            <a:spLocks noChangeShapeType="1"/>
          </p:cNvSpPr>
          <p:nvPr/>
        </p:nvSpPr>
        <p:spPr bwMode="auto">
          <a:xfrm>
            <a:off x="4114800" y="5715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Line 52"/>
          <p:cNvSpPr>
            <a:spLocks noChangeShapeType="1"/>
          </p:cNvSpPr>
          <p:nvPr/>
        </p:nvSpPr>
        <p:spPr bwMode="auto">
          <a:xfrm>
            <a:off x="4953000" y="571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Line 53"/>
          <p:cNvSpPr>
            <a:spLocks noChangeShapeType="1"/>
          </p:cNvSpPr>
          <p:nvPr/>
        </p:nvSpPr>
        <p:spPr bwMode="auto">
          <a:xfrm>
            <a:off x="6019800" y="617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Line 54"/>
          <p:cNvSpPr>
            <a:spLocks noChangeShapeType="1"/>
          </p:cNvSpPr>
          <p:nvPr/>
        </p:nvSpPr>
        <p:spPr bwMode="auto">
          <a:xfrm flipH="1">
            <a:off x="3048000" y="56007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Line 55"/>
          <p:cNvSpPr>
            <a:spLocks noChangeShapeType="1"/>
          </p:cNvSpPr>
          <p:nvPr/>
        </p:nvSpPr>
        <p:spPr bwMode="auto">
          <a:xfrm flipH="1" flipV="1">
            <a:off x="3048000" y="59055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Line 56"/>
          <p:cNvSpPr>
            <a:spLocks noChangeShapeType="1"/>
          </p:cNvSpPr>
          <p:nvPr/>
        </p:nvSpPr>
        <p:spPr bwMode="auto">
          <a:xfrm flipH="1">
            <a:off x="3733800" y="6324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Line 57"/>
          <p:cNvSpPr>
            <a:spLocks noChangeShapeType="1"/>
          </p:cNvSpPr>
          <p:nvPr/>
        </p:nvSpPr>
        <p:spPr bwMode="auto">
          <a:xfrm>
            <a:off x="7045325" y="4090474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7" name="Line 58"/>
          <p:cNvSpPr>
            <a:spLocks noChangeShapeType="1"/>
          </p:cNvSpPr>
          <p:nvPr/>
        </p:nvSpPr>
        <p:spPr bwMode="auto">
          <a:xfrm>
            <a:off x="3157538" y="4095237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5458" y="273050"/>
            <a:ext cx="5791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Standard Cells</a:t>
            </a:r>
          </a:p>
        </p:txBody>
      </p:sp>
      <p:pic>
        <p:nvPicPr>
          <p:cNvPr id="29719" name="Picture 40" descr="SmallCel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0" r="74834"/>
          <a:stretch>
            <a:fillRect/>
          </a:stretch>
        </p:blipFill>
        <p:spPr>
          <a:xfrm>
            <a:off x="2209800" y="3810000"/>
            <a:ext cx="963613" cy="2292350"/>
          </a:xfrm>
          <a:noFill/>
        </p:spPr>
      </p:pic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7B3386-2706-4F21-A458-0EC9E5974600}" type="slidenum">
              <a:rPr lang="en-US" altLang="en-US" sz="1000"/>
              <a:pPr eaLnBrk="1" hangingPunct="1"/>
              <a:t>28</a:t>
            </a:fld>
            <a:endParaRPr lang="en-US" altLang="en-US" sz="100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7761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Library of common gates and structures (cells)</a:t>
            </a:r>
          </a:p>
          <a:p>
            <a:pPr eaLnBrk="1" hangingPunct="1"/>
            <a:r>
              <a:rPr lang="en-US" altLang="en-US" dirty="0" smtClean="0"/>
              <a:t>Decompose hardware in terms of these cells</a:t>
            </a:r>
          </a:p>
          <a:p>
            <a:pPr eaLnBrk="1" hangingPunct="1"/>
            <a:r>
              <a:rPr lang="en-US" altLang="en-US" dirty="0" smtClean="0"/>
              <a:t>Arrange the cells on the chip</a:t>
            </a:r>
          </a:p>
          <a:p>
            <a:pPr eaLnBrk="1" hangingPunct="1"/>
            <a:r>
              <a:rPr lang="en-US" altLang="en-US" dirty="0" smtClean="0"/>
              <a:t>Connect them using metal wiring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5410200" y="4114800"/>
            <a:ext cx="3124200" cy="20574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36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5562600" y="4267200"/>
            <a:ext cx="2819400" cy="1752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5791200" y="4800600"/>
            <a:ext cx="24384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5791200" y="5181600"/>
            <a:ext cx="24384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5791200" y="5562600"/>
            <a:ext cx="914400" cy="381000"/>
          </a:xfrm>
          <a:prstGeom prst="rect">
            <a:avLst/>
          </a:prstGeom>
          <a:solidFill>
            <a:srgbClr val="000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6858000" y="5562600"/>
            <a:ext cx="609600" cy="381000"/>
          </a:xfrm>
          <a:prstGeom prst="rect">
            <a:avLst/>
          </a:prstGeom>
          <a:solidFill>
            <a:srgbClr val="000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7620000" y="5562600"/>
            <a:ext cx="152400" cy="381000"/>
          </a:xfrm>
          <a:prstGeom prst="rect">
            <a:avLst/>
          </a:prstGeom>
          <a:solidFill>
            <a:srgbClr val="000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7924800" y="5562600"/>
            <a:ext cx="228600" cy="381000"/>
          </a:xfrm>
          <a:prstGeom prst="rect">
            <a:avLst/>
          </a:prstGeom>
          <a:solidFill>
            <a:srgbClr val="000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9709" name="Group 12"/>
          <p:cNvGrpSpPr>
            <a:grpSpLocks/>
          </p:cNvGrpSpPr>
          <p:nvPr/>
        </p:nvGrpSpPr>
        <p:grpSpPr bwMode="auto">
          <a:xfrm>
            <a:off x="5791200" y="4419600"/>
            <a:ext cx="2438400" cy="228600"/>
            <a:chOff x="3024" y="1584"/>
            <a:chExt cx="1536" cy="144"/>
          </a:xfrm>
        </p:grpSpPr>
        <p:sp>
          <p:nvSpPr>
            <p:cNvPr id="29731" name="Rectangle 13"/>
            <p:cNvSpPr>
              <a:spLocks noChangeArrowheads="1"/>
            </p:cNvSpPr>
            <p:nvPr/>
          </p:nvSpPr>
          <p:spPr bwMode="auto">
            <a:xfrm>
              <a:off x="3024" y="1584"/>
              <a:ext cx="153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2" name="Rectangle 14"/>
            <p:cNvSpPr>
              <a:spLocks noChangeArrowheads="1"/>
            </p:cNvSpPr>
            <p:nvPr/>
          </p:nvSpPr>
          <p:spPr bwMode="auto">
            <a:xfrm>
              <a:off x="3024" y="1584"/>
              <a:ext cx="192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3" name="Rectangle 15"/>
            <p:cNvSpPr>
              <a:spLocks noChangeArrowheads="1"/>
            </p:cNvSpPr>
            <p:nvPr/>
          </p:nvSpPr>
          <p:spPr bwMode="auto">
            <a:xfrm>
              <a:off x="3216" y="1584"/>
              <a:ext cx="9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4" name="Rectangle 16"/>
            <p:cNvSpPr>
              <a:spLocks noChangeArrowheads="1"/>
            </p:cNvSpPr>
            <p:nvPr/>
          </p:nvSpPr>
          <p:spPr bwMode="auto">
            <a:xfrm>
              <a:off x="3312" y="1584"/>
              <a:ext cx="384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5" name="Rectangle 17"/>
            <p:cNvSpPr>
              <a:spLocks noChangeArrowheads="1"/>
            </p:cNvSpPr>
            <p:nvPr/>
          </p:nvSpPr>
          <p:spPr bwMode="auto">
            <a:xfrm>
              <a:off x="3696" y="1584"/>
              <a:ext cx="9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6" name="Rectangle 18"/>
            <p:cNvSpPr>
              <a:spLocks noChangeArrowheads="1"/>
            </p:cNvSpPr>
            <p:nvPr/>
          </p:nvSpPr>
          <p:spPr bwMode="auto">
            <a:xfrm>
              <a:off x="3792" y="1584"/>
              <a:ext cx="9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7" name="Rectangle 19"/>
            <p:cNvSpPr>
              <a:spLocks noChangeArrowheads="1"/>
            </p:cNvSpPr>
            <p:nvPr/>
          </p:nvSpPr>
          <p:spPr bwMode="auto">
            <a:xfrm>
              <a:off x="3888" y="1584"/>
              <a:ext cx="9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8" name="Rectangle 20"/>
            <p:cNvSpPr>
              <a:spLocks noChangeArrowheads="1"/>
            </p:cNvSpPr>
            <p:nvPr/>
          </p:nvSpPr>
          <p:spPr bwMode="auto">
            <a:xfrm>
              <a:off x="3984" y="1584"/>
              <a:ext cx="33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9" name="Rectangle 21"/>
            <p:cNvSpPr>
              <a:spLocks noChangeArrowheads="1"/>
            </p:cNvSpPr>
            <p:nvPr/>
          </p:nvSpPr>
          <p:spPr bwMode="auto">
            <a:xfrm>
              <a:off x="4320" y="1584"/>
              <a:ext cx="240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710" name="Rectangle 22"/>
          <p:cNvSpPr>
            <a:spLocks noChangeArrowheads="1"/>
          </p:cNvSpPr>
          <p:nvPr/>
        </p:nvSpPr>
        <p:spPr bwMode="auto">
          <a:xfrm>
            <a:off x="5791200" y="4800600"/>
            <a:ext cx="5334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1" name="Rectangle 23"/>
          <p:cNvSpPr>
            <a:spLocks noChangeArrowheads="1"/>
          </p:cNvSpPr>
          <p:nvPr/>
        </p:nvSpPr>
        <p:spPr bwMode="auto">
          <a:xfrm>
            <a:off x="6324600" y="4800600"/>
            <a:ext cx="3810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2" name="Rectangle 24"/>
          <p:cNvSpPr>
            <a:spLocks noChangeArrowheads="1"/>
          </p:cNvSpPr>
          <p:nvPr/>
        </p:nvSpPr>
        <p:spPr bwMode="auto">
          <a:xfrm>
            <a:off x="6705600" y="4800600"/>
            <a:ext cx="1524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3" name="Rectangle 25"/>
          <p:cNvSpPr>
            <a:spLocks noChangeArrowheads="1"/>
          </p:cNvSpPr>
          <p:nvPr/>
        </p:nvSpPr>
        <p:spPr bwMode="auto">
          <a:xfrm>
            <a:off x="6858000" y="4800600"/>
            <a:ext cx="6096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4" name="Rectangle 26"/>
          <p:cNvSpPr>
            <a:spLocks noChangeArrowheads="1"/>
          </p:cNvSpPr>
          <p:nvPr/>
        </p:nvSpPr>
        <p:spPr bwMode="auto">
          <a:xfrm>
            <a:off x="7467600" y="4800600"/>
            <a:ext cx="1524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5" name="Rectangle 27"/>
          <p:cNvSpPr>
            <a:spLocks noChangeArrowheads="1"/>
          </p:cNvSpPr>
          <p:nvPr/>
        </p:nvSpPr>
        <p:spPr bwMode="auto">
          <a:xfrm>
            <a:off x="7620000" y="4800600"/>
            <a:ext cx="1524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6" name="Rectangle 28"/>
          <p:cNvSpPr>
            <a:spLocks noChangeArrowheads="1"/>
          </p:cNvSpPr>
          <p:nvPr/>
        </p:nvSpPr>
        <p:spPr bwMode="auto">
          <a:xfrm>
            <a:off x="7772400" y="4800600"/>
            <a:ext cx="457200" cy="228600"/>
          </a:xfrm>
          <a:prstGeom prst="rect">
            <a:avLst/>
          </a:prstGeom>
          <a:solidFill>
            <a:srgbClr val="6969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9717" name="Group 29"/>
          <p:cNvGrpSpPr>
            <a:grpSpLocks/>
          </p:cNvGrpSpPr>
          <p:nvPr/>
        </p:nvGrpSpPr>
        <p:grpSpPr bwMode="auto">
          <a:xfrm flipH="1">
            <a:off x="5791200" y="5181600"/>
            <a:ext cx="2438400" cy="228600"/>
            <a:chOff x="3024" y="1584"/>
            <a:chExt cx="1536" cy="144"/>
          </a:xfrm>
        </p:grpSpPr>
        <p:sp>
          <p:nvSpPr>
            <p:cNvPr id="29722" name="Rectangle 30"/>
            <p:cNvSpPr>
              <a:spLocks noChangeArrowheads="1"/>
            </p:cNvSpPr>
            <p:nvPr/>
          </p:nvSpPr>
          <p:spPr bwMode="auto">
            <a:xfrm>
              <a:off x="3024" y="1584"/>
              <a:ext cx="153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3" name="Rectangle 31"/>
            <p:cNvSpPr>
              <a:spLocks noChangeArrowheads="1"/>
            </p:cNvSpPr>
            <p:nvPr/>
          </p:nvSpPr>
          <p:spPr bwMode="auto">
            <a:xfrm>
              <a:off x="3024" y="1584"/>
              <a:ext cx="192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4" name="Rectangle 32"/>
            <p:cNvSpPr>
              <a:spLocks noChangeArrowheads="1"/>
            </p:cNvSpPr>
            <p:nvPr/>
          </p:nvSpPr>
          <p:spPr bwMode="auto">
            <a:xfrm>
              <a:off x="3216" y="1584"/>
              <a:ext cx="9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5" name="Rectangle 33"/>
            <p:cNvSpPr>
              <a:spLocks noChangeArrowheads="1"/>
            </p:cNvSpPr>
            <p:nvPr/>
          </p:nvSpPr>
          <p:spPr bwMode="auto">
            <a:xfrm>
              <a:off x="3312" y="1584"/>
              <a:ext cx="384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6" name="Rectangle 34"/>
            <p:cNvSpPr>
              <a:spLocks noChangeArrowheads="1"/>
            </p:cNvSpPr>
            <p:nvPr/>
          </p:nvSpPr>
          <p:spPr bwMode="auto">
            <a:xfrm>
              <a:off x="3696" y="1584"/>
              <a:ext cx="9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7" name="Rectangle 35"/>
            <p:cNvSpPr>
              <a:spLocks noChangeArrowheads="1"/>
            </p:cNvSpPr>
            <p:nvPr/>
          </p:nvSpPr>
          <p:spPr bwMode="auto">
            <a:xfrm>
              <a:off x="3792" y="1584"/>
              <a:ext cx="9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8" name="Rectangle 36"/>
            <p:cNvSpPr>
              <a:spLocks noChangeArrowheads="1"/>
            </p:cNvSpPr>
            <p:nvPr/>
          </p:nvSpPr>
          <p:spPr bwMode="auto">
            <a:xfrm>
              <a:off x="3888" y="1584"/>
              <a:ext cx="9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9" name="Rectangle 37"/>
            <p:cNvSpPr>
              <a:spLocks noChangeArrowheads="1"/>
            </p:cNvSpPr>
            <p:nvPr/>
          </p:nvSpPr>
          <p:spPr bwMode="auto">
            <a:xfrm>
              <a:off x="3984" y="1584"/>
              <a:ext cx="336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0" name="Rectangle 38"/>
            <p:cNvSpPr>
              <a:spLocks noChangeArrowheads="1"/>
            </p:cNvSpPr>
            <p:nvPr/>
          </p:nvSpPr>
          <p:spPr bwMode="auto">
            <a:xfrm>
              <a:off x="4320" y="1584"/>
              <a:ext cx="240" cy="144"/>
            </a:xfrm>
            <a:prstGeom prst="rect">
              <a:avLst/>
            </a:prstGeom>
            <a:solidFill>
              <a:srgbClr val="696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718" name="Text Box 39"/>
          <p:cNvSpPr txBox="1">
            <a:spLocks noChangeArrowheads="1"/>
          </p:cNvSpPr>
          <p:nvPr/>
        </p:nvSpPr>
        <p:spPr bwMode="auto">
          <a:xfrm>
            <a:off x="6629400" y="464820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bg2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9720" name="Oval 42"/>
          <p:cNvSpPr>
            <a:spLocks noChangeArrowheads="1"/>
          </p:cNvSpPr>
          <p:nvPr/>
        </p:nvSpPr>
        <p:spPr bwMode="auto">
          <a:xfrm>
            <a:off x="1752600" y="3733800"/>
            <a:ext cx="1905000" cy="2514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1" name="Freeform 43"/>
          <p:cNvSpPr>
            <a:spLocks/>
          </p:cNvSpPr>
          <p:nvPr/>
        </p:nvSpPr>
        <p:spPr bwMode="auto">
          <a:xfrm>
            <a:off x="3475038" y="4078288"/>
            <a:ext cx="2697162" cy="417512"/>
          </a:xfrm>
          <a:custGeom>
            <a:avLst/>
            <a:gdLst>
              <a:gd name="T0" fmla="*/ 0 w 1699"/>
              <a:gd name="T1" fmla="*/ 2147483647 h 263"/>
              <a:gd name="T2" fmla="*/ 2147483647 w 1699"/>
              <a:gd name="T3" fmla="*/ 2147483647 h 263"/>
              <a:gd name="T4" fmla="*/ 2147483647 w 1699"/>
              <a:gd name="T5" fmla="*/ 2147483647 h 263"/>
              <a:gd name="T6" fmla="*/ 0 60000 65536"/>
              <a:gd name="T7" fmla="*/ 0 60000 65536"/>
              <a:gd name="T8" fmla="*/ 0 60000 65536"/>
              <a:gd name="T9" fmla="*/ 0 w 1699"/>
              <a:gd name="T10" fmla="*/ 0 h 263"/>
              <a:gd name="T11" fmla="*/ 1699 w 1699"/>
              <a:gd name="T12" fmla="*/ 263 h 2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9" h="263">
                <a:moveTo>
                  <a:pt x="0" y="123"/>
                </a:moveTo>
                <a:cubicBezTo>
                  <a:pt x="154" y="106"/>
                  <a:pt x="648" y="0"/>
                  <a:pt x="931" y="23"/>
                </a:cubicBezTo>
                <a:cubicBezTo>
                  <a:pt x="1214" y="46"/>
                  <a:pt x="1455" y="155"/>
                  <a:pt x="1699" y="26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13520"/>
            <a:ext cx="6096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FPGAs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“Programmable” hardware</a:t>
            </a:r>
          </a:p>
          <a:p>
            <a:pPr eaLnBrk="1" hangingPunct="1"/>
            <a:r>
              <a:rPr lang="en-US" altLang="en-US" smtClean="0"/>
              <a:t>Use small memories as truth tables of functions</a:t>
            </a:r>
          </a:p>
          <a:p>
            <a:pPr eaLnBrk="1" hangingPunct="1"/>
            <a:r>
              <a:rPr lang="en-US" altLang="en-US" smtClean="0"/>
              <a:t>Decompose circuit into these blocks</a:t>
            </a:r>
          </a:p>
          <a:p>
            <a:pPr eaLnBrk="1" hangingPunct="1"/>
            <a:r>
              <a:rPr lang="en-US" altLang="en-US" smtClean="0"/>
              <a:t>Connect using programmable routing</a:t>
            </a:r>
          </a:p>
          <a:p>
            <a:pPr eaLnBrk="1" hangingPunct="1"/>
            <a:r>
              <a:rPr lang="en-US" altLang="en-US" smtClean="0"/>
              <a:t>SRAM bits control functionality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09A3B4-D4A4-49AE-8F81-C7BC687407B0}" type="slidenum">
              <a:rPr lang="en-US" altLang="en-US" sz="1000"/>
              <a:pPr eaLnBrk="1" hangingPunct="1"/>
              <a:t>29</a:t>
            </a:fld>
            <a:endParaRPr lang="en-US" altLang="en-US" sz="1000"/>
          </a:p>
        </p:txBody>
      </p:sp>
      <p:sp>
        <p:nvSpPr>
          <p:cNvPr id="30725" name="Line 4"/>
          <p:cNvSpPr>
            <a:spLocks noChangeAspect="1" noChangeShapeType="1"/>
          </p:cNvSpPr>
          <p:nvPr/>
        </p:nvSpPr>
        <p:spPr bwMode="auto">
          <a:xfrm flipV="1">
            <a:off x="685800" y="5791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5"/>
          <p:cNvSpPr>
            <a:spLocks noChangeAspect="1" noChangeShapeType="1"/>
          </p:cNvSpPr>
          <p:nvPr/>
        </p:nvSpPr>
        <p:spPr bwMode="auto">
          <a:xfrm>
            <a:off x="1147763" y="5486400"/>
            <a:ext cx="528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6"/>
          <p:cNvSpPr>
            <a:spLocks noChangeAspect="1" noChangeShapeType="1"/>
          </p:cNvSpPr>
          <p:nvPr/>
        </p:nvSpPr>
        <p:spPr bwMode="auto">
          <a:xfrm flipV="1">
            <a:off x="1676400" y="5791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7"/>
          <p:cNvSpPr>
            <a:spLocks noChangeAspect="1" noChangeArrowheads="1"/>
          </p:cNvSpPr>
          <p:nvPr/>
        </p:nvSpPr>
        <p:spPr bwMode="auto">
          <a:xfrm>
            <a:off x="1270000" y="4876800"/>
            <a:ext cx="246063" cy="2460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V="1">
            <a:off x="1143000" y="5486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 flipV="1">
            <a:off x="1676400" y="5486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0"/>
          <p:cNvSpPr>
            <a:spLocks noChangeAspect="1" noChangeShapeType="1"/>
          </p:cNvSpPr>
          <p:nvPr/>
        </p:nvSpPr>
        <p:spPr bwMode="auto">
          <a:xfrm>
            <a:off x="1147763" y="5410200"/>
            <a:ext cx="528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 flipV="1">
            <a:off x="1397000" y="5124450"/>
            <a:ext cx="0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33" name="Group 12"/>
          <p:cNvGrpSpPr>
            <a:grpSpLocks/>
          </p:cNvGrpSpPr>
          <p:nvPr/>
        </p:nvGrpSpPr>
        <p:grpSpPr bwMode="auto">
          <a:xfrm>
            <a:off x="6477000" y="4495800"/>
            <a:ext cx="2100263" cy="2011363"/>
            <a:chOff x="4176" y="2093"/>
            <a:chExt cx="1323" cy="1267"/>
          </a:xfrm>
        </p:grpSpPr>
        <p:sp>
          <p:nvSpPr>
            <p:cNvPr id="30843" name="Oval 13"/>
            <p:cNvSpPr>
              <a:spLocks noChangeArrowheads="1"/>
            </p:cNvSpPr>
            <p:nvPr/>
          </p:nvSpPr>
          <p:spPr bwMode="auto">
            <a:xfrm>
              <a:off x="4354" y="2093"/>
              <a:ext cx="178" cy="1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P1</a:t>
              </a:r>
            </a:p>
          </p:txBody>
        </p:sp>
        <p:sp>
          <p:nvSpPr>
            <p:cNvPr id="30844" name="Oval 14"/>
            <p:cNvSpPr>
              <a:spLocks noChangeArrowheads="1"/>
            </p:cNvSpPr>
            <p:nvPr/>
          </p:nvSpPr>
          <p:spPr bwMode="auto">
            <a:xfrm>
              <a:off x="4176" y="2211"/>
              <a:ext cx="178" cy="1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P2</a:t>
              </a:r>
            </a:p>
          </p:txBody>
        </p:sp>
        <p:sp>
          <p:nvSpPr>
            <p:cNvPr id="30845" name="Oval 15"/>
            <p:cNvSpPr>
              <a:spLocks noChangeArrowheads="1"/>
            </p:cNvSpPr>
            <p:nvPr/>
          </p:nvSpPr>
          <p:spPr bwMode="auto">
            <a:xfrm>
              <a:off x="4354" y="2329"/>
              <a:ext cx="178" cy="1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P3</a:t>
              </a:r>
            </a:p>
          </p:txBody>
        </p:sp>
        <p:sp>
          <p:nvSpPr>
            <p:cNvPr id="30846" name="Oval 16"/>
            <p:cNvSpPr>
              <a:spLocks noChangeArrowheads="1"/>
            </p:cNvSpPr>
            <p:nvPr/>
          </p:nvSpPr>
          <p:spPr bwMode="auto">
            <a:xfrm>
              <a:off x="4176" y="2447"/>
              <a:ext cx="178" cy="1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P4</a:t>
              </a:r>
            </a:p>
          </p:txBody>
        </p:sp>
        <p:sp>
          <p:nvSpPr>
            <p:cNvPr id="30847" name="Oval 17"/>
            <p:cNvSpPr>
              <a:spLocks noChangeArrowheads="1"/>
            </p:cNvSpPr>
            <p:nvPr/>
          </p:nvSpPr>
          <p:spPr bwMode="auto">
            <a:xfrm>
              <a:off x="4354" y="2564"/>
              <a:ext cx="178" cy="1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P5</a:t>
              </a:r>
            </a:p>
          </p:txBody>
        </p:sp>
        <p:sp>
          <p:nvSpPr>
            <p:cNvPr id="30848" name="Oval 18"/>
            <p:cNvSpPr>
              <a:spLocks noChangeArrowheads="1"/>
            </p:cNvSpPr>
            <p:nvPr/>
          </p:nvSpPr>
          <p:spPr bwMode="auto">
            <a:xfrm>
              <a:off x="4176" y="2683"/>
              <a:ext cx="178" cy="1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P6</a:t>
              </a:r>
            </a:p>
          </p:txBody>
        </p:sp>
        <p:sp>
          <p:nvSpPr>
            <p:cNvPr id="30849" name="Oval 19"/>
            <p:cNvSpPr>
              <a:spLocks noChangeArrowheads="1"/>
            </p:cNvSpPr>
            <p:nvPr/>
          </p:nvSpPr>
          <p:spPr bwMode="auto">
            <a:xfrm>
              <a:off x="4354" y="2800"/>
              <a:ext cx="178" cy="1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P7</a:t>
              </a:r>
            </a:p>
          </p:txBody>
        </p:sp>
        <p:sp>
          <p:nvSpPr>
            <p:cNvPr id="30850" name="Oval 20"/>
            <p:cNvSpPr>
              <a:spLocks noChangeArrowheads="1"/>
            </p:cNvSpPr>
            <p:nvPr/>
          </p:nvSpPr>
          <p:spPr bwMode="auto">
            <a:xfrm>
              <a:off x="4176" y="2918"/>
              <a:ext cx="178" cy="1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P8</a:t>
              </a:r>
            </a:p>
          </p:txBody>
        </p:sp>
        <p:sp>
          <p:nvSpPr>
            <p:cNvPr id="30851" name="AutoShape 21"/>
            <p:cNvSpPr>
              <a:spLocks noChangeArrowheads="1"/>
            </p:cNvSpPr>
            <p:nvPr/>
          </p:nvSpPr>
          <p:spPr bwMode="auto">
            <a:xfrm rot="-5400000">
              <a:off x="4417" y="2445"/>
              <a:ext cx="1002" cy="29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5 w 21600"/>
                <a:gd name="T13" fmla="*/ 4509 h 21600"/>
                <a:gd name="T14" fmla="*/ 17095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2" name="Line 22"/>
            <p:cNvSpPr>
              <a:spLocks noChangeShapeType="1"/>
            </p:cNvSpPr>
            <p:nvPr/>
          </p:nvSpPr>
          <p:spPr bwMode="auto">
            <a:xfrm>
              <a:off x="4532" y="2182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3" name="Line 23"/>
            <p:cNvSpPr>
              <a:spLocks noChangeShapeType="1"/>
            </p:cNvSpPr>
            <p:nvPr/>
          </p:nvSpPr>
          <p:spPr bwMode="auto">
            <a:xfrm>
              <a:off x="4532" y="2418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4" name="Line 24"/>
            <p:cNvSpPr>
              <a:spLocks noChangeShapeType="1"/>
            </p:cNvSpPr>
            <p:nvPr/>
          </p:nvSpPr>
          <p:spPr bwMode="auto">
            <a:xfrm>
              <a:off x="4532" y="2654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5" name="Line 25"/>
            <p:cNvSpPr>
              <a:spLocks noChangeShapeType="1"/>
            </p:cNvSpPr>
            <p:nvPr/>
          </p:nvSpPr>
          <p:spPr bwMode="auto">
            <a:xfrm>
              <a:off x="4532" y="2889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6" name="Line 26"/>
            <p:cNvSpPr>
              <a:spLocks noChangeShapeType="1"/>
            </p:cNvSpPr>
            <p:nvPr/>
          </p:nvSpPr>
          <p:spPr bwMode="auto">
            <a:xfrm>
              <a:off x="4354" y="2768"/>
              <a:ext cx="4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7" name="Line 27"/>
            <p:cNvSpPr>
              <a:spLocks noChangeShapeType="1"/>
            </p:cNvSpPr>
            <p:nvPr/>
          </p:nvSpPr>
          <p:spPr bwMode="auto">
            <a:xfrm>
              <a:off x="4354" y="3015"/>
              <a:ext cx="4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8" name="Line 28"/>
            <p:cNvSpPr>
              <a:spLocks noChangeShapeType="1"/>
            </p:cNvSpPr>
            <p:nvPr/>
          </p:nvSpPr>
          <p:spPr bwMode="auto">
            <a:xfrm>
              <a:off x="4354" y="2543"/>
              <a:ext cx="4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9" name="Line 29"/>
            <p:cNvSpPr>
              <a:spLocks noChangeShapeType="1"/>
            </p:cNvSpPr>
            <p:nvPr/>
          </p:nvSpPr>
          <p:spPr bwMode="auto">
            <a:xfrm>
              <a:off x="4354" y="2308"/>
              <a:ext cx="4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0" name="Line 30"/>
            <p:cNvSpPr>
              <a:spLocks noChangeShapeType="1"/>
            </p:cNvSpPr>
            <p:nvPr/>
          </p:nvSpPr>
          <p:spPr bwMode="auto">
            <a:xfrm>
              <a:off x="5066" y="2564"/>
              <a:ext cx="3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1" name="Line 31"/>
            <p:cNvSpPr>
              <a:spLocks noChangeShapeType="1"/>
            </p:cNvSpPr>
            <p:nvPr/>
          </p:nvSpPr>
          <p:spPr bwMode="auto">
            <a:xfrm>
              <a:off x="4817" y="3057"/>
              <a:ext cx="0" cy="1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2" name="Line 32"/>
            <p:cNvSpPr>
              <a:spLocks noChangeShapeType="1"/>
            </p:cNvSpPr>
            <p:nvPr/>
          </p:nvSpPr>
          <p:spPr bwMode="auto">
            <a:xfrm>
              <a:off x="4919" y="2970"/>
              <a:ext cx="0" cy="2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3" name="Line 33"/>
            <p:cNvSpPr>
              <a:spLocks noChangeShapeType="1"/>
            </p:cNvSpPr>
            <p:nvPr/>
          </p:nvSpPr>
          <p:spPr bwMode="auto">
            <a:xfrm>
              <a:off x="5036" y="2870"/>
              <a:ext cx="0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4" name="Text Box 34"/>
            <p:cNvSpPr txBox="1">
              <a:spLocks noChangeArrowheads="1"/>
            </p:cNvSpPr>
            <p:nvPr/>
          </p:nvSpPr>
          <p:spPr bwMode="auto">
            <a:xfrm>
              <a:off x="4694" y="3129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I1</a:t>
              </a:r>
            </a:p>
          </p:txBody>
        </p:sp>
        <p:sp>
          <p:nvSpPr>
            <p:cNvPr id="30865" name="Text Box 35"/>
            <p:cNvSpPr txBox="1">
              <a:spLocks noChangeArrowheads="1"/>
            </p:cNvSpPr>
            <p:nvPr/>
          </p:nvSpPr>
          <p:spPr bwMode="auto">
            <a:xfrm>
              <a:off x="4975" y="3129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I3</a:t>
              </a:r>
            </a:p>
          </p:txBody>
        </p:sp>
        <p:sp>
          <p:nvSpPr>
            <p:cNvPr id="30866" name="Text Box 36"/>
            <p:cNvSpPr txBox="1">
              <a:spLocks noChangeArrowheads="1"/>
            </p:cNvSpPr>
            <p:nvPr/>
          </p:nvSpPr>
          <p:spPr bwMode="auto">
            <a:xfrm>
              <a:off x="4833" y="3129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I2</a:t>
              </a:r>
            </a:p>
          </p:txBody>
        </p:sp>
        <p:sp>
          <p:nvSpPr>
            <p:cNvPr id="30867" name="Text Box 37"/>
            <p:cNvSpPr txBox="1">
              <a:spLocks noChangeArrowheads="1"/>
            </p:cNvSpPr>
            <p:nvPr/>
          </p:nvSpPr>
          <p:spPr bwMode="auto">
            <a:xfrm>
              <a:off x="5087" y="2352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OUT</a:t>
              </a:r>
            </a:p>
          </p:txBody>
        </p:sp>
      </p:grpSp>
      <p:sp>
        <p:nvSpPr>
          <p:cNvPr id="30734" name="Line 38"/>
          <p:cNvSpPr>
            <a:spLocks noChangeShapeType="1"/>
          </p:cNvSpPr>
          <p:nvPr/>
        </p:nvSpPr>
        <p:spPr bwMode="auto">
          <a:xfrm>
            <a:off x="2819400" y="5226050"/>
            <a:ext cx="13525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39"/>
          <p:cNvSpPr>
            <a:spLocks noChangeArrowheads="1"/>
          </p:cNvSpPr>
          <p:nvPr/>
        </p:nvSpPr>
        <p:spPr bwMode="auto">
          <a:xfrm>
            <a:off x="3471863" y="5491163"/>
            <a:ext cx="247650" cy="247650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6" name="Line 40"/>
          <p:cNvSpPr>
            <a:spLocks noChangeShapeType="1"/>
          </p:cNvSpPr>
          <p:nvPr/>
        </p:nvSpPr>
        <p:spPr bwMode="auto">
          <a:xfrm>
            <a:off x="3243263" y="4802188"/>
            <a:ext cx="0" cy="1360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41"/>
          <p:cNvSpPr>
            <a:spLocks noChangeShapeType="1"/>
          </p:cNvSpPr>
          <p:nvPr/>
        </p:nvSpPr>
        <p:spPr bwMode="auto">
          <a:xfrm>
            <a:off x="2828925" y="5140325"/>
            <a:ext cx="1352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42"/>
          <p:cNvSpPr>
            <a:spLocks noChangeShapeType="1"/>
          </p:cNvSpPr>
          <p:nvPr/>
        </p:nvSpPr>
        <p:spPr bwMode="auto">
          <a:xfrm>
            <a:off x="2986088" y="4811713"/>
            <a:ext cx="0" cy="1350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43"/>
          <p:cNvSpPr>
            <a:spLocks noChangeShapeType="1"/>
          </p:cNvSpPr>
          <p:nvPr/>
        </p:nvSpPr>
        <p:spPr bwMode="auto">
          <a:xfrm flipH="1">
            <a:off x="2819400" y="4968875"/>
            <a:ext cx="137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44"/>
          <p:cNvSpPr>
            <a:spLocks noChangeShapeType="1"/>
          </p:cNvSpPr>
          <p:nvPr/>
        </p:nvSpPr>
        <p:spPr bwMode="auto">
          <a:xfrm flipV="1">
            <a:off x="3157538" y="4792663"/>
            <a:ext cx="0" cy="1379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45"/>
          <p:cNvSpPr>
            <a:spLocks noChangeShapeType="1"/>
          </p:cNvSpPr>
          <p:nvPr/>
        </p:nvSpPr>
        <p:spPr bwMode="auto">
          <a:xfrm flipV="1">
            <a:off x="3071813" y="4792663"/>
            <a:ext cx="0" cy="1379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46"/>
          <p:cNvSpPr>
            <a:spLocks noChangeShapeType="1"/>
          </p:cNvSpPr>
          <p:nvPr/>
        </p:nvSpPr>
        <p:spPr bwMode="auto">
          <a:xfrm>
            <a:off x="2819400" y="5054600"/>
            <a:ext cx="136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47"/>
          <p:cNvSpPr>
            <a:spLocks noChangeShapeType="1"/>
          </p:cNvSpPr>
          <p:nvPr/>
        </p:nvSpPr>
        <p:spPr bwMode="auto">
          <a:xfrm>
            <a:off x="2828925" y="4883150"/>
            <a:ext cx="1352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Line 48"/>
          <p:cNvSpPr>
            <a:spLocks noChangeShapeType="1"/>
          </p:cNvSpPr>
          <p:nvPr/>
        </p:nvSpPr>
        <p:spPr bwMode="auto">
          <a:xfrm>
            <a:off x="3328988" y="4802188"/>
            <a:ext cx="0" cy="1360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Line 49"/>
          <p:cNvSpPr>
            <a:spLocks noChangeShapeType="1"/>
          </p:cNvSpPr>
          <p:nvPr/>
        </p:nvSpPr>
        <p:spPr bwMode="auto">
          <a:xfrm>
            <a:off x="2990850" y="5145088"/>
            <a:ext cx="762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Line 50"/>
          <p:cNvSpPr>
            <a:spLocks noChangeShapeType="1"/>
          </p:cNvSpPr>
          <p:nvPr/>
        </p:nvSpPr>
        <p:spPr bwMode="auto">
          <a:xfrm>
            <a:off x="2990850" y="5059363"/>
            <a:ext cx="16192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Line 51"/>
          <p:cNvSpPr>
            <a:spLocks noChangeShapeType="1"/>
          </p:cNvSpPr>
          <p:nvPr/>
        </p:nvSpPr>
        <p:spPr bwMode="auto">
          <a:xfrm>
            <a:off x="2990850" y="4973638"/>
            <a:ext cx="24765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Line 52"/>
          <p:cNvSpPr>
            <a:spLocks noChangeShapeType="1"/>
          </p:cNvSpPr>
          <p:nvPr/>
        </p:nvSpPr>
        <p:spPr bwMode="auto">
          <a:xfrm>
            <a:off x="2990850" y="4887913"/>
            <a:ext cx="333375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Line 53"/>
          <p:cNvSpPr>
            <a:spLocks noChangeShapeType="1"/>
          </p:cNvSpPr>
          <p:nvPr/>
        </p:nvSpPr>
        <p:spPr bwMode="auto">
          <a:xfrm>
            <a:off x="3076575" y="4887913"/>
            <a:ext cx="24765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Line 54"/>
          <p:cNvSpPr>
            <a:spLocks noChangeShapeType="1"/>
          </p:cNvSpPr>
          <p:nvPr/>
        </p:nvSpPr>
        <p:spPr bwMode="auto">
          <a:xfrm>
            <a:off x="3162300" y="4887913"/>
            <a:ext cx="16192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Line 55"/>
          <p:cNvSpPr>
            <a:spLocks noChangeShapeType="1"/>
          </p:cNvSpPr>
          <p:nvPr/>
        </p:nvSpPr>
        <p:spPr bwMode="auto">
          <a:xfrm>
            <a:off x="3248025" y="4887913"/>
            <a:ext cx="762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Line 56"/>
          <p:cNvSpPr>
            <a:spLocks noChangeShapeType="1"/>
          </p:cNvSpPr>
          <p:nvPr/>
        </p:nvSpPr>
        <p:spPr bwMode="auto">
          <a:xfrm flipH="1">
            <a:off x="2981325" y="4887913"/>
            <a:ext cx="9525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Line 57"/>
          <p:cNvSpPr>
            <a:spLocks noChangeShapeType="1"/>
          </p:cNvSpPr>
          <p:nvPr/>
        </p:nvSpPr>
        <p:spPr bwMode="auto">
          <a:xfrm flipH="1">
            <a:off x="2981325" y="4887913"/>
            <a:ext cx="18097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Line 58"/>
          <p:cNvSpPr>
            <a:spLocks noChangeShapeType="1"/>
          </p:cNvSpPr>
          <p:nvPr/>
        </p:nvSpPr>
        <p:spPr bwMode="auto">
          <a:xfrm flipH="1">
            <a:off x="2981325" y="4887913"/>
            <a:ext cx="26670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59"/>
          <p:cNvSpPr>
            <a:spLocks noChangeShapeType="1"/>
          </p:cNvSpPr>
          <p:nvPr/>
        </p:nvSpPr>
        <p:spPr bwMode="auto">
          <a:xfrm flipH="1">
            <a:off x="2981325" y="4887913"/>
            <a:ext cx="352425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Line 60"/>
          <p:cNvSpPr>
            <a:spLocks noChangeShapeType="1"/>
          </p:cNvSpPr>
          <p:nvPr/>
        </p:nvSpPr>
        <p:spPr bwMode="auto">
          <a:xfrm flipH="1">
            <a:off x="3067050" y="4973638"/>
            <a:ext cx="26670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7" name="Line 61"/>
          <p:cNvSpPr>
            <a:spLocks noChangeShapeType="1"/>
          </p:cNvSpPr>
          <p:nvPr/>
        </p:nvSpPr>
        <p:spPr bwMode="auto">
          <a:xfrm flipH="1">
            <a:off x="3152775" y="5059363"/>
            <a:ext cx="18097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62"/>
          <p:cNvSpPr>
            <a:spLocks noChangeShapeType="1"/>
          </p:cNvSpPr>
          <p:nvPr/>
        </p:nvSpPr>
        <p:spPr bwMode="auto">
          <a:xfrm flipH="1">
            <a:off x="3238500" y="5145088"/>
            <a:ext cx="9525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Line 63"/>
          <p:cNvSpPr>
            <a:spLocks noChangeShapeType="1"/>
          </p:cNvSpPr>
          <p:nvPr/>
        </p:nvSpPr>
        <p:spPr bwMode="auto">
          <a:xfrm flipH="1">
            <a:off x="2981325" y="5483225"/>
            <a:ext cx="4857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0" name="Line 64"/>
          <p:cNvSpPr>
            <a:spLocks noChangeShapeType="1"/>
          </p:cNvSpPr>
          <p:nvPr/>
        </p:nvSpPr>
        <p:spPr bwMode="auto">
          <a:xfrm flipH="1">
            <a:off x="2981325" y="5567363"/>
            <a:ext cx="4857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1" name="Line 65"/>
          <p:cNvSpPr>
            <a:spLocks noChangeShapeType="1"/>
          </p:cNvSpPr>
          <p:nvPr/>
        </p:nvSpPr>
        <p:spPr bwMode="auto">
          <a:xfrm flipH="1">
            <a:off x="3714750" y="5653088"/>
            <a:ext cx="476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2" name="Line 66"/>
          <p:cNvSpPr>
            <a:spLocks noChangeShapeType="1"/>
          </p:cNvSpPr>
          <p:nvPr/>
        </p:nvSpPr>
        <p:spPr bwMode="auto">
          <a:xfrm flipH="1">
            <a:off x="3714750" y="5738813"/>
            <a:ext cx="476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3" name="Line 67"/>
          <p:cNvSpPr>
            <a:spLocks noChangeShapeType="1"/>
          </p:cNvSpPr>
          <p:nvPr/>
        </p:nvSpPr>
        <p:spPr bwMode="auto">
          <a:xfrm>
            <a:off x="3462338" y="4887913"/>
            <a:ext cx="0" cy="581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4" name="Line 68"/>
          <p:cNvSpPr>
            <a:spLocks noChangeShapeType="1"/>
          </p:cNvSpPr>
          <p:nvPr/>
        </p:nvSpPr>
        <p:spPr bwMode="auto">
          <a:xfrm>
            <a:off x="3548063" y="4887913"/>
            <a:ext cx="0" cy="581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5" name="Line 69"/>
          <p:cNvSpPr>
            <a:spLocks noChangeShapeType="1"/>
          </p:cNvSpPr>
          <p:nvPr/>
        </p:nvSpPr>
        <p:spPr bwMode="auto">
          <a:xfrm>
            <a:off x="3633788" y="5753100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6" name="Line 70"/>
          <p:cNvSpPr>
            <a:spLocks noChangeShapeType="1"/>
          </p:cNvSpPr>
          <p:nvPr/>
        </p:nvSpPr>
        <p:spPr bwMode="auto">
          <a:xfrm flipH="1">
            <a:off x="2819400" y="5653088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7" name="Line 71"/>
          <p:cNvSpPr>
            <a:spLocks noChangeShapeType="1"/>
          </p:cNvSpPr>
          <p:nvPr/>
        </p:nvSpPr>
        <p:spPr bwMode="auto">
          <a:xfrm flipH="1">
            <a:off x="2819400" y="5729288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8" name="Line 72"/>
          <p:cNvSpPr>
            <a:spLocks noChangeShapeType="1"/>
          </p:cNvSpPr>
          <p:nvPr/>
        </p:nvSpPr>
        <p:spPr bwMode="auto">
          <a:xfrm>
            <a:off x="3719513" y="5753100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9" name="Line 73"/>
          <p:cNvSpPr>
            <a:spLocks noChangeShapeType="1"/>
          </p:cNvSpPr>
          <p:nvPr/>
        </p:nvSpPr>
        <p:spPr bwMode="auto">
          <a:xfrm>
            <a:off x="3633788" y="4811713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0" name="Line 74"/>
          <p:cNvSpPr>
            <a:spLocks noChangeShapeType="1"/>
          </p:cNvSpPr>
          <p:nvPr/>
        </p:nvSpPr>
        <p:spPr bwMode="auto">
          <a:xfrm>
            <a:off x="3719513" y="4811713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1" name="Line 75"/>
          <p:cNvSpPr>
            <a:spLocks noChangeShapeType="1"/>
          </p:cNvSpPr>
          <p:nvPr/>
        </p:nvSpPr>
        <p:spPr bwMode="auto">
          <a:xfrm flipV="1">
            <a:off x="3386138" y="5392738"/>
            <a:ext cx="0" cy="936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2" name="Line 76"/>
          <p:cNvSpPr>
            <a:spLocks noChangeShapeType="1"/>
          </p:cNvSpPr>
          <p:nvPr/>
        </p:nvSpPr>
        <p:spPr bwMode="auto">
          <a:xfrm flipH="1">
            <a:off x="2819400" y="5397500"/>
            <a:ext cx="571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3" name="Line 77"/>
          <p:cNvSpPr>
            <a:spLocks noChangeShapeType="1"/>
          </p:cNvSpPr>
          <p:nvPr/>
        </p:nvSpPr>
        <p:spPr bwMode="auto">
          <a:xfrm flipV="1">
            <a:off x="3890963" y="5392738"/>
            <a:ext cx="0" cy="179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4" name="Line 78"/>
          <p:cNvSpPr>
            <a:spLocks noChangeShapeType="1"/>
          </p:cNvSpPr>
          <p:nvPr/>
        </p:nvSpPr>
        <p:spPr bwMode="auto">
          <a:xfrm>
            <a:off x="3895725" y="5397500"/>
            <a:ext cx="2762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5" name="Line 79"/>
          <p:cNvSpPr>
            <a:spLocks noChangeShapeType="1"/>
          </p:cNvSpPr>
          <p:nvPr/>
        </p:nvSpPr>
        <p:spPr bwMode="auto">
          <a:xfrm>
            <a:off x="3733800" y="5567363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6" name="Line 80"/>
          <p:cNvSpPr>
            <a:spLocks noChangeShapeType="1"/>
          </p:cNvSpPr>
          <p:nvPr/>
        </p:nvSpPr>
        <p:spPr bwMode="auto">
          <a:xfrm flipV="1">
            <a:off x="3633788" y="5307013"/>
            <a:ext cx="0" cy="179387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7" name="Line 81"/>
          <p:cNvSpPr>
            <a:spLocks noChangeShapeType="1"/>
          </p:cNvSpPr>
          <p:nvPr/>
        </p:nvSpPr>
        <p:spPr bwMode="auto">
          <a:xfrm>
            <a:off x="3638550" y="5311775"/>
            <a:ext cx="161925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8" name="Line 82"/>
          <p:cNvSpPr>
            <a:spLocks noChangeShapeType="1"/>
          </p:cNvSpPr>
          <p:nvPr/>
        </p:nvSpPr>
        <p:spPr bwMode="auto">
          <a:xfrm flipV="1">
            <a:off x="3805238" y="4802188"/>
            <a:ext cx="0" cy="51435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9" name="Line 83"/>
          <p:cNvSpPr>
            <a:spLocks noChangeShapeType="1"/>
          </p:cNvSpPr>
          <p:nvPr/>
        </p:nvSpPr>
        <p:spPr bwMode="auto">
          <a:xfrm flipV="1">
            <a:off x="3805238" y="5991225"/>
            <a:ext cx="0" cy="180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0" name="Line 84"/>
          <p:cNvSpPr>
            <a:spLocks noChangeShapeType="1"/>
          </p:cNvSpPr>
          <p:nvPr/>
        </p:nvSpPr>
        <p:spPr bwMode="auto">
          <a:xfrm>
            <a:off x="3552825" y="5995988"/>
            <a:ext cx="247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1" name="Line 85"/>
          <p:cNvSpPr>
            <a:spLocks noChangeShapeType="1"/>
          </p:cNvSpPr>
          <p:nvPr/>
        </p:nvSpPr>
        <p:spPr bwMode="auto">
          <a:xfrm flipV="1">
            <a:off x="3548063" y="5743575"/>
            <a:ext cx="0" cy="257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2" name="Line 86"/>
          <p:cNvSpPr>
            <a:spLocks noChangeShapeType="1"/>
          </p:cNvSpPr>
          <p:nvPr/>
        </p:nvSpPr>
        <p:spPr bwMode="auto">
          <a:xfrm>
            <a:off x="3400425" y="5729288"/>
            <a:ext cx="571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3" name="Line 87"/>
          <p:cNvSpPr>
            <a:spLocks noChangeShapeType="1"/>
          </p:cNvSpPr>
          <p:nvPr/>
        </p:nvSpPr>
        <p:spPr bwMode="auto">
          <a:xfrm flipV="1">
            <a:off x="3395663" y="5724525"/>
            <a:ext cx="0" cy="104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4" name="Line 88"/>
          <p:cNvSpPr>
            <a:spLocks noChangeShapeType="1"/>
          </p:cNvSpPr>
          <p:nvPr/>
        </p:nvSpPr>
        <p:spPr bwMode="auto">
          <a:xfrm>
            <a:off x="2990850" y="5824538"/>
            <a:ext cx="4000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5" name="Rectangle 89"/>
          <p:cNvSpPr>
            <a:spLocks noChangeArrowheads="1"/>
          </p:cNvSpPr>
          <p:nvPr/>
        </p:nvSpPr>
        <p:spPr bwMode="auto">
          <a:xfrm>
            <a:off x="2824163" y="4806950"/>
            <a:ext cx="1362075" cy="1360488"/>
          </a:xfrm>
          <a:prstGeom prst="rect">
            <a:avLst/>
          </a:prstGeom>
          <a:noFill/>
          <a:ln w="508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6" name="Text Box 91"/>
          <p:cNvSpPr txBox="1">
            <a:spLocks noChangeArrowheads="1"/>
          </p:cNvSpPr>
          <p:nvPr/>
        </p:nvSpPr>
        <p:spPr bwMode="auto">
          <a:xfrm>
            <a:off x="3543300" y="4487863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imes New Roman" panose="02020603050405020304" pitchFamily="18" charset="0"/>
              </a:rPr>
              <a:t>FPGA Tiles</a:t>
            </a:r>
          </a:p>
        </p:txBody>
      </p:sp>
      <p:sp>
        <p:nvSpPr>
          <p:cNvPr id="30787" name="Line 92"/>
          <p:cNvSpPr>
            <a:spLocks noChangeShapeType="1"/>
          </p:cNvSpPr>
          <p:nvPr/>
        </p:nvSpPr>
        <p:spPr bwMode="auto">
          <a:xfrm>
            <a:off x="4191000" y="5226050"/>
            <a:ext cx="13525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8" name="Rectangle 93"/>
          <p:cNvSpPr>
            <a:spLocks noChangeArrowheads="1"/>
          </p:cNvSpPr>
          <p:nvPr/>
        </p:nvSpPr>
        <p:spPr bwMode="auto">
          <a:xfrm>
            <a:off x="4843463" y="5491163"/>
            <a:ext cx="247650" cy="247650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9" name="Line 94"/>
          <p:cNvSpPr>
            <a:spLocks noChangeShapeType="1"/>
          </p:cNvSpPr>
          <p:nvPr/>
        </p:nvSpPr>
        <p:spPr bwMode="auto">
          <a:xfrm>
            <a:off x="4614863" y="4802188"/>
            <a:ext cx="0" cy="1360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0" name="Line 95"/>
          <p:cNvSpPr>
            <a:spLocks noChangeShapeType="1"/>
          </p:cNvSpPr>
          <p:nvPr/>
        </p:nvSpPr>
        <p:spPr bwMode="auto">
          <a:xfrm>
            <a:off x="4200525" y="5140325"/>
            <a:ext cx="1352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1" name="Line 96"/>
          <p:cNvSpPr>
            <a:spLocks noChangeShapeType="1"/>
          </p:cNvSpPr>
          <p:nvPr/>
        </p:nvSpPr>
        <p:spPr bwMode="auto">
          <a:xfrm>
            <a:off x="4357688" y="4811713"/>
            <a:ext cx="0" cy="1350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2" name="Line 97"/>
          <p:cNvSpPr>
            <a:spLocks noChangeShapeType="1"/>
          </p:cNvSpPr>
          <p:nvPr/>
        </p:nvSpPr>
        <p:spPr bwMode="auto">
          <a:xfrm flipH="1">
            <a:off x="4191000" y="4968875"/>
            <a:ext cx="137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3" name="Line 98"/>
          <p:cNvSpPr>
            <a:spLocks noChangeShapeType="1"/>
          </p:cNvSpPr>
          <p:nvPr/>
        </p:nvSpPr>
        <p:spPr bwMode="auto">
          <a:xfrm flipV="1">
            <a:off x="4529138" y="4792663"/>
            <a:ext cx="0" cy="1379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4" name="Line 99"/>
          <p:cNvSpPr>
            <a:spLocks noChangeShapeType="1"/>
          </p:cNvSpPr>
          <p:nvPr/>
        </p:nvSpPr>
        <p:spPr bwMode="auto">
          <a:xfrm flipV="1">
            <a:off x="4443413" y="4792663"/>
            <a:ext cx="0" cy="1379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5" name="Line 100"/>
          <p:cNvSpPr>
            <a:spLocks noChangeShapeType="1"/>
          </p:cNvSpPr>
          <p:nvPr/>
        </p:nvSpPr>
        <p:spPr bwMode="auto">
          <a:xfrm>
            <a:off x="4191000" y="5054600"/>
            <a:ext cx="136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6" name="Line 101"/>
          <p:cNvSpPr>
            <a:spLocks noChangeShapeType="1"/>
          </p:cNvSpPr>
          <p:nvPr/>
        </p:nvSpPr>
        <p:spPr bwMode="auto">
          <a:xfrm>
            <a:off x="4200525" y="4883150"/>
            <a:ext cx="1352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7" name="Line 102"/>
          <p:cNvSpPr>
            <a:spLocks noChangeShapeType="1"/>
          </p:cNvSpPr>
          <p:nvPr/>
        </p:nvSpPr>
        <p:spPr bwMode="auto">
          <a:xfrm>
            <a:off x="4700588" y="4802188"/>
            <a:ext cx="0" cy="1360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8" name="Line 103"/>
          <p:cNvSpPr>
            <a:spLocks noChangeShapeType="1"/>
          </p:cNvSpPr>
          <p:nvPr/>
        </p:nvSpPr>
        <p:spPr bwMode="auto">
          <a:xfrm>
            <a:off x="4362450" y="5145088"/>
            <a:ext cx="762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9" name="Line 104"/>
          <p:cNvSpPr>
            <a:spLocks noChangeShapeType="1"/>
          </p:cNvSpPr>
          <p:nvPr/>
        </p:nvSpPr>
        <p:spPr bwMode="auto">
          <a:xfrm>
            <a:off x="4362450" y="5059363"/>
            <a:ext cx="16192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0" name="Line 105"/>
          <p:cNvSpPr>
            <a:spLocks noChangeShapeType="1"/>
          </p:cNvSpPr>
          <p:nvPr/>
        </p:nvSpPr>
        <p:spPr bwMode="auto">
          <a:xfrm>
            <a:off x="4362450" y="4973638"/>
            <a:ext cx="24765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1" name="Line 106"/>
          <p:cNvSpPr>
            <a:spLocks noChangeShapeType="1"/>
          </p:cNvSpPr>
          <p:nvPr/>
        </p:nvSpPr>
        <p:spPr bwMode="auto">
          <a:xfrm>
            <a:off x="4362450" y="4887913"/>
            <a:ext cx="333375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2" name="Line 107"/>
          <p:cNvSpPr>
            <a:spLocks noChangeShapeType="1"/>
          </p:cNvSpPr>
          <p:nvPr/>
        </p:nvSpPr>
        <p:spPr bwMode="auto">
          <a:xfrm>
            <a:off x="4448175" y="4887913"/>
            <a:ext cx="24765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3" name="Line 108"/>
          <p:cNvSpPr>
            <a:spLocks noChangeShapeType="1"/>
          </p:cNvSpPr>
          <p:nvPr/>
        </p:nvSpPr>
        <p:spPr bwMode="auto">
          <a:xfrm>
            <a:off x="4533900" y="4887913"/>
            <a:ext cx="16192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4" name="Line 109"/>
          <p:cNvSpPr>
            <a:spLocks noChangeShapeType="1"/>
          </p:cNvSpPr>
          <p:nvPr/>
        </p:nvSpPr>
        <p:spPr bwMode="auto">
          <a:xfrm>
            <a:off x="4619625" y="4887913"/>
            <a:ext cx="762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5" name="Line 110"/>
          <p:cNvSpPr>
            <a:spLocks noChangeShapeType="1"/>
          </p:cNvSpPr>
          <p:nvPr/>
        </p:nvSpPr>
        <p:spPr bwMode="auto">
          <a:xfrm flipH="1">
            <a:off x="4352925" y="4887913"/>
            <a:ext cx="9525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6" name="Line 111"/>
          <p:cNvSpPr>
            <a:spLocks noChangeShapeType="1"/>
          </p:cNvSpPr>
          <p:nvPr/>
        </p:nvSpPr>
        <p:spPr bwMode="auto">
          <a:xfrm flipH="1">
            <a:off x="4352925" y="4887913"/>
            <a:ext cx="18097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7" name="Line 112"/>
          <p:cNvSpPr>
            <a:spLocks noChangeShapeType="1"/>
          </p:cNvSpPr>
          <p:nvPr/>
        </p:nvSpPr>
        <p:spPr bwMode="auto">
          <a:xfrm flipH="1">
            <a:off x="4352925" y="4887913"/>
            <a:ext cx="26670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8" name="Line 113"/>
          <p:cNvSpPr>
            <a:spLocks noChangeShapeType="1"/>
          </p:cNvSpPr>
          <p:nvPr/>
        </p:nvSpPr>
        <p:spPr bwMode="auto">
          <a:xfrm flipH="1">
            <a:off x="4352925" y="4887913"/>
            <a:ext cx="352425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9" name="Line 114"/>
          <p:cNvSpPr>
            <a:spLocks noChangeShapeType="1"/>
          </p:cNvSpPr>
          <p:nvPr/>
        </p:nvSpPr>
        <p:spPr bwMode="auto">
          <a:xfrm flipH="1">
            <a:off x="4438650" y="4973638"/>
            <a:ext cx="26670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0" name="Line 115"/>
          <p:cNvSpPr>
            <a:spLocks noChangeShapeType="1"/>
          </p:cNvSpPr>
          <p:nvPr/>
        </p:nvSpPr>
        <p:spPr bwMode="auto">
          <a:xfrm flipH="1">
            <a:off x="4524375" y="5059363"/>
            <a:ext cx="18097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1" name="Line 116"/>
          <p:cNvSpPr>
            <a:spLocks noChangeShapeType="1"/>
          </p:cNvSpPr>
          <p:nvPr/>
        </p:nvSpPr>
        <p:spPr bwMode="auto">
          <a:xfrm flipH="1">
            <a:off x="4610100" y="5145088"/>
            <a:ext cx="9525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2" name="Line 117"/>
          <p:cNvSpPr>
            <a:spLocks noChangeShapeType="1"/>
          </p:cNvSpPr>
          <p:nvPr/>
        </p:nvSpPr>
        <p:spPr bwMode="auto">
          <a:xfrm flipH="1">
            <a:off x="4352925" y="5483225"/>
            <a:ext cx="4857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3" name="Line 118"/>
          <p:cNvSpPr>
            <a:spLocks noChangeShapeType="1"/>
          </p:cNvSpPr>
          <p:nvPr/>
        </p:nvSpPr>
        <p:spPr bwMode="auto">
          <a:xfrm flipH="1">
            <a:off x="4352925" y="5567363"/>
            <a:ext cx="4857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4" name="Line 119"/>
          <p:cNvSpPr>
            <a:spLocks noChangeShapeType="1"/>
          </p:cNvSpPr>
          <p:nvPr/>
        </p:nvSpPr>
        <p:spPr bwMode="auto">
          <a:xfrm flipH="1">
            <a:off x="5086350" y="5653088"/>
            <a:ext cx="476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5" name="Line 120"/>
          <p:cNvSpPr>
            <a:spLocks noChangeShapeType="1"/>
          </p:cNvSpPr>
          <p:nvPr/>
        </p:nvSpPr>
        <p:spPr bwMode="auto">
          <a:xfrm flipH="1">
            <a:off x="5086350" y="5738813"/>
            <a:ext cx="476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6" name="Line 121"/>
          <p:cNvSpPr>
            <a:spLocks noChangeShapeType="1"/>
          </p:cNvSpPr>
          <p:nvPr/>
        </p:nvSpPr>
        <p:spPr bwMode="auto">
          <a:xfrm>
            <a:off x="4833938" y="4887913"/>
            <a:ext cx="0" cy="58102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7" name="Line 122"/>
          <p:cNvSpPr>
            <a:spLocks noChangeShapeType="1"/>
          </p:cNvSpPr>
          <p:nvPr/>
        </p:nvSpPr>
        <p:spPr bwMode="auto">
          <a:xfrm>
            <a:off x="4919663" y="4887913"/>
            <a:ext cx="0" cy="581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8" name="Line 123"/>
          <p:cNvSpPr>
            <a:spLocks noChangeShapeType="1"/>
          </p:cNvSpPr>
          <p:nvPr/>
        </p:nvSpPr>
        <p:spPr bwMode="auto">
          <a:xfrm>
            <a:off x="5005388" y="5753100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9" name="Line 124"/>
          <p:cNvSpPr>
            <a:spLocks noChangeShapeType="1"/>
          </p:cNvSpPr>
          <p:nvPr/>
        </p:nvSpPr>
        <p:spPr bwMode="auto">
          <a:xfrm flipH="1">
            <a:off x="4191000" y="5653088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0" name="Line 125"/>
          <p:cNvSpPr>
            <a:spLocks noChangeShapeType="1"/>
          </p:cNvSpPr>
          <p:nvPr/>
        </p:nvSpPr>
        <p:spPr bwMode="auto">
          <a:xfrm flipH="1">
            <a:off x="4191000" y="5729288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1" name="Line 126"/>
          <p:cNvSpPr>
            <a:spLocks noChangeShapeType="1"/>
          </p:cNvSpPr>
          <p:nvPr/>
        </p:nvSpPr>
        <p:spPr bwMode="auto">
          <a:xfrm>
            <a:off x="5091113" y="5753100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2" name="Line 127"/>
          <p:cNvSpPr>
            <a:spLocks noChangeShapeType="1"/>
          </p:cNvSpPr>
          <p:nvPr/>
        </p:nvSpPr>
        <p:spPr bwMode="auto">
          <a:xfrm>
            <a:off x="5005388" y="4811713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" name="Line 128"/>
          <p:cNvSpPr>
            <a:spLocks noChangeShapeType="1"/>
          </p:cNvSpPr>
          <p:nvPr/>
        </p:nvSpPr>
        <p:spPr bwMode="auto">
          <a:xfrm>
            <a:off x="5091113" y="4811713"/>
            <a:ext cx="0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" name="Line 129"/>
          <p:cNvSpPr>
            <a:spLocks noChangeShapeType="1"/>
          </p:cNvSpPr>
          <p:nvPr/>
        </p:nvSpPr>
        <p:spPr bwMode="auto">
          <a:xfrm flipV="1">
            <a:off x="4757738" y="5392738"/>
            <a:ext cx="0" cy="936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5" name="Line 130"/>
          <p:cNvSpPr>
            <a:spLocks noChangeShapeType="1"/>
          </p:cNvSpPr>
          <p:nvPr/>
        </p:nvSpPr>
        <p:spPr bwMode="auto">
          <a:xfrm flipH="1">
            <a:off x="4191000" y="5397500"/>
            <a:ext cx="571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6" name="Line 131"/>
          <p:cNvSpPr>
            <a:spLocks noChangeShapeType="1"/>
          </p:cNvSpPr>
          <p:nvPr/>
        </p:nvSpPr>
        <p:spPr bwMode="auto">
          <a:xfrm flipV="1">
            <a:off x="5262563" y="5392738"/>
            <a:ext cx="0" cy="179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7" name="Line 132"/>
          <p:cNvSpPr>
            <a:spLocks noChangeShapeType="1"/>
          </p:cNvSpPr>
          <p:nvPr/>
        </p:nvSpPr>
        <p:spPr bwMode="auto">
          <a:xfrm>
            <a:off x="5267325" y="5397500"/>
            <a:ext cx="2762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8" name="Line 133"/>
          <p:cNvSpPr>
            <a:spLocks noChangeShapeType="1"/>
          </p:cNvSpPr>
          <p:nvPr/>
        </p:nvSpPr>
        <p:spPr bwMode="auto">
          <a:xfrm>
            <a:off x="5105400" y="5567363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9" name="Line 134"/>
          <p:cNvSpPr>
            <a:spLocks noChangeShapeType="1"/>
          </p:cNvSpPr>
          <p:nvPr/>
        </p:nvSpPr>
        <p:spPr bwMode="auto">
          <a:xfrm flipV="1">
            <a:off x="5005388" y="5307013"/>
            <a:ext cx="0" cy="179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0" name="Line 135"/>
          <p:cNvSpPr>
            <a:spLocks noChangeShapeType="1"/>
          </p:cNvSpPr>
          <p:nvPr/>
        </p:nvSpPr>
        <p:spPr bwMode="auto">
          <a:xfrm>
            <a:off x="5010150" y="5311775"/>
            <a:ext cx="161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1" name="Line 136"/>
          <p:cNvSpPr>
            <a:spLocks noChangeShapeType="1"/>
          </p:cNvSpPr>
          <p:nvPr/>
        </p:nvSpPr>
        <p:spPr bwMode="auto">
          <a:xfrm flipV="1">
            <a:off x="5176838" y="4802188"/>
            <a:ext cx="0" cy="514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2" name="Line 137"/>
          <p:cNvSpPr>
            <a:spLocks noChangeShapeType="1"/>
          </p:cNvSpPr>
          <p:nvPr/>
        </p:nvSpPr>
        <p:spPr bwMode="auto">
          <a:xfrm flipV="1">
            <a:off x="5176838" y="5991225"/>
            <a:ext cx="0" cy="180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3" name="Line 138"/>
          <p:cNvSpPr>
            <a:spLocks noChangeShapeType="1"/>
          </p:cNvSpPr>
          <p:nvPr/>
        </p:nvSpPr>
        <p:spPr bwMode="auto">
          <a:xfrm>
            <a:off x="4924425" y="5995988"/>
            <a:ext cx="247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4" name="Line 139"/>
          <p:cNvSpPr>
            <a:spLocks noChangeShapeType="1"/>
          </p:cNvSpPr>
          <p:nvPr/>
        </p:nvSpPr>
        <p:spPr bwMode="auto">
          <a:xfrm flipV="1">
            <a:off x="4919663" y="5743575"/>
            <a:ext cx="0" cy="257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5" name="Line 140"/>
          <p:cNvSpPr>
            <a:spLocks noChangeShapeType="1"/>
          </p:cNvSpPr>
          <p:nvPr/>
        </p:nvSpPr>
        <p:spPr bwMode="auto">
          <a:xfrm>
            <a:off x="4772025" y="5729288"/>
            <a:ext cx="571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6" name="Line 141"/>
          <p:cNvSpPr>
            <a:spLocks noChangeShapeType="1"/>
          </p:cNvSpPr>
          <p:nvPr/>
        </p:nvSpPr>
        <p:spPr bwMode="auto">
          <a:xfrm flipV="1">
            <a:off x="4767263" y="5724525"/>
            <a:ext cx="0" cy="104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7" name="Line 142"/>
          <p:cNvSpPr>
            <a:spLocks noChangeShapeType="1"/>
          </p:cNvSpPr>
          <p:nvPr/>
        </p:nvSpPr>
        <p:spPr bwMode="auto">
          <a:xfrm>
            <a:off x="4362450" y="5824538"/>
            <a:ext cx="4000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8" name="Rectangle 143"/>
          <p:cNvSpPr>
            <a:spLocks noChangeArrowheads="1"/>
          </p:cNvSpPr>
          <p:nvPr/>
        </p:nvSpPr>
        <p:spPr bwMode="auto">
          <a:xfrm>
            <a:off x="4195763" y="4806950"/>
            <a:ext cx="1362075" cy="1360488"/>
          </a:xfrm>
          <a:prstGeom prst="rect">
            <a:avLst/>
          </a:prstGeom>
          <a:noFill/>
          <a:ln w="508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39" name="Freeform 145"/>
          <p:cNvSpPr>
            <a:spLocks/>
          </p:cNvSpPr>
          <p:nvPr/>
        </p:nvSpPr>
        <p:spPr bwMode="auto">
          <a:xfrm>
            <a:off x="1973263" y="4673600"/>
            <a:ext cx="1800225" cy="523875"/>
          </a:xfrm>
          <a:custGeom>
            <a:avLst/>
            <a:gdLst>
              <a:gd name="T0" fmla="*/ 0 w 1134"/>
              <a:gd name="T1" fmla="*/ 2147483647 h 330"/>
              <a:gd name="T2" fmla="*/ 2147483647 w 1134"/>
              <a:gd name="T3" fmla="*/ 2147483647 h 330"/>
              <a:gd name="T4" fmla="*/ 2147483647 w 1134"/>
              <a:gd name="T5" fmla="*/ 2147483647 h 330"/>
              <a:gd name="T6" fmla="*/ 2147483647 w 1134"/>
              <a:gd name="T7" fmla="*/ 2147483647 h 330"/>
              <a:gd name="T8" fmla="*/ 0 60000 65536"/>
              <a:gd name="T9" fmla="*/ 0 60000 65536"/>
              <a:gd name="T10" fmla="*/ 0 60000 65536"/>
              <a:gd name="T11" fmla="*/ 0 60000 65536"/>
              <a:gd name="T12" fmla="*/ 0 w 1134"/>
              <a:gd name="T13" fmla="*/ 0 h 330"/>
              <a:gd name="T14" fmla="*/ 1134 w 1134"/>
              <a:gd name="T15" fmla="*/ 330 h 3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" h="330">
                <a:moveTo>
                  <a:pt x="0" y="233"/>
                </a:moveTo>
                <a:cubicBezTo>
                  <a:pt x="48" y="205"/>
                  <a:pt x="162" y="94"/>
                  <a:pt x="291" y="63"/>
                </a:cubicBezTo>
                <a:cubicBezTo>
                  <a:pt x="420" y="32"/>
                  <a:pt x="635" y="0"/>
                  <a:pt x="776" y="45"/>
                </a:cubicBezTo>
                <a:cubicBezTo>
                  <a:pt x="917" y="90"/>
                  <a:pt x="1059" y="271"/>
                  <a:pt x="1134" y="3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0" name="Oval 146"/>
          <p:cNvSpPr>
            <a:spLocks noChangeArrowheads="1"/>
          </p:cNvSpPr>
          <p:nvPr/>
        </p:nvSpPr>
        <p:spPr bwMode="auto">
          <a:xfrm>
            <a:off x="609600" y="4800600"/>
            <a:ext cx="1600200" cy="1600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41" name="Oval 147"/>
          <p:cNvSpPr>
            <a:spLocks noChangeArrowheads="1"/>
          </p:cNvSpPr>
          <p:nvPr/>
        </p:nvSpPr>
        <p:spPr bwMode="auto">
          <a:xfrm>
            <a:off x="6172200" y="4267200"/>
            <a:ext cx="2514600" cy="2286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42" name="Freeform 148"/>
          <p:cNvSpPr>
            <a:spLocks/>
          </p:cNvSpPr>
          <p:nvPr/>
        </p:nvSpPr>
        <p:spPr bwMode="auto">
          <a:xfrm>
            <a:off x="4908550" y="5051425"/>
            <a:ext cx="1319213" cy="627063"/>
          </a:xfrm>
          <a:custGeom>
            <a:avLst/>
            <a:gdLst>
              <a:gd name="T0" fmla="*/ 2147483647 w 831"/>
              <a:gd name="T1" fmla="*/ 2147483647 h 395"/>
              <a:gd name="T2" fmla="*/ 2147483647 w 831"/>
              <a:gd name="T3" fmla="*/ 2147483647 h 395"/>
              <a:gd name="T4" fmla="*/ 0 w 831"/>
              <a:gd name="T5" fmla="*/ 2147483647 h 395"/>
              <a:gd name="T6" fmla="*/ 0 60000 65536"/>
              <a:gd name="T7" fmla="*/ 0 60000 65536"/>
              <a:gd name="T8" fmla="*/ 0 60000 65536"/>
              <a:gd name="T9" fmla="*/ 0 w 831"/>
              <a:gd name="T10" fmla="*/ 0 h 395"/>
              <a:gd name="T11" fmla="*/ 831 w 831"/>
              <a:gd name="T12" fmla="*/ 395 h 3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1" h="395">
                <a:moveTo>
                  <a:pt x="831" y="25"/>
                </a:moveTo>
                <a:cubicBezTo>
                  <a:pt x="747" y="31"/>
                  <a:pt x="466" y="0"/>
                  <a:pt x="328" y="62"/>
                </a:cubicBezTo>
                <a:cubicBezTo>
                  <a:pt x="190" y="124"/>
                  <a:pt x="68" y="326"/>
                  <a:pt x="0" y="39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81781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Instructor and TA Office Hours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49826" y="1516624"/>
            <a:ext cx="8229600" cy="46555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Eric Hoffman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Office = EH2358, </a:t>
            </a:r>
            <a:r>
              <a:rPr lang="en-US" altLang="en-US" sz="1800" i="1" dirty="0" smtClean="0"/>
              <a:t>if not there then check 3654 or possibly B555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Hours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MWF </a:t>
            </a:r>
            <a:r>
              <a:rPr lang="en-US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1:30 </a:t>
            </a:r>
            <a:r>
              <a:rPr lang="en-US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3:00</a:t>
            </a:r>
            <a:r>
              <a:rPr lang="en-US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en-US" sz="1600" dirty="0" smtClean="0"/>
              <a:t>(</a:t>
            </a:r>
            <a:r>
              <a:rPr lang="en-US" altLang="en-US" sz="1600" dirty="0" smtClean="0"/>
              <a:t>also around other times.  If door all the way open feel free)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Email = erichoffman@wisc.edu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TA = </a:t>
            </a:r>
            <a:r>
              <a:rPr lang="en-US" altLang="en-US" sz="2400" dirty="0" err="1" smtClean="0"/>
              <a:t>Fego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Ahia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Office Hours = Held in B555 (basement </a:t>
            </a:r>
            <a:r>
              <a:rPr lang="en-US" altLang="en-US" sz="2000" dirty="0" err="1" smtClean="0"/>
              <a:t>unix</a:t>
            </a:r>
            <a:r>
              <a:rPr lang="en-US" altLang="en-US" sz="2000" dirty="0" smtClean="0"/>
              <a:t> lab)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 smtClean="0"/>
              <a:t>Monday </a:t>
            </a:r>
            <a:r>
              <a:rPr lang="en-US" alt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en-US" alt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Tuesday </a:t>
            </a:r>
            <a:r>
              <a:rPr lang="en-US" alt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4:00 </a:t>
            </a:r>
            <a:r>
              <a:rPr lang="en-US" alt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alt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5:00</a:t>
            </a:r>
            <a:endParaRPr lang="en-US" altLang="en-US" sz="1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1700" dirty="0" smtClean="0"/>
              <a:t>Available via email: </a:t>
            </a:r>
            <a:r>
              <a:rPr lang="en-US" altLang="en-US" sz="1900" b="1" dirty="0" smtClean="0"/>
              <a:t>ahia@wisc.edu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Discussion </a:t>
            </a:r>
            <a:r>
              <a:rPr lang="en-US" altLang="en-US" sz="2400" dirty="0" smtClean="0"/>
              <a:t>Session </a:t>
            </a:r>
            <a:r>
              <a:rPr lang="en-US" altLang="en-US" sz="2400" dirty="0" smtClean="0"/>
              <a:t>hosted by </a:t>
            </a:r>
            <a:r>
              <a:rPr lang="en-US" altLang="en-US" sz="2400" dirty="0" err="1" smtClean="0"/>
              <a:t>Fego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Tuesday 6:00 </a:t>
            </a:r>
            <a:r>
              <a:rPr lang="en-US" altLang="en-US" sz="2200" dirty="0" smtClean="0"/>
              <a:t>– </a:t>
            </a:r>
            <a:r>
              <a:rPr lang="en-US" altLang="en-US" sz="2200" dirty="0" smtClean="0"/>
              <a:t>7:00PM</a:t>
            </a:r>
            <a:r>
              <a:rPr lang="en-US" altLang="en-US" sz="2200" dirty="0" smtClean="0"/>
              <a:t>, Room is </a:t>
            </a:r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2535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Some weeks discussion will be tutorials, in which case room is B555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In fact your fist discussion will be </a:t>
            </a:r>
            <a:r>
              <a:rPr lang="en-US" altLang="en-US" sz="2200" dirty="0" err="1" smtClean="0"/>
              <a:t>ModelSim</a:t>
            </a:r>
            <a:r>
              <a:rPr lang="en-US" altLang="en-US" sz="2200" dirty="0" smtClean="0"/>
              <a:t> Tutorial in B555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7FA08A-4A04-40F3-B449-8107B31900B5}" type="slidenum">
              <a:rPr lang="en-US" altLang="en-US" sz="1000"/>
              <a:pPr eaLnBrk="1" hangingPunct="1"/>
              <a:t>3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66700"/>
            <a:ext cx="5990331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a </a:t>
            </a:r>
            <a:r>
              <a:rPr lang="en-US" altLang="en-US" dirty="0" err="1" smtClean="0"/>
              <a:t>Netlist</a:t>
            </a:r>
            <a:r>
              <a:rPr lang="en-US" altLang="en-US" dirty="0" smtClean="0"/>
              <a:t>?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netlist is a ASCII text representation of the interconnect of a schematic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284699-D057-4F87-9EDC-9CCBCD40D45D}" type="slidenum">
              <a:rPr lang="en-US" altLang="en-US" sz="1000"/>
              <a:pPr eaLnBrk="1" hangingPunct="1"/>
              <a:t>30</a:t>
            </a:fld>
            <a:endParaRPr lang="en-US" altLang="en-US" sz="1000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457200" y="2438400"/>
            <a:ext cx="7391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Many Standards Exist: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Spice Netlist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EDIF (Electronic Data Interchange Format)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Structural Verilog Netlist (this is what we will use)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066800" y="4191000"/>
            <a:ext cx="6970713" cy="2324100"/>
            <a:chOff x="672" y="2640"/>
            <a:chExt cx="4391" cy="1464"/>
          </a:xfrm>
        </p:grpSpPr>
        <p:sp>
          <p:nvSpPr>
            <p:cNvPr id="31751" name="AutoShape 5"/>
            <p:cNvSpPr>
              <a:spLocks noChangeArrowheads="1"/>
            </p:cNvSpPr>
            <p:nvPr/>
          </p:nvSpPr>
          <p:spPr bwMode="auto">
            <a:xfrm>
              <a:off x="3216" y="3072"/>
              <a:ext cx="384" cy="38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2" name="AutoShape 6"/>
            <p:cNvSpPr>
              <a:spLocks noChangeArrowheads="1"/>
            </p:cNvSpPr>
            <p:nvPr/>
          </p:nvSpPr>
          <p:spPr bwMode="auto">
            <a:xfrm>
              <a:off x="4416" y="3360"/>
              <a:ext cx="384" cy="38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753" name="Group 7"/>
            <p:cNvGrpSpPr>
              <a:grpSpLocks/>
            </p:cNvGrpSpPr>
            <p:nvPr/>
          </p:nvGrpSpPr>
          <p:grpSpPr bwMode="auto">
            <a:xfrm>
              <a:off x="3744" y="3480"/>
              <a:ext cx="399" cy="336"/>
              <a:chOff x="3681" y="2880"/>
              <a:chExt cx="543" cy="432"/>
            </a:xfrm>
          </p:grpSpPr>
          <p:sp>
            <p:nvSpPr>
              <p:cNvPr id="31775" name="AutoShape 8"/>
              <p:cNvSpPr>
                <a:spLocks noChangeArrowheads="1"/>
              </p:cNvSpPr>
              <p:nvPr/>
            </p:nvSpPr>
            <p:spPr bwMode="auto">
              <a:xfrm rot="5400000">
                <a:off x="3681" y="2880"/>
                <a:ext cx="432" cy="432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800" b="1">
                  <a:latin typeface="Arial" panose="020B0604020202020204" pitchFamily="34" charset="0"/>
                </a:endParaRPr>
              </a:p>
            </p:txBody>
          </p:sp>
          <p:sp>
            <p:nvSpPr>
              <p:cNvPr id="31776" name="Oval 9"/>
              <p:cNvSpPr>
                <a:spLocks noChangeArrowheads="1"/>
              </p:cNvSpPr>
              <p:nvPr/>
            </p:nvSpPr>
            <p:spPr bwMode="auto">
              <a:xfrm>
                <a:off x="4128" y="304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4128" y="364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4128" y="34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3600" y="32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4128" y="326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4800" y="355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 flipH="1">
              <a:off x="2928" y="31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 flipH="1" flipV="1">
              <a:off x="2928" y="338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 flipH="1">
              <a:off x="3360" y="36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3206" y="3140"/>
              <a:ext cx="3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A1</a:t>
              </a:r>
            </a:p>
          </p:txBody>
        </p:sp>
        <p:sp>
          <p:nvSpPr>
            <p:cNvPr id="31763" name="Text Box 19"/>
            <p:cNvSpPr txBox="1">
              <a:spLocks noChangeArrowheads="1"/>
            </p:cNvSpPr>
            <p:nvPr/>
          </p:nvSpPr>
          <p:spPr bwMode="auto">
            <a:xfrm>
              <a:off x="4416" y="3456"/>
              <a:ext cx="3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A2</a:t>
              </a:r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3696" y="3552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I1</a:t>
              </a: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2918" y="2948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A</a:t>
              </a:r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2928" y="3360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B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3120" y="3552"/>
              <a:ext cx="2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C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4848" y="3552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Z</a:t>
              </a:r>
            </a:p>
          </p:txBody>
        </p:sp>
        <p:sp>
          <p:nvSpPr>
            <p:cNvPr id="31769" name="Text Box 25"/>
            <p:cNvSpPr txBox="1">
              <a:spLocks noChangeArrowheads="1"/>
            </p:cNvSpPr>
            <p:nvPr/>
          </p:nvSpPr>
          <p:spPr bwMode="auto">
            <a:xfrm>
              <a:off x="3686" y="3044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n1</a:t>
              </a:r>
            </a:p>
          </p:txBody>
        </p:sp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4128" y="3600"/>
              <a:ext cx="2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n2</a:t>
              </a:r>
            </a:p>
          </p:txBody>
        </p:sp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672" y="2640"/>
              <a:ext cx="1536" cy="14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module comb(Z,A,B,C);</a:t>
              </a:r>
            </a:p>
            <a:p>
              <a:pPr eaLnBrk="1" hangingPunct="1"/>
              <a:r>
                <a:rPr lang="en-US" altLang="en-US"/>
                <a:t> </a:t>
              </a:r>
              <a:r>
                <a:rPr lang="en-US" altLang="en-US" sz="800"/>
                <a:t> </a:t>
              </a:r>
            </a:p>
            <a:p>
              <a:pPr eaLnBrk="1" hangingPunct="1"/>
              <a:r>
                <a:rPr lang="en-US" altLang="en-US" sz="1400"/>
                <a:t>  input A,B,C;</a:t>
              </a:r>
            </a:p>
            <a:p>
              <a:pPr eaLnBrk="1" hangingPunct="1"/>
              <a:r>
                <a:rPr lang="en-US" altLang="en-US" sz="1400"/>
                <a:t>  output Z;</a:t>
              </a:r>
            </a:p>
            <a:p>
              <a:pPr eaLnBrk="1" hangingPunct="1"/>
              <a:r>
                <a:rPr lang="en-US" altLang="en-US" sz="1400"/>
                <a:t>  wire n1, n2;</a:t>
              </a:r>
            </a:p>
            <a:p>
              <a:pPr eaLnBrk="1" hangingPunct="1"/>
              <a:endParaRPr lang="en-US" altLang="en-US" sz="1400"/>
            </a:p>
            <a:p>
              <a:pPr eaLnBrk="1" hangingPunct="1"/>
              <a:r>
                <a:rPr lang="en-US" altLang="en-US" sz="1400"/>
                <a:t>  and02d1 A1(n1,A,B);</a:t>
              </a:r>
            </a:p>
            <a:p>
              <a:pPr eaLnBrk="1" hangingPunct="1"/>
              <a:r>
                <a:rPr lang="en-US" altLang="en-US" sz="1400"/>
                <a:t>  inv01d1  I1(n2,C);</a:t>
              </a:r>
            </a:p>
            <a:p>
              <a:pPr eaLnBrk="1" hangingPunct="1"/>
              <a:r>
                <a:rPr lang="en-US" altLang="en-US" sz="1400"/>
                <a:t>  and02d1 A2(Z,n1,n2);</a:t>
              </a:r>
            </a:p>
            <a:p>
              <a:pPr eaLnBrk="1" hangingPunct="1"/>
              <a:endParaRPr lang="en-US" altLang="en-US" sz="800"/>
            </a:p>
            <a:p>
              <a:pPr eaLnBrk="1" hangingPunct="1"/>
              <a:r>
                <a:rPr lang="en-US" altLang="en-US" sz="1400"/>
                <a:t>endmodule</a:t>
              </a:r>
              <a:r>
                <a:rPr lang="en-US" altLang="en-US"/>
                <a:t> </a:t>
              </a:r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2928" y="2880"/>
              <a:ext cx="2112" cy="1200"/>
            </a:xfrm>
            <a:prstGeom prst="rect">
              <a:avLst/>
            </a:prstGeom>
            <a:solidFill>
              <a:srgbClr val="6969FF">
                <a:alpha val="1098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73" name="Text Box 30"/>
            <p:cNvSpPr txBox="1">
              <a:spLocks noChangeArrowheads="1"/>
            </p:cNvSpPr>
            <p:nvPr/>
          </p:nvSpPr>
          <p:spPr bwMode="auto">
            <a:xfrm>
              <a:off x="4560" y="2976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i="1"/>
                <a:t>comb</a:t>
              </a:r>
            </a:p>
          </p:txBody>
        </p:sp>
        <p:sp>
          <p:nvSpPr>
            <p:cNvPr id="31774" name="Text Box 31"/>
            <p:cNvSpPr txBox="1">
              <a:spLocks noChangeArrowheads="1"/>
            </p:cNvSpPr>
            <p:nvPr/>
          </p:nvSpPr>
          <p:spPr bwMode="auto">
            <a:xfrm>
              <a:off x="2390" y="3252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/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E4B633-74B1-4287-9639-0B9B8DEE44D2}" type="slidenum">
              <a:rPr lang="en-US" altLang="en-US" sz="1000"/>
              <a:pPr eaLnBrk="1" hangingPunct="1"/>
              <a:t>31</a:t>
            </a:fld>
            <a:endParaRPr lang="en-US" altLang="en-US" sz="1000"/>
          </a:p>
        </p:txBody>
      </p:sp>
      <p:sp>
        <p:nvSpPr>
          <p:cNvPr id="32771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0066"/>
                </a:solidFill>
                <a:latin typeface="Arial" panose="020B0604020202020204" pitchFamily="34" charset="0"/>
              </a:rPr>
              <a:t>Review: Combinational Logic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Since HDLs try to abstract hardware design, do we even have to consider the hardware?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Good hardware design requires ability to analyze a problem to find simplifications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Multiple variables: throughput, area, latency, power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Finding an optimal hardware implementation is a computationally complex problem. The synthesis tools need guidance on where to start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Optimization issues 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if(x != 0) vs. if((x &lt;= -1) || (x &gt;= 1))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What hardware might this generate?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6019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Verilog Module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Verilog, a circuit is a </a:t>
            </a:r>
            <a:r>
              <a:rPr lang="en-US" altLang="en-US" u="sng" smtClean="0"/>
              <a:t>module</a:t>
            </a:r>
            <a:r>
              <a:rPr lang="en-US" altLang="en-US" smtClean="0"/>
              <a:t>.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726C23-32D3-41BA-BCCE-2CF7FF44BE87}" type="slidenum">
              <a:rPr lang="en-US" altLang="en-US" sz="1000"/>
              <a:pPr eaLnBrk="1" hangingPunct="1"/>
              <a:t>32</a:t>
            </a:fld>
            <a:endParaRPr lang="en-US" altLang="en-US" sz="1000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219200" y="2743200"/>
            <a:ext cx="75438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module</a:t>
            </a:r>
            <a:r>
              <a:rPr lang="en-US" altLang="en-US" sz="2400">
                <a:latin typeface="Helvetica" panose="020B0604020202020204" pitchFamily="34" charset="0"/>
              </a:rPr>
              <a:t> decoder_2_to_4 (A, D) ;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input</a:t>
            </a:r>
            <a:r>
              <a:rPr lang="en-US" altLang="en-US" sz="2400">
                <a:latin typeface="Helvetica" panose="020B0604020202020204" pitchFamily="34" charset="0"/>
              </a:rPr>
              <a:t> [1:0] A ;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output</a:t>
            </a:r>
            <a:r>
              <a:rPr lang="en-US" altLang="en-US" sz="2400">
                <a:latin typeface="Helvetica" panose="020B0604020202020204" pitchFamily="34" charset="0"/>
              </a:rPr>
              <a:t> [3:0] D ;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assign</a:t>
            </a:r>
            <a:r>
              <a:rPr lang="en-US" altLang="en-US" sz="2400">
                <a:latin typeface="Helvetica" panose="020B0604020202020204" pitchFamily="34" charset="0"/>
              </a:rPr>
              <a:t> D =	   (A == 2'b00) ? 4'b0001 :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Helvetica" panose="020B0604020202020204" pitchFamily="34" charset="0"/>
              </a:rPr>
              <a:t>		   (A == 2'b01) ? 4'b0010 :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Helvetica" panose="020B0604020202020204" pitchFamily="34" charset="0"/>
              </a:rPr>
              <a:t>	   	   (A == 2'b10) ? 4'b0100 :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Helvetica" panose="020B0604020202020204" pitchFamily="34" charset="0"/>
              </a:rPr>
              <a:t>	 	   (A == 2'b11) ? 4'b1000 ;                         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endmodule</a:t>
            </a:r>
            <a:r>
              <a:rPr lang="en-US" altLang="en-US" sz="2400"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7086600" y="2590800"/>
            <a:ext cx="1676400" cy="1143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Decoder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2-to-4</a:t>
            </a:r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H="1">
            <a:off x="7961313" y="3733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7345363" y="152400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A[1:0]</a:t>
            </a:r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7427913" y="434340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D[3:0]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7656513" y="1965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H="1">
            <a:off x="7878763" y="3844925"/>
            <a:ext cx="179387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7650163" y="3717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 flipH="1">
            <a:off x="7967663" y="1981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 flipH="1">
            <a:off x="7885113" y="2092325"/>
            <a:ext cx="179387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42888"/>
            <a:ext cx="5867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Verilog Module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AD6087-F336-401C-A9F2-912B8DB71548}" type="slidenum">
              <a:rPr lang="en-US" altLang="en-US" sz="1000"/>
              <a:pPr eaLnBrk="1" hangingPunct="1"/>
              <a:t>33</a:t>
            </a:fld>
            <a:endParaRPr lang="en-US" altLang="en-US" sz="100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219200" y="2743200"/>
            <a:ext cx="75438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1" u="sng">
                <a:latin typeface="Helvetica" panose="020B0604020202020204" pitchFamily="34" charset="0"/>
              </a:rPr>
              <a:t>module</a:t>
            </a:r>
            <a:r>
              <a:rPr lang="en-US" altLang="en-US" sz="2400">
                <a:latin typeface="Helvetica" panose="020B0604020202020204" pitchFamily="34" charset="0"/>
              </a:rPr>
              <a:t> decoder_2_to_4 (A, D) ;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u="sng">
                <a:latin typeface="Helvetica" panose="020B0604020202020204" pitchFamily="34" charset="0"/>
              </a:rPr>
              <a:t>input</a:t>
            </a:r>
            <a:r>
              <a:rPr lang="en-US" altLang="en-US" sz="2400">
                <a:latin typeface="Helvetica" panose="020B0604020202020204" pitchFamily="34" charset="0"/>
              </a:rPr>
              <a:t> [1:0] A ;</a:t>
            </a:r>
          </a:p>
          <a:p>
            <a:pPr>
              <a:lnSpc>
                <a:spcPct val="90000"/>
              </a:lnSpc>
            </a:pPr>
            <a:r>
              <a:rPr lang="en-US" altLang="en-US" sz="2400" b="1" u="sng">
                <a:latin typeface="Helvetica" panose="020B0604020202020204" pitchFamily="34" charset="0"/>
              </a:rPr>
              <a:t>output</a:t>
            </a:r>
            <a:r>
              <a:rPr lang="en-US" altLang="en-US" sz="2400">
                <a:latin typeface="Helvetica" panose="020B0604020202020204" pitchFamily="34" charset="0"/>
              </a:rPr>
              <a:t> [3:0] D ;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u="sng">
                <a:latin typeface="Helvetica" panose="020B0604020202020204" pitchFamily="34" charset="0"/>
              </a:rPr>
              <a:t>assign</a:t>
            </a:r>
            <a:r>
              <a:rPr lang="en-US" altLang="en-US" sz="2400">
                <a:latin typeface="Helvetica" panose="020B0604020202020204" pitchFamily="34" charset="0"/>
              </a:rPr>
              <a:t> D =	   (A == 2'b00) ? 4'b0001 :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Helvetica" panose="020B0604020202020204" pitchFamily="34" charset="0"/>
              </a:rPr>
              <a:t>		   (A == 2'b01) ? 4'b0010 :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Helvetica" panose="020B0604020202020204" pitchFamily="34" charset="0"/>
              </a:rPr>
              <a:t>	   	   (A == 2'b10) ? 4'b0100 :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Helvetica" panose="020B0604020202020204" pitchFamily="34" charset="0"/>
              </a:rPr>
              <a:t>	 	   (A == 2'b11) ? 4'b1000 ;</a:t>
            </a:r>
          </a:p>
          <a:p>
            <a:pPr>
              <a:lnSpc>
                <a:spcPct val="90000"/>
              </a:lnSpc>
            </a:pPr>
            <a:r>
              <a:rPr lang="en-US" altLang="en-US" sz="2400" b="1" u="sng">
                <a:latin typeface="Helvetica" panose="020B0604020202020204" pitchFamily="34" charset="0"/>
              </a:rPr>
              <a:t>endmodule</a:t>
            </a:r>
            <a:r>
              <a:rPr lang="en-US" altLang="en-US" sz="2400"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7086600" y="2590800"/>
            <a:ext cx="1676400" cy="1143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Decoder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2-to-4</a:t>
            </a:r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H="1">
            <a:off x="7961313" y="3733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7345363" y="152400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A[1:0]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7427913" y="434340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D[3:0]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7656513" y="1965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H="1">
            <a:off x="7878763" y="3844925"/>
            <a:ext cx="179387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7650163" y="3717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H="1">
            <a:off x="7967663" y="1981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>
            <a:off x="7885113" y="2092325"/>
            <a:ext cx="179387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5013325" y="1811338"/>
            <a:ext cx="1920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3333FF"/>
                </a:solidFill>
              </a:rPr>
              <a:t>ports names of module</a:t>
            </a:r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 flipH="1">
            <a:off x="5089525" y="2528888"/>
            <a:ext cx="457200" cy="22860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2555875" y="1766888"/>
            <a:ext cx="192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3333FF"/>
                </a:solidFill>
              </a:rPr>
              <a:t>module name</a:t>
            </a:r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 flipH="1">
            <a:off x="3260725" y="2147888"/>
            <a:ext cx="228600" cy="60960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228600" y="3411538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3333FF"/>
                </a:solidFill>
              </a:rPr>
              <a:t>port types</a:t>
            </a:r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>
            <a:off x="914400" y="3671888"/>
            <a:ext cx="3048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Text Box 19"/>
          <p:cNvSpPr txBox="1">
            <a:spLocks noChangeArrowheads="1"/>
          </p:cNvSpPr>
          <p:nvPr/>
        </p:nvSpPr>
        <p:spPr bwMode="auto">
          <a:xfrm>
            <a:off x="3733800" y="3367088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3333FF"/>
                </a:solidFill>
              </a:rPr>
              <a:t>port sizes</a:t>
            </a:r>
          </a:p>
        </p:txBody>
      </p:sp>
      <p:sp>
        <p:nvSpPr>
          <p:cNvPr id="39957" name="Freeform 20"/>
          <p:cNvSpPr>
            <a:spLocks/>
          </p:cNvSpPr>
          <p:nvPr/>
        </p:nvSpPr>
        <p:spPr bwMode="auto">
          <a:xfrm>
            <a:off x="2438400" y="3138488"/>
            <a:ext cx="1143000" cy="457200"/>
          </a:xfrm>
          <a:custGeom>
            <a:avLst/>
            <a:gdLst>
              <a:gd name="T0" fmla="*/ 2147483647 w 720"/>
              <a:gd name="T1" fmla="*/ 2147483647 h 208"/>
              <a:gd name="T2" fmla="*/ 2147483647 w 720"/>
              <a:gd name="T3" fmla="*/ 2147483647 h 208"/>
              <a:gd name="T4" fmla="*/ 0 w 720"/>
              <a:gd name="T5" fmla="*/ 2147483647 h 208"/>
              <a:gd name="T6" fmla="*/ 0 60000 65536"/>
              <a:gd name="T7" fmla="*/ 0 60000 65536"/>
              <a:gd name="T8" fmla="*/ 0 60000 65536"/>
              <a:gd name="T9" fmla="*/ 0 w 720"/>
              <a:gd name="T10" fmla="*/ 0 h 208"/>
              <a:gd name="T11" fmla="*/ 720 w 720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08">
                <a:moveTo>
                  <a:pt x="720" y="208"/>
                </a:moveTo>
                <a:cubicBezTo>
                  <a:pt x="588" y="120"/>
                  <a:pt x="456" y="32"/>
                  <a:pt x="336" y="16"/>
                </a:cubicBezTo>
                <a:cubicBezTo>
                  <a:pt x="216" y="0"/>
                  <a:pt x="108" y="56"/>
                  <a:pt x="0" y="112"/>
                </a:cubicBezTo>
              </a:path>
            </a:pathLst>
          </a:custGeom>
          <a:noFill/>
          <a:ln w="25400" cap="flat" cmpd="sng">
            <a:solidFill>
              <a:srgbClr val="3333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Freeform 21"/>
          <p:cNvSpPr>
            <a:spLocks/>
          </p:cNvSpPr>
          <p:nvPr/>
        </p:nvSpPr>
        <p:spPr bwMode="auto">
          <a:xfrm flipV="1">
            <a:off x="2590800" y="3951288"/>
            <a:ext cx="1143000" cy="330200"/>
          </a:xfrm>
          <a:custGeom>
            <a:avLst/>
            <a:gdLst>
              <a:gd name="T0" fmla="*/ 2147483647 w 720"/>
              <a:gd name="T1" fmla="*/ 2147483647 h 208"/>
              <a:gd name="T2" fmla="*/ 2147483647 w 720"/>
              <a:gd name="T3" fmla="*/ 2147483647 h 208"/>
              <a:gd name="T4" fmla="*/ 0 w 720"/>
              <a:gd name="T5" fmla="*/ 2147483647 h 208"/>
              <a:gd name="T6" fmla="*/ 0 60000 65536"/>
              <a:gd name="T7" fmla="*/ 0 60000 65536"/>
              <a:gd name="T8" fmla="*/ 0 60000 65536"/>
              <a:gd name="T9" fmla="*/ 0 w 720"/>
              <a:gd name="T10" fmla="*/ 0 h 208"/>
              <a:gd name="T11" fmla="*/ 720 w 720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08">
                <a:moveTo>
                  <a:pt x="720" y="208"/>
                </a:moveTo>
                <a:cubicBezTo>
                  <a:pt x="588" y="120"/>
                  <a:pt x="456" y="32"/>
                  <a:pt x="336" y="16"/>
                </a:cubicBezTo>
                <a:cubicBezTo>
                  <a:pt x="216" y="0"/>
                  <a:pt x="108" y="56"/>
                  <a:pt x="0" y="112"/>
                </a:cubicBezTo>
              </a:path>
            </a:pathLst>
          </a:custGeom>
          <a:noFill/>
          <a:ln w="25400" cap="flat" cmpd="sng">
            <a:solidFill>
              <a:srgbClr val="3333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Text Box 22"/>
          <p:cNvSpPr txBox="1">
            <a:spLocks noChangeArrowheads="1"/>
          </p:cNvSpPr>
          <p:nvPr/>
        </p:nvSpPr>
        <p:spPr bwMode="auto">
          <a:xfrm>
            <a:off x="7010400" y="5272088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3333FF"/>
                </a:solidFill>
              </a:rPr>
              <a:t>module contents</a:t>
            </a:r>
          </a:p>
        </p:txBody>
      </p:sp>
      <p:sp>
        <p:nvSpPr>
          <p:cNvPr id="39960" name="AutoShape 23"/>
          <p:cNvSpPr>
            <a:spLocks/>
          </p:cNvSpPr>
          <p:nvPr/>
        </p:nvSpPr>
        <p:spPr bwMode="auto">
          <a:xfrm>
            <a:off x="6705600" y="4357688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1" name="Text Box 24"/>
          <p:cNvSpPr txBox="1">
            <a:spLocks noChangeArrowheads="1"/>
          </p:cNvSpPr>
          <p:nvPr/>
        </p:nvSpPr>
        <p:spPr bwMode="auto">
          <a:xfrm>
            <a:off x="3659188" y="6186488"/>
            <a:ext cx="289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3333FF"/>
                </a:solidFill>
              </a:rPr>
              <a:t>keywords underlined</a:t>
            </a:r>
          </a:p>
        </p:txBody>
      </p:sp>
      <p:sp>
        <p:nvSpPr>
          <p:cNvPr id="39962" name="Line 25"/>
          <p:cNvSpPr>
            <a:spLocks noChangeShapeType="1"/>
          </p:cNvSpPr>
          <p:nvPr/>
        </p:nvSpPr>
        <p:spPr bwMode="auto">
          <a:xfrm flipH="1" flipV="1">
            <a:off x="2971800" y="6110288"/>
            <a:ext cx="685800" cy="22860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6400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Declaring A Module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smtClean="0"/>
              <a:t>Can’t use keywords as module/port/signal names</a:t>
            </a:r>
          </a:p>
          <a:p>
            <a:pPr lvl="1" eaLnBrk="1" hangingPunct="1"/>
            <a:r>
              <a:rPr lang="en-US" altLang="en-US" smtClean="0"/>
              <a:t>Choose a </a:t>
            </a:r>
            <a:r>
              <a:rPr lang="en-US" altLang="en-US" i="1" smtClean="0"/>
              <a:t>descriptive</a:t>
            </a:r>
            <a:r>
              <a:rPr lang="en-US" altLang="en-US" smtClean="0"/>
              <a:t>  module name</a:t>
            </a:r>
          </a:p>
          <a:p>
            <a:pPr lvl="4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Indicate the ports (connectivity)</a:t>
            </a:r>
          </a:p>
          <a:p>
            <a:pPr lvl="4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Declare the signals connected to the ports</a:t>
            </a:r>
          </a:p>
          <a:p>
            <a:pPr lvl="1" eaLnBrk="1" hangingPunct="1"/>
            <a:r>
              <a:rPr lang="en-US" altLang="en-US" smtClean="0"/>
              <a:t>Choose </a:t>
            </a:r>
            <a:r>
              <a:rPr lang="en-US" altLang="en-US" i="1" smtClean="0"/>
              <a:t>descriptive</a:t>
            </a:r>
            <a:r>
              <a:rPr lang="en-US" altLang="en-US" smtClean="0"/>
              <a:t>  signal names</a:t>
            </a:r>
          </a:p>
          <a:p>
            <a:pPr lvl="4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Declare any internal signals</a:t>
            </a:r>
          </a:p>
          <a:p>
            <a:pPr lvl="4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Write the internals of the module (functionality)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173787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72877B-363E-450D-88A7-7E2B42F22A98}" type="slidenum">
              <a:rPr lang="en-US" altLang="en-US" sz="1000"/>
              <a:pPr eaLnBrk="1" hangingPunct="1"/>
              <a:t>34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44013" y="342900"/>
            <a:ext cx="7315200" cy="1143000"/>
          </a:xfrm>
        </p:spPr>
        <p:txBody>
          <a:bodyPr/>
          <a:lstStyle/>
          <a:p>
            <a:r>
              <a:rPr lang="en-US" altLang="en-US" dirty="0" smtClean="0"/>
              <a:t>Good HDL “Self Comments”</a:t>
            </a: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05EADC-B31A-4551-8DC8-CB5196BF6CB8}" type="slidenum">
              <a:rPr lang="en-US" altLang="en-US" sz="1000"/>
              <a:pPr eaLnBrk="1" hangingPunct="1"/>
              <a:t>35</a:t>
            </a:fld>
            <a:endParaRPr lang="en-US" altLang="en-US" sz="1000"/>
          </a:p>
        </p:txBody>
      </p:sp>
      <p:sp>
        <p:nvSpPr>
          <p:cNvPr id="41988" name="Slide Number Placeholder 5"/>
          <p:cNvSpPr txBox="1">
            <a:spLocks/>
          </p:cNvSpPr>
          <p:nvPr/>
        </p:nvSpPr>
        <p:spPr bwMode="auto">
          <a:xfrm>
            <a:off x="6934200" y="65532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0768C4E-E2DF-4777-9DA6-A66C725D41A7}" type="slidenum">
              <a:rPr lang="en-US" altLang="en-US" sz="1000"/>
              <a:pPr algn="r" eaLnBrk="1" hangingPunct="1"/>
              <a:t>35</a:t>
            </a:fld>
            <a:endParaRPr lang="en-US" altLang="en-US" sz="1000"/>
          </a:p>
        </p:txBody>
      </p:sp>
      <p:sp>
        <p:nvSpPr>
          <p:cNvPr id="41989" name="Rectangle 3"/>
          <p:cNvSpPr txBox="1">
            <a:spLocks noChangeArrowheads="1"/>
          </p:cNvSpPr>
          <p:nvPr/>
        </p:nvSpPr>
        <p:spPr bwMode="auto">
          <a:xfrm>
            <a:off x="304800" y="1847088"/>
            <a:ext cx="8686800" cy="470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05000"/>
            <a:ext cx="75438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module</a:t>
            </a:r>
            <a:r>
              <a:rPr lang="en-US" altLang="en-US" sz="2400">
                <a:latin typeface="Helvetica" panose="020B0604020202020204" pitchFamily="34" charset="0"/>
              </a:rPr>
              <a:t> xyz123 (A, B) ;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	input</a:t>
            </a:r>
            <a:r>
              <a:rPr lang="en-US" altLang="en-US" sz="2400">
                <a:latin typeface="Helvetica" panose="020B0604020202020204" pitchFamily="34" charset="0"/>
              </a:rPr>
              <a:t> [3:0] A ;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	output</a:t>
            </a:r>
            <a:r>
              <a:rPr lang="en-US" altLang="en-US" sz="2400">
                <a:latin typeface="Helvetica" panose="020B0604020202020204" pitchFamily="34" charset="0"/>
              </a:rPr>
              <a:t> B ;</a:t>
            </a:r>
          </a:p>
          <a:p>
            <a:pPr>
              <a:lnSpc>
                <a:spcPct val="90000"/>
              </a:lnSpc>
            </a:pPr>
            <a:endParaRPr lang="en-US" altLang="en-US" sz="2400" b="1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>
                <a:latin typeface="Helvetica" panose="020B0604020202020204" pitchFamily="34" charset="0"/>
              </a:rPr>
              <a:t>	//module contents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endmodule</a:t>
            </a:r>
            <a:r>
              <a:rPr lang="en-US" altLang="en-US" sz="2400"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4267200"/>
            <a:ext cx="82296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module</a:t>
            </a:r>
            <a:r>
              <a:rPr lang="en-US" altLang="en-US" sz="2400">
                <a:latin typeface="Helvetica" panose="020B0604020202020204" pitchFamily="34" charset="0"/>
              </a:rPr>
              <a:t> doomsday_machine (crystals, earthquake) ;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	input</a:t>
            </a:r>
            <a:r>
              <a:rPr lang="en-US" altLang="en-US" sz="2400">
                <a:latin typeface="Helvetica" panose="020B0604020202020204" pitchFamily="34" charset="0"/>
              </a:rPr>
              <a:t> [3:0] crystals ;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	output</a:t>
            </a:r>
            <a:r>
              <a:rPr lang="en-US" altLang="en-US" sz="2400">
                <a:latin typeface="Helvetica" panose="020B0604020202020204" pitchFamily="34" charset="0"/>
              </a:rPr>
              <a:t> earthquake ;</a:t>
            </a:r>
          </a:p>
          <a:p>
            <a:pPr>
              <a:lnSpc>
                <a:spcPct val="90000"/>
              </a:lnSpc>
            </a:pPr>
            <a:endParaRPr lang="en-US" altLang="en-US" sz="2400" b="1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>
                <a:latin typeface="Helvetica" panose="020B0604020202020204" pitchFamily="34" charset="0"/>
              </a:rPr>
              <a:t>	//module contents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endmodule</a:t>
            </a:r>
            <a:r>
              <a:rPr lang="en-US" altLang="en-US" sz="2400"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6172200" y="2209800"/>
            <a:ext cx="198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6096000" y="4953000"/>
            <a:ext cx="2362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>
                <a:solidFill>
                  <a:srgbClr val="009900"/>
                </a:solidFill>
              </a:rPr>
              <a:t>GOOD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5181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Declaring Ports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 signal is attached to every port</a:t>
            </a:r>
          </a:p>
          <a:p>
            <a:pPr eaLnBrk="1" hangingPunct="1">
              <a:lnSpc>
                <a:spcPct val="80000"/>
              </a:lnSpc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Declare type of 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smtClean="0"/>
              <a:t>input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smtClean="0"/>
              <a:t>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smtClean="0"/>
              <a:t>inout </a:t>
            </a:r>
            <a:r>
              <a:rPr lang="en-US" altLang="en-US" sz="2000" smtClean="0"/>
              <a:t>(bidirectional)</a:t>
            </a:r>
          </a:p>
          <a:p>
            <a:pPr eaLnBrk="1" hangingPunct="1">
              <a:lnSpc>
                <a:spcPct val="80000"/>
              </a:lnSpc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Scalar (single bit) - don’t specify a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smtClean="0"/>
              <a:t>input 	</a:t>
            </a:r>
            <a:r>
              <a:rPr lang="en-US" altLang="en-US" sz="2000" smtClean="0"/>
              <a:t>cin</a:t>
            </a:r>
            <a:r>
              <a:rPr lang="en-US" altLang="en-US" sz="2000" b="1" smtClean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400" b="1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Vector (multiple bits) - specify size using range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Range is MSB to LSB (left to right)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Don’t have to include zero if you don’t want to… (</a:t>
            </a:r>
            <a:r>
              <a:rPr lang="en-US" altLang="en-US" sz="2000" b="1" smtClean="0"/>
              <a:t>D[2:1]</a:t>
            </a:r>
            <a:r>
              <a:rPr lang="en-US" altLang="en-US" sz="20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smtClean="0"/>
              <a:t>output 	</a:t>
            </a:r>
            <a:r>
              <a:rPr lang="en-US" altLang="en-US" sz="2000" smtClean="0"/>
              <a:t>[7:0]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OUT;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smtClean="0"/>
              <a:t>input 	</a:t>
            </a:r>
            <a:r>
              <a:rPr lang="en-US" altLang="en-US" sz="2000" smtClean="0"/>
              <a:t>[0:4]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IN;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8E8F79-686A-4F22-B02F-A31DC33C79A7}" type="slidenum">
              <a:rPr lang="en-US" altLang="en-US" sz="1000"/>
              <a:pPr eaLnBrk="1" hangingPunct="1"/>
              <a:t>36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5029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Module Styles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Modules can be specified different ways</a:t>
            </a:r>
          </a:p>
          <a:p>
            <a:pPr lvl="1" eaLnBrk="1" hangingPunct="1"/>
            <a:r>
              <a:rPr lang="en-US" altLang="en-US" smtClean="0"/>
              <a:t>Structural – connect primitives and modules</a:t>
            </a:r>
          </a:p>
          <a:p>
            <a:pPr lvl="1" eaLnBrk="1" hangingPunct="1"/>
            <a:r>
              <a:rPr lang="en-US" altLang="en-US" smtClean="0"/>
              <a:t>Dataflow– use continuous assignments</a:t>
            </a:r>
          </a:p>
          <a:p>
            <a:pPr lvl="1" eaLnBrk="1" hangingPunct="1"/>
            <a:r>
              <a:rPr lang="en-US" altLang="en-US" smtClean="0"/>
              <a:t>Behavioral – use initial and always blocks</a:t>
            </a:r>
          </a:p>
          <a:p>
            <a:pPr eaLnBrk="1" hangingPunct="1"/>
            <a:r>
              <a:rPr lang="en-US" altLang="en-US" smtClean="0"/>
              <a:t>A single module can use more than one method!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What are the differences?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B7DD8F-7FFC-4758-8B3A-1B5A7C3BEE58}" type="slidenum">
              <a:rPr lang="en-US" altLang="en-US" sz="1000"/>
              <a:pPr eaLnBrk="1" hangingPunct="1"/>
              <a:t>37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4572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Structural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schematic in text form (i.e. A </a:t>
            </a:r>
            <a:r>
              <a:rPr lang="en-US" altLang="en-US" dirty="0" err="1" smtClean="0"/>
              <a:t>netlist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Build up a circuit from gates/flip-flops</a:t>
            </a:r>
          </a:p>
          <a:p>
            <a:pPr lvl="1" eaLnBrk="1" hangingPunct="1"/>
            <a:r>
              <a:rPr lang="en-US" altLang="en-US" dirty="0" smtClean="0"/>
              <a:t>Gates are primitives (part of the language)</a:t>
            </a:r>
          </a:p>
          <a:p>
            <a:pPr lvl="1" eaLnBrk="1" hangingPunct="1"/>
            <a:r>
              <a:rPr lang="en-US" altLang="en-US" dirty="0" smtClean="0"/>
              <a:t>Flip-flops themselves described behaviorally</a:t>
            </a:r>
          </a:p>
          <a:p>
            <a:pPr eaLnBrk="1" hangingPunct="1"/>
            <a:r>
              <a:rPr lang="en-US" altLang="en-US" dirty="0" smtClean="0"/>
              <a:t>Structural design</a:t>
            </a:r>
          </a:p>
          <a:p>
            <a:pPr lvl="1" eaLnBrk="1" hangingPunct="1"/>
            <a:r>
              <a:rPr lang="en-US" altLang="en-US" dirty="0" smtClean="0"/>
              <a:t>Create module interface</a:t>
            </a:r>
          </a:p>
          <a:p>
            <a:pPr lvl="1" eaLnBrk="1" hangingPunct="1"/>
            <a:r>
              <a:rPr lang="en-US" altLang="en-US" dirty="0" smtClean="0"/>
              <a:t>Instantiate the gates in the circuit</a:t>
            </a:r>
          </a:p>
          <a:p>
            <a:pPr lvl="1" eaLnBrk="1" hangingPunct="1"/>
            <a:r>
              <a:rPr lang="en-US" altLang="en-US" dirty="0" smtClean="0"/>
              <a:t>Declare the internal wires needed to connect gates</a:t>
            </a:r>
          </a:p>
          <a:p>
            <a:pPr lvl="1" eaLnBrk="1" hangingPunct="1"/>
            <a:r>
              <a:rPr lang="en-US" altLang="en-US" dirty="0" smtClean="0"/>
              <a:t>Put the names of the wires in the correct port locations of the gates</a:t>
            </a:r>
          </a:p>
          <a:p>
            <a:pPr lvl="2" eaLnBrk="1" hangingPunct="1"/>
            <a:r>
              <a:rPr lang="en-US" altLang="en-US" dirty="0" smtClean="0"/>
              <a:t>For primitives, outputs always come first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6A626E-59B4-40C0-8CA4-C0A234C9A30B}" type="slidenum">
              <a:rPr lang="en-US" altLang="en-US" sz="1000"/>
              <a:pPr eaLnBrk="1" hangingPunct="1"/>
              <a:t>38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7"/>
          <p:cNvSpPr>
            <a:spLocks noGrp="1" noChangeArrowheads="1"/>
          </p:cNvSpPr>
          <p:nvPr>
            <p:ph type="title"/>
          </p:nvPr>
        </p:nvSpPr>
        <p:spPr>
          <a:xfrm>
            <a:off x="892534" y="173038"/>
            <a:ext cx="5943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Structural Example</a:t>
            </a: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C594C7-064E-4D29-89BD-EEDD796B16A1}" type="slidenum">
              <a:rPr lang="en-US" altLang="en-US" sz="1000"/>
              <a:pPr eaLnBrk="1" hangingPunct="1"/>
              <a:t>39</a:t>
            </a:fld>
            <a:endParaRPr lang="en-US" altLang="en-US" sz="1000"/>
          </a:p>
        </p:txBody>
      </p:sp>
      <p:grpSp>
        <p:nvGrpSpPr>
          <p:cNvPr id="46083" name="Group 2"/>
          <p:cNvGrpSpPr>
            <a:grpSpLocks/>
          </p:cNvGrpSpPr>
          <p:nvPr/>
        </p:nvGrpSpPr>
        <p:grpSpPr bwMode="auto">
          <a:xfrm rot="5400000">
            <a:off x="6858000" y="3657600"/>
            <a:ext cx="762000" cy="762000"/>
            <a:chOff x="3792" y="3456"/>
            <a:chExt cx="480" cy="384"/>
          </a:xfrm>
        </p:grpSpPr>
        <p:sp>
          <p:nvSpPr>
            <p:cNvPr id="46112" name="Arc 3"/>
            <p:cNvSpPr>
              <a:spLocks/>
            </p:cNvSpPr>
            <p:nvPr/>
          </p:nvSpPr>
          <p:spPr bwMode="auto">
            <a:xfrm>
              <a:off x="4032" y="3456"/>
              <a:ext cx="240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Arc 4"/>
            <p:cNvSpPr>
              <a:spLocks/>
            </p:cNvSpPr>
            <p:nvPr/>
          </p:nvSpPr>
          <p:spPr bwMode="auto">
            <a:xfrm flipH="1">
              <a:off x="3792" y="3456"/>
              <a:ext cx="240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Arc 5"/>
            <p:cNvSpPr>
              <a:spLocks/>
            </p:cNvSpPr>
            <p:nvPr/>
          </p:nvSpPr>
          <p:spPr bwMode="auto">
            <a:xfrm flipH="1">
              <a:off x="3792" y="3744"/>
              <a:ext cx="240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Arc 6"/>
            <p:cNvSpPr>
              <a:spLocks/>
            </p:cNvSpPr>
            <p:nvPr/>
          </p:nvSpPr>
          <p:spPr bwMode="auto">
            <a:xfrm>
              <a:off x="4032" y="3744"/>
              <a:ext cx="240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5" name="Rectangle 8"/>
          <p:cNvSpPr>
            <a:spLocks noChangeArrowheads="1"/>
          </p:cNvSpPr>
          <p:nvPr/>
        </p:nvSpPr>
        <p:spPr bwMode="auto">
          <a:xfrm>
            <a:off x="533400" y="1887538"/>
            <a:ext cx="7162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majority (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)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output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wire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N3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and </a:t>
            </a:r>
            <a:r>
              <a:rPr lang="en-US" altLang="en-US" sz="2000">
                <a:latin typeface="Times New Roman" panose="02020603050405020304" pitchFamily="18" charset="0"/>
              </a:rPr>
              <a:t>A0 (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),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A1 (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),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A2 (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N3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</a:rPr>
              <a:t>  Or0	(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</a:rPr>
              <a:t>N3</a:t>
            </a:r>
            <a:r>
              <a:rPr lang="en-US" altLang="en-US" sz="2000">
                <a:latin typeface="Times New Roman" panose="02020603050405020304" pitchFamily="18" charset="0"/>
              </a:rPr>
              <a:t>);    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086" name="Line 9"/>
          <p:cNvSpPr>
            <a:spLocks noChangeShapeType="1"/>
          </p:cNvSpPr>
          <p:nvPr/>
        </p:nvSpPr>
        <p:spPr bwMode="auto">
          <a:xfrm>
            <a:off x="4800600" y="2819400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10"/>
          <p:cNvSpPr txBox="1">
            <a:spLocks noChangeArrowheads="1"/>
          </p:cNvSpPr>
          <p:nvPr/>
        </p:nvSpPr>
        <p:spPr bwMode="auto">
          <a:xfrm>
            <a:off x="4275138" y="256222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V1</a:t>
            </a:r>
          </a:p>
        </p:txBody>
      </p:sp>
      <p:sp>
        <p:nvSpPr>
          <p:cNvPr id="46088" name="Text Box 11"/>
          <p:cNvSpPr txBox="1">
            <a:spLocks noChangeArrowheads="1"/>
          </p:cNvSpPr>
          <p:nvPr/>
        </p:nvSpPr>
        <p:spPr bwMode="auto">
          <a:xfrm>
            <a:off x="4267200" y="293052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V2</a:t>
            </a:r>
          </a:p>
        </p:txBody>
      </p:sp>
      <p:sp>
        <p:nvSpPr>
          <p:cNvPr id="46089" name="Text Box 12"/>
          <p:cNvSpPr txBox="1">
            <a:spLocks noChangeArrowheads="1"/>
          </p:cNvSpPr>
          <p:nvPr/>
        </p:nvSpPr>
        <p:spPr bwMode="auto">
          <a:xfrm>
            <a:off x="4283075" y="355917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V2</a:t>
            </a:r>
          </a:p>
        </p:txBody>
      </p:sp>
      <p:sp>
        <p:nvSpPr>
          <p:cNvPr id="46090" name="Text Box 13"/>
          <p:cNvSpPr txBox="1">
            <a:spLocks noChangeArrowheads="1"/>
          </p:cNvSpPr>
          <p:nvPr/>
        </p:nvSpPr>
        <p:spPr bwMode="auto">
          <a:xfrm>
            <a:off x="4275138" y="3927475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V3</a:t>
            </a:r>
          </a:p>
        </p:txBody>
      </p:sp>
      <p:sp>
        <p:nvSpPr>
          <p:cNvPr id="46091" name="Text Box 14"/>
          <p:cNvSpPr txBox="1">
            <a:spLocks noChangeArrowheads="1"/>
          </p:cNvSpPr>
          <p:nvPr/>
        </p:nvSpPr>
        <p:spPr bwMode="auto">
          <a:xfrm>
            <a:off x="4310063" y="4646613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V3</a:t>
            </a:r>
          </a:p>
        </p:txBody>
      </p:sp>
      <p:sp>
        <p:nvSpPr>
          <p:cNvPr id="46092" name="Text Box 15"/>
          <p:cNvSpPr txBox="1">
            <a:spLocks noChangeArrowheads="1"/>
          </p:cNvSpPr>
          <p:nvPr/>
        </p:nvSpPr>
        <p:spPr bwMode="auto">
          <a:xfrm>
            <a:off x="4302125" y="5014913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V1</a:t>
            </a:r>
          </a:p>
        </p:txBody>
      </p:sp>
      <p:sp>
        <p:nvSpPr>
          <p:cNvPr id="46093" name="Line 16"/>
          <p:cNvSpPr>
            <a:spLocks noChangeShapeType="1"/>
          </p:cNvSpPr>
          <p:nvPr/>
        </p:nvSpPr>
        <p:spPr bwMode="auto">
          <a:xfrm>
            <a:off x="7620000" y="4038600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Text Box 17"/>
          <p:cNvSpPr txBox="1">
            <a:spLocks noChangeArrowheads="1"/>
          </p:cNvSpPr>
          <p:nvPr/>
        </p:nvSpPr>
        <p:spPr bwMode="auto">
          <a:xfrm>
            <a:off x="8016875" y="3749675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major</a:t>
            </a:r>
          </a:p>
        </p:txBody>
      </p:sp>
      <p:sp>
        <p:nvSpPr>
          <p:cNvPr id="46095" name="Text Box 18"/>
          <p:cNvSpPr txBox="1">
            <a:spLocks noChangeArrowheads="1"/>
          </p:cNvSpPr>
          <p:nvPr/>
        </p:nvSpPr>
        <p:spPr bwMode="auto">
          <a:xfrm>
            <a:off x="6016625" y="2514600"/>
            <a:ext cx="61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CC00"/>
                </a:solidFill>
                <a:latin typeface="Tahoma" panose="020B0604030504040204" pitchFamily="34" charset="0"/>
              </a:rPr>
              <a:t>N1</a:t>
            </a:r>
          </a:p>
        </p:txBody>
      </p:sp>
      <p:sp>
        <p:nvSpPr>
          <p:cNvPr id="46096" name="Text Box 19"/>
          <p:cNvSpPr txBox="1">
            <a:spLocks noChangeArrowheads="1"/>
          </p:cNvSpPr>
          <p:nvPr/>
        </p:nvSpPr>
        <p:spPr bwMode="auto">
          <a:xfrm>
            <a:off x="6007100" y="3581400"/>
            <a:ext cx="61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CC00"/>
                </a:solidFill>
                <a:latin typeface="Tahoma" panose="020B0604030504040204" pitchFamily="34" charset="0"/>
              </a:rPr>
              <a:t>N2</a:t>
            </a:r>
          </a:p>
        </p:txBody>
      </p:sp>
      <p:sp>
        <p:nvSpPr>
          <p:cNvPr id="46097" name="Text Box 20"/>
          <p:cNvSpPr txBox="1">
            <a:spLocks noChangeArrowheads="1"/>
          </p:cNvSpPr>
          <p:nvPr/>
        </p:nvSpPr>
        <p:spPr bwMode="auto">
          <a:xfrm>
            <a:off x="6015038" y="4648200"/>
            <a:ext cx="61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CC00"/>
                </a:solidFill>
                <a:latin typeface="Tahoma" panose="020B0604030504040204" pitchFamily="34" charset="0"/>
              </a:rPr>
              <a:t>N3</a:t>
            </a:r>
          </a:p>
        </p:txBody>
      </p:sp>
      <p:sp>
        <p:nvSpPr>
          <p:cNvPr id="46098" name="AutoShape 21"/>
          <p:cNvSpPr>
            <a:spLocks noChangeArrowheads="1"/>
          </p:cNvSpPr>
          <p:nvPr/>
        </p:nvSpPr>
        <p:spPr bwMode="auto">
          <a:xfrm>
            <a:off x="5334000" y="2667000"/>
            <a:ext cx="609600" cy="685800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Tahoma" panose="020B0604030504040204" pitchFamily="34" charset="0"/>
              </a:rPr>
              <a:t>A0</a:t>
            </a:r>
          </a:p>
        </p:txBody>
      </p:sp>
      <p:sp>
        <p:nvSpPr>
          <p:cNvPr id="46099" name="AutoShape 22"/>
          <p:cNvSpPr>
            <a:spLocks noChangeArrowheads="1"/>
          </p:cNvSpPr>
          <p:nvPr/>
        </p:nvSpPr>
        <p:spPr bwMode="auto">
          <a:xfrm>
            <a:off x="5334000" y="3657600"/>
            <a:ext cx="609600" cy="685800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Tahoma" panose="020B0604030504040204" pitchFamily="34" charset="0"/>
              </a:rPr>
              <a:t>A1</a:t>
            </a:r>
          </a:p>
        </p:txBody>
      </p:sp>
      <p:sp>
        <p:nvSpPr>
          <p:cNvPr id="46100" name="AutoShape 23"/>
          <p:cNvSpPr>
            <a:spLocks noChangeArrowheads="1"/>
          </p:cNvSpPr>
          <p:nvPr/>
        </p:nvSpPr>
        <p:spPr bwMode="auto">
          <a:xfrm>
            <a:off x="5334000" y="4724400"/>
            <a:ext cx="609600" cy="685800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Tahoma" panose="020B0604030504040204" pitchFamily="34" charset="0"/>
              </a:rPr>
              <a:t>A2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7015163" y="3824288"/>
            <a:ext cx="604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latin typeface="Tahoma" panose="020B0604030504040204" pitchFamily="34" charset="0"/>
              </a:rPr>
              <a:t>Or0</a:t>
            </a:r>
          </a:p>
        </p:txBody>
      </p:sp>
      <p:sp>
        <p:nvSpPr>
          <p:cNvPr id="46102" name="Freeform 25"/>
          <p:cNvSpPr>
            <a:spLocks/>
          </p:cNvSpPr>
          <p:nvPr/>
        </p:nvSpPr>
        <p:spPr bwMode="auto">
          <a:xfrm>
            <a:off x="5943600" y="2971800"/>
            <a:ext cx="1066800" cy="838200"/>
          </a:xfrm>
          <a:custGeom>
            <a:avLst/>
            <a:gdLst>
              <a:gd name="T0" fmla="*/ 0 w 672"/>
              <a:gd name="T1" fmla="*/ 0 h 528"/>
              <a:gd name="T2" fmla="*/ 2147483647 w 672"/>
              <a:gd name="T3" fmla="*/ 0 h 528"/>
              <a:gd name="T4" fmla="*/ 2147483647 w 672"/>
              <a:gd name="T5" fmla="*/ 2147483647 h 528"/>
              <a:gd name="T6" fmla="*/ 2147483647 w 672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528"/>
              <a:gd name="T14" fmla="*/ 672 w 672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528">
                <a:moveTo>
                  <a:pt x="0" y="0"/>
                </a:moveTo>
                <a:lnTo>
                  <a:pt x="480" y="0"/>
                </a:lnTo>
                <a:lnTo>
                  <a:pt x="480" y="528"/>
                </a:lnTo>
                <a:lnTo>
                  <a:pt x="672" y="528"/>
                </a:lnTo>
              </a:path>
            </a:pathLst>
          </a:custGeom>
          <a:noFill/>
          <a:ln w="25400" cap="flat" cmpd="sng">
            <a:solidFill>
              <a:srgbClr val="00CC00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Freeform 26"/>
          <p:cNvSpPr>
            <a:spLocks/>
          </p:cNvSpPr>
          <p:nvPr/>
        </p:nvSpPr>
        <p:spPr bwMode="auto">
          <a:xfrm flipV="1">
            <a:off x="5943600" y="4267200"/>
            <a:ext cx="1066800" cy="838200"/>
          </a:xfrm>
          <a:custGeom>
            <a:avLst/>
            <a:gdLst>
              <a:gd name="T0" fmla="*/ 0 w 672"/>
              <a:gd name="T1" fmla="*/ 0 h 528"/>
              <a:gd name="T2" fmla="*/ 2147483647 w 672"/>
              <a:gd name="T3" fmla="*/ 0 h 528"/>
              <a:gd name="T4" fmla="*/ 2147483647 w 672"/>
              <a:gd name="T5" fmla="*/ 2147483647 h 528"/>
              <a:gd name="T6" fmla="*/ 2147483647 w 672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528"/>
              <a:gd name="T14" fmla="*/ 672 w 672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528">
                <a:moveTo>
                  <a:pt x="0" y="0"/>
                </a:moveTo>
                <a:lnTo>
                  <a:pt x="480" y="0"/>
                </a:lnTo>
                <a:lnTo>
                  <a:pt x="480" y="528"/>
                </a:lnTo>
                <a:lnTo>
                  <a:pt x="672" y="528"/>
                </a:lnTo>
              </a:path>
            </a:pathLst>
          </a:custGeom>
          <a:noFill/>
          <a:ln w="25400" cap="flat" cmpd="sng">
            <a:solidFill>
              <a:srgbClr val="00CC00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27"/>
          <p:cNvSpPr>
            <a:spLocks noChangeShapeType="1"/>
          </p:cNvSpPr>
          <p:nvPr/>
        </p:nvSpPr>
        <p:spPr bwMode="auto">
          <a:xfrm>
            <a:off x="5943600" y="4038600"/>
            <a:ext cx="1066800" cy="0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Line 28"/>
          <p:cNvSpPr>
            <a:spLocks noChangeShapeType="1"/>
          </p:cNvSpPr>
          <p:nvPr/>
        </p:nvSpPr>
        <p:spPr bwMode="auto">
          <a:xfrm>
            <a:off x="4800600" y="3200400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Line 29"/>
          <p:cNvSpPr>
            <a:spLocks noChangeShapeType="1"/>
          </p:cNvSpPr>
          <p:nvPr/>
        </p:nvSpPr>
        <p:spPr bwMode="auto">
          <a:xfrm>
            <a:off x="4800600" y="3810000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30"/>
          <p:cNvSpPr>
            <a:spLocks noChangeShapeType="1"/>
          </p:cNvSpPr>
          <p:nvPr/>
        </p:nvSpPr>
        <p:spPr bwMode="auto">
          <a:xfrm>
            <a:off x="4800600" y="4191000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Line 31"/>
          <p:cNvSpPr>
            <a:spLocks noChangeShapeType="1"/>
          </p:cNvSpPr>
          <p:nvPr/>
        </p:nvSpPr>
        <p:spPr bwMode="auto">
          <a:xfrm>
            <a:off x="4876800" y="4876800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Line 32"/>
          <p:cNvSpPr>
            <a:spLocks noChangeShapeType="1"/>
          </p:cNvSpPr>
          <p:nvPr/>
        </p:nvSpPr>
        <p:spPr bwMode="auto">
          <a:xfrm>
            <a:off x="4800600" y="5257800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Rectangle 33"/>
          <p:cNvSpPr>
            <a:spLocks noChangeArrowheads="1"/>
          </p:cNvSpPr>
          <p:nvPr/>
        </p:nvSpPr>
        <p:spPr bwMode="auto">
          <a:xfrm>
            <a:off x="4953000" y="2286000"/>
            <a:ext cx="2895600" cy="3505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11" name="Text Box 34"/>
          <p:cNvSpPr txBox="1">
            <a:spLocks noChangeArrowheads="1"/>
          </p:cNvSpPr>
          <p:nvPr/>
        </p:nvSpPr>
        <p:spPr bwMode="auto">
          <a:xfrm>
            <a:off x="6640513" y="5334000"/>
            <a:ext cx="128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majority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Course Goals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76865" y="1657350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Provide knowledge and experience 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Digital circuit design using a HDL (Verilog &amp; </a:t>
            </a:r>
            <a:r>
              <a:rPr lang="en-US" altLang="en-US" dirty="0" err="1" smtClean="0"/>
              <a:t>SVerilog</a:t>
            </a:r>
            <a:r>
              <a:rPr lang="en-US" altLang="en-US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HDL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Good practices in digital design verification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How to build self checking test benches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How to evaluate test suite using coverage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Synthesis of dataflow and behavioral designs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Optimizing hardware designs (timing, area, power)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Basic static timing analysis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Design tools commonly used in industry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Teach you to be able to “think hardware” first, then code it in an HDL.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41EF8D-4237-45FD-8189-EF9C688BF58B}" type="slidenum">
              <a:rPr lang="en-US" altLang="en-US" sz="1000"/>
              <a:pPr eaLnBrk="1" hangingPunct="1"/>
              <a:t>4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2" y="187633"/>
            <a:ext cx="4800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RTL Example</a:t>
            </a:r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A3EB1E-F8BE-4921-BAF6-0823E21C4F23}" type="slidenum">
              <a:rPr lang="en-US" altLang="en-US" sz="1000"/>
              <a:pPr eaLnBrk="1" hangingPunct="1"/>
              <a:t>40</a:t>
            </a:fld>
            <a:endParaRPr lang="en-US" altLang="en-US" sz="1000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533400" y="1887538"/>
            <a:ext cx="7162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majority (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)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output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assign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 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 b="1">
                <a:latin typeface="Times New Roman" panose="02020603050405020304" pitchFamily="18" charset="0"/>
              </a:rPr>
              <a:t>V1 &amp; V2 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                  | V2 &amp; V3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                  | V1 &amp; V3;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>
            <a:off x="5665788" y="3248025"/>
            <a:ext cx="2698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>
            <a:off x="5673725" y="3657600"/>
            <a:ext cx="2698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5124450" y="29718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V1</a:t>
            </a: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5116513" y="34290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V2</a:t>
            </a:r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5673725" y="4073525"/>
            <a:ext cx="2698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5116513" y="38862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V3</a:t>
            </a:r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7391400" y="3641725"/>
            <a:ext cx="3000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Text Box 11"/>
          <p:cNvSpPr txBox="1">
            <a:spLocks noChangeArrowheads="1"/>
          </p:cNvSpPr>
          <p:nvPr/>
        </p:nvSpPr>
        <p:spPr bwMode="auto">
          <a:xfrm>
            <a:off x="7707313" y="3352800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major</a:t>
            </a:r>
          </a:p>
        </p:txBody>
      </p:sp>
      <p:sp>
        <p:nvSpPr>
          <p:cNvPr id="47117" name="Rectangle 12"/>
          <p:cNvSpPr>
            <a:spLocks noChangeArrowheads="1"/>
          </p:cNvSpPr>
          <p:nvPr/>
        </p:nvSpPr>
        <p:spPr bwMode="auto">
          <a:xfrm>
            <a:off x="5943600" y="2819400"/>
            <a:ext cx="1447800" cy="160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ahoma" panose="020B0604030504040204" pitchFamily="34" charset="0"/>
              </a:rPr>
              <a:t>majority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775519" y="255282"/>
            <a:ext cx="5867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Behavioral Example</a:t>
            </a: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E8105E-5EB3-43DA-B6EC-D62C27AD6ED0}" type="slidenum">
              <a:rPr lang="en-US" altLang="en-US" sz="1000"/>
              <a:pPr eaLnBrk="1" hangingPunct="1"/>
              <a:t>41</a:t>
            </a:fld>
            <a:endParaRPr lang="en-US" altLang="en-US" sz="1000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533400" y="1887538"/>
            <a:ext cx="7162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majority (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)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output reg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always @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V3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r>
              <a:rPr lang="en-US" altLang="en-US" sz="2000" b="1">
                <a:latin typeface="Times New Roman" panose="02020603050405020304" pitchFamily="18" charset="0"/>
              </a:rPr>
              <a:t>begin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if (V1 &amp;&amp; V2 || V2 &amp;&amp; V3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     || V1 &amp;&amp; V3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 = 1;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 else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major</a:t>
            </a:r>
            <a:r>
              <a:rPr lang="en-US" altLang="en-US" sz="2000">
                <a:latin typeface="Times New Roman" panose="02020603050405020304" pitchFamily="18" charset="0"/>
              </a:rPr>
              <a:t> = 0;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5665788" y="3552825"/>
            <a:ext cx="2698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>
            <a:off x="5673725" y="3962400"/>
            <a:ext cx="2698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5124450" y="32766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V1</a:t>
            </a: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5116513" y="37338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V2</a:t>
            </a:r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>
            <a:off x="5673725" y="4378325"/>
            <a:ext cx="2698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5116513" y="41910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V3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7391400" y="3946525"/>
            <a:ext cx="3000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7707313" y="3657600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major</a:t>
            </a:r>
          </a:p>
        </p:txBody>
      </p:sp>
      <p:sp>
        <p:nvSpPr>
          <p:cNvPr id="48141" name="Rectangle 12"/>
          <p:cNvSpPr>
            <a:spLocks noChangeArrowheads="1"/>
          </p:cNvSpPr>
          <p:nvPr/>
        </p:nvSpPr>
        <p:spPr bwMode="auto">
          <a:xfrm>
            <a:off x="5943600" y="3124200"/>
            <a:ext cx="1447800" cy="160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ahoma" panose="020B0604030504040204" pitchFamily="34" charset="0"/>
              </a:rPr>
              <a:t>majority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4724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FSM 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B301-83B8-408B-9ED7-EFD30C87BC7C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Combinational and sequential logic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Often used to generate control signals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Reacts to inputs (including clock signal)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Can perform multi-cycle operations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kern="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Examples of FSMs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Counter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Vending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Traffic light controller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Bus Controller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 smtClean="0"/>
              <a:t>Control unit of serial protocol (like RS232, I2C or SPI)</a:t>
            </a:r>
          </a:p>
        </p:txBody>
      </p:sp>
    </p:spTree>
    <p:extLst>
      <p:ext uri="{BB962C8B-B14F-4D97-AF65-F5344CB8AC3E}">
        <p14:creationId xmlns:p14="http://schemas.microsoft.com/office/powerpoint/2010/main" val="25346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92956" y="194470"/>
            <a:ext cx="5592374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Mealy/Moore FSMs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B301-83B8-408B-9ED7-EFD30C87BC7C}" type="slidenum">
              <a:rPr lang="en-US" altLang="en-US" smtClean="0"/>
              <a:pPr/>
              <a:t>43</a:t>
            </a:fld>
            <a:endParaRPr lang="en-US" altLang="en-US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831850" y="1697038"/>
            <a:ext cx="7981950" cy="4583112"/>
            <a:chOff x="831850" y="1697038"/>
            <a:chExt cx="7982545" cy="458311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17925" y="4352925"/>
              <a:ext cx="576263" cy="1431925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709738" y="2492375"/>
              <a:ext cx="100488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757716" y="3095624"/>
              <a:ext cx="1041797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4330700" y="5056188"/>
              <a:ext cx="17303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972844" y="3405188"/>
              <a:ext cx="10882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049963" y="3381375"/>
              <a:ext cx="0" cy="16748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1882775" y="5078413"/>
              <a:ext cx="18113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1858963" y="3440113"/>
              <a:ext cx="0" cy="28400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858962" y="3416300"/>
              <a:ext cx="9294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290888" y="2614613"/>
              <a:ext cx="160655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Helvetica" panose="020B0604020202020204" pitchFamily="34" charset="0"/>
                </a:rPr>
                <a:t>Next State</a:t>
              </a:r>
            </a:p>
            <a:p>
              <a:r>
                <a:rPr lang="en-US" altLang="en-US" sz="2400">
                  <a:latin typeface="Helvetica" panose="020B0604020202020204" pitchFamily="34" charset="0"/>
                </a:rPr>
                <a:t> Logic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789363" y="4889500"/>
              <a:ext cx="495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Helvetica" panose="020B0604020202020204" pitchFamily="34" charset="0"/>
                </a:rPr>
                <a:t>FF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059113" y="3956050"/>
              <a:ext cx="17922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Helvetica" panose="020B0604020202020204" pitchFamily="34" charset="0"/>
                </a:rPr>
                <a:t>State Register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831850" y="2303463"/>
              <a:ext cx="8747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Helvetica" panose="020B0604020202020204" pitchFamily="34" charset="0"/>
                </a:rPr>
                <a:t>Inputs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7742832" y="2614613"/>
              <a:ext cx="10715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Helvetica" panose="020B0604020202020204" pitchFamily="34" charset="0"/>
                </a:rPr>
                <a:t>Outputs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858963" y="6235700"/>
              <a:ext cx="51943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7031038" y="4152518"/>
              <a:ext cx="0" cy="20482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6996113" y="1697038"/>
              <a:ext cx="0" cy="4214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1893888" y="1731963"/>
              <a:ext cx="0" cy="7731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893888" y="1720850"/>
              <a:ext cx="51022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6488113" y="2719388"/>
              <a:ext cx="109855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Helvetica" panose="020B0604020202020204" pitchFamily="34" charset="0"/>
                </a:rPr>
                <a:t>Output</a:t>
              </a:r>
            </a:p>
            <a:p>
              <a:r>
                <a:rPr lang="en-US" altLang="en-US" sz="2400">
                  <a:latin typeface="Helvetica" panose="020B0604020202020204" pitchFamily="34" charset="0"/>
                </a:rPr>
                <a:t>Logic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4541837" y="1713802"/>
              <a:ext cx="862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Helvetica" panose="020B0604020202020204" pitchFamily="34" charset="0"/>
                </a:rPr>
                <a:t>Mealy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572000" y="4572000"/>
              <a:ext cx="1366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Helvetica" panose="020B0604020202020204" pitchFamily="34" charset="0"/>
                </a:rPr>
                <a:t>Next State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1957388" y="4768850"/>
              <a:ext cx="14716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Current State</a:t>
              </a:r>
            </a:p>
          </p:txBody>
        </p:sp>
        <p:sp>
          <p:nvSpPr>
            <p:cNvPr id="30" name="Freeform 1"/>
            <p:cNvSpPr>
              <a:spLocks/>
            </p:cNvSpPr>
            <p:nvPr/>
          </p:nvSpPr>
          <p:spPr bwMode="auto">
            <a:xfrm>
              <a:off x="2690813" y="1925637"/>
              <a:ext cx="2427358" cy="2030413"/>
            </a:xfrm>
            <a:custGeom>
              <a:avLst/>
              <a:gdLst/>
              <a:ahLst/>
              <a:cxnLst/>
              <a:rect l="0" t="0" r="r" b="b"/>
              <a:pathLst>
                <a:path w="2306472" h="1869743">
                  <a:moveTo>
                    <a:pt x="122830" y="1009934"/>
                  </a:moveTo>
                  <a:lnTo>
                    <a:pt x="122830" y="1009934"/>
                  </a:lnTo>
                  <a:cubicBezTo>
                    <a:pt x="63052" y="830600"/>
                    <a:pt x="100159" y="894040"/>
                    <a:pt x="40943" y="805218"/>
                  </a:cubicBezTo>
                  <a:cubicBezTo>
                    <a:pt x="7717" y="705536"/>
                    <a:pt x="20626" y="751244"/>
                    <a:pt x="0" y="668740"/>
                  </a:cubicBezTo>
                  <a:cubicBezTo>
                    <a:pt x="4549" y="627797"/>
                    <a:pt x="-5883" y="582181"/>
                    <a:pt x="13648" y="545910"/>
                  </a:cubicBezTo>
                  <a:cubicBezTo>
                    <a:pt x="24069" y="526556"/>
                    <a:pt x="101001" y="482740"/>
                    <a:pt x="136478" y="477672"/>
                  </a:cubicBezTo>
                  <a:cubicBezTo>
                    <a:pt x="186221" y="470566"/>
                    <a:pt x="236561" y="468573"/>
                    <a:pt x="286603" y="464024"/>
                  </a:cubicBezTo>
                  <a:lnTo>
                    <a:pt x="327546" y="341194"/>
                  </a:lnTo>
                  <a:cubicBezTo>
                    <a:pt x="332095" y="327546"/>
                    <a:pt x="337705" y="314207"/>
                    <a:pt x="341194" y="300251"/>
                  </a:cubicBezTo>
                  <a:cubicBezTo>
                    <a:pt x="342086" y="296684"/>
                    <a:pt x="361371" y="213615"/>
                    <a:pt x="368490" y="204716"/>
                  </a:cubicBezTo>
                  <a:cubicBezTo>
                    <a:pt x="378736" y="191908"/>
                    <a:pt x="395785" y="186519"/>
                    <a:pt x="409433" y="177421"/>
                  </a:cubicBezTo>
                  <a:cubicBezTo>
                    <a:pt x="418531" y="163773"/>
                    <a:pt x="423920" y="146724"/>
                    <a:pt x="436728" y="136478"/>
                  </a:cubicBezTo>
                  <a:cubicBezTo>
                    <a:pt x="447962" y="127491"/>
                    <a:pt x="463286" y="122830"/>
                    <a:pt x="477672" y="122830"/>
                  </a:cubicBezTo>
                  <a:cubicBezTo>
                    <a:pt x="559685" y="122830"/>
                    <a:pt x="641445" y="131929"/>
                    <a:pt x="723331" y="136478"/>
                  </a:cubicBezTo>
                  <a:cubicBezTo>
                    <a:pt x="736979" y="145576"/>
                    <a:pt x="751674" y="153272"/>
                    <a:pt x="764275" y="163773"/>
                  </a:cubicBezTo>
                  <a:cubicBezTo>
                    <a:pt x="779102" y="176129"/>
                    <a:pt x="789159" y="194010"/>
                    <a:pt x="805218" y="204716"/>
                  </a:cubicBezTo>
                  <a:cubicBezTo>
                    <a:pt x="817188" y="212696"/>
                    <a:pt x="832513" y="213815"/>
                    <a:pt x="846161" y="218364"/>
                  </a:cubicBezTo>
                  <a:cubicBezTo>
                    <a:pt x="859809" y="213815"/>
                    <a:pt x="876932" y="214889"/>
                    <a:pt x="887105" y="204716"/>
                  </a:cubicBezTo>
                  <a:cubicBezTo>
                    <a:pt x="910302" y="181520"/>
                    <a:pt x="910575" y="133204"/>
                    <a:pt x="941696" y="122830"/>
                  </a:cubicBezTo>
                  <a:cubicBezTo>
                    <a:pt x="987627" y="107519"/>
                    <a:pt x="990013" y="108868"/>
                    <a:pt x="1037230" y="81887"/>
                  </a:cubicBezTo>
                  <a:cubicBezTo>
                    <a:pt x="1051471" y="73749"/>
                    <a:pt x="1063184" y="61253"/>
                    <a:pt x="1078173" y="54591"/>
                  </a:cubicBezTo>
                  <a:cubicBezTo>
                    <a:pt x="1078195" y="54581"/>
                    <a:pt x="1180520" y="20476"/>
                    <a:pt x="1201003" y="13648"/>
                  </a:cubicBezTo>
                  <a:lnTo>
                    <a:pt x="1241946" y="0"/>
                  </a:lnTo>
                  <a:cubicBezTo>
                    <a:pt x="1305636" y="4549"/>
                    <a:pt x="1370032" y="3151"/>
                    <a:pt x="1433015" y="13648"/>
                  </a:cubicBezTo>
                  <a:cubicBezTo>
                    <a:pt x="1453083" y="16993"/>
                    <a:pt x="1468906" y="32929"/>
                    <a:pt x="1487606" y="40943"/>
                  </a:cubicBezTo>
                  <a:cubicBezTo>
                    <a:pt x="1500829" y="46610"/>
                    <a:pt x="1514901" y="50042"/>
                    <a:pt x="1528549" y="54591"/>
                  </a:cubicBezTo>
                  <a:cubicBezTo>
                    <a:pt x="1542197" y="68239"/>
                    <a:pt x="1554666" y="83178"/>
                    <a:pt x="1569493" y="95534"/>
                  </a:cubicBezTo>
                  <a:cubicBezTo>
                    <a:pt x="1616285" y="134527"/>
                    <a:pt x="1609136" y="106584"/>
                    <a:pt x="1637731" y="163773"/>
                  </a:cubicBezTo>
                  <a:cubicBezTo>
                    <a:pt x="1644165" y="176640"/>
                    <a:pt x="1647890" y="190760"/>
                    <a:pt x="1651379" y="204716"/>
                  </a:cubicBezTo>
                  <a:cubicBezTo>
                    <a:pt x="1657005" y="227220"/>
                    <a:pt x="1644279" y="262581"/>
                    <a:pt x="1665027" y="272955"/>
                  </a:cubicBezTo>
                  <a:cubicBezTo>
                    <a:pt x="1709970" y="295427"/>
                    <a:pt x="1765110" y="282054"/>
                    <a:pt x="1815152" y="286603"/>
                  </a:cubicBezTo>
                  <a:cubicBezTo>
                    <a:pt x="1833349" y="291152"/>
                    <a:pt x="1851433" y="296182"/>
                    <a:pt x="1869743" y="300251"/>
                  </a:cubicBezTo>
                  <a:cubicBezTo>
                    <a:pt x="1892387" y="305283"/>
                    <a:pt x="1915478" y="308272"/>
                    <a:pt x="1937982" y="313898"/>
                  </a:cubicBezTo>
                  <a:cubicBezTo>
                    <a:pt x="1951939" y="317387"/>
                    <a:pt x="1965278" y="322997"/>
                    <a:pt x="1978926" y="327546"/>
                  </a:cubicBezTo>
                  <a:cubicBezTo>
                    <a:pt x="2074460" y="391236"/>
                    <a:pt x="2042615" y="354842"/>
                    <a:pt x="2088108" y="423081"/>
                  </a:cubicBezTo>
                  <a:cubicBezTo>
                    <a:pt x="2083559" y="473123"/>
                    <a:pt x="2084989" y="524073"/>
                    <a:pt x="2074460" y="573206"/>
                  </a:cubicBezTo>
                  <a:cubicBezTo>
                    <a:pt x="2071023" y="589244"/>
                    <a:pt x="2043947" y="598065"/>
                    <a:pt x="2047164" y="614149"/>
                  </a:cubicBezTo>
                  <a:cubicBezTo>
                    <a:pt x="2052125" y="638953"/>
                    <a:pt x="2131189" y="652215"/>
                    <a:pt x="2142699" y="655092"/>
                  </a:cubicBezTo>
                  <a:cubicBezTo>
                    <a:pt x="2244353" y="722863"/>
                    <a:pt x="2119502" y="635761"/>
                    <a:pt x="2224585" y="723331"/>
                  </a:cubicBezTo>
                  <a:cubicBezTo>
                    <a:pt x="2237186" y="733832"/>
                    <a:pt x="2251880" y="741528"/>
                    <a:pt x="2265528" y="750627"/>
                  </a:cubicBezTo>
                  <a:cubicBezTo>
                    <a:pt x="2300160" y="854519"/>
                    <a:pt x="2287181" y="804300"/>
                    <a:pt x="2306472" y="900752"/>
                  </a:cubicBezTo>
                  <a:cubicBezTo>
                    <a:pt x="2301923" y="968991"/>
                    <a:pt x="2309411" y="1039120"/>
                    <a:pt x="2292824" y="1105469"/>
                  </a:cubicBezTo>
                  <a:cubicBezTo>
                    <a:pt x="2289335" y="1119425"/>
                    <a:pt x="2265713" y="1115164"/>
                    <a:pt x="2251881" y="1119116"/>
                  </a:cubicBezTo>
                  <a:cubicBezTo>
                    <a:pt x="2233846" y="1124269"/>
                    <a:pt x="2215325" y="1127611"/>
                    <a:pt x="2197290" y="1132764"/>
                  </a:cubicBezTo>
                  <a:cubicBezTo>
                    <a:pt x="2060235" y="1171923"/>
                    <a:pt x="2272413" y="1117395"/>
                    <a:pt x="2101755" y="1160060"/>
                  </a:cubicBezTo>
                  <a:cubicBezTo>
                    <a:pt x="2097206" y="1173708"/>
                    <a:pt x="2086519" y="1186705"/>
                    <a:pt x="2088108" y="1201003"/>
                  </a:cubicBezTo>
                  <a:cubicBezTo>
                    <a:pt x="2091285" y="1229599"/>
                    <a:pt x="2106305" y="1255594"/>
                    <a:pt x="2115403" y="1282889"/>
                  </a:cubicBezTo>
                  <a:cubicBezTo>
                    <a:pt x="2135484" y="1343133"/>
                    <a:pt x="2122618" y="1310967"/>
                    <a:pt x="2156346" y="1378424"/>
                  </a:cubicBezTo>
                  <a:cubicBezTo>
                    <a:pt x="2148774" y="1492015"/>
                    <a:pt x="2188981" y="1565933"/>
                    <a:pt x="2101755" y="1624084"/>
                  </a:cubicBezTo>
                  <a:cubicBezTo>
                    <a:pt x="2089785" y="1632064"/>
                    <a:pt x="2074460" y="1633182"/>
                    <a:pt x="2060812" y="1637731"/>
                  </a:cubicBezTo>
                  <a:cubicBezTo>
                    <a:pt x="2038405" y="1635694"/>
                    <a:pt x="1904786" y="1631303"/>
                    <a:pt x="1856096" y="1610436"/>
                  </a:cubicBezTo>
                  <a:cubicBezTo>
                    <a:pt x="1841019" y="1603975"/>
                    <a:pt x="1828800" y="1592239"/>
                    <a:pt x="1815152" y="1583140"/>
                  </a:cubicBezTo>
                  <a:cubicBezTo>
                    <a:pt x="1789542" y="1544725"/>
                    <a:pt x="1790721" y="1516923"/>
                    <a:pt x="1746914" y="1569492"/>
                  </a:cubicBezTo>
                  <a:cubicBezTo>
                    <a:pt x="1733889" y="1585122"/>
                    <a:pt x="1730086" y="1606638"/>
                    <a:pt x="1719618" y="1624084"/>
                  </a:cubicBezTo>
                  <a:cubicBezTo>
                    <a:pt x="1702740" y="1652214"/>
                    <a:pt x="1683224" y="1678675"/>
                    <a:pt x="1665027" y="1705970"/>
                  </a:cubicBezTo>
                  <a:cubicBezTo>
                    <a:pt x="1655928" y="1719618"/>
                    <a:pt x="1649329" y="1735315"/>
                    <a:pt x="1637731" y="1746913"/>
                  </a:cubicBezTo>
                  <a:cubicBezTo>
                    <a:pt x="1589768" y="1794877"/>
                    <a:pt x="1564911" y="1836998"/>
                    <a:pt x="1501254" y="1856095"/>
                  </a:cubicBezTo>
                  <a:cubicBezTo>
                    <a:pt x="1474749" y="1864046"/>
                    <a:pt x="1446663" y="1865194"/>
                    <a:pt x="1419367" y="1869743"/>
                  </a:cubicBezTo>
                  <a:cubicBezTo>
                    <a:pt x="1382794" y="1866695"/>
                    <a:pt x="1270395" y="1870320"/>
                    <a:pt x="1214651" y="1842448"/>
                  </a:cubicBezTo>
                  <a:cubicBezTo>
                    <a:pt x="1199980" y="1835113"/>
                    <a:pt x="1186309" y="1825653"/>
                    <a:pt x="1173708" y="1815152"/>
                  </a:cubicBezTo>
                  <a:cubicBezTo>
                    <a:pt x="1158881" y="1802796"/>
                    <a:pt x="1145120" y="1789036"/>
                    <a:pt x="1132764" y="1774209"/>
                  </a:cubicBezTo>
                  <a:cubicBezTo>
                    <a:pt x="1096720" y="1730956"/>
                    <a:pt x="1098008" y="1710884"/>
                    <a:pt x="1078173" y="1651379"/>
                  </a:cubicBezTo>
                  <a:lnTo>
                    <a:pt x="1064526" y="1610436"/>
                  </a:lnTo>
                  <a:cubicBezTo>
                    <a:pt x="967172" y="1642887"/>
                    <a:pt x="1084869" y="1596873"/>
                    <a:pt x="982639" y="1665027"/>
                  </a:cubicBezTo>
                  <a:cubicBezTo>
                    <a:pt x="970669" y="1673007"/>
                    <a:pt x="954563" y="1672241"/>
                    <a:pt x="941696" y="1678675"/>
                  </a:cubicBezTo>
                  <a:cubicBezTo>
                    <a:pt x="927025" y="1686010"/>
                    <a:pt x="916429" y="1701146"/>
                    <a:pt x="900752" y="1705970"/>
                  </a:cubicBezTo>
                  <a:cubicBezTo>
                    <a:pt x="856410" y="1719614"/>
                    <a:pt x="764275" y="1733266"/>
                    <a:pt x="764275" y="1733266"/>
                  </a:cubicBezTo>
                  <a:cubicBezTo>
                    <a:pt x="682388" y="1728717"/>
                    <a:pt x="599804" y="1731217"/>
                    <a:pt x="518615" y="1719618"/>
                  </a:cubicBezTo>
                  <a:cubicBezTo>
                    <a:pt x="502377" y="1717298"/>
                    <a:pt x="486365" y="1706231"/>
                    <a:pt x="477672" y="1692322"/>
                  </a:cubicBezTo>
                  <a:cubicBezTo>
                    <a:pt x="462423" y="1667924"/>
                    <a:pt x="450376" y="1610436"/>
                    <a:pt x="450376" y="1610436"/>
                  </a:cubicBezTo>
                  <a:cubicBezTo>
                    <a:pt x="445827" y="1537648"/>
                    <a:pt x="495377" y="1435421"/>
                    <a:pt x="436728" y="1392072"/>
                  </a:cubicBezTo>
                  <a:cubicBezTo>
                    <a:pt x="356160" y="1332522"/>
                    <a:pt x="236095" y="1389097"/>
                    <a:pt x="136478" y="1378424"/>
                  </a:cubicBezTo>
                  <a:cubicBezTo>
                    <a:pt x="107870" y="1375359"/>
                    <a:pt x="54591" y="1351128"/>
                    <a:pt x="54591" y="1351128"/>
                  </a:cubicBezTo>
                  <a:cubicBezTo>
                    <a:pt x="23812" y="1258793"/>
                    <a:pt x="33134" y="1304413"/>
                    <a:pt x="54591" y="1132764"/>
                  </a:cubicBezTo>
                  <a:cubicBezTo>
                    <a:pt x="56375" y="1118489"/>
                    <a:pt x="61253" y="1104397"/>
                    <a:pt x="68239" y="1091821"/>
                  </a:cubicBezTo>
                  <a:cubicBezTo>
                    <a:pt x="127877" y="984473"/>
                    <a:pt x="113732" y="1023582"/>
                    <a:pt x="122830" y="1009934"/>
                  </a:cubicBezTo>
                  <a:close/>
                </a:path>
              </a:pathLst>
            </a:custGeom>
            <a:solidFill>
              <a:srgbClr val="0033CC">
                <a:alpha val="2196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 rot="5400000">
              <a:off x="5939218" y="2334021"/>
              <a:ext cx="2113789" cy="1523207"/>
            </a:xfrm>
            <a:custGeom>
              <a:avLst/>
              <a:gdLst/>
              <a:ahLst/>
              <a:cxnLst/>
              <a:rect l="0" t="0" r="r" b="b"/>
              <a:pathLst>
                <a:path w="2306472" h="1869743">
                  <a:moveTo>
                    <a:pt x="122830" y="1009934"/>
                  </a:moveTo>
                  <a:lnTo>
                    <a:pt x="122830" y="1009934"/>
                  </a:lnTo>
                  <a:cubicBezTo>
                    <a:pt x="63052" y="830600"/>
                    <a:pt x="100159" y="894040"/>
                    <a:pt x="40943" y="805218"/>
                  </a:cubicBezTo>
                  <a:cubicBezTo>
                    <a:pt x="7717" y="705536"/>
                    <a:pt x="20626" y="751244"/>
                    <a:pt x="0" y="668740"/>
                  </a:cubicBezTo>
                  <a:cubicBezTo>
                    <a:pt x="4549" y="627797"/>
                    <a:pt x="-5883" y="582181"/>
                    <a:pt x="13648" y="545910"/>
                  </a:cubicBezTo>
                  <a:cubicBezTo>
                    <a:pt x="24069" y="526556"/>
                    <a:pt x="101001" y="482740"/>
                    <a:pt x="136478" y="477672"/>
                  </a:cubicBezTo>
                  <a:cubicBezTo>
                    <a:pt x="186221" y="470566"/>
                    <a:pt x="236561" y="468573"/>
                    <a:pt x="286603" y="464024"/>
                  </a:cubicBezTo>
                  <a:lnTo>
                    <a:pt x="327546" y="341194"/>
                  </a:lnTo>
                  <a:cubicBezTo>
                    <a:pt x="332095" y="327546"/>
                    <a:pt x="337705" y="314207"/>
                    <a:pt x="341194" y="300251"/>
                  </a:cubicBezTo>
                  <a:cubicBezTo>
                    <a:pt x="342086" y="296684"/>
                    <a:pt x="361371" y="213615"/>
                    <a:pt x="368490" y="204716"/>
                  </a:cubicBezTo>
                  <a:cubicBezTo>
                    <a:pt x="378736" y="191908"/>
                    <a:pt x="395785" y="186519"/>
                    <a:pt x="409433" y="177421"/>
                  </a:cubicBezTo>
                  <a:cubicBezTo>
                    <a:pt x="418531" y="163773"/>
                    <a:pt x="423920" y="146724"/>
                    <a:pt x="436728" y="136478"/>
                  </a:cubicBezTo>
                  <a:cubicBezTo>
                    <a:pt x="447962" y="127491"/>
                    <a:pt x="463286" y="122830"/>
                    <a:pt x="477672" y="122830"/>
                  </a:cubicBezTo>
                  <a:cubicBezTo>
                    <a:pt x="559685" y="122830"/>
                    <a:pt x="641445" y="131929"/>
                    <a:pt x="723331" y="136478"/>
                  </a:cubicBezTo>
                  <a:cubicBezTo>
                    <a:pt x="736979" y="145576"/>
                    <a:pt x="751674" y="153272"/>
                    <a:pt x="764275" y="163773"/>
                  </a:cubicBezTo>
                  <a:cubicBezTo>
                    <a:pt x="779102" y="176129"/>
                    <a:pt x="789159" y="194010"/>
                    <a:pt x="805218" y="204716"/>
                  </a:cubicBezTo>
                  <a:cubicBezTo>
                    <a:pt x="817188" y="212696"/>
                    <a:pt x="832513" y="213815"/>
                    <a:pt x="846161" y="218364"/>
                  </a:cubicBezTo>
                  <a:cubicBezTo>
                    <a:pt x="859809" y="213815"/>
                    <a:pt x="876932" y="214889"/>
                    <a:pt x="887105" y="204716"/>
                  </a:cubicBezTo>
                  <a:cubicBezTo>
                    <a:pt x="910302" y="181520"/>
                    <a:pt x="910575" y="133204"/>
                    <a:pt x="941696" y="122830"/>
                  </a:cubicBezTo>
                  <a:cubicBezTo>
                    <a:pt x="987627" y="107519"/>
                    <a:pt x="990013" y="108868"/>
                    <a:pt x="1037230" y="81887"/>
                  </a:cubicBezTo>
                  <a:cubicBezTo>
                    <a:pt x="1051471" y="73749"/>
                    <a:pt x="1063184" y="61253"/>
                    <a:pt x="1078173" y="54591"/>
                  </a:cubicBezTo>
                  <a:cubicBezTo>
                    <a:pt x="1078195" y="54581"/>
                    <a:pt x="1180520" y="20476"/>
                    <a:pt x="1201003" y="13648"/>
                  </a:cubicBezTo>
                  <a:lnTo>
                    <a:pt x="1241946" y="0"/>
                  </a:lnTo>
                  <a:cubicBezTo>
                    <a:pt x="1305636" y="4549"/>
                    <a:pt x="1370032" y="3151"/>
                    <a:pt x="1433015" y="13648"/>
                  </a:cubicBezTo>
                  <a:cubicBezTo>
                    <a:pt x="1453083" y="16993"/>
                    <a:pt x="1468906" y="32929"/>
                    <a:pt x="1487606" y="40943"/>
                  </a:cubicBezTo>
                  <a:cubicBezTo>
                    <a:pt x="1500829" y="46610"/>
                    <a:pt x="1514901" y="50042"/>
                    <a:pt x="1528549" y="54591"/>
                  </a:cubicBezTo>
                  <a:cubicBezTo>
                    <a:pt x="1542197" y="68239"/>
                    <a:pt x="1554666" y="83178"/>
                    <a:pt x="1569493" y="95534"/>
                  </a:cubicBezTo>
                  <a:cubicBezTo>
                    <a:pt x="1616285" y="134527"/>
                    <a:pt x="1609136" y="106584"/>
                    <a:pt x="1637731" y="163773"/>
                  </a:cubicBezTo>
                  <a:cubicBezTo>
                    <a:pt x="1644165" y="176640"/>
                    <a:pt x="1647890" y="190760"/>
                    <a:pt x="1651379" y="204716"/>
                  </a:cubicBezTo>
                  <a:cubicBezTo>
                    <a:pt x="1657005" y="227220"/>
                    <a:pt x="1644279" y="262581"/>
                    <a:pt x="1665027" y="272955"/>
                  </a:cubicBezTo>
                  <a:cubicBezTo>
                    <a:pt x="1709970" y="295427"/>
                    <a:pt x="1765110" y="282054"/>
                    <a:pt x="1815152" y="286603"/>
                  </a:cubicBezTo>
                  <a:cubicBezTo>
                    <a:pt x="1833349" y="291152"/>
                    <a:pt x="1851433" y="296182"/>
                    <a:pt x="1869743" y="300251"/>
                  </a:cubicBezTo>
                  <a:cubicBezTo>
                    <a:pt x="1892387" y="305283"/>
                    <a:pt x="1915478" y="308272"/>
                    <a:pt x="1937982" y="313898"/>
                  </a:cubicBezTo>
                  <a:cubicBezTo>
                    <a:pt x="1951939" y="317387"/>
                    <a:pt x="1965278" y="322997"/>
                    <a:pt x="1978926" y="327546"/>
                  </a:cubicBezTo>
                  <a:cubicBezTo>
                    <a:pt x="2074460" y="391236"/>
                    <a:pt x="2042615" y="354842"/>
                    <a:pt x="2088108" y="423081"/>
                  </a:cubicBezTo>
                  <a:cubicBezTo>
                    <a:pt x="2083559" y="473123"/>
                    <a:pt x="2084989" y="524073"/>
                    <a:pt x="2074460" y="573206"/>
                  </a:cubicBezTo>
                  <a:cubicBezTo>
                    <a:pt x="2071023" y="589244"/>
                    <a:pt x="2043947" y="598065"/>
                    <a:pt x="2047164" y="614149"/>
                  </a:cubicBezTo>
                  <a:cubicBezTo>
                    <a:pt x="2052125" y="638953"/>
                    <a:pt x="2131189" y="652215"/>
                    <a:pt x="2142699" y="655092"/>
                  </a:cubicBezTo>
                  <a:cubicBezTo>
                    <a:pt x="2244353" y="722863"/>
                    <a:pt x="2119502" y="635761"/>
                    <a:pt x="2224585" y="723331"/>
                  </a:cubicBezTo>
                  <a:cubicBezTo>
                    <a:pt x="2237186" y="733832"/>
                    <a:pt x="2251880" y="741528"/>
                    <a:pt x="2265528" y="750627"/>
                  </a:cubicBezTo>
                  <a:cubicBezTo>
                    <a:pt x="2300160" y="854519"/>
                    <a:pt x="2287181" y="804300"/>
                    <a:pt x="2306472" y="900752"/>
                  </a:cubicBezTo>
                  <a:cubicBezTo>
                    <a:pt x="2301923" y="968991"/>
                    <a:pt x="2309411" y="1039120"/>
                    <a:pt x="2292824" y="1105469"/>
                  </a:cubicBezTo>
                  <a:cubicBezTo>
                    <a:pt x="2289335" y="1119425"/>
                    <a:pt x="2265713" y="1115164"/>
                    <a:pt x="2251881" y="1119116"/>
                  </a:cubicBezTo>
                  <a:cubicBezTo>
                    <a:pt x="2233846" y="1124269"/>
                    <a:pt x="2215325" y="1127611"/>
                    <a:pt x="2197290" y="1132764"/>
                  </a:cubicBezTo>
                  <a:cubicBezTo>
                    <a:pt x="2060235" y="1171923"/>
                    <a:pt x="2272413" y="1117395"/>
                    <a:pt x="2101755" y="1160060"/>
                  </a:cubicBezTo>
                  <a:cubicBezTo>
                    <a:pt x="2097206" y="1173708"/>
                    <a:pt x="2086519" y="1186705"/>
                    <a:pt x="2088108" y="1201003"/>
                  </a:cubicBezTo>
                  <a:cubicBezTo>
                    <a:pt x="2091285" y="1229599"/>
                    <a:pt x="2106305" y="1255594"/>
                    <a:pt x="2115403" y="1282889"/>
                  </a:cubicBezTo>
                  <a:cubicBezTo>
                    <a:pt x="2135484" y="1343133"/>
                    <a:pt x="2122618" y="1310967"/>
                    <a:pt x="2156346" y="1378424"/>
                  </a:cubicBezTo>
                  <a:cubicBezTo>
                    <a:pt x="2148774" y="1492015"/>
                    <a:pt x="2188981" y="1565933"/>
                    <a:pt x="2101755" y="1624084"/>
                  </a:cubicBezTo>
                  <a:cubicBezTo>
                    <a:pt x="2089785" y="1632064"/>
                    <a:pt x="2074460" y="1633182"/>
                    <a:pt x="2060812" y="1637731"/>
                  </a:cubicBezTo>
                  <a:cubicBezTo>
                    <a:pt x="2038405" y="1635694"/>
                    <a:pt x="1904786" y="1631303"/>
                    <a:pt x="1856096" y="1610436"/>
                  </a:cubicBezTo>
                  <a:cubicBezTo>
                    <a:pt x="1841019" y="1603975"/>
                    <a:pt x="1828800" y="1592239"/>
                    <a:pt x="1815152" y="1583140"/>
                  </a:cubicBezTo>
                  <a:cubicBezTo>
                    <a:pt x="1789542" y="1544725"/>
                    <a:pt x="1790721" y="1516923"/>
                    <a:pt x="1746914" y="1569492"/>
                  </a:cubicBezTo>
                  <a:cubicBezTo>
                    <a:pt x="1733889" y="1585122"/>
                    <a:pt x="1730086" y="1606638"/>
                    <a:pt x="1719618" y="1624084"/>
                  </a:cubicBezTo>
                  <a:cubicBezTo>
                    <a:pt x="1702740" y="1652214"/>
                    <a:pt x="1683224" y="1678675"/>
                    <a:pt x="1665027" y="1705970"/>
                  </a:cubicBezTo>
                  <a:cubicBezTo>
                    <a:pt x="1655928" y="1719618"/>
                    <a:pt x="1649329" y="1735315"/>
                    <a:pt x="1637731" y="1746913"/>
                  </a:cubicBezTo>
                  <a:cubicBezTo>
                    <a:pt x="1589768" y="1794877"/>
                    <a:pt x="1564911" y="1836998"/>
                    <a:pt x="1501254" y="1856095"/>
                  </a:cubicBezTo>
                  <a:cubicBezTo>
                    <a:pt x="1474749" y="1864046"/>
                    <a:pt x="1446663" y="1865194"/>
                    <a:pt x="1419367" y="1869743"/>
                  </a:cubicBezTo>
                  <a:cubicBezTo>
                    <a:pt x="1382794" y="1866695"/>
                    <a:pt x="1270395" y="1870320"/>
                    <a:pt x="1214651" y="1842448"/>
                  </a:cubicBezTo>
                  <a:cubicBezTo>
                    <a:pt x="1199980" y="1835113"/>
                    <a:pt x="1186309" y="1825653"/>
                    <a:pt x="1173708" y="1815152"/>
                  </a:cubicBezTo>
                  <a:cubicBezTo>
                    <a:pt x="1158881" y="1802796"/>
                    <a:pt x="1145120" y="1789036"/>
                    <a:pt x="1132764" y="1774209"/>
                  </a:cubicBezTo>
                  <a:cubicBezTo>
                    <a:pt x="1096720" y="1730956"/>
                    <a:pt x="1098008" y="1710884"/>
                    <a:pt x="1078173" y="1651379"/>
                  </a:cubicBezTo>
                  <a:lnTo>
                    <a:pt x="1064526" y="1610436"/>
                  </a:lnTo>
                  <a:cubicBezTo>
                    <a:pt x="967172" y="1642887"/>
                    <a:pt x="1084869" y="1596873"/>
                    <a:pt x="982639" y="1665027"/>
                  </a:cubicBezTo>
                  <a:cubicBezTo>
                    <a:pt x="970669" y="1673007"/>
                    <a:pt x="954563" y="1672241"/>
                    <a:pt x="941696" y="1678675"/>
                  </a:cubicBezTo>
                  <a:cubicBezTo>
                    <a:pt x="927025" y="1686010"/>
                    <a:pt x="916429" y="1701146"/>
                    <a:pt x="900752" y="1705970"/>
                  </a:cubicBezTo>
                  <a:cubicBezTo>
                    <a:pt x="856410" y="1719614"/>
                    <a:pt x="764275" y="1733266"/>
                    <a:pt x="764275" y="1733266"/>
                  </a:cubicBezTo>
                  <a:cubicBezTo>
                    <a:pt x="682388" y="1728717"/>
                    <a:pt x="599804" y="1731217"/>
                    <a:pt x="518615" y="1719618"/>
                  </a:cubicBezTo>
                  <a:cubicBezTo>
                    <a:pt x="502377" y="1717298"/>
                    <a:pt x="486365" y="1706231"/>
                    <a:pt x="477672" y="1692322"/>
                  </a:cubicBezTo>
                  <a:cubicBezTo>
                    <a:pt x="462423" y="1667924"/>
                    <a:pt x="450376" y="1610436"/>
                    <a:pt x="450376" y="1610436"/>
                  </a:cubicBezTo>
                  <a:cubicBezTo>
                    <a:pt x="445827" y="1537648"/>
                    <a:pt x="495377" y="1435421"/>
                    <a:pt x="436728" y="1392072"/>
                  </a:cubicBezTo>
                  <a:cubicBezTo>
                    <a:pt x="356160" y="1332522"/>
                    <a:pt x="236095" y="1389097"/>
                    <a:pt x="136478" y="1378424"/>
                  </a:cubicBezTo>
                  <a:cubicBezTo>
                    <a:pt x="107870" y="1375359"/>
                    <a:pt x="54591" y="1351128"/>
                    <a:pt x="54591" y="1351128"/>
                  </a:cubicBezTo>
                  <a:cubicBezTo>
                    <a:pt x="23812" y="1258793"/>
                    <a:pt x="33134" y="1304413"/>
                    <a:pt x="54591" y="1132764"/>
                  </a:cubicBezTo>
                  <a:cubicBezTo>
                    <a:pt x="56375" y="1118489"/>
                    <a:pt x="61253" y="1104397"/>
                    <a:pt x="68239" y="1091821"/>
                  </a:cubicBezTo>
                  <a:cubicBezTo>
                    <a:pt x="127877" y="984473"/>
                    <a:pt x="113732" y="1023582"/>
                    <a:pt x="122830" y="1009934"/>
                  </a:cubicBezTo>
                  <a:close/>
                </a:path>
              </a:pathLst>
            </a:custGeom>
            <a:solidFill>
              <a:srgbClr val="0033CC">
                <a:alpha val="2196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81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3048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FSMs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B301-83B8-408B-9ED7-EFD30C87BC7C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 smtClean="0"/>
              <a:t>Moore</a:t>
            </a:r>
          </a:p>
          <a:p>
            <a:pPr lvl="1" eaLnBrk="1" hangingPunct="1"/>
            <a:r>
              <a:rPr lang="en-US" altLang="en-US" kern="0" dirty="0" smtClean="0"/>
              <a:t>Output depends only on current state</a:t>
            </a:r>
          </a:p>
          <a:p>
            <a:pPr lvl="1" eaLnBrk="1" hangingPunct="1"/>
            <a:r>
              <a:rPr lang="en-US" altLang="en-US" kern="0" dirty="0" smtClean="0"/>
              <a:t>Outputs are synchronous (but not necessarily glitch free)</a:t>
            </a:r>
          </a:p>
          <a:p>
            <a:pPr eaLnBrk="1" hangingPunct="1"/>
            <a:r>
              <a:rPr lang="en-US" altLang="en-US" kern="0" dirty="0" smtClean="0"/>
              <a:t>Mealy</a:t>
            </a:r>
          </a:p>
          <a:p>
            <a:pPr lvl="1" eaLnBrk="1" hangingPunct="1"/>
            <a:r>
              <a:rPr lang="en-US" altLang="en-US" kern="0" dirty="0" smtClean="0"/>
              <a:t>Output depends on current state and inputs</a:t>
            </a:r>
          </a:p>
          <a:p>
            <a:pPr lvl="1" eaLnBrk="1" hangingPunct="1"/>
            <a:r>
              <a:rPr lang="en-US" altLang="en-US" kern="0" dirty="0" smtClean="0"/>
              <a:t>Outputs can be asynchronous</a:t>
            </a:r>
          </a:p>
          <a:p>
            <a:pPr lvl="2" eaLnBrk="1" hangingPunct="1"/>
            <a:r>
              <a:rPr lang="en-US" altLang="en-US" kern="0" dirty="0" smtClean="0"/>
              <a:t>Change with changes on the inputs</a:t>
            </a:r>
          </a:p>
          <a:p>
            <a:pPr lvl="1" eaLnBrk="1" hangingPunct="1"/>
            <a:r>
              <a:rPr lang="en-US" altLang="en-US" kern="0" dirty="0" smtClean="0"/>
              <a:t>Outputs can be synchronous</a:t>
            </a:r>
          </a:p>
          <a:p>
            <a:pPr lvl="2" eaLnBrk="1" hangingPunct="1"/>
            <a:r>
              <a:rPr lang="en-US" altLang="en-US" kern="0" dirty="0" smtClean="0"/>
              <a:t>Register the outputs</a:t>
            </a:r>
          </a:p>
          <a:p>
            <a:pPr lvl="2" eaLnBrk="1" hangingPunct="1"/>
            <a:r>
              <a:rPr lang="en-US" altLang="en-US" kern="0" dirty="0" smtClean="0"/>
              <a:t>Outputs delayed by one cycle</a:t>
            </a:r>
          </a:p>
        </p:txBody>
      </p:sp>
    </p:spTree>
    <p:extLst>
      <p:ext uri="{BB962C8B-B14F-4D97-AF65-F5344CB8AC3E}">
        <p14:creationId xmlns:p14="http://schemas.microsoft.com/office/powerpoint/2010/main" val="9883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203559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Remember Bubble Diagrams?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B301-83B8-408B-9ED7-EFD30C87BC7C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A0"/>
              </a:buClr>
              <a:buSzPct val="12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kern="0" dirty="0" smtClean="0"/>
              <a:t>They can be useful.  I sometimes will draw a bubble diagram first for a complex FSM.  Then code it.</a:t>
            </a:r>
          </a:p>
        </p:txBody>
      </p:sp>
      <p:sp>
        <p:nvSpPr>
          <p:cNvPr id="6" name="Text Box 96"/>
          <p:cNvSpPr txBox="1">
            <a:spLocks noChangeArrowheads="1"/>
          </p:cNvSpPr>
          <p:nvPr/>
        </p:nvSpPr>
        <p:spPr bwMode="auto">
          <a:xfrm>
            <a:off x="7135356" y="2491999"/>
            <a:ext cx="1736699" cy="32316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Given the </a:t>
            </a:r>
            <a:r>
              <a:rPr lang="en-US" altLang="en-US" dirty="0" err="1"/>
              <a:t>datapath</a:t>
            </a:r>
            <a:endParaRPr lang="en-US" altLang="en-US" dirty="0"/>
          </a:p>
          <a:p>
            <a:pPr eaLnBrk="1" hangingPunct="1"/>
            <a:r>
              <a:rPr lang="en-US" altLang="en-US" dirty="0"/>
              <a:t>For a single slope</a:t>
            </a:r>
          </a:p>
          <a:p>
            <a:pPr eaLnBrk="1" hangingPunct="1"/>
            <a:r>
              <a:rPr lang="en-US" altLang="en-US" dirty="0"/>
              <a:t>A2D converter.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Draw a bubble diagram</a:t>
            </a:r>
          </a:p>
          <a:p>
            <a:pPr eaLnBrk="1" hangingPunct="1"/>
            <a:r>
              <a:rPr lang="en-US" altLang="en-US" dirty="0"/>
              <a:t>For a FSM that can control it. 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It should run the converter for 8 times and accumulate the 8 results in a 13-bit register</a:t>
            </a:r>
            <a:r>
              <a:rPr lang="en-US" altLang="en-US" dirty="0" smtClean="0"/>
              <a:t>.  The upper 10-bits of which are used as the result.</a:t>
            </a:r>
            <a:endParaRPr lang="en-US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0989" y="2576402"/>
            <a:ext cx="7305623" cy="4162894"/>
            <a:chOff x="80989" y="2576402"/>
            <a:chExt cx="7305623" cy="4162894"/>
          </a:xfrm>
        </p:grpSpPr>
        <p:sp>
          <p:nvSpPr>
            <p:cNvPr id="98" name="Line 4"/>
            <p:cNvSpPr>
              <a:spLocks noChangeShapeType="1"/>
            </p:cNvSpPr>
            <p:nvPr/>
          </p:nvSpPr>
          <p:spPr bwMode="auto">
            <a:xfrm flipH="1" flipV="1">
              <a:off x="4119589" y="2883258"/>
              <a:ext cx="9144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5"/>
            <p:cNvSpPr>
              <a:spLocks noChangeShapeType="1"/>
            </p:cNvSpPr>
            <p:nvPr/>
          </p:nvSpPr>
          <p:spPr bwMode="auto">
            <a:xfrm flipH="1">
              <a:off x="4119589" y="3340458"/>
              <a:ext cx="9144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6"/>
            <p:cNvSpPr>
              <a:spLocks noChangeShapeType="1"/>
            </p:cNvSpPr>
            <p:nvPr/>
          </p:nvSpPr>
          <p:spPr bwMode="auto">
            <a:xfrm flipV="1">
              <a:off x="4119589" y="2883258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4119589" y="3035658"/>
              <a:ext cx="254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-</a:t>
              </a:r>
            </a:p>
          </p:txBody>
        </p:sp>
        <p:sp>
          <p:nvSpPr>
            <p:cNvPr id="102" name="Text Box 8"/>
            <p:cNvSpPr txBox="1">
              <a:spLocks noChangeArrowheads="1"/>
            </p:cNvSpPr>
            <p:nvPr/>
          </p:nvSpPr>
          <p:spPr bwMode="auto">
            <a:xfrm>
              <a:off x="4119589" y="3416658"/>
              <a:ext cx="3095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sp>
          <p:nvSpPr>
            <p:cNvPr id="103" name="Line 9"/>
            <p:cNvSpPr>
              <a:spLocks noChangeShapeType="1"/>
            </p:cNvSpPr>
            <p:nvPr/>
          </p:nvSpPr>
          <p:spPr bwMode="auto">
            <a:xfrm flipH="1">
              <a:off x="3586189" y="3111858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10"/>
            <p:cNvSpPr>
              <a:spLocks noChangeShapeType="1"/>
            </p:cNvSpPr>
            <p:nvPr/>
          </p:nvSpPr>
          <p:spPr bwMode="auto">
            <a:xfrm flipH="1">
              <a:off x="3281389" y="3569058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1"/>
            <p:cNvSpPr>
              <a:spLocks noChangeArrowheads="1"/>
            </p:cNvSpPr>
            <p:nvPr/>
          </p:nvSpPr>
          <p:spPr bwMode="auto">
            <a:xfrm>
              <a:off x="2519389" y="3264258"/>
              <a:ext cx="762000" cy="609600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10-bit</a:t>
              </a:r>
            </a:p>
            <a:p>
              <a:pPr algn="ctr" eaLnBrk="1" hangingPunct="1"/>
              <a:r>
                <a:rPr lang="en-US" altLang="en-US"/>
                <a:t>DAC</a:t>
              </a: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2062189" y="3569058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4"/>
            <p:cNvSpPr>
              <a:spLocks noChangeShapeType="1"/>
            </p:cNvSpPr>
            <p:nvPr/>
          </p:nvSpPr>
          <p:spPr bwMode="auto">
            <a:xfrm flipV="1">
              <a:off x="2290789" y="34928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1223989" y="3264258"/>
              <a:ext cx="838200" cy="6096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DAC</a:t>
              </a:r>
            </a:p>
            <a:p>
              <a:pPr algn="ctr" eaLnBrk="1" hangingPunct="1"/>
              <a:r>
                <a:rPr lang="en-US" altLang="en-US"/>
                <a:t>Counter</a:t>
              </a:r>
            </a:p>
          </p:txBody>
        </p:sp>
        <p:sp>
          <p:nvSpPr>
            <p:cNvPr id="109" name="Line 17"/>
            <p:cNvSpPr>
              <a:spLocks noChangeShapeType="1"/>
            </p:cNvSpPr>
            <p:nvPr/>
          </p:nvSpPr>
          <p:spPr bwMode="auto">
            <a:xfrm flipH="1">
              <a:off x="1528789" y="37214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8"/>
            <p:cNvSpPr>
              <a:spLocks noChangeShapeType="1"/>
            </p:cNvSpPr>
            <p:nvPr/>
          </p:nvSpPr>
          <p:spPr bwMode="auto">
            <a:xfrm>
              <a:off x="1604989" y="37214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9"/>
            <p:cNvSpPr>
              <a:spLocks noChangeShapeType="1"/>
            </p:cNvSpPr>
            <p:nvPr/>
          </p:nvSpPr>
          <p:spPr bwMode="auto">
            <a:xfrm>
              <a:off x="1604989" y="3873858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20"/>
            <p:cNvSpPr txBox="1">
              <a:spLocks noChangeArrowheads="1"/>
            </p:cNvSpPr>
            <p:nvPr/>
          </p:nvSpPr>
          <p:spPr bwMode="auto">
            <a:xfrm>
              <a:off x="1376389" y="3873858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clk</a:t>
              </a:r>
            </a:p>
          </p:txBody>
        </p:sp>
        <p:sp>
          <p:nvSpPr>
            <p:cNvPr id="113" name="Line 21"/>
            <p:cNvSpPr>
              <a:spLocks noChangeShapeType="1"/>
            </p:cNvSpPr>
            <p:nvPr/>
          </p:nvSpPr>
          <p:spPr bwMode="auto">
            <a:xfrm flipH="1">
              <a:off x="995389" y="3416658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2"/>
            <p:cNvSpPr>
              <a:spLocks noChangeShapeType="1"/>
            </p:cNvSpPr>
            <p:nvPr/>
          </p:nvSpPr>
          <p:spPr bwMode="auto">
            <a:xfrm flipH="1">
              <a:off x="995389" y="3721458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23"/>
            <p:cNvSpPr txBox="1">
              <a:spLocks noChangeArrowheads="1"/>
            </p:cNvSpPr>
            <p:nvPr/>
          </p:nvSpPr>
          <p:spPr bwMode="auto">
            <a:xfrm>
              <a:off x="233389" y="3569058"/>
              <a:ext cx="7651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inc_dac</a:t>
              </a:r>
            </a:p>
          </p:txBody>
        </p:sp>
        <p:sp>
          <p:nvSpPr>
            <p:cNvPr id="116" name="Text Box 24"/>
            <p:cNvSpPr txBox="1">
              <a:spLocks noChangeArrowheads="1"/>
            </p:cNvSpPr>
            <p:nvPr/>
          </p:nvSpPr>
          <p:spPr bwMode="auto">
            <a:xfrm>
              <a:off x="233389" y="3264258"/>
              <a:ext cx="7334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clr_dac</a:t>
              </a:r>
            </a:p>
          </p:txBody>
        </p:sp>
        <p:sp>
          <p:nvSpPr>
            <p:cNvPr id="117" name="Text Box 25"/>
            <p:cNvSpPr txBox="1">
              <a:spLocks noChangeArrowheads="1"/>
            </p:cNvSpPr>
            <p:nvPr/>
          </p:nvSpPr>
          <p:spPr bwMode="auto">
            <a:xfrm>
              <a:off x="2138389" y="3645258"/>
              <a:ext cx="3778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10</a:t>
              </a:r>
            </a:p>
          </p:txBody>
        </p:sp>
        <p:sp>
          <p:nvSpPr>
            <p:cNvPr id="118" name="Line 27"/>
            <p:cNvSpPr>
              <a:spLocks noChangeShapeType="1"/>
            </p:cNvSpPr>
            <p:nvPr/>
          </p:nvSpPr>
          <p:spPr bwMode="auto">
            <a:xfrm>
              <a:off x="995389" y="2807058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28"/>
            <p:cNvSpPr>
              <a:spLocks noChangeShapeType="1"/>
            </p:cNvSpPr>
            <p:nvPr/>
          </p:nvSpPr>
          <p:spPr bwMode="auto">
            <a:xfrm>
              <a:off x="3586189" y="2807058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Text Box 29"/>
            <p:cNvSpPr txBox="1">
              <a:spLocks noChangeArrowheads="1"/>
            </p:cNvSpPr>
            <p:nvPr/>
          </p:nvSpPr>
          <p:spPr bwMode="auto">
            <a:xfrm>
              <a:off x="80989" y="2654658"/>
              <a:ext cx="9413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Analog_in</a:t>
              </a:r>
            </a:p>
          </p:txBody>
        </p:sp>
        <p:sp>
          <p:nvSpPr>
            <p:cNvPr id="121" name="Text Box 31"/>
            <p:cNvSpPr txBox="1">
              <a:spLocks noChangeArrowheads="1"/>
            </p:cNvSpPr>
            <p:nvPr/>
          </p:nvSpPr>
          <p:spPr bwMode="auto">
            <a:xfrm>
              <a:off x="6446708" y="3189827"/>
              <a:ext cx="3397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err="1"/>
                <a:t>gt</a:t>
              </a:r>
              <a:endParaRPr lang="en-US" altLang="en-US" dirty="0"/>
            </a:p>
          </p:txBody>
        </p:sp>
        <p:sp>
          <p:nvSpPr>
            <p:cNvPr id="122" name="Line 32"/>
            <p:cNvSpPr>
              <a:spLocks noChangeShapeType="1"/>
            </p:cNvSpPr>
            <p:nvPr/>
          </p:nvSpPr>
          <p:spPr bwMode="auto">
            <a:xfrm>
              <a:off x="3586189" y="5016858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3"/>
            <p:cNvSpPr>
              <a:spLocks noChangeShapeType="1"/>
            </p:cNvSpPr>
            <p:nvPr/>
          </p:nvSpPr>
          <p:spPr bwMode="auto">
            <a:xfrm flipV="1">
              <a:off x="3586189" y="5245458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4"/>
            <p:cNvSpPr>
              <a:spLocks noChangeShapeType="1"/>
            </p:cNvSpPr>
            <p:nvPr/>
          </p:nvSpPr>
          <p:spPr bwMode="auto">
            <a:xfrm flipV="1">
              <a:off x="3586189" y="4712058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5"/>
            <p:cNvSpPr>
              <a:spLocks noChangeShapeType="1"/>
            </p:cNvSpPr>
            <p:nvPr/>
          </p:nvSpPr>
          <p:spPr bwMode="auto">
            <a:xfrm flipV="1">
              <a:off x="3586189" y="5474058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36"/>
            <p:cNvSpPr>
              <a:spLocks noChangeShapeType="1"/>
            </p:cNvSpPr>
            <p:nvPr/>
          </p:nvSpPr>
          <p:spPr bwMode="auto">
            <a:xfrm>
              <a:off x="3586189" y="4712058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7"/>
            <p:cNvSpPr>
              <a:spLocks noChangeShapeType="1"/>
            </p:cNvSpPr>
            <p:nvPr/>
          </p:nvSpPr>
          <p:spPr bwMode="auto">
            <a:xfrm>
              <a:off x="3890989" y="4712058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38"/>
            <p:cNvSpPr>
              <a:spLocks noChangeShapeType="1"/>
            </p:cNvSpPr>
            <p:nvPr/>
          </p:nvSpPr>
          <p:spPr bwMode="auto">
            <a:xfrm>
              <a:off x="3586189" y="5778858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9"/>
            <p:cNvSpPr>
              <a:spLocks noChangeShapeType="1"/>
            </p:cNvSpPr>
            <p:nvPr/>
          </p:nvSpPr>
          <p:spPr bwMode="auto">
            <a:xfrm flipV="1">
              <a:off x="3890989" y="5550258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40"/>
            <p:cNvSpPr>
              <a:spLocks noChangeShapeType="1"/>
            </p:cNvSpPr>
            <p:nvPr/>
          </p:nvSpPr>
          <p:spPr bwMode="auto">
            <a:xfrm flipV="1">
              <a:off x="4119589" y="4940658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41"/>
            <p:cNvSpPr>
              <a:spLocks noChangeShapeType="1"/>
            </p:cNvSpPr>
            <p:nvPr/>
          </p:nvSpPr>
          <p:spPr bwMode="auto">
            <a:xfrm>
              <a:off x="4500589" y="4407258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42"/>
            <p:cNvSpPr>
              <a:spLocks noChangeShapeType="1"/>
            </p:cNvSpPr>
            <p:nvPr/>
          </p:nvSpPr>
          <p:spPr bwMode="auto">
            <a:xfrm>
              <a:off x="4500589" y="4407258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43"/>
            <p:cNvSpPr>
              <a:spLocks noChangeShapeType="1"/>
            </p:cNvSpPr>
            <p:nvPr/>
          </p:nvSpPr>
          <p:spPr bwMode="auto">
            <a:xfrm flipV="1">
              <a:off x="4500589" y="5245458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44"/>
            <p:cNvSpPr>
              <a:spLocks noChangeShapeType="1"/>
            </p:cNvSpPr>
            <p:nvPr/>
          </p:nvSpPr>
          <p:spPr bwMode="auto">
            <a:xfrm flipV="1">
              <a:off x="4729189" y="4635858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45"/>
            <p:cNvSpPr>
              <a:spLocks noChangeShapeType="1"/>
            </p:cNvSpPr>
            <p:nvPr/>
          </p:nvSpPr>
          <p:spPr bwMode="auto">
            <a:xfrm>
              <a:off x="4652989" y="5321658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6"/>
            <p:cNvSpPr>
              <a:spLocks noChangeArrowheads="1"/>
            </p:cNvSpPr>
            <p:nvPr/>
          </p:nvSpPr>
          <p:spPr bwMode="auto">
            <a:xfrm>
              <a:off x="5520362" y="4416783"/>
              <a:ext cx="457200" cy="838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37" name="Line 47"/>
            <p:cNvSpPr>
              <a:spLocks noChangeShapeType="1"/>
            </p:cNvSpPr>
            <p:nvPr/>
          </p:nvSpPr>
          <p:spPr bwMode="auto">
            <a:xfrm flipH="1">
              <a:off x="5672762" y="5102583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48"/>
            <p:cNvSpPr>
              <a:spLocks noChangeShapeType="1"/>
            </p:cNvSpPr>
            <p:nvPr/>
          </p:nvSpPr>
          <p:spPr bwMode="auto">
            <a:xfrm>
              <a:off x="5748962" y="5102583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49"/>
            <p:cNvSpPr>
              <a:spLocks noChangeShapeType="1"/>
            </p:cNvSpPr>
            <p:nvPr/>
          </p:nvSpPr>
          <p:spPr bwMode="auto">
            <a:xfrm>
              <a:off x="4119589" y="5245458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50"/>
            <p:cNvSpPr>
              <a:spLocks noChangeShapeType="1"/>
            </p:cNvSpPr>
            <p:nvPr/>
          </p:nvSpPr>
          <p:spPr bwMode="auto">
            <a:xfrm flipV="1">
              <a:off x="4271989" y="51692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Text Box 51"/>
            <p:cNvSpPr txBox="1">
              <a:spLocks noChangeArrowheads="1"/>
            </p:cNvSpPr>
            <p:nvPr/>
          </p:nvSpPr>
          <p:spPr bwMode="auto">
            <a:xfrm>
              <a:off x="4179914" y="5302608"/>
              <a:ext cx="346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13</a:t>
              </a:r>
            </a:p>
          </p:txBody>
        </p:sp>
        <p:sp>
          <p:nvSpPr>
            <p:cNvPr id="142" name="Line 52"/>
            <p:cNvSpPr>
              <a:spLocks noChangeShapeType="1"/>
            </p:cNvSpPr>
            <p:nvPr/>
          </p:nvSpPr>
          <p:spPr bwMode="auto">
            <a:xfrm>
              <a:off x="4729188" y="4940658"/>
              <a:ext cx="269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53"/>
            <p:cNvSpPr>
              <a:spLocks noChangeShapeType="1"/>
            </p:cNvSpPr>
            <p:nvPr/>
          </p:nvSpPr>
          <p:spPr bwMode="auto">
            <a:xfrm flipV="1">
              <a:off x="4805389" y="48644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Text Box 54"/>
            <p:cNvSpPr txBox="1">
              <a:spLocks noChangeArrowheads="1"/>
            </p:cNvSpPr>
            <p:nvPr/>
          </p:nvSpPr>
          <p:spPr bwMode="auto">
            <a:xfrm>
              <a:off x="4652989" y="5016858"/>
              <a:ext cx="346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13</a:t>
              </a:r>
            </a:p>
          </p:txBody>
        </p:sp>
        <p:sp>
          <p:nvSpPr>
            <p:cNvPr id="145" name="Line 55"/>
            <p:cNvSpPr>
              <a:spLocks noChangeShapeType="1"/>
            </p:cNvSpPr>
            <p:nvPr/>
          </p:nvSpPr>
          <p:spPr bwMode="auto">
            <a:xfrm>
              <a:off x="5748962" y="5254983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Text Box 56"/>
            <p:cNvSpPr txBox="1">
              <a:spLocks noChangeArrowheads="1"/>
            </p:cNvSpPr>
            <p:nvPr/>
          </p:nvSpPr>
          <p:spPr bwMode="auto">
            <a:xfrm>
              <a:off x="5520362" y="5331183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clk</a:t>
              </a:r>
            </a:p>
          </p:txBody>
        </p:sp>
        <p:sp>
          <p:nvSpPr>
            <p:cNvPr id="147" name="Text Box 57"/>
            <p:cNvSpPr txBox="1">
              <a:spLocks noChangeArrowheads="1"/>
            </p:cNvSpPr>
            <p:nvPr/>
          </p:nvSpPr>
          <p:spPr bwMode="auto">
            <a:xfrm>
              <a:off x="4271989" y="6464658"/>
              <a:ext cx="6794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accum</a:t>
              </a:r>
            </a:p>
          </p:txBody>
        </p:sp>
        <p:sp>
          <p:nvSpPr>
            <p:cNvPr id="148" name="Line 58"/>
            <p:cNvSpPr>
              <a:spLocks noChangeShapeType="1"/>
            </p:cNvSpPr>
            <p:nvPr/>
          </p:nvSpPr>
          <p:spPr bwMode="auto">
            <a:xfrm>
              <a:off x="2214589" y="3569058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59"/>
            <p:cNvSpPr>
              <a:spLocks noChangeShapeType="1"/>
            </p:cNvSpPr>
            <p:nvPr/>
          </p:nvSpPr>
          <p:spPr bwMode="auto">
            <a:xfrm>
              <a:off x="2214589" y="5626458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60"/>
            <p:cNvSpPr>
              <a:spLocks noChangeShapeType="1"/>
            </p:cNvSpPr>
            <p:nvPr/>
          </p:nvSpPr>
          <p:spPr bwMode="auto">
            <a:xfrm>
              <a:off x="5977562" y="4873983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61"/>
            <p:cNvSpPr>
              <a:spLocks noChangeShapeType="1"/>
            </p:cNvSpPr>
            <p:nvPr/>
          </p:nvSpPr>
          <p:spPr bwMode="auto">
            <a:xfrm flipH="1" flipV="1">
              <a:off x="6129961" y="4111983"/>
              <a:ext cx="1" cy="7619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62"/>
            <p:cNvSpPr>
              <a:spLocks noChangeShapeType="1"/>
            </p:cNvSpPr>
            <p:nvPr/>
          </p:nvSpPr>
          <p:spPr bwMode="auto">
            <a:xfrm flipH="1" flipV="1">
              <a:off x="3281388" y="4102458"/>
              <a:ext cx="2848573" cy="95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63"/>
            <p:cNvSpPr>
              <a:spLocks noChangeShapeType="1"/>
            </p:cNvSpPr>
            <p:nvPr/>
          </p:nvSpPr>
          <p:spPr bwMode="auto">
            <a:xfrm>
              <a:off x="3281389" y="4102458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64"/>
            <p:cNvSpPr>
              <a:spLocks noChangeShapeType="1"/>
            </p:cNvSpPr>
            <p:nvPr/>
          </p:nvSpPr>
          <p:spPr bwMode="auto">
            <a:xfrm>
              <a:off x="3281389" y="4864458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65"/>
            <p:cNvSpPr>
              <a:spLocks noChangeShapeType="1"/>
            </p:cNvSpPr>
            <p:nvPr/>
          </p:nvSpPr>
          <p:spPr bwMode="auto">
            <a:xfrm>
              <a:off x="4271989" y="4102458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66"/>
            <p:cNvSpPr>
              <a:spLocks noChangeShapeType="1"/>
            </p:cNvSpPr>
            <p:nvPr/>
          </p:nvSpPr>
          <p:spPr bwMode="auto">
            <a:xfrm>
              <a:off x="4271989" y="4635858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Text Box 67"/>
            <p:cNvSpPr txBox="1">
              <a:spLocks noChangeArrowheads="1"/>
            </p:cNvSpPr>
            <p:nvPr/>
          </p:nvSpPr>
          <p:spPr bwMode="auto">
            <a:xfrm>
              <a:off x="2290789" y="5397858"/>
              <a:ext cx="8334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{000,cnt}</a:t>
              </a:r>
            </a:p>
          </p:txBody>
        </p:sp>
        <p:sp>
          <p:nvSpPr>
            <p:cNvPr id="158" name="Line 68"/>
            <p:cNvSpPr>
              <a:spLocks noChangeShapeType="1"/>
            </p:cNvSpPr>
            <p:nvPr/>
          </p:nvSpPr>
          <p:spPr bwMode="auto">
            <a:xfrm flipV="1">
              <a:off x="3052789" y="55502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69"/>
            <p:cNvSpPr txBox="1">
              <a:spLocks noChangeArrowheads="1"/>
            </p:cNvSpPr>
            <p:nvPr/>
          </p:nvSpPr>
          <p:spPr bwMode="auto">
            <a:xfrm>
              <a:off x="3113114" y="5607408"/>
              <a:ext cx="346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dirty="0"/>
                <a:t>13</a:t>
              </a:r>
            </a:p>
          </p:txBody>
        </p:sp>
        <p:sp>
          <p:nvSpPr>
            <p:cNvPr id="160" name="Text Box 70"/>
            <p:cNvSpPr txBox="1">
              <a:spLocks noChangeArrowheads="1"/>
            </p:cNvSpPr>
            <p:nvPr/>
          </p:nvSpPr>
          <p:spPr bwMode="auto">
            <a:xfrm>
              <a:off x="6418887" y="4677133"/>
              <a:ext cx="6175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result</a:t>
              </a:r>
            </a:p>
          </p:txBody>
        </p:sp>
        <p:sp>
          <p:nvSpPr>
            <p:cNvPr id="161" name="Line 78"/>
            <p:cNvSpPr>
              <a:spLocks noChangeShapeType="1"/>
            </p:cNvSpPr>
            <p:nvPr/>
          </p:nvSpPr>
          <p:spPr bwMode="auto">
            <a:xfrm>
              <a:off x="5033989" y="3340458"/>
              <a:ext cx="1384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83"/>
            <p:cNvSpPr>
              <a:spLocks noChangeArrowheads="1"/>
            </p:cNvSpPr>
            <p:nvPr/>
          </p:nvSpPr>
          <p:spPr bwMode="auto">
            <a:xfrm>
              <a:off x="1223989" y="5626458"/>
              <a:ext cx="838200" cy="7620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Sample</a:t>
              </a:r>
            </a:p>
            <a:p>
              <a:pPr algn="ctr" eaLnBrk="1" hangingPunct="1"/>
              <a:r>
                <a:rPr lang="en-US" altLang="en-US"/>
                <a:t>Counter</a:t>
              </a:r>
            </a:p>
          </p:txBody>
        </p:sp>
        <p:sp>
          <p:nvSpPr>
            <p:cNvPr id="163" name="Line 84"/>
            <p:cNvSpPr>
              <a:spLocks noChangeShapeType="1"/>
            </p:cNvSpPr>
            <p:nvPr/>
          </p:nvSpPr>
          <p:spPr bwMode="auto">
            <a:xfrm flipH="1">
              <a:off x="995389" y="5855058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Text Box 85"/>
            <p:cNvSpPr txBox="1">
              <a:spLocks noChangeArrowheads="1"/>
            </p:cNvSpPr>
            <p:nvPr/>
          </p:nvSpPr>
          <p:spPr bwMode="auto">
            <a:xfrm>
              <a:off x="157189" y="6007458"/>
              <a:ext cx="8207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inc_smp</a:t>
              </a:r>
            </a:p>
          </p:txBody>
        </p:sp>
        <p:sp>
          <p:nvSpPr>
            <p:cNvPr id="165" name="Text Box 86"/>
            <p:cNvSpPr txBox="1">
              <a:spLocks noChangeArrowheads="1"/>
            </p:cNvSpPr>
            <p:nvPr/>
          </p:nvSpPr>
          <p:spPr bwMode="auto">
            <a:xfrm>
              <a:off x="233389" y="5702658"/>
              <a:ext cx="7889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clr_smp</a:t>
              </a:r>
            </a:p>
          </p:txBody>
        </p:sp>
        <p:sp>
          <p:nvSpPr>
            <p:cNvPr id="166" name="Line 87"/>
            <p:cNvSpPr>
              <a:spLocks noChangeShapeType="1"/>
            </p:cNvSpPr>
            <p:nvPr/>
          </p:nvSpPr>
          <p:spPr bwMode="auto">
            <a:xfrm>
              <a:off x="995389" y="6159858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88"/>
            <p:cNvSpPr>
              <a:spLocks noChangeShapeType="1"/>
            </p:cNvSpPr>
            <p:nvPr/>
          </p:nvSpPr>
          <p:spPr bwMode="auto">
            <a:xfrm>
              <a:off x="2062189" y="6007458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89"/>
            <p:cNvSpPr>
              <a:spLocks noChangeArrowheads="1"/>
            </p:cNvSpPr>
            <p:nvPr/>
          </p:nvSpPr>
          <p:spPr bwMode="auto">
            <a:xfrm>
              <a:off x="2443189" y="5778858"/>
              <a:ext cx="685800" cy="533400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Digital</a:t>
              </a:r>
            </a:p>
            <a:p>
              <a:pPr algn="ctr" eaLnBrk="1" hangingPunct="1"/>
              <a:r>
                <a:rPr lang="en-US" altLang="en-US" sz="1000"/>
                <a:t>Compare</a:t>
              </a:r>
            </a:p>
            <a:p>
              <a:pPr algn="ctr" eaLnBrk="1" hangingPunct="1"/>
              <a:r>
                <a:rPr lang="en-US" altLang="en-US" sz="1000"/>
                <a:t>To 7</a:t>
              </a:r>
            </a:p>
          </p:txBody>
        </p:sp>
        <p:sp>
          <p:nvSpPr>
            <p:cNvPr id="169" name="Line 91"/>
            <p:cNvSpPr>
              <a:spLocks noChangeShapeType="1"/>
            </p:cNvSpPr>
            <p:nvPr/>
          </p:nvSpPr>
          <p:spPr bwMode="auto">
            <a:xfrm flipV="1">
              <a:off x="3128989" y="6005499"/>
              <a:ext cx="3289897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Text Box 92"/>
            <p:cNvSpPr txBox="1">
              <a:spLocks noChangeArrowheads="1"/>
            </p:cNvSpPr>
            <p:nvPr/>
          </p:nvSpPr>
          <p:spPr bwMode="auto">
            <a:xfrm>
              <a:off x="6403949" y="5856780"/>
              <a:ext cx="9826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smp_eq_8</a:t>
              </a:r>
            </a:p>
          </p:txBody>
        </p:sp>
        <p:sp>
          <p:nvSpPr>
            <p:cNvPr id="171" name="Line 93"/>
            <p:cNvSpPr>
              <a:spLocks noChangeShapeType="1"/>
            </p:cNvSpPr>
            <p:nvPr/>
          </p:nvSpPr>
          <p:spPr bwMode="auto">
            <a:xfrm flipV="1">
              <a:off x="6206162" y="4797783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Text Box 94"/>
            <p:cNvSpPr txBox="1">
              <a:spLocks noChangeArrowheads="1"/>
            </p:cNvSpPr>
            <p:nvPr/>
          </p:nvSpPr>
          <p:spPr bwMode="auto">
            <a:xfrm>
              <a:off x="6053762" y="4950183"/>
              <a:ext cx="346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dirty="0" smtClean="0"/>
                <a:t>10</a:t>
              </a:r>
              <a:endParaRPr lang="en-US" altLang="en-US" sz="1000" dirty="0"/>
            </a:p>
          </p:txBody>
        </p:sp>
        <p:sp>
          <p:nvSpPr>
            <p:cNvPr id="173" name="Rectangle 95"/>
            <p:cNvSpPr>
              <a:spLocks noChangeArrowheads="1"/>
            </p:cNvSpPr>
            <p:nvPr/>
          </p:nvSpPr>
          <p:spPr bwMode="auto">
            <a:xfrm>
              <a:off x="994636" y="2576402"/>
              <a:ext cx="5424250" cy="3888255"/>
            </a:xfrm>
            <a:prstGeom prst="rect">
              <a:avLst/>
            </a:prstGeom>
            <a:solidFill>
              <a:srgbClr val="6969FF">
                <a:alpha val="2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" name="Line 98"/>
            <p:cNvSpPr>
              <a:spLocks noChangeShapeType="1"/>
            </p:cNvSpPr>
            <p:nvPr/>
          </p:nvSpPr>
          <p:spPr bwMode="auto">
            <a:xfrm flipV="1">
              <a:off x="1071589" y="4254858"/>
              <a:ext cx="0" cy="160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104"/>
            <p:cNvSpPr>
              <a:spLocks noChangeShapeType="1"/>
            </p:cNvSpPr>
            <p:nvPr/>
          </p:nvSpPr>
          <p:spPr bwMode="auto">
            <a:xfrm flipH="1" flipV="1">
              <a:off x="1071588" y="4254857"/>
              <a:ext cx="3730297" cy="158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105"/>
            <p:cNvSpPr>
              <a:spLocks noChangeArrowheads="1"/>
            </p:cNvSpPr>
            <p:nvPr/>
          </p:nvSpPr>
          <p:spPr bwMode="auto">
            <a:xfrm>
              <a:off x="1031902" y="581695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7" name="Oval 106"/>
            <p:cNvSpPr>
              <a:spLocks noChangeArrowheads="1"/>
            </p:cNvSpPr>
            <p:nvPr/>
          </p:nvSpPr>
          <p:spPr bwMode="auto">
            <a:xfrm>
              <a:off x="4235477" y="40691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8" name="Oval 107"/>
            <p:cNvSpPr>
              <a:spLocks noChangeArrowheads="1"/>
            </p:cNvSpPr>
            <p:nvPr/>
          </p:nvSpPr>
          <p:spPr bwMode="auto">
            <a:xfrm>
              <a:off x="2178077" y="3526196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9" name="Oval 108"/>
            <p:cNvSpPr>
              <a:spLocks noChangeArrowheads="1"/>
            </p:cNvSpPr>
            <p:nvPr/>
          </p:nvSpPr>
          <p:spPr bwMode="auto">
            <a:xfrm>
              <a:off x="6093450" y="48311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0" name="TextBox 179"/>
            <p:cNvSpPr txBox="1">
              <a:spLocks noChangeArrowheads="1"/>
            </p:cNvSpPr>
            <p:nvPr/>
          </p:nvSpPr>
          <p:spPr bwMode="auto">
            <a:xfrm>
              <a:off x="4500589" y="4559658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81" name="TextBox 180"/>
            <p:cNvSpPr txBox="1">
              <a:spLocks noChangeArrowheads="1"/>
            </p:cNvSpPr>
            <p:nvPr/>
          </p:nvSpPr>
          <p:spPr bwMode="auto">
            <a:xfrm>
              <a:off x="4500589" y="5016858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82" name="Line 17"/>
            <p:cNvSpPr>
              <a:spLocks noChangeShapeType="1"/>
            </p:cNvSpPr>
            <p:nvPr/>
          </p:nvSpPr>
          <p:spPr bwMode="auto">
            <a:xfrm flipH="1">
              <a:off x="1604989" y="62360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18"/>
            <p:cNvSpPr>
              <a:spLocks noChangeShapeType="1"/>
            </p:cNvSpPr>
            <p:nvPr/>
          </p:nvSpPr>
          <p:spPr bwMode="auto">
            <a:xfrm>
              <a:off x="1681189" y="62360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19"/>
            <p:cNvSpPr>
              <a:spLocks noChangeShapeType="1"/>
            </p:cNvSpPr>
            <p:nvPr/>
          </p:nvSpPr>
          <p:spPr bwMode="auto">
            <a:xfrm>
              <a:off x="1681189" y="6388458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Text Box 20"/>
            <p:cNvSpPr txBox="1">
              <a:spLocks noChangeArrowheads="1"/>
            </p:cNvSpPr>
            <p:nvPr/>
          </p:nvSpPr>
          <p:spPr bwMode="auto">
            <a:xfrm>
              <a:off x="1452589" y="6464658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clk</a:t>
              </a:r>
            </a:p>
          </p:txBody>
        </p:sp>
        <p:sp>
          <p:nvSpPr>
            <p:cNvPr id="186" name="Line 68"/>
            <p:cNvSpPr>
              <a:spLocks noChangeShapeType="1"/>
            </p:cNvSpPr>
            <p:nvPr/>
          </p:nvSpPr>
          <p:spPr bwMode="auto">
            <a:xfrm flipV="1">
              <a:off x="3365527" y="47882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Text Box 69"/>
            <p:cNvSpPr txBox="1">
              <a:spLocks noChangeArrowheads="1"/>
            </p:cNvSpPr>
            <p:nvPr/>
          </p:nvSpPr>
          <p:spPr bwMode="auto">
            <a:xfrm>
              <a:off x="3177828" y="4917466"/>
              <a:ext cx="346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dirty="0"/>
                <a:t>13</a:t>
              </a: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4892702" y="4678138"/>
              <a:ext cx="501650" cy="349250"/>
              <a:chOff x="5953400" y="3299241"/>
              <a:chExt cx="501650" cy="349250"/>
            </a:xfrm>
          </p:grpSpPr>
          <p:sp>
            <p:nvSpPr>
              <p:cNvPr id="192" name="Arc 191"/>
              <p:cNvSpPr/>
              <p:nvPr/>
            </p:nvSpPr>
            <p:spPr>
              <a:xfrm>
                <a:off x="5953400" y="3299241"/>
                <a:ext cx="501650" cy="34290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Arc 192"/>
              <p:cNvSpPr/>
              <p:nvPr/>
            </p:nvSpPr>
            <p:spPr>
              <a:xfrm flipV="1">
                <a:off x="5953400" y="3305591"/>
                <a:ext cx="501650" cy="34290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Connector 193"/>
              <p:cNvCxnSpPr>
                <a:stCxn id="192" idx="0"/>
              </p:cNvCxnSpPr>
              <p:nvPr/>
            </p:nvCxnSpPr>
            <p:spPr>
              <a:xfrm flipH="1">
                <a:off x="6076950" y="3299241"/>
                <a:ext cx="1272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H="1">
                <a:off x="6087739" y="3647735"/>
                <a:ext cx="1164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V="1">
                <a:off x="6076950" y="3305591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9" name="Straight Connector 188"/>
            <p:cNvCxnSpPr>
              <a:stCxn id="193" idx="2"/>
            </p:cNvCxnSpPr>
            <p:nvPr/>
          </p:nvCxnSpPr>
          <p:spPr>
            <a:xfrm>
              <a:off x="5394352" y="4855938"/>
              <a:ext cx="127989" cy="1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801886" y="4272525"/>
              <a:ext cx="3503" cy="499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928286" y="4729908"/>
              <a:ext cx="80989" cy="885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endCxn id="2" idx="2"/>
            </p:cNvCxnSpPr>
            <p:nvPr/>
          </p:nvCxnSpPr>
          <p:spPr>
            <a:xfrm>
              <a:off x="4801886" y="4772383"/>
              <a:ext cx="126400" cy="17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306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7A4-9B44-4393-BA78-1EF53F874D82}" type="slidenum">
              <a:rPr lang="en-US" altLang="en-US" smtClean="0"/>
              <a:pPr/>
              <a:t>46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7591425" cy="18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0" y="838200"/>
            <a:ext cx="3445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Single Slope A2D Converter:</a:t>
            </a:r>
            <a:endParaRPr lang="en-US" sz="16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14600" y="3657600"/>
            <a:ext cx="0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4600" y="6019800"/>
            <a:ext cx="4740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2200" y="3886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0064" y="3747700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362200" y="4419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7134" y="4272141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Analog Input=2.75V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14600" y="4419600"/>
            <a:ext cx="42672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514600" y="4343400"/>
            <a:ext cx="1676400" cy="1676400"/>
            <a:chOff x="2514600" y="4343400"/>
            <a:chExt cx="1676400" cy="1676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514600" y="6019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667000" y="58674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667000" y="587248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819400" y="572008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19400" y="57150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971800" y="556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71800" y="55626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124200" y="5410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4200" y="54102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276600" y="52578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76600" y="5257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429000" y="51054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429000" y="51054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581400" y="49530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81400" y="49530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733800" y="4800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8006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886200" y="4648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6482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038600" y="44958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038600" y="4495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191000" y="43434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>
            <a:off x="4191000" y="4343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571999" y="4343399"/>
            <a:ext cx="1676400" cy="1676400"/>
            <a:chOff x="2514600" y="4343400"/>
            <a:chExt cx="1676400" cy="16764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2514600" y="6019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667000" y="58674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667000" y="587248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819400" y="572008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819400" y="57150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2971800" y="556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971800" y="55626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124200" y="5410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124200" y="54102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3276600" y="52578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276600" y="5257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3429000" y="51054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429000" y="51054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581400" y="49530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581400" y="49530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733800" y="4800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733800" y="48006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886200" y="4648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886200" y="46482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038600" y="44958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038600" y="4495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191000" y="43434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4571999" y="4343399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9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D7A4-9B44-4393-BA78-1EF53F874D82}" type="slidenum">
              <a:rPr lang="en-US" altLang="en-US" smtClean="0"/>
              <a:pPr/>
              <a:t>47</a:t>
            </a:fld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685800" y="2057400"/>
            <a:ext cx="7305623" cy="4162894"/>
            <a:chOff x="80989" y="2576402"/>
            <a:chExt cx="7305623" cy="4162894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 flipH="1" flipV="1">
              <a:off x="4119589" y="2883258"/>
              <a:ext cx="9144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4119589" y="3340458"/>
              <a:ext cx="9144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4119589" y="2883258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119589" y="3035658"/>
              <a:ext cx="254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-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119589" y="3416658"/>
              <a:ext cx="3095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+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3586189" y="3111858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3281389" y="3569058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519389" y="3264258"/>
              <a:ext cx="762000" cy="609600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10-bit</a:t>
              </a:r>
            </a:p>
            <a:p>
              <a:pPr algn="ctr" eaLnBrk="1" hangingPunct="1"/>
              <a:r>
                <a:rPr lang="en-US" altLang="en-US"/>
                <a:t>DAC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062189" y="3569058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2290789" y="34928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223989" y="3264258"/>
              <a:ext cx="838200" cy="6096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DAC</a:t>
              </a:r>
            </a:p>
            <a:p>
              <a:pPr algn="ctr" eaLnBrk="1" hangingPunct="1"/>
              <a:r>
                <a:rPr lang="en-US" altLang="en-US"/>
                <a:t>Counter</a:t>
              </a: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1528789" y="37214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04989" y="37214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604989" y="3873858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376389" y="3873858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clk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995389" y="3416658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995389" y="3721458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233389" y="3569058"/>
              <a:ext cx="7651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inc_dac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33389" y="3264258"/>
              <a:ext cx="7334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clr_dac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2138389" y="3645258"/>
              <a:ext cx="3778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10</a:t>
              </a: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995389" y="2807058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3586189" y="2807058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80989" y="2654658"/>
              <a:ext cx="9413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Analog_in</a:t>
              </a: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6446708" y="3189827"/>
              <a:ext cx="3397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err="1"/>
                <a:t>gt</a:t>
              </a:r>
              <a:endParaRPr lang="en-US" altLang="en-US" dirty="0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3586189" y="5016858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 flipV="1">
              <a:off x="3586189" y="5245458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V="1">
              <a:off x="3586189" y="4712058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V="1">
              <a:off x="3586189" y="5474058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3586189" y="4712058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3890989" y="4712058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3586189" y="5778858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 flipV="1">
              <a:off x="3890989" y="5550258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V="1">
              <a:off x="4119589" y="4940658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4500589" y="4407258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4500589" y="4407258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 flipV="1">
              <a:off x="4500589" y="5245458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V="1">
              <a:off x="4729189" y="4635858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>
              <a:off x="4652989" y="5321658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5520362" y="4416783"/>
              <a:ext cx="457200" cy="838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 flipH="1">
              <a:off x="5672762" y="5102583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5748962" y="5102583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4119589" y="5245458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 flipV="1">
              <a:off x="4271989" y="51692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51"/>
            <p:cNvSpPr txBox="1">
              <a:spLocks noChangeArrowheads="1"/>
            </p:cNvSpPr>
            <p:nvPr/>
          </p:nvSpPr>
          <p:spPr bwMode="auto">
            <a:xfrm>
              <a:off x="4179914" y="5302608"/>
              <a:ext cx="346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13</a:t>
              </a:r>
            </a:p>
          </p:txBody>
        </p:sp>
        <p:sp>
          <p:nvSpPr>
            <p:cNvPr id="48" name="Line 52"/>
            <p:cNvSpPr>
              <a:spLocks noChangeShapeType="1"/>
            </p:cNvSpPr>
            <p:nvPr/>
          </p:nvSpPr>
          <p:spPr bwMode="auto">
            <a:xfrm>
              <a:off x="4729188" y="4940658"/>
              <a:ext cx="269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53"/>
            <p:cNvSpPr>
              <a:spLocks noChangeShapeType="1"/>
            </p:cNvSpPr>
            <p:nvPr/>
          </p:nvSpPr>
          <p:spPr bwMode="auto">
            <a:xfrm flipV="1">
              <a:off x="4805389" y="48644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54"/>
            <p:cNvSpPr txBox="1">
              <a:spLocks noChangeArrowheads="1"/>
            </p:cNvSpPr>
            <p:nvPr/>
          </p:nvSpPr>
          <p:spPr bwMode="auto">
            <a:xfrm>
              <a:off x="4652989" y="5016858"/>
              <a:ext cx="346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13</a:t>
              </a: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>
              <a:off x="5748962" y="5254983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56"/>
            <p:cNvSpPr txBox="1">
              <a:spLocks noChangeArrowheads="1"/>
            </p:cNvSpPr>
            <p:nvPr/>
          </p:nvSpPr>
          <p:spPr bwMode="auto">
            <a:xfrm>
              <a:off x="5520362" y="5331183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clk</a:t>
              </a: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4271989" y="6464658"/>
              <a:ext cx="6794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accum</a:t>
              </a: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214589" y="3569058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2214589" y="5626458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5977562" y="4873983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 flipH="1" flipV="1">
              <a:off x="6129961" y="4111983"/>
              <a:ext cx="1" cy="7619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 flipV="1">
              <a:off x="3281388" y="4102458"/>
              <a:ext cx="2848573" cy="95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3281389" y="4102458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3281389" y="4864458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4271989" y="4102458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4271989" y="4635858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67"/>
            <p:cNvSpPr txBox="1">
              <a:spLocks noChangeArrowheads="1"/>
            </p:cNvSpPr>
            <p:nvPr/>
          </p:nvSpPr>
          <p:spPr bwMode="auto">
            <a:xfrm>
              <a:off x="2290789" y="5397858"/>
              <a:ext cx="8334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{000,cnt}</a:t>
              </a: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 flipV="1">
              <a:off x="3052789" y="55502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69"/>
            <p:cNvSpPr txBox="1">
              <a:spLocks noChangeArrowheads="1"/>
            </p:cNvSpPr>
            <p:nvPr/>
          </p:nvSpPr>
          <p:spPr bwMode="auto">
            <a:xfrm>
              <a:off x="3113114" y="5607408"/>
              <a:ext cx="346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dirty="0"/>
                <a:t>13</a:t>
              </a:r>
            </a:p>
          </p:txBody>
        </p:sp>
        <p:sp>
          <p:nvSpPr>
            <p:cNvPr id="66" name="Text Box 70"/>
            <p:cNvSpPr txBox="1">
              <a:spLocks noChangeArrowheads="1"/>
            </p:cNvSpPr>
            <p:nvPr/>
          </p:nvSpPr>
          <p:spPr bwMode="auto">
            <a:xfrm>
              <a:off x="6418887" y="4677133"/>
              <a:ext cx="6175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result</a:t>
              </a:r>
            </a:p>
          </p:txBody>
        </p:sp>
        <p:sp>
          <p:nvSpPr>
            <p:cNvPr id="67" name="Line 78"/>
            <p:cNvSpPr>
              <a:spLocks noChangeShapeType="1"/>
            </p:cNvSpPr>
            <p:nvPr/>
          </p:nvSpPr>
          <p:spPr bwMode="auto">
            <a:xfrm>
              <a:off x="5033989" y="3340458"/>
              <a:ext cx="1384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83"/>
            <p:cNvSpPr>
              <a:spLocks noChangeArrowheads="1"/>
            </p:cNvSpPr>
            <p:nvPr/>
          </p:nvSpPr>
          <p:spPr bwMode="auto">
            <a:xfrm>
              <a:off x="1223989" y="5626458"/>
              <a:ext cx="838200" cy="7620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Sample</a:t>
              </a:r>
            </a:p>
            <a:p>
              <a:pPr algn="ctr" eaLnBrk="1" hangingPunct="1"/>
              <a:r>
                <a:rPr lang="en-US" altLang="en-US"/>
                <a:t>Counter</a:t>
              </a:r>
            </a:p>
          </p:txBody>
        </p:sp>
        <p:sp>
          <p:nvSpPr>
            <p:cNvPr id="69" name="Line 84"/>
            <p:cNvSpPr>
              <a:spLocks noChangeShapeType="1"/>
            </p:cNvSpPr>
            <p:nvPr/>
          </p:nvSpPr>
          <p:spPr bwMode="auto">
            <a:xfrm flipH="1">
              <a:off x="995389" y="5855058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85"/>
            <p:cNvSpPr txBox="1">
              <a:spLocks noChangeArrowheads="1"/>
            </p:cNvSpPr>
            <p:nvPr/>
          </p:nvSpPr>
          <p:spPr bwMode="auto">
            <a:xfrm>
              <a:off x="157189" y="6007458"/>
              <a:ext cx="8207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inc_smp</a:t>
              </a:r>
            </a:p>
          </p:txBody>
        </p:sp>
        <p:sp>
          <p:nvSpPr>
            <p:cNvPr id="71" name="Text Box 86"/>
            <p:cNvSpPr txBox="1">
              <a:spLocks noChangeArrowheads="1"/>
            </p:cNvSpPr>
            <p:nvPr/>
          </p:nvSpPr>
          <p:spPr bwMode="auto">
            <a:xfrm>
              <a:off x="233389" y="5702658"/>
              <a:ext cx="7889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clr_smp</a:t>
              </a:r>
            </a:p>
          </p:txBody>
        </p:sp>
        <p:sp>
          <p:nvSpPr>
            <p:cNvPr id="72" name="Line 87"/>
            <p:cNvSpPr>
              <a:spLocks noChangeShapeType="1"/>
            </p:cNvSpPr>
            <p:nvPr/>
          </p:nvSpPr>
          <p:spPr bwMode="auto">
            <a:xfrm>
              <a:off x="995389" y="6159858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>
              <a:off x="2062189" y="6007458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89"/>
            <p:cNvSpPr>
              <a:spLocks noChangeArrowheads="1"/>
            </p:cNvSpPr>
            <p:nvPr/>
          </p:nvSpPr>
          <p:spPr bwMode="auto">
            <a:xfrm>
              <a:off x="2443189" y="5778858"/>
              <a:ext cx="685800" cy="533400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Digital</a:t>
              </a:r>
            </a:p>
            <a:p>
              <a:pPr algn="ctr" eaLnBrk="1" hangingPunct="1"/>
              <a:r>
                <a:rPr lang="en-US" altLang="en-US" sz="1000"/>
                <a:t>Compare</a:t>
              </a:r>
            </a:p>
            <a:p>
              <a:pPr algn="ctr" eaLnBrk="1" hangingPunct="1"/>
              <a:r>
                <a:rPr lang="en-US" altLang="en-US" sz="1000"/>
                <a:t>To 7</a:t>
              </a:r>
            </a:p>
          </p:txBody>
        </p:sp>
        <p:sp>
          <p:nvSpPr>
            <p:cNvPr id="75" name="Line 91"/>
            <p:cNvSpPr>
              <a:spLocks noChangeShapeType="1"/>
            </p:cNvSpPr>
            <p:nvPr/>
          </p:nvSpPr>
          <p:spPr bwMode="auto">
            <a:xfrm flipV="1">
              <a:off x="3128989" y="6005499"/>
              <a:ext cx="3289897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92"/>
            <p:cNvSpPr txBox="1">
              <a:spLocks noChangeArrowheads="1"/>
            </p:cNvSpPr>
            <p:nvPr/>
          </p:nvSpPr>
          <p:spPr bwMode="auto">
            <a:xfrm>
              <a:off x="6403949" y="5856780"/>
              <a:ext cx="9826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smp_eq_8</a:t>
              </a:r>
            </a:p>
          </p:txBody>
        </p:sp>
        <p:sp>
          <p:nvSpPr>
            <p:cNvPr id="77" name="Line 93"/>
            <p:cNvSpPr>
              <a:spLocks noChangeShapeType="1"/>
            </p:cNvSpPr>
            <p:nvPr/>
          </p:nvSpPr>
          <p:spPr bwMode="auto">
            <a:xfrm flipV="1">
              <a:off x="6206162" y="4797783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94"/>
            <p:cNvSpPr txBox="1">
              <a:spLocks noChangeArrowheads="1"/>
            </p:cNvSpPr>
            <p:nvPr/>
          </p:nvSpPr>
          <p:spPr bwMode="auto">
            <a:xfrm>
              <a:off x="6053762" y="4950183"/>
              <a:ext cx="346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dirty="0" smtClean="0"/>
                <a:t>10</a:t>
              </a:r>
              <a:endParaRPr lang="en-US" altLang="en-US" sz="1000" dirty="0"/>
            </a:p>
          </p:txBody>
        </p:sp>
        <p:sp>
          <p:nvSpPr>
            <p:cNvPr id="79" name="Rectangle 95"/>
            <p:cNvSpPr>
              <a:spLocks noChangeArrowheads="1"/>
            </p:cNvSpPr>
            <p:nvPr/>
          </p:nvSpPr>
          <p:spPr bwMode="auto">
            <a:xfrm>
              <a:off x="994636" y="2576402"/>
              <a:ext cx="5424250" cy="3888255"/>
            </a:xfrm>
            <a:prstGeom prst="rect">
              <a:avLst/>
            </a:prstGeom>
            <a:solidFill>
              <a:srgbClr val="6969FF">
                <a:alpha val="2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" name="Line 98"/>
            <p:cNvSpPr>
              <a:spLocks noChangeShapeType="1"/>
            </p:cNvSpPr>
            <p:nvPr/>
          </p:nvSpPr>
          <p:spPr bwMode="auto">
            <a:xfrm flipV="1">
              <a:off x="1071589" y="4254858"/>
              <a:ext cx="0" cy="160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04"/>
            <p:cNvSpPr>
              <a:spLocks noChangeShapeType="1"/>
            </p:cNvSpPr>
            <p:nvPr/>
          </p:nvSpPr>
          <p:spPr bwMode="auto">
            <a:xfrm flipH="1" flipV="1">
              <a:off x="1071588" y="4254857"/>
              <a:ext cx="3730297" cy="158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05"/>
            <p:cNvSpPr>
              <a:spLocks noChangeArrowheads="1"/>
            </p:cNvSpPr>
            <p:nvPr/>
          </p:nvSpPr>
          <p:spPr bwMode="auto">
            <a:xfrm>
              <a:off x="1031902" y="581695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" name="Oval 106"/>
            <p:cNvSpPr>
              <a:spLocks noChangeArrowheads="1"/>
            </p:cNvSpPr>
            <p:nvPr/>
          </p:nvSpPr>
          <p:spPr bwMode="auto">
            <a:xfrm>
              <a:off x="4235477" y="40691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Oval 107"/>
            <p:cNvSpPr>
              <a:spLocks noChangeArrowheads="1"/>
            </p:cNvSpPr>
            <p:nvPr/>
          </p:nvSpPr>
          <p:spPr bwMode="auto">
            <a:xfrm>
              <a:off x="2178077" y="3526196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Oval 108"/>
            <p:cNvSpPr>
              <a:spLocks noChangeArrowheads="1"/>
            </p:cNvSpPr>
            <p:nvPr/>
          </p:nvSpPr>
          <p:spPr bwMode="auto">
            <a:xfrm>
              <a:off x="6093450" y="48311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4500589" y="4559658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500589" y="5016858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 flipH="1">
              <a:off x="1604989" y="62360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8"/>
            <p:cNvSpPr>
              <a:spLocks noChangeShapeType="1"/>
            </p:cNvSpPr>
            <p:nvPr/>
          </p:nvSpPr>
          <p:spPr bwMode="auto">
            <a:xfrm>
              <a:off x="1681189" y="62360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1681189" y="6388458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20"/>
            <p:cNvSpPr txBox="1">
              <a:spLocks noChangeArrowheads="1"/>
            </p:cNvSpPr>
            <p:nvPr/>
          </p:nvSpPr>
          <p:spPr bwMode="auto">
            <a:xfrm>
              <a:off x="1452589" y="6464658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clk</a:t>
              </a:r>
            </a:p>
          </p:txBody>
        </p:sp>
        <p:sp>
          <p:nvSpPr>
            <p:cNvPr id="92" name="Line 68"/>
            <p:cNvSpPr>
              <a:spLocks noChangeShapeType="1"/>
            </p:cNvSpPr>
            <p:nvPr/>
          </p:nvSpPr>
          <p:spPr bwMode="auto">
            <a:xfrm flipV="1">
              <a:off x="3365527" y="4788258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69"/>
            <p:cNvSpPr txBox="1">
              <a:spLocks noChangeArrowheads="1"/>
            </p:cNvSpPr>
            <p:nvPr/>
          </p:nvSpPr>
          <p:spPr bwMode="auto">
            <a:xfrm>
              <a:off x="3177828" y="4917466"/>
              <a:ext cx="3460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dirty="0"/>
                <a:t>13</a:t>
              </a: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4892702" y="4678138"/>
              <a:ext cx="501650" cy="349250"/>
              <a:chOff x="5953400" y="3299241"/>
              <a:chExt cx="501650" cy="349250"/>
            </a:xfrm>
          </p:grpSpPr>
          <p:sp>
            <p:nvSpPr>
              <p:cNvPr id="99" name="Arc 98"/>
              <p:cNvSpPr/>
              <p:nvPr/>
            </p:nvSpPr>
            <p:spPr>
              <a:xfrm>
                <a:off x="5953400" y="3299241"/>
                <a:ext cx="501650" cy="34290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 99"/>
              <p:cNvSpPr/>
              <p:nvPr/>
            </p:nvSpPr>
            <p:spPr>
              <a:xfrm flipV="1">
                <a:off x="5953400" y="3305591"/>
                <a:ext cx="501650" cy="34290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>
                <a:stCxn id="99" idx="0"/>
              </p:cNvCxnSpPr>
              <p:nvPr/>
            </p:nvCxnSpPr>
            <p:spPr>
              <a:xfrm flipH="1">
                <a:off x="6076950" y="3299241"/>
                <a:ext cx="1272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6087739" y="3647735"/>
                <a:ext cx="1164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6076950" y="3305591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/>
            <p:cNvCxnSpPr>
              <a:stCxn id="100" idx="2"/>
            </p:cNvCxnSpPr>
            <p:nvPr/>
          </p:nvCxnSpPr>
          <p:spPr>
            <a:xfrm>
              <a:off x="5394352" y="4855938"/>
              <a:ext cx="127989" cy="1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801886" y="4272525"/>
              <a:ext cx="3503" cy="499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4928286" y="4729908"/>
              <a:ext cx="80989" cy="885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endCxn id="97" idx="2"/>
            </p:cNvCxnSpPr>
            <p:nvPr/>
          </p:nvCxnSpPr>
          <p:spPr>
            <a:xfrm>
              <a:off x="4801886" y="4772383"/>
              <a:ext cx="126400" cy="17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2582713" y="1208706"/>
            <a:ext cx="3291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Datapath</a:t>
            </a:r>
            <a:r>
              <a:rPr lang="en-US" sz="1600" b="1" dirty="0" smtClean="0"/>
              <a:t> Used to Average: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788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B301-83B8-408B-9ED7-EFD30C87BC7C}" type="slidenum">
              <a:rPr lang="en-US" altLang="en-US" smtClean="0"/>
              <a:pPr/>
              <a:t>48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043" y="2895600"/>
            <a:ext cx="6009986" cy="34607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82950"/>
              </p:ext>
            </p:extLst>
          </p:nvPr>
        </p:nvGraphicFramePr>
        <p:xfrm>
          <a:off x="609600" y="1143000"/>
          <a:ext cx="227585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209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Inputs: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Outputs: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clr_dac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smp_eq_8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inc_dac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clr_smp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inc_smp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accum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3273" y="776646"/>
            <a:ext cx="19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SM Inputs &amp; Outputs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262076"/>
            <a:ext cx="843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strt_cnv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47527" y="3340738"/>
            <a:ext cx="978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nv_cmplt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8681" y="271485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4104" y="306373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rst_n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B301-83B8-408B-9ED7-EFD30C87BC7C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1447800" y="1676400"/>
            <a:ext cx="15240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75413" y="2246411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IDLE</a:t>
            </a:r>
            <a:endParaRPr lang="en-US" sz="1400" b="1" dirty="0"/>
          </a:p>
        </p:txBody>
      </p:sp>
      <p:sp>
        <p:nvSpPr>
          <p:cNvPr id="7" name="Oval 6"/>
          <p:cNvSpPr/>
          <p:nvPr/>
        </p:nvSpPr>
        <p:spPr>
          <a:xfrm>
            <a:off x="5181600" y="1447800"/>
            <a:ext cx="15240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09213" y="2017811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CNV</a:t>
            </a:r>
            <a:endParaRPr lang="en-US" sz="1400" b="1" dirty="0"/>
          </a:p>
        </p:txBody>
      </p:sp>
      <p:sp>
        <p:nvSpPr>
          <p:cNvPr id="9" name="Oval 8"/>
          <p:cNvSpPr/>
          <p:nvPr/>
        </p:nvSpPr>
        <p:spPr>
          <a:xfrm>
            <a:off x="3657600" y="4343400"/>
            <a:ext cx="15240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2400" y="495300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ACCUM</a:t>
            </a:r>
            <a:endParaRPr lang="en-US" sz="1400" b="1" dirty="0"/>
          </a:p>
        </p:txBody>
      </p:sp>
      <p:sp>
        <p:nvSpPr>
          <p:cNvPr id="11" name="Freeform 10"/>
          <p:cNvSpPr/>
          <p:nvPr/>
        </p:nvSpPr>
        <p:spPr>
          <a:xfrm>
            <a:off x="1052423" y="1518249"/>
            <a:ext cx="517585" cy="457200"/>
          </a:xfrm>
          <a:custGeom>
            <a:avLst/>
            <a:gdLst>
              <a:gd name="connsiteX0" fmla="*/ 0 w 517585"/>
              <a:gd name="connsiteY0" fmla="*/ 0 h 457200"/>
              <a:gd name="connsiteX1" fmla="*/ 293298 w 517585"/>
              <a:gd name="connsiteY1" fmla="*/ 25879 h 457200"/>
              <a:gd name="connsiteX2" fmla="*/ 336430 w 517585"/>
              <a:gd name="connsiteY2" fmla="*/ 276045 h 457200"/>
              <a:gd name="connsiteX3" fmla="*/ 517585 w 51758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85" h="457200">
                <a:moveTo>
                  <a:pt x="0" y="0"/>
                </a:moveTo>
                <a:lnTo>
                  <a:pt x="293298" y="25879"/>
                </a:lnTo>
                <a:cubicBezTo>
                  <a:pt x="349370" y="71886"/>
                  <a:pt x="299049" y="204158"/>
                  <a:pt x="336430" y="276045"/>
                </a:cubicBezTo>
                <a:cubicBezTo>
                  <a:pt x="373811" y="347932"/>
                  <a:pt x="445698" y="402566"/>
                  <a:pt x="517585" y="4572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8913" y="1170801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rst_n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691442" y="1376427"/>
            <a:ext cx="2631056" cy="435120"/>
          </a:xfrm>
          <a:custGeom>
            <a:avLst/>
            <a:gdLst>
              <a:gd name="connsiteX0" fmla="*/ 0 w 2631056"/>
              <a:gd name="connsiteY0" fmla="*/ 435120 h 435120"/>
              <a:gd name="connsiteX1" fmla="*/ 310550 w 2631056"/>
              <a:gd name="connsiteY1" fmla="*/ 219460 h 435120"/>
              <a:gd name="connsiteX2" fmla="*/ 948905 w 2631056"/>
              <a:gd name="connsiteY2" fmla="*/ 38305 h 435120"/>
              <a:gd name="connsiteX3" fmla="*/ 1846052 w 2631056"/>
              <a:gd name="connsiteY3" fmla="*/ 29679 h 435120"/>
              <a:gd name="connsiteX4" fmla="*/ 2631056 w 2631056"/>
              <a:gd name="connsiteY4" fmla="*/ 366109 h 43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1056" h="435120">
                <a:moveTo>
                  <a:pt x="0" y="435120"/>
                </a:moveTo>
                <a:cubicBezTo>
                  <a:pt x="76199" y="360358"/>
                  <a:pt x="152399" y="285596"/>
                  <a:pt x="310550" y="219460"/>
                </a:cubicBezTo>
                <a:cubicBezTo>
                  <a:pt x="468701" y="153324"/>
                  <a:pt x="692988" y="69935"/>
                  <a:pt x="948905" y="38305"/>
                </a:cubicBezTo>
                <a:cubicBezTo>
                  <a:pt x="1204822" y="6675"/>
                  <a:pt x="1565694" y="-24955"/>
                  <a:pt x="1846052" y="29679"/>
                </a:cubicBezTo>
                <a:cubicBezTo>
                  <a:pt x="2126411" y="84313"/>
                  <a:pt x="2378733" y="225211"/>
                  <a:pt x="2631056" y="36610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20958006">
            <a:off x="3030472" y="1158794"/>
            <a:ext cx="914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strt_cnv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95949" y="1095592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clr_dac,clr_smp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6487064" y="1386462"/>
            <a:ext cx="1268060" cy="595256"/>
          </a:xfrm>
          <a:custGeom>
            <a:avLst/>
            <a:gdLst>
              <a:gd name="connsiteX0" fmla="*/ 0 w 1268060"/>
              <a:gd name="connsiteY0" fmla="*/ 287063 h 595256"/>
              <a:gd name="connsiteX1" fmla="*/ 310551 w 1268060"/>
              <a:gd name="connsiteY1" fmla="*/ 88655 h 595256"/>
              <a:gd name="connsiteX2" fmla="*/ 819510 w 1268060"/>
              <a:gd name="connsiteY2" fmla="*/ 2391 h 595256"/>
              <a:gd name="connsiteX3" fmla="*/ 1207698 w 1268060"/>
              <a:gd name="connsiteY3" fmla="*/ 174919 h 595256"/>
              <a:gd name="connsiteX4" fmla="*/ 1233578 w 1268060"/>
              <a:gd name="connsiteY4" fmla="*/ 459591 h 595256"/>
              <a:gd name="connsiteX5" fmla="*/ 879894 w 1268060"/>
              <a:gd name="connsiteY5" fmla="*/ 588987 h 595256"/>
              <a:gd name="connsiteX6" fmla="*/ 172528 w 1268060"/>
              <a:gd name="connsiteY6" fmla="*/ 563108 h 59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060" h="595256">
                <a:moveTo>
                  <a:pt x="0" y="287063"/>
                </a:moveTo>
                <a:cubicBezTo>
                  <a:pt x="86983" y="211581"/>
                  <a:pt x="173966" y="136100"/>
                  <a:pt x="310551" y="88655"/>
                </a:cubicBezTo>
                <a:cubicBezTo>
                  <a:pt x="447136" y="41210"/>
                  <a:pt x="669986" y="-11986"/>
                  <a:pt x="819510" y="2391"/>
                </a:cubicBezTo>
                <a:cubicBezTo>
                  <a:pt x="969034" y="16768"/>
                  <a:pt x="1138687" y="98719"/>
                  <a:pt x="1207698" y="174919"/>
                </a:cubicBezTo>
                <a:cubicBezTo>
                  <a:pt x="1276709" y="251119"/>
                  <a:pt x="1288212" y="390580"/>
                  <a:pt x="1233578" y="459591"/>
                </a:cubicBezTo>
                <a:cubicBezTo>
                  <a:pt x="1178944" y="528602"/>
                  <a:pt x="1056736" y="571734"/>
                  <a:pt x="879894" y="588987"/>
                </a:cubicBezTo>
                <a:cubicBezTo>
                  <a:pt x="703052" y="606240"/>
                  <a:pt x="437790" y="584674"/>
                  <a:pt x="172528" y="56310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81800" y="1109463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899046" y="1171804"/>
            <a:ext cx="1430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37317" y="1111898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inc_dac</a:t>
            </a:r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5166360" y="2849880"/>
            <a:ext cx="1173687" cy="2049780"/>
          </a:xfrm>
          <a:custGeom>
            <a:avLst/>
            <a:gdLst>
              <a:gd name="connsiteX0" fmla="*/ 1074420 w 1173687"/>
              <a:gd name="connsiteY0" fmla="*/ 0 h 2049780"/>
              <a:gd name="connsiteX1" fmla="*/ 1173480 w 1173687"/>
              <a:gd name="connsiteY1" fmla="*/ 381000 h 2049780"/>
              <a:gd name="connsiteX2" fmla="*/ 1089660 w 1173687"/>
              <a:gd name="connsiteY2" fmla="*/ 1158240 h 2049780"/>
              <a:gd name="connsiteX3" fmla="*/ 777240 w 1173687"/>
              <a:gd name="connsiteY3" fmla="*/ 1668780 h 2049780"/>
              <a:gd name="connsiteX4" fmla="*/ 0 w 1173687"/>
              <a:gd name="connsiteY4" fmla="*/ 2049780 h 204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687" h="2049780">
                <a:moveTo>
                  <a:pt x="1074420" y="0"/>
                </a:moveTo>
                <a:cubicBezTo>
                  <a:pt x="1122680" y="93980"/>
                  <a:pt x="1170940" y="187960"/>
                  <a:pt x="1173480" y="381000"/>
                </a:cubicBezTo>
                <a:cubicBezTo>
                  <a:pt x="1176020" y="574040"/>
                  <a:pt x="1155700" y="943610"/>
                  <a:pt x="1089660" y="1158240"/>
                </a:cubicBezTo>
                <a:cubicBezTo>
                  <a:pt x="1023620" y="1372870"/>
                  <a:pt x="958850" y="1520190"/>
                  <a:pt x="777240" y="1668780"/>
                </a:cubicBezTo>
                <a:cubicBezTo>
                  <a:pt x="595630" y="1817370"/>
                  <a:pt x="297815" y="1933575"/>
                  <a:pt x="0" y="204978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7317836">
            <a:off x="5999818" y="4513950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7252149">
            <a:off x="5968019" y="4153794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accum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7324562">
            <a:off x="6084467" y="3527076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inc_smpl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4121236" y="2217420"/>
            <a:ext cx="1060364" cy="2148840"/>
          </a:xfrm>
          <a:custGeom>
            <a:avLst/>
            <a:gdLst>
              <a:gd name="connsiteX0" fmla="*/ 54524 w 1060364"/>
              <a:gd name="connsiteY0" fmla="*/ 2148840 h 2148840"/>
              <a:gd name="connsiteX1" fmla="*/ 1184 w 1060364"/>
              <a:gd name="connsiteY1" fmla="*/ 1737360 h 2148840"/>
              <a:gd name="connsiteX2" fmla="*/ 100244 w 1060364"/>
              <a:gd name="connsiteY2" fmla="*/ 952500 h 2148840"/>
              <a:gd name="connsiteX3" fmla="*/ 580304 w 1060364"/>
              <a:gd name="connsiteY3" fmla="*/ 281940 h 2148840"/>
              <a:gd name="connsiteX4" fmla="*/ 1060364 w 1060364"/>
              <a:gd name="connsiteY4" fmla="*/ 0 h 21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364" h="2148840">
                <a:moveTo>
                  <a:pt x="54524" y="2148840"/>
                </a:moveTo>
                <a:cubicBezTo>
                  <a:pt x="24044" y="2042795"/>
                  <a:pt x="-6436" y="1936750"/>
                  <a:pt x="1184" y="1737360"/>
                </a:cubicBezTo>
                <a:cubicBezTo>
                  <a:pt x="8804" y="1537970"/>
                  <a:pt x="3724" y="1195070"/>
                  <a:pt x="100244" y="952500"/>
                </a:cubicBezTo>
                <a:cubicBezTo>
                  <a:pt x="196764" y="709930"/>
                  <a:pt x="420284" y="440690"/>
                  <a:pt x="580304" y="281940"/>
                </a:cubicBezTo>
                <a:cubicBezTo>
                  <a:pt x="740324" y="123190"/>
                  <a:pt x="900344" y="61595"/>
                  <a:pt x="1060364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7197577">
            <a:off x="3423637" y="3241201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smp_eq_8/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rot="997577" flipV="1">
            <a:off x="3861611" y="3000515"/>
            <a:ext cx="0" cy="798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7581076">
            <a:off x="3807720" y="2532054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clr_dac</a:t>
            </a:r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2171700" y="3124200"/>
            <a:ext cx="1478280" cy="1897380"/>
          </a:xfrm>
          <a:custGeom>
            <a:avLst/>
            <a:gdLst>
              <a:gd name="connsiteX0" fmla="*/ 1478280 w 1478280"/>
              <a:gd name="connsiteY0" fmla="*/ 1897380 h 1897380"/>
              <a:gd name="connsiteX1" fmla="*/ 1158240 w 1478280"/>
              <a:gd name="connsiteY1" fmla="*/ 1775460 h 1897380"/>
              <a:gd name="connsiteX2" fmla="*/ 457200 w 1478280"/>
              <a:gd name="connsiteY2" fmla="*/ 1234440 h 1897380"/>
              <a:gd name="connsiteX3" fmla="*/ 0 w 1478280"/>
              <a:gd name="connsiteY3" fmla="*/ 0 h 189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1897380">
                <a:moveTo>
                  <a:pt x="1478280" y="1897380"/>
                </a:moveTo>
                <a:cubicBezTo>
                  <a:pt x="1403350" y="1891665"/>
                  <a:pt x="1328420" y="1885950"/>
                  <a:pt x="1158240" y="1775460"/>
                </a:cubicBezTo>
                <a:cubicBezTo>
                  <a:pt x="988060" y="1664970"/>
                  <a:pt x="650240" y="1530350"/>
                  <a:pt x="457200" y="1234440"/>
                </a:cubicBezTo>
                <a:cubicBezTo>
                  <a:pt x="264160" y="938530"/>
                  <a:pt x="132080" y="469265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 rot="2432505">
            <a:off x="1821459" y="4298353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smp_eq_8/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2520341">
            <a:off x="2484114" y="4872870"/>
            <a:ext cx="1005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cnv_cmplt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rot="17433363">
            <a:off x="6111162" y="3562215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7658364">
            <a:off x="4005348" y="1934114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r>
              <a:rPr lang="en-US" dirty="0" err="1" smtClean="0"/>
              <a:t>inc_smpl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37654" y="6216134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BUBBLE DIAGRAM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337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7" grpId="0" animBg="1"/>
      <p:bldP spid="19" grpId="0"/>
      <p:bldP spid="24" grpId="0"/>
      <p:bldP spid="25" grpId="0" animBg="1"/>
      <p:bldP spid="26" grpId="0"/>
      <p:bldP spid="27" grpId="0"/>
      <p:bldP spid="28" grpId="0"/>
      <p:bldP spid="29" grpId="0" animBg="1"/>
      <p:bldP spid="30" grpId="0"/>
      <p:bldP spid="34" grpId="0"/>
      <p:bldP spid="36" grpId="0" animBg="1"/>
      <p:bldP spid="37" grpId="0"/>
      <p:bldP spid="38" grpId="0"/>
      <p:bldP spid="40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Course Structure </a:t>
            </a:r>
            <a:r>
              <a:rPr lang="en-US" sz="2400" dirty="0" smtClean="0"/>
              <a:t>(not inverted, not standard)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9534"/>
            <a:ext cx="8305800" cy="5029865"/>
          </a:xfrm>
        </p:spPr>
        <p:txBody>
          <a:bodyPr/>
          <a:lstStyle/>
          <a:p>
            <a:r>
              <a:rPr lang="en-US" dirty="0" smtClean="0"/>
              <a:t>Some Video Lectures (with subsequent quizzes)</a:t>
            </a:r>
          </a:p>
          <a:p>
            <a:r>
              <a:rPr lang="en-US" dirty="0" smtClean="0"/>
              <a:t>Some Classroom Lectures (usually one a week)</a:t>
            </a:r>
          </a:p>
          <a:p>
            <a:r>
              <a:rPr lang="en-US" sz="2400" dirty="0" smtClean="0"/>
              <a:t>Class room exercises with: </a:t>
            </a:r>
            <a:r>
              <a:rPr lang="en-US" sz="2400" b="1" dirty="0" err="1" smtClean="0"/>
              <a:t>ModelSim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Quartus</a:t>
            </a:r>
            <a:r>
              <a:rPr lang="en-US" sz="2400" b="1" dirty="0" smtClean="0"/>
              <a:t>/Synopsys</a:t>
            </a:r>
          </a:p>
          <a:p>
            <a:endParaRPr lang="en-US" sz="800" dirty="0" smtClean="0"/>
          </a:p>
          <a:p>
            <a:r>
              <a:rPr lang="en-US" dirty="0" smtClean="0"/>
              <a:t>In class exercises</a:t>
            </a:r>
          </a:p>
          <a:p>
            <a:pPr lvl="1"/>
            <a:r>
              <a:rPr lang="en-US" dirty="0" smtClean="0"/>
              <a:t>Most individual, some as team of 2, some as project team</a:t>
            </a:r>
          </a:p>
          <a:p>
            <a:pPr lvl="1"/>
            <a:r>
              <a:rPr lang="en-US" dirty="0" smtClean="0"/>
              <a:t>Verilog DUT and </a:t>
            </a:r>
            <a:r>
              <a:rPr lang="en-US" dirty="0" err="1" smtClean="0"/>
              <a:t>testbench</a:t>
            </a:r>
            <a:r>
              <a:rPr lang="en-US" dirty="0" smtClean="0"/>
              <a:t> creation &amp; simulation</a:t>
            </a:r>
          </a:p>
          <a:p>
            <a:pPr lvl="1"/>
            <a:r>
              <a:rPr lang="en-US" dirty="0" smtClean="0"/>
              <a:t>Sometimes mapping it to Altera FPGA (DE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 smtClean="0"/>
              <a:t> Nano)</a:t>
            </a:r>
          </a:p>
          <a:p>
            <a:pPr lvl="1"/>
            <a:r>
              <a:rPr lang="en-US" dirty="0" smtClean="0"/>
              <a:t>Sometime mapping it to </a:t>
            </a:r>
            <a:r>
              <a:rPr lang="en-US" dirty="0" err="1" smtClean="0"/>
              <a:t>std</a:t>
            </a:r>
            <a:r>
              <a:rPr lang="en-US" dirty="0" smtClean="0"/>
              <a:t> cell (Synopsys)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First 2 classes will be lectures because we have to have background before exercises practical.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F24C-E42A-45EE-B0BE-D27808D927F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9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Things to do</a:t>
            </a:r>
          </a:p>
        </p:txBody>
      </p:sp>
      <p:sp>
        <p:nvSpPr>
          <p:cNvPr id="49156" name="Rectangle 5"/>
          <p:cNvSpPr>
            <a:spLocks noGrp="1" noChangeArrowheads="1"/>
          </p:cNvSpPr>
          <p:nvPr>
            <p:ph idx="1"/>
          </p:nvPr>
        </p:nvSpPr>
        <p:spPr>
          <a:xfrm>
            <a:off x="454742" y="2209800"/>
            <a:ext cx="8229600" cy="30178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Familiarize self with the Moodle webpage</a:t>
            </a:r>
          </a:p>
          <a:p>
            <a:pPr eaLnBrk="1" hangingPunct="1"/>
            <a:r>
              <a:rPr lang="en-US" altLang="en-US" dirty="0" smtClean="0"/>
              <a:t>Look at the IEEE Verilog standard on webpage</a:t>
            </a: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2DDCAA-A631-4438-92B6-EAD23673EB01}" type="slidenum">
              <a:rPr lang="en-US" altLang="en-US" sz="1000"/>
              <a:pPr eaLnBrk="1" hangingPunct="1"/>
              <a:t>50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 Questions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49475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are some advantages of using HDLs, instead of schematic capture? </a:t>
            </a:r>
          </a:p>
          <a:p>
            <a:pPr eaLnBrk="1" hangingPunct="1"/>
            <a:r>
              <a:rPr lang="en-US" altLang="en-US" dirty="0" smtClean="0"/>
              <a:t>What advantages and disadvantages do standard cell designs have compared to full-custom designs? </a:t>
            </a:r>
          </a:p>
          <a:p>
            <a:pPr eaLnBrk="1" hangingPunct="1"/>
            <a:r>
              <a:rPr lang="en-US" altLang="en-US" dirty="0" smtClean="0"/>
              <a:t>What are some ways in which HDLs differ from conventional programming languages? How are they similar? </a:t>
            </a:r>
          </a:p>
          <a:p>
            <a:pPr eaLnBrk="1" hangingPunct="1"/>
            <a:r>
              <a:rPr lang="en-US" altLang="en-US" dirty="0" smtClean="0"/>
              <a:t>What are the different styles of Verilog coding?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B891AC-570D-43C5-B1AE-8AB3BAD7B678}" type="slidenum">
              <a:rPr lang="en-US" altLang="en-US" sz="1000"/>
              <a:pPr eaLnBrk="1" hangingPunct="1"/>
              <a:t>51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You Should Already Know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Principles of basic digital logic design (ECE 352)</a:t>
            </a:r>
          </a:p>
          <a:p>
            <a:pPr lvl="1" eaLnBrk="1" hangingPunct="1"/>
            <a:r>
              <a:rPr lang="en-US" altLang="en-US" dirty="0" smtClean="0"/>
              <a:t>Number representations (unsigned, signed, Hex &amp; Binary)</a:t>
            </a:r>
          </a:p>
          <a:p>
            <a:pPr lvl="1" eaLnBrk="1" hangingPunct="1"/>
            <a:r>
              <a:rPr lang="en-US" altLang="en-US" dirty="0" smtClean="0"/>
              <a:t>Boolean algebra</a:t>
            </a:r>
          </a:p>
          <a:p>
            <a:pPr lvl="1" eaLnBrk="1" hangingPunct="1"/>
            <a:r>
              <a:rPr lang="en-US" altLang="en-US" dirty="0" smtClean="0"/>
              <a:t>Gate-level design</a:t>
            </a:r>
          </a:p>
          <a:p>
            <a:pPr lvl="1" eaLnBrk="1" hangingPunct="1"/>
            <a:r>
              <a:rPr lang="en-US" altLang="en-US" dirty="0" smtClean="0"/>
              <a:t>K-Map minimization</a:t>
            </a:r>
          </a:p>
          <a:p>
            <a:pPr lvl="1" eaLnBrk="1" hangingPunct="1"/>
            <a:r>
              <a:rPr lang="en-US" altLang="en-US" dirty="0" smtClean="0"/>
              <a:t>Finite State Machines</a:t>
            </a:r>
          </a:p>
          <a:p>
            <a:pPr lvl="1" eaLnBrk="1" hangingPunct="1"/>
            <a:r>
              <a:rPr lang="en-US" altLang="en-US" dirty="0" smtClean="0"/>
              <a:t>Basic </a:t>
            </a:r>
            <a:r>
              <a:rPr lang="en-US" altLang="en-US" dirty="0" err="1" smtClean="0"/>
              <a:t>datapath</a:t>
            </a:r>
            <a:r>
              <a:rPr lang="en-US" altLang="en-US" dirty="0" smtClean="0"/>
              <a:t> structures (adders, shifters, SRAM)</a:t>
            </a:r>
          </a:p>
          <a:p>
            <a:pPr eaLnBrk="1" hangingPunct="1"/>
            <a:r>
              <a:rPr lang="en-US" altLang="en-US" dirty="0" smtClean="0"/>
              <a:t>How to log in to CAE machines and use a Linux shell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7CE66A-9FB2-4115-B52B-A2E1C9D6AA1E}" type="slidenum">
              <a:rPr lang="en-US" altLang="en-US" sz="1000"/>
              <a:pPr eaLnBrk="1" hangingPunct="1"/>
              <a:t>6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6324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Course Website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389437"/>
          </a:xfrm>
        </p:spPr>
        <p:txBody>
          <a:bodyPr/>
          <a:lstStyle/>
          <a:p>
            <a:r>
              <a:rPr lang="en-US" altLang="en-US" dirty="0" smtClean="0"/>
              <a:t>Canvas webpage: </a:t>
            </a:r>
            <a:r>
              <a:rPr lang="en-US" altLang="en-US" sz="2000" dirty="0"/>
              <a:t>(canvas.wisc.edu/courses/140578)</a:t>
            </a:r>
            <a:endParaRPr lang="en-US" altLang="en-US" sz="2000" dirty="0" smtClean="0"/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dirty="0" smtClean="0"/>
              <a:t>What the Website will have:</a:t>
            </a:r>
          </a:p>
          <a:p>
            <a:pPr lvl="1" eaLnBrk="1" hangingPunct="1"/>
            <a:r>
              <a:rPr lang="en-US" altLang="en-US" dirty="0" smtClean="0"/>
              <a:t>Lecture Notes </a:t>
            </a:r>
            <a:r>
              <a:rPr lang="en-US" altLang="en-US" sz="2000" dirty="0" smtClean="0"/>
              <a:t>(I will try to stay 1 week ahead of class)</a:t>
            </a:r>
          </a:p>
          <a:p>
            <a:pPr lvl="1" eaLnBrk="1" hangingPunct="1"/>
            <a:r>
              <a:rPr lang="en-US" altLang="en-US" dirty="0" smtClean="0"/>
              <a:t>Lecture Videos and Quizzes</a:t>
            </a:r>
          </a:p>
          <a:p>
            <a:pPr lvl="1" eaLnBrk="1" hangingPunct="1"/>
            <a:r>
              <a:rPr lang="en-US" altLang="en-US" dirty="0" smtClean="0"/>
              <a:t>Homework Assignments</a:t>
            </a:r>
          </a:p>
          <a:p>
            <a:pPr lvl="1" eaLnBrk="1" hangingPunct="1"/>
            <a:r>
              <a:rPr lang="en-US" altLang="en-US" dirty="0" smtClean="0"/>
              <a:t>In Class Exercise Descriptions</a:t>
            </a:r>
          </a:p>
          <a:p>
            <a:pPr lvl="1" eaLnBrk="1" hangingPunct="1"/>
            <a:r>
              <a:rPr lang="en-US" altLang="en-US" dirty="0" smtClean="0"/>
              <a:t>Tutorials</a:t>
            </a:r>
          </a:p>
          <a:p>
            <a:pPr lvl="1" eaLnBrk="1" hangingPunct="1"/>
            <a:r>
              <a:rPr lang="en-US" altLang="en-US" dirty="0" smtClean="0"/>
              <a:t>Project Information</a:t>
            </a:r>
          </a:p>
          <a:p>
            <a:pPr lvl="1" eaLnBrk="1" hangingPunct="1"/>
            <a:r>
              <a:rPr lang="en-US" altLang="en-US" dirty="0" smtClean="0"/>
              <a:t>Supplemental Information</a:t>
            </a:r>
          </a:p>
          <a:p>
            <a:pPr lvl="1" eaLnBrk="1" hangingPunct="1"/>
            <a:r>
              <a:rPr lang="en-US" altLang="en-US" dirty="0" smtClean="0"/>
              <a:t>Midterm Solution</a:t>
            </a:r>
            <a:endParaRPr lang="en-US" altLang="en-US" b="1" i="1" dirty="0" smtClean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B8A780-02B8-4FB3-9635-7695DB505408}" type="slidenum">
              <a:rPr lang="en-US" altLang="en-US" sz="1000"/>
              <a:pPr eaLnBrk="1" hangingPunct="1"/>
              <a:t>7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5417"/>
            <a:ext cx="6477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Course Materials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83783"/>
            <a:ext cx="8305800" cy="4389437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Slides</a:t>
            </a:r>
          </a:p>
          <a:p>
            <a:pPr eaLnBrk="1" hangingPunct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Textbook Necessary</a:t>
            </a:r>
          </a:p>
          <a:p>
            <a:pPr lvl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get by with the Standards &amp; Lecture slides</a:t>
            </a:r>
          </a:p>
          <a:p>
            <a:pPr eaLnBrk="1" hangingPunct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</a:t>
            </a:r>
          </a:p>
          <a:p>
            <a:pPr lvl="1" eaLnBrk="1" hangingPunct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Std.1364-2001, IEEE Standard Verilog Hardware Description Language, IEEE, Inc., 2001.</a:t>
            </a:r>
          </a:p>
          <a:p>
            <a:pPr lvl="1" eaLnBrk="1" hangingPunct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</a:t>
            </a:r>
            <a:r>
              <a:rPr lang="en-US" alt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Std</a:t>
            </a:r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1364.1-2002, IEEE Standard for Verilog Register Transfer Level Synthesis, IEEE, Inc., 2002</a:t>
            </a:r>
          </a:p>
          <a:p>
            <a:pPr eaLnBrk="1" hangingPunct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Synopsys on-line documentation</a:t>
            </a:r>
          </a:p>
          <a:p>
            <a:pPr eaLnBrk="1" hangingPunct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useful readings</a:t>
            </a:r>
          </a:p>
          <a:p>
            <a:pPr eaLnBrk="1" hangingPunct="1"/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have to buy a DE0 </a:t>
            </a:r>
            <a:r>
              <a:rPr lang="en-US" alt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Nano</a:t>
            </a:r>
            <a:r>
              <a:rPr lang="en-US" alt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FPGA board.  </a:t>
            </a:r>
          </a:p>
          <a:p>
            <a:pPr lvl="1"/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Pair up with someone and buy one for group of two.</a:t>
            </a:r>
          </a:p>
          <a:p>
            <a:pPr lvl="1"/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rent for $35 or buy for $70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95C6DC-5CAB-4B0E-BB36-E4D85627FC9C}" type="slidenum">
              <a:rPr lang="en-US" altLang="en-US" sz="1000"/>
              <a:pPr eaLnBrk="1" hangingPunct="1"/>
              <a:t>8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DE0-Nano (Altera FPGA Board)</a:t>
            </a:r>
            <a:br>
              <a:rPr lang="en-US" dirty="0" smtClean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F24C-E42A-45EE-B0BE-D27808D927FE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1" y="1271308"/>
            <a:ext cx="9008999" cy="50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2" id="{F0523964-0587-4A48-A821-E1B0DDBEBE6E}" vid="{DDB84ACA-78D3-4DBB-87F5-5F2F8832FD7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50785</TotalTime>
  <Words>2981</Words>
  <Application>Microsoft Office PowerPoint</Application>
  <PresentationFormat>On-screen Show (4:3)</PresentationFormat>
  <Paragraphs>765</Paragraphs>
  <Slides>51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Calibri</vt:lpstr>
      <vt:lpstr>Constantia</vt:lpstr>
      <vt:lpstr>Courier New</vt:lpstr>
      <vt:lpstr>Helvetica</vt:lpstr>
      <vt:lpstr>Palatino Linotype</vt:lpstr>
      <vt:lpstr>Symbol</vt:lpstr>
      <vt:lpstr>Tahoma</vt:lpstr>
      <vt:lpstr>Times New Roman</vt:lpstr>
      <vt:lpstr>Verdana</vt:lpstr>
      <vt:lpstr>Wingdings</vt:lpstr>
      <vt:lpstr>Wingdings 2</vt:lpstr>
      <vt:lpstr>Theme2</vt:lpstr>
      <vt:lpstr>ECE 551 Digital Design And Synthesis</vt:lpstr>
      <vt:lpstr>PowerPoint Presentation</vt:lpstr>
      <vt:lpstr>Instructor and TA Office Hours</vt:lpstr>
      <vt:lpstr>Course Goals</vt:lpstr>
      <vt:lpstr>Course Structure (not inverted, not standard)</vt:lpstr>
      <vt:lpstr>What You Should Already Know</vt:lpstr>
      <vt:lpstr>Course Website</vt:lpstr>
      <vt:lpstr>Course Materials</vt:lpstr>
      <vt:lpstr>DE0-Nano (Altera FPGA Board) </vt:lpstr>
      <vt:lpstr>Evaluation and Grading</vt:lpstr>
      <vt:lpstr>Class Project</vt:lpstr>
      <vt:lpstr>Course Tools</vt:lpstr>
      <vt:lpstr>ModelSim Tutorial</vt:lpstr>
      <vt:lpstr>What You Should Get From This Class</vt:lpstr>
      <vt:lpstr>PowerPoint Presentation</vt:lpstr>
      <vt:lpstr>PowerPoint Presentation</vt:lpstr>
      <vt:lpstr>What is an HDL?</vt:lpstr>
      <vt:lpstr>What is an HDL? (continued)</vt:lpstr>
      <vt:lpstr>Simulating/Validating HDL</vt:lpstr>
      <vt:lpstr>What is Synthesis?</vt:lpstr>
      <vt:lpstr>Synthesizing the Hardware Described</vt:lpstr>
      <vt:lpstr>Why Use an HDL?</vt:lpstr>
      <vt:lpstr>Why Use an HDL? (continued)</vt:lpstr>
      <vt:lpstr>Why Use an HDL? (continued)</vt:lpstr>
      <vt:lpstr>Other Important HDL Features</vt:lpstr>
      <vt:lpstr>Hardware Implementations</vt:lpstr>
      <vt:lpstr>Hardware Building Blocks</vt:lpstr>
      <vt:lpstr>Standard Cells</vt:lpstr>
      <vt:lpstr>FPGAs</vt:lpstr>
      <vt:lpstr>What is a Netlist?</vt:lpstr>
      <vt:lpstr>PowerPoint Presentation</vt:lpstr>
      <vt:lpstr>Verilog Module</vt:lpstr>
      <vt:lpstr>Verilog Module</vt:lpstr>
      <vt:lpstr>Declaring A Module</vt:lpstr>
      <vt:lpstr>Good HDL “Self Comments”</vt:lpstr>
      <vt:lpstr>Declaring Ports</vt:lpstr>
      <vt:lpstr>Module Styles</vt:lpstr>
      <vt:lpstr>Structural</vt:lpstr>
      <vt:lpstr>Structural Example</vt:lpstr>
      <vt:lpstr>RTL Example</vt:lpstr>
      <vt:lpstr>Behavioral Example</vt:lpstr>
      <vt:lpstr>FSM Review</vt:lpstr>
      <vt:lpstr>Mealy/Moore FSMs</vt:lpstr>
      <vt:lpstr>FSMs</vt:lpstr>
      <vt:lpstr>Remember Bubble Diagrams?</vt:lpstr>
      <vt:lpstr>PowerPoint Presentation</vt:lpstr>
      <vt:lpstr>PowerPoint Presentation</vt:lpstr>
      <vt:lpstr>PowerPoint Presentation</vt:lpstr>
      <vt:lpstr>PowerPoint Presentation</vt:lpstr>
      <vt:lpstr>Things to do</vt:lpstr>
      <vt:lpstr>Review Questions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555</cp:revision>
  <cp:lastPrinted>2019-01-22T21:32:45Z</cp:lastPrinted>
  <dcterms:created xsi:type="dcterms:W3CDTF">2004-09-02T02:36:09Z</dcterms:created>
  <dcterms:modified xsi:type="dcterms:W3CDTF">2019-01-23T05:00:53Z</dcterms:modified>
</cp:coreProperties>
</file>