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8" r:id="rId3"/>
    <p:sldId id="340" r:id="rId4"/>
    <p:sldId id="421" r:id="rId5"/>
    <p:sldId id="422" r:id="rId6"/>
    <p:sldId id="423" r:id="rId7"/>
    <p:sldId id="341" r:id="rId8"/>
    <p:sldId id="424" r:id="rId9"/>
    <p:sldId id="392" r:id="rId10"/>
    <p:sldId id="425" r:id="rId11"/>
    <p:sldId id="428" r:id="rId12"/>
    <p:sldId id="429" r:id="rId13"/>
    <p:sldId id="430" r:id="rId14"/>
    <p:sldId id="426" r:id="rId15"/>
    <p:sldId id="427" r:id="rId16"/>
    <p:sldId id="431" r:id="rId17"/>
    <p:sldId id="432" r:id="rId18"/>
    <p:sldId id="434" r:id="rId19"/>
    <p:sldId id="433" r:id="rId20"/>
    <p:sldId id="435" r:id="rId21"/>
    <p:sldId id="438" r:id="rId22"/>
    <p:sldId id="459" r:id="rId23"/>
    <p:sldId id="465" r:id="rId24"/>
    <p:sldId id="466" r:id="rId25"/>
    <p:sldId id="450" r:id="rId26"/>
    <p:sldId id="451" r:id="rId27"/>
    <p:sldId id="444" r:id="rId28"/>
    <p:sldId id="436" r:id="rId29"/>
    <p:sldId id="461" r:id="rId30"/>
    <p:sldId id="462" r:id="rId31"/>
    <p:sldId id="464" r:id="rId32"/>
    <p:sldId id="463" r:id="rId33"/>
    <p:sldId id="445" r:id="rId34"/>
    <p:sldId id="446" r:id="rId35"/>
    <p:sldId id="447" r:id="rId36"/>
    <p:sldId id="448" r:id="rId37"/>
    <p:sldId id="437" r:id="rId38"/>
    <p:sldId id="452" r:id="rId39"/>
    <p:sldId id="453" r:id="rId40"/>
    <p:sldId id="441" r:id="rId41"/>
    <p:sldId id="454" r:id="rId42"/>
    <p:sldId id="443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47"/>
    <a:srgbClr val="6969FF"/>
    <a:srgbClr val="0000A0"/>
    <a:srgbClr val="0066CC"/>
    <a:srgbClr val="0033CC"/>
    <a:srgbClr val="6699FF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828" autoAdjust="0"/>
  </p:normalViewPr>
  <p:slideViewPr>
    <p:cSldViewPr>
      <p:cViewPr varScale="1">
        <p:scale>
          <a:sx n="131" d="100"/>
          <a:sy n="131" d="100"/>
        </p:scale>
        <p:origin x="101" y="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D05FF74-702B-4E1E-9264-EBFB33146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195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B84C7D9A-927D-4309-9CCD-6563ABA80A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AA56A-BE3B-469E-8C07-25F9A75E31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91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4D0F9-82D7-4B9D-8758-54994A72F5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78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23A28-B43A-48CB-9A9D-FF2E89E93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82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115C4-DBD0-4B45-9C42-32EF97E1ED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0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16E7317-6944-4902-B1D8-CB12013DC3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1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3571D-2302-46D5-85DC-E900BBD441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3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2240D-BC64-43B5-A932-D088FD3F2B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8EB6-7773-4C9E-8DDC-4776C4605D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9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72120-77FE-4DE0-84FF-F465EF68C0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2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6626A-839C-4E59-A174-D6319A571D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4BA4808-B13A-435F-913E-F3F463F42A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5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D12F5774-8161-4176-8775-817BF96EE33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6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ECE 551</a:t>
            </a:r>
            <a:br>
              <a:rPr lang="en-US" altLang="en-US" sz="4800" smtClean="0"/>
            </a:br>
            <a:r>
              <a:rPr lang="en-US" altLang="en-US" sz="3700" smtClean="0"/>
              <a:t>Digital Design And Synthesis</a:t>
            </a:r>
            <a:endParaRPr lang="en-US" altLang="en-US" sz="260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Fall ‘17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38400" y="3810000"/>
            <a:ext cx="5029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Counters are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Shifters/Rotators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Proper SM Coding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Random </a:t>
            </a:r>
            <a:r>
              <a:rPr lang="en-US" altLang="en-US" sz="2400" dirty="0" err="1"/>
              <a:t>Misc</a:t>
            </a:r>
            <a:r>
              <a:rPr lang="en-US" altLang="en-US" sz="2400" dirty="0"/>
              <a:t> Stuff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829" y="1119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Shifter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BE2F6B-82BE-45C8-8D6B-C9F8DC4C9A22}" type="slidenum">
              <a:rPr lang="en-US" altLang="en-US">
                <a:latin typeface="Verdana" panose="020B0604030504040204" pitchFamily="34" charset="0"/>
              </a:rPr>
              <a:pPr/>
              <a:t>10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24825" cy="33480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(</a:t>
            </a:r>
            <a:r>
              <a:rPr lang="en-US" altLang="en-US" b="1">
                <a:latin typeface="Tahoma" panose="020B0604030504040204" pitchFamily="34" charset="0"/>
              </a:rPr>
              <a:t>posedge</a:t>
            </a:r>
            <a:r>
              <a:rPr lang="en-US" altLang="en-US">
                <a:latin typeface="Tahoma" panose="020B0604030504040204" pitchFamily="34" charset="0"/>
              </a:rPr>
              <a:t> clk) </a:t>
            </a:r>
            <a:r>
              <a:rPr lang="en-US" altLang="en-US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if</a:t>
            </a:r>
            <a:r>
              <a:rPr lang="en-US" altLang="en-US">
                <a:latin typeface="Tahoma" panose="020B0604030504040204" pitchFamily="34" charset="0"/>
              </a:rPr>
              <a:t> (rst) Data_Out &lt;= 0;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else  case</a:t>
            </a:r>
            <a:r>
              <a:rPr lang="en-US" altLang="en-US">
                <a:latin typeface="Tahoma" panose="020B0604030504040204" pitchFamily="34" charset="0"/>
              </a:rPr>
              <a:t> (select[1:0])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2’b00:  Data_Out &lt;= Data_Out;		   	// Hold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2’b01:  Data_Out &lt;= {Data_Out[3], Data_Out[3:1]};  	//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÷ by 2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2’b10:  Data_Out &lt;= {Data_Out[2:0], 1’b0};  		// X by 2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2’b11:  Data_Out &lt;= Data_In;  		   	// Parallel Load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  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46125" y="4991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" y="5105400"/>
            <a:ext cx="5387975" cy="376238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Think what this code implies…How will it synthesize?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9600" y="5638800"/>
            <a:ext cx="4219575" cy="376238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Is the reset synchronous or asynchronous?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09600" y="6172200"/>
            <a:ext cx="4306888" cy="376238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Why was the MSB replicated on the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÷ by 2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181600" y="5638800"/>
            <a:ext cx="3468688" cy="650875"/>
          </a:xfrm>
          <a:prstGeom prst="rect">
            <a:avLst/>
          </a:prstGeom>
          <a:solidFill>
            <a:srgbClr val="FFFF00">
              <a:alpha val="4117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There is no default to the case, is this bad?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85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Aside </a:t>
            </a:r>
            <a:r>
              <a:rPr lang="en-US" altLang="en-US" sz="4000" dirty="0" smtClean="0"/>
              <a:t>(a quick intro to parameters)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Tahoma" panose="020B0604030504040204" pitchFamily="34" charset="0"/>
              </a:rPr>
              <a:t>parameter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</a:t>
            </a:r>
            <a:r>
              <a:rPr lang="en-US" altLang="en-US" dirty="0" smtClean="0"/>
              <a:t> like a </a:t>
            </a:r>
            <a:r>
              <a:rPr lang="en-US" altLang="en-US" b="1" dirty="0" smtClean="0"/>
              <a:t>local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Tahoma" panose="020B0604030504040204" pitchFamily="34" charset="0"/>
              </a:rPr>
              <a:t>`define</a:t>
            </a:r>
          </a:p>
          <a:p>
            <a:pPr lvl="1" eaLnBrk="1" hangingPunct="1"/>
            <a:r>
              <a:rPr lang="en-US" altLang="en-US" dirty="0" smtClean="0"/>
              <a:t>Defined locally to the module</a:t>
            </a:r>
          </a:p>
          <a:p>
            <a:pPr lvl="1" eaLnBrk="1" hangingPunct="1"/>
            <a:r>
              <a:rPr lang="en-US" altLang="en-US" dirty="0" smtClean="0"/>
              <a:t>Can be overridden (passed a value in an instantiation)</a:t>
            </a:r>
          </a:p>
          <a:p>
            <a:pPr lvl="1" eaLnBrk="1" hangingPunct="1"/>
            <a:r>
              <a:rPr lang="en-US" altLang="en-US" dirty="0" smtClean="0"/>
              <a:t>There is another method called </a:t>
            </a:r>
            <a:r>
              <a:rPr lang="en-US" altLang="en-US" b="1" dirty="0" err="1" smtClean="0">
                <a:latin typeface="Tahoma" panose="020B0604030504040204" pitchFamily="34" charset="0"/>
              </a:rPr>
              <a:t>defparam</a:t>
            </a:r>
            <a:r>
              <a:rPr lang="en-US" altLang="en-US" dirty="0" smtClean="0"/>
              <a:t> (don’t ever use it) that can override them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 even more local than parameter</a:t>
            </a:r>
          </a:p>
          <a:p>
            <a:pPr lvl="1" eaLnBrk="1" hangingPunct="1"/>
            <a:r>
              <a:rPr lang="en-US" altLang="en-US" dirty="0" smtClean="0"/>
              <a:t>Can’t be passed a value</a:t>
            </a:r>
          </a:p>
          <a:p>
            <a:pPr lvl="1" eaLnBrk="1" hangingPunct="1"/>
            <a:r>
              <a:rPr lang="en-US" altLang="en-US" b="1" dirty="0" err="1" smtClean="0">
                <a:latin typeface="Tahoma" panose="020B0604030504040204" pitchFamily="34" charset="0"/>
              </a:rPr>
              <a:t>defparam</a:t>
            </a:r>
            <a:r>
              <a:rPr lang="en-US" altLang="en-US" dirty="0" smtClean="0"/>
              <a:t> does not modify</a:t>
            </a:r>
          </a:p>
          <a:p>
            <a:pPr lvl="1" eaLnBrk="1" hangingPunct="1"/>
            <a:r>
              <a:rPr lang="en-US" altLang="en-US" dirty="0" smtClean="0"/>
              <a:t>Only available in Verilog 2001 &amp; newer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C3E5B0-BF0C-4617-BBE9-EEB758D07202}" type="slidenum">
              <a:rPr lang="en-US" altLang="en-US">
                <a:latin typeface="Verdana" panose="020B0604030504040204" pitchFamily="34" charset="0"/>
              </a:rPr>
              <a:pPr/>
              <a:t>11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83" y="195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Aside </a:t>
            </a:r>
            <a:r>
              <a:rPr lang="en-US" altLang="en-US" sz="4000" dirty="0" smtClean="0"/>
              <a:t>(a quick intro to parameters)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1A7E8D-652B-49F8-A566-7243C7AE06D7}" type="slidenum">
              <a:rPr lang="en-US" altLang="en-US">
                <a:latin typeface="Verdana" panose="020B0604030504040204" pitchFamily="34" charset="0"/>
              </a:rPr>
              <a:pPr/>
              <a:t>12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4165600" cy="34305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adder(a,b,cin,sum,cout);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parameter</a:t>
            </a:r>
            <a:r>
              <a:rPr lang="en-US" altLang="en-US">
                <a:latin typeface="Tahoma" panose="020B0604030504040204" pitchFamily="34" charset="0"/>
              </a:rPr>
              <a:t> WIDTH = 8; // default is 8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[WIDTH-1:0] a,b;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cin;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[WIDTH-1:0] sum;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cout;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assign</a:t>
            </a:r>
            <a:r>
              <a:rPr lang="en-US" altLang="en-US">
                <a:latin typeface="Tahoma" panose="020B0604030504040204" pitchFamily="34" charset="0"/>
              </a:rPr>
              <a:t> {cout,sum} =  a  +  b + cin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1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419600" y="2362200"/>
            <a:ext cx="4343400" cy="40211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alu(src1,src2,dst,cin,cout);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[15:0] src1,src2;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…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//////////////////////////////////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// Instantiate 16-bit adder //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////////////////////////////////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adder #(16) add1(.a(src1),.b(src2),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             .cin(cin),.cout(cout),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             .sum(dst));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…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457200" y="5410200"/>
            <a:ext cx="3733800" cy="723900"/>
          </a:xfrm>
          <a:prstGeom prst="rect">
            <a:avLst/>
          </a:prstGeom>
          <a:solidFill>
            <a:srgbClr val="99CC00">
              <a:alpha val="45882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>
                <a:latin typeface="Times New Roman" panose="02020603050405020304" pitchFamily="18" charset="0"/>
              </a:rPr>
              <a:t>Instantiation of module can override a parameter.</a:t>
            </a:r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V="1">
            <a:off x="4186238" y="4724400"/>
            <a:ext cx="129540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5" grpId="0" animBg="1"/>
      <p:bldP spid="288777" grpId="0" animBg="1"/>
      <p:bldP spid="2887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149" y="22420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Aside </a:t>
            </a:r>
            <a:r>
              <a:rPr lang="en-US" altLang="en-US" sz="4000" dirty="0" smtClean="0"/>
              <a:t>(a quick intro to parameters)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209800" cy="61118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Examples: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41C3B2-CDED-4B8D-A914-FDD8B158E32D}" type="slidenum">
              <a:rPr lang="en-US" altLang="en-US">
                <a:latin typeface="Verdana" panose="020B0604030504040204" pitchFamily="34" charset="0"/>
              </a:rPr>
              <a:pPr/>
              <a:t>13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79525" y="2165350"/>
            <a:ext cx="2576513" cy="10493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parameter Clk2q = 1.5,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Tsu = 1,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Thd = 0;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4495800" y="2133600"/>
            <a:ext cx="2905125" cy="10493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localparam IDLE 	= 2’b00;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localparam CONV 	= 2’b01;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localparam ACCM	= 2’b10;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5105400" cy="3028521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register2001 #(</a:t>
            </a:r>
            <a:r>
              <a:rPr lang="en-US" altLang="en-US" b="1" dirty="0">
                <a:latin typeface="Tahoma" panose="020B0604030504040204" pitchFamily="34" charset="0"/>
              </a:rPr>
              <a:t>parameter</a:t>
            </a:r>
            <a:r>
              <a:rPr lang="en-US" altLang="en-US" dirty="0">
                <a:latin typeface="Tahoma" panose="020B0604030504040204" pitchFamily="34" charset="0"/>
              </a:rPr>
              <a:t> SIZE=8)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(</a:t>
            </a:r>
            <a:r>
              <a:rPr lang="en-US" altLang="en-US" b="1" dirty="0">
                <a:latin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[SIZE-1:0] q,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[SIZE-1:0] d,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@(</a:t>
            </a:r>
            <a:r>
              <a:rPr lang="en-US" altLang="en-US" b="1" dirty="0" err="1">
                <a:latin typeface="Tahoma" panose="020B0604030504040204" pitchFamily="34" charset="0"/>
              </a:rPr>
              <a:t>posedge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b="1" dirty="0" err="1">
                <a:latin typeface="Tahoma" panose="020B0604030504040204" pitchFamily="34" charset="0"/>
              </a:rPr>
              <a:t>negedge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(!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 q &lt;= 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else</a:t>
            </a:r>
            <a:r>
              <a:rPr lang="en-US" altLang="en-US" dirty="0">
                <a:latin typeface="Tahoma" panose="020B0604030504040204" pitchFamily="34" charset="0"/>
              </a:rPr>
              <a:t> q &lt;= 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5791200" y="3810000"/>
            <a:ext cx="2759075" cy="1647825"/>
          </a:xfrm>
          <a:prstGeom prst="rect">
            <a:avLst/>
          </a:prstGeom>
          <a:solidFill>
            <a:srgbClr val="FF6600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Read Cummings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 i="1">
                <a:latin typeface="Times New Roman" panose="02020603050405020304" pitchFamily="18" charset="0"/>
              </a:rPr>
              <a:t>paramdesign</a:t>
            </a:r>
            <a:r>
              <a:rPr lang="en-US" altLang="en-US" sz="2400">
                <a:latin typeface="Times New Roman" panose="02020603050405020304" pitchFamily="18" charset="0"/>
              </a:rPr>
              <a:t> paper for hdlcon posted on class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nimBg="1"/>
      <p:bldP spid="289798" grpId="0" animBg="1"/>
      <p:bldP spid="2898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67937" y="1698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State Machines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9A552F-6357-4C03-A9E4-29413225B578}" type="slidenum">
              <a:rPr lang="en-US" altLang="en-US">
                <a:latin typeface="Verdana" panose="020B0604030504040204" pitchFamily="34" charset="0"/>
              </a:rPr>
              <a:pPr/>
              <a:t>14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6388" name="Text Box 102"/>
          <p:cNvSpPr txBox="1">
            <a:spLocks noChangeArrowheads="1"/>
          </p:cNvSpPr>
          <p:nvPr/>
        </p:nvSpPr>
        <p:spPr bwMode="auto">
          <a:xfrm>
            <a:off x="6019800" y="1676400"/>
            <a:ext cx="2667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 b="1" u="sng">
                <a:latin typeface="Times New Roman" panose="02020603050405020304" pitchFamily="18" charset="0"/>
              </a:rPr>
              <a:t>State Machines: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900" b="1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Next State and output logic are combinational blocks, which have outputs dependent on the current state.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The current state is, of course, stored by a FF.</a:t>
            </a:r>
          </a:p>
        </p:txBody>
      </p:sp>
      <p:sp>
        <p:nvSpPr>
          <p:cNvPr id="285799" name="Text Box 103"/>
          <p:cNvSpPr txBox="1">
            <a:spLocks noChangeArrowheads="1"/>
          </p:cNvSpPr>
          <p:nvPr/>
        </p:nvSpPr>
        <p:spPr bwMode="auto">
          <a:xfrm>
            <a:off x="609600" y="4800600"/>
            <a:ext cx="8001000" cy="16541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</a:rPr>
              <a:t> What is the best way to code State Machines?: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Best to separate combinational (blocking) from sequential (non-blocking)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Output logic and state transition logic can be coded in same </a:t>
            </a:r>
            <a:r>
              <a:rPr lang="en-US" altLang="en-US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imes New Roman" panose="02020603050405020304" pitchFamily="18" charset="0"/>
              </a:rPr>
              <a:t> block since they have the same inputs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Output logic and state transition logic are ideally suited for a </a:t>
            </a:r>
            <a:r>
              <a:rPr lang="en-US" altLang="en-US">
                <a:latin typeface="Tahoma" panose="020B0604030504040204" pitchFamily="34" charset="0"/>
              </a:rPr>
              <a:t>case</a:t>
            </a:r>
            <a:r>
              <a:rPr lang="en-US" altLang="en-US">
                <a:latin typeface="Times New Roman" panose="02020603050405020304" pitchFamily="18" charset="0"/>
              </a:rPr>
              <a:t> statement</a:t>
            </a: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619250"/>
            <a:ext cx="53181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Diagrams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3D7E00-3E6D-4098-BA34-B120B49DCA78}" type="slidenum">
              <a:rPr lang="en-US" altLang="en-US">
                <a:latin typeface="Verdana" panose="020B0604030504040204" pitchFamily="34" charset="0"/>
              </a:rPr>
              <a:pPr/>
              <a:t>15</a:t>
            </a:fld>
            <a:endParaRPr lang="en-US" altLang="en-US">
              <a:latin typeface="Verdana" panose="020B0604030504040204" pitchFamily="34" charset="0"/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238250" y="2921000"/>
            <a:ext cx="1270000" cy="1212850"/>
            <a:chOff x="785" y="1229"/>
            <a:chExt cx="800" cy="764"/>
          </a:xfrm>
        </p:grpSpPr>
        <p:sp>
          <p:nvSpPr>
            <p:cNvPr id="17435" name="Oval 5"/>
            <p:cNvSpPr>
              <a:spLocks noChangeArrowheads="1"/>
            </p:cNvSpPr>
            <p:nvPr/>
          </p:nvSpPr>
          <p:spPr bwMode="auto">
            <a:xfrm>
              <a:off x="785" y="1229"/>
              <a:ext cx="800" cy="76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6" name="Line 6"/>
            <p:cNvSpPr>
              <a:spLocks noChangeShapeType="1"/>
            </p:cNvSpPr>
            <p:nvPr/>
          </p:nvSpPr>
          <p:spPr bwMode="auto">
            <a:xfrm>
              <a:off x="1577" y="1506"/>
              <a:ext cx="8" cy="2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3960813" y="2921000"/>
            <a:ext cx="1270000" cy="1212850"/>
            <a:chOff x="785" y="1229"/>
            <a:chExt cx="800" cy="764"/>
          </a:xfrm>
        </p:grpSpPr>
        <p:sp>
          <p:nvSpPr>
            <p:cNvPr id="17433" name="Oval 8"/>
            <p:cNvSpPr>
              <a:spLocks noChangeArrowheads="1"/>
            </p:cNvSpPr>
            <p:nvPr/>
          </p:nvSpPr>
          <p:spPr bwMode="auto">
            <a:xfrm>
              <a:off x="785" y="1229"/>
              <a:ext cx="800" cy="76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4" name="Line 9"/>
            <p:cNvSpPr>
              <a:spLocks noChangeShapeType="1"/>
            </p:cNvSpPr>
            <p:nvPr/>
          </p:nvSpPr>
          <p:spPr bwMode="auto">
            <a:xfrm>
              <a:off x="1577" y="1506"/>
              <a:ext cx="8" cy="2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4" name="Oval 10"/>
          <p:cNvSpPr>
            <a:spLocks noChangeArrowheads="1"/>
          </p:cNvSpPr>
          <p:nvPr/>
        </p:nvSpPr>
        <p:spPr bwMode="auto">
          <a:xfrm>
            <a:off x="3814763" y="3543300"/>
            <a:ext cx="1557337" cy="1004888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Oval 11"/>
          <p:cNvSpPr>
            <a:spLocks noChangeArrowheads="1"/>
          </p:cNvSpPr>
          <p:nvPr/>
        </p:nvSpPr>
        <p:spPr bwMode="auto">
          <a:xfrm>
            <a:off x="3759200" y="5613400"/>
            <a:ext cx="1557338" cy="1004888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Oval 12"/>
          <p:cNvSpPr>
            <a:spLocks noChangeArrowheads="1"/>
          </p:cNvSpPr>
          <p:nvPr/>
        </p:nvSpPr>
        <p:spPr bwMode="auto">
          <a:xfrm>
            <a:off x="1057275" y="3543300"/>
            <a:ext cx="1557338" cy="1004888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Line 13"/>
          <p:cNvSpPr>
            <a:spLocks noChangeShapeType="1"/>
          </p:cNvSpPr>
          <p:nvPr/>
        </p:nvSpPr>
        <p:spPr bwMode="auto">
          <a:xfrm>
            <a:off x="2624138" y="4024313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 flipH="1" flipV="1">
            <a:off x="2408238" y="4405313"/>
            <a:ext cx="1466850" cy="142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1538288" y="35052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ahoma" panose="020B0604030504040204" pitchFamily="34" charset="0"/>
              </a:rPr>
              <a:t>S0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4254500" y="55626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ahoma" panose="020B0604030504040204" pitchFamily="34" charset="0"/>
              </a:rPr>
              <a:t>S2</a:t>
            </a:r>
          </a:p>
        </p:txBody>
      </p:sp>
      <p:sp>
        <p:nvSpPr>
          <p:cNvPr id="17421" name="Text Box 17"/>
          <p:cNvSpPr txBox="1">
            <a:spLocks noChangeArrowheads="1"/>
          </p:cNvSpPr>
          <p:nvPr/>
        </p:nvSpPr>
        <p:spPr bwMode="auto">
          <a:xfrm>
            <a:off x="4303713" y="35052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ahoma" panose="020B0604030504040204" pitchFamily="34" charset="0"/>
              </a:rPr>
              <a:t>S1</a:t>
            </a:r>
          </a:p>
        </p:txBody>
      </p: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663575" y="4786313"/>
            <a:ext cx="146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rst_n = 0</a:t>
            </a:r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1438275" y="24384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a = 0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3733800" y="1708150"/>
            <a:ext cx="1612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b=0 / Y=1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a=0 / Y=1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a=1 / Y=1</a:t>
            </a:r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2665413" y="3589338"/>
            <a:ext cx="10398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a = 1/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Z = 1</a:t>
            </a:r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 flipV="1">
            <a:off x="754063" y="4416425"/>
            <a:ext cx="56515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4573588" y="4594225"/>
            <a:ext cx="12700" cy="993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8" name="Group 24"/>
          <p:cNvGrpSpPr>
            <a:grpSpLocks/>
          </p:cNvGrpSpPr>
          <p:nvPr/>
        </p:nvGrpSpPr>
        <p:grpSpPr bwMode="auto">
          <a:xfrm>
            <a:off x="3730625" y="4762500"/>
            <a:ext cx="3571875" cy="468313"/>
            <a:chOff x="758" y="3287"/>
            <a:chExt cx="2250" cy="295"/>
          </a:xfrm>
        </p:grpSpPr>
        <p:sp>
          <p:nvSpPr>
            <p:cNvPr id="17431" name="Text Box 25"/>
            <p:cNvSpPr txBox="1">
              <a:spLocks noChangeArrowheads="1"/>
            </p:cNvSpPr>
            <p:nvPr/>
          </p:nvSpPr>
          <p:spPr bwMode="auto">
            <a:xfrm>
              <a:off x="758" y="328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32" name="Text Box 26"/>
            <p:cNvSpPr txBox="1">
              <a:spLocks noChangeArrowheads="1"/>
            </p:cNvSpPr>
            <p:nvPr/>
          </p:nvSpPr>
          <p:spPr bwMode="auto">
            <a:xfrm>
              <a:off x="1342" y="3294"/>
              <a:ext cx="16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ahoma" panose="020B0604030504040204" pitchFamily="34" charset="0"/>
                </a:rPr>
                <a:t>b = 1/ Z = 1, Y=1</a:t>
              </a:r>
            </a:p>
          </p:txBody>
        </p:sp>
      </p:grpSp>
      <p:sp>
        <p:nvSpPr>
          <p:cNvPr id="17429" name="Text Box 27"/>
          <p:cNvSpPr txBox="1">
            <a:spLocks noChangeArrowheads="1"/>
          </p:cNvSpPr>
          <p:nvPr/>
        </p:nvSpPr>
        <p:spPr bwMode="auto">
          <a:xfrm>
            <a:off x="5715000" y="1981200"/>
            <a:ext cx="2935288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Outputs </a:t>
            </a:r>
            <a:r>
              <a:rPr lang="en-US" altLang="en-US" sz="2000" b="1"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</a:rPr>
              <a:t>Z</a:t>
            </a:r>
            <a:r>
              <a:rPr lang="en-US" altLang="en-US" sz="2000">
                <a:latin typeface="Times New Roman" panose="02020603050405020304" pitchFamily="18" charset="0"/>
              </a:rPr>
              <a:t> are 0,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unless specified otherwise.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Is this Mealy or Moore?</a:t>
            </a:r>
            <a:endParaRPr lang="en-US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0" name="Text Box 28"/>
          <p:cNvSpPr txBox="1">
            <a:spLocks noChangeArrowheads="1"/>
          </p:cNvSpPr>
          <p:nvPr/>
        </p:nvSpPr>
        <p:spPr bwMode="auto">
          <a:xfrm>
            <a:off x="5562600" y="5486400"/>
            <a:ext cx="1476375" cy="388938"/>
          </a:xfrm>
          <a:prstGeom prst="rect">
            <a:avLst/>
          </a:prstGeom>
          <a:solidFill>
            <a:srgbClr val="99CC00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imes New Roman" panose="02020603050405020304" pitchFamily="18" charset="0"/>
              </a:rPr>
              <a:t>Lets code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9" y="11430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SM Coding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A0DB458-07A3-4BA8-9BAC-FD6C3C9A00AC}" type="slidenum">
              <a:rPr lang="en-US" altLang="en-US">
                <a:latin typeface="Verdana" panose="020B0604030504040204" pitchFamily="34" charset="0"/>
              </a:rPr>
              <a:pPr/>
              <a:t>16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3368675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fsm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clk,rst_n,a,b,Y,Z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clk,rst_n,a,b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output </a:t>
            </a:r>
            <a:r>
              <a:rPr lang="en-US" altLang="en-US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b="1" dirty="0" smtClean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Y,Z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S0 = 2’b00;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S1 = 2’b01;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S2 = 2’b10;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[1:0] </a:t>
            </a:r>
            <a:r>
              <a:rPr lang="en-US" altLang="en-US" dirty="0" err="1">
                <a:latin typeface="Tahoma" panose="020B0604030504040204" pitchFamily="34" charset="0"/>
              </a:rPr>
              <a:t>state,nxt_state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@(</a:t>
            </a:r>
            <a:r>
              <a:rPr lang="en-US" altLang="en-US" b="1" dirty="0" err="1">
                <a:latin typeface="Tahoma" panose="020B0604030504040204" pitchFamily="34" charset="0"/>
              </a:rPr>
              <a:t>posedge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                 </a:t>
            </a:r>
            <a:r>
              <a:rPr lang="en-US" altLang="en-US" b="1" dirty="0" err="1">
                <a:latin typeface="Tahoma" panose="020B0604030504040204" pitchFamily="34" charset="0"/>
              </a:rPr>
              <a:t>negedge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(!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state &lt;= S0;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state &lt;=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810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648200" y="1524000"/>
            <a:ext cx="0" cy="510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81000" y="1524000"/>
            <a:ext cx="426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4572000" y="1295400"/>
            <a:ext cx="403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00600" y="457200"/>
            <a:ext cx="3581400" cy="6400800"/>
            <a:chOff x="3024" y="288"/>
            <a:chExt cx="2256" cy="4032"/>
          </a:xfrm>
        </p:grpSpPr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216" y="345"/>
              <a:ext cx="1921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b="1" dirty="0">
                  <a:latin typeface="Tahoma" panose="020B0604030504040204" pitchFamily="34" charset="0"/>
                </a:rPr>
                <a:t>always</a:t>
              </a:r>
              <a:r>
                <a:rPr lang="en-US" altLang="en-US" dirty="0">
                  <a:latin typeface="Tahoma" panose="020B0604030504040204" pitchFamily="34" charset="0"/>
                </a:rPr>
                <a:t> @ (</a:t>
              </a:r>
              <a:r>
                <a:rPr lang="en-US" altLang="en-US" dirty="0" err="1">
                  <a:latin typeface="Tahoma" panose="020B0604030504040204" pitchFamily="34" charset="0"/>
                </a:rPr>
                <a:t>state,a,b</a:t>
              </a:r>
              <a:r>
                <a:rPr lang="en-US" altLang="en-US" dirty="0">
                  <a:latin typeface="Tahoma" panose="020B0604030504040204" pitchFamily="34" charset="0"/>
                </a:rPr>
                <a:t>)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</a:t>
              </a:r>
              <a:r>
                <a:rPr lang="en-US" altLang="en-US" b="1" dirty="0">
                  <a:latin typeface="Tahoma" panose="020B0604030504040204" pitchFamily="34" charset="0"/>
                </a:rPr>
                <a:t>case</a:t>
              </a:r>
              <a:r>
                <a:rPr lang="en-US" altLang="en-US" dirty="0">
                  <a:latin typeface="Tahoma" panose="020B0604030504040204" pitchFamily="34" charset="0"/>
                </a:rPr>
                <a:t> (state)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S0 : </a:t>
              </a:r>
              <a:r>
                <a:rPr lang="en-US" altLang="en-US" b="1" dirty="0">
                  <a:latin typeface="Tahoma" panose="020B0604030504040204" pitchFamily="34" charset="0"/>
                </a:rPr>
                <a:t>if</a:t>
              </a:r>
              <a:r>
                <a:rPr lang="en-US" altLang="en-US" dirty="0">
                  <a:latin typeface="Tahoma" panose="020B0604030504040204" pitchFamily="34" charset="0"/>
                </a:rPr>
                <a:t> (a) </a:t>
              </a:r>
              <a:r>
                <a:rPr lang="en-US" altLang="en-US" b="1" dirty="0">
                  <a:latin typeface="Tahoma" panose="020B0604030504040204" pitchFamily="34" charset="0"/>
                </a:rPr>
                <a:t>begin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S1;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Z = 1; end 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S0;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S1 : </a:t>
              </a:r>
              <a:r>
                <a:rPr lang="en-US" altLang="en-US" b="1" dirty="0">
                  <a:latin typeface="Tahoma" panose="020B0604030504040204" pitchFamily="34" charset="0"/>
                </a:rPr>
                <a:t>begin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Y=1;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if</a:t>
              </a:r>
              <a:r>
                <a:rPr lang="en-US" altLang="en-US" dirty="0">
                  <a:latin typeface="Tahoma" panose="020B0604030504040204" pitchFamily="34" charset="0"/>
                </a:rPr>
                <a:t> (b) </a:t>
              </a:r>
              <a:r>
                <a:rPr lang="en-US" altLang="en-US" b="1" dirty="0">
                  <a:latin typeface="Tahoma" panose="020B0604030504040204" pitchFamily="34" charset="0"/>
                </a:rPr>
                <a:t>begin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S2;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  Z=1; </a:t>
              </a:r>
              <a:r>
                <a:rPr lang="en-US" altLang="en-US" b="1" dirty="0">
                  <a:latin typeface="Tahoma" panose="020B0604030504040204" pitchFamily="34" charset="0"/>
                </a:rPr>
                <a:t>end</a:t>
              </a:r>
              <a:r>
                <a:rPr lang="en-US" altLang="en-US" dirty="0">
                  <a:latin typeface="Tahoma" panose="020B0604030504040204" pitchFamily="34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    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S1;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       </a:t>
              </a:r>
              <a:r>
                <a:rPr lang="en-US" altLang="en-US" b="1" dirty="0">
                  <a:latin typeface="Tahoma" panose="020B0604030504040204" pitchFamily="34" charset="0"/>
                </a:rPr>
                <a:t>end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   S2 : </a:t>
              </a:r>
              <a:r>
                <a:rPr lang="en-US" altLang="en-US" dirty="0" err="1">
                  <a:latin typeface="Tahoma" panose="020B0604030504040204" pitchFamily="34" charset="0"/>
                </a:rPr>
                <a:t>nxt_state</a:t>
              </a:r>
              <a:r>
                <a:rPr lang="en-US" altLang="en-US" dirty="0">
                  <a:latin typeface="Tahoma" panose="020B0604030504040204" pitchFamily="34" charset="0"/>
                </a:rPr>
                <a:t> = S0;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dirty="0">
                  <a:latin typeface="Tahoma" panose="020B0604030504040204" pitchFamily="34" charset="0"/>
                </a:rPr>
                <a:t>   </a:t>
              </a:r>
              <a:r>
                <a:rPr lang="en-US" altLang="en-US" b="1" dirty="0" err="1">
                  <a:latin typeface="Tahoma" panose="020B0604030504040204" pitchFamily="34" charset="0"/>
                </a:rPr>
                <a:t>endcase</a:t>
              </a:r>
              <a:endParaRPr lang="en-US" altLang="en-US" b="1" dirty="0"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r>
                <a:rPr lang="en-US" altLang="en-US" b="1" dirty="0" err="1">
                  <a:latin typeface="Tahoma" panose="020B0604030504040204" pitchFamily="34" charset="0"/>
                </a:rPr>
                <a:t>endmodule</a:t>
              </a:r>
              <a:endParaRPr lang="en-US" altLang="en-US" b="1" dirty="0"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</a:pP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 flipV="1">
              <a:off x="3024" y="288"/>
              <a:ext cx="0" cy="38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024" y="4128"/>
              <a:ext cx="225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 flipV="1">
              <a:off x="5280" y="336"/>
              <a:ext cx="0" cy="37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3429000" y="2590800"/>
            <a:ext cx="2060575" cy="663575"/>
          </a:xfrm>
          <a:prstGeom prst="rect">
            <a:avLst/>
          </a:prstGeom>
          <a:solidFill>
            <a:srgbClr val="00FF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What problems do</a:t>
            </a:r>
          </a:p>
          <a:p>
            <a:r>
              <a:rPr lang="en-US" altLang="en-US"/>
              <a:t>we have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1" grpId="0" animBg="1"/>
      <p:bldP spid="2908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7479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SM Coding (2</a:t>
            </a:r>
            <a:r>
              <a:rPr lang="en-US" altLang="en-US" sz="3600" baseline="30000" dirty="0" smtClean="0"/>
              <a:t>nd</a:t>
            </a:r>
            <a:r>
              <a:rPr lang="en-US" altLang="en-US" sz="3600" dirty="0" smtClean="0"/>
              <a:t> try of combinational)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BF2DF5-1AE3-4151-927E-BA673DA59AFC}" type="slidenum">
              <a:rPr lang="en-US" altLang="en-US">
                <a:latin typeface="Verdana" panose="020B0604030504040204" pitchFamily="34" charset="0"/>
              </a:rPr>
              <a:pPr/>
              <a:t>17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43434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 (</a:t>
            </a:r>
            <a:r>
              <a:rPr lang="en-US" altLang="en-US" dirty="0" err="1">
                <a:latin typeface="Tahoma" panose="020B0604030504040204" pitchFamily="34" charset="0"/>
              </a:rPr>
              <a:t>state,a,b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S0;  // default to reset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Z = 0;	        </a:t>
            </a:r>
            <a:r>
              <a:rPr lang="en-US" altLang="en-US" dirty="0" smtClean="0">
                <a:latin typeface="Tahoma" panose="020B0604030504040204" pitchFamily="34" charset="0"/>
              </a:rPr>
              <a:t>      // </a:t>
            </a:r>
            <a:r>
              <a:rPr lang="en-US" altLang="en-US" dirty="0">
                <a:latin typeface="Tahoma" panose="020B0604030504040204" pitchFamily="34" charset="0"/>
              </a:rPr>
              <a:t>default outputs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Y = 0;         </a:t>
            </a:r>
            <a:r>
              <a:rPr lang="en-US" altLang="en-US" dirty="0" smtClean="0">
                <a:latin typeface="Tahoma" panose="020B0604030504040204" pitchFamily="34" charset="0"/>
              </a:rPr>
              <a:t>      // </a:t>
            </a:r>
            <a:r>
              <a:rPr lang="en-US" altLang="en-US" dirty="0">
                <a:latin typeface="Tahoma" panose="020B0604030504040204" pitchFamily="34" charset="0"/>
              </a:rPr>
              <a:t>to avoid latches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latin typeface="Tahoma" panose="020B0604030504040204" pitchFamily="34" charset="0"/>
              </a:rPr>
              <a:t>case </a:t>
            </a:r>
            <a:r>
              <a:rPr lang="en-US" altLang="en-US" dirty="0">
                <a:latin typeface="Tahoma" panose="020B0604030504040204" pitchFamily="34" charset="0"/>
              </a:rPr>
              <a:t>(state)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S0 :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(a)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        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S1;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         Z = 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dirty="0">
                <a:latin typeface="Tahoma" panose="020B0604030504040204" pitchFamily="34" charset="0"/>
              </a:rPr>
              <a:t>            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029200" y="1828800"/>
            <a:ext cx="3255963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S1 : </a:t>
            </a:r>
            <a:r>
              <a:rPr lang="en-US" altLang="en-US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Y=1;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</a:t>
            </a:r>
            <a:r>
              <a:rPr lang="en-US" altLang="en-US" b="1">
                <a:latin typeface="Tahoma" panose="020B0604030504040204" pitchFamily="34" charset="0"/>
              </a:rPr>
              <a:t>if </a:t>
            </a:r>
            <a:r>
              <a:rPr lang="en-US" altLang="en-US">
                <a:latin typeface="Tahoma" panose="020B0604030504040204" pitchFamily="34" charset="0"/>
              </a:rPr>
              <a:t>(b) </a:t>
            </a:r>
            <a:r>
              <a:rPr lang="en-US" altLang="en-US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nxt_state = S2;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   Z=1; end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    </a:t>
            </a:r>
            <a:r>
              <a:rPr lang="en-US" altLang="en-US" b="1">
                <a:latin typeface="Tahoma" panose="020B0604030504040204" pitchFamily="34" charset="0"/>
              </a:rPr>
              <a:t>else</a:t>
            </a:r>
            <a:r>
              <a:rPr lang="en-US" altLang="en-US">
                <a:latin typeface="Tahoma" panose="020B0604030504040204" pitchFamily="34" charset="0"/>
              </a:rPr>
              <a:t> nxt_state = S1;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    </a:t>
            </a:r>
            <a:r>
              <a:rPr lang="en-US" altLang="en-US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default </a:t>
            </a:r>
            <a:r>
              <a:rPr lang="en-US" altLang="en-US">
                <a:latin typeface="Tahoma" panose="020B0604030504040204" pitchFamily="34" charset="0"/>
              </a:rPr>
              <a:t>: nxt_state = S0;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810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4958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81000" y="1752600"/>
            <a:ext cx="411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9530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8458200" y="1752600"/>
            <a:ext cx="0" cy="3733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953000" y="5486400"/>
            <a:ext cx="3505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2133600"/>
            <a:ext cx="7467600" cy="4129088"/>
            <a:chOff x="685800" y="2133600"/>
            <a:chExt cx="7467600" cy="4129088"/>
          </a:xfrm>
        </p:grpSpPr>
        <p:sp>
          <p:nvSpPr>
            <p:cNvPr id="19469" name="Rectangle 12"/>
            <p:cNvSpPr>
              <a:spLocks noChangeArrowheads="1"/>
            </p:cNvSpPr>
            <p:nvPr/>
          </p:nvSpPr>
          <p:spPr bwMode="auto">
            <a:xfrm>
              <a:off x="685800" y="2133600"/>
              <a:ext cx="3810000" cy="106680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0" name="Rectangle 13"/>
            <p:cNvSpPr>
              <a:spLocks noChangeArrowheads="1"/>
            </p:cNvSpPr>
            <p:nvPr/>
          </p:nvSpPr>
          <p:spPr bwMode="auto">
            <a:xfrm>
              <a:off x="5410200" y="4114800"/>
              <a:ext cx="2743200" cy="45720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1127125" y="5599113"/>
              <a:ext cx="4956175" cy="663575"/>
            </a:xfrm>
            <a:prstGeom prst="rect">
              <a:avLst/>
            </a:prstGeom>
            <a:solidFill>
              <a:srgbClr val="FFCC00">
                <a:alpha val="49019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Defaulting of assignments and having a default</a:t>
              </a:r>
            </a:p>
            <a:p>
              <a:r>
                <a:rPr lang="en-US" altLang="en-US"/>
                <a:t>to the case is highly recommended!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17" y="2164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SM Coding </a:t>
            </a:r>
            <a:r>
              <a:rPr lang="en-US" altLang="en-US" dirty="0" err="1" smtClean="0"/>
              <a:t>Guidlines</a:t>
            </a:r>
            <a:endParaRPr lang="en-US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Keep state assignment in separate </a:t>
            </a:r>
            <a:r>
              <a:rPr lang="en-US" altLang="en-US" sz="2400" smtClean="0">
                <a:latin typeface="Tahoma" panose="020B0604030504040204" pitchFamily="34" charset="0"/>
              </a:rPr>
              <a:t>always</a:t>
            </a:r>
            <a:r>
              <a:rPr lang="en-US" altLang="en-US" sz="2400" smtClean="0"/>
              <a:t> block using non-blocking “&lt;=“ assignment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Code state transition logic and output logic together in a </a:t>
            </a:r>
            <a:r>
              <a:rPr lang="en-US" altLang="en-US" sz="2400" smtClean="0">
                <a:latin typeface="Tahoma" panose="020B0604030504040204" pitchFamily="34" charset="0"/>
              </a:rPr>
              <a:t>always</a:t>
            </a:r>
            <a:r>
              <a:rPr lang="en-US" altLang="en-US" sz="2400" smtClean="0"/>
              <a:t> block using blocking assignments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Assign default values to all outputs, and the </a:t>
            </a:r>
            <a:r>
              <a:rPr lang="en-US" altLang="en-US" sz="2400" i="1" smtClean="0"/>
              <a:t>nxt_state</a:t>
            </a:r>
            <a:r>
              <a:rPr lang="en-US" altLang="en-US" sz="2400" smtClean="0"/>
              <a:t> registers.  This helps avoid unintended latches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Remember to have a </a:t>
            </a:r>
            <a:r>
              <a:rPr lang="en-US" altLang="en-US" sz="2400" smtClean="0">
                <a:latin typeface="Tahoma" panose="020B0604030504040204" pitchFamily="34" charset="0"/>
              </a:rPr>
              <a:t>default</a:t>
            </a:r>
            <a:r>
              <a:rPr lang="en-US" altLang="en-US" sz="2400" smtClean="0"/>
              <a:t> to the </a:t>
            </a:r>
            <a:r>
              <a:rPr lang="en-US" altLang="en-US" sz="2400" smtClean="0">
                <a:latin typeface="Tahoma" panose="020B0604030504040204" pitchFamily="34" charset="0"/>
              </a:rPr>
              <a:t>case</a:t>
            </a:r>
            <a:r>
              <a:rPr lang="en-US" altLang="en-US" sz="2400" smtClean="0"/>
              <a:t> statement.</a:t>
            </a:r>
          </a:p>
          <a:p>
            <a:pPr marL="914400" lvl="1" indent="-457200" eaLnBrk="1" hangingPunct="1"/>
            <a:r>
              <a:rPr lang="en-US" altLang="en-US" sz="2000" smtClean="0"/>
              <a:t>Default should be (if possible) a state that transitions to the same state as reset would take the SM to.</a:t>
            </a:r>
          </a:p>
          <a:p>
            <a:pPr marL="914400" lvl="1" indent="-457200" eaLnBrk="1" hangingPunct="1"/>
            <a:r>
              <a:rPr lang="en-US" altLang="en-US" sz="2000" smtClean="0"/>
              <a:t>Avoids latches</a:t>
            </a:r>
          </a:p>
          <a:p>
            <a:pPr marL="914400" lvl="1" indent="-457200" eaLnBrk="1" hangingPunct="1"/>
            <a:r>
              <a:rPr lang="en-US" altLang="en-US" sz="2000" smtClean="0"/>
              <a:t>Makes design more robust to spurious electrical/cosmic events.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FBE0D5-7CE2-484D-8B3F-350725E16E9D}" type="slidenum">
              <a:rPr lang="en-US" altLang="en-US">
                <a:latin typeface="Verdana" panose="020B0604030504040204" pitchFamily="34" charset="0"/>
              </a:rPr>
              <a:pPr/>
              <a:t>18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20" y="1946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SM Interacting with SM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67E64E-9B24-4890-BDCC-E7CB141DC199}" type="slidenum">
              <a:rPr lang="en-US" altLang="en-US">
                <a:latin typeface="Verdana" panose="020B0604030504040204" pitchFamily="34" charset="0"/>
              </a:rPr>
              <a:pPr/>
              <a:t>19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A very common case is a state that needs to be held for a certain time.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The state machine in this case may interact with a timer (counter).</a:t>
            </a:r>
          </a:p>
        </p:txBody>
      </p:sp>
      <p:pic>
        <p:nvPicPr>
          <p:cNvPr id="2150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694238" cy="174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Oval 61"/>
          <p:cNvSpPr>
            <a:spLocks noChangeArrowheads="1"/>
          </p:cNvSpPr>
          <p:nvPr/>
        </p:nvSpPr>
        <p:spPr bwMode="auto">
          <a:xfrm>
            <a:off x="7159625" y="57007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293" name="Text Box 69"/>
          <p:cNvSpPr txBox="1">
            <a:spLocks noChangeArrowheads="1"/>
          </p:cNvSpPr>
          <p:nvPr/>
        </p:nvSpPr>
        <p:spPr bwMode="auto">
          <a:xfrm>
            <a:off x="228600" y="5873750"/>
            <a:ext cx="3019425" cy="647700"/>
          </a:xfrm>
          <a:prstGeom prst="rect">
            <a:avLst/>
          </a:prstGeom>
          <a:solidFill>
            <a:srgbClr val="FF9900">
              <a:alpha val="43921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Multiple levels of interaction</a:t>
            </a:r>
          </a:p>
          <a:p>
            <a:r>
              <a:rPr lang="en-US" altLang="en-US"/>
              <a:t>between SM’s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-147638" y="2668588"/>
            <a:ext cx="4579938" cy="2705100"/>
            <a:chOff x="-148140" y="2668109"/>
            <a:chExt cx="4580395" cy="2705287"/>
          </a:xfrm>
        </p:grpSpPr>
        <p:sp>
          <p:nvSpPr>
            <p:cNvPr id="21556" name="Text Box 20"/>
            <p:cNvSpPr txBox="1">
              <a:spLocks noChangeArrowheads="1"/>
            </p:cNvSpPr>
            <p:nvPr/>
          </p:nvSpPr>
          <p:spPr bwMode="auto">
            <a:xfrm rot="-2676536">
              <a:off x="-148140" y="2871658"/>
              <a:ext cx="25667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wr_eep/eep_r_w_n,</a:t>
              </a:r>
            </a:p>
            <a:p>
              <a:r>
                <a:rPr lang="en-US" altLang="en-US" sz="1600"/>
                <a:t>             eep_cs_n, clr_tmr</a:t>
              </a:r>
            </a:p>
          </p:txBody>
        </p:sp>
        <p:grpSp>
          <p:nvGrpSpPr>
            <p:cNvPr id="21557" name="Group 15"/>
            <p:cNvGrpSpPr>
              <a:grpSpLocks/>
            </p:cNvGrpSpPr>
            <p:nvPr/>
          </p:nvGrpSpPr>
          <p:grpSpPr bwMode="auto">
            <a:xfrm>
              <a:off x="205302" y="2668109"/>
              <a:ext cx="4226953" cy="2705287"/>
              <a:chOff x="205302" y="2668109"/>
              <a:chExt cx="4226953" cy="2705287"/>
            </a:xfrm>
          </p:grpSpPr>
          <p:sp>
            <p:nvSpPr>
              <p:cNvPr id="21558" name="Oval 6"/>
              <p:cNvSpPr>
                <a:spLocks noChangeArrowheads="1"/>
              </p:cNvSpPr>
              <p:nvPr/>
            </p:nvSpPr>
            <p:spPr bwMode="auto">
              <a:xfrm>
                <a:off x="359512" y="4285481"/>
                <a:ext cx="925513" cy="503238"/>
              </a:xfrm>
              <a:prstGeom prst="ellipse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IDLE</a:t>
                </a:r>
              </a:p>
            </p:txBody>
          </p:sp>
          <p:sp>
            <p:nvSpPr>
              <p:cNvPr id="21559" name="Oval 9"/>
              <p:cNvSpPr>
                <a:spLocks noChangeArrowheads="1"/>
              </p:cNvSpPr>
              <p:nvPr/>
            </p:nvSpPr>
            <p:spPr bwMode="auto">
              <a:xfrm>
                <a:off x="2254205" y="2718752"/>
                <a:ext cx="1571625" cy="890588"/>
              </a:xfrm>
              <a:prstGeom prst="ellipse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ChrgPmp</a:t>
                </a:r>
              </a:p>
              <a:p>
                <a:pPr algn="ctr"/>
                <a:r>
                  <a:rPr lang="en-US" altLang="en-US"/>
                  <a:t>Enable</a:t>
                </a:r>
              </a:p>
            </p:txBody>
          </p:sp>
          <p:sp>
            <p:nvSpPr>
              <p:cNvPr id="21560" name="Text Box 16"/>
              <p:cNvSpPr txBox="1">
                <a:spLocks noChangeArrowheads="1"/>
              </p:cNvSpPr>
              <p:nvPr/>
            </p:nvSpPr>
            <p:spPr bwMode="auto">
              <a:xfrm>
                <a:off x="2530430" y="4349750"/>
                <a:ext cx="1901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tm_eq_3ms/inc_tm</a:t>
                </a:r>
              </a:p>
            </p:txBody>
          </p:sp>
          <p:sp>
            <p:nvSpPr>
              <p:cNvPr id="21561" name="Line 17"/>
              <p:cNvSpPr>
                <a:spLocks noChangeShapeType="1"/>
              </p:cNvSpPr>
              <p:nvPr/>
            </p:nvSpPr>
            <p:spPr bwMode="auto">
              <a:xfrm>
                <a:off x="2606630" y="4387349"/>
                <a:ext cx="10668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2" name="Text Box 18"/>
              <p:cNvSpPr txBox="1">
                <a:spLocks noChangeArrowheads="1"/>
              </p:cNvSpPr>
              <p:nvPr/>
            </p:nvSpPr>
            <p:spPr bwMode="auto">
              <a:xfrm>
                <a:off x="1364892" y="3762539"/>
                <a:ext cx="1303338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tm_eq_3ms/</a:t>
                </a:r>
              </a:p>
              <a:p>
                <a:r>
                  <a:rPr lang="en-US" altLang="en-US" sz="1600"/>
                  <a:t>wrt_done</a:t>
                </a:r>
              </a:p>
            </p:txBody>
          </p:sp>
          <p:sp>
            <p:nvSpPr>
              <p:cNvPr id="21563" name="Freeform 67"/>
              <p:cNvSpPr>
                <a:spLocks/>
              </p:cNvSpPr>
              <p:nvPr/>
            </p:nvSpPr>
            <p:spPr bwMode="auto">
              <a:xfrm>
                <a:off x="397612" y="4742681"/>
                <a:ext cx="266700" cy="609600"/>
              </a:xfrm>
              <a:custGeom>
                <a:avLst/>
                <a:gdLst>
                  <a:gd name="T0" fmla="*/ 2147483647 w 168"/>
                  <a:gd name="T1" fmla="*/ 2147483647 h 384"/>
                  <a:gd name="T2" fmla="*/ 2147483647 w 168"/>
                  <a:gd name="T3" fmla="*/ 2147483647 h 384"/>
                  <a:gd name="T4" fmla="*/ 2147483647 w 168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384"/>
                  <a:gd name="T11" fmla="*/ 168 w 16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384">
                    <a:moveTo>
                      <a:pt x="24" y="384"/>
                    </a:moveTo>
                    <a:cubicBezTo>
                      <a:pt x="12" y="344"/>
                      <a:pt x="0" y="304"/>
                      <a:pt x="24" y="240"/>
                    </a:cubicBezTo>
                    <a:cubicBezTo>
                      <a:pt x="48" y="176"/>
                      <a:pt x="152" y="40"/>
                      <a:pt x="168" y="0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4" name="Text Box 68"/>
              <p:cNvSpPr txBox="1">
                <a:spLocks noChangeArrowheads="1"/>
              </p:cNvSpPr>
              <p:nvPr/>
            </p:nvSpPr>
            <p:spPr bwMode="auto">
              <a:xfrm rot="-3708307">
                <a:off x="20106" y="4849612"/>
                <a:ext cx="708980" cy="33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por_n</a:t>
                </a:r>
              </a:p>
            </p:txBody>
          </p:sp>
          <p:sp>
            <p:nvSpPr>
              <p:cNvPr id="21565" name="Freeform 2"/>
              <p:cNvSpPr>
                <a:spLocks/>
              </p:cNvSpPr>
              <p:nvPr/>
            </p:nvSpPr>
            <p:spPr bwMode="auto">
              <a:xfrm>
                <a:off x="814566" y="2801905"/>
                <a:ext cx="1571222" cy="1463184"/>
              </a:xfrm>
              <a:custGeom>
                <a:avLst/>
                <a:gdLst>
                  <a:gd name="T0" fmla="*/ 0 w 1571222"/>
                  <a:gd name="T1" fmla="*/ 1463184 h 1463184"/>
                  <a:gd name="T2" fmla="*/ 115909 w 1571222"/>
                  <a:gd name="T3" fmla="*/ 1115455 h 1463184"/>
                  <a:gd name="T4" fmla="*/ 579549 w 1571222"/>
                  <a:gd name="T5" fmla="*/ 484390 h 1463184"/>
                  <a:gd name="T6" fmla="*/ 1210614 w 1571222"/>
                  <a:gd name="T7" fmla="*/ 20751 h 1463184"/>
                  <a:gd name="T8" fmla="*/ 1571222 w 1571222"/>
                  <a:gd name="T9" fmla="*/ 123782 h 1463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1222" h="1463184">
                    <a:moveTo>
                      <a:pt x="0" y="1463184"/>
                    </a:moveTo>
                    <a:cubicBezTo>
                      <a:pt x="9659" y="1370885"/>
                      <a:pt x="19318" y="1278587"/>
                      <a:pt x="115909" y="1115455"/>
                    </a:cubicBezTo>
                    <a:cubicBezTo>
                      <a:pt x="212500" y="952323"/>
                      <a:pt x="397098" y="666841"/>
                      <a:pt x="579549" y="484390"/>
                    </a:cubicBezTo>
                    <a:cubicBezTo>
                      <a:pt x="762000" y="301939"/>
                      <a:pt x="1045335" y="80852"/>
                      <a:pt x="1210614" y="20751"/>
                    </a:cubicBezTo>
                    <a:cubicBezTo>
                      <a:pt x="1375893" y="-39350"/>
                      <a:pt x="1473557" y="42216"/>
                      <a:pt x="1571222" y="123782"/>
                    </a:cubicBezTo>
                  </a:path>
                </a:pathLst>
              </a:cu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566" name="Straight Connector 5"/>
              <p:cNvCxnSpPr>
                <a:cxnSpLocks noChangeShapeType="1"/>
              </p:cNvCxnSpPr>
              <p:nvPr/>
            </p:nvCxnSpPr>
            <p:spPr bwMode="auto">
              <a:xfrm flipV="1">
                <a:off x="721462" y="2668109"/>
                <a:ext cx="646895" cy="609114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7" name="Straight Connector 66"/>
              <p:cNvCxnSpPr>
                <a:cxnSpLocks noChangeShapeType="1"/>
              </p:cNvCxnSpPr>
              <p:nvPr/>
            </p:nvCxnSpPr>
            <p:spPr bwMode="auto">
              <a:xfrm flipV="1">
                <a:off x="839380" y="2887903"/>
                <a:ext cx="646895" cy="609114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68" name="Freeform 7"/>
              <p:cNvSpPr>
                <a:spLocks/>
              </p:cNvSpPr>
              <p:nvPr/>
            </p:nvSpPr>
            <p:spPr bwMode="auto">
              <a:xfrm>
                <a:off x="2936328" y="3505236"/>
                <a:ext cx="896226" cy="826925"/>
              </a:xfrm>
              <a:custGeom>
                <a:avLst/>
                <a:gdLst>
                  <a:gd name="T0" fmla="*/ 647195 w 896226"/>
                  <a:gd name="T1" fmla="*/ 0 h 826925"/>
                  <a:gd name="T2" fmla="*/ 801742 w 896226"/>
                  <a:gd name="T3" fmla="*/ 128789 h 826925"/>
                  <a:gd name="T4" fmla="*/ 879015 w 896226"/>
                  <a:gd name="T5" fmla="*/ 553791 h 826925"/>
                  <a:gd name="T6" fmla="*/ 466891 w 896226"/>
                  <a:gd name="T7" fmla="*/ 824248 h 826925"/>
                  <a:gd name="T8" fmla="*/ 54767 w 896226"/>
                  <a:gd name="T9" fmla="*/ 656822 h 826925"/>
                  <a:gd name="T10" fmla="*/ 16130 w 896226"/>
                  <a:gd name="T11" fmla="*/ 115910 h 8269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6226" h="826925">
                    <a:moveTo>
                      <a:pt x="647195" y="0"/>
                    </a:moveTo>
                    <a:cubicBezTo>
                      <a:pt x="705150" y="18245"/>
                      <a:pt x="763105" y="36491"/>
                      <a:pt x="801742" y="128789"/>
                    </a:cubicBezTo>
                    <a:cubicBezTo>
                      <a:pt x="840379" y="221088"/>
                      <a:pt x="934823" y="437881"/>
                      <a:pt x="879015" y="553791"/>
                    </a:cubicBezTo>
                    <a:cubicBezTo>
                      <a:pt x="823207" y="669701"/>
                      <a:pt x="604266" y="807076"/>
                      <a:pt x="466891" y="824248"/>
                    </a:cubicBezTo>
                    <a:cubicBezTo>
                      <a:pt x="329516" y="841420"/>
                      <a:pt x="129894" y="774878"/>
                      <a:pt x="54767" y="656822"/>
                    </a:cubicBezTo>
                    <a:cubicBezTo>
                      <a:pt x="-20360" y="538766"/>
                      <a:pt x="-2115" y="327338"/>
                      <a:pt x="16130" y="115910"/>
                    </a:cubicBezTo>
                  </a:path>
                </a:pathLst>
              </a:cu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9" name="Freeform 8"/>
              <p:cNvSpPr>
                <a:spLocks/>
              </p:cNvSpPr>
              <p:nvPr/>
            </p:nvSpPr>
            <p:spPr bwMode="auto">
              <a:xfrm>
                <a:off x="1303963" y="3582509"/>
                <a:ext cx="1455312" cy="991673"/>
              </a:xfrm>
              <a:custGeom>
                <a:avLst/>
                <a:gdLst>
                  <a:gd name="T0" fmla="*/ 1455312 w 1455312"/>
                  <a:gd name="T1" fmla="*/ 0 h 991673"/>
                  <a:gd name="T2" fmla="*/ 1030310 w 1455312"/>
                  <a:gd name="T3" fmla="*/ 695459 h 991673"/>
                  <a:gd name="T4" fmla="*/ 0 w 1455312"/>
                  <a:gd name="T5" fmla="*/ 991673 h 9916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55312" h="991673">
                    <a:moveTo>
                      <a:pt x="1455312" y="0"/>
                    </a:moveTo>
                    <a:cubicBezTo>
                      <a:pt x="1364087" y="265090"/>
                      <a:pt x="1272862" y="530180"/>
                      <a:pt x="1030310" y="695459"/>
                    </a:cubicBezTo>
                    <a:cubicBezTo>
                      <a:pt x="787758" y="860738"/>
                      <a:pt x="393879" y="926205"/>
                      <a:pt x="0" y="991673"/>
                    </a:cubicBezTo>
                  </a:path>
                </a:pathLst>
              </a:cu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1514" name="Rectangle 26"/>
          <p:cNvSpPr>
            <a:spLocks noChangeArrowheads="1"/>
          </p:cNvSpPr>
          <p:nvPr/>
        </p:nvSpPr>
        <p:spPr bwMode="auto">
          <a:xfrm>
            <a:off x="6588125" y="5362575"/>
            <a:ext cx="304800" cy="838200"/>
          </a:xfrm>
          <a:prstGeom prst="rect">
            <a:avLst/>
          </a:prstGeom>
          <a:solidFill>
            <a:srgbClr val="6969FF">
              <a:alpha val="38039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Line 27"/>
          <p:cNvSpPr>
            <a:spLocks noChangeShapeType="1"/>
          </p:cNvSpPr>
          <p:nvPr/>
        </p:nvSpPr>
        <p:spPr bwMode="auto">
          <a:xfrm flipH="1">
            <a:off x="6664325" y="5972175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28"/>
          <p:cNvSpPr>
            <a:spLocks noChangeShapeType="1"/>
          </p:cNvSpPr>
          <p:nvPr/>
        </p:nvSpPr>
        <p:spPr bwMode="auto">
          <a:xfrm>
            <a:off x="6740525" y="5972175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9"/>
          <p:cNvSpPr>
            <a:spLocks noChangeShapeType="1"/>
          </p:cNvSpPr>
          <p:nvPr/>
        </p:nvSpPr>
        <p:spPr bwMode="auto">
          <a:xfrm>
            <a:off x="6740525" y="6200775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30"/>
          <p:cNvSpPr>
            <a:spLocks noChangeShapeType="1"/>
          </p:cNvSpPr>
          <p:nvPr/>
        </p:nvSpPr>
        <p:spPr bwMode="auto">
          <a:xfrm flipH="1" flipV="1">
            <a:off x="5356225" y="5133975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31"/>
          <p:cNvSpPr>
            <a:spLocks noChangeShapeType="1"/>
          </p:cNvSpPr>
          <p:nvPr/>
        </p:nvSpPr>
        <p:spPr bwMode="auto">
          <a:xfrm flipH="1">
            <a:off x="5356225" y="5819775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32"/>
          <p:cNvSpPr>
            <a:spLocks noChangeShapeType="1"/>
          </p:cNvSpPr>
          <p:nvPr/>
        </p:nvSpPr>
        <p:spPr bwMode="auto">
          <a:xfrm flipV="1">
            <a:off x="5661025" y="5362575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33"/>
          <p:cNvSpPr>
            <a:spLocks noChangeShapeType="1"/>
          </p:cNvSpPr>
          <p:nvPr/>
        </p:nvSpPr>
        <p:spPr bwMode="auto">
          <a:xfrm>
            <a:off x="5356225" y="5133975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34"/>
          <p:cNvSpPr>
            <a:spLocks noChangeShapeType="1"/>
          </p:cNvSpPr>
          <p:nvPr/>
        </p:nvSpPr>
        <p:spPr bwMode="auto">
          <a:xfrm flipH="1">
            <a:off x="5492750" y="5927725"/>
            <a:ext cx="15875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Text Box 35"/>
          <p:cNvSpPr txBox="1">
            <a:spLocks noChangeArrowheads="1"/>
          </p:cNvSpPr>
          <p:nvPr/>
        </p:nvSpPr>
        <p:spPr bwMode="auto">
          <a:xfrm>
            <a:off x="5356225" y="528637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524" name="Text Box 36"/>
          <p:cNvSpPr txBox="1">
            <a:spLocks noChangeArrowheads="1"/>
          </p:cNvSpPr>
          <p:nvPr/>
        </p:nvSpPr>
        <p:spPr bwMode="auto">
          <a:xfrm>
            <a:off x="5356225" y="559117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1525" name="Freeform 41"/>
          <p:cNvSpPr>
            <a:spLocks/>
          </p:cNvSpPr>
          <p:nvPr/>
        </p:nvSpPr>
        <p:spPr bwMode="auto">
          <a:xfrm>
            <a:off x="3984625" y="5057775"/>
            <a:ext cx="1152525" cy="1111250"/>
          </a:xfrm>
          <a:custGeom>
            <a:avLst/>
            <a:gdLst>
              <a:gd name="T0" fmla="*/ 2147483647 w 726"/>
              <a:gd name="T1" fmla="*/ 2147483647 h 700"/>
              <a:gd name="T2" fmla="*/ 2147483647 w 726"/>
              <a:gd name="T3" fmla="*/ 2147483647 h 700"/>
              <a:gd name="T4" fmla="*/ 2147483647 w 726"/>
              <a:gd name="T5" fmla="*/ 2147483647 h 700"/>
              <a:gd name="T6" fmla="*/ 2147483647 w 726"/>
              <a:gd name="T7" fmla="*/ 2147483647 h 700"/>
              <a:gd name="T8" fmla="*/ 2147483647 w 726"/>
              <a:gd name="T9" fmla="*/ 2147483647 h 700"/>
              <a:gd name="T10" fmla="*/ 2147483647 w 726"/>
              <a:gd name="T11" fmla="*/ 2147483647 h 700"/>
              <a:gd name="T12" fmla="*/ 2147483647 w 726"/>
              <a:gd name="T13" fmla="*/ 2147483647 h 700"/>
              <a:gd name="T14" fmla="*/ 2147483647 w 726"/>
              <a:gd name="T15" fmla="*/ 2147483647 h 700"/>
              <a:gd name="T16" fmla="*/ 2147483647 w 726"/>
              <a:gd name="T17" fmla="*/ 2147483647 h 700"/>
              <a:gd name="T18" fmla="*/ 2147483647 w 726"/>
              <a:gd name="T19" fmla="*/ 2147483647 h 700"/>
              <a:gd name="T20" fmla="*/ 2147483647 w 726"/>
              <a:gd name="T21" fmla="*/ 2147483647 h 700"/>
              <a:gd name="T22" fmla="*/ 2147483647 w 726"/>
              <a:gd name="T23" fmla="*/ 2147483647 h 700"/>
              <a:gd name="T24" fmla="*/ 2147483647 w 726"/>
              <a:gd name="T25" fmla="*/ 2147483647 h 700"/>
              <a:gd name="T26" fmla="*/ 2147483647 w 726"/>
              <a:gd name="T27" fmla="*/ 2147483647 h 700"/>
              <a:gd name="T28" fmla="*/ 2147483647 w 726"/>
              <a:gd name="T29" fmla="*/ 2147483647 h 700"/>
              <a:gd name="T30" fmla="*/ 2147483647 w 726"/>
              <a:gd name="T31" fmla="*/ 2147483647 h 700"/>
              <a:gd name="T32" fmla="*/ 2147483647 w 726"/>
              <a:gd name="T33" fmla="*/ 2147483647 h 700"/>
              <a:gd name="T34" fmla="*/ 2147483647 w 726"/>
              <a:gd name="T35" fmla="*/ 2147483647 h 700"/>
              <a:gd name="T36" fmla="*/ 2147483647 w 726"/>
              <a:gd name="T37" fmla="*/ 2147483647 h 700"/>
              <a:gd name="T38" fmla="*/ 2147483647 w 726"/>
              <a:gd name="T39" fmla="*/ 2147483647 h 700"/>
              <a:gd name="T40" fmla="*/ 2147483647 w 726"/>
              <a:gd name="T41" fmla="*/ 2147483647 h 700"/>
              <a:gd name="T42" fmla="*/ 2147483647 w 726"/>
              <a:gd name="T43" fmla="*/ 2147483647 h 700"/>
              <a:gd name="T44" fmla="*/ 2147483647 w 726"/>
              <a:gd name="T45" fmla="*/ 2147483647 h 700"/>
              <a:gd name="T46" fmla="*/ 2147483647 w 726"/>
              <a:gd name="T47" fmla="*/ 2147483647 h 700"/>
              <a:gd name="T48" fmla="*/ 2147483647 w 726"/>
              <a:gd name="T49" fmla="*/ 2147483647 h 700"/>
              <a:gd name="T50" fmla="*/ 2147483647 w 726"/>
              <a:gd name="T51" fmla="*/ 2147483647 h 7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26"/>
              <a:gd name="T79" fmla="*/ 0 h 700"/>
              <a:gd name="T80" fmla="*/ 726 w 726"/>
              <a:gd name="T81" fmla="*/ 700 h 70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26" h="700">
                <a:moveTo>
                  <a:pt x="149" y="424"/>
                </a:moveTo>
                <a:cubicBezTo>
                  <a:pt x="147" y="423"/>
                  <a:pt x="98" y="413"/>
                  <a:pt x="92" y="408"/>
                </a:cubicBezTo>
                <a:cubicBezTo>
                  <a:pt x="81" y="399"/>
                  <a:pt x="55" y="364"/>
                  <a:pt x="43" y="351"/>
                </a:cubicBezTo>
                <a:cubicBezTo>
                  <a:pt x="29" y="309"/>
                  <a:pt x="0" y="236"/>
                  <a:pt x="51" y="205"/>
                </a:cubicBezTo>
                <a:cubicBezTo>
                  <a:pt x="62" y="198"/>
                  <a:pt x="109" y="190"/>
                  <a:pt x="116" y="189"/>
                </a:cubicBezTo>
                <a:cubicBezTo>
                  <a:pt x="122" y="104"/>
                  <a:pt x="97" y="74"/>
                  <a:pt x="165" y="51"/>
                </a:cubicBezTo>
                <a:cubicBezTo>
                  <a:pt x="189" y="54"/>
                  <a:pt x="219" y="44"/>
                  <a:pt x="238" y="59"/>
                </a:cubicBezTo>
                <a:cubicBezTo>
                  <a:pt x="253" y="71"/>
                  <a:pt x="227" y="112"/>
                  <a:pt x="246" y="116"/>
                </a:cubicBezTo>
                <a:cubicBezTo>
                  <a:pt x="265" y="120"/>
                  <a:pt x="267" y="83"/>
                  <a:pt x="278" y="67"/>
                </a:cubicBezTo>
                <a:cubicBezTo>
                  <a:pt x="297" y="39"/>
                  <a:pt x="310" y="30"/>
                  <a:pt x="343" y="19"/>
                </a:cubicBezTo>
                <a:cubicBezTo>
                  <a:pt x="376" y="22"/>
                  <a:pt x="422" y="0"/>
                  <a:pt x="441" y="27"/>
                </a:cubicBezTo>
                <a:cubicBezTo>
                  <a:pt x="490" y="95"/>
                  <a:pt x="396" y="231"/>
                  <a:pt x="489" y="132"/>
                </a:cubicBezTo>
                <a:cubicBezTo>
                  <a:pt x="573" y="138"/>
                  <a:pt x="597" y="115"/>
                  <a:pt x="619" y="181"/>
                </a:cubicBezTo>
                <a:cubicBezTo>
                  <a:pt x="616" y="205"/>
                  <a:pt x="619" y="231"/>
                  <a:pt x="611" y="254"/>
                </a:cubicBezTo>
                <a:cubicBezTo>
                  <a:pt x="608" y="263"/>
                  <a:pt x="593" y="262"/>
                  <a:pt x="587" y="270"/>
                </a:cubicBezTo>
                <a:cubicBezTo>
                  <a:pt x="582" y="277"/>
                  <a:pt x="582" y="287"/>
                  <a:pt x="579" y="295"/>
                </a:cubicBezTo>
                <a:cubicBezTo>
                  <a:pt x="633" y="303"/>
                  <a:pt x="726" y="321"/>
                  <a:pt x="644" y="424"/>
                </a:cubicBezTo>
                <a:cubicBezTo>
                  <a:pt x="627" y="445"/>
                  <a:pt x="589" y="429"/>
                  <a:pt x="562" y="432"/>
                </a:cubicBezTo>
                <a:cubicBezTo>
                  <a:pt x="574" y="486"/>
                  <a:pt x="580" y="532"/>
                  <a:pt x="571" y="587"/>
                </a:cubicBezTo>
                <a:cubicBezTo>
                  <a:pt x="427" y="576"/>
                  <a:pt x="461" y="557"/>
                  <a:pt x="449" y="700"/>
                </a:cubicBezTo>
                <a:cubicBezTo>
                  <a:pt x="365" y="692"/>
                  <a:pt x="340" y="687"/>
                  <a:pt x="295" y="619"/>
                </a:cubicBezTo>
                <a:cubicBezTo>
                  <a:pt x="255" y="657"/>
                  <a:pt x="267" y="651"/>
                  <a:pt x="197" y="660"/>
                </a:cubicBezTo>
                <a:cubicBezTo>
                  <a:pt x="84" y="649"/>
                  <a:pt x="117" y="660"/>
                  <a:pt x="68" y="587"/>
                </a:cubicBezTo>
                <a:cubicBezTo>
                  <a:pt x="68" y="586"/>
                  <a:pt x="77" y="497"/>
                  <a:pt x="84" y="489"/>
                </a:cubicBezTo>
                <a:cubicBezTo>
                  <a:pt x="97" y="474"/>
                  <a:pt x="132" y="457"/>
                  <a:pt x="132" y="457"/>
                </a:cubicBezTo>
                <a:cubicBezTo>
                  <a:pt x="142" y="428"/>
                  <a:pt x="135" y="438"/>
                  <a:pt x="149" y="424"/>
                </a:cubicBezTo>
                <a:close/>
              </a:path>
            </a:pathLst>
          </a:custGeom>
          <a:solidFill>
            <a:srgbClr val="00FF00">
              <a:alpha val="27058"/>
            </a:srgbClr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42"/>
          <p:cNvSpPr txBox="1">
            <a:spLocks noChangeArrowheads="1"/>
          </p:cNvSpPr>
          <p:nvPr/>
        </p:nvSpPr>
        <p:spPr bwMode="auto">
          <a:xfrm>
            <a:off x="4213225" y="5362575"/>
            <a:ext cx="668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+1</a:t>
            </a:r>
          </a:p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comb</a:t>
            </a:r>
          </a:p>
        </p:txBody>
      </p:sp>
      <p:sp>
        <p:nvSpPr>
          <p:cNvPr id="21527" name="Line 43"/>
          <p:cNvSpPr>
            <a:spLocks noChangeShapeType="1"/>
          </p:cNvSpPr>
          <p:nvPr/>
        </p:nvSpPr>
        <p:spPr bwMode="auto">
          <a:xfrm>
            <a:off x="6892925" y="5743575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 flipV="1">
            <a:off x="7197725" y="4752975"/>
            <a:ext cx="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45"/>
          <p:cNvSpPr>
            <a:spLocks noChangeShapeType="1"/>
          </p:cNvSpPr>
          <p:nvPr/>
        </p:nvSpPr>
        <p:spPr bwMode="auto">
          <a:xfrm flipH="1">
            <a:off x="3832225" y="4752975"/>
            <a:ext cx="33655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46"/>
          <p:cNvSpPr>
            <a:spLocks noChangeShapeType="1"/>
          </p:cNvSpPr>
          <p:nvPr/>
        </p:nvSpPr>
        <p:spPr bwMode="auto">
          <a:xfrm>
            <a:off x="3832225" y="4752975"/>
            <a:ext cx="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47"/>
          <p:cNvSpPr>
            <a:spLocks noChangeShapeType="1"/>
          </p:cNvSpPr>
          <p:nvPr/>
        </p:nvSpPr>
        <p:spPr bwMode="auto">
          <a:xfrm>
            <a:off x="3832225" y="574357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48"/>
          <p:cNvSpPr>
            <a:spLocks noChangeShapeType="1"/>
          </p:cNvSpPr>
          <p:nvPr/>
        </p:nvSpPr>
        <p:spPr bwMode="auto">
          <a:xfrm>
            <a:off x="4975225" y="5743575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49"/>
          <p:cNvSpPr>
            <a:spLocks noChangeShapeType="1"/>
          </p:cNvSpPr>
          <p:nvPr/>
        </p:nvSpPr>
        <p:spPr bwMode="auto">
          <a:xfrm>
            <a:off x="5127625" y="4752975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50"/>
          <p:cNvSpPr>
            <a:spLocks noChangeShapeType="1"/>
          </p:cNvSpPr>
          <p:nvPr/>
        </p:nvSpPr>
        <p:spPr bwMode="auto">
          <a:xfrm>
            <a:off x="5127625" y="5362575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Text Box 51"/>
          <p:cNvSpPr txBox="1">
            <a:spLocks noChangeArrowheads="1"/>
          </p:cNvSpPr>
          <p:nvPr/>
        </p:nvSpPr>
        <p:spPr bwMode="auto">
          <a:xfrm>
            <a:off x="6511925" y="65055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clk</a:t>
            </a:r>
          </a:p>
        </p:txBody>
      </p:sp>
      <p:sp>
        <p:nvSpPr>
          <p:cNvPr id="21536" name="Text Box 52"/>
          <p:cNvSpPr txBox="1">
            <a:spLocks noChangeArrowheads="1"/>
          </p:cNvSpPr>
          <p:nvPr/>
        </p:nvSpPr>
        <p:spPr bwMode="auto">
          <a:xfrm>
            <a:off x="5051425" y="6142038"/>
            <a:ext cx="881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inc_tm</a:t>
            </a:r>
          </a:p>
        </p:txBody>
      </p:sp>
      <p:sp>
        <p:nvSpPr>
          <p:cNvPr id="21537" name="Line 59"/>
          <p:cNvSpPr>
            <a:spLocks noChangeShapeType="1"/>
          </p:cNvSpPr>
          <p:nvPr/>
        </p:nvSpPr>
        <p:spPr bwMode="auto">
          <a:xfrm>
            <a:off x="5661025" y="5591175"/>
            <a:ext cx="406400" cy="9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60"/>
          <p:cNvSpPr>
            <a:spLocks noChangeArrowheads="1"/>
          </p:cNvSpPr>
          <p:nvPr/>
        </p:nvSpPr>
        <p:spPr bwMode="auto">
          <a:xfrm>
            <a:off x="5089525" y="47148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39" name="Freeform 64"/>
          <p:cNvSpPr>
            <a:spLocks/>
          </p:cNvSpPr>
          <p:nvPr/>
        </p:nvSpPr>
        <p:spPr bwMode="auto">
          <a:xfrm>
            <a:off x="7273925" y="5057775"/>
            <a:ext cx="762000" cy="1111250"/>
          </a:xfrm>
          <a:custGeom>
            <a:avLst/>
            <a:gdLst>
              <a:gd name="T0" fmla="*/ 2147483647 w 726"/>
              <a:gd name="T1" fmla="*/ 2147483647 h 700"/>
              <a:gd name="T2" fmla="*/ 2147483647 w 726"/>
              <a:gd name="T3" fmla="*/ 2147483647 h 700"/>
              <a:gd name="T4" fmla="*/ 2147483647 w 726"/>
              <a:gd name="T5" fmla="*/ 2147483647 h 700"/>
              <a:gd name="T6" fmla="*/ 2147483647 w 726"/>
              <a:gd name="T7" fmla="*/ 2147483647 h 700"/>
              <a:gd name="T8" fmla="*/ 2147483647 w 726"/>
              <a:gd name="T9" fmla="*/ 2147483647 h 700"/>
              <a:gd name="T10" fmla="*/ 2147483647 w 726"/>
              <a:gd name="T11" fmla="*/ 2147483647 h 700"/>
              <a:gd name="T12" fmla="*/ 2147483647 w 726"/>
              <a:gd name="T13" fmla="*/ 2147483647 h 700"/>
              <a:gd name="T14" fmla="*/ 2147483647 w 726"/>
              <a:gd name="T15" fmla="*/ 2147483647 h 700"/>
              <a:gd name="T16" fmla="*/ 2147483647 w 726"/>
              <a:gd name="T17" fmla="*/ 2147483647 h 700"/>
              <a:gd name="T18" fmla="*/ 2147483647 w 726"/>
              <a:gd name="T19" fmla="*/ 2147483647 h 700"/>
              <a:gd name="T20" fmla="*/ 2147483647 w 726"/>
              <a:gd name="T21" fmla="*/ 2147483647 h 700"/>
              <a:gd name="T22" fmla="*/ 2147483647 w 726"/>
              <a:gd name="T23" fmla="*/ 2147483647 h 700"/>
              <a:gd name="T24" fmla="*/ 2147483647 w 726"/>
              <a:gd name="T25" fmla="*/ 2147483647 h 700"/>
              <a:gd name="T26" fmla="*/ 2147483647 w 726"/>
              <a:gd name="T27" fmla="*/ 2147483647 h 700"/>
              <a:gd name="T28" fmla="*/ 2147483647 w 726"/>
              <a:gd name="T29" fmla="*/ 2147483647 h 700"/>
              <a:gd name="T30" fmla="*/ 2147483647 w 726"/>
              <a:gd name="T31" fmla="*/ 2147483647 h 700"/>
              <a:gd name="T32" fmla="*/ 2147483647 w 726"/>
              <a:gd name="T33" fmla="*/ 2147483647 h 700"/>
              <a:gd name="T34" fmla="*/ 2147483647 w 726"/>
              <a:gd name="T35" fmla="*/ 2147483647 h 700"/>
              <a:gd name="T36" fmla="*/ 2147483647 w 726"/>
              <a:gd name="T37" fmla="*/ 2147483647 h 700"/>
              <a:gd name="T38" fmla="*/ 2147483647 w 726"/>
              <a:gd name="T39" fmla="*/ 2147483647 h 700"/>
              <a:gd name="T40" fmla="*/ 2147483647 w 726"/>
              <a:gd name="T41" fmla="*/ 2147483647 h 700"/>
              <a:gd name="T42" fmla="*/ 2147483647 w 726"/>
              <a:gd name="T43" fmla="*/ 2147483647 h 700"/>
              <a:gd name="T44" fmla="*/ 2147483647 w 726"/>
              <a:gd name="T45" fmla="*/ 2147483647 h 700"/>
              <a:gd name="T46" fmla="*/ 2147483647 w 726"/>
              <a:gd name="T47" fmla="*/ 2147483647 h 700"/>
              <a:gd name="T48" fmla="*/ 2147483647 w 726"/>
              <a:gd name="T49" fmla="*/ 2147483647 h 700"/>
              <a:gd name="T50" fmla="*/ 2147483647 w 726"/>
              <a:gd name="T51" fmla="*/ 2147483647 h 7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26"/>
              <a:gd name="T79" fmla="*/ 0 h 700"/>
              <a:gd name="T80" fmla="*/ 726 w 726"/>
              <a:gd name="T81" fmla="*/ 700 h 70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26" h="700">
                <a:moveTo>
                  <a:pt x="149" y="424"/>
                </a:moveTo>
                <a:cubicBezTo>
                  <a:pt x="147" y="423"/>
                  <a:pt x="98" y="413"/>
                  <a:pt x="92" y="408"/>
                </a:cubicBezTo>
                <a:cubicBezTo>
                  <a:pt x="81" y="399"/>
                  <a:pt x="55" y="364"/>
                  <a:pt x="43" y="351"/>
                </a:cubicBezTo>
                <a:cubicBezTo>
                  <a:pt x="29" y="309"/>
                  <a:pt x="0" y="236"/>
                  <a:pt x="51" y="205"/>
                </a:cubicBezTo>
                <a:cubicBezTo>
                  <a:pt x="62" y="198"/>
                  <a:pt x="109" y="190"/>
                  <a:pt x="116" y="189"/>
                </a:cubicBezTo>
                <a:cubicBezTo>
                  <a:pt x="122" y="104"/>
                  <a:pt x="97" y="74"/>
                  <a:pt x="165" y="51"/>
                </a:cubicBezTo>
                <a:cubicBezTo>
                  <a:pt x="189" y="54"/>
                  <a:pt x="219" y="44"/>
                  <a:pt x="238" y="59"/>
                </a:cubicBezTo>
                <a:cubicBezTo>
                  <a:pt x="253" y="71"/>
                  <a:pt x="227" y="112"/>
                  <a:pt x="246" y="116"/>
                </a:cubicBezTo>
                <a:cubicBezTo>
                  <a:pt x="265" y="120"/>
                  <a:pt x="267" y="83"/>
                  <a:pt x="278" y="67"/>
                </a:cubicBezTo>
                <a:cubicBezTo>
                  <a:pt x="297" y="39"/>
                  <a:pt x="310" y="30"/>
                  <a:pt x="343" y="19"/>
                </a:cubicBezTo>
                <a:cubicBezTo>
                  <a:pt x="376" y="22"/>
                  <a:pt x="422" y="0"/>
                  <a:pt x="441" y="27"/>
                </a:cubicBezTo>
                <a:cubicBezTo>
                  <a:pt x="490" y="95"/>
                  <a:pt x="396" y="231"/>
                  <a:pt x="489" y="132"/>
                </a:cubicBezTo>
                <a:cubicBezTo>
                  <a:pt x="573" y="138"/>
                  <a:pt x="597" y="115"/>
                  <a:pt x="619" y="181"/>
                </a:cubicBezTo>
                <a:cubicBezTo>
                  <a:pt x="616" y="205"/>
                  <a:pt x="619" y="231"/>
                  <a:pt x="611" y="254"/>
                </a:cubicBezTo>
                <a:cubicBezTo>
                  <a:pt x="608" y="263"/>
                  <a:pt x="593" y="262"/>
                  <a:pt x="587" y="270"/>
                </a:cubicBezTo>
                <a:cubicBezTo>
                  <a:pt x="582" y="277"/>
                  <a:pt x="582" y="287"/>
                  <a:pt x="579" y="295"/>
                </a:cubicBezTo>
                <a:cubicBezTo>
                  <a:pt x="633" y="303"/>
                  <a:pt x="726" y="321"/>
                  <a:pt x="644" y="424"/>
                </a:cubicBezTo>
                <a:cubicBezTo>
                  <a:pt x="627" y="445"/>
                  <a:pt x="589" y="429"/>
                  <a:pt x="562" y="432"/>
                </a:cubicBezTo>
                <a:cubicBezTo>
                  <a:pt x="574" y="486"/>
                  <a:pt x="580" y="532"/>
                  <a:pt x="571" y="587"/>
                </a:cubicBezTo>
                <a:cubicBezTo>
                  <a:pt x="427" y="576"/>
                  <a:pt x="461" y="557"/>
                  <a:pt x="449" y="700"/>
                </a:cubicBezTo>
                <a:cubicBezTo>
                  <a:pt x="365" y="692"/>
                  <a:pt x="340" y="687"/>
                  <a:pt x="295" y="619"/>
                </a:cubicBezTo>
                <a:cubicBezTo>
                  <a:pt x="255" y="657"/>
                  <a:pt x="267" y="651"/>
                  <a:pt x="197" y="660"/>
                </a:cubicBezTo>
                <a:cubicBezTo>
                  <a:pt x="84" y="649"/>
                  <a:pt x="117" y="660"/>
                  <a:pt x="68" y="587"/>
                </a:cubicBezTo>
                <a:cubicBezTo>
                  <a:pt x="68" y="586"/>
                  <a:pt x="77" y="497"/>
                  <a:pt x="84" y="489"/>
                </a:cubicBezTo>
                <a:cubicBezTo>
                  <a:pt x="97" y="474"/>
                  <a:pt x="132" y="457"/>
                  <a:pt x="132" y="457"/>
                </a:cubicBezTo>
                <a:cubicBezTo>
                  <a:pt x="142" y="428"/>
                  <a:pt x="135" y="438"/>
                  <a:pt x="149" y="424"/>
                </a:cubicBezTo>
                <a:close/>
              </a:path>
            </a:pathLst>
          </a:custGeom>
          <a:solidFill>
            <a:srgbClr val="00FF00">
              <a:alpha val="27058"/>
            </a:srgbClr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65"/>
          <p:cNvSpPr>
            <a:spLocks noChangeShapeType="1"/>
          </p:cNvSpPr>
          <p:nvPr/>
        </p:nvSpPr>
        <p:spPr bwMode="auto">
          <a:xfrm>
            <a:off x="7959725" y="566737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1" name="Text Box 66"/>
          <p:cNvSpPr txBox="1">
            <a:spLocks noChangeArrowheads="1"/>
          </p:cNvSpPr>
          <p:nvPr/>
        </p:nvSpPr>
        <p:spPr bwMode="auto">
          <a:xfrm>
            <a:off x="7897813" y="5705475"/>
            <a:ext cx="1246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tm_eq_3ms</a:t>
            </a:r>
          </a:p>
        </p:txBody>
      </p:sp>
      <p:sp>
        <p:nvSpPr>
          <p:cNvPr id="21542" name="Text Box 52"/>
          <p:cNvSpPr txBox="1">
            <a:spLocks noChangeArrowheads="1"/>
          </p:cNvSpPr>
          <p:nvPr/>
        </p:nvSpPr>
        <p:spPr bwMode="auto">
          <a:xfrm>
            <a:off x="5738813" y="6429375"/>
            <a:ext cx="847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clr_tm</a:t>
            </a:r>
          </a:p>
        </p:txBody>
      </p:sp>
      <p:sp>
        <p:nvSpPr>
          <p:cNvPr id="21543" name="Line 30"/>
          <p:cNvSpPr>
            <a:spLocks noChangeShapeType="1"/>
          </p:cNvSpPr>
          <p:nvPr/>
        </p:nvSpPr>
        <p:spPr bwMode="auto">
          <a:xfrm flipH="1" flipV="1">
            <a:off x="6070600" y="5335588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31"/>
          <p:cNvSpPr>
            <a:spLocks noChangeShapeType="1"/>
          </p:cNvSpPr>
          <p:nvPr/>
        </p:nvSpPr>
        <p:spPr bwMode="auto">
          <a:xfrm flipH="1">
            <a:off x="6070600" y="6021388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32"/>
          <p:cNvSpPr>
            <a:spLocks noChangeShapeType="1"/>
          </p:cNvSpPr>
          <p:nvPr/>
        </p:nvSpPr>
        <p:spPr bwMode="auto">
          <a:xfrm flipV="1">
            <a:off x="6375400" y="5564188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33"/>
          <p:cNvSpPr>
            <a:spLocks noChangeShapeType="1"/>
          </p:cNvSpPr>
          <p:nvPr/>
        </p:nvSpPr>
        <p:spPr bwMode="auto">
          <a:xfrm>
            <a:off x="6070600" y="5335588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34"/>
          <p:cNvSpPr>
            <a:spLocks noChangeShapeType="1"/>
          </p:cNvSpPr>
          <p:nvPr/>
        </p:nvSpPr>
        <p:spPr bwMode="auto">
          <a:xfrm>
            <a:off x="6223000" y="6129338"/>
            <a:ext cx="0" cy="3492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Text Box 35"/>
          <p:cNvSpPr txBox="1">
            <a:spLocks noChangeArrowheads="1"/>
          </p:cNvSpPr>
          <p:nvPr/>
        </p:nvSpPr>
        <p:spPr bwMode="auto">
          <a:xfrm>
            <a:off x="6070600" y="548798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549" name="Text Box 36"/>
          <p:cNvSpPr txBox="1">
            <a:spLocks noChangeArrowheads="1"/>
          </p:cNvSpPr>
          <p:nvPr/>
        </p:nvSpPr>
        <p:spPr bwMode="auto">
          <a:xfrm>
            <a:off x="6070600" y="579278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1</a:t>
            </a:r>
          </a:p>
        </p:txBody>
      </p:sp>
      <p:cxnSp>
        <p:nvCxnSpPr>
          <p:cNvPr id="21550" name="Straight Connector 10"/>
          <p:cNvCxnSpPr>
            <a:cxnSpLocks noChangeShapeType="1"/>
            <a:endCxn id="21514" idx="1"/>
          </p:cNvCxnSpPr>
          <p:nvPr/>
        </p:nvCxnSpPr>
        <p:spPr bwMode="auto">
          <a:xfrm flipV="1">
            <a:off x="6367463" y="5781675"/>
            <a:ext cx="220662" cy="111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Connector 12"/>
          <p:cNvCxnSpPr>
            <a:cxnSpLocks noChangeShapeType="1"/>
            <a:endCxn id="21552" idx="3"/>
          </p:cNvCxnSpPr>
          <p:nvPr/>
        </p:nvCxnSpPr>
        <p:spPr bwMode="auto">
          <a:xfrm flipH="1">
            <a:off x="5965825" y="5972175"/>
            <a:ext cx="101600" cy="174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TextBox 13"/>
          <p:cNvSpPr txBox="1">
            <a:spLocks noChangeArrowheads="1"/>
          </p:cNvSpPr>
          <p:nvPr/>
        </p:nvSpPr>
        <p:spPr bwMode="auto">
          <a:xfrm>
            <a:off x="5522913" y="5821363"/>
            <a:ext cx="442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0’s</a:t>
            </a:r>
          </a:p>
        </p:txBody>
      </p:sp>
      <p:sp>
        <p:nvSpPr>
          <p:cNvPr id="21553" name="Oval 2"/>
          <p:cNvSpPr>
            <a:spLocks noChangeArrowheads="1"/>
          </p:cNvSpPr>
          <p:nvPr/>
        </p:nvSpPr>
        <p:spPr bwMode="auto">
          <a:xfrm>
            <a:off x="6688138" y="5248275"/>
            <a:ext cx="114300" cy="1143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1554" name="Straight Connector 4"/>
          <p:cNvCxnSpPr>
            <a:cxnSpLocks noChangeShapeType="1"/>
            <a:stCxn id="21553" idx="0"/>
          </p:cNvCxnSpPr>
          <p:nvPr/>
        </p:nvCxnSpPr>
        <p:spPr bwMode="auto">
          <a:xfrm flipH="1" flipV="1">
            <a:off x="6742113" y="5133975"/>
            <a:ext cx="3175" cy="1143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5" name="TextBox 6"/>
          <p:cNvSpPr txBox="1">
            <a:spLocks noChangeArrowheads="1"/>
          </p:cNvSpPr>
          <p:nvPr/>
        </p:nvSpPr>
        <p:spPr bwMode="auto">
          <a:xfrm>
            <a:off x="6351588" y="4800600"/>
            <a:ext cx="641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 err="1" smtClean="0"/>
              <a:t>rst_n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4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Readings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Cumming SNUG paper quiz on Weds Oct 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en-US" altLang="en-US" sz="20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Quiz on Video09 and Video10 (Lecture05) on Monday 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 8</a:t>
            </a:r>
            <a:r>
              <a:rPr lang="en-US" altLang="en-US" sz="20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endParaRPr lang="en-US" alt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Cummings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paramdesign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paper for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hdlcon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(posted on class website)</a:t>
            </a:r>
          </a:p>
          <a:p>
            <a:pPr lvl="1" eaLnBrk="1" hangingPunct="1"/>
            <a:endParaRPr lang="en-US" alt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HW3 Posted</a:t>
            </a:r>
            <a:r>
              <a:rPr lang="en-US" alt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 difficult one) </a:t>
            </a:r>
          </a:p>
          <a:p>
            <a:pPr marL="0" indent="0" eaLnBrk="1" hangingPunct="1">
              <a:buNone/>
            </a:pP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Midterm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Weds Oct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7:15PM in EH1800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Alternate is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24hrs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earlier in ??</a:t>
            </a:r>
          </a:p>
          <a:p>
            <a:pPr lvl="2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the alternate has to be cleared with Hoffman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C6B825-F70D-4330-B42C-B40AA087F82A}" type="slidenum">
              <a:rPr lang="en-US" altLang="en-US">
                <a:latin typeface="Verdana" panose="020B0604030504040204" pitchFamily="34" charset="0"/>
              </a:rPr>
              <a:pPr/>
              <a:t>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EEPROM Write SM Example [1]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FD114A-B883-4328-8BE0-F0E8105DE36C}" type="slidenum">
              <a:rPr lang="en-US" altLang="en-US">
                <a:latin typeface="Verdana" panose="020B0604030504040204" pitchFamily="34" charset="0"/>
              </a:rPr>
              <a:pPr/>
              <a:t>20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4267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/>
              <a:t>module</a:t>
            </a:r>
            <a:r>
              <a:rPr lang="en-US" altLang="en-US"/>
              <a:t> eeprom_sm(clk,rst_n,wrt_eep,</a:t>
            </a:r>
          </a:p>
          <a:p>
            <a:r>
              <a:rPr lang="en-US" altLang="en-US"/>
              <a:t>wrt_data,eep_r_w_n,eep_cs_n,</a:t>
            </a:r>
          </a:p>
          <a:p>
            <a:r>
              <a:rPr lang="en-US" altLang="en-US"/>
              <a:t>eep_bus,chrg_pmp_en,wrt_done);</a:t>
            </a:r>
          </a:p>
          <a:p>
            <a:endParaRPr lang="en-US" altLang="en-US"/>
          </a:p>
          <a:p>
            <a:r>
              <a:rPr lang="en-US" altLang="en-US" b="1"/>
              <a:t>localparam</a:t>
            </a:r>
            <a:r>
              <a:rPr lang="en-US" altLang="en-US"/>
              <a:t> IDLE    = 1’b0;</a:t>
            </a:r>
          </a:p>
          <a:p>
            <a:r>
              <a:rPr lang="en-US" altLang="en-US" b="1"/>
              <a:t>localparam</a:t>
            </a:r>
            <a:r>
              <a:rPr lang="en-US" altLang="en-US"/>
              <a:t> CHRG  = 1’b1;</a:t>
            </a:r>
          </a:p>
          <a:p>
            <a:endParaRPr lang="en-US" altLang="en-US"/>
          </a:p>
          <a:p>
            <a:r>
              <a:rPr lang="en-US" altLang="en-US" b="1"/>
              <a:t>input</a:t>
            </a:r>
            <a:r>
              <a:rPr lang="en-US" altLang="en-US"/>
              <a:t> clk,por_n,wrt_eep;</a:t>
            </a:r>
          </a:p>
          <a:p>
            <a:r>
              <a:rPr lang="en-US" altLang="en-US" b="1"/>
              <a:t>input</a:t>
            </a:r>
            <a:r>
              <a:rPr lang="en-US" altLang="en-US"/>
              <a:t> [11:0] wrt_data;       // data to write</a:t>
            </a:r>
          </a:p>
          <a:p>
            <a:r>
              <a:rPr lang="en-US" altLang="en-US" b="1"/>
              <a:t>output</a:t>
            </a:r>
            <a:r>
              <a:rPr lang="en-US" altLang="en-US"/>
              <a:t> eep_r_w_n,eep_cs_n;</a:t>
            </a:r>
          </a:p>
          <a:p>
            <a:r>
              <a:rPr lang="en-US" altLang="en-US" b="1"/>
              <a:t>output</a:t>
            </a:r>
            <a:r>
              <a:rPr lang="en-US" altLang="en-US"/>
              <a:t> chrg_pmp_en;      // hold for 3ms</a:t>
            </a:r>
          </a:p>
          <a:p>
            <a:r>
              <a:rPr lang="en-US" altLang="en-US" b="1"/>
              <a:t>inout</a:t>
            </a:r>
            <a:r>
              <a:rPr lang="en-US" altLang="en-US"/>
              <a:t> [11:0] eep_bus;	</a:t>
            </a:r>
          </a:p>
          <a:p>
            <a:endParaRPr lang="en-US" altLang="en-US"/>
          </a:p>
          <a:p>
            <a:r>
              <a:rPr lang="en-US" altLang="en-US"/>
              <a:t>reg [20:0] tm;	// 3ms =&gt; 21-bit timer</a:t>
            </a:r>
          </a:p>
          <a:p>
            <a:r>
              <a:rPr lang="en-US" altLang="en-US"/>
              <a:t>reg clr_tm, inc_tm, bus_wrt;</a:t>
            </a:r>
          </a:p>
          <a:p>
            <a:r>
              <a:rPr lang="en-US" altLang="en-US"/>
              <a:t>reg state, nxtState;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152400" y="1600200"/>
            <a:ext cx="0" cy="495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4419600" y="1600200"/>
            <a:ext cx="0" cy="495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152400" y="1600200"/>
            <a:ext cx="426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4495800" y="1600200"/>
            <a:ext cx="4648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//// implement 3ms timer below ////</a:t>
            </a:r>
          </a:p>
          <a:p>
            <a:r>
              <a:rPr lang="en-US" altLang="en-US" b="1"/>
              <a:t>always</a:t>
            </a:r>
            <a:r>
              <a:rPr lang="en-US" altLang="en-US"/>
              <a:t> @(</a:t>
            </a:r>
            <a:r>
              <a:rPr lang="en-US" altLang="en-US" b="1"/>
              <a:t>posedge</a:t>
            </a:r>
            <a:r>
              <a:rPr lang="en-US" altLang="en-US"/>
              <a:t> clk,</a:t>
            </a:r>
            <a:r>
              <a:rPr lang="en-US" altLang="en-US" b="1"/>
              <a:t>negedge</a:t>
            </a:r>
            <a:r>
              <a:rPr lang="en-US" altLang="en-US"/>
              <a:t> por_n)</a:t>
            </a:r>
          </a:p>
          <a:p>
            <a:r>
              <a:rPr lang="en-US" altLang="en-US"/>
              <a:t>   </a:t>
            </a:r>
            <a:r>
              <a:rPr lang="en-US" altLang="en-US" b="1"/>
              <a:t>if</a:t>
            </a:r>
            <a:r>
              <a:rPr lang="en-US" altLang="en-US"/>
              <a:t> (!por_n)	tm &lt;= 21’h000000;</a:t>
            </a:r>
          </a:p>
          <a:p>
            <a:r>
              <a:rPr lang="en-US" altLang="en-US"/>
              <a:t>   </a:t>
            </a:r>
            <a:r>
              <a:rPr lang="en-US" altLang="en-US" b="1"/>
              <a:t>else if </a:t>
            </a:r>
            <a:r>
              <a:rPr lang="en-US" altLang="en-US"/>
              <a:t>(clr_tm) 	tm &lt;= 21’h000000;</a:t>
            </a:r>
          </a:p>
          <a:p>
            <a:r>
              <a:rPr lang="en-US" altLang="en-US"/>
              <a:t>   </a:t>
            </a:r>
            <a:r>
              <a:rPr lang="en-US" altLang="en-US" b="1"/>
              <a:t>else if</a:t>
            </a:r>
            <a:r>
              <a:rPr lang="en-US" altLang="en-US"/>
              <a:t> (inc_tm) 	tm &lt;= tm+1;</a:t>
            </a:r>
          </a:p>
          <a:p>
            <a:endParaRPr lang="en-US" altLang="en-US"/>
          </a:p>
          <a:p>
            <a:r>
              <a:rPr lang="en-US" altLang="en-US"/>
              <a:t>//// @500MHZ cnt of 16E360 =&gt; 3ms ////</a:t>
            </a:r>
          </a:p>
          <a:p>
            <a:r>
              <a:rPr lang="en-US" altLang="en-US" b="1"/>
              <a:t>assign</a:t>
            </a:r>
            <a:r>
              <a:rPr lang="en-US" altLang="en-US"/>
              <a:t> tm_eq_3ms = (tm==21’h16E360) </a:t>
            </a:r>
            <a:r>
              <a:rPr lang="en-US" altLang="en-US" b="1"/>
              <a:t>?</a:t>
            </a:r>
          </a:p>
          <a:p>
            <a:r>
              <a:rPr lang="en-US" altLang="en-US"/>
              <a:t>                                1’b1 </a:t>
            </a:r>
            <a:r>
              <a:rPr lang="en-US" altLang="en-US" b="1"/>
              <a:t>:</a:t>
            </a:r>
            <a:r>
              <a:rPr lang="en-US" altLang="en-US"/>
              <a:t> 1’b0;</a:t>
            </a:r>
          </a:p>
          <a:p>
            <a:endParaRPr lang="en-US" altLang="en-US"/>
          </a:p>
          <a:p>
            <a:r>
              <a:rPr lang="en-US" altLang="en-US"/>
              <a:t>//// implement state register below ////</a:t>
            </a:r>
          </a:p>
          <a:p>
            <a:r>
              <a:rPr lang="en-US" altLang="en-US" b="1"/>
              <a:t>always</a:t>
            </a:r>
            <a:r>
              <a:rPr lang="en-US" altLang="en-US"/>
              <a:t> @(</a:t>
            </a:r>
            <a:r>
              <a:rPr lang="en-US" altLang="en-US" b="1"/>
              <a:t>posedge</a:t>
            </a:r>
            <a:r>
              <a:rPr lang="en-US" altLang="en-US"/>
              <a:t> clk or </a:t>
            </a:r>
          </a:p>
          <a:p>
            <a:r>
              <a:rPr lang="en-US" altLang="en-US"/>
              <a:t>                 </a:t>
            </a:r>
            <a:r>
              <a:rPr lang="en-US" altLang="en-US" b="1"/>
              <a:t>negedge</a:t>
            </a:r>
            <a:r>
              <a:rPr lang="en-US" altLang="en-US"/>
              <a:t> por_n)</a:t>
            </a:r>
          </a:p>
          <a:p>
            <a:r>
              <a:rPr lang="en-US" altLang="en-US"/>
              <a:t>    </a:t>
            </a:r>
            <a:r>
              <a:rPr lang="en-US" altLang="en-US" b="1"/>
              <a:t>if</a:t>
            </a:r>
            <a:r>
              <a:rPr lang="en-US" altLang="en-US"/>
              <a:t> (!por_n) state &lt;= IDLE;</a:t>
            </a:r>
          </a:p>
          <a:p>
            <a:r>
              <a:rPr lang="en-US" altLang="en-US"/>
              <a:t>    </a:t>
            </a:r>
            <a:r>
              <a:rPr lang="en-US" altLang="en-US" b="1"/>
              <a:t>else</a:t>
            </a:r>
            <a:r>
              <a:rPr lang="en-US" altLang="en-US"/>
              <a:t> state &lt;= nxtState;</a:t>
            </a:r>
          </a:p>
          <a:p>
            <a:endParaRPr lang="en-US" alt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89154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/>
      <p:bldP spid="3225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EEPROM Write SM Example [2]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DBC26E-4D68-412E-9E24-4C386DD2AB56}" type="slidenum">
              <a:rPr lang="en-US" altLang="en-US">
                <a:latin typeface="Verdana" panose="020B0604030504040204" pitchFamily="34" charset="0"/>
              </a:rPr>
              <a:pPr/>
              <a:t>21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4114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//// state transition logic &amp; ////</a:t>
            </a:r>
          </a:p>
          <a:p>
            <a:r>
              <a:rPr lang="en-US" altLang="en-US" dirty="0"/>
              <a:t>//// output logic ////</a:t>
            </a:r>
          </a:p>
          <a:p>
            <a:r>
              <a:rPr lang="en-US" altLang="en-US" b="1" dirty="0"/>
              <a:t>always</a:t>
            </a:r>
            <a:r>
              <a:rPr lang="en-US" altLang="en-US" dirty="0"/>
              <a:t> @(state,wrt_eep,tm_eq_3ms) </a:t>
            </a:r>
          </a:p>
          <a:p>
            <a:r>
              <a:rPr lang="en-US" altLang="en-US" dirty="0"/>
              <a:t>   </a:t>
            </a:r>
            <a:r>
              <a:rPr lang="en-US" altLang="en-US" b="1" dirty="0"/>
              <a:t>begin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nxtState</a:t>
            </a:r>
            <a:r>
              <a:rPr lang="en-US" altLang="en-US" dirty="0"/>
              <a:t> = IDLE;     // default all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bus_wrt</a:t>
            </a:r>
            <a:r>
              <a:rPr lang="en-US" altLang="en-US" dirty="0"/>
              <a:t> = 0;            // to avoid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clr_tm</a:t>
            </a:r>
            <a:r>
              <a:rPr lang="en-US" altLang="en-US" dirty="0"/>
              <a:t> = 0;              // unintended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inc_tm</a:t>
            </a:r>
            <a:r>
              <a:rPr lang="en-US" altLang="en-US" dirty="0"/>
              <a:t> = 0;	        // latches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chrg_pmp_en</a:t>
            </a:r>
            <a:r>
              <a:rPr lang="en-US" altLang="en-US" dirty="0"/>
              <a:t> = 0;</a:t>
            </a:r>
          </a:p>
          <a:p>
            <a:endParaRPr lang="en-US" altLang="en-US" sz="1000" dirty="0"/>
          </a:p>
          <a:p>
            <a:r>
              <a:rPr lang="en-US" altLang="en-US" dirty="0"/>
              <a:t>      </a:t>
            </a:r>
            <a:r>
              <a:rPr lang="en-US" altLang="en-US" b="1" dirty="0"/>
              <a:t>case</a:t>
            </a:r>
            <a:r>
              <a:rPr lang="en-US" altLang="en-US" dirty="0"/>
              <a:t> (state)</a:t>
            </a:r>
          </a:p>
          <a:p>
            <a:r>
              <a:rPr lang="en-US" altLang="en-US" dirty="0"/>
              <a:t>         IDLE :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dirty="0" err="1"/>
              <a:t>wrt_eep</a:t>
            </a:r>
            <a:r>
              <a:rPr lang="en-US" altLang="en-US" dirty="0"/>
              <a:t>) </a:t>
            </a:r>
            <a:r>
              <a:rPr lang="en-US" altLang="en-US" b="1" dirty="0"/>
              <a:t>begin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clr_tm</a:t>
            </a:r>
            <a:r>
              <a:rPr lang="en-US" altLang="en-US" dirty="0"/>
              <a:t> = 1;         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bus_wrt</a:t>
            </a:r>
            <a:r>
              <a:rPr lang="en-US" altLang="en-US" dirty="0"/>
              <a:t> = 1;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nxtState</a:t>
            </a:r>
            <a:r>
              <a:rPr lang="en-US" altLang="en-US" dirty="0"/>
              <a:t> = CHRG;</a:t>
            </a:r>
          </a:p>
          <a:p>
            <a:r>
              <a:rPr lang="en-US" altLang="en-US" dirty="0"/>
              <a:t>         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         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381000" y="16002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4495800" y="16002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0" y="1524000"/>
            <a:ext cx="4419600" cy="5334000"/>
            <a:chOff x="2880" y="960"/>
            <a:chExt cx="2784" cy="3360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2880" y="1008"/>
              <a:ext cx="0" cy="31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61" name="Text Box 5"/>
            <p:cNvSpPr txBox="1">
              <a:spLocks noChangeArrowheads="1"/>
            </p:cNvSpPr>
            <p:nvPr/>
          </p:nvSpPr>
          <p:spPr bwMode="auto">
            <a:xfrm>
              <a:off x="2880" y="975"/>
              <a:ext cx="278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        </a:t>
              </a:r>
              <a:r>
                <a:rPr lang="en-US" altLang="en-US" b="1"/>
                <a:t>default</a:t>
              </a:r>
              <a:r>
                <a:rPr lang="en-US" altLang="en-US"/>
                <a:t> : </a:t>
              </a:r>
              <a:r>
                <a:rPr lang="en-US" altLang="en-US" b="1"/>
                <a:t>begin	// </a:t>
              </a:r>
              <a:r>
                <a:rPr lang="en-US" altLang="en-US"/>
                <a:t>is CHRG</a:t>
              </a:r>
            </a:p>
            <a:p>
              <a:r>
                <a:rPr lang="en-US" altLang="en-US" b="1"/>
                <a:t>                          </a:t>
              </a:r>
              <a:r>
                <a:rPr lang="en-US" altLang="en-US"/>
                <a:t>inc_tm = 1;</a:t>
              </a:r>
            </a:p>
            <a:p>
              <a:r>
                <a:rPr lang="en-US" altLang="en-US"/>
                <a:t>                          chrg_pmp_en=1;</a:t>
              </a:r>
            </a:p>
            <a:p>
              <a:r>
                <a:rPr lang="en-US" altLang="en-US"/>
                <a:t>                          </a:t>
              </a:r>
              <a:r>
                <a:rPr lang="en-US" altLang="en-US" b="1"/>
                <a:t>if</a:t>
              </a:r>
              <a:r>
                <a:rPr lang="en-US" altLang="en-US"/>
                <a:t> (tm_eq_3ms) </a:t>
              </a:r>
            </a:p>
            <a:p>
              <a:r>
                <a:rPr lang="en-US" altLang="en-US"/>
                <a:t>                            </a:t>
              </a:r>
              <a:r>
                <a:rPr lang="en-US" altLang="en-US" b="1"/>
                <a:t>begin</a:t>
              </a:r>
            </a:p>
            <a:p>
              <a:r>
                <a:rPr lang="en-US" altLang="en-US"/>
                <a:t>                               wrt_done = 1;</a:t>
              </a:r>
            </a:p>
            <a:p>
              <a:r>
                <a:rPr lang="en-US" altLang="en-US"/>
                <a:t>                               nxtState = IDLE;</a:t>
              </a:r>
            </a:p>
            <a:p>
              <a:r>
                <a:rPr lang="en-US" altLang="en-US"/>
                <a:t>                             </a:t>
              </a:r>
              <a:r>
                <a:rPr lang="en-US" altLang="en-US" b="1"/>
                <a:t>end</a:t>
              </a:r>
              <a:r>
                <a:rPr lang="en-US" altLang="en-US"/>
                <a:t> </a:t>
              </a:r>
            </a:p>
            <a:p>
              <a:r>
                <a:rPr lang="en-US" altLang="en-US"/>
                <a:t>                          </a:t>
              </a:r>
              <a:r>
                <a:rPr lang="en-US" altLang="en-US" b="1"/>
                <a:t>else</a:t>
              </a:r>
              <a:r>
                <a:rPr lang="en-US" altLang="en-US"/>
                <a:t> nxtState = CHRG;</a:t>
              </a:r>
            </a:p>
            <a:p>
              <a:r>
                <a:rPr lang="en-US" altLang="en-US"/>
                <a:t>                       </a:t>
              </a:r>
              <a:r>
                <a:rPr lang="en-US" altLang="en-US" b="1"/>
                <a:t>end</a:t>
              </a:r>
            </a:p>
            <a:p>
              <a:r>
                <a:rPr lang="en-US" altLang="en-US" b="1"/>
                <a:t>      endcase</a:t>
              </a:r>
            </a:p>
            <a:p>
              <a:r>
                <a:rPr lang="en-US" altLang="en-US" b="1"/>
                <a:t>   end</a:t>
              </a:r>
            </a:p>
            <a:p>
              <a:endParaRPr lang="en-US" altLang="en-US" b="1"/>
            </a:p>
            <a:p>
              <a:r>
                <a:rPr lang="en-US" altLang="en-US" b="1"/>
                <a:t>   assign </a:t>
              </a:r>
              <a:r>
                <a:rPr lang="en-US" altLang="en-US"/>
                <a:t>eep_r_w_n = ~bus_wrt;</a:t>
              </a:r>
            </a:p>
            <a:p>
              <a:r>
                <a:rPr lang="en-US" altLang="en-US" b="1"/>
                <a:t>   assign</a:t>
              </a:r>
              <a:r>
                <a:rPr lang="en-US" altLang="en-US"/>
                <a:t> eep_cs_n = ~bus_wrt;</a:t>
              </a:r>
            </a:p>
            <a:p>
              <a:r>
                <a:rPr lang="en-US" altLang="en-US" b="1"/>
                <a:t>   assign</a:t>
              </a:r>
              <a:r>
                <a:rPr lang="en-US" altLang="en-US"/>
                <a:t> eep_bus = (bus_wrt) ? </a:t>
              </a:r>
            </a:p>
            <a:p>
              <a:r>
                <a:rPr lang="en-US" altLang="en-US"/>
                <a:t>                                 wrt_data : 12’bzzz;</a:t>
              </a:r>
            </a:p>
            <a:p>
              <a:r>
                <a:rPr lang="en-US" altLang="en-US" b="1"/>
                <a:t>endmodule</a:t>
              </a:r>
            </a:p>
            <a:p>
              <a:endParaRPr lang="en-US" altLang="en-US" b="1"/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>
              <a:off x="2880" y="4176"/>
              <a:ext cx="25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 flipV="1">
              <a:off x="5472" y="960"/>
              <a:ext cx="0" cy="32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7809" y="36523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System Verilog SM Coding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F93020-86B6-49ED-B10C-6F0CF12C958E}" type="slidenum">
              <a:rPr lang="en-US" altLang="en-US">
                <a:latin typeface="Verdana" panose="020B0604030504040204" pitchFamily="34" charset="0"/>
              </a:rPr>
              <a:pPr/>
              <a:t>22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33400" y="1763713"/>
            <a:ext cx="8437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One construct verilog was missing was an enumerated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For state definition we use </a:t>
            </a:r>
            <a:r>
              <a:rPr lang="en-US" altLang="en-US" b="1"/>
              <a:t>localparam</a:t>
            </a:r>
            <a:r>
              <a:rPr lang="en-US" altLang="en-US"/>
              <a:t> in verilog to make code more readable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2316163" y="2706688"/>
            <a:ext cx="3062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localparam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IDLE = 2’b00;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localparam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CONV = 2’b01;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localparam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ACCM = 2’b10</a:t>
            </a:r>
            <a:r>
              <a:rPr lang="en-US" altLang="en-US"/>
              <a:t>;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571500" y="2986088"/>
            <a:ext cx="8229600" cy="1249362"/>
            <a:chOff x="571500" y="2986563"/>
            <a:chExt cx="8229600" cy="1248847"/>
          </a:xfrm>
        </p:grpSpPr>
        <p:sp>
          <p:nvSpPr>
            <p:cNvPr id="24605" name="TextBox 6"/>
            <p:cNvSpPr txBox="1">
              <a:spLocks noChangeArrowheads="1"/>
            </p:cNvSpPr>
            <p:nvPr/>
          </p:nvSpPr>
          <p:spPr bwMode="auto">
            <a:xfrm>
              <a:off x="571500" y="3831193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state</a:t>
              </a:r>
            </a:p>
          </p:txBody>
        </p:sp>
        <p:cxnSp>
          <p:nvCxnSpPr>
            <p:cNvPr id="24606" name="Straight Connector 10"/>
            <p:cNvCxnSpPr>
              <a:cxnSpLocks noChangeShapeType="1"/>
            </p:cNvCxnSpPr>
            <p:nvPr/>
          </p:nvCxnSpPr>
          <p:spPr bwMode="auto">
            <a:xfrm>
              <a:off x="1485901" y="3886200"/>
              <a:ext cx="7620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Straight Connector 11"/>
            <p:cNvCxnSpPr>
              <a:cxnSpLocks noChangeShapeType="1"/>
            </p:cNvCxnSpPr>
            <p:nvPr/>
          </p:nvCxnSpPr>
          <p:spPr bwMode="auto">
            <a:xfrm>
              <a:off x="1485901" y="4200525"/>
              <a:ext cx="7620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TextBox 12"/>
            <p:cNvSpPr txBox="1">
              <a:spLocks noChangeArrowheads="1"/>
            </p:cNvSpPr>
            <p:nvPr/>
          </p:nvSpPr>
          <p:spPr bwMode="auto">
            <a:xfrm>
              <a:off x="1685095" y="3831193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00</a:t>
              </a:r>
            </a:p>
          </p:txBody>
        </p:sp>
        <p:cxnSp>
          <p:nvCxnSpPr>
            <p:cNvPr id="24609" name="Straight Connector 14"/>
            <p:cNvCxnSpPr>
              <a:cxnSpLocks noChangeShapeType="1"/>
            </p:cNvCxnSpPr>
            <p:nvPr/>
          </p:nvCxnSpPr>
          <p:spPr bwMode="auto">
            <a:xfrm>
              <a:off x="2247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Straight Connector 15"/>
            <p:cNvCxnSpPr>
              <a:cxnSpLocks noChangeShapeType="1"/>
            </p:cNvCxnSpPr>
            <p:nvPr/>
          </p:nvCxnSpPr>
          <p:spPr bwMode="auto">
            <a:xfrm flipV="1">
              <a:off x="2247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Straight Connector 17"/>
            <p:cNvCxnSpPr>
              <a:cxnSpLocks noChangeShapeType="1"/>
            </p:cNvCxnSpPr>
            <p:nvPr/>
          </p:nvCxnSpPr>
          <p:spPr bwMode="auto">
            <a:xfrm>
              <a:off x="2400301" y="3886200"/>
              <a:ext cx="1371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Straight Connector 18"/>
            <p:cNvCxnSpPr>
              <a:cxnSpLocks noChangeShapeType="1"/>
            </p:cNvCxnSpPr>
            <p:nvPr/>
          </p:nvCxnSpPr>
          <p:spPr bwMode="auto">
            <a:xfrm>
              <a:off x="2400301" y="4200525"/>
              <a:ext cx="1371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3" name="TextBox 19"/>
            <p:cNvSpPr txBox="1">
              <a:spLocks noChangeArrowheads="1"/>
            </p:cNvSpPr>
            <p:nvPr/>
          </p:nvSpPr>
          <p:spPr bwMode="auto">
            <a:xfrm>
              <a:off x="2865528" y="385869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01</a:t>
              </a:r>
            </a:p>
          </p:txBody>
        </p:sp>
        <p:cxnSp>
          <p:nvCxnSpPr>
            <p:cNvPr id="24614" name="Straight Connector 22"/>
            <p:cNvCxnSpPr>
              <a:cxnSpLocks noChangeShapeType="1"/>
            </p:cNvCxnSpPr>
            <p:nvPr/>
          </p:nvCxnSpPr>
          <p:spPr bwMode="auto">
            <a:xfrm>
              <a:off x="3771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Straight Connector 23"/>
            <p:cNvCxnSpPr>
              <a:cxnSpLocks noChangeShapeType="1"/>
            </p:cNvCxnSpPr>
            <p:nvPr/>
          </p:nvCxnSpPr>
          <p:spPr bwMode="auto">
            <a:xfrm flipV="1">
              <a:off x="3771901" y="3886200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6" name="TextBox 24"/>
            <p:cNvSpPr txBox="1">
              <a:spLocks noChangeArrowheads="1"/>
            </p:cNvSpPr>
            <p:nvPr/>
          </p:nvSpPr>
          <p:spPr bwMode="auto">
            <a:xfrm>
              <a:off x="3895726" y="386607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10</a:t>
              </a:r>
            </a:p>
          </p:txBody>
        </p:sp>
        <p:cxnSp>
          <p:nvCxnSpPr>
            <p:cNvPr id="24617" name="Straight Connector 28"/>
            <p:cNvCxnSpPr>
              <a:cxnSpLocks noChangeShapeType="1"/>
            </p:cNvCxnSpPr>
            <p:nvPr/>
          </p:nvCxnSpPr>
          <p:spPr bwMode="auto">
            <a:xfrm>
              <a:off x="3924301" y="3887271"/>
              <a:ext cx="41257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Straight Connector 29"/>
            <p:cNvCxnSpPr>
              <a:cxnSpLocks noChangeShapeType="1"/>
            </p:cNvCxnSpPr>
            <p:nvPr/>
          </p:nvCxnSpPr>
          <p:spPr bwMode="auto">
            <a:xfrm>
              <a:off x="4336872" y="3881437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Straight Connector 30"/>
            <p:cNvCxnSpPr>
              <a:cxnSpLocks noChangeShapeType="1"/>
            </p:cNvCxnSpPr>
            <p:nvPr/>
          </p:nvCxnSpPr>
          <p:spPr bwMode="auto">
            <a:xfrm flipV="1">
              <a:off x="4336872" y="3881437"/>
              <a:ext cx="152400" cy="31432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Straight Connector 31"/>
            <p:cNvCxnSpPr>
              <a:cxnSpLocks noChangeShapeType="1"/>
            </p:cNvCxnSpPr>
            <p:nvPr/>
          </p:nvCxnSpPr>
          <p:spPr bwMode="auto">
            <a:xfrm>
              <a:off x="3924301" y="4201596"/>
              <a:ext cx="41257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Straight Connector 33"/>
            <p:cNvCxnSpPr>
              <a:cxnSpLocks noChangeShapeType="1"/>
            </p:cNvCxnSpPr>
            <p:nvPr/>
          </p:nvCxnSpPr>
          <p:spPr bwMode="auto">
            <a:xfrm>
              <a:off x="4489272" y="3881437"/>
              <a:ext cx="349429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Straight Connector 34"/>
            <p:cNvCxnSpPr>
              <a:cxnSpLocks noChangeShapeType="1"/>
            </p:cNvCxnSpPr>
            <p:nvPr/>
          </p:nvCxnSpPr>
          <p:spPr bwMode="auto">
            <a:xfrm>
              <a:off x="4476482" y="4181474"/>
              <a:ext cx="349429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Box 35"/>
            <p:cNvSpPr txBox="1">
              <a:spLocks noChangeArrowheads="1"/>
            </p:cNvSpPr>
            <p:nvPr/>
          </p:nvSpPr>
          <p:spPr bwMode="auto">
            <a:xfrm>
              <a:off x="4651196" y="3831193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01</a:t>
              </a:r>
            </a:p>
          </p:txBody>
        </p:sp>
        <p:sp>
          <p:nvSpPr>
            <p:cNvPr id="24624" name="TextBox 36"/>
            <p:cNvSpPr txBox="1">
              <a:spLocks noChangeArrowheads="1"/>
            </p:cNvSpPr>
            <p:nvPr/>
          </p:nvSpPr>
          <p:spPr bwMode="auto">
            <a:xfrm>
              <a:off x="5524500" y="2986563"/>
              <a:ext cx="3276600" cy="1200329"/>
            </a:xfrm>
            <a:prstGeom prst="rect">
              <a:avLst/>
            </a:prstGeom>
            <a:solidFill>
              <a:srgbClr val="D1FF47">
                <a:alpha val="3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However, in waveform viewing it still shows up as digits.  One has to always refer back to the encoding while debugging.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3400" y="4351338"/>
            <a:ext cx="4730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System verilog adds an enumerated type.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44525" y="4783138"/>
            <a:ext cx="7662863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typedef enum reg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[1:0] { IDLE, CONV, ACCM } state_t;</a:t>
            </a:r>
          </a:p>
          <a:p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state_t state, nxt_state;		// declare state and nxt_state signals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23900" y="57261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state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1638300" y="5781675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1638300" y="6096000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24025" y="5761038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IDLE</a:t>
            </a: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2400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V="1">
            <a:off x="2400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2552700" y="5781675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2552700" y="6096000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>
            <a:off x="3924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 flipV="1">
            <a:off x="3924300" y="5781675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4076700" y="5783263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4489450" y="5776913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 flipV="1">
            <a:off x="4489450" y="5776913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/>
          <p:cNvCxnSpPr>
            <a:cxnSpLocks noChangeShapeType="1"/>
          </p:cNvCxnSpPr>
          <p:nvPr/>
        </p:nvCxnSpPr>
        <p:spPr bwMode="auto">
          <a:xfrm>
            <a:off x="4076700" y="6097588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4641850" y="5776913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58"/>
          <p:cNvCxnSpPr>
            <a:cxnSpLocks noChangeShapeType="1"/>
          </p:cNvCxnSpPr>
          <p:nvPr/>
        </p:nvCxnSpPr>
        <p:spPr bwMode="auto">
          <a:xfrm>
            <a:off x="4629150" y="6076950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946400" y="5789613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965575" y="5772150"/>
            <a:ext cx="6365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ACCM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75188" y="5791200"/>
            <a:ext cx="703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524500" y="5738813"/>
            <a:ext cx="3009900" cy="369887"/>
          </a:xfrm>
          <a:prstGeom prst="rect">
            <a:avLst/>
          </a:prstGeom>
          <a:solidFill>
            <a:srgbClr val="D1FF47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Makes debug much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2" grpId="0"/>
      <p:bldP spid="45" grpId="0"/>
      <p:bldP spid="61" grpId="0"/>
      <p:bldP spid="62" grpId="0"/>
      <p:bldP spid="63" grpId="0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15C4-DBD0-4B45-9C42-32EF97E1EDE2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75787" y="328518"/>
            <a:ext cx="53605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/>
              <a:t>UART Wrapper</a:t>
            </a:r>
            <a:endParaRPr lang="en-US" kern="0" dirty="0"/>
          </a:p>
        </p:txBody>
      </p:sp>
      <p:sp>
        <p:nvSpPr>
          <p:cNvPr id="8" name="Rectangle 163"/>
          <p:cNvSpPr>
            <a:spLocks noChangeArrowheads="1"/>
          </p:cNvSpPr>
          <p:nvPr/>
        </p:nvSpPr>
        <p:spPr bwMode="auto">
          <a:xfrm>
            <a:off x="5683250" y="3727450"/>
            <a:ext cx="2765425" cy="1225550"/>
          </a:xfrm>
          <a:prstGeom prst="rect">
            <a:avLst/>
          </a:prstGeom>
          <a:solidFill>
            <a:srgbClr val="C0000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9" name="TextBox 176"/>
          <p:cNvSpPr txBox="1">
            <a:spLocks noChangeArrowheads="1"/>
          </p:cNvSpPr>
          <p:nvPr/>
        </p:nvSpPr>
        <p:spPr bwMode="auto">
          <a:xfrm>
            <a:off x="5613400" y="3852863"/>
            <a:ext cx="438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rdy</a:t>
            </a:r>
          </a:p>
        </p:txBody>
      </p:sp>
      <p:sp>
        <p:nvSpPr>
          <p:cNvPr id="10" name="TextBox 177"/>
          <p:cNvSpPr txBox="1">
            <a:spLocks noChangeArrowheads="1"/>
          </p:cNvSpPr>
          <p:nvPr/>
        </p:nvSpPr>
        <p:spPr bwMode="auto">
          <a:xfrm>
            <a:off x="5613400" y="4075113"/>
            <a:ext cx="1201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rx_data[7:0]</a:t>
            </a:r>
          </a:p>
        </p:txBody>
      </p:sp>
      <p:cxnSp>
        <p:nvCxnSpPr>
          <p:cNvPr id="14" name="Straight Arrow Connector 182"/>
          <p:cNvCxnSpPr>
            <a:cxnSpLocks noChangeShapeType="1"/>
          </p:cNvCxnSpPr>
          <p:nvPr/>
        </p:nvCxnSpPr>
        <p:spPr bwMode="auto">
          <a:xfrm>
            <a:off x="6964363" y="2725738"/>
            <a:ext cx="14287" cy="10064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85"/>
          <p:cNvSpPr txBox="1">
            <a:spLocks noChangeArrowheads="1"/>
          </p:cNvSpPr>
          <p:nvPr/>
        </p:nvSpPr>
        <p:spPr bwMode="auto">
          <a:xfrm>
            <a:off x="6530724" y="4298949"/>
            <a:ext cx="18197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Verdana" panose="020B0604030504040204" pitchFamily="34" charset="0"/>
              </a:rPr>
              <a:t>8-bit </a:t>
            </a:r>
            <a:r>
              <a:rPr lang="en-US" altLang="en-US" sz="1600" b="1" i="1" dirty="0" smtClean="0">
                <a:latin typeface="Verdana" panose="020B0604030504040204" pitchFamily="34" charset="0"/>
              </a:rPr>
              <a:t>UART RX</a:t>
            </a:r>
            <a:endParaRPr lang="en-US" altLang="en-US" sz="1600" b="1" i="1" dirty="0">
              <a:latin typeface="Verdana" panose="020B0604030504040204" pitchFamily="34" charset="0"/>
            </a:endParaRPr>
          </a:p>
        </p:txBody>
      </p:sp>
      <p:sp>
        <p:nvSpPr>
          <p:cNvPr id="17" name="TextBox 186"/>
          <p:cNvSpPr txBox="1">
            <a:spLocks noChangeArrowheads="1"/>
          </p:cNvSpPr>
          <p:nvPr/>
        </p:nvSpPr>
        <p:spPr bwMode="auto">
          <a:xfrm>
            <a:off x="6780213" y="3776663"/>
            <a:ext cx="398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RX</a:t>
            </a:r>
          </a:p>
        </p:txBody>
      </p:sp>
      <p:cxnSp>
        <p:nvCxnSpPr>
          <p:cNvPr id="19" name="Straight Arrow Connector 190"/>
          <p:cNvCxnSpPr>
            <a:cxnSpLocks noChangeShapeType="1"/>
          </p:cNvCxnSpPr>
          <p:nvPr/>
        </p:nvCxnSpPr>
        <p:spPr bwMode="auto">
          <a:xfrm rot="5400000" flipH="1" flipV="1">
            <a:off x="6818313" y="5072062"/>
            <a:ext cx="2667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1"/>
          <p:cNvCxnSpPr>
            <a:cxnSpLocks noChangeShapeType="1"/>
          </p:cNvCxnSpPr>
          <p:nvPr/>
        </p:nvCxnSpPr>
        <p:spPr bwMode="auto">
          <a:xfrm flipV="1">
            <a:off x="7926388" y="4940300"/>
            <a:ext cx="0" cy="3000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92"/>
          <p:cNvSpPr txBox="1">
            <a:spLocks noChangeArrowheads="1"/>
          </p:cNvSpPr>
          <p:nvPr/>
        </p:nvSpPr>
        <p:spPr bwMode="auto">
          <a:xfrm>
            <a:off x="7632700" y="4665662"/>
            <a:ext cx="58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rst_n</a:t>
            </a:r>
          </a:p>
        </p:txBody>
      </p:sp>
      <p:sp>
        <p:nvSpPr>
          <p:cNvPr id="22" name="TextBox 194"/>
          <p:cNvSpPr txBox="1">
            <a:spLocks noChangeArrowheads="1"/>
          </p:cNvSpPr>
          <p:nvPr/>
        </p:nvSpPr>
        <p:spPr bwMode="auto">
          <a:xfrm>
            <a:off x="6764338" y="4686300"/>
            <a:ext cx="400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clk</a:t>
            </a:r>
          </a:p>
        </p:txBody>
      </p:sp>
      <p:sp>
        <p:nvSpPr>
          <p:cNvPr id="23" name="TextBox 178"/>
          <p:cNvSpPr txBox="1">
            <a:spLocks noChangeArrowheads="1"/>
          </p:cNvSpPr>
          <p:nvPr/>
        </p:nvSpPr>
        <p:spPr bwMode="auto">
          <a:xfrm>
            <a:off x="5613400" y="4311650"/>
            <a:ext cx="750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clr_rdy</a:t>
            </a:r>
          </a:p>
        </p:txBody>
      </p:sp>
      <p:cxnSp>
        <p:nvCxnSpPr>
          <p:cNvPr id="24" name="Straight Connector 180"/>
          <p:cNvCxnSpPr>
            <a:cxnSpLocks noChangeShapeType="1"/>
          </p:cNvCxnSpPr>
          <p:nvPr/>
        </p:nvCxnSpPr>
        <p:spPr bwMode="auto">
          <a:xfrm flipH="1" flipV="1">
            <a:off x="1851025" y="4222750"/>
            <a:ext cx="192088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181"/>
          <p:cNvCxnSpPr>
            <a:cxnSpLocks noChangeShapeType="1"/>
          </p:cNvCxnSpPr>
          <p:nvPr/>
        </p:nvCxnSpPr>
        <p:spPr bwMode="auto">
          <a:xfrm flipH="1">
            <a:off x="1581150" y="4337050"/>
            <a:ext cx="3667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182"/>
          <p:cNvCxnSpPr>
            <a:cxnSpLocks noChangeShapeType="1"/>
          </p:cNvCxnSpPr>
          <p:nvPr/>
        </p:nvCxnSpPr>
        <p:spPr bwMode="auto">
          <a:xfrm flipV="1">
            <a:off x="2697163" y="4222750"/>
            <a:ext cx="192087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183"/>
          <p:cNvCxnSpPr>
            <a:cxnSpLocks noChangeShapeType="1"/>
          </p:cNvCxnSpPr>
          <p:nvPr/>
        </p:nvCxnSpPr>
        <p:spPr bwMode="auto">
          <a:xfrm flipV="1">
            <a:off x="1870075" y="4222750"/>
            <a:ext cx="1019175" cy="3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184"/>
          <p:cNvCxnSpPr>
            <a:cxnSpLocks noChangeShapeType="1"/>
          </p:cNvCxnSpPr>
          <p:nvPr/>
        </p:nvCxnSpPr>
        <p:spPr bwMode="auto">
          <a:xfrm>
            <a:off x="2043113" y="4457700"/>
            <a:ext cx="6540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85"/>
          <p:cNvSpPr txBox="1">
            <a:spLocks noChangeArrowheads="1"/>
          </p:cNvSpPr>
          <p:nvPr/>
        </p:nvSpPr>
        <p:spPr bwMode="auto">
          <a:xfrm>
            <a:off x="2439988" y="420052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" name="TextBox 186"/>
          <p:cNvSpPr txBox="1">
            <a:spLocks noChangeArrowheads="1"/>
          </p:cNvSpPr>
          <p:nvPr/>
        </p:nvSpPr>
        <p:spPr bwMode="auto">
          <a:xfrm>
            <a:off x="2001838" y="4198938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0</a:t>
            </a:r>
          </a:p>
        </p:txBody>
      </p:sp>
      <p:cxnSp>
        <p:nvCxnSpPr>
          <p:cNvPr id="31" name="Straight Connector 187"/>
          <p:cNvCxnSpPr>
            <a:cxnSpLocks noChangeShapeType="1"/>
            <a:endCxn id="111" idx="0"/>
          </p:cNvCxnSpPr>
          <p:nvPr/>
        </p:nvCxnSpPr>
        <p:spPr bwMode="auto">
          <a:xfrm>
            <a:off x="2370138" y="4457700"/>
            <a:ext cx="4762" cy="2301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88"/>
          <p:cNvCxnSpPr>
            <a:cxnSpLocks noChangeShapeType="1"/>
          </p:cNvCxnSpPr>
          <p:nvPr/>
        </p:nvCxnSpPr>
        <p:spPr bwMode="auto">
          <a:xfrm flipV="1">
            <a:off x="2125663" y="3944938"/>
            <a:ext cx="0" cy="2778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189"/>
          <p:cNvCxnSpPr>
            <a:cxnSpLocks noChangeShapeType="1"/>
          </p:cNvCxnSpPr>
          <p:nvPr/>
        </p:nvCxnSpPr>
        <p:spPr bwMode="auto">
          <a:xfrm flipV="1">
            <a:off x="2581275" y="3776663"/>
            <a:ext cx="9525" cy="4492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190"/>
          <p:cNvGrpSpPr>
            <a:grpSpLocks/>
          </p:cNvGrpSpPr>
          <p:nvPr/>
        </p:nvGrpSpPr>
        <p:grpSpPr bwMode="auto">
          <a:xfrm>
            <a:off x="1635125" y="4254500"/>
            <a:ext cx="158750" cy="165100"/>
            <a:chOff x="3453059" y="2954238"/>
            <a:chExt cx="158816" cy="164537"/>
          </a:xfrm>
        </p:grpSpPr>
        <p:sp>
          <p:nvSpPr>
            <p:cNvPr id="35" name="Arc 34"/>
            <p:cNvSpPr/>
            <p:nvPr/>
          </p:nvSpPr>
          <p:spPr bwMode="auto">
            <a:xfrm>
              <a:off x="3457824" y="2968477"/>
              <a:ext cx="154051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Arc 35"/>
            <p:cNvSpPr/>
            <p:nvPr/>
          </p:nvSpPr>
          <p:spPr bwMode="auto">
            <a:xfrm flipV="1">
              <a:off x="3453059" y="2954238"/>
              <a:ext cx="154052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7" name="Straight Connector 193"/>
          <p:cNvCxnSpPr>
            <a:cxnSpLocks noChangeShapeType="1"/>
          </p:cNvCxnSpPr>
          <p:nvPr/>
        </p:nvCxnSpPr>
        <p:spPr bwMode="auto">
          <a:xfrm flipV="1">
            <a:off x="1711325" y="3944938"/>
            <a:ext cx="0" cy="330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94"/>
          <p:cNvCxnSpPr>
            <a:cxnSpLocks noChangeShapeType="1"/>
          </p:cNvCxnSpPr>
          <p:nvPr/>
        </p:nvCxnSpPr>
        <p:spPr bwMode="auto">
          <a:xfrm>
            <a:off x="1711325" y="3944938"/>
            <a:ext cx="4143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195"/>
          <p:cNvCxnSpPr>
            <a:cxnSpLocks noChangeShapeType="1"/>
            <a:stCxn id="36" idx="0"/>
          </p:cNvCxnSpPr>
          <p:nvPr/>
        </p:nvCxnSpPr>
        <p:spPr bwMode="auto">
          <a:xfrm flipH="1">
            <a:off x="1708150" y="4405313"/>
            <a:ext cx="3175" cy="7350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96"/>
          <p:cNvCxnSpPr>
            <a:cxnSpLocks noChangeShapeType="1"/>
          </p:cNvCxnSpPr>
          <p:nvPr/>
        </p:nvCxnSpPr>
        <p:spPr bwMode="auto">
          <a:xfrm flipH="1">
            <a:off x="1708150" y="5140325"/>
            <a:ext cx="671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197"/>
          <p:cNvCxnSpPr>
            <a:cxnSpLocks noChangeShapeType="1"/>
          </p:cNvCxnSpPr>
          <p:nvPr/>
        </p:nvCxnSpPr>
        <p:spPr bwMode="auto">
          <a:xfrm flipH="1" flipV="1">
            <a:off x="3363913" y="4217988"/>
            <a:ext cx="192087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198"/>
          <p:cNvCxnSpPr>
            <a:cxnSpLocks noChangeShapeType="1"/>
          </p:cNvCxnSpPr>
          <p:nvPr/>
        </p:nvCxnSpPr>
        <p:spPr bwMode="auto">
          <a:xfrm flipH="1">
            <a:off x="3094038" y="4332288"/>
            <a:ext cx="3651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199"/>
          <p:cNvCxnSpPr>
            <a:cxnSpLocks noChangeShapeType="1"/>
          </p:cNvCxnSpPr>
          <p:nvPr/>
        </p:nvCxnSpPr>
        <p:spPr bwMode="auto">
          <a:xfrm flipV="1">
            <a:off x="4208463" y="4217988"/>
            <a:ext cx="192087" cy="234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200"/>
          <p:cNvCxnSpPr>
            <a:cxnSpLocks noChangeShapeType="1"/>
          </p:cNvCxnSpPr>
          <p:nvPr/>
        </p:nvCxnSpPr>
        <p:spPr bwMode="auto">
          <a:xfrm flipV="1">
            <a:off x="3381375" y="4217988"/>
            <a:ext cx="1019175" cy="3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201"/>
          <p:cNvCxnSpPr>
            <a:cxnSpLocks noChangeShapeType="1"/>
          </p:cNvCxnSpPr>
          <p:nvPr/>
        </p:nvCxnSpPr>
        <p:spPr bwMode="auto">
          <a:xfrm>
            <a:off x="3556000" y="4452938"/>
            <a:ext cx="65246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202"/>
          <p:cNvSpPr txBox="1">
            <a:spLocks noChangeArrowheads="1"/>
          </p:cNvSpPr>
          <p:nvPr/>
        </p:nvSpPr>
        <p:spPr bwMode="auto">
          <a:xfrm>
            <a:off x="3952875" y="41957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7" name="TextBox 203"/>
          <p:cNvSpPr txBox="1">
            <a:spLocks noChangeArrowheads="1"/>
          </p:cNvSpPr>
          <p:nvPr/>
        </p:nvSpPr>
        <p:spPr bwMode="auto">
          <a:xfrm>
            <a:off x="3513138" y="41941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0</a:t>
            </a:r>
          </a:p>
        </p:txBody>
      </p:sp>
      <p:cxnSp>
        <p:nvCxnSpPr>
          <p:cNvPr id="48" name="Straight Connector 204"/>
          <p:cNvCxnSpPr>
            <a:cxnSpLocks noChangeShapeType="1"/>
          </p:cNvCxnSpPr>
          <p:nvPr/>
        </p:nvCxnSpPr>
        <p:spPr bwMode="auto">
          <a:xfrm>
            <a:off x="3881438" y="4452938"/>
            <a:ext cx="0" cy="2333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05"/>
          <p:cNvCxnSpPr>
            <a:cxnSpLocks noChangeShapeType="1"/>
          </p:cNvCxnSpPr>
          <p:nvPr/>
        </p:nvCxnSpPr>
        <p:spPr bwMode="auto">
          <a:xfrm flipV="1">
            <a:off x="3638550" y="3940175"/>
            <a:ext cx="0" cy="2778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06"/>
          <p:cNvCxnSpPr>
            <a:cxnSpLocks noChangeShapeType="1"/>
          </p:cNvCxnSpPr>
          <p:nvPr/>
        </p:nvCxnSpPr>
        <p:spPr bwMode="auto">
          <a:xfrm flipV="1">
            <a:off x="4094163" y="3776663"/>
            <a:ext cx="0" cy="44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" name="Group 207"/>
          <p:cNvGrpSpPr>
            <a:grpSpLocks/>
          </p:cNvGrpSpPr>
          <p:nvPr/>
        </p:nvGrpSpPr>
        <p:grpSpPr bwMode="auto">
          <a:xfrm>
            <a:off x="3146425" y="4249738"/>
            <a:ext cx="158750" cy="165100"/>
            <a:chOff x="3453059" y="2954238"/>
            <a:chExt cx="158816" cy="164537"/>
          </a:xfrm>
        </p:grpSpPr>
        <p:sp>
          <p:nvSpPr>
            <p:cNvPr id="52" name="Arc 51"/>
            <p:cNvSpPr/>
            <p:nvPr/>
          </p:nvSpPr>
          <p:spPr bwMode="auto">
            <a:xfrm>
              <a:off x="3457824" y="2968476"/>
              <a:ext cx="154051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Arc 52"/>
            <p:cNvSpPr/>
            <p:nvPr/>
          </p:nvSpPr>
          <p:spPr bwMode="auto">
            <a:xfrm flipV="1">
              <a:off x="3453059" y="2954238"/>
              <a:ext cx="154052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4" name="Straight Connector 210"/>
          <p:cNvCxnSpPr>
            <a:cxnSpLocks noChangeShapeType="1"/>
          </p:cNvCxnSpPr>
          <p:nvPr/>
        </p:nvCxnSpPr>
        <p:spPr bwMode="auto">
          <a:xfrm flipV="1">
            <a:off x="3224213" y="3940175"/>
            <a:ext cx="0" cy="330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211"/>
          <p:cNvCxnSpPr>
            <a:cxnSpLocks noChangeShapeType="1"/>
          </p:cNvCxnSpPr>
          <p:nvPr/>
        </p:nvCxnSpPr>
        <p:spPr bwMode="auto">
          <a:xfrm>
            <a:off x="3224213" y="3940175"/>
            <a:ext cx="4143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212"/>
          <p:cNvCxnSpPr>
            <a:cxnSpLocks noChangeShapeType="1"/>
            <a:stCxn id="53" idx="0"/>
          </p:cNvCxnSpPr>
          <p:nvPr/>
        </p:nvCxnSpPr>
        <p:spPr bwMode="auto">
          <a:xfrm>
            <a:off x="3224213" y="4400550"/>
            <a:ext cx="0" cy="7508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213"/>
          <p:cNvCxnSpPr>
            <a:cxnSpLocks noChangeShapeType="1"/>
          </p:cNvCxnSpPr>
          <p:nvPr/>
        </p:nvCxnSpPr>
        <p:spPr bwMode="auto">
          <a:xfrm flipH="1">
            <a:off x="3209925" y="5151438"/>
            <a:ext cx="671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214"/>
          <p:cNvCxnSpPr>
            <a:cxnSpLocks noChangeShapeType="1"/>
          </p:cNvCxnSpPr>
          <p:nvPr/>
        </p:nvCxnSpPr>
        <p:spPr bwMode="auto">
          <a:xfrm flipH="1">
            <a:off x="5016500" y="4235450"/>
            <a:ext cx="663575" cy="3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215"/>
          <p:cNvCxnSpPr>
            <a:cxnSpLocks noChangeShapeType="1"/>
          </p:cNvCxnSpPr>
          <p:nvPr/>
        </p:nvCxnSpPr>
        <p:spPr bwMode="auto">
          <a:xfrm flipV="1">
            <a:off x="5016500" y="3776663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216"/>
          <p:cNvCxnSpPr>
            <a:cxnSpLocks noChangeShapeType="1"/>
          </p:cNvCxnSpPr>
          <p:nvPr/>
        </p:nvCxnSpPr>
        <p:spPr bwMode="auto">
          <a:xfrm flipH="1">
            <a:off x="2590800" y="3776663"/>
            <a:ext cx="24352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 217"/>
          <p:cNvGrpSpPr>
            <a:grpSpLocks/>
          </p:cNvGrpSpPr>
          <p:nvPr/>
        </p:nvGrpSpPr>
        <p:grpSpPr bwMode="auto">
          <a:xfrm>
            <a:off x="4572000" y="3690938"/>
            <a:ext cx="158750" cy="165100"/>
            <a:chOff x="3453059" y="2954238"/>
            <a:chExt cx="158816" cy="164537"/>
          </a:xfrm>
        </p:grpSpPr>
        <p:sp>
          <p:nvSpPr>
            <p:cNvPr id="62" name="Arc 61"/>
            <p:cNvSpPr/>
            <p:nvPr/>
          </p:nvSpPr>
          <p:spPr bwMode="auto">
            <a:xfrm>
              <a:off x="3457824" y="2968476"/>
              <a:ext cx="154051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Arc 62"/>
            <p:cNvSpPr/>
            <p:nvPr/>
          </p:nvSpPr>
          <p:spPr bwMode="auto">
            <a:xfrm flipV="1">
              <a:off x="3453059" y="2954238"/>
              <a:ext cx="154052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1238250" y="2405063"/>
            <a:ext cx="4440238" cy="1136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65" name="TextBox 221"/>
          <p:cNvSpPr txBox="1">
            <a:spLocks noChangeArrowheads="1"/>
          </p:cNvSpPr>
          <p:nvPr/>
        </p:nvSpPr>
        <p:spPr bwMode="auto">
          <a:xfrm>
            <a:off x="3730625" y="2595563"/>
            <a:ext cx="199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latin typeface="Verdana" panose="020B0604030504040204" pitchFamily="34" charset="0"/>
              </a:rPr>
              <a:t>UART_WRAPPER_SM</a:t>
            </a:r>
          </a:p>
        </p:txBody>
      </p:sp>
      <p:cxnSp>
        <p:nvCxnSpPr>
          <p:cNvPr id="66" name="Straight Connector 222"/>
          <p:cNvCxnSpPr>
            <a:cxnSpLocks noChangeShapeType="1"/>
            <a:stCxn id="62" idx="0"/>
          </p:cNvCxnSpPr>
          <p:nvPr/>
        </p:nvCxnSpPr>
        <p:spPr bwMode="auto">
          <a:xfrm flipH="1" flipV="1">
            <a:off x="4648200" y="3541713"/>
            <a:ext cx="6350" cy="1635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223"/>
          <p:cNvCxnSpPr>
            <a:cxnSpLocks noChangeShapeType="1"/>
            <a:stCxn id="63" idx="0"/>
          </p:cNvCxnSpPr>
          <p:nvPr/>
        </p:nvCxnSpPr>
        <p:spPr bwMode="auto">
          <a:xfrm>
            <a:off x="4648200" y="3841750"/>
            <a:ext cx="6350" cy="6032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224"/>
          <p:cNvCxnSpPr>
            <a:cxnSpLocks noChangeShapeType="1"/>
            <a:endCxn id="23" idx="1"/>
          </p:cNvCxnSpPr>
          <p:nvPr/>
        </p:nvCxnSpPr>
        <p:spPr bwMode="auto">
          <a:xfrm flipV="1">
            <a:off x="4648200" y="4445000"/>
            <a:ext cx="1027113" cy="79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225"/>
          <p:cNvCxnSpPr>
            <a:cxnSpLocks noChangeShapeType="1"/>
          </p:cNvCxnSpPr>
          <p:nvPr/>
        </p:nvCxnSpPr>
        <p:spPr bwMode="auto">
          <a:xfrm flipH="1">
            <a:off x="5356225" y="4006850"/>
            <a:ext cx="3286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226"/>
          <p:cNvCxnSpPr>
            <a:cxnSpLocks noChangeShapeType="1"/>
          </p:cNvCxnSpPr>
          <p:nvPr/>
        </p:nvCxnSpPr>
        <p:spPr bwMode="auto">
          <a:xfrm flipV="1">
            <a:off x="5360988" y="3541713"/>
            <a:ext cx="0" cy="4635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227"/>
          <p:cNvCxnSpPr>
            <a:cxnSpLocks noChangeShapeType="1"/>
          </p:cNvCxnSpPr>
          <p:nvPr/>
        </p:nvCxnSpPr>
        <p:spPr bwMode="auto">
          <a:xfrm flipV="1">
            <a:off x="1581150" y="3541713"/>
            <a:ext cx="0" cy="7905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228"/>
          <p:cNvCxnSpPr>
            <a:cxnSpLocks noChangeShapeType="1"/>
          </p:cNvCxnSpPr>
          <p:nvPr/>
        </p:nvCxnSpPr>
        <p:spPr bwMode="auto">
          <a:xfrm flipV="1">
            <a:off x="3094038" y="3852863"/>
            <a:ext cx="0" cy="4794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" name="Group 229"/>
          <p:cNvGrpSpPr>
            <a:grpSpLocks/>
          </p:cNvGrpSpPr>
          <p:nvPr/>
        </p:nvGrpSpPr>
        <p:grpSpPr bwMode="auto">
          <a:xfrm>
            <a:off x="3013075" y="3705225"/>
            <a:ext cx="158750" cy="165100"/>
            <a:chOff x="3453059" y="2954238"/>
            <a:chExt cx="158816" cy="164537"/>
          </a:xfrm>
        </p:grpSpPr>
        <p:sp>
          <p:nvSpPr>
            <p:cNvPr id="74" name="Arc 73"/>
            <p:cNvSpPr/>
            <p:nvPr/>
          </p:nvSpPr>
          <p:spPr bwMode="auto">
            <a:xfrm>
              <a:off x="3457824" y="2968477"/>
              <a:ext cx="154051" cy="15029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Arc 74"/>
            <p:cNvSpPr/>
            <p:nvPr/>
          </p:nvSpPr>
          <p:spPr bwMode="auto">
            <a:xfrm flipV="1">
              <a:off x="3453059" y="2954238"/>
              <a:ext cx="154052" cy="150299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6" name="Straight Connector 232"/>
          <p:cNvCxnSpPr>
            <a:cxnSpLocks noChangeShapeType="1"/>
            <a:stCxn id="74" idx="0"/>
          </p:cNvCxnSpPr>
          <p:nvPr/>
        </p:nvCxnSpPr>
        <p:spPr bwMode="auto">
          <a:xfrm flipH="1" flipV="1">
            <a:off x="3089275" y="3541713"/>
            <a:ext cx="6350" cy="177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233"/>
          <p:cNvCxnSpPr>
            <a:cxnSpLocks noChangeShapeType="1"/>
          </p:cNvCxnSpPr>
          <p:nvPr/>
        </p:nvCxnSpPr>
        <p:spPr bwMode="auto">
          <a:xfrm flipH="1">
            <a:off x="3808413" y="3719513"/>
            <a:ext cx="73025" cy="1222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3635375" y="3554413"/>
            <a:ext cx="269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8</a:t>
            </a:r>
          </a:p>
        </p:txBody>
      </p:sp>
      <p:cxnSp>
        <p:nvCxnSpPr>
          <p:cNvPr id="80" name="Straight Arrow Connector 236"/>
          <p:cNvCxnSpPr>
            <a:cxnSpLocks noChangeShapeType="1"/>
          </p:cNvCxnSpPr>
          <p:nvPr/>
        </p:nvCxnSpPr>
        <p:spPr bwMode="auto">
          <a:xfrm flipH="1" flipV="1">
            <a:off x="1007221" y="3079107"/>
            <a:ext cx="215996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Box 237"/>
          <p:cNvSpPr txBox="1">
            <a:spLocks noChangeArrowheads="1"/>
          </p:cNvSpPr>
          <p:nvPr/>
        </p:nvSpPr>
        <p:spPr bwMode="auto">
          <a:xfrm>
            <a:off x="403226" y="2776548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>
                <a:latin typeface="Verdana" panose="020B0604030504040204" pitchFamily="34" charset="0"/>
              </a:rPr>
              <a:t>cmd_rdy</a:t>
            </a:r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82" name="TextBox 238"/>
          <p:cNvSpPr txBox="1">
            <a:spLocks noChangeArrowheads="1"/>
          </p:cNvSpPr>
          <p:nvPr/>
        </p:nvSpPr>
        <p:spPr bwMode="auto">
          <a:xfrm>
            <a:off x="1757363" y="4903788"/>
            <a:ext cx="68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Verdana" panose="020B0604030504040204" pitchFamily="34" charset="0"/>
              </a:rPr>
              <a:t>[23:16]</a:t>
            </a:r>
          </a:p>
        </p:txBody>
      </p:sp>
      <p:sp>
        <p:nvSpPr>
          <p:cNvPr id="83" name="TextBox 239"/>
          <p:cNvSpPr txBox="1">
            <a:spLocks noChangeArrowheads="1"/>
          </p:cNvSpPr>
          <p:nvPr/>
        </p:nvSpPr>
        <p:spPr bwMode="auto">
          <a:xfrm>
            <a:off x="3816350" y="5189538"/>
            <a:ext cx="603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Verdana" panose="020B0604030504040204" pitchFamily="34" charset="0"/>
              </a:rPr>
              <a:t>[15:8]</a:t>
            </a:r>
          </a:p>
        </p:txBody>
      </p:sp>
      <p:cxnSp>
        <p:nvCxnSpPr>
          <p:cNvPr id="84" name="Straight Connector 240"/>
          <p:cNvCxnSpPr>
            <a:cxnSpLocks noChangeShapeType="1"/>
          </p:cNvCxnSpPr>
          <p:nvPr/>
        </p:nvCxnSpPr>
        <p:spPr bwMode="auto">
          <a:xfrm flipH="1" flipV="1">
            <a:off x="1087438" y="5559425"/>
            <a:ext cx="2794000" cy="12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241"/>
          <p:cNvCxnSpPr>
            <a:cxnSpLocks noChangeShapeType="1"/>
          </p:cNvCxnSpPr>
          <p:nvPr/>
        </p:nvCxnSpPr>
        <p:spPr bwMode="auto">
          <a:xfrm flipH="1">
            <a:off x="2089150" y="5378450"/>
            <a:ext cx="279400" cy="188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242"/>
          <p:cNvCxnSpPr>
            <a:cxnSpLocks noChangeShapeType="1"/>
          </p:cNvCxnSpPr>
          <p:nvPr/>
        </p:nvCxnSpPr>
        <p:spPr bwMode="auto">
          <a:xfrm>
            <a:off x="5016500" y="4237038"/>
            <a:ext cx="0" cy="1460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243"/>
          <p:cNvCxnSpPr>
            <a:cxnSpLocks noChangeShapeType="1"/>
          </p:cNvCxnSpPr>
          <p:nvPr/>
        </p:nvCxnSpPr>
        <p:spPr bwMode="auto">
          <a:xfrm flipH="1">
            <a:off x="2247900" y="5697538"/>
            <a:ext cx="2768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244"/>
          <p:cNvCxnSpPr>
            <a:cxnSpLocks noChangeShapeType="1"/>
          </p:cNvCxnSpPr>
          <p:nvPr/>
        </p:nvCxnSpPr>
        <p:spPr bwMode="auto">
          <a:xfrm flipH="1" flipV="1">
            <a:off x="2106613" y="5573713"/>
            <a:ext cx="141287" cy="1238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Box 245"/>
          <p:cNvSpPr txBox="1">
            <a:spLocks noChangeArrowheads="1"/>
          </p:cNvSpPr>
          <p:nvPr/>
        </p:nvSpPr>
        <p:spPr bwMode="auto">
          <a:xfrm>
            <a:off x="552450" y="5264150"/>
            <a:ext cx="1042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cmd[23:0]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2027238" y="2860675"/>
            <a:ext cx="290512" cy="315913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98738" y="2598738"/>
            <a:ext cx="290512" cy="317500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2801938" y="3176588"/>
            <a:ext cx="290512" cy="315912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2201863" y="2630488"/>
            <a:ext cx="433387" cy="230187"/>
          </a:xfrm>
          <a:custGeom>
            <a:avLst/>
            <a:gdLst>
              <a:gd name="connsiteX0" fmla="*/ 0 w 432620"/>
              <a:gd name="connsiteY0" fmla="*/ 230167 h 230167"/>
              <a:gd name="connsiteX1" fmla="*/ 88491 w 432620"/>
              <a:gd name="connsiteY1" fmla="*/ 112180 h 230167"/>
              <a:gd name="connsiteX2" fmla="*/ 245807 w 432620"/>
              <a:gd name="connsiteY2" fmla="*/ 4025 h 230167"/>
              <a:gd name="connsiteX3" fmla="*/ 432620 w 432620"/>
              <a:gd name="connsiteY3" fmla="*/ 33522 h 2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620" h="230167">
                <a:moveTo>
                  <a:pt x="0" y="230167"/>
                </a:moveTo>
                <a:cubicBezTo>
                  <a:pt x="23761" y="190018"/>
                  <a:pt x="47523" y="149870"/>
                  <a:pt x="88491" y="112180"/>
                </a:cubicBezTo>
                <a:cubicBezTo>
                  <a:pt x="129459" y="74490"/>
                  <a:pt x="188452" y="17135"/>
                  <a:pt x="245807" y="4025"/>
                </a:cubicBezTo>
                <a:cubicBezTo>
                  <a:pt x="303162" y="-9085"/>
                  <a:pt x="367891" y="12218"/>
                  <a:pt x="432620" y="33522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" name="Freeform 105"/>
          <p:cNvSpPr/>
          <p:nvPr/>
        </p:nvSpPr>
        <p:spPr bwMode="auto">
          <a:xfrm>
            <a:off x="2881313" y="2714625"/>
            <a:ext cx="227012" cy="530225"/>
          </a:xfrm>
          <a:custGeom>
            <a:avLst/>
            <a:gdLst>
              <a:gd name="connsiteX0" fmla="*/ 0 w 227618"/>
              <a:gd name="connsiteY0" fmla="*/ 0 h 530942"/>
              <a:gd name="connsiteX1" fmla="*/ 196645 w 227618"/>
              <a:gd name="connsiteY1" fmla="*/ 167149 h 530942"/>
              <a:gd name="connsiteX2" fmla="*/ 226142 w 227618"/>
              <a:gd name="connsiteY2" fmla="*/ 373626 h 530942"/>
              <a:gd name="connsiteX3" fmla="*/ 186813 w 227618"/>
              <a:gd name="connsiteY3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18" h="530942">
                <a:moveTo>
                  <a:pt x="0" y="0"/>
                </a:moveTo>
                <a:cubicBezTo>
                  <a:pt x="79477" y="52439"/>
                  <a:pt x="158955" y="104878"/>
                  <a:pt x="196645" y="167149"/>
                </a:cubicBezTo>
                <a:cubicBezTo>
                  <a:pt x="234335" y="229420"/>
                  <a:pt x="227781" y="312994"/>
                  <a:pt x="226142" y="373626"/>
                </a:cubicBezTo>
                <a:cubicBezTo>
                  <a:pt x="224503" y="434258"/>
                  <a:pt x="191729" y="506361"/>
                  <a:pt x="186813" y="530942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" name="Freeform 106"/>
          <p:cNvSpPr/>
          <p:nvPr/>
        </p:nvSpPr>
        <p:spPr bwMode="auto">
          <a:xfrm>
            <a:off x="2832100" y="2505075"/>
            <a:ext cx="317500" cy="198438"/>
          </a:xfrm>
          <a:custGeom>
            <a:avLst/>
            <a:gdLst>
              <a:gd name="connsiteX0" fmla="*/ 0 w 317716"/>
              <a:gd name="connsiteY0" fmla="*/ 110009 h 198499"/>
              <a:gd name="connsiteX1" fmla="*/ 167148 w 317716"/>
              <a:gd name="connsiteY1" fmla="*/ 1854 h 198499"/>
              <a:gd name="connsiteX2" fmla="*/ 304800 w 317716"/>
              <a:gd name="connsiteY2" fmla="*/ 51015 h 198499"/>
              <a:gd name="connsiteX3" fmla="*/ 285135 w 317716"/>
              <a:gd name="connsiteY3" fmla="*/ 169002 h 198499"/>
              <a:gd name="connsiteX4" fmla="*/ 68826 w 317716"/>
              <a:gd name="connsiteY4" fmla="*/ 198499 h 19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16" h="198499">
                <a:moveTo>
                  <a:pt x="0" y="110009"/>
                </a:moveTo>
                <a:cubicBezTo>
                  <a:pt x="58174" y="60847"/>
                  <a:pt x="116348" y="11686"/>
                  <a:pt x="167148" y="1854"/>
                </a:cubicBezTo>
                <a:cubicBezTo>
                  <a:pt x="217948" y="-7978"/>
                  <a:pt x="285136" y="23157"/>
                  <a:pt x="304800" y="51015"/>
                </a:cubicBezTo>
                <a:cubicBezTo>
                  <a:pt x="324464" y="78873"/>
                  <a:pt x="324464" y="144421"/>
                  <a:pt x="285135" y="169002"/>
                </a:cubicBezTo>
                <a:cubicBezTo>
                  <a:pt x="245806" y="193583"/>
                  <a:pt x="157316" y="196041"/>
                  <a:pt x="68826" y="198499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Freeform 107"/>
          <p:cNvSpPr/>
          <p:nvPr/>
        </p:nvSpPr>
        <p:spPr bwMode="auto">
          <a:xfrm>
            <a:off x="2241550" y="3176588"/>
            <a:ext cx="600075" cy="282575"/>
          </a:xfrm>
          <a:custGeom>
            <a:avLst/>
            <a:gdLst>
              <a:gd name="connsiteX0" fmla="*/ 599768 w 599768"/>
              <a:gd name="connsiteY0" fmla="*/ 265471 h 283679"/>
              <a:gd name="connsiteX1" fmla="*/ 294968 w 599768"/>
              <a:gd name="connsiteY1" fmla="*/ 255638 h 283679"/>
              <a:gd name="connsiteX2" fmla="*/ 0 w 599768"/>
              <a:gd name="connsiteY2" fmla="*/ 0 h 28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768" h="283679">
                <a:moveTo>
                  <a:pt x="599768" y="265471"/>
                </a:moveTo>
                <a:cubicBezTo>
                  <a:pt x="497348" y="282677"/>
                  <a:pt x="394929" y="299883"/>
                  <a:pt x="294968" y="255638"/>
                </a:cubicBezTo>
                <a:cubicBezTo>
                  <a:pt x="195007" y="211393"/>
                  <a:pt x="97503" y="105696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" name="TextBox 266"/>
          <p:cNvSpPr txBox="1">
            <a:spLocks noChangeArrowheads="1"/>
          </p:cNvSpPr>
          <p:nvPr/>
        </p:nvSpPr>
        <p:spPr bwMode="auto">
          <a:xfrm>
            <a:off x="6743700" y="247015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RX</a:t>
            </a:r>
          </a:p>
        </p:txBody>
      </p:sp>
      <p:sp>
        <p:nvSpPr>
          <p:cNvPr id="111" name="Rectangle 267"/>
          <p:cNvSpPr>
            <a:spLocks noChangeArrowheads="1"/>
          </p:cNvSpPr>
          <p:nvPr/>
        </p:nvSpPr>
        <p:spPr bwMode="auto">
          <a:xfrm>
            <a:off x="2027238" y="4687888"/>
            <a:ext cx="695325" cy="1952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Verdana" panose="020B0604030504040204" pitchFamily="34" charset="0"/>
            </a:endParaRPr>
          </a:p>
        </p:txBody>
      </p:sp>
      <p:cxnSp>
        <p:nvCxnSpPr>
          <p:cNvPr id="112" name="Straight Connector 268"/>
          <p:cNvCxnSpPr>
            <a:cxnSpLocks noChangeShapeType="1"/>
          </p:cNvCxnSpPr>
          <p:nvPr/>
        </p:nvCxnSpPr>
        <p:spPr bwMode="auto">
          <a:xfrm flipH="1">
            <a:off x="2587625" y="4743450"/>
            <a:ext cx="141288" cy="39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Connector 269"/>
          <p:cNvCxnSpPr>
            <a:cxnSpLocks noChangeShapeType="1"/>
          </p:cNvCxnSpPr>
          <p:nvPr/>
        </p:nvCxnSpPr>
        <p:spPr bwMode="auto">
          <a:xfrm flipH="1" flipV="1">
            <a:off x="2590800" y="4786313"/>
            <a:ext cx="141288" cy="39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270"/>
          <p:cNvCxnSpPr>
            <a:cxnSpLocks noChangeShapeType="1"/>
            <a:stCxn id="111" idx="3"/>
          </p:cNvCxnSpPr>
          <p:nvPr/>
        </p:nvCxnSpPr>
        <p:spPr bwMode="auto">
          <a:xfrm>
            <a:off x="2722563" y="4784725"/>
            <a:ext cx="9525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271"/>
          <p:cNvSpPr txBox="1">
            <a:spLocks noChangeArrowheads="1"/>
          </p:cNvSpPr>
          <p:nvPr/>
        </p:nvSpPr>
        <p:spPr bwMode="auto">
          <a:xfrm>
            <a:off x="2662238" y="4556125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Verdana" panose="020B0604030504040204" pitchFamily="34" charset="0"/>
              </a:rPr>
              <a:t>clk</a:t>
            </a:r>
          </a:p>
        </p:txBody>
      </p:sp>
      <p:cxnSp>
        <p:nvCxnSpPr>
          <p:cNvPr id="116" name="Straight Connector 272"/>
          <p:cNvCxnSpPr>
            <a:cxnSpLocks noChangeShapeType="1"/>
          </p:cNvCxnSpPr>
          <p:nvPr/>
        </p:nvCxnSpPr>
        <p:spPr bwMode="auto">
          <a:xfrm>
            <a:off x="2379663" y="4891088"/>
            <a:ext cx="0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Rectangle 273"/>
          <p:cNvSpPr>
            <a:spLocks noChangeArrowheads="1"/>
          </p:cNvSpPr>
          <p:nvPr/>
        </p:nvSpPr>
        <p:spPr bwMode="auto">
          <a:xfrm>
            <a:off x="3508375" y="4678363"/>
            <a:ext cx="695325" cy="1952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Verdana" panose="020B0604030504040204" pitchFamily="34" charset="0"/>
            </a:endParaRPr>
          </a:p>
        </p:txBody>
      </p:sp>
      <p:cxnSp>
        <p:nvCxnSpPr>
          <p:cNvPr id="118" name="Straight Connector 274"/>
          <p:cNvCxnSpPr>
            <a:cxnSpLocks noChangeShapeType="1"/>
          </p:cNvCxnSpPr>
          <p:nvPr/>
        </p:nvCxnSpPr>
        <p:spPr bwMode="auto">
          <a:xfrm flipH="1">
            <a:off x="4068763" y="4735513"/>
            <a:ext cx="141287" cy="38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275"/>
          <p:cNvCxnSpPr>
            <a:cxnSpLocks noChangeShapeType="1"/>
          </p:cNvCxnSpPr>
          <p:nvPr/>
        </p:nvCxnSpPr>
        <p:spPr bwMode="auto">
          <a:xfrm flipH="1" flipV="1">
            <a:off x="4071938" y="4776788"/>
            <a:ext cx="141287" cy="39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276"/>
          <p:cNvCxnSpPr>
            <a:cxnSpLocks noChangeShapeType="1"/>
            <a:stCxn id="117" idx="3"/>
          </p:cNvCxnSpPr>
          <p:nvPr/>
        </p:nvCxnSpPr>
        <p:spPr bwMode="auto">
          <a:xfrm>
            <a:off x="4203700" y="4775200"/>
            <a:ext cx="9525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TextBox 277"/>
          <p:cNvSpPr txBox="1">
            <a:spLocks noChangeArrowheads="1"/>
          </p:cNvSpPr>
          <p:nvPr/>
        </p:nvSpPr>
        <p:spPr bwMode="auto">
          <a:xfrm>
            <a:off x="4143375" y="4546600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Verdana" panose="020B0604030504040204" pitchFamily="34" charset="0"/>
              </a:rPr>
              <a:t>clk</a:t>
            </a:r>
          </a:p>
        </p:txBody>
      </p:sp>
      <p:cxnSp>
        <p:nvCxnSpPr>
          <p:cNvPr id="122" name="Straight Connector 278"/>
          <p:cNvCxnSpPr>
            <a:cxnSpLocks noChangeShapeType="1"/>
          </p:cNvCxnSpPr>
          <p:nvPr/>
        </p:nvCxnSpPr>
        <p:spPr bwMode="auto">
          <a:xfrm>
            <a:off x="3881438" y="4873625"/>
            <a:ext cx="0" cy="7000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609600" y="1268194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This Application.  Collecting 3-bytes from a UART receiver and packaging them into a 24-bit command.</a:t>
            </a:r>
            <a:endParaRPr lang="en-US" dirty="0"/>
          </a:p>
        </p:txBody>
      </p:sp>
      <p:sp>
        <p:nvSpPr>
          <p:cNvPr id="109" name="TextBox 237"/>
          <p:cNvSpPr txBox="1">
            <a:spLocks noChangeArrowheads="1"/>
          </p:cNvSpPr>
          <p:nvPr/>
        </p:nvSpPr>
        <p:spPr bwMode="auto">
          <a:xfrm rot="16200000">
            <a:off x="957264" y="3867864"/>
            <a:ext cx="10342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err="1" smtClean="0">
                <a:latin typeface="Verdana" panose="020B0604030504040204" pitchFamily="34" charset="0"/>
              </a:rPr>
              <a:t>capture_high</a:t>
            </a:r>
            <a:endParaRPr lang="en-US" altLang="en-US" sz="1000" dirty="0">
              <a:latin typeface="Verdana" panose="020B0604030504040204" pitchFamily="34" charset="0"/>
            </a:endParaRPr>
          </a:p>
        </p:txBody>
      </p:sp>
      <p:sp>
        <p:nvSpPr>
          <p:cNvPr id="126" name="TextBox 237"/>
          <p:cNvSpPr txBox="1">
            <a:spLocks noChangeArrowheads="1"/>
          </p:cNvSpPr>
          <p:nvPr/>
        </p:nvSpPr>
        <p:spPr bwMode="auto">
          <a:xfrm rot="16200000">
            <a:off x="2511135" y="4106011"/>
            <a:ext cx="9957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err="1" smtClean="0">
                <a:latin typeface="Verdana" panose="020B0604030504040204" pitchFamily="34" charset="0"/>
              </a:rPr>
              <a:t>capture_mid</a:t>
            </a:r>
            <a:endParaRPr lang="en-US" altLang="en-US" sz="1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15C4-DBD0-4B45-9C42-32EF97E1EDE2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8462" y="20478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SM in System Verilog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52400" y="1524000"/>
            <a:ext cx="4369209" cy="504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UART_wrapper_sm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(input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rst_n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, …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reg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[1:0]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{HIGH,MID,LOW}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state,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logic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capture_high,capture_mid,set_cmd_rdy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clr_cmd_rdy,clr_rdy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/////////// infer state flops ///////////////</a:t>
            </a:r>
          </a:p>
          <a:p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always_ff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@(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negedge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rst_n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if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(!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rst_n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state &lt;=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else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state &lt;=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always_comb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begin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///// default outputs //////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capture_high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capture_mid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set_cmd_rdy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0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0;</a:t>
            </a:r>
          </a:p>
          <a:p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1514475"/>
            <a:ext cx="3586163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case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(state)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capture_high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1;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1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MID;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MID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capture_mid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1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LOW;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  end </a:t>
            </a:r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else</a:t>
            </a:r>
            <a:endParaRPr lang="en-US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MID;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 /////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default case = </a:t>
            </a:r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/////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rx_rdy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set_cmd_rdy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clr_rdy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4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HIGH;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    end  else </a:t>
            </a:r>
            <a:endParaRPr lang="en-US" altLang="en-US" sz="14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en-US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= CONV;        </a:t>
            </a:r>
          </a:p>
          <a:p>
            <a:r>
              <a:rPr lang="en-US" altLang="en-US" sz="1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en-US" sz="14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endcase</a:t>
            </a:r>
            <a:endParaRPr lang="en-US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85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5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UART (RS232) Example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6F62B5-C63C-4DE6-A4A8-D6E88A81509A}" type="slidenum">
              <a:rPr lang="en-US" altLang="en-US">
                <a:latin typeface="Verdana" panose="020B0604030504040204" pitchFamily="34" charset="0"/>
              </a:rPr>
              <a:pPr/>
              <a:t>25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838200" y="1752600"/>
            <a:ext cx="685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524000" y="22098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2133600" y="1752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1336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7432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3528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9624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4572000" y="1752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5720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1816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7912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400800" y="1752600"/>
            <a:ext cx="609600" cy="457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7010400" y="17526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21336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LSB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400800" y="18288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MSB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7543800" y="1600200"/>
            <a:ext cx="0" cy="3048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7543800" y="17526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825500" y="2438400"/>
            <a:ext cx="1949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Start</a:t>
            </a:r>
          </a:p>
          <a:p>
            <a:pPr algn="ctr"/>
            <a:r>
              <a:rPr lang="en-US" altLang="en-US"/>
              <a:t>Bit</a:t>
            </a:r>
          </a:p>
          <a:p>
            <a:pPr algn="ctr"/>
            <a:r>
              <a:rPr lang="en-US" altLang="en-US"/>
              <a:t>(fixed period low)</a:t>
            </a:r>
          </a:p>
          <a:p>
            <a:pPr algn="ctr"/>
            <a:r>
              <a:rPr lang="en-US" altLang="en-US"/>
              <a:t>(like 57600 baud)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V="1">
            <a:off x="1828800" y="2286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8" name="AutoShape 24"/>
          <p:cNvSpPr>
            <a:spLocks/>
          </p:cNvSpPr>
          <p:nvPr/>
        </p:nvSpPr>
        <p:spPr bwMode="auto">
          <a:xfrm rot="5400000">
            <a:off x="4343400" y="228600"/>
            <a:ext cx="457200" cy="4724400"/>
          </a:xfrm>
          <a:prstGeom prst="rightBrace">
            <a:avLst>
              <a:gd name="adj1" fmla="val 8611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581400" y="2895600"/>
            <a:ext cx="194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Payload goes out</a:t>
            </a:r>
          </a:p>
          <a:p>
            <a:pPr algn="ctr"/>
            <a:r>
              <a:rPr lang="en-US" altLang="en-US"/>
              <a:t>little endian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 flipV="1">
            <a:off x="7315200" y="1828800"/>
            <a:ext cx="7620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2438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must have at least 1 period of high at end</a:t>
            </a:r>
          </a:p>
          <a:p>
            <a:pPr algn="ctr"/>
            <a:r>
              <a:rPr lang="en-US" altLang="en-US"/>
              <a:t>(stop bit)</a:t>
            </a:r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457200" y="3886200"/>
            <a:ext cx="6858000" cy="14874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Assume we have a 50MHz clock running our digital system</a:t>
            </a:r>
          </a:p>
          <a:p>
            <a:endParaRPr lang="en-US" altLang="en-US" dirty="0"/>
          </a:p>
          <a:p>
            <a:r>
              <a:rPr lang="en-US" altLang="en-US" dirty="0"/>
              <a:t>We want to make a RS232 transmitter with a baud rate of </a:t>
            </a:r>
            <a:r>
              <a:rPr lang="en-US" altLang="en-US" dirty="0" smtClean="0"/>
              <a:t>19,200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 many clock cycles do we hold each bit?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16000" y="5548313"/>
            <a:ext cx="5934078" cy="720725"/>
            <a:chOff x="640" y="3495"/>
            <a:chExt cx="3738" cy="454"/>
          </a:xfrm>
        </p:grpSpPr>
        <p:graphicFrame>
          <p:nvGraphicFramePr>
            <p:cNvPr id="266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756186"/>
                </p:ext>
              </p:extLst>
            </p:nvPr>
          </p:nvGraphicFramePr>
          <p:xfrm>
            <a:off x="640" y="3495"/>
            <a:ext cx="203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3" name="Equation" r:id="rId3" imgW="1765080" imgH="393480" progId="Equation.3">
                    <p:embed/>
                  </p:oleObj>
                </mc:Choice>
                <mc:Fallback>
                  <p:oleObj name="Equation" r:id="rId3" imgW="176508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495"/>
                          <a:ext cx="2033" cy="4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3216" y="3600"/>
              <a:ext cx="1162" cy="23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mtClean="0"/>
                <a:t>2604 </a:t>
              </a:r>
              <a:r>
                <a:rPr lang="en-US" altLang="en-US" dirty="0"/>
                <a:t>= </a:t>
              </a:r>
              <a:r>
                <a:rPr lang="en-US" altLang="en-US" dirty="0" smtClean="0"/>
                <a:t>12’hA2C</a:t>
              </a:r>
              <a:endParaRPr lang="en-US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6" y="1825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USART Example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DA269CC-AF0E-4D80-987E-1F63D3317AF6}" type="slidenum">
              <a:rPr lang="en-US" altLang="en-US">
                <a:latin typeface="Verdana" panose="020B0604030504040204" pitchFamily="34" charset="0"/>
              </a:rPr>
              <a:pPr/>
              <a:t>26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6861175" cy="28606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module usart_tx(clk,rst_n,strt_tx,tx_data,tx_done,TX);</a:t>
            </a:r>
          </a:p>
          <a:p>
            <a:endParaRPr lang="en-US" altLang="en-US"/>
          </a:p>
          <a:p>
            <a:r>
              <a:rPr lang="en-US" altLang="en-US"/>
              <a:t>input clk, rst_n, strt_tx;	// start_tx comes from Master SM</a:t>
            </a:r>
          </a:p>
          <a:p>
            <a:r>
              <a:rPr lang="en-US" altLang="en-US"/>
              <a:t>input [7:0] tx_data;	// data to transmit</a:t>
            </a:r>
          </a:p>
          <a:p>
            <a:r>
              <a:rPr lang="en-US" altLang="en-US"/>
              <a:t>output TX;		// TX is the serial line</a:t>
            </a:r>
          </a:p>
          <a:p>
            <a:r>
              <a:rPr lang="en-US" altLang="en-US"/>
              <a:t>output tx_done;		// tx_done asserted back to Master SM</a:t>
            </a:r>
          </a:p>
          <a:p>
            <a:r>
              <a:rPr lang="en-US" altLang="en-US" b="1"/>
              <a:t>	.</a:t>
            </a:r>
          </a:p>
          <a:p>
            <a:r>
              <a:rPr lang="en-US" altLang="en-US" b="1"/>
              <a:t>	.</a:t>
            </a:r>
          </a:p>
          <a:p>
            <a:r>
              <a:rPr lang="en-US" altLang="en-US" b="1"/>
              <a:t>	.</a:t>
            </a:r>
          </a:p>
          <a:p>
            <a:r>
              <a:rPr lang="en-US" altLang="en-US"/>
              <a:t>endmodule;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22325" y="4735513"/>
            <a:ext cx="427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en-US" altLang="en-US" sz="2000" dirty="0"/>
              <a:t>Go over </a:t>
            </a:r>
            <a:r>
              <a:rPr lang="en-US" altLang="en-US" sz="2000" dirty="0" smtClean="0"/>
              <a:t>HW3 </a:t>
            </a:r>
            <a:r>
              <a:rPr lang="en-US" altLang="en-US" sz="2000" dirty="0"/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Random </a:t>
            </a:r>
            <a:r>
              <a:rPr lang="en-US" altLang="en-US" dirty="0" err="1" smtClean="0"/>
              <a:t>Misc</a:t>
            </a:r>
            <a:r>
              <a:rPr lang="en-US" altLang="en-US" dirty="0" smtClean="0"/>
              <a:t> Topics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3C0BC0-99B5-43C7-A8E9-02677EFFDB52}" type="slidenum">
              <a:rPr lang="en-US" altLang="en-US">
                <a:latin typeface="Verdana" panose="020B0604030504040204" pitchFamily="34" charset="0"/>
              </a:rPr>
              <a:pPr/>
              <a:t>27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 rot="-1363675">
            <a:off x="1447800" y="3429000"/>
            <a:ext cx="6630988" cy="8445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Next slides are a bunch of stuff I wasn’t sure</a:t>
            </a:r>
          </a:p>
          <a:p>
            <a:r>
              <a:rPr lang="en-US" altLang="en-US" sz="2400"/>
              <a:t>where to put, but seemed like good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34" y="139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Mux With </a:t>
            </a:r>
            <a:r>
              <a:rPr lang="en-US" altLang="en-US" b="1" dirty="0" smtClean="0"/>
              <a:t>case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078D6F-0F38-480D-9059-3E65E15768BD}" type="slidenum">
              <a:rPr lang="en-US" altLang="en-US">
                <a:latin typeface="Verdana" panose="020B0604030504040204" pitchFamily="34" charset="0"/>
              </a:rPr>
              <a:pPr/>
              <a:t>28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81000" y="1524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module</a:t>
            </a:r>
            <a:r>
              <a:rPr lang="en-US" altLang="en-US" sz="2000" dirty="0">
                <a:latin typeface="Tahoma" panose="020B0604030504040204" pitchFamily="34" charset="0"/>
              </a:rPr>
              <a:t> Mux_4_32_(</a:t>
            </a:r>
            <a:r>
              <a:rPr lang="en-US" altLang="en-US" sz="2000" b="1" dirty="0">
                <a:latin typeface="Tahoma" panose="020B0604030504040204" pitchFamily="34" charset="0"/>
              </a:rPr>
              <a:t>output</a:t>
            </a:r>
            <a:r>
              <a:rPr lang="en-US" altLang="en-US" sz="2000" dirty="0">
                <a:latin typeface="Tahoma" panose="020B0604030504040204" pitchFamily="34" charset="0"/>
              </a:rPr>
              <a:t> [31:0] </a:t>
            </a:r>
            <a:r>
              <a:rPr lang="en-US" altLang="en-US" sz="2000" dirty="0" err="1">
                <a:latin typeface="Tahoma" panose="020B0604030504040204" pitchFamily="34" charset="0"/>
              </a:rPr>
              <a:t>mux_out</a:t>
            </a:r>
            <a:r>
              <a:rPr lang="en-US" altLang="en-US" sz="2000" dirty="0">
                <a:latin typeface="Tahoma" panose="020B0604030504040204" pitchFamily="34" charset="0"/>
              </a:rPr>
              <a:t>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[31:0] data_3, data_2, data_1, data_0,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[1:0] select,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enable);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</a:t>
            </a:r>
            <a:r>
              <a:rPr lang="en-US" altLang="en-US" sz="2000" b="1" dirty="0" err="1">
                <a:latin typeface="Tahoma" panose="020B0604030504040204" pitchFamily="34" charset="0"/>
              </a:rPr>
              <a:t>reg</a:t>
            </a:r>
            <a:r>
              <a:rPr lang="en-US" altLang="en-US" sz="2000" dirty="0">
                <a:latin typeface="Tahoma" panose="020B0604030504040204" pitchFamily="34" charset="0"/>
              </a:rPr>
              <a:t> 	[31: 0]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// choose between the four inputs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</a:t>
            </a:r>
            <a:r>
              <a:rPr lang="en-US" altLang="en-US" sz="2000" b="1" dirty="0">
                <a:latin typeface="Tahoma" panose="020B0604030504040204" pitchFamily="34" charset="0"/>
              </a:rPr>
              <a:t>always</a:t>
            </a:r>
            <a:r>
              <a:rPr lang="en-US" altLang="en-US" sz="2000" dirty="0">
                <a:latin typeface="Tahoma" panose="020B0604030504040204" pitchFamily="34" charset="0"/>
              </a:rPr>
              <a:t> @ ( data_3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data_2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data_1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data_0 </a:t>
            </a:r>
            <a:r>
              <a:rPr lang="en-US" altLang="en-US" sz="2000" b="1" dirty="0">
                <a:latin typeface="Tahoma" panose="020B0604030504040204" pitchFamily="34" charset="0"/>
              </a:rPr>
              <a:t>or</a:t>
            </a:r>
            <a:r>
              <a:rPr lang="en-US" altLang="en-US" sz="2000" dirty="0">
                <a:latin typeface="Tahoma" panose="020B0604030504040204" pitchFamily="34" charset="0"/>
              </a:rPr>
              <a:t> select)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</a:t>
            </a:r>
            <a:r>
              <a:rPr lang="en-US" altLang="en-US" sz="2000" b="1" dirty="0">
                <a:latin typeface="Tahoma" panose="020B0604030504040204" pitchFamily="34" charset="0"/>
              </a:rPr>
              <a:t>case</a:t>
            </a:r>
            <a:r>
              <a:rPr lang="en-US" altLang="en-US" sz="2000" dirty="0">
                <a:latin typeface="Tahoma" panose="020B0604030504040204" pitchFamily="34" charset="0"/>
              </a:rPr>
              <a:t> (select)  (* </a:t>
            </a:r>
            <a:r>
              <a:rPr lang="en-US" altLang="en-US" sz="2000" b="1" dirty="0">
                <a:latin typeface="Tahoma" panose="020B0604030504040204" pitchFamily="34" charset="0"/>
              </a:rPr>
              <a:t>synthesis </a:t>
            </a:r>
            <a:r>
              <a:rPr lang="en-US" altLang="en-US" sz="2000" b="1" dirty="0" err="1">
                <a:latin typeface="Tahoma" panose="020B0604030504040204" pitchFamily="34" charset="0"/>
              </a:rPr>
              <a:t>parallel_case</a:t>
            </a:r>
            <a:r>
              <a:rPr lang="en-US" altLang="en-US" sz="2000" dirty="0">
                <a:latin typeface="Tahoma" panose="020B0604030504040204" pitchFamily="34" charset="0"/>
              </a:rPr>
              <a:t> *)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2’b00: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2’b01: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2’b10: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2’b11:		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= data_3;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</a:t>
            </a:r>
            <a:r>
              <a:rPr lang="en-US" altLang="en-US" sz="2000" b="1" dirty="0" err="1">
                <a:latin typeface="Tahoma" panose="020B0604030504040204" pitchFamily="34" charset="0"/>
              </a:rPr>
              <a:t>endcase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// add the enable functionality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  	assign</a:t>
            </a:r>
            <a:r>
              <a:rPr lang="en-US" altLang="en-US" sz="2000" dirty="0">
                <a:latin typeface="Tahoma" panose="020B0604030504040204" pitchFamily="34" charset="0"/>
              </a:rPr>
              <a:t> 	</a:t>
            </a:r>
            <a:r>
              <a:rPr lang="en-US" altLang="en-US" sz="2000" dirty="0" err="1">
                <a:latin typeface="Tahoma" panose="020B0604030504040204" pitchFamily="34" charset="0"/>
              </a:rPr>
              <a:t>mux_out</a:t>
            </a:r>
            <a:r>
              <a:rPr lang="en-US" altLang="en-US" sz="2000" dirty="0">
                <a:latin typeface="Tahoma" panose="020B0604030504040204" pitchFamily="34" charset="0"/>
              </a:rPr>
              <a:t> = enable ? </a:t>
            </a:r>
            <a:r>
              <a:rPr lang="en-US" altLang="en-US" sz="2000" dirty="0" err="1">
                <a:latin typeface="Tahoma" panose="020B0604030504040204" pitchFamily="34" charset="0"/>
              </a:rPr>
              <a:t>mux_int</a:t>
            </a:r>
            <a:r>
              <a:rPr lang="en-US" altLang="en-US" sz="2000" dirty="0">
                <a:latin typeface="Tahoma" panose="020B0604030504040204" pitchFamily="34" charset="0"/>
              </a:rPr>
              <a:t> : 32'bz;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ahoma" panose="020B0604030504040204" pitchFamily="34" charset="0"/>
              </a:rPr>
              <a:t>endmodule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</a:rPr>
              <a:t>Case statement implies priority unless use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parallel_case</a:t>
            </a:r>
            <a:r>
              <a:rPr lang="en-US" altLang="en-US" sz="2000" dirty="0">
                <a:latin typeface="Times New Roman" panose="02020603050405020304" pitchFamily="18" charset="0"/>
              </a:rPr>
              <a:t> pragma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5486400" y="3352800"/>
            <a:ext cx="3276600" cy="1762125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/>
              <a:t>Synthesis directive:</a:t>
            </a:r>
          </a:p>
          <a:p>
            <a:r>
              <a:rPr lang="en-US" altLang="en-US"/>
              <a:t>Lets the synthesis tool know to use parallel (mux) scheme when synthesizing instead of</a:t>
            </a:r>
          </a:p>
          <a:p>
            <a:r>
              <a:rPr lang="en-US" altLang="en-US"/>
              <a:t>priority encoding.  Called an attribute in the IEEE spec</a:t>
            </a:r>
          </a:p>
        </p:txBody>
      </p:sp>
      <p:sp>
        <p:nvSpPr>
          <p:cNvPr id="323590" name="Freeform 6"/>
          <p:cNvSpPr>
            <a:spLocks/>
          </p:cNvSpPr>
          <p:nvPr/>
        </p:nvSpPr>
        <p:spPr bwMode="auto">
          <a:xfrm>
            <a:off x="6400800" y="3111500"/>
            <a:ext cx="1524000" cy="393700"/>
          </a:xfrm>
          <a:custGeom>
            <a:avLst/>
            <a:gdLst>
              <a:gd name="T0" fmla="*/ 2147483647 w 960"/>
              <a:gd name="T1" fmla="*/ 2147483647 h 248"/>
              <a:gd name="T2" fmla="*/ 2147483647 w 960"/>
              <a:gd name="T3" fmla="*/ 2147483647 h 248"/>
              <a:gd name="T4" fmla="*/ 2147483647 w 960"/>
              <a:gd name="T5" fmla="*/ 2147483647 h 248"/>
              <a:gd name="T6" fmla="*/ 0 w 960"/>
              <a:gd name="T7" fmla="*/ 2147483647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248"/>
              <a:gd name="T14" fmla="*/ 960 w 96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248">
                <a:moveTo>
                  <a:pt x="960" y="248"/>
                </a:moveTo>
                <a:cubicBezTo>
                  <a:pt x="920" y="172"/>
                  <a:pt x="880" y="96"/>
                  <a:pt x="816" y="56"/>
                </a:cubicBezTo>
                <a:cubicBezTo>
                  <a:pt x="752" y="16"/>
                  <a:pt x="712" y="16"/>
                  <a:pt x="576" y="8"/>
                </a:cubicBezTo>
                <a:cubicBezTo>
                  <a:pt x="440" y="0"/>
                  <a:pt x="220" y="4"/>
                  <a:pt x="0" y="8"/>
                </a:cubicBezTo>
              </a:path>
            </a:pathLst>
          </a:custGeom>
          <a:noFill/>
          <a:ln w="22225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nimBg="1"/>
      <p:bldP spid="3235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83326" y="271962"/>
            <a:ext cx="8229600" cy="1143000"/>
          </a:xfrm>
        </p:spPr>
        <p:txBody>
          <a:bodyPr/>
          <a:lstStyle/>
          <a:p>
            <a:r>
              <a:rPr lang="en-US" altLang="en-US" sz="3600" dirty="0" err="1" smtClean="0"/>
              <a:t>SystemVerilog</a:t>
            </a:r>
            <a:r>
              <a:rPr lang="en-US" altLang="en-US" sz="3600" dirty="0" smtClean="0"/>
              <a:t> – Control Constructs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Case and </a:t>
            </a:r>
            <a:r>
              <a:rPr lang="en-US" altLang="en-US" b="1" i="1" dirty="0" smtClean="0"/>
              <a:t>if/else</a:t>
            </a:r>
            <a:r>
              <a:rPr lang="en-US" altLang="en-US" dirty="0" smtClean="0"/>
              <a:t> have priority by default in Verilog.</a:t>
            </a:r>
          </a:p>
          <a:p>
            <a:pPr eaLnBrk="1" hangingPunct="1"/>
            <a:r>
              <a:rPr lang="en-US" altLang="en-US" dirty="0" smtClean="0"/>
              <a:t>To match this behavior in synthesis, we need a cascade of </a:t>
            </a:r>
            <a:r>
              <a:rPr lang="en-US" altLang="en-US" dirty="0" err="1" smtClean="0"/>
              <a:t>muxes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Designers commonly use </a:t>
            </a:r>
            <a:r>
              <a:rPr lang="en-US" altLang="en-US" dirty="0" err="1" smtClean="0">
                <a:solidFill>
                  <a:srgbClr val="0000A0"/>
                </a:solidFill>
              </a:rPr>
              <a:t>synopsys</a:t>
            </a:r>
            <a:r>
              <a:rPr lang="en-US" altLang="en-US" dirty="0" smtClean="0">
                <a:solidFill>
                  <a:srgbClr val="0000A0"/>
                </a:solidFill>
              </a:rPr>
              <a:t> </a:t>
            </a:r>
            <a:r>
              <a:rPr lang="en-US" altLang="en-US" dirty="0" err="1" smtClean="0">
                <a:solidFill>
                  <a:srgbClr val="0000A0"/>
                </a:solidFill>
              </a:rPr>
              <a:t>parallel_case</a:t>
            </a:r>
            <a:r>
              <a:rPr lang="en-US" altLang="en-US" dirty="0" smtClean="0"/>
              <a:t> to force the synthesizer to make a single mux instead.</a:t>
            </a: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Synthesizer pragmas give different information to the synthesis tool than to the simulator.</a:t>
            </a:r>
          </a:p>
          <a:p>
            <a:pPr eaLnBrk="1" hangingPunct="1"/>
            <a:r>
              <a:rPr lang="en-US" altLang="en-US" dirty="0" smtClean="0"/>
              <a:t>This is fundamentally bad. We want </a:t>
            </a:r>
            <a:r>
              <a:rPr lang="en-US" altLang="en-US" dirty="0" smtClean="0">
                <a:solidFill>
                  <a:srgbClr val="C00000"/>
                </a:solidFill>
              </a:rPr>
              <a:t>synthesis tool and simulator to have the same information!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142482-5663-4788-A1C2-72820398CAB8}" type="slidenum">
              <a:rPr lang="en-US" altLang="en-US">
                <a:latin typeface="Verdana" panose="020B0604030504040204" pitchFamily="34" charset="0"/>
              </a:rPr>
              <a:pPr/>
              <a:t>29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Have We Learned?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7620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en-US" altLang="en-US" sz="2400" dirty="0" smtClean="0"/>
              <a:t>Sequential elements (flops &amp; latches) should be inferred using non-blocking “</a:t>
            </a:r>
            <a:r>
              <a:rPr lang="en-US" altLang="en-US" sz="2400" b="1" dirty="0" smtClean="0">
                <a:latin typeface="Tahoma" panose="020B0604030504040204" pitchFamily="34" charset="0"/>
              </a:rPr>
              <a:t>&lt;=</a:t>
            </a:r>
            <a:r>
              <a:rPr lang="en-US" altLang="en-US" sz="2400" dirty="0" smtClean="0"/>
              <a:t>“ assignments</a:t>
            </a:r>
          </a:p>
          <a:p>
            <a:pPr marL="914400" lvl="1" indent="-457200" eaLnBrk="1" hangingPunct="1"/>
            <a:endParaRPr lang="en-US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57C91B-0E1F-464B-BD89-6237F7E71D42}" type="slidenum">
              <a:rPr lang="en-US" altLang="en-US">
                <a:latin typeface="Verdana" panose="020B0604030504040204" pitchFamily="34" charset="0"/>
              </a:rPr>
              <a:pPr/>
              <a:t>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17525" y="5060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381000" y="27432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AutoNum type="arabicParenR" startAt="2"/>
            </a:pPr>
            <a:r>
              <a:rPr lang="en-US" altLang="en-US" sz="2400" dirty="0">
                <a:latin typeface="Times New Roman" panose="02020603050405020304" pitchFamily="18" charset="0"/>
              </a:rPr>
              <a:t>Combinational logic should be inferred using blocking “</a:t>
            </a:r>
            <a:r>
              <a:rPr lang="en-US" altLang="en-US" sz="2400" b="1" dirty="0">
                <a:latin typeface="Tahoma" panose="020B0604030504040204" pitchFamily="34" charset="0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“ statements.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381000" y="38862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AutoNum type="arabicParenR" startAt="3"/>
            </a:pPr>
            <a:r>
              <a:rPr lang="en-US" altLang="en-US" sz="2400">
                <a:latin typeface="Times New Roman" panose="02020603050405020304" pitchFamily="18" charset="0"/>
              </a:rPr>
              <a:t>Blocking and non-Blocking statements should not be mixed in the same </a:t>
            </a:r>
            <a:r>
              <a:rPr lang="en-US" altLang="en-US" sz="2400" b="1">
                <a:latin typeface="Tahoma" panose="020B0604030504040204" pitchFamily="34" charset="0"/>
              </a:rPr>
              <a:t>always</a:t>
            </a:r>
            <a:r>
              <a:rPr lang="en-US" altLang="en-US" sz="2400">
                <a:latin typeface="Times New Roman" panose="02020603050405020304" pitchFamily="18" charset="0"/>
              </a:rPr>
              <a:t> block.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381000" y="49530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AutoNum type="arabicParenR" startAt="4"/>
            </a:pPr>
            <a:r>
              <a:rPr lang="en-US" altLang="en-US" sz="2400">
                <a:latin typeface="Times New Roman" panose="02020603050405020304" pitchFamily="18" charset="0"/>
              </a:rPr>
              <a:t>Plus 5 other guidelines of good coding outlined in the Cummings SNUG paper.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/>
      <p:bldP spid="185352" grpId="0"/>
      <p:bldP spid="1853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Consider how a </a:t>
            </a:r>
            <a:r>
              <a:rPr lang="en-US" altLang="en-US" sz="3200" b="1" smtClean="0">
                <a:latin typeface="Tahoma" panose="020B0604030504040204" pitchFamily="34" charset="0"/>
                <a:cs typeface="Tahoma" panose="020B0604030504040204" pitchFamily="34" charset="0"/>
              </a:rPr>
              <a:t>case/if else </a:t>
            </a:r>
            <a:r>
              <a:rPr lang="en-US" altLang="en-US" sz="3200" smtClean="0"/>
              <a:t>will synthesize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06F537-8EED-44A5-A4A1-E2A4CE4A3510}" type="slidenum">
              <a:rPr lang="en-US" altLang="en-US">
                <a:latin typeface="Verdana" panose="020B0604030504040204" pitchFamily="34" charset="0"/>
              </a:rPr>
              <a:pPr/>
              <a:t>30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2772" name="Picture 5" descr="synthesizing_a_case_stat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12888"/>
            <a:ext cx="7239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143000"/>
          </a:xfrm>
        </p:spPr>
        <p:txBody>
          <a:bodyPr/>
          <a:lstStyle/>
          <a:p>
            <a:r>
              <a:rPr lang="en-US" altLang="en-US" sz="3600" dirty="0" err="1" smtClean="0"/>
              <a:t>SystemVerilog</a:t>
            </a:r>
            <a:r>
              <a:rPr lang="en-US" altLang="en-US" sz="3600" dirty="0" smtClean="0"/>
              <a:t> – Control Constructs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unique</a:t>
            </a:r>
            <a:r>
              <a:rPr lang="en-US" altLang="en-US" dirty="0" smtClean="0"/>
              <a:t> keyword modifier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A0"/>
                </a:solidFill>
              </a:rPr>
              <a:t>unique case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sel</a:t>
            </a:r>
            <a:r>
              <a:rPr lang="en-US" altLang="en-US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CASE1: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CASE2: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CASE3: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rgbClr val="0000A0"/>
                </a:solidFill>
              </a:rPr>
              <a:t>endcase</a:t>
            </a:r>
            <a:endParaRPr lang="en-US" altLang="en-US" dirty="0" smtClean="0">
              <a:solidFill>
                <a:srgbClr val="0000A0"/>
              </a:solidFill>
            </a:endParaRP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dirty="0" smtClean="0">
                <a:solidFill>
                  <a:srgbClr val="0000A0"/>
                </a:solidFill>
              </a:rPr>
              <a:t>unique</a:t>
            </a:r>
            <a:r>
              <a:rPr lang="en-US" altLang="en-US" dirty="0" smtClean="0"/>
              <a:t> tells the synthesizer </a:t>
            </a:r>
            <a:r>
              <a:rPr lang="en-US" altLang="en-US" i="1" dirty="0" smtClean="0"/>
              <a:t>and simulator</a:t>
            </a:r>
            <a:r>
              <a:rPr lang="en-US" altLang="en-US" dirty="0" smtClean="0"/>
              <a:t> that </a:t>
            </a:r>
            <a:r>
              <a:rPr lang="en-US" altLang="en-US" dirty="0" smtClean="0">
                <a:solidFill>
                  <a:srgbClr val="C00000"/>
                </a:solidFill>
              </a:rPr>
              <a:t>one, and only one, case</a:t>
            </a:r>
            <a:r>
              <a:rPr lang="en-US" altLang="en-US" dirty="0" smtClean="0"/>
              <a:t> will be selected</a:t>
            </a:r>
          </a:p>
          <a:p>
            <a:pPr eaLnBrk="1" hangingPunct="1"/>
            <a:endParaRPr lang="en-US" altLang="en-US" sz="1100" dirty="0" smtClean="0"/>
          </a:p>
          <a:p>
            <a:pPr eaLnBrk="1" hangingPunct="1"/>
            <a:r>
              <a:rPr lang="en-US" altLang="en-US" dirty="0" smtClean="0"/>
              <a:t>Also works with if: </a:t>
            </a:r>
            <a:r>
              <a:rPr lang="en-US" altLang="en-US" dirty="0" smtClean="0">
                <a:solidFill>
                  <a:srgbClr val="0000A0"/>
                </a:solidFill>
              </a:rPr>
              <a:t>unique if</a:t>
            </a:r>
            <a:r>
              <a:rPr lang="en-US" altLang="en-US" dirty="0" smtClean="0"/>
              <a:t>(…) …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3A3AA9-9926-41E6-A456-14474965B9EA}" type="slidenum">
              <a:rPr lang="en-US" altLang="en-US">
                <a:latin typeface="Verdana" panose="020B0604030504040204" pitchFamily="34" charset="0"/>
              </a:rPr>
              <a:pPr/>
              <a:t>31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/>
              <a:t>SystemVerilog</a:t>
            </a:r>
            <a:r>
              <a:rPr lang="en-US" altLang="en-US" sz="3600" dirty="0" smtClean="0"/>
              <a:t> – Control Constructs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31781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priority</a:t>
            </a:r>
            <a:r>
              <a:rPr lang="en-US" altLang="en-US" dirty="0" smtClean="0"/>
              <a:t> keyword modifier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A0"/>
                </a:solidFill>
              </a:rPr>
              <a:t>priority case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sel</a:t>
            </a:r>
            <a:r>
              <a:rPr lang="en-US" altLang="en-US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CASE1: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CASE2: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rgbClr val="0000A0"/>
                </a:solidFill>
              </a:rPr>
              <a:t>endcase</a:t>
            </a:r>
            <a:endParaRPr lang="en-US" altLang="en-US" dirty="0" smtClean="0">
              <a:solidFill>
                <a:srgbClr val="0000A0"/>
              </a:solidFill>
            </a:endParaRPr>
          </a:p>
          <a:p>
            <a:pPr eaLnBrk="1" hangingPunct="1"/>
            <a:endParaRPr lang="en-US" altLang="en-US" sz="1000" dirty="0" smtClean="0"/>
          </a:p>
          <a:p>
            <a:pPr eaLnBrk="1" hangingPunct="1"/>
            <a:r>
              <a:rPr lang="en-US" altLang="en-US" dirty="0" smtClean="0">
                <a:solidFill>
                  <a:srgbClr val="0000A0"/>
                </a:solidFill>
              </a:rPr>
              <a:t>priority</a:t>
            </a:r>
            <a:r>
              <a:rPr lang="en-US" altLang="en-US" dirty="0" smtClean="0"/>
              <a:t> tells the synthesizer </a:t>
            </a:r>
            <a:r>
              <a:rPr lang="en-US" altLang="en-US" i="1" dirty="0" smtClean="0"/>
              <a:t>and simulator</a:t>
            </a:r>
            <a:r>
              <a:rPr lang="en-US" altLang="en-US" dirty="0" smtClean="0"/>
              <a:t> that </a:t>
            </a:r>
            <a:r>
              <a:rPr lang="en-US" altLang="en-US" dirty="0" smtClean="0">
                <a:solidFill>
                  <a:srgbClr val="C00000"/>
                </a:solidFill>
              </a:rPr>
              <a:t>at least one of the cases will always match.</a:t>
            </a:r>
            <a:r>
              <a:rPr lang="en-US" altLang="en-US" dirty="0" smtClean="0"/>
              <a:t> If this doesn’t happen in simulation </a:t>
            </a:r>
            <a:r>
              <a:rPr lang="en-US" altLang="en-US" u="sng" dirty="0" smtClean="0"/>
              <a:t>it will warn you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Also works with if: </a:t>
            </a:r>
            <a:r>
              <a:rPr lang="en-US" altLang="en-US" dirty="0" smtClean="0">
                <a:solidFill>
                  <a:srgbClr val="0000A0"/>
                </a:solidFill>
              </a:rPr>
              <a:t>priority if</a:t>
            </a:r>
            <a:r>
              <a:rPr lang="en-US" altLang="en-US" dirty="0" smtClean="0"/>
              <a:t>(…) …</a:t>
            </a:r>
          </a:p>
          <a:p>
            <a:pPr eaLnBrk="1" hangingPunct="1"/>
            <a:r>
              <a:rPr lang="en-US" altLang="en-US" dirty="0" smtClean="0"/>
              <a:t>Easy way to avoid accidental latches!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C52D85-EBA1-4AFA-B7E4-539E5654D0EA}" type="slidenum">
              <a:rPr lang="en-US" altLang="en-US">
                <a:latin typeface="Verdana" panose="020B0604030504040204" pitchFamily="34" charset="0"/>
              </a:rPr>
              <a:pPr/>
              <a:t>32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Encoder With </a:t>
            </a:r>
            <a:r>
              <a:rPr lang="en-US" altLang="en-US" b="1" dirty="0" smtClean="0"/>
              <a:t>case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28F9F8-CA01-4119-AF1F-4AA018264832}" type="slidenum">
              <a:rPr lang="en-US" altLang="en-US">
                <a:latin typeface="Verdana" panose="020B0604030504040204" pitchFamily="34" charset="0"/>
              </a:rPr>
              <a:pPr/>
              <a:t>33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57200" y="1600200"/>
            <a:ext cx="7620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module</a:t>
            </a:r>
            <a:r>
              <a:rPr lang="en-US" altLang="en-US" sz="2000" dirty="0">
                <a:latin typeface="Tahoma" panose="020B0604030504040204" pitchFamily="34" charset="0"/>
              </a:rPr>
              <a:t> encoder (</a:t>
            </a:r>
            <a:r>
              <a:rPr lang="en-US" altLang="en-US" sz="2000" b="1" dirty="0">
                <a:latin typeface="Tahoma" panose="020B0604030504040204" pitchFamily="34" charset="0"/>
              </a:rPr>
              <a:t>output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reg</a:t>
            </a:r>
            <a:r>
              <a:rPr lang="en-US" altLang="en-US" sz="2000" dirty="0">
                <a:latin typeface="Tahoma" panose="020B0604030504040204" pitchFamily="34" charset="0"/>
              </a:rPr>
              <a:t> [2:0] Code, </a:t>
            </a:r>
            <a:r>
              <a:rPr lang="en-US" altLang="en-US" sz="2000" b="1" dirty="0">
                <a:latin typeface="Tahoma" panose="020B0604030504040204" pitchFamily="34" charset="0"/>
              </a:rPr>
              <a:t>input</a:t>
            </a:r>
            <a:r>
              <a:rPr lang="en-US" altLang="en-US" sz="2000" dirty="0">
                <a:latin typeface="Tahoma" panose="020B0604030504040204" pitchFamily="34" charset="0"/>
              </a:rPr>
              <a:t> [7:0] Data);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always </a:t>
            </a:r>
            <a:r>
              <a:rPr lang="en-US" altLang="en-US" sz="2000" dirty="0">
                <a:latin typeface="Tahoma" panose="020B0604030504040204" pitchFamily="34" charset="0"/>
              </a:rPr>
              <a:t>@  (Data)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// encode the data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</a:t>
            </a:r>
            <a:r>
              <a:rPr lang="en-US" altLang="en-US" sz="2000" b="1" dirty="0">
                <a:latin typeface="Tahoma" panose="020B0604030504040204" pitchFamily="34" charset="0"/>
              </a:rPr>
              <a:t>case</a:t>
            </a:r>
            <a:r>
              <a:rPr lang="en-US" altLang="en-US" sz="2000" dirty="0">
                <a:latin typeface="Tahoma" panose="020B0604030504040204" pitchFamily="34" charset="0"/>
              </a:rPr>
              <a:t> (Data)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8'b00000001 	: Code = 3’d0;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8'b00000010 	: Code = 3’d1;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8'b00000100 	: Code = 3’d2;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8'b00001000 	: Code = 3’d3;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8'b00010000 	: Code = 3’d4;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8'b00100000 	: Code = 3’d5;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8'b01000000 	: Code = 3’d6;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8'b10000000 	: Code = 3’d7;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</a:t>
            </a:r>
            <a:r>
              <a:rPr lang="en-US" altLang="en-US" sz="2000" b="1" dirty="0">
                <a:latin typeface="Tahoma" panose="020B0604030504040204" pitchFamily="34" charset="0"/>
              </a:rPr>
              <a:t>default </a:t>
            </a:r>
            <a:r>
              <a:rPr lang="en-US" altLang="en-US" sz="2000" dirty="0">
                <a:latin typeface="Tahoma" panose="020B0604030504040204" pitchFamily="34" charset="0"/>
              </a:rPr>
              <a:t>        	: Code = 3‘bxxx; // invalid, so don’t care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</a:t>
            </a:r>
            <a:r>
              <a:rPr lang="en-US" altLang="en-US" sz="2000" b="1" dirty="0" err="1">
                <a:latin typeface="Tahoma" panose="020B0604030504040204" pitchFamily="34" charset="0"/>
              </a:rPr>
              <a:t>endcase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ahoma" panose="020B0604030504040204" pitchFamily="34" charset="0"/>
              </a:rPr>
              <a:t>endmodule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 rot="-1635168">
            <a:off x="5622925" y="3541713"/>
            <a:ext cx="2441575" cy="66357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How do we think it will</a:t>
            </a:r>
          </a:p>
          <a:p>
            <a:r>
              <a:rPr lang="en-US" altLang="en-US"/>
              <a:t>synthesize?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297" y="7614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Priority Encoder With </a:t>
            </a:r>
            <a:r>
              <a:rPr lang="en-US" altLang="en-US" b="1" dirty="0" err="1" smtClean="0"/>
              <a:t>casex</a:t>
            </a:r>
            <a:endParaRPr lang="en-US" altLang="en-US" b="1" dirty="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B93FC7-D708-4FC1-980A-D092BC928B35}" type="slidenum">
              <a:rPr lang="en-US" altLang="en-US">
                <a:latin typeface="Verdana" panose="020B0604030504040204" pitchFamily="34" charset="0"/>
              </a:rPr>
              <a:pPr/>
              <a:t>34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9600" y="1676400"/>
            <a:ext cx="76962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priority_encoder (</a:t>
            </a:r>
            <a:r>
              <a:rPr lang="en-US" altLang="en-US" b="1">
                <a:latin typeface="Tahoma" panose="020B0604030504040204" pitchFamily="34" charset="0"/>
              </a:rPr>
              <a:t>output reg</a:t>
            </a:r>
            <a:r>
              <a:rPr lang="en-US" altLang="en-US">
                <a:latin typeface="Tahoma" panose="020B0604030504040204" pitchFamily="34" charset="0"/>
              </a:rPr>
              <a:t> [2:0] Code, </a:t>
            </a:r>
            <a:r>
              <a:rPr lang="en-US" altLang="en-US" b="1">
                <a:latin typeface="Tahoma" panose="020B0604030504040204" pitchFamily="34" charset="0"/>
              </a:rPr>
              <a:t>input </a:t>
            </a:r>
            <a:r>
              <a:rPr lang="en-US" altLang="en-US">
                <a:latin typeface="Tahoma" panose="020B0604030504040204" pitchFamily="34" charset="0"/>
              </a:rPr>
              <a:t>[7:0] Data);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b="1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 (Data)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// encode the data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casex</a:t>
            </a:r>
            <a:r>
              <a:rPr lang="en-US" altLang="en-US">
                <a:latin typeface="Tahoma" panose="020B0604030504040204" pitchFamily="34" charset="0"/>
              </a:rPr>
              <a:t> (Data)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8'b1xxxxxxx 	: Code = 7;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8'b01xxxxxx 	: Code = 6;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8'b001xxxxx 	: Code = 5;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8'b0001xxxx 	: Code = 4;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8'b00001xxx : Code = 3;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8'b000001xx : Code = 2;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8'b0000001x	: Code = 1;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8'b00000001	: Code = 0;  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</a:t>
            </a:r>
            <a:r>
              <a:rPr lang="en-US" altLang="en-US" b="1">
                <a:latin typeface="Tahoma" panose="020B0604030504040204" pitchFamily="34" charset="0"/>
              </a:rPr>
              <a:t>default</a:t>
            </a:r>
            <a:r>
              <a:rPr lang="en-US" altLang="en-US">
                <a:latin typeface="Tahoma" panose="020B0604030504040204" pitchFamily="34" charset="0"/>
              </a:rPr>
              <a:t> 	: Code = 3'bxxx; // should be at least one 1, don’t care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-1635168">
            <a:off x="4124325" y="3440113"/>
            <a:ext cx="3865563" cy="646112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Will this synthesize larger or smaller</a:t>
            </a:r>
          </a:p>
          <a:p>
            <a:r>
              <a:rPr lang="en-US" altLang="en-US"/>
              <a:t>than the previous 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668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Seven Segment Display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E291C4-8852-4124-B10C-A6E03C4825AD}" type="slidenum">
              <a:rPr lang="en-US" altLang="en-US">
                <a:latin typeface="Verdana" panose="020B0604030504040204" pitchFamily="34" charset="0"/>
              </a:rPr>
              <a:pPr/>
              <a:t>35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36600" y="16192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Seven_Seg_Display</a:t>
            </a:r>
            <a:r>
              <a:rPr lang="en-US" altLang="en-US" dirty="0">
                <a:latin typeface="Tahoma" panose="020B0604030504040204" pitchFamily="34" charset="0"/>
              </a:rPr>
              <a:t> (Display, BCD, Blanking);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</a:rPr>
              <a:t>	 </a:t>
            </a: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[6: 0]	Display;		// </a:t>
            </a:r>
            <a:r>
              <a:rPr lang="en-US" altLang="en-US" dirty="0" err="1">
                <a:latin typeface="Tahoma" panose="020B0604030504040204" pitchFamily="34" charset="0"/>
              </a:rPr>
              <a:t>abc_defg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	[3: 0]		BCD;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			Blanking;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 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BLANK	= 7'b111_1111;		// active low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ZERO	= 7'b000_0001;		// h01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ONE	= 7'b100_1111;		// h4f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TWO	= 7'b001_0010;		// h12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THREE	= 7'b000_0110;		// h06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  </a:t>
            </a:r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	FOUR	= 7'b100_1100; 		// h4c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FIVE	= 7'b010_0100;		// h24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SIX	= 7'b010_0000; 		// h20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SEVEN	= 7'b000_1111;		// h0f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EIGHT	= 7'b000_0000;		// h00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	NINE	= 7'b000_0100; 		// h04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7616825" y="4084638"/>
            <a:ext cx="527050" cy="119062"/>
          </a:xfrm>
          <a:custGeom>
            <a:avLst/>
            <a:gdLst>
              <a:gd name="T0" fmla="*/ 0 w 332"/>
              <a:gd name="T1" fmla="*/ 2147483647 h 75"/>
              <a:gd name="T2" fmla="*/ 2147483647 w 332"/>
              <a:gd name="T3" fmla="*/ 0 h 75"/>
              <a:gd name="T4" fmla="*/ 2147483647 w 332"/>
              <a:gd name="T5" fmla="*/ 0 h 75"/>
              <a:gd name="T6" fmla="*/ 2147483647 w 332"/>
              <a:gd name="T7" fmla="*/ 2147483647 h 75"/>
              <a:gd name="T8" fmla="*/ 2147483647 w 332"/>
              <a:gd name="T9" fmla="*/ 2147483647 h 75"/>
              <a:gd name="T10" fmla="*/ 2147483647 w 332"/>
              <a:gd name="T11" fmla="*/ 2147483647 h 75"/>
              <a:gd name="T12" fmla="*/ 0 w 332"/>
              <a:gd name="T13" fmla="*/ 2147483647 h 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"/>
              <a:gd name="T22" fmla="*/ 0 h 75"/>
              <a:gd name="T23" fmla="*/ 332 w 332"/>
              <a:gd name="T24" fmla="*/ 75 h 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" h="75">
                <a:moveTo>
                  <a:pt x="0" y="37"/>
                </a:moveTo>
                <a:lnTo>
                  <a:pt x="36" y="0"/>
                </a:lnTo>
                <a:lnTo>
                  <a:pt x="296" y="0"/>
                </a:lnTo>
                <a:lnTo>
                  <a:pt x="332" y="37"/>
                </a:lnTo>
                <a:lnTo>
                  <a:pt x="296" y="75"/>
                </a:lnTo>
                <a:lnTo>
                  <a:pt x="36" y="75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7499350" y="4203700"/>
            <a:ext cx="117475" cy="528638"/>
          </a:xfrm>
          <a:custGeom>
            <a:avLst/>
            <a:gdLst>
              <a:gd name="T0" fmla="*/ 2147483647 w 74"/>
              <a:gd name="T1" fmla="*/ 0 h 333"/>
              <a:gd name="T2" fmla="*/ 2147483647 w 74"/>
              <a:gd name="T3" fmla="*/ 2147483647 h 333"/>
              <a:gd name="T4" fmla="*/ 2147483647 w 74"/>
              <a:gd name="T5" fmla="*/ 2147483647 h 333"/>
              <a:gd name="T6" fmla="*/ 2147483647 w 74"/>
              <a:gd name="T7" fmla="*/ 2147483647 h 333"/>
              <a:gd name="T8" fmla="*/ 0 w 74"/>
              <a:gd name="T9" fmla="*/ 2147483647 h 333"/>
              <a:gd name="T10" fmla="*/ 0 w 74"/>
              <a:gd name="T11" fmla="*/ 2147483647 h 333"/>
              <a:gd name="T12" fmla="*/ 2147483647 w 74"/>
              <a:gd name="T13" fmla="*/ 0 h 3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3"/>
              <a:gd name="T23" fmla="*/ 74 w 74"/>
              <a:gd name="T24" fmla="*/ 333 h 3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3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3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Freeform 7"/>
          <p:cNvSpPr>
            <a:spLocks/>
          </p:cNvSpPr>
          <p:nvPr/>
        </p:nvSpPr>
        <p:spPr bwMode="auto">
          <a:xfrm>
            <a:off x="8143875" y="4203700"/>
            <a:ext cx="117475" cy="528638"/>
          </a:xfrm>
          <a:custGeom>
            <a:avLst/>
            <a:gdLst>
              <a:gd name="T0" fmla="*/ 2147483647 w 74"/>
              <a:gd name="T1" fmla="*/ 0 h 333"/>
              <a:gd name="T2" fmla="*/ 2147483647 w 74"/>
              <a:gd name="T3" fmla="*/ 2147483647 h 333"/>
              <a:gd name="T4" fmla="*/ 2147483647 w 74"/>
              <a:gd name="T5" fmla="*/ 2147483647 h 333"/>
              <a:gd name="T6" fmla="*/ 2147483647 w 74"/>
              <a:gd name="T7" fmla="*/ 2147483647 h 333"/>
              <a:gd name="T8" fmla="*/ 0 w 74"/>
              <a:gd name="T9" fmla="*/ 2147483647 h 333"/>
              <a:gd name="T10" fmla="*/ 0 w 74"/>
              <a:gd name="T11" fmla="*/ 2147483647 h 333"/>
              <a:gd name="T12" fmla="*/ 2147483647 w 74"/>
              <a:gd name="T13" fmla="*/ 0 h 3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3"/>
              <a:gd name="T23" fmla="*/ 74 w 74"/>
              <a:gd name="T24" fmla="*/ 333 h 3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3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3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7616825" y="4732338"/>
            <a:ext cx="527050" cy="120650"/>
          </a:xfrm>
          <a:custGeom>
            <a:avLst/>
            <a:gdLst>
              <a:gd name="T0" fmla="*/ 0 w 332"/>
              <a:gd name="T1" fmla="*/ 2147483647 h 76"/>
              <a:gd name="T2" fmla="*/ 2147483647 w 332"/>
              <a:gd name="T3" fmla="*/ 0 h 76"/>
              <a:gd name="T4" fmla="*/ 2147483647 w 332"/>
              <a:gd name="T5" fmla="*/ 0 h 76"/>
              <a:gd name="T6" fmla="*/ 2147483647 w 332"/>
              <a:gd name="T7" fmla="*/ 2147483647 h 76"/>
              <a:gd name="T8" fmla="*/ 2147483647 w 332"/>
              <a:gd name="T9" fmla="*/ 2147483647 h 76"/>
              <a:gd name="T10" fmla="*/ 2147483647 w 332"/>
              <a:gd name="T11" fmla="*/ 2147483647 h 76"/>
              <a:gd name="T12" fmla="*/ 0 w 332"/>
              <a:gd name="T13" fmla="*/ 2147483647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"/>
              <a:gd name="T22" fmla="*/ 0 h 76"/>
              <a:gd name="T23" fmla="*/ 332 w 332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" h="76">
                <a:moveTo>
                  <a:pt x="0" y="38"/>
                </a:moveTo>
                <a:lnTo>
                  <a:pt x="36" y="0"/>
                </a:lnTo>
                <a:lnTo>
                  <a:pt x="296" y="0"/>
                </a:lnTo>
                <a:lnTo>
                  <a:pt x="332" y="38"/>
                </a:lnTo>
                <a:lnTo>
                  <a:pt x="296" y="76"/>
                </a:lnTo>
                <a:lnTo>
                  <a:pt x="36" y="76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Freeform 9"/>
          <p:cNvSpPr>
            <a:spLocks/>
          </p:cNvSpPr>
          <p:nvPr/>
        </p:nvSpPr>
        <p:spPr bwMode="auto">
          <a:xfrm>
            <a:off x="7616825" y="5441950"/>
            <a:ext cx="527050" cy="119063"/>
          </a:xfrm>
          <a:custGeom>
            <a:avLst/>
            <a:gdLst>
              <a:gd name="T0" fmla="*/ 0 w 332"/>
              <a:gd name="T1" fmla="*/ 2147483647 h 75"/>
              <a:gd name="T2" fmla="*/ 2147483647 w 332"/>
              <a:gd name="T3" fmla="*/ 0 h 75"/>
              <a:gd name="T4" fmla="*/ 2147483647 w 332"/>
              <a:gd name="T5" fmla="*/ 0 h 75"/>
              <a:gd name="T6" fmla="*/ 2147483647 w 332"/>
              <a:gd name="T7" fmla="*/ 2147483647 h 75"/>
              <a:gd name="T8" fmla="*/ 2147483647 w 332"/>
              <a:gd name="T9" fmla="*/ 2147483647 h 75"/>
              <a:gd name="T10" fmla="*/ 2147483647 w 332"/>
              <a:gd name="T11" fmla="*/ 2147483647 h 75"/>
              <a:gd name="T12" fmla="*/ 0 w 332"/>
              <a:gd name="T13" fmla="*/ 2147483647 h 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"/>
              <a:gd name="T22" fmla="*/ 0 h 75"/>
              <a:gd name="T23" fmla="*/ 332 w 332"/>
              <a:gd name="T24" fmla="*/ 75 h 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" h="75">
                <a:moveTo>
                  <a:pt x="0" y="38"/>
                </a:moveTo>
                <a:lnTo>
                  <a:pt x="36" y="0"/>
                </a:lnTo>
                <a:lnTo>
                  <a:pt x="296" y="0"/>
                </a:lnTo>
                <a:lnTo>
                  <a:pt x="332" y="38"/>
                </a:lnTo>
                <a:lnTo>
                  <a:pt x="296" y="75"/>
                </a:lnTo>
                <a:lnTo>
                  <a:pt x="36" y="75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Freeform 10"/>
          <p:cNvSpPr>
            <a:spLocks/>
          </p:cNvSpPr>
          <p:nvPr/>
        </p:nvSpPr>
        <p:spPr bwMode="auto">
          <a:xfrm>
            <a:off x="7499350" y="4911725"/>
            <a:ext cx="117475" cy="530225"/>
          </a:xfrm>
          <a:custGeom>
            <a:avLst/>
            <a:gdLst>
              <a:gd name="T0" fmla="*/ 2147483647 w 74"/>
              <a:gd name="T1" fmla="*/ 0 h 334"/>
              <a:gd name="T2" fmla="*/ 2147483647 w 74"/>
              <a:gd name="T3" fmla="*/ 2147483647 h 334"/>
              <a:gd name="T4" fmla="*/ 2147483647 w 74"/>
              <a:gd name="T5" fmla="*/ 2147483647 h 334"/>
              <a:gd name="T6" fmla="*/ 2147483647 w 74"/>
              <a:gd name="T7" fmla="*/ 2147483647 h 334"/>
              <a:gd name="T8" fmla="*/ 0 w 74"/>
              <a:gd name="T9" fmla="*/ 2147483647 h 334"/>
              <a:gd name="T10" fmla="*/ 0 w 74"/>
              <a:gd name="T11" fmla="*/ 2147483647 h 334"/>
              <a:gd name="T12" fmla="*/ 2147483647 w 74"/>
              <a:gd name="T13" fmla="*/ 0 h 3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4"/>
              <a:gd name="T23" fmla="*/ 74 w 74"/>
              <a:gd name="T24" fmla="*/ 334 h 3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4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4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Freeform 11"/>
          <p:cNvSpPr>
            <a:spLocks/>
          </p:cNvSpPr>
          <p:nvPr/>
        </p:nvSpPr>
        <p:spPr bwMode="auto">
          <a:xfrm>
            <a:off x="8143875" y="4911725"/>
            <a:ext cx="117475" cy="530225"/>
          </a:xfrm>
          <a:custGeom>
            <a:avLst/>
            <a:gdLst>
              <a:gd name="T0" fmla="*/ 2147483647 w 74"/>
              <a:gd name="T1" fmla="*/ 0 h 334"/>
              <a:gd name="T2" fmla="*/ 2147483647 w 74"/>
              <a:gd name="T3" fmla="*/ 2147483647 h 334"/>
              <a:gd name="T4" fmla="*/ 2147483647 w 74"/>
              <a:gd name="T5" fmla="*/ 2147483647 h 334"/>
              <a:gd name="T6" fmla="*/ 2147483647 w 74"/>
              <a:gd name="T7" fmla="*/ 2147483647 h 334"/>
              <a:gd name="T8" fmla="*/ 0 w 74"/>
              <a:gd name="T9" fmla="*/ 2147483647 h 334"/>
              <a:gd name="T10" fmla="*/ 0 w 74"/>
              <a:gd name="T11" fmla="*/ 2147483647 h 334"/>
              <a:gd name="T12" fmla="*/ 2147483647 w 74"/>
              <a:gd name="T13" fmla="*/ 0 h 3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"/>
              <a:gd name="T22" fmla="*/ 0 h 334"/>
              <a:gd name="T23" fmla="*/ 74 w 74"/>
              <a:gd name="T24" fmla="*/ 334 h 3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" h="334">
                <a:moveTo>
                  <a:pt x="37" y="0"/>
                </a:moveTo>
                <a:lnTo>
                  <a:pt x="74" y="36"/>
                </a:lnTo>
                <a:lnTo>
                  <a:pt x="74" y="298"/>
                </a:lnTo>
                <a:lnTo>
                  <a:pt x="37" y="334"/>
                </a:lnTo>
                <a:lnTo>
                  <a:pt x="0" y="298"/>
                </a:lnTo>
                <a:lnTo>
                  <a:pt x="0" y="36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7848600" y="41449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a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8305800" y="4402138"/>
            <a:ext cx="13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b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8305800" y="505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c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7845425" y="5562600"/>
            <a:ext cx="139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d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7315200" y="50800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e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7315200" y="4370388"/>
            <a:ext cx="7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f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7848600" y="4800600"/>
            <a:ext cx="139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CC"/>
                </a:solidFill>
              </a:rPr>
              <a:t>g</a:t>
            </a:r>
            <a:endParaRPr lang="en-US" altLang="en-US" b="1" baseline="-25000">
              <a:solidFill>
                <a:srgbClr val="0033CC"/>
              </a:solidFill>
            </a:endParaRP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355725" y="6127750"/>
            <a:ext cx="690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  <a:latin typeface="Verdana" panose="020B0604030504040204" pitchFamily="34" charset="0"/>
              </a:rPr>
              <a:t>Defined constants – can make code more understandable!</a:t>
            </a:r>
          </a:p>
        </p:txBody>
      </p:sp>
      <p:sp>
        <p:nvSpPr>
          <p:cNvPr id="37908" name="Freeform 20"/>
          <p:cNvSpPr>
            <a:spLocks/>
          </p:cNvSpPr>
          <p:nvPr/>
        </p:nvSpPr>
        <p:spPr bwMode="auto">
          <a:xfrm>
            <a:off x="330200" y="3746500"/>
            <a:ext cx="1041400" cy="2628900"/>
          </a:xfrm>
          <a:custGeom>
            <a:avLst/>
            <a:gdLst>
              <a:gd name="T0" fmla="*/ 2147483647 w 656"/>
              <a:gd name="T1" fmla="*/ 2147483647 h 1656"/>
              <a:gd name="T2" fmla="*/ 2147483647 w 656"/>
              <a:gd name="T3" fmla="*/ 2147483647 h 1656"/>
              <a:gd name="T4" fmla="*/ 2147483647 w 656"/>
              <a:gd name="T5" fmla="*/ 2147483647 h 1656"/>
              <a:gd name="T6" fmla="*/ 2147483647 w 656"/>
              <a:gd name="T7" fmla="*/ 2147483647 h 1656"/>
              <a:gd name="T8" fmla="*/ 2147483647 w 656"/>
              <a:gd name="T9" fmla="*/ 2147483647 h 1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656"/>
              <a:gd name="T17" fmla="*/ 656 w 656"/>
              <a:gd name="T18" fmla="*/ 1656 h 1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656">
                <a:moveTo>
                  <a:pt x="656" y="1624"/>
                </a:moveTo>
                <a:cubicBezTo>
                  <a:pt x="468" y="1640"/>
                  <a:pt x="280" y="1656"/>
                  <a:pt x="176" y="1480"/>
                </a:cubicBezTo>
                <a:cubicBezTo>
                  <a:pt x="72" y="1304"/>
                  <a:pt x="56" y="800"/>
                  <a:pt x="32" y="568"/>
                </a:cubicBezTo>
                <a:cubicBezTo>
                  <a:pt x="8" y="336"/>
                  <a:pt x="0" y="176"/>
                  <a:pt x="32" y="88"/>
                </a:cubicBezTo>
                <a:cubicBezTo>
                  <a:pt x="64" y="0"/>
                  <a:pt x="144" y="20"/>
                  <a:pt x="224" y="40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AutoShape 21"/>
          <p:cNvSpPr>
            <a:spLocks/>
          </p:cNvSpPr>
          <p:nvPr/>
        </p:nvSpPr>
        <p:spPr bwMode="auto">
          <a:xfrm>
            <a:off x="762000" y="2819400"/>
            <a:ext cx="152400" cy="2971800"/>
          </a:xfrm>
          <a:prstGeom prst="leftBrace">
            <a:avLst>
              <a:gd name="adj1" fmla="val 162500"/>
              <a:gd name="adj2" fmla="val 50000"/>
            </a:avLst>
          </a:prstGeom>
          <a:noFill/>
          <a:ln w="254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Seven Segment Display [2]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F70105-5359-4AD4-96A3-2B237DE1AFC1}" type="slidenum">
              <a:rPr lang="en-US" altLang="en-US">
                <a:latin typeface="Verdana" panose="020B0604030504040204" pitchFamily="34" charset="0"/>
              </a:rPr>
              <a:pPr/>
              <a:t>36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1600200"/>
            <a:ext cx="49530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(BCD </a:t>
            </a:r>
            <a:r>
              <a:rPr lang="en-US" altLang="en-US" b="1">
                <a:latin typeface="Tahoma" panose="020B0604030504040204" pitchFamily="34" charset="0"/>
              </a:rPr>
              <a:t>or</a:t>
            </a:r>
            <a:r>
              <a:rPr lang="en-US" altLang="en-US">
                <a:latin typeface="Tahoma" panose="020B0604030504040204" pitchFamily="34" charset="0"/>
              </a:rPr>
              <a:t> Blanking)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if</a:t>
            </a:r>
            <a:r>
              <a:rPr lang="en-US" altLang="en-US">
                <a:latin typeface="Tahoma" panose="020B0604030504040204" pitchFamily="34" charset="0"/>
              </a:rPr>
              <a:t> (Blanking) Display = BLANK;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</a:t>
            </a:r>
            <a:r>
              <a:rPr lang="en-US" altLang="en-US" b="1">
                <a:latin typeface="Tahoma" panose="020B0604030504040204" pitchFamily="34" charset="0"/>
              </a:rPr>
              <a:t>else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</a:t>
            </a:r>
            <a:r>
              <a:rPr lang="en-US" altLang="en-US" b="1">
                <a:latin typeface="Tahoma" panose="020B0604030504040204" pitchFamily="34" charset="0"/>
              </a:rPr>
              <a:t>case</a:t>
            </a:r>
            <a:r>
              <a:rPr lang="en-US" altLang="en-US">
                <a:latin typeface="Tahoma" panose="020B0604030504040204" pitchFamily="34" charset="0"/>
              </a:rPr>
              <a:t> (BCD)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4’d0:		Display = ZERO;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4’d1:		Display = ONE;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4’d2:		Display = TWO;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4’d3:		Display = THREE;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4’d4:		Display = FOUR;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4’d5:		Display = FIVE;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4’d6:		Display = SIX;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4’d7:		Display = SEVEN;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4’d8:		Display = EIGHT;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4’d9:		Display = NINE;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  </a:t>
            </a:r>
            <a:r>
              <a:rPr lang="en-US" altLang="en-US" b="1">
                <a:latin typeface="Tahoma" panose="020B0604030504040204" pitchFamily="34" charset="0"/>
              </a:rPr>
              <a:t>default</a:t>
            </a:r>
            <a:r>
              <a:rPr lang="en-US" altLang="en-US">
                <a:latin typeface="Tahoma" panose="020B0604030504040204" pitchFamily="34" charset="0"/>
              </a:rPr>
              <a:t>:		Display = BLANK;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</a:t>
            </a:r>
            <a:r>
              <a:rPr lang="en-US" altLang="en-US" b="1">
                <a:latin typeface="Tahoma" panose="020B0604030504040204" pitchFamily="34" charset="0"/>
              </a:rPr>
              <a:t>endcase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638800" y="2895600"/>
            <a:ext cx="2133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0033CC"/>
                </a:solidFill>
                <a:latin typeface="Verdana" panose="020B0604030504040204" pitchFamily="34" charset="0"/>
              </a:rPr>
              <a:t>Using the defined constants!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828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 vs Intra Statement Delays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Inter-assignment delays block both evaluation and assignment</a:t>
            </a:r>
          </a:p>
          <a:p>
            <a:pPr lvl="1" eaLnBrk="1" hangingPunct="1"/>
            <a:r>
              <a:rPr lang="en-US" altLang="en-US" smtClean="0"/>
              <a:t>#4 c = d; </a:t>
            </a:r>
          </a:p>
          <a:p>
            <a:pPr lvl="1" eaLnBrk="1" hangingPunct="1"/>
            <a:r>
              <a:rPr lang="en-US" altLang="en-US" smtClean="0"/>
              <a:t>#8 e = f;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165CB8-2C9F-46F7-90F2-A36E4AEEF7F0}" type="slidenum">
              <a:rPr lang="en-US" altLang="en-US">
                <a:latin typeface="Verdana" panose="020B0604030504040204" pitchFamily="34" charset="0"/>
              </a:rPr>
              <a:pPr/>
              <a:t>37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57200" y="32766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Intra-assignment delays block assignment but not evaluation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 = #4 d;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e = #8 f;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593725" y="5294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57200" y="47244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Blocking statement is still blocking though, so evaluation of next statements RHS still does not occur until after the assignment of the previous expression LHS.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What??  How is it any different then?  Your confusing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9862"/>
            <a:ext cx="8399417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Inter vs Intra Statement Delays </a:t>
            </a:r>
            <a:r>
              <a:rPr lang="en-US" altLang="en-US" sz="2000" dirty="0" smtClean="0"/>
              <a:t>(Blocking Statements)</a:t>
            </a:r>
          </a:p>
        </p:txBody>
      </p:sp>
      <p:graphicFrame>
        <p:nvGraphicFramePr>
          <p:cNvPr id="341036" name="Group 44"/>
          <p:cNvGraphicFramePr>
            <a:graphicFrameLocks noGrp="1"/>
          </p:cNvGraphicFramePr>
          <p:nvPr>
            <p:ph sz="half" idx="1"/>
          </p:nvPr>
        </p:nvGraphicFramePr>
        <p:xfrm>
          <a:off x="990600" y="4724400"/>
          <a:ext cx="1752600" cy="1492252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1050" name="Group 58"/>
          <p:cNvGraphicFramePr>
            <a:graphicFrameLocks noGrp="1"/>
          </p:cNvGraphicFramePr>
          <p:nvPr>
            <p:ph sz="half" idx="2"/>
          </p:nvPr>
        </p:nvGraphicFramePr>
        <p:xfrm>
          <a:off x="6324600" y="4648200"/>
          <a:ext cx="1752600" cy="1524000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A243C9-7ED7-4390-9E88-789E37EF5ED9}" type="slidenum">
              <a:rPr lang="en-US" altLang="en-US">
                <a:latin typeface="Verdana" panose="020B0604030504040204" pitchFamily="34" charset="0"/>
              </a:rPr>
              <a:pPr/>
              <a:t>38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0981" name="Text Box 4"/>
          <p:cNvSpPr txBox="1">
            <a:spLocks noChangeArrowheads="1"/>
          </p:cNvSpPr>
          <p:nvPr/>
        </p:nvSpPr>
        <p:spPr bwMode="auto">
          <a:xfrm>
            <a:off x="6477000" y="1600200"/>
            <a:ext cx="1663700" cy="26812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intra();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integer</a:t>
            </a:r>
            <a:r>
              <a:rPr lang="en-US" altLang="en-US" sz="1600">
                <a:latin typeface="Tahoma" panose="020B0604030504040204" pitchFamily="34" charset="0"/>
              </a:rPr>
              <a:t> a,b;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initial begin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b = #6 a + a;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a = #4 b + a;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40982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65288" cy="26812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inter();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integer</a:t>
            </a:r>
            <a:r>
              <a:rPr lang="en-US" altLang="en-US" sz="1600">
                <a:latin typeface="Tahoma" panose="020B0604030504040204" pitchFamily="34" charset="0"/>
              </a:rPr>
              <a:t> a,b;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initial begin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#6 b = a + a;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#4 a = b + a;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40983" name="Text Box 6"/>
          <p:cNvSpPr txBox="1">
            <a:spLocks noChangeArrowheads="1"/>
          </p:cNvSpPr>
          <p:nvPr/>
        </p:nvSpPr>
        <p:spPr bwMode="auto">
          <a:xfrm>
            <a:off x="3276600" y="2438400"/>
            <a:ext cx="2187575" cy="663575"/>
          </a:xfrm>
          <a:prstGeom prst="rect">
            <a:avLst/>
          </a:prstGeom>
          <a:solidFill>
            <a:srgbClr val="CCFFCC">
              <a:alpha val="43137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Compare these two</a:t>
            </a:r>
          </a:p>
          <a:p>
            <a:pPr algn="ctr"/>
            <a:r>
              <a:rPr lang="en-US" altLang="en-US"/>
              <a:t>modules</a:t>
            </a:r>
          </a:p>
        </p:txBody>
      </p:sp>
      <p:sp>
        <p:nvSpPr>
          <p:cNvPr id="341051" name="Text Box 59"/>
          <p:cNvSpPr txBox="1">
            <a:spLocks noChangeArrowheads="1"/>
          </p:cNvSpPr>
          <p:nvPr/>
        </p:nvSpPr>
        <p:spPr bwMode="auto">
          <a:xfrm>
            <a:off x="3262313" y="4532313"/>
            <a:ext cx="2327275" cy="1212850"/>
          </a:xfrm>
          <a:prstGeom prst="rect">
            <a:avLst/>
          </a:prstGeom>
          <a:solidFill>
            <a:srgbClr val="CCFFCC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Yaa, Like I said, they</a:t>
            </a:r>
          </a:p>
          <a:p>
            <a:pPr algn="ctr"/>
            <a:r>
              <a:rPr lang="en-US" altLang="en-US"/>
              <a:t>are the same!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 i="1"/>
              <a:t>Or are they?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34" y="7778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Intra Statement Delays </a:t>
            </a:r>
            <a:r>
              <a:rPr lang="en-US" altLang="en-US" sz="2000" dirty="0" smtClean="0"/>
              <a:t>(Blocking Statements)</a:t>
            </a:r>
          </a:p>
        </p:txBody>
      </p:sp>
      <p:graphicFrame>
        <p:nvGraphicFramePr>
          <p:cNvPr id="344095" name="Group 31"/>
          <p:cNvGraphicFramePr>
            <a:graphicFrameLocks noGrp="1"/>
          </p:cNvGraphicFramePr>
          <p:nvPr>
            <p:ph sz="half" idx="1"/>
          </p:nvPr>
        </p:nvGraphicFramePr>
        <p:xfrm>
          <a:off x="2438400" y="2209800"/>
          <a:ext cx="1524000" cy="2819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4142" name="Group 78"/>
          <p:cNvGraphicFramePr>
            <a:graphicFrameLocks noGrp="1"/>
          </p:cNvGraphicFramePr>
          <p:nvPr>
            <p:ph sz="half" idx="2"/>
          </p:nvPr>
        </p:nvGraphicFramePr>
        <p:xfrm>
          <a:off x="6324600" y="2133600"/>
          <a:ext cx="2362200" cy="2978149"/>
        </p:xfrm>
        <a:graphic>
          <a:graphicData uri="http://schemas.openxmlformats.org/drawingml/2006/table">
            <a:tbl>
              <a:tblPr/>
              <a:tblGrid>
                <a:gridCol w="630238"/>
                <a:gridCol w="944562"/>
                <a:gridCol w="787400"/>
              </a:tblGrid>
              <a:tr h="628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Assign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nxt_b= 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nxt_a=7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a=7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336575-B791-42B6-83A3-CEF393B9F039}" type="slidenum">
              <a:rPr lang="en-US" altLang="en-US">
                <a:latin typeface="Verdana" panose="020B0604030504040204" pitchFamily="34" charset="0"/>
              </a:rPr>
              <a:pPr/>
              <a:t>39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2011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1774825" cy="36591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inter2();</a:t>
            </a:r>
          </a:p>
          <a:p>
            <a:r>
              <a:rPr lang="en-US" altLang="en-US" sz="1600" b="1">
                <a:latin typeface="Tahoma" panose="020B0604030504040204" pitchFamily="34" charset="0"/>
              </a:rPr>
              <a:t>integer</a:t>
            </a:r>
            <a:r>
              <a:rPr lang="en-US" altLang="en-US" sz="1600">
                <a:latin typeface="Tahoma" panose="020B0604030504040204" pitchFamily="34" charset="0"/>
              </a:rPr>
              <a:t> a,b;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initial begin</a:t>
            </a:r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#6 b = a + a;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#4 a = b + a;</a:t>
            </a:r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</a:t>
            </a:r>
          </a:p>
          <a:p>
            <a:endParaRPr lang="en-US" altLang="en-US" sz="1600" b="1">
              <a:latin typeface="Tahoma" panose="020B0604030504040204" pitchFamily="34" charset="0"/>
            </a:endParaRPr>
          </a:p>
          <a:p>
            <a:r>
              <a:rPr lang="en-US" altLang="en-US" sz="1600" b="1"/>
              <a:t>initial begin</a:t>
            </a:r>
          </a:p>
          <a:p>
            <a:r>
              <a:rPr lang="en-US" altLang="en-US" sz="1600"/>
              <a:t>  #3 a=1;</a:t>
            </a:r>
          </a:p>
          <a:p>
            <a:r>
              <a:rPr lang="en-US" altLang="en-US" sz="1600"/>
              <a:t>  #5 b=3;</a:t>
            </a:r>
          </a:p>
          <a:p>
            <a:r>
              <a:rPr lang="en-US" altLang="en-US" sz="1600" b="1"/>
              <a:t>end</a:t>
            </a:r>
          </a:p>
          <a:p>
            <a:endParaRPr lang="en-US" altLang="en-US" sz="1600" b="1">
              <a:latin typeface="Tahoma" panose="020B0604030504040204" pitchFamily="34" charset="0"/>
            </a:endParaRPr>
          </a:p>
          <a:p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44097" name="Freeform 33"/>
          <p:cNvSpPr>
            <a:spLocks/>
          </p:cNvSpPr>
          <p:nvPr/>
        </p:nvSpPr>
        <p:spPr bwMode="auto">
          <a:xfrm>
            <a:off x="1219200" y="2628900"/>
            <a:ext cx="1371600" cy="266700"/>
          </a:xfrm>
          <a:custGeom>
            <a:avLst/>
            <a:gdLst>
              <a:gd name="T0" fmla="*/ 0 w 864"/>
              <a:gd name="T1" fmla="*/ 2147483647 h 168"/>
              <a:gd name="T2" fmla="*/ 2147483647 w 864"/>
              <a:gd name="T3" fmla="*/ 2147483647 h 168"/>
              <a:gd name="T4" fmla="*/ 2147483647 w 864"/>
              <a:gd name="T5" fmla="*/ 2147483647 h 168"/>
              <a:gd name="T6" fmla="*/ 2147483647 w 864"/>
              <a:gd name="T7" fmla="*/ 2147483647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68"/>
              <a:gd name="T14" fmla="*/ 864 w 86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68">
                <a:moveTo>
                  <a:pt x="0" y="24"/>
                </a:moveTo>
                <a:cubicBezTo>
                  <a:pt x="56" y="24"/>
                  <a:pt x="112" y="24"/>
                  <a:pt x="192" y="24"/>
                </a:cubicBezTo>
                <a:cubicBezTo>
                  <a:pt x="272" y="24"/>
                  <a:pt x="368" y="0"/>
                  <a:pt x="480" y="24"/>
                </a:cubicBezTo>
                <a:cubicBezTo>
                  <a:pt x="592" y="48"/>
                  <a:pt x="728" y="108"/>
                  <a:pt x="864" y="168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098" name="Freeform 34"/>
          <p:cNvSpPr>
            <a:spLocks/>
          </p:cNvSpPr>
          <p:nvPr/>
        </p:nvSpPr>
        <p:spPr bwMode="auto">
          <a:xfrm>
            <a:off x="1447800" y="3429000"/>
            <a:ext cx="1219200" cy="685800"/>
          </a:xfrm>
          <a:custGeom>
            <a:avLst/>
            <a:gdLst>
              <a:gd name="T0" fmla="*/ 0 w 768"/>
              <a:gd name="T1" fmla="*/ 2147483647 h 384"/>
              <a:gd name="T2" fmla="*/ 2147483647 w 768"/>
              <a:gd name="T3" fmla="*/ 2147483647 h 384"/>
              <a:gd name="T4" fmla="*/ 2147483647 w 768"/>
              <a:gd name="T5" fmla="*/ 2147483647 h 384"/>
              <a:gd name="T6" fmla="*/ 2147483647 w 768"/>
              <a:gd name="T7" fmla="*/ 2147483647 h 384"/>
              <a:gd name="T8" fmla="*/ 2147483647 w 76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84"/>
              <a:gd name="T17" fmla="*/ 768 w 768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84">
                <a:moveTo>
                  <a:pt x="0" y="384"/>
                </a:moveTo>
                <a:cubicBezTo>
                  <a:pt x="108" y="372"/>
                  <a:pt x="216" y="360"/>
                  <a:pt x="288" y="336"/>
                </a:cubicBezTo>
                <a:cubicBezTo>
                  <a:pt x="360" y="312"/>
                  <a:pt x="384" y="280"/>
                  <a:pt x="432" y="240"/>
                </a:cubicBezTo>
                <a:cubicBezTo>
                  <a:pt x="480" y="200"/>
                  <a:pt x="520" y="136"/>
                  <a:pt x="576" y="96"/>
                </a:cubicBezTo>
                <a:cubicBezTo>
                  <a:pt x="632" y="56"/>
                  <a:pt x="700" y="28"/>
                  <a:pt x="768" y="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99" name="Freeform 35"/>
          <p:cNvSpPr>
            <a:spLocks/>
          </p:cNvSpPr>
          <p:nvPr/>
        </p:nvSpPr>
        <p:spPr bwMode="auto">
          <a:xfrm>
            <a:off x="1981200" y="2895600"/>
            <a:ext cx="685800" cy="914400"/>
          </a:xfrm>
          <a:custGeom>
            <a:avLst/>
            <a:gdLst>
              <a:gd name="T0" fmla="*/ 0 w 432"/>
              <a:gd name="T1" fmla="*/ 0 h 624"/>
              <a:gd name="T2" fmla="*/ 2147483647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2147483647 h 624"/>
              <a:gd name="T8" fmla="*/ 2147483647 w 432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624"/>
              <a:gd name="T17" fmla="*/ 432 w 432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624">
                <a:moveTo>
                  <a:pt x="0" y="0"/>
                </a:moveTo>
                <a:cubicBezTo>
                  <a:pt x="56" y="24"/>
                  <a:pt x="112" y="48"/>
                  <a:pt x="144" y="96"/>
                </a:cubicBezTo>
                <a:cubicBezTo>
                  <a:pt x="176" y="144"/>
                  <a:pt x="176" y="216"/>
                  <a:pt x="192" y="288"/>
                </a:cubicBezTo>
                <a:cubicBezTo>
                  <a:pt x="208" y="360"/>
                  <a:pt x="200" y="472"/>
                  <a:pt x="240" y="528"/>
                </a:cubicBezTo>
                <a:cubicBezTo>
                  <a:pt x="280" y="584"/>
                  <a:pt x="356" y="604"/>
                  <a:pt x="432" y="624"/>
                </a:cubicBezTo>
              </a:path>
            </a:pathLst>
          </a:custGeom>
          <a:noFill/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100" name="Freeform 36"/>
          <p:cNvSpPr>
            <a:spLocks/>
          </p:cNvSpPr>
          <p:nvPr/>
        </p:nvSpPr>
        <p:spPr bwMode="auto">
          <a:xfrm>
            <a:off x="1371600" y="4343400"/>
            <a:ext cx="1295400" cy="1588"/>
          </a:xfrm>
          <a:custGeom>
            <a:avLst/>
            <a:gdLst>
              <a:gd name="T0" fmla="*/ 0 w 816"/>
              <a:gd name="T1" fmla="*/ 0 h 1"/>
              <a:gd name="T2" fmla="*/ 2147483647 w 816"/>
              <a:gd name="T3" fmla="*/ 0 h 1"/>
              <a:gd name="T4" fmla="*/ 0 60000 65536"/>
              <a:gd name="T5" fmla="*/ 0 60000 65536"/>
              <a:gd name="T6" fmla="*/ 0 w 816"/>
              <a:gd name="T7" fmla="*/ 0 h 1"/>
              <a:gd name="T8" fmla="*/ 816 w 81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6" h="1">
                <a:moveTo>
                  <a:pt x="0" y="0"/>
                </a:moveTo>
                <a:cubicBezTo>
                  <a:pt x="0" y="0"/>
                  <a:pt x="408" y="0"/>
                  <a:pt x="816" y="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01" name="Freeform 37"/>
          <p:cNvSpPr>
            <a:spLocks/>
          </p:cNvSpPr>
          <p:nvPr/>
        </p:nvSpPr>
        <p:spPr bwMode="auto">
          <a:xfrm>
            <a:off x="1905000" y="3149600"/>
            <a:ext cx="762000" cy="1574800"/>
          </a:xfrm>
          <a:custGeom>
            <a:avLst/>
            <a:gdLst>
              <a:gd name="T0" fmla="*/ 0 w 480"/>
              <a:gd name="T1" fmla="*/ 2147483647 h 1040"/>
              <a:gd name="T2" fmla="*/ 2147483647 w 480"/>
              <a:gd name="T3" fmla="*/ 2147483647 h 1040"/>
              <a:gd name="T4" fmla="*/ 2147483647 w 480"/>
              <a:gd name="T5" fmla="*/ 2147483647 h 1040"/>
              <a:gd name="T6" fmla="*/ 2147483647 w 480"/>
              <a:gd name="T7" fmla="*/ 2147483647 h 1040"/>
              <a:gd name="T8" fmla="*/ 2147483647 w 480"/>
              <a:gd name="T9" fmla="*/ 2147483647 h 10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040"/>
              <a:gd name="T17" fmla="*/ 480 w 480"/>
              <a:gd name="T18" fmla="*/ 1040 h 10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040">
                <a:moveTo>
                  <a:pt x="0" y="32"/>
                </a:moveTo>
                <a:cubicBezTo>
                  <a:pt x="52" y="16"/>
                  <a:pt x="104" y="0"/>
                  <a:pt x="144" y="80"/>
                </a:cubicBezTo>
                <a:cubicBezTo>
                  <a:pt x="184" y="160"/>
                  <a:pt x="216" y="384"/>
                  <a:pt x="240" y="512"/>
                </a:cubicBezTo>
                <a:cubicBezTo>
                  <a:pt x="264" y="640"/>
                  <a:pt x="248" y="760"/>
                  <a:pt x="288" y="848"/>
                </a:cubicBezTo>
                <a:cubicBezTo>
                  <a:pt x="328" y="936"/>
                  <a:pt x="404" y="988"/>
                  <a:pt x="480" y="104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102" name="Text Box 38"/>
          <p:cNvSpPr txBox="1">
            <a:spLocks noChangeArrowheads="1"/>
          </p:cNvSpPr>
          <p:nvPr/>
        </p:nvSpPr>
        <p:spPr bwMode="auto">
          <a:xfrm>
            <a:off x="4267200" y="1600200"/>
            <a:ext cx="1774825" cy="365918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module</a:t>
            </a:r>
            <a:r>
              <a:rPr lang="en-US" altLang="en-US" sz="1600" dirty="0">
                <a:latin typeface="Tahoma" panose="020B0604030504040204" pitchFamily="34" charset="0"/>
              </a:rPr>
              <a:t> inter2();</a:t>
            </a:r>
          </a:p>
          <a:p>
            <a:r>
              <a:rPr lang="en-US" altLang="en-US" sz="1600" b="1" dirty="0">
                <a:latin typeface="Tahoma" panose="020B0604030504040204" pitchFamily="34" charset="0"/>
              </a:rPr>
              <a:t>integer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a,b</a:t>
            </a:r>
            <a:r>
              <a:rPr lang="en-US" altLang="en-US" sz="1600" dirty="0">
                <a:latin typeface="Tahoma" panose="020B0604030504040204" pitchFamily="34" charset="0"/>
              </a:rPr>
              <a:t>;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600" b="1" dirty="0">
                <a:latin typeface="Tahoma" panose="020B0604030504040204" pitchFamily="34" charset="0"/>
              </a:rPr>
              <a:t>initial begin</a:t>
            </a:r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600" dirty="0">
                <a:latin typeface="Tahoma" panose="020B0604030504040204" pitchFamily="34" charset="0"/>
              </a:rPr>
              <a:t>  a=3;</a:t>
            </a:r>
          </a:p>
          <a:p>
            <a:r>
              <a:rPr lang="en-US" altLang="en-US" sz="1600" dirty="0">
                <a:latin typeface="Tahoma" panose="020B0604030504040204" pitchFamily="34" charset="0"/>
              </a:rPr>
              <a:t>  b = #6 a + a;</a:t>
            </a:r>
          </a:p>
          <a:p>
            <a:r>
              <a:rPr lang="en-US" altLang="en-US" sz="1600" dirty="0">
                <a:latin typeface="Tahoma" panose="020B0604030504040204" pitchFamily="34" charset="0"/>
              </a:rPr>
              <a:t>  a = #4 b + a;</a:t>
            </a:r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600" b="1" dirty="0">
                <a:latin typeface="Tahoma" panose="020B0604030504040204" pitchFamily="34" charset="0"/>
              </a:rPr>
              <a:t>end</a:t>
            </a:r>
          </a:p>
          <a:p>
            <a:endParaRPr lang="en-US" altLang="en-US" sz="1600" b="1" dirty="0">
              <a:latin typeface="Tahoma" panose="020B0604030504040204" pitchFamily="34" charset="0"/>
            </a:endParaRPr>
          </a:p>
          <a:p>
            <a:r>
              <a:rPr lang="en-US" altLang="en-US" sz="1600" b="1" dirty="0"/>
              <a:t>initial begin</a:t>
            </a:r>
          </a:p>
          <a:p>
            <a:r>
              <a:rPr lang="en-US" altLang="en-US" sz="1600" dirty="0"/>
              <a:t>  #3 a=1;</a:t>
            </a:r>
          </a:p>
          <a:p>
            <a:r>
              <a:rPr lang="en-US" altLang="en-US" sz="1600" dirty="0"/>
              <a:t>  #5 b=3;</a:t>
            </a:r>
          </a:p>
          <a:p>
            <a:r>
              <a:rPr lang="en-US" altLang="en-US" sz="1600" b="1" dirty="0"/>
              <a:t>end</a:t>
            </a:r>
          </a:p>
          <a:p>
            <a:endParaRPr lang="en-US" altLang="en-US" sz="1600" b="1" dirty="0">
              <a:latin typeface="Tahoma" panose="020B0604030504040204" pitchFamily="34" charset="0"/>
            </a:endParaRPr>
          </a:p>
          <a:p>
            <a:r>
              <a:rPr lang="en-US" altLang="en-US" sz="1600" b="1" dirty="0" err="1">
                <a:latin typeface="Tahoma" panose="020B0604030504040204" pitchFamily="34" charset="0"/>
              </a:rPr>
              <a:t>endmodule</a:t>
            </a:r>
            <a:endParaRPr lang="en-US" altLang="en-US" sz="16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7" grpId="0" animBg="1"/>
      <p:bldP spid="344098" grpId="0" animBg="1"/>
      <p:bldP spid="344099" grpId="0" animBg="1"/>
      <p:bldP spid="344100" grpId="0" animBg="1"/>
      <p:bldP spid="344101" grpId="0" animBg="1"/>
      <p:bldP spid="344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7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Engineers are paid to think, Pharmacists are paid to follow rules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89857" y="2362200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Counters are commonly needed blocks.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E42ADB-E632-47A5-94EE-68CFAE650778}" type="slidenum">
              <a:rPr lang="en-US" altLang="en-US">
                <a:latin typeface="Verdana" panose="020B0604030504040204" pitchFamily="34" charset="0"/>
              </a:rPr>
              <a:pPr/>
              <a:t>4</a:t>
            </a:fld>
            <a:endParaRPr lang="en-US" altLang="en-US">
              <a:latin typeface="Verdana" panose="020B0604030504040204" pitchFamily="34" charset="0"/>
            </a:endParaRPr>
          </a:p>
        </p:txBody>
      </p:sp>
      <p:grpSp>
        <p:nvGrpSpPr>
          <p:cNvPr id="6149" name="Group 46"/>
          <p:cNvGrpSpPr>
            <a:grpSpLocks/>
          </p:cNvGrpSpPr>
          <p:nvPr/>
        </p:nvGrpSpPr>
        <p:grpSpPr bwMode="auto">
          <a:xfrm>
            <a:off x="413657" y="3200400"/>
            <a:ext cx="4343400" cy="2667000"/>
            <a:chOff x="240" y="1440"/>
            <a:chExt cx="2736" cy="1680"/>
          </a:xfrm>
        </p:grpSpPr>
        <p:sp>
          <p:nvSpPr>
            <p:cNvPr id="6152" name="Rectangle 4"/>
            <p:cNvSpPr>
              <a:spLocks noChangeArrowheads="1"/>
            </p:cNvSpPr>
            <p:nvPr/>
          </p:nvSpPr>
          <p:spPr bwMode="auto">
            <a:xfrm>
              <a:off x="1776" y="2160"/>
              <a:ext cx="192" cy="528"/>
            </a:xfrm>
            <a:prstGeom prst="rect">
              <a:avLst/>
            </a:prstGeom>
            <a:solidFill>
              <a:srgbClr val="6969FF">
                <a:alpha val="38039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" name="Line 5"/>
            <p:cNvSpPr>
              <a:spLocks noChangeShapeType="1"/>
            </p:cNvSpPr>
            <p:nvPr/>
          </p:nvSpPr>
          <p:spPr bwMode="auto">
            <a:xfrm flipH="1">
              <a:off x="1824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6"/>
            <p:cNvSpPr>
              <a:spLocks noChangeShapeType="1"/>
            </p:cNvSpPr>
            <p:nvPr/>
          </p:nvSpPr>
          <p:spPr bwMode="auto">
            <a:xfrm>
              <a:off x="1872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7"/>
            <p:cNvSpPr>
              <a:spLocks noChangeShapeType="1"/>
            </p:cNvSpPr>
            <p:nvPr/>
          </p:nvSpPr>
          <p:spPr bwMode="auto">
            <a:xfrm>
              <a:off x="1872" y="2688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 flipH="1" flipV="1">
              <a:off x="1344" y="2112"/>
              <a:ext cx="192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H="1">
              <a:off x="1344" y="2544"/>
              <a:ext cx="192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 flipV="1">
              <a:off x="1536" y="2256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>
              <a:off x="1344" y="2112"/>
              <a:ext cx="0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>
              <a:off x="1440" y="2612"/>
              <a:ext cx="0" cy="2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Text Box 13"/>
            <p:cNvSpPr txBox="1">
              <a:spLocks noChangeArrowheads="1"/>
            </p:cNvSpPr>
            <p:nvPr/>
          </p:nvSpPr>
          <p:spPr bwMode="auto">
            <a:xfrm>
              <a:off x="1344" y="2208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6162" name="Text Box 14"/>
            <p:cNvSpPr txBox="1">
              <a:spLocks noChangeArrowheads="1"/>
            </p:cNvSpPr>
            <p:nvPr/>
          </p:nvSpPr>
          <p:spPr bwMode="auto">
            <a:xfrm>
              <a:off x="1344" y="2400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6163" name="Oval 15"/>
            <p:cNvSpPr>
              <a:spLocks noChangeArrowheads="1"/>
            </p:cNvSpPr>
            <p:nvPr/>
          </p:nvSpPr>
          <p:spPr bwMode="auto">
            <a:xfrm>
              <a:off x="1824" y="2064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164" name="Group 18"/>
            <p:cNvGrpSpPr>
              <a:grpSpLocks/>
            </p:cNvGrpSpPr>
            <p:nvPr/>
          </p:nvGrpSpPr>
          <p:grpSpPr bwMode="auto">
            <a:xfrm>
              <a:off x="1776" y="2160"/>
              <a:ext cx="194" cy="192"/>
              <a:chOff x="1430" y="3028"/>
              <a:chExt cx="194" cy="192"/>
            </a:xfrm>
          </p:grpSpPr>
          <p:sp>
            <p:nvSpPr>
              <p:cNvPr id="6188" name="Text Box 16"/>
              <p:cNvSpPr txBox="1">
                <a:spLocks noChangeArrowheads="1"/>
              </p:cNvSpPr>
              <p:nvPr/>
            </p:nvSpPr>
            <p:spPr bwMode="auto">
              <a:xfrm>
                <a:off x="1430" y="3028"/>
                <a:ext cx="1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Verdana" panose="020B0604030504040204" pitchFamily="34" charset="0"/>
                  </a:rPr>
                  <a:t>R</a:t>
                </a:r>
              </a:p>
            </p:txBody>
          </p:sp>
          <p:sp>
            <p:nvSpPr>
              <p:cNvPr id="6189" name="Line 17"/>
              <p:cNvSpPr>
                <a:spLocks noChangeShapeType="1"/>
              </p:cNvSpPr>
              <p:nvPr/>
            </p:nvSpPr>
            <p:spPr bwMode="auto">
              <a:xfrm>
                <a:off x="1497" y="3064"/>
                <a:ext cx="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5" name="Freeform 19"/>
            <p:cNvSpPr>
              <a:spLocks/>
            </p:cNvSpPr>
            <p:nvPr/>
          </p:nvSpPr>
          <p:spPr bwMode="auto">
            <a:xfrm>
              <a:off x="480" y="2064"/>
              <a:ext cx="726" cy="700"/>
            </a:xfrm>
            <a:custGeom>
              <a:avLst/>
              <a:gdLst>
                <a:gd name="T0" fmla="*/ 149 w 726"/>
                <a:gd name="T1" fmla="*/ 424 h 700"/>
                <a:gd name="T2" fmla="*/ 92 w 726"/>
                <a:gd name="T3" fmla="*/ 408 h 700"/>
                <a:gd name="T4" fmla="*/ 43 w 726"/>
                <a:gd name="T5" fmla="*/ 351 h 700"/>
                <a:gd name="T6" fmla="*/ 51 w 726"/>
                <a:gd name="T7" fmla="*/ 205 h 700"/>
                <a:gd name="T8" fmla="*/ 116 w 726"/>
                <a:gd name="T9" fmla="*/ 189 h 700"/>
                <a:gd name="T10" fmla="*/ 165 w 726"/>
                <a:gd name="T11" fmla="*/ 51 h 700"/>
                <a:gd name="T12" fmla="*/ 238 w 726"/>
                <a:gd name="T13" fmla="*/ 59 h 700"/>
                <a:gd name="T14" fmla="*/ 246 w 726"/>
                <a:gd name="T15" fmla="*/ 116 h 700"/>
                <a:gd name="T16" fmla="*/ 278 w 726"/>
                <a:gd name="T17" fmla="*/ 67 h 700"/>
                <a:gd name="T18" fmla="*/ 343 w 726"/>
                <a:gd name="T19" fmla="*/ 19 h 700"/>
                <a:gd name="T20" fmla="*/ 441 w 726"/>
                <a:gd name="T21" fmla="*/ 27 h 700"/>
                <a:gd name="T22" fmla="*/ 489 w 726"/>
                <a:gd name="T23" fmla="*/ 132 h 700"/>
                <a:gd name="T24" fmla="*/ 619 w 726"/>
                <a:gd name="T25" fmla="*/ 181 h 700"/>
                <a:gd name="T26" fmla="*/ 611 w 726"/>
                <a:gd name="T27" fmla="*/ 254 h 700"/>
                <a:gd name="T28" fmla="*/ 587 w 726"/>
                <a:gd name="T29" fmla="*/ 270 h 700"/>
                <a:gd name="T30" fmla="*/ 579 w 726"/>
                <a:gd name="T31" fmla="*/ 295 h 700"/>
                <a:gd name="T32" fmla="*/ 644 w 726"/>
                <a:gd name="T33" fmla="*/ 424 h 700"/>
                <a:gd name="T34" fmla="*/ 562 w 726"/>
                <a:gd name="T35" fmla="*/ 432 h 700"/>
                <a:gd name="T36" fmla="*/ 571 w 726"/>
                <a:gd name="T37" fmla="*/ 587 h 700"/>
                <a:gd name="T38" fmla="*/ 449 w 726"/>
                <a:gd name="T39" fmla="*/ 700 h 700"/>
                <a:gd name="T40" fmla="*/ 295 w 726"/>
                <a:gd name="T41" fmla="*/ 619 h 700"/>
                <a:gd name="T42" fmla="*/ 197 w 726"/>
                <a:gd name="T43" fmla="*/ 660 h 700"/>
                <a:gd name="T44" fmla="*/ 68 w 726"/>
                <a:gd name="T45" fmla="*/ 587 h 700"/>
                <a:gd name="T46" fmla="*/ 84 w 726"/>
                <a:gd name="T47" fmla="*/ 489 h 700"/>
                <a:gd name="T48" fmla="*/ 132 w 726"/>
                <a:gd name="T49" fmla="*/ 457 h 700"/>
                <a:gd name="T50" fmla="*/ 149 w 726"/>
                <a:gd name="T51" fmla="*/ 424 h 7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6"/>
                <a:gd name="T79" fmla="*/ 0 h 700"/>
                <a:gd name="T80" fmla="*/ 726 w 726"/>
                <a:gd name="T81" fmla="*/ 700 h 7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6" h="700">
                  <a:moveTo>
                    <a:pt x="149" y="424"/>
                  </a:moveTo>
                  <a:cubicBezTo>
                    <a:pt x="147" y="423"/>
                    <a:pt x="98" y="413"/>
                    <a:pt x="92" y="408"/>
                  </a:cubicBezTo>
                  <a:cubicBezTo>
                    <a:pt x="81" y="399"/>
                    <a:pt x="55" y="364"/>
                    <a:pt x="43" y="351"/>
                  </a:cubicBezTo>
                  <a:cubicBezTo>
                    <a:pt x="29" y="309"/>
                    <a:pt x="0" y="236"/>
                    <a:pt x="51" y="205"/>
                  </a:cubicBezTo>
                  <a:cubicBezTo>
                    <a:pt x="62" y="198"/>
                    <a:pt x="109" y="190"/>
                    <a:pt x="116" y="189"/>
                  </a:cubicBezTo>
                  <a:cubicBezTo>
                    <a:pt x="122" y="104"/>
                    <a:pt x="97" y="74"/>
                    <a:pt x="165" y="51"/>
                  </a:cubicBezTo>
                  <a:cubicBezTo>
                    <a:pt x="189" y="54"/>
                    <a:pt x="219" y="44"/>
                    <a:pt x="238" y="59"/>
                  </a:cubicBezTo>
                  <a:cubicBezTo>
                    <a:pt x="253" y="71"/>
                    <a:pt x="227" y="112"/>
                    <a:pt x="246" y="116"/>
                  </a:cubicBezTo>
                  <a:cubicBezTo>
                    <a:pt x="265" y="120"/>
                    <a:pt x="267" y="83"/>
                    <a:pt x="278" y="67"/>
                  </a:cubicBezTo>
                  <a:cubicBezTo>
                    <a:pt x="297" y="39"/>
                    <a:pt x="310" y="30"/>
                    <a:pt x="343" y="19"/>
                  </a:cubicBezTo>
                  <a:cubicBezTo>
                    <a:pt x="376" y="22"/>
                    <a:pt x="422" y="0"/>
                    <a:pt x="441" y="27"/>
                  </a:cubicBezTo>
                  <a:cubicBezTo>
                    <a:pt x="490" y="95"/>
                    <a:pt x="396" y="231"/>
                    <a:pt x="489" y="132"/>
                  </a:cubicBezTo>
                  <a:cubicBezTo>
                    <a:pt x="573" y="138"/>
                    <a:pt x="597" y="115"/>
                    <a:pt x="619" y="181"/>
                  </a:cubicBezTo>
                  <a:cubicBezTo>
                    <a:pt x="616" y="205"/>
                    <a:pt x="619" y="231"/>
                    <a:pt x="611" y="254"/>
                  </a:cubicBezTo>
                  <a:cubicBezTo>
                    <a:pt x="608" y="263"/>
                    <a:pt x="593" y="262"/>
                    <a:pt x="587" y="270"/>
                  </a:cubicBezTo>
                  <a:cubicBezTo>
                    <a:pt x="582" y="277"/>
                    <a:pt x="582" y="287"/>
                    <a:pt x="579" y="295"/>
                  </a:cubicBezTo>
                  <a:cubicBezTo>
                    <a:pt x="633" y="303"/>
                    <a:pt x="726" y="321"/>
                    <a:pt x="644" y="424"/>
                  </a:cubicBezTo>
                  <a:cubicBezTo>
                    <a:pt x="627" y="445"/>
                    <a:pt x="589" y="429"/>
                    <a:pt x="562" y="432"/>
                  </a:cubicBezTo>
                  <a:cubicBezTo>
                    <a:pt x="574" y="486"/>
                    <a:pt x="580" y="532"/>
                    <a:pt x="571" y="587"/>
                  </a:cubicBezTo>
                  <a:cubicBezTo>
                    <a:pt x="427" y="576"/>
                    <a:pt x="461" y="557"/>
                    <a:pt x="449" y="700"/>
                  </a:cubicBezTo>
                  <a:cubicBezTo>
                    <a:pt x="365" y="692"/>
                    <a:pt x="340" y="687"/>
                    <a:pt x="295" y="619"/>
                  </a:cubicBezTo>
                  <a:cubicBezTo>
                    <a:pt x="255" y="657"/>
                    <a:pt x="267" y="651"/>
                    <a:pt x="197" y="660"/>
                  </a:cubicBezTo>
                  <a:cubicBezTo>
                    <a:pt x="84" y="649"/>
                    <a:pt x="117" y="660"/>
                    <a:pt x="68" y="587"/>
                  </a:cubicBezTo>
                  <a:cubicBezTo>
                    <a:pt x="68" y="586"/>
                    <a:pt x="77" y="497"/>
                    <a:pt x="84" y="489"/>
                  </a:cubicBezTo>
                  <a:cubicBezTo>
                    <a:pt x="97" y="474"/>
                    <a:pt x="132" y="457"/>
                    <a:pt x="132" y="457"/>
                  </a:cubicBezTo>
                  <a:cubicBezTo>
                    <a:pt x="142" y="428"/>
                    <a:pt x="135" y="438"/>
                    <a:pt x="149" y="424"/>
                  </a:cubicBezTo>
                  <a:close/>
                </a:path>
              </a:pathLst>
            </a:custGeom>
            <a:solidFill>
              <a:srgbClr val="00FF00">
                <a:alpha val="27058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624" y="2256"/>
              <a:ext cx="4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+1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comb</a:t>
              </a:r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1968" y="2400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flipV="1">
              <a:off x="2160" y="1872"/>
              <a:ext cx="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 flipH="1">
              <a:off x="384" y="1872"/>
              <a:ext cx="177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0" cy="6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384" y="2496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>
              <a:off x="1104" y="2496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27"/>
            <p:cNvSpPr>
              <a:spLocks noChangeShapeType="1"/>
            </p:cNvSpPr>
            <p:nvPr/>
          </p:nvSpPr>
          <p:spPr bwMode="auto">
            <a:xfrm>
              <a:off x="1200" y="1872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28"/>
            <p:cNvSpPr>
              <a:spLocks noChangeShapeType="1"/>
            </p:cNvSpPr>
            <p:nvPr/>
          </p:nvSpPr>
          <p:spPr bwMode="auto">
            <a:xfrm>
              <a:off x="1200" y="2256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29"/>
            <p:cNvSpPr txBox="1">
              <a:spLocks noChangeArrowheads="1"/>
            </p:cNvSpPr>
            <p:nvPr/>
          </p:nvSpPr>
          <p:spPr bwMode="auto">
            <a:xfrm>
              <a:off x="1728" y="283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clk</a:t>
              </a:r>
            </a:p>
          </p:txBody>
        </p:sp>
        <p:sp>
          <p:nvSpPr>
            <p:cNvPr id="6176" name="Text Box 30"/>
            <p:cNvSpPr txBox="1">
              <a:spLocks noChangeArrowheads="1"/>
            </p:cNvSpPr>
            <p:nvPr/>
          </p:nvSpPr>
          <p:spPr bwMode="auto">
            <a:xfrm>
              <a:off x="1296" y="2832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en</a:t>
              </a:r>
            </a:p>
          </p:txBody>
        </p:sp>
        <p:sp>
          <p:nvSpPr>
            <p:cNvPr id="6177" name="Text Box 31"/>
            <p:cNvSpPr txBox="1">
              <a:spLocks noChangeArrowheads="1"/>
            </p:cNvSpPr>
            <p:nvPr/>
          </p:nvSpPr>
          <p:spPr bwMode="auto">
            <a:xfrm>
              <a:off x="1632" y="148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rst_n</a:t>
              </a:r>
            </a:p>
          </p:txBody>
        </p:sp>
        <p:sp>
          <p:nvSpPr>
            <p:cNvPr id="6178" name="Line 32"/>
            <p:cNvSpPr>
              <a:spLocks noChangeShapeType="1"/>
            </p:cNvSpPr>
            <p:nvPr/>
          </p:nvSpPr>
          <p:spPr bwMode="auto">
            <a:xfrm>
              <a:off x="1872" y="1728"/>
              <a:ext cx="0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79" name="Group 35"/>
            <p:cNvGrpSpPr>
              <a:grpSpLocks/>
            </p:cNvGrpSpPr>
            <p:nvPr/>
          </p:nvGrpSpPr>
          <p:grpSpPr bwMode="auto">
            <a:xfrm>
              <a:off x="1872" y="1824"/>
              <a:ext cx="48" cy="96"/>
              <a:chOff x="1824" y="3120"/>
              <a:chExt cx="48" cy="96"/>
            </a:xfrm>
          </p:grpSpPr>
          <p:sp>
            <p:nvSpPr>
              <p:cNvPr id="6186" name="Arc 33"/>
              <p:cNvSpPr>
                <a:spLocks/>
              </p:cNvSpPr>
              <p:nvPr/>
            </p:nvSpPr>
            <p:spPr bwMode="auto">
              <a:xfrm>
                <a:off x="1824" y="312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7" name="Arc 34"/>
              <p:cNvSpPr>
                <a:spLocks/>
              </p:cNvSpPr>
              <p:nvPr/>
            </p:nvSpPr>
            <p:spPr bwMode="auto">
              <a:xfrm flipV="1">
                <a:off x="1824" y="316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1872" y="1920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1536" y="2400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1176" y="1848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2136" y="2373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2256" y="2256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cnt[7:0]</a:t>
              </a:r>
            </a:p>
          </p:txBody>
        </p:sp>
        <p:sp>
          <p:nvSpPr>
            <p:cNvPr id="6185" name="Rectangle 41"/>
            <p:cNvSpPr>
              <a:spLocks noChangeArrowheads="1"/>
            </p:cNvSpPr>
            <p:nvPr/>
          </p:nvSpPr>
          <p:spPr bwMode="auto">
            <a:xfrm>
              <a:off x="240" y="1440"/>
              <a:ext cx="2736" cy="1680"/>
            </a:xfrm>
            <a:prstGeom prst="rect">
              <a:avLst/>
            </a:prstGeom>
            <a:solidFill>
              <a:srgbClr val="99CCFF">
                <a:alpha val="23137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50" name="Text Box 42"/>
          <p:cNvSpPr txBox="1">
            <a:spLocks noChangeArrowheads="1"/>
          </p:cNvSpPr>
          <p:nvPr/>
        </p:nvSpPr>
        <p:spPr bwMode="auto">
          <a:xfrm>
            <a:off x="566057" y="5867400"/>
            <a:ext cx="3997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8-bit counter with reset &amp; enable</a:t>
            </a:r>
          </a:p>
        </p:txBody>
      </p:sp>
      <p:sp>
        <p:nvSpPr>
          <p:cNvPr id="280619" name="Text Box 43"/>
          <p:cNvSpPr txBox="1">
            <a:spLocks noChangeArrowheads="1"/>
          </p:cNvSpPr>
          <p:nvPr/>
        </p:nvSpPr>
        <p:spPr bwMode="auto">
          <a:xfrm>
            <a:off x="5138057" y="3733800"/>
            <a:ext cx="3505200" cy="12731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Increment logic &amp; mux are combinational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 blocking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Flop is </a:t>
            </a:r>
            <a:r>
              <a:rPr lang="en-US" altLang="en-US" dirty="0" err="1">
                <a:latin typeface="Times New Roman" panose="02020603050405020304" pitchFamily="18" charset="0"/>
              </a:rPr>
              <a:t>seqential</a:t>
            </a:r>
            <a:r>
              <a:rPr lang="en-US" altLang="en-US" dirty="0">
                <a:latin typeface="Times New Roman" panose="02020603050405020304" pitchFamily="18" charset="0"/>
              </a:rPr>
              <a:t>. 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 non-blocking</a:t>
            </a:r>
          </a:p>
          <a:p>
            <a:pPr eaLnBrk="1" hangingPunct="1"/>
            <a:endParaRPr lang="en-US" altLang="en-US" sz="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Non-Blocking: Inter-Assignment Delay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Delays both the evaluation and the update…effectively becomes a blocking statement</a:t>
            </a:r>
            <a:br>
              <a:rPr lang="en-US" altLang="en-US" smtClean="0"/>
            </a:br>
            <a:endParaRPr lang="en-US" altLang="en-US" sz="2000" smtClean="0">
              <a:latin typeface="Tahoma" panose="020B0604030504040204" pitchFamily="34" charset="0"/>
            </a:endParaRPr>
          </a:p>
        </p:txBody>
      </p:sp>
      <p:graphicFrame>
        <p:nvGraphicFramePr>
          <p:cNvPr id="328738" name="Group 34"/>
          <p:cNvGraphicFramePr>
            <a:graphicFrameLocks noGrp="1"/>
          </p:cNvGraphicFramePr>
          <p:nvPr>
            <p:ph sz="half" idx="2"/>
          </p:nvPr>
        </p:nvGraphicFramePr>
        <p:xfrm>
          <a:off x="5257800" y="3429000"/>
          <a:ext cx="2590800" cy="2222500"/>
        </p:xfrm>
        <a:graphic>
          <a:graphicData uri="http://schemas.openxmlformats.org/drawingml/2006/table">
            <a:tbl>
              <a:tblPr/>
              <a:tblGrid>
                <a:gridCol w="914400"/>
                <a:gridCol w="16764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clk pos 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674A92-3899-4422-B8FE-400BD43DF9EB}" type="slidenum">
              <a:rPr lang="en-US" altLang="en-US">
                <a:latin typeface="Verdana" panose="020B0604030504040204" pitchFamily="34" charset="0"/>
              </a:rPr>
              <a:pPr/>
              <a:t>40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57200" y="3048000"/>
            <a:ext cx="3708400" cy="28575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always</a:t>
            </a:r>
            <a:r>
              <a:rPr lang="en-US" altLang="en-US" sz="2000"/>
              <a:t> @(</a:t>
            </a:r>
            <a:r>
              <a:rPr lang="en-US" altLang="en-US" sz="2000" b="1"/>
              <a:t>posedge</a:t>
            </a:r>
            <a:r>
              <a:rPr lang="en-US" altLang="en-US" sz="2000"/>
              <a:t> clk) </a:t>
            </a:r>
            <a:r>
              <a:rPr lang="en-US" altLang="en-US" sz="2000" b="1"/>
              <a:t>begin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b &lt;= a + a;</a:t>
            </a:r>
            <a:br>
              <a:rPr lang="en-US" altLang="en-US" sz="2000"/>
            </a:br>
            <a:r>
              <a:rPr lang="en-US" altLang="en-US" sz="2000"/>
              <a:t>   # 5  c &lt;= b + a;</a:t>
            </a:r>
            <a:br>
              <a:rPr lang="en-US" altLang="en-US" sz="2000"/>
            </a:br>
            <a:r>
              <a:rPr lang="en-US" altLang="en-US" sz="2000"/>
              <a:t>   # 2  d &lt;= c + a;</a:t>
            </a:r>
            <a:br>
              <a:rPr lang="en-US" altLang="en-US" sz="2000"/>
            </a:br>
            <a:r>
              <a:rPr lang="en-US" altLang="en-US" sz="2000" b="1"/>
              <a:t>end</a:t>
            </a:r>
          </a:p>
          <a:p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b="1"/>
              <a:t>initial</a:t>
            </a:r>
            <a:r>
              <a:rPr lang="en-US" altLang="en-US" sz="2000"/>
              <a:t> </a:t>
            </a:r>
            <a:r>
              <a:rPr lang="en-US" altLang="en-US" sz="2000" b="1"/>
              <a:t>begin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   a = 3; b = 2; c = 1;</a:t>
            </a:r>
          </a:p>
          <a:p>
            <a:r>
              <a:rPr lang="en-US" altLang="en-US" sz="2000" b="1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Non-Blocking: Intra-Assignment Delay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1628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Delays the update, but not the evaluation.  Does not block</a:t>
            </a:r>
            <a:br>
              <a:rPr lang="en-US" altLang="en-US" smtClean="0"/>
            </a:br>
            <a:endParaRPr lang="en-US" altLang="en-US" sz="2000" smtClean="0">
              <a:latin typeface="Tahoma" panose="020B0604030504040204" pitchFamily="34" charset="0"/>
            </a:endParaRPr>
          </a:p>
        </p:txBody>
      </p:sp>
      <p:graphicFrame>
        <p:nvGraphicFramePr>
          <p:cNvPr id="348165" name="Group 5"/>
          <p:cNvGraphicFramePr>
            <a:graphicFrameLocks noGrp="1"/>
          </p:cNvGraphicFramePr>
          <p:nvPr>
            <p:ph sz="half" idx="2"/>
          </p:nvPr>
        </p:nvGraphicFramePr>
        <p:xfrm>
          <a:off x="5257800" y="2971800"/>
          <a:ext cx="2590800" cy="2222500"/>
        </p:xfrm>
        <a:graphic>
          <a:graphicData uri="http://schemas.openxmlformats.org/drawingml/2006/table">
            <a:tbl>
              <a:tblPr/>
              <a:tblGrid>
                <a:gridCol w="914400"/>
                <a:gridCol w="16764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clk pos 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E87333-A9FB-4F5E-968A-4C72FB3B411D}" type="slidenum">
              <a:rPr lang="en-US" altLang="en-US">
                <a:latin typeface="Verdana" panose="020B0604030504040204" pitchFamily="34" charset="0"/>
              </a:rPr>
              <a:pPr/>
              <a:t>41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3721100" cy="286226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always</a:t>
            </a:r>
            <a:r>
              <a:rPr lang="en-US" altLang="en-US" sz="2000"/>
              <a:t> @(</a:t>
            </a:r>
            <a:r>
              <a:rPr lang="en-US" altLang="en-US" sz="2000" b="1"/>
              <a:t>posedge</a:t>
            </a:r>
            <a:r>
              <a:rPr lang="en-US" altLang="en-US" sz="2000"/>
              <a:t> clk) </a:t>
            </a:r>
            <a:r>
              <a:rPr lang="en-US" altLang="en-US" sz="2000" b="1"/>
              <a:t>begin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b &lt;= a + a;</a:t>
            </a:r>
            <a:br>
              <a:rPr lang="en-US" altLang="en-US" sz="2000"/>
            </a:br>
            <a:r>
              <a:rPr lang="en-US" altLang="en-US" sz="2000"/>
              <a:t>     c &lt;= #5 b + a;</a:t>
            </a:r>
            <a:br>
              <a:rPr lang="en-US" altLang="en-US" sz="2000"/>
            </a:br>
            <a:r>
              <a:rPr lang="en-US" altLang="en-US" sz="2000"/>
              <a:t>     d &lt;= #2 c + a;</a:t>
            </a:r>
            <a:br>
              <a:rPr lang="en-US" altLang="en-US" sz="2000"/>
            </a:br>
            <a:r>
              <a:rPr lang="en-US" altLang="en-US" sz="2000" b="1"/>
              <a:t>end</a:t>
            </a:r>
          </a:p>
          <a:p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b="1"/>
              <a:t>initial</a:t>
            </a:r>
            <a:r>
              <a:rPr lang="en-US" altLang="en-US" sz="2000"/>
              <a:t> </a:t>
            </a:r>
            <a:r>
              <a:rPr lang="en-US" altLang="en-US" sz="2000" b="1"/>
              <a:t>begin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   a = 3; b = 2; c = 1;</a:t>
            </a:r>
          </a:p>
          <a:p>
            <a:r>
              <a:rPr lang="en-US" altLang="en-US" sz="2000" b="1"/>
              <a:t>end</a:t>
            </a:r>
          </a:p>
        </p:txBody>
      </p:sp>
      <p:sp>
        <p:nvSpPr>
          <p:cNvPr id="348185" name="Text Box 25"/>
          <p:cNvSpPr txBox="1">
            <a:spLocks noChangeArrowheads="1"/>
          </p:cNvSpPr>
          <p:nvPr/>
        </p:nvSpPr>
        <p:spPr bwMode="auto">
          <a:xfrm>
            <a:off x="1828800" y="5715000"/>
            <a:ext cx="5565775" cy="663575"/>
          </a:xfrm>
          <a:prstGeom prst="rect">
            <a:avLst/>
          </a:prstGeom>
          <a:solidFill>
            <a:srgbClr val="CCFFCC">
              <a:alpha val="4705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This is more like modeling the Clk2Q delay of a Flop</a:t>
            </a:r>
          </a:p>
          <a:p>
            <a:r>
              <a:rPr lang="en-US" altLang="en-US" i="1"/>
              <a:t>(it captures on rising edge, but has a delay till output)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641" y="24050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Intra-Assignment Review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943600" cy="2209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bnb</a:t>
            </a:r>
            <a:r>
              <a:rPr lang="en-US" altLang="en-US" sz="200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sz="2000" smtClean="0">
                <a:latin typeface="Tahoma" panose="020B0604030504040204" pitchFamily="34" charset="0"/>
              </a:rPr>
              <a:t> a, b, c, d, e, 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initial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begin</a:t>
            </a:r>
            <a:r>
              <a:rPr lang="en-US" altLang="en-US" sz="2000" dirty="0" smtClean="0">
                <a:latin typeface="Tahoma" panose="020B0604030504040204" pitchFamily="34" charset="0"/>
              </a:rPr>
              <a:t> // blocking assignments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a = #10 1; // a will be assigned 1 at time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b = #2 0; // b will be assigned 0 at time 12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c = #4 1; // c will be assigned 1 at time 16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latin typeface="Tahoma" panose="020B0604030504040204" pitchFamily="34" charset="0"/>
            </a:endParaRP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685185-B2D0-488E-8316-AD0C59C838C9}" type="slidenum">
              <a:rPr lang="en-US" altLang="en-US">
                <a:latin typeface="Verdana" panose="020B0604030504040204" pitchFamily="34" charset="0"/>
              </a:rPr>
              <a:pPr/>
              <a:t>42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4191000"/>
            <a:ext cx="579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initial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  <a:r>
              <a:rPr lang="en-US" altLang="en-US" sz="2000">
                <a:latin typeface="Tahoma" panose="020B0604030504040204" pitchFamily="34" charset="0"/>
              </a:rPr>
              <a:t> // non-blocking assignments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d &lt;= #10 1; // d will be assigned 1 at time 10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e &lt;= #2 0; // e will be assigned 0 at time 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f  &lt;= #4 1; // f will be assigned 1 at time 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28600" y="1600200"/>
            <a:ext cx="6096000" cy="45720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91200" y="2362200"/>
            <a:ext cx="3063875" cy="2036763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/>
              <a:t>Note:</a:t>
            </a:r>
            <a:r>
              <a:rPr lang="en-US" altLang="en-US"/>
              <a:t>  In testbenches I mainly find blocking inter- assignment delays to be the most useful.  Delays really not used outside of testbenches that much during the design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28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Pill Counter </a:t>
            </a:r>
            <a:r>
              <a:rPr lang="en-US" altLang="en-US" sz="3200" dirty="0" smtClean="0"/>
              <a:t>(follow all the rules)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D4A5D8-9D3C-463B-998D-4A96E51E5CDF}" type="slidenum">
              <a:rPr lang="en-US" altLang="en-US">
                <a:latin typeface="Verdana" panose="020B0604030504040204" pitchFamily="34" charset="0"/>
              </a:rPr>
              <a:pPr/>
              <a:t>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4267200" cy="48450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pill_cnt(clk,rst_n,en,cnt);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input</a:t>
            </a:r>
            <a:r>
              <a:rPr lang="en-US" altLang="en-US" sz="1600">
                <a:latin typeface="Tahoma" panose="020B0604030504040204" pitchFamily="34" charset="0"/>
              </a:rPr>
              <a:t> clk,rst_n;</a:t>
            </a: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output</a:t>
            </a:r>
            <a:r>
              <a:rPr lang="en-US" altLang="en-US" sz="1600">
                <a:latin typeface="Tahoma" panose="020B0604030504040204" pitchFamily="34" charset="0"/>
              </a:rPr>
              <a:t> [7:0] 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reg</a:t>
            </a:r>
            <a:r>
              <a:rPr lang="en-US" altLang="en-US" sz="1600">
                <a:latin typeface="Tahoma" panose="020B0604030504040204" pitchFamily="34" charset="0"/>
              </a:rPr>
              <a:t> [7:0] nxt_cnt,cnt;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always</a:t>
            </a:r>
            <a:r>
              <a:rPr lang="en-US" altLang="en-US" sz="1600">
                <a:latin typeface="Tahoma" panose="020B0604030504040204" pitchFamily="34" charset="0"/>
              </a:rPr>
              <a:t> @(</a:t>
            </a:r>
            <a:r>
              <a:rPr lang="en-US" altLang="en-US" sz="1600" b="1">
                <a:latin typeface="Tahoma" panose="020B0604030504040204" pitchFamily="34" charset="0"/>
              </a:rPr>
              <a:t>posedge</a:t>
            </a:r>
            <a:r>
              <a:rPr lang="en-US" altLang="en-US" sz="1600">
                <a:latin typeface="Tahoma" panose="020B0604030504040204" pitchFamily="34" charset="0"/>
              </a:rPr>
              <a:t> clk, </a:t>
            </a:r>
            <a:r>
              <a:rPr lang="en-US" altLang="en-US" sz="1600" b="1">
                <a:latin typeface="Tahoma" panose="020B0604030504040204" pitchFamily="34" charset="0"/>
              </a:rPr>
              <a:t>negedge</a:t>
            </a:r>
            <a:r>
              <a:rPr lang="en-US" altLang="en-US" sz="1600">
                <a:latin typeface="Tahoma" panose="020B0604030504040204" pitchFamily="34" charset="0"/>
              </a:rPr>
              <a:t> 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if</a:t>
            </a:r>
            <a:r>
              <a:rPr lang="en-US" altLang="en-US" sz="1600">
                <a:latin typeface="Tahoma" panose="020B0604030504040204" pitchFamily="34" charset="0"/>
              </a:rPr>
              <a:t> (!rst_n)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8’h00;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else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nxt_cnt;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always</a:t>
            </a:r>
            <a:r>
              <a:rPr lang="en-US" altLang="en-US" sz="1600">
                <a:latin typeface="Tahoma" panose="020B0604030504040204" pitchFamily="34" charset="0"/>
              </a:rPr>
              <a:t> @(en or cnt)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if</a:t>
            </a:r>
            <a:r>
              <a:rPr lang="en-US" altLang="en-US" sz="1600">
                <a:latin typeface="Tahoma" panose="020B0604030504040204" pitchFamily="34" charset="0"/>
              </a:rPr>
              <a:t> (en)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nxt_cnt = cnt + 1;  // combinational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else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nxt_cnt = cnt;       // so use blocking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267200" cy="78581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Nothing wrong with this code</a:t>
            </a:r>
          </a:p>
          <a:p>
            <a:pPr eaLnBrk="1" hangingPunct="1"/>
            <a:endParaRPr lang="en-US" altLang="en-US" sz="800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Just a little verbose.  Use DF?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648200" y="2362200"/>
            <a:ext cx="4267200" cy="40814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module</a:t>
            </a:r>
            <a:r>
              <a:rPr lang="en-US" altLang="en-US" sz="1600">
                <a:latin typeface="Tahoma" panose="020B0604030504040204" pitchFamily="34" charset="0"/>
              </a:rPr>
              <a:t> pill_cnt(clk,rst_n,en,cnt);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input</a:t>
            </a:r>
            <a:r>
              <a:rPr lang="en-US" altLang="en-US" sz="1600">
                <a:latin typeface="Tahoma" panose="020B0604030504040204" pitchFamily="34" charset="0"/>
              </a:rPr>
              <a:t> clk,rst_n;</a:t>
            </a: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output</a:t>
            </a:r>
            <a:r>
              <a:rPr lang="en-US" altLang="en-US" sz="1600">
                <a:latin typeface="Tahoma" panose="020B0604030504040204" pitchFamily="34" charset="0"/>
              </a:rPr>
              <a:t> [7:0] 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reg</a:t>
            </a:r>
            <a:r>
              <a:rPr lang="en-US" altLang="en-US" sz="1600">
                <a:latin typeface="Tahoma" panose="020B0604030504040204" pitchFamily="34" charset="0"/>
              </a:rPr>
              <a:t> [7:0] cnt;</a:t>
            </a: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wire</a:t>
            </a:r>
            <a:r>
              <a:rPr lang="en-US" altLang="en-US" sz="1600">
                <a:latin typeface="Tahoma" panose="020B0604030504040204" pitchFamily="34" charset="0"/>
              </a:rPr>
              <a:t> [7:0] nxt_cnt;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always</a:t>
            </a:r>
            <a:r>
              <a:rPr lang="en-US" altLang="en-US" sz="1600">
                <a:latin typeface="Tahoma" panose="020B0604030504040204" pitchFamily="34" charset="0"/>
              </a:rPr>
              <a:t> @(</a:t>
            </a:r>
            <a:r>
              <a:rPr lang="en-US" altLang="en-US" sz="1600" b="1">
                <a:latin typeface="Tahoma" panose="020B0604030504040204" pitchFamily="34" charset="0"/>
              </a:rPr>
              <a:t>posedge</a:t>
            </a:r>
            <a:r>
              <a:rPr lang="en-US" altLang="en-US" sz="1600">
                <a:latin typeface="Tahoma" panose="020B0604030504040204" pitchFamily="34" charset="0"/>
              </a:rPr>
              <a:t> clk, </a:t>
            </a:r>
            <a:r>
              <a:rPr lang="en-US" altLang="en-US" sz="1600" b="1">
                <a:latin typeface="Tahoma" panose="020B0604030504040204" pitchFamily="34" charset="0"/>
              </a:rPr>
              <a:t>negedge</a:t>
            </a:r>
            <a:r>
              <a:rPr lang="en-US" altLang="en-US" sz="1600">
                <a:latin typeface="Tahoma" panose="020B0604030504040204" pitchFamily="34" charset="0"/>
              </a:rPr>
              <a:t> 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if</a:t>
            </a:r>
            <a:r>
              <a:rPr lang="en-US" altLang="en-US" sz="1600">
                <a:latin typeface="Tahoma" panose="020B0604030504040204" pitchFamily="34" charset="0"/>
              </a:rPr>
              <a:t> (!rst_n)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8’h00;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</a:t>
            </a:r>
            <a:r>
              <a:rPr lang="en-US" altLang="en-US" sz="1600" b="1">
                <a:latin typeface="Tahoma" panose="020B0604030504040204" pitchFamily="34" charset="0"/>
              </a:rPr>
              <a:t>else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      cnt &lt;= nxt_cnt;</a:t>
            </a:r>
          </a:p>
          <a:p>
            <a:pPr eaLnBrk="1" hangingPunct="1"/>
            <a:endParaRPr lang="en-US" altLang="en-US" sz="1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assign</a:t>
            </a:r>
            <a:r>
              <a:rPr lang="en-US" altLang="en-US" sz="1600">
                <a:latin typeface="Tahoma" panose="020B0604030504040204" pitchFamily="34" charset="0"/>
              </a:rPr>
              <a:t> nxt_cnt = (en) ? cnt+1 : cnt;</a:t>
            </a:r>
          </a:p>
          <a:p>
            <a:pPr eaLnBrk="1" hangingPunct="1"/>
            <a:endParaRPr lang="en-US" altLang="en-US" sz="12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b="1">
                <a:latin typeface="Tahoma" panose="020B0604030504040204" pitchFamily="34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nimBg="1"/>
      <p:bldP spid="2816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1455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I.Q. Counter </a:t>
            </a:r>
            <a:r>
              <a:rPr lang="en-US" altLang="en-US" sz="3600" dirty="0" smtClean="0"/>
              <a:t>(the rebel engineer)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89811F-0A00-412F-A21D-B6E1DE5DFB7E}" type="slidenum">
              <a:rPr lang="en-US" altLang="en-US">
                <a:latin typeface="Verdana" panose="020B0604030504040204" pitchFamily="34" charset="0"/>
              </a:rPr>
              <a:pPr/>
              <a:t>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4684713" cy="33496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iq_cnt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clk,rst_n,en,cnt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clk,rst_n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</a:rPr>
              <a:t> [7:0]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[7:0]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@(</a:t>
            </a:r>
            <a:r>
              <a:rPr lang="en-US" altLang="en-US" b="1" dirty="0" err="1">
                <a:latin typeface="Tahoma" panose="020B0604030504040204" pitchFamily="34" charset="0"/>
              </a:rPr>
              <a:t>posedge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 or </a:t>
            </a:r>
            <a:r>
              <a:rPr lang="en-US" altLang="en-US" b="1" dirty="0" err="1">
                <a:latin typeface="Tahoma" panose="020B0604030504040204" pitchFamily="34" charset="0"/>
              </a:rPr>
              <a:t>negedge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(!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 &lt;= 8’h00;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latin typeface="Tahoma" panose="020B0604030504040204" pitchFamily="34" charset="0"/>
              </a:rPr>
              <a:t>else if</a:t>
            </a:r>
            <a:r>
              <a:rPr lang="en-US" altLang="en-US" dirty="0">
                <a:latin typeface="Tahoma" panose="020B0604030504040204" pitchFamily="34" charset="0"/>
              </a:rPr>
              <a:t> (en)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 &lt;= </a:t>
            </a:r>
            <a:r>
              <a:rPr lang="en-US" altLang="en-US" dirty="0" err="1">
                <a:latin typeface="Tahoma" panose="020B0604030504040204" pitchFamily="34" charset="0"/>
              </a:rPr>
              <a:t>cnt</a:t>
            </a:r>
            <a:r>
              <a:rPr lang="en-US" altLang="en-US" dirty="0">
                <a:latin typeface="Tahoma" panose="020B0604030504040204" pitchFamily="34" charset="0"/>
              </a:rPr>
              <a:t> + 1;  // combinational</a:t>
            </a:r>
          </a:p>
          <a:p>
            <a:pPr eaLnBrk="1" hangingPunct="1"/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5257800" y="1600200"/>
            <a:ext cx="3260725" cy="6635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What 2 rules are broken here?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17713" y="2317750"/>
            <a:ext cx="6440487" cy="3557588"/>
            <a:chOff x="1271" y="1460"/>
            <a:chExt cx="4057" cy="2241"/>
          </a:xfrm>
        </p:grpSpPr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3312" y="1460"/>
              <a:ext cx="2016" cy="145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AutoNum type="arabicParenR"/>
              </a:pPr>
              <a:r>
                <a:rPr lang="en-US" altLang="en-US">
                  <a:latin typeface="Verdana" panose="020B0604030504040204" pitchFamily="34" charset="0"/>
                </a:rPr>
                <a:t>Code infers combinational using a non-blocking assignment</a:t>
              </a:r>
            </a:p>
            <a:p>
              <a:pPr eaLnBrk="1" hangingPunct="1">
                <a:buFontTx/>
                <a:buAutoNum type="arabicParenR"/>
              </a:pPr>
              <a:endParaRPr lang="en-US" altLang="en-US">
                <a:latin typeface="Verdana" panose="020B0604030504040204" pitchFamily="34" charset="0"/>
              </a:endParaRPr>
            </a:p>
            <a:p>
              <a:pPr eaLnBrk="1" hangingPunct="1">
                <a:buFontTx/>
                <a:buAutoNum type="arabicParenR"/>
              </a:pPr>
              <a:r>
                <a:rPr lang="en-US" altLang="en-US">
                  <a:latin typeface="Verdana" panose="020B0604030504040204" pitchFamily="34" charset="0"/>
                </a:rPr>
                <a:t>We are using an if statement without a pure else clause </a:t>
              </a:r>
            </a:p>
          </p:txBody>
        </p:sp>
        <p:sp>
          <p:nvSpPr>
            <p:cNvPr id="8201" name="Text Box 7"/>
            <p:cNvSpPr txBox="1">
              <a:spLocks noChangeArrowheads="1"/>
            </p:cNvSpPr>
            <p:nvPr/>
          </p:nvSpPr>
          <p:spPr bwMode="auto">
            <a:xfrm>
              <a:off x="1271" y="3456"/>
              <a:ext cx="985" cy="245"/>
            </a:xfrm>
            <a:prstGeom prst="rect">
              <a:avLst/>
            </a:prstGeom>
            <a:solidFill>
              <a:srgbClr val="FFFF00">
                <a:alpha val="4392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Verdana" panose="020B0604030504040204" pitchFamily="34" charset="0"/>
                </a:rPr>
                <a:t>Is this OK?</a:t>
              </a:r>
            </a:p>
          </p:txBody>
        </p:sp>
      </p:grpSp>
      <p:pic>
        <p:nvPicPr>
          <p:cNvPr id="81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24400"/>
            <a:ext cx="310515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Ring Counter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4033E0-FAA5-43DD-B477-03D96926B84D}" type="slidenum">
              <a:rPr lang="en-US" altLang="en-US">
                <a:latin typeface="Verdana" panose="020B0604030504040204" pitchFamily="34" charset="0"/>
              </a:rPr>
              <a:pPr/>
              <a:t>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220" name="Text Box 170"/>
          <p:cNvSpPr txBox="1">
            <a:spLocks noChangeArrowheads="1"/>
          </p:cNvSpPr>
          <p:nvPr/>
        </p:nvSpPr>
        <p:spPr bwMode="auto">
          <a:xfrm>
            <a:off x="533400" y="1828800"/>
            <a:ext cx="6135688" cy="45085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module</a:t>
            </a:r>
            <a:r>
              <a:rPr lang="en-US" altLang="en-US">
                <a:latin typeface="Verdana" panose="020B0604030504040204" pitchFamily="34" charset="0"/>
              </a:rPr>
              <a:t> ring_counter (count, enable, clock, reset);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output</a:t>
            </a:r>
            <a:r>
              <a:rPr lang="en-US" altLang="en-US">
                <a:latin typeface="Verdana" panose="020B0604030504040204" pitchFamily="34" charset="0"/>
              </a:rPr>
              <a:t> reg	[7: 0] 	count;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input</a:t>
            </a:r>
            <a:r>
              <a:rPr lang="en-US" altLang="en-US">
                <a:latin typeface="Verdana" panose="020B0604030504040204" pitchFamily="34" charset="0"/>
              </a:rPr>
              <a:t> 		enable, reset, clock;</a:t>
            </a: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always</a:t>
            </a:r>
            <a:r>
              <a:rPr lang="en-US" altLang="en-US">
                <a:latin typeface="Verdana" panose="020B0604030504040204" pitchFamily="34" charset="0"/>
              </a:rPr>
              <a:t> @  (</a:t>
            </a:r>
            <a:r>
              <a:rPr lang="en-US" altLang="en-US" b="1">
                <a:latin typeface="Verdana" panose="020B0604030504040204" pitchFamily="34" charset="0"/>
              </a:rPr>
              <a:t>posedge</a:t>
            </a:r>
            <a:r>
              <a:rPr lang="en-US" altLang="en-US">
                <a:latin typeface="Verdana" panose="020B0604030504040204" pitchFamily="34" charset="0"/>
              </a:rPr>
              <a:t> clock </a:t>
            </a:r>
            <a:r>
              <a:rPr lang="en-US" altLang="en-US" b="1">
                <a:latin typeface="Verdana" panose="020B0604030504040204" pitchFamily="34" charset="0"/>
              </a:rPr>
              <a:t>or</a:t>
            </a:r>
            <a:r>
              <a:rPr lang="en-US" altLang="en-US">
                <a:latin typeface="Verdana" panose="020B0604030504040204" pitchFamily="34" charset="0"/>
              </a:rPr>
              <a:t> </a:t>
            </a:r>
            <a:r>
              <a:rPr lang="en-US" altLang="en-US" b="1">
                <a:latin typeface="Verdana" panose="020B0604030504040204" pitchFamily="34" charset="0"/>
              </a:rPr>
              <a:t>posedge</a:t>
            </a:r>
            <a:r>
              <a:rPr lang="en-US" altLang="en-US">
                <a:latin typeface="Verdana" panose="020B0604030504040204" pitchFamily="34" charset="0"/>
              </a:rPr>
              <a:t> reset)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if </a:t>
            </a:r>
            <a:r>
              <a:rPr lang="en-US" altLang="en-US">
                <a:latin typeface="Verdana" panose="020B0604030504040204" pitchFamily="34" charset="0"/>
              </a:rPr>
              <a:t>(reset == 1'b1) 	count &lt;= 8'b0000_0001; 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else if </a:t>
            </a:r>
            <a:r>
              <a:rPr lang="en-US" altLang="en-US">
                <a:latin typeface="Verdana" panose="020B0604030504040204" pitchFamily="34" charset="0"/>
              </a:rPr>
              <a:t>(enable == 1’b1)</a:t>
            </a:r>
            <a:r>
              <a:rPr lang="en-US" altLang="en-US" b="1">
                <a:latin typeface="Verdana" panose="020B0604030504040204" pitchFamily="34" charset="0"/>
              </a:rPr>
              <a:t> begin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        case </a:t>
            </a:r>
            <a:r>
              <a:rPr lang="en-US" altLang="en-US">
                <a:latin typeface="Verdana" panose="020B0604030504040204" pitchFamily="34" charset="0"/>
              </a:rPr>
              <a:t>(count)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8’b0000_0001: count &lt;= 8’b0000_0010;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8’b0000_0010: count &lt;= 8’b0000_0100;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…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8’b1000_0000: count &lt;= 8’b0000_0001;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   </a:t>
            </a:r>
            <a:r>
              <a:rPr lang="en-US" altLang="en-US" b="1">
                <a:latin typeface="Verdana" panose="020B0604030504040204" pitchFamily="34" charset="0"/>
              </a:rPr>
              <a:t>default</a:t>
            </a:r>
            <a:r>
              <a:rPr lang="en-US" altLang="en-US">
                <a:latin typeface="Verdana" panose="020B0604030504040204" pitchFamily="34" charset="0"/>
              </a:rPr>
              <a:t>: count &lt;= 8’bxxxx_xxxx; 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    </a:t>
            </a:r>
            <a:r>
              <a:rPr lang="en-US" altLang="en-US" b="1">
                <a:latin typeface="Verdana" panose="020B0604030504040204" pitchFamily="34" charset="0"/>
              </a:rPr>
              <a:t>endcase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    end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6540" name="Text Box 172"/>
          <p:cNvSpPr txBox="1">
            <a:spLocks noChangeArrowheads="1"/>
          </p:cNvSpPr>
          <p:nvPr/>
        </p:nvSpPr>
        <p:spPr bwMode="auto">
          <a:xfrm rot="-3628186">
            <a:off x="5501481" y="3871119"/>
            <a:ext cx="3863975" cy="388938"/>
          </a:xfrm>
          <a:prstGeom prst="rect">
            <a:avLst/>
          </a:prstGeom>
          <a:solidFill>
            <a:srgbClr val="FFFF00">
              <a:alpha val="4313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What do you think of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5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6" y="1561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Ring Counter (a better way)</a:t>
            </a:r>
          </a:p>
        </p:txBody>
      </p:sp>
      <p:sp>
        <p:nvSpPr>
          <p:cNvPr id="283654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4495800"/>
            <a:ext cx="7924800" cy="19050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Use vector concatenation in this example to be more explicit about desired behavior/implementation</a:t>
            </a:r>
          </a:p>
          <a:p>
            <a:pPr lvl="1" eaLnBrk="1" hangingPunct="1"/>
            <a:r>
              <a:rPr lang="en-US" altLang="en-US" sz="2000" smtClean="0"/>
              <a:t>More concise</a:t>
            </a:r>
          </a:p>
          <a:p>
            <a:pPr lvl="1" eaLnBrk="1" hangingPunct="1"/>
            <a:r>
              <a:rPr lang="en-US" altLang="en-US" sz="2000" smtClean="0"/>
              <a:t>Does not rely on synthesis tool to be smart and reduce your logic for you.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CABA5F-6222-44D3-BC9C-9EA92840F33F}" type="slidenum">
              <a:rPr lang="en-US" altLang="en-US">
                <a:latin typeface="Verdana" panose="020B0604030504040204" pitchFamily="34" charset="0"/>
              </a:rPr>
              <a:pPr/>
              <a:t>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7872413" cy="25860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module</a:t>
            </a:r>
            <a:r>
              <a:rPr lang="en-US" altLang="en-US">
                <a:latin typeface="Verdana" panose="020B0604030504040204" pitchFamily="34" charset="0"/>
              </a:rPr>
              <a:t> ring_counter (count, enable, clock, reset_n);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output</a:t>
            </a:r>
            <a:r>
              <a:rPr lang="en-US" altLang="en-US">
                <a:latin typeface="Verdana" panose="020B0604030504040204" pitchFamily="34" charset="0"/>
              </a:rPr>
              <a:t> reg	[7: 0] 	count;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input</a:t>
            </a:r>
            <a:r>
              <a:rPr lang="en-US" altLang="en-US">
                <a:latin typeface="Verdana" panose="020B0604030504040204" pitchFamily="34" charset="0"/>
              </a:rPr>
              <a:t> 		enable, reset, clock;</a:t>
            </a: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</a:t>
            </a:r>
            <a:r>
              <a:rPr lang="en-US" altLang="en-US" b="1">
                <a:latin typeface="Verdana" panose="020B0604030504040204" pitchFamily="34" charset="0"/>
              </a:rPr>
              <a:t>always</a:t>
            </a:r>
            <a:r>
              <a:rPr lang="en-US" altLang="en-US">
                <a:latin typeface="Verdana" panose="020B0604030504040204" pitchFamily="34" charset="0"/>
              </a:rPr>
              <a:t> @  (</a:t>
            </a:r>
            <a:r>
              <a:rPr lang="en-US" altLang="en-US" b="1">
                <a:latin typeface="Verdana" panose="020B0604030504040204" pitchFamily="34" charset="0"/>
              </a:rPr>
              <a:t>posedge</a:t>
            </a:r>
            <a:r>
              <a:rPr lang="en-US" altLang="en-US">
                <a:latin typeface="Verdana" panose="020B0604030504040204" pitchFamily="34" charset="0"/>
              </a:rPr>
              <a:t> clock </a:t>
            </a:r>
            <a:r>
              <a:rPr lang="en-US" altLang="en-US" b="1">
                <a:latin typeface="Verdana" panose="020B0604030504040204" pitchFamily="34" charset="0"/>
              </a:rPr>
              <a:t>or</a:t>
            </a:r>
            <a:r>
              <a:rPr lang="en-US" altLang="en-US">
                <a:latin typeface="Verdana" panose="020B0604030504040204" pitchFamily="34" charset="0"/>
              </a:rPr>
              <a:t> </a:t>
            </a:r>
            <a:r>
              <a:rPr lang="en-US" altLang="en-US" b="1">
                <a:latin typeface="Verdana" panose="020B0604030504040204" pitchFamily="34" charset="0"/>
              </a:rPr>
              <a:t>negedge</a:t>
            </a:r>
            <a:r>
              <a:rPr lang="en-US" altLang="en-US">
                <a:latin typeface="Verdana" panose="020B0604030504040204" pitchFamily="34" charset="0"/>
              </a:rPr>
              <a:t> reset_n)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if </a:t>
            </a:r>
            <a:r>
              <a:rPr lang="en-US" altLang="en-US">
                <a:latin typeface="Verdana" panose="020B0604030504040204" pitchFamily="34" charset="0"/>
              </a:rPr>
              <a:t>(!reset_n) 	   		count &lt;= 8'b0000_0001; 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    </a:t>
            </a:r>
            <a:r>
              <a:rPr lang="en-US" altLang="en-US" b="1">
                <a:latin typeface="Verdana" panose="020B0604030504040204" pitchFamily="34" charset="0"/>
              </a:rPr>
              <a:t>else if</a:t>
            </a:r>
            <a:r>
              <a:rPr lang="en-US" altLang="en-US">
                <a:latin typeface="Verdana" panose="020B0604030504040204" pitchFamily="34" charset="0"/>
              </a:rPr>
              <a:t> (enable) 		count &lt;= {count[6:0], count[7]};</a:t>
            </a:r>
          </a:p>
          <a:p>
            <a:pPr eaLnBrk="1" hangingPunct="1"/>
            <a:r>
              <a:rPr lang="en-US" altLang="en-US" b="1">
                <a:latin typeface="Verdana" panose="020B0604030504040204" pitchFamily="34" charset="0"/>
              </a:rPr>
              <a:t>endmodule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V="1">
            <a:off x="3352800" y="3581400"/>
            <a:ext cx="312420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build="p"/>
      <p:bldP spid="2836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8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Rotator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6AB22E-67C3-4AB7-A020-C70EB2061FE5}" type="slidenum">
              <a:rPr lang="en-US" altLang="en-US">
                <a:latin typeface="Verdana" panose="020B0604030504040204" pitchFamily="34" charset="0"/>
              </a:rPr>
              <a:pPr/>
              <a:t>9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1268" name="Text Box 15"/>
          <p:cNvSpPr txBox="1">
            <a:spLocks noChangeArrowheads="1"/>
          </p:cNvSpPr>
          <p:nvPr/>
        </p:nvSpPr>
        <p:spPr bwMode="auto">
          <a:xfrm>
            <a:off x="457200" y="1676400"/>
            <a:ext cx="6594475" cy="3678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rotator (Data_out, Data_in, load, clk, rst_n);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reg</a:t>
            </a:r>
            <a:r>
              <a:rPr lang="en-US" altLang="en-US">
                <a:latin typeface="Tahoma" panose="020B0604030504040204" pitchFamily="34" charset="0"/>
              </a:rPr>
              <a:t>	[7: 0] 	Data_out;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	[7: 0] 	Data_in;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 input</a:t>
            </a:r>
            <a:r>
              <a:rPr lang="en-US" altLang="en-US">
                <a:latin typeface="Tahoma" panose="020B0604030504040204" pitchFamily="34" charset="0"/>
              </a:rPr>
              <a:t> 		load, clk, rst_n;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always</a:t>
            </a:r>
            <a:r>
              <a:rPr lang="en-US" altLang="en-US">
                <a:latin typeface="Tahoma" panose="020B0604030504040204" pitchFamily="34" charset="0"/>
              </a:rPr>
              <a:t> @  (</a:t>
            </a:r>
            <a:r>
              <a:rPr lang="en-US" altLang="en-US" b="1">
                <a:latin typeface="Tahoma" panose="020B0604030504040204" pitchFamily="34" charset="0"/>
              </a:rPr>
              <a:t>posedge</a:t>
            </a:r>
            <a:r>
              <a:rPr lang="en-US" altLang="en-US">
                <a:latin typeface="Tahoma" panose="020B0604030504040204" pitchFamily="34" charset="0"/>
              </a:rPr>
              <a:t> clk </a:t>
            </a:r>
            <a:r>
              <a:rPr lang="en-US" altLang="en-US" b="1">
                <a:latin typeface="Tahoma" panose="020B0604030504040204" pitchFamily="34" charset="0"/>
              </a:rPr>
              <a:t>or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negedge</a:t>
            </a:r>
            <a:r>
              <a:rPr lang="en-US" altLang="en-US">
                <a:latin typeface="Tahoma" panose="020B0604030504040204" pitchFamily="34" charset="0"/>
              </a:rPr>
              <a:t> rst_n)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if</a:t>
            </a:r>
            <a:r>
              <a:rPr lang="en-US" altLang="en-US">
                <a:latin typeface="Tahoma" panose="020B0604030504040204" pitchFamily="34" charset="0"/>
              </a:rPr>
              <a:t> (!rst_n) 	Data_out &lt;= 8'b0; 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else if</a:t>
            </a:r>
            <a:r>
              <a:rPr lang="en-US" altLang="en-US">
                <a:latin typeface="Tahoma" panose="020B0604030504040204" pitchFamily="34" charset="0"/>
              </a:rPr>
              <a:t> (load) 	Data_out &lt;= Data_in;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else if</a:t>
            </a:r>
            <a:r>
              <a:rPr lang="en-US" altLang="en-US">
                <a:latin typeface="Tahoma" panose="020B0604030504040204" pitchFamily="34" charset="0"/>
              </a:rPr>
              <a:t> (en) 	Data_out &lt;= {Data_out[6: 0], Data_out[7]};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 b="1">
                <a:latin typeface="Tahoma" panose="020B0604030504040204" pitchFamily="34" charset="0"/>
              </a:rPr>
              <a:t>else</a:t>
            </a:r>
            <a:r>
              <a:rPr lang="en-US" altLang="en-US">
                <a:latin typeface="Tahoma" panose="020B0604030504040204" pitchFamily="34" charset="0"/>
              </a:rPr>
              <a:t> 		Data_out &lt;= Data_out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1355725" y="5524500"/>
            <a:ext cx="5387975" cy="706438"/>
          </a:xfrm>
          <a:prstGeom prst="rect">
            <a:avLst/>
          </a:prstGeom>
          <a:solidFill>
            <a:srgbClr val="FFFF00">
              <a:alpha val="38823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Think what this code implies…How will it synthesize?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 What would such a block be used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63080</TotalTime>
  <Words>2939</Words>
  <Application>Microsoft Office PowerPoint</Application>
  <PresentationFormat>On-screen Show (4:3)</PresentationFormat>
  <Paragraphs>869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Constantia</vt:lpstr>
      <vt:lpstr>Tahoma</vt:lpstr>
      <vt:lpstr>Times New Roman</vt:lpstr>
      <vt:lpstr>Verdana</vt:lpstr>
      <vt:lpstr>Wingdings</vt:lpstr>
      <vt:lpstr>Wingdings 2</vt:lpstr>
      <vt:lpstr>555Theme</vt:lpstr>
      <vt:lpstr>Equation</vt:lpstr>
      <vt:lpstr>ECE 551 Digital Design And Synthesis</vt:lpstr>
      <vt:lpstr>Administrative Matters</vt:lpstr>
      <vt:lpstr>What Have We Learned?</vt:lpstr>
      <vt:lpstr>Engineers are paid to think, Pharmacists are paid to follow rules</vt:lpstr>
      <vt:lpstr>Pill Counter (follow all the rules)</vt:lpstr>
      <vt:lpstr>I.Q. Counter (the rebel engineer)</vt:lpstr>
      <vt:lpstr>Ring Counter</vt:lpstr>
      <vt:lpstr>Ring Counter (a better way)</vt:lpstr>
      <vt:lpstr>Rotator</vt:lpstr>
      <vt:lpstr>Shifter</vt:lpstr>
      <vt:lpstr>Aside (a quick intro to parameters)</vt:lpstr>
      <vt:lpstr>Aside (a quick intro to parameters)</vt:lpstr>
      <vt:lpstr>Aside (a quick intro to parameters)</vt:lpstr>
      <vt:lpstr>State Machines</vt:lpstr>
      <vt:lpstr>State Diagrams</vt:lpstr>
      <vt:lpstr>SM Coding</vt:lpstr>
      <vt:lpstr>SM Coding (2nd try of combinational)</vt:lpstr>
      <vt:lpstr>SM Coding Guidlines</vt:lpstr>
      <vt:lpstr>SM Interacting with SM</vt:lpstr>
      <vt:lpstr>EEPROM Write SM Example [1]</vt:lpstr>
      <vt:lpstr>EEPROM Write SM Example [2]</vt:lpstr>
      <vt:lpstr>System Verilog SM Coding</vt:lpstr>
      <vt:lpstr>PowerPoint Presentation</vt:lpstr>
      <vt:lpstr>SM in System Verilog</vt:lpstr>
      <vt:lpstr>UART (RS232) Example</vt:lpstr>
      <vt:lpstr>USART Example</vt:lpstr>
      <vt:lpstr>Random Misc Topics</vt:lpstr>
      <vt:lpstr>Mux With case</vt:lpstr>
      <vt:lpstr>SystemVerilog – Control Constructs</vt:lpstr>
      <vt:lpstr>Consider how a case/if else will synthesize</vt:lpstr>
      <vt:lpstr>SystemVerilog – Control Constructs</vt:lpstr>
      <vt:lpstr>SystemVerilog – Control Constructs</vt:lpstr>
      <vt:lpstr>Encoder With case</vt:lpstr>
      <vt:lpstr>Priority Encoder With casex</vt:lpstr>
      <vt:lpstr>Seven Segment Display</vt:lpstr>
      <vt:lpstr>Seven Segment Display [2]</vt:lpstr>
      <vt:lpstr>Inter vs Intra Statement Delays</vt:lpstr>
      <vt:lpstr>Inter vs Intra Statement Delays (Blocking Statements)</vt:lpstr>
      <vt:lpstr>Intra Statement Delays (Blocking Statements)</vt:lpstr>
      <vt:lpstr>Non-Blocking: Inter-Assignment Delay</vt:lpstr>
      <vt:lpstr>Non-Blocking: Intra-Assignment Delay</vt:lpstr>
      <vt:lpstr>Intra-Assignment Review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696</cp:revision>
  <cp:lastPrinted>2017-10-04T14:24:49Z</cp:lastPrinted>
  <dcterms:created xsi:type="dcterms:W3CDTF">2004-09-02T02:36:09Z</dcterms:created>
  <dcterms:modified xsi:type="dcterms:W3CDTF">2018-09-21T18:33:44Z</dcterms:modified>
</cp:coreProperties>
</file>