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6" r:id="rId3"/>
    <p:sldId id="306" r:id="rId4"/>
    <p:sldId id="307" r:id="rId5"/>
    <p:sldId id="308" r:id="rId6"/>
    <p:sldId id="313" r:id="rId7"/>
    <p:sldId id="314" r:id="rId8"/>
    <p:sldId id="315" r:id="rId9"/>
    <p:sldId id="309" r:id="rId10"/>
    <p:sldId id="310" r:id="rId11"/>
    <p:sldId id="311" r:id="rId12"/>
    <p:sldId id="316" r:id="rId13"/>
    <p:sldId id="312" r:id="rId14"/>
    <p:sldId id="318" r:id="rId15"/>
    <p:sldId id="317" r:id="rId16"/>
    <p:sldId id="319" r:id="rId17"/>
    <p:sldId id="299" r:id="rId18"/>
    <p:sldId id="320" r:id="rId19"/>
    <p:sldId id="258" r:id="rId20"/>
    <p:sldId id="259" r:id="rId21"/>
    <p:sldId id="260" r:id="rId22"/>
    <p:sldId id="321" r:id="rId23"/>
    <p:sldId id="322" r:id="rId24"/>
    <p:sldId id="261" r:id="rId25"/>
    <p:sldId id="323" r:id="rId26"/>
    <p:sldId id="324" r:id="rId27"/>
    <p:sldId id="325" r:id="rId28"/>
    <p:sldId id="265" r:id="rId29"/>
    <p:sldId id="303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304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969FF"/>
    <a:srgbClr val="0000A0"/>
    <a:srgbClr val="0066CC"/>
    <a:srgbClr val="0033CC"/>
    <a:srgbClr val="6699FF"/>
    <a:srgbClr val="99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14" autoAdjust="0"/>
    <p:restoredTop sz="9466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defTabSz="91164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 defTabSz="91164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defTabSz="91164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8C40950-3FFE-428D-B1E7-9B88BF0E8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3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24F8316-F8B3-4535-947D-A59E06170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81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52400" y="2971800"/>
            <a:ext cx="8763000" cy="152400"/>
          </a:xfrm>
          <a:prstGeom prst="rect">
            <a:avLst/>
          </a:prstGeom>
          <a:solidFill>
            <a:srgbClr val="696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6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33D2B-C795-4EF7-BBB1-8EA5D9314E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36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4184-7593-4175-AC0C-B3C02D15F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3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0C264-8CFD-42BD-9BD6-E50103F739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3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7FCE6B8-1964-40AE-8AF4-E1EB1D7362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0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BF953-A095-4723-95F3-86350E931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1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5C212-D703-4EF6-A8E4-6D94A2ED6A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3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C70B0-5F5A-4CB4-A9A3-A3D0C035A2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47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1CB05-F4C7-4AAB-B407-A1DEB42D01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1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65BA2-4436-4C22-85E5-89985F8C34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60E6907-1FF5-47EB-8931-00FD1CD415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0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CD5C2938-B83A-49C0-8AB1-0315A7AA50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85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0668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ECE 551</a:t>
            </a:r>
            <a:br>
              <a:rPr lang="en-US" altLang="en-US" dirty="0" smtClean="0"/>
            </a:br>
            <a:r>
              <a:rPr lang="en-US" altLang="en-US" sz="3900" dirty="0" smtClean="0"/>
              <a:t>Digital System Design &amp; Synthesis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Synthesis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15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What Else Needs Constraint?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F1907E-2403-4121-ADFF-0FD334A74BF0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2590800" y="1981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V="1">
            <a:off x="3124200" y="16002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76600" y="1600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422525" y="15557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2590800" y="22860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3429000" y="22860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3581400" y="26670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438400" y="23622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3200400" y="1828800"/>
            <a:ext cx="0" cy="11430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3505200" y="2514600"/>
            <a:ext cx="0" cy="4572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2895600" y="2819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H="1">
            <a:off x="3505200" y="28194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124200" y="289560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PHL</a:t>
            </a:r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 flipH="1" flipV="1">
            <a:off x="9906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 flipH="1">
            <a:off x="9906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9906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16764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096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18288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334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1828800" y="18288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7929" name="Line 25"/>
          <p:cNvSpPr>
            <a:spLocks noChangeShapeType="1"/>
          </p:cNvSpPr>
          <p:nvPr/>
        </p:nvSpPr>
        <p:spPr bwMode="auto">
          <a:xfrm>
            <a:off x="6705600" y="1981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0" name="Line 26"/>
          <p:cNvSpPr>
            <a:spLocks noChangeShapeType="1"/>
          </p:cNvSpPr>
          <p:nvPr/>
        </p:nvSpPr>
        <p:spPr bwMode="auto">
          <a:xfrm flipH="1" flipV="1">
            <a:off x="7620000" y="2209800"/>
            <a:ext cx="6096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1" name="Line 27"/>
          <p:cNvSpPr>
            <a:spLocks noChangeShapeType="1"/>
          </p:cNvSpPr>
          <p:nvPr/>
        </p:nvSpPr>
        <p:spPr bwMode="auto">
          <a:xfrm>
            <a:off x="7391400" y="16002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2" name="Text Box 28"/>
          <p:cNvSpPr txBox="1">
            <a:spLocks noChangeArrowheads="1"/>
          </p:cNvSpPr>
          <p:nvPr/>
        </p:nvSpPr>
        <p:spPr bwMode="auto">
          <a:xfrm>
            <a:off x="6705600" y="16002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7933" name="Line 29"/>
          <p:cNvSpPr>
            <a:spLocks noChangeShapeType="1"/>
          </p:cNvSpPr>
          <p:nvPr/>
        </p:nvSpPr>
        <p:spPr bwMode="auto">
          <a:xfrm flipV="1">
            <a:off x="6705600" y="22098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4" name="Line 30"/>
          <p:cNvSpPr>
            <a:spLocks noChangeShapeType="1"/>
          </p:cNvSpPr>
          <p:nvPr/>
        </p:nvSpPr>
        <p:spPr bwMode="auto">
          <a:xfrm flipV="1">
            <a:off x="7239000" y="16002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5" name="Line 31"/>
          <p:cNvSpPr>
            <a:spLocks noChangeShapeType="1"/>
          </p:cNvSpPr>
          <p:nvPr/>
        </p:nvSpPr>
        <p:spPr bwMode="auto">
          <a:xfrm flipV="1">
            <a:off x="8229600" y="25908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6" name="Text Box 32"/>
          <p:cNvSpPr txBox="1">
            <a:spLocks noChangeArrowheads="1"/>
          </p:cNvSpPr>
          <p:nvPr/>
        </p:nvSpPr>
        <p:spPr bwMode="auto">
          <a:xfrm>
            <a:off x="6629400" y="22860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7937" name="Line 33"/>
          <p:cNvSpPr>
            <a:spLocks noChangeShapeType="1"/>
          </p:cNvSpPr>
          <p:nvPr/>
        </p:nvSpPr>
        <p:spPr bwMode="auto">
          <a:xfrm>
            <a:off x="7315200" y="1828800"/>
            <a:ext cx="0" cy="11430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8" name="Line 34"/>
          <p:cNvSpPr>
            <a:spLocks noChangeShapeType="1"/>
          </p:cNvSpPr>
          <p:nvPr/>
        </p:nvSpPr>
        <p:spPr bwMode="auto">
          <a:xfrm>
            <a:off x="7848600" y="2438400"/>
            <a:ext cx="0" cy="5334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9" name="Line 35"/>
          <p:cNvSpPr>
            <a:spLocks noChangeShapeType="1"/>
          </p:cNvSpPr>
          <p:nvPr/>
        </p:nvSpPr>
        <p:spPr bwMode="auto">
          <a:xfrm>
            <a:off x="7010400" y="2819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40" name="Line 36"/>
          <p:cNvSpPr>
            <a:spLocks noChangeShapeType="1"/>
          </p:cNvSpPr>
          <p:nvPr/>
        </p:nvSpPr>
        <p:spPr bwMode="auto">
          <a:xfrm flipH="1">
            <a:off x="7848600" y="28194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41" name="Text Box 37"/>
          <p:cNvSpPr txBox="1">
            <a:spLocks noChangeArrowheads="1"/>
          </p:cNvSpPr>
          <p:nvPr/>
        </p:nvSpPr>
        <p:spPr bwMode="auto">
          <a:xfrm>
            <a:off x="7315200" y="274320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PHL</a:t>
            </a:r>
          </a:p>
        </p:txBody>
      </p:sp>
      <p:sp>
        <p:nvSpPr>
          <p:cNvPr id="507942" name="Text Box 38"/>
          <p:cNvSpPr txBox="1">
            <a:spLocks noChangeArrowheads="1"/>
          </p:cNvSpPr>
          <p:nvPr/>
        </p:nvSpPr>
        <p:spPr bwMode="auto">
          <a:xfrm>
            <a:off x="548148" y="3267667"/>
            <a:ext cx="7620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Capacitive loading affects the propagation delay of a </a:t>
            </a:r>
            <a:r>
              <a:rPr lang="en-US" altLang="en-US" sz="2000" dirty="0" smtClean="0"/>
              <a:t>gate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8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/>
              <a:t> For a given drive strength the slope of the output will elongate with increased capacitive </a:t>
            </a:r>
            <a:r>
              <a:rPr lang="en-US" altLang="en-US" dirty="0" smtClean="0"/>
              <a:t>load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en-US" sz="8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/>
              <a:t>Synopsys needs to know the capacitive load of primary outputs so it can size gates (or buffer up) to drive load with “crisp” transition times.</a:t>
            </a:r>
          </a:p>
        </p:txBody>
      </p:sp>
      <p:sp>
        <p:nvSpPr>
          <p:cNvPr id="507943" name="Text Box 39"/>
          <p:cNvSpPr txBox="1">
            <a:spLocks noChangeArrowheads="1"/>
          </p:cNvSpPr>
          <p:nvPr/>
        </p:nvSpPr>
        <p:spPr bwMode="auto">
          <a:xfrm>
            <a:off x="548148" y="5478667"/>
            <a:ext cx="72009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We must inform Synopsys about the load on primary outputs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 err="1"/>
              <a:t>set_load</a:t>
            </a:r>
            <a:r>
              <a:rPr lang="en-US" altLang="en-US" dirty="0"/>
              <a:t> &lt;capacitance&gt; &lt;list of outputs&gt;</a:t>
            </a:r>
          </a:p>
        </p:txBody>
      </p:sp>
      <p:grpSp>
        <p:nvGrpSpPr>
          <p:cNvPr id="12328" name="Group 46"/>
          <p:cNvGrpSpPr>
            <a:grpSpLocks/>
          </p:cNvGrpSpPr>
          <p:nvPr/>
        </p:nvGrpSpPr>
        <p:grpSpPr bwMode="auto">
          <a:xfrm>
            <a:off x="1905000" y="2286000"/>
            <a:ext cx="304800" cy="609600"/>
            <a:chOff x="1104" y="1584"/>
            <a:chExt cx="192" cy="384"/>
          </a:xfrm>
        </p:grpSpPr>
        <p:sp>
          <p:nvSpPr>
            <p:cNvPr id="12352" name="Arc 40"/>
            <p:cNvSpPr>
              <a:spLocks/>
            </p:cNvSpPr>
            <p:nvPr/>
          </p:nvSpPr>
          <p:spPr bwMode="auto">
            <a:xfrm flipH="1">
              <a:off x="1104" y="177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Arc 41"/>
            <p:cNvSpPr>
              <a:spLocks/>
            </p:cNvSpPr>
            <p:nvPr/>
          </p:nvSpPr>
          <p:spPr bwMode="auto">
            <a:xfrm>
              <a:off x="1200" y="177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42"/>
            <p:cNvSpPr>
              <a:spLocks noChangeShapeType="1"/>
            </p:cNvSpPr>
            <p:nvPr/>
          </p:nvSpPr>
          <p:spPr bwMode="auto">
            <a:xfrm>
              <a:off x="1104" y="1728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2355" name="Line 43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2356" name="Line 44"/>
            <p:cNvSpPr>
              <a:spLocks noChangeShapeType="1"/>
            </p:cNvSpPr>
            <p:nvPr/>
          </p:nvSpPr>
          <p:spPr bwMode="auto">
            <a:xfrm>
              <a:off x="1200" y="1776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12329" name="Text Box 45"/>
          <p:cNvSpPr txBox="1">
            <a:spLocks noChangeArrowheads="1"/>
          </p:cNvSpPr>
          <p:nvPr/>
        </p:nvSpPr>
        <p:spPr bwMode="auto">
          <a:xfrm>
            <a:off x="1257300" y="2514600"/>
            <a:ext cx="6080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Small</a:t>
            </a:r>
          </a:p>
          <a:p>
            <a:pPr algn="ctr" eaLnBrk="1" hangingPunct="1"/>
            <a:r>
              <a:rPr lang="en-US" altLang="en-US" sz="1400"/>
              <a:t>load</a:t>
            </a:r>
          </a:p>
        </p:txBody>
      </p:sp>
      <p:sp>
        <p:nvSpPr>
          <p:cNvPr id="12330" name="Line 47"/>
          <p:cNvSpPr>
            <a:spLocks noChangeShapeType="1"/>
          </p:cNvSpPr>
          <p:nvPr/>
        </p:nvSpPr>
        <p:spPr bwMode="auto">
          <a:xfrm flipV="1">
            <a:off x="2057400" y="2133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31" name="Line 48"/>
          <p:cNvSpPr>
            <a:spLocks noChangeShapeType="1"/>
          </p:cNvSpPr>
          <p:nvPr/>
        </p:nvSpPr>
        <p:spPr bwMode="auto">
          <a:xfrm>
            <a:off x="19812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32" name="Line 49"/>
          <p:cNvSpPr>
            <a:spLocks noChangeShapeType="1"/>
          </p:cNvSpPr>
          <p:nvPr/>
        </p:nvSpPr>
        <p:spPr bwMode="auto">
          <a:xfrm>
            <a:off x="19812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33" name="Line 50"/>
          <p:cNvSpPr>
            <a:spLocks noChangeShapeType="1"/>
          </p:cNvSpPr>
          <p:nvPr/>
        </p:nvSpPr>
        <p:spPr bwMode="auto">
          <a:xfrm flipV="1">
            <a:off x="20574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5" name="Line 51"/>
          <p:cNvSpPr>
            <a:spLocks noChangeShapeType="1"/>
          </p:cNvSpPr>
          <p:nvPr/>
        </p:nvSpPr>
        <p:spPr bwMode="auto">
          <a:xfrm flipH="1" flipV="1">
            <a:off x="50292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6" name="Line 52"/>
          <p:cNvSpPr>
            <a:spLocks noChangeShapeType="1"/>
          </p:cNvSpPr>
          <p:nvPr/>
        </p:nvSpPr>
        <p:spPr bwMode="auto">
          <a:xfrm flipH="1">
            <a:off x="50292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7" name="Line 53"/>
          <p:cNvSpPr>
            <a:spLocks noChangeShapeType="1"/>
          </p:cNvSpPr>
          <p:nvPr/>
        </p:nvSpPr>
        <p:spPr bwMode="auto">
          <a:xfrm>
            <a:off x="50292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8" name="Oval 54"/>
          <p:cNvSpPr>
            <a:spLocks noChangeArrowheads="1"/>
          </p:cNvSpPr>
          <p:nvPr/>
        </p:nvSpPr>
        <p:spPr bwMode="auto">
          <a:xfrm>
            <a:off x="57150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7959" name="Line 55"/>
          <p:cNvSpPr>
            <a:spLocks noChangeShapeType="1"/>
          </p:cNvSpPr>
          <p:nvPr/>
        </p:nvSpPr>
        <p:spPr bwMode="auto">
          <a:xfrm>
            <a:off x="46482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0" name="Line 56"/>
          <p:cNvSpPr>
            <a:spLocks noChangeShapeType="1"/>
          </p:cNvSpPr>
          <p:nvPr/>
        </p:nvSpPr>
        <p:spPr bwMode="auto">
          <a:xfrm>
            <a:off x="58674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1" name="Text Box 57"/>
          <p:cNvSpPr txBox="1">
            <a:spLocks noChangeArrowheads="1"/>
          </p:cNvSpPr>
          <p:nvPr/>
        </p:nvSpPr>
        <p:spPr bwMode="auto">
          <a:xfrm>
            <a:off x="45720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7962" name="Text Box 58"/>
          <p:cNvSpPr txBox="1">
            <a:spLocks noChangeArrowheads="1"/>
          </p:cNvSpPr>
          <p:nvPr/>
        </p:nvSpPr>
        <p:spPr bwMode="auto">
          <a:xfrm>
            <a:off x="5867400" y="18288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7964" name="Arc 60"/>
          <p:cNvSpPr>
            <a:spLocks/>
          </p:cNvSpPr>
          <p:nvPr/>
        </p:nvSpPr>
        <p:spPr bwMode="auto">
          <a:xfrm flipH="1">
            <a:off x="5867400" y="2590800"/>
            <a:ext cx="228600" cy="7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46880121 h 21600"/>
              <a:gd name="T4" fmla="*/ 0 w 21600"/>
              <a:gd name="T5" fmla="*/ 14688012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65" name="Arc 61"/>
          <p:cNvSpPr>
            <a:spLocks/>
          </p:cNvSpPr>
          <p:nvPr/>
        </p:nvSpPr>
        <p:spPr bwMode="auto">
          <a:xfrm>
            <a:off x="6096000" y="2590800"/>
            <a:ext cx="228600" cy="7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46880121 h 21600"/>
              <a:gd name="T4" fmla="*/ 0 w 21600"/>
              <a:gd name="T5" fmla="*/ 14688012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66" name="Line 62"/>
          <p:cNvSpPr>
            <a:spLocks noChangeShapeType="1"/>
          </p:cNvSpPr>
          <p:nvPr/>
        </p:nvSpPr>
        <p:spPr bwMode="auto">
          <a:xfrm>
            <a:off x="5867400" y="2514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7" name="Line 63"/>
          <p:cNvSpPr>
            <a:spLocks noChangeShapeType="1"/>
          </p:cNvSpPr>
          <p:nvPr/>
        </p:nvSpPr>
        <p:spPr bwMode="auto">
          <a:xfrm flipV="1">
            <a:off x="6096000" y="2286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8" name="Line 64"/>
          <p:cNvSpPr>
            <a:spLocks noChangeShapeType="1"/>
          </p:cNvSpPr>
          <p:nvPr/>
        </p:nvSpPr>
        <p:spPr bwMode="auto">
          <a:xfrm>
            <a:off x="6096000" y="2590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9" name="Text Box 65"/>
          <p:cNvSpPr txBox="1">
            <a:spLocks noChangeArrowheads="1"/>
          </p:cNvSpPr>
          <p:nvPr/>
        </p:nvSpPr>
        <p:spPr bwMode="auto">
          <a:xfrm>
            <a:off x="5316538" y="2514600"/>
            <a:ext cx="565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Big</a:t>
            </a:r>
          </a:p>
          <a:p>
            <a:pPr algn="ctr" eaLnBrk="1" hangingPunct="1"/>
            <a:r>
              <a:rPr lang="en-US" altLang="en-US" sz="1400" b="1"/>
              <a:t>load</a:t>
            </a:r>
          </a:p>
        </p:txBody>
      </p:sp>
      <p:sp>
        <p:nvSpPr>
          <p:cNvPr id="507970" name="Line 66"/>
          <p:cNvSpPr>
            <a:spLocks noChangeShapeType="1"/>
          </p:cNvSpPr>
          <p:nvPr/>
        </p:nvSpPr>
        <p:spPr bwMode="auto">
          <a:xfrm flipV="1">
            <a:off x="6096000" y="2133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71" name="Line 67"/>
          <p:cNvSpPr>
            <a:spLocks noChangeShapeType="1"/>
          </p:cNvSpPr>
          <p:nvPr/>
        </p:nvSpPr>
        <p:spPr bwMode="auto">
          <a:xfrm>
            <a:off x="60198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72" name="Line 68"/>
          <p:cNvSpPr>
            <a:spLocks noChangeShapeType="1"/>
          </p:cNvSpPr>
          <p:nvPr/>
        </p:nvSpPr>
        <p:spPr bwMode="auto">
          <a:xfrm>
            <a:off x="60198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73" name="Line 69"/>
          <p:cNvSpPr>
            <a:spLocks noChangeShapeType="1"/>
          </p:cNvSpPr>
          <p:nvPr/>
        </p:nvSpPr>
        <p:spPr bwMode="auto">
          <a:xfrm flipV="1">
            <a:off x="60960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0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0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0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0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0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0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0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0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0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29" grpId="0" animBg="1"/>
      <p:bldP spid="507930" grpId="0" animBg="1"/>
      <p:bldP spid="507931" grpId="0" animBg="1"/>
      <p:bldP spid="507932" grpId="0"/>
      <p:bldP spid="507933" grpId="0" animBg="1"/>
      <p:bldP spid="507934" grpId="0" animBg="1"/>
      <p:bldP spid="507935" grpId="0" animBg="1"/>
      <p:bldP spid="507936" grpId="0"/>
      <p:bldP spid="507937" grpId="0" animBg="1"/>
      <p:bldP spid="507938" grpId="0" animBg="1"/>
      <p:bldP spid="507939" grpId="0" animBg="1"/>
      <p:bldP spid="507940" grpId="0" animBg="1"/>
      <p:bldP spid="507941" grpId="0"/>
      <p:bldP spid="507942" grpId="0"/>
      <p:bldP spid="507943" grpId="0"/>
      <p:bldP spid="507955" grpId="0" animBg="1"/>
      <p:bldP spid="507956" grpId="0" animBg="1"/>
      <p:bldP spid="507957" grpId="0" animBg="1"/>
      <p:bldP spid="507958" grpId="0" animBg="1"/>
      <p:bldP spid="507959" grpId="0" animBg="1"/>
      <p:bldP spid="507960" grpId="0" animBg="1"/>
      <p:bldP spid="507961" grpId="0"/>
      <p:bldP spid="507962" grpId="0"/>
      <p:bldP spid="507964" grpId="0" animBg="1"/>
      <p:bldP spid="507965" grpId="0" animBg="1"/>
      <p:bldP spid="507966" grpId="0" animBg="1"/>
      <p:bldP spid="507967" grpId="0" animBg="1"/>
      <p:bldP spid="507968" grpId="0" animBg="1"/>
      <p:bldP spid="507969" grpId="0"/>
      <p:bldP spid="507970" grpId="0" animBg="1"/>
      <p:bldP spid="507971" grpId="0" animBg="1"/>
      <p:bldP spid="507972" grpId="0" animBg="1"/>
      <p:bldP spid="5079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Anything More Need Constraints?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82B392-8D58-4C93-B692-54542647C743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 flipV="1">
            <a:off x="12954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2954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2954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9812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9144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382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grpSp>
        <p:nvGrpSpPr>
          <p:cNvPr id="13322" name="Group 21"/>
          <p:cNvGrpSpPr>
            <a:grpSpLocks/>
          </p:cNvGrpSpPr>
          <p:nvPr/>
        </p:nvGrpSpPr>
        <p:grpSpPr bwMode="auto">
          <a:xfrm>
            <a:off x="3657600" y="1981200"/>
            <a:ext cx="1219200" cy="762000"/>
            <a:chOff x="1200" y="1776"/>
            <a:chExt cx="768" cy="480"/>
          </a:xfrm>
        </p:grpSpPr>
        <p:sp>
          <p:nvSpPr>
            <p:cNvPr id="13365" name="Arc 12"/>
            <p:cNvSpPr>
              <a:spLocks/>
            </p:cNvSpPr>
            <p:nvPr/>
          </p:nvSpPr>
          <p:spPr bwMode="auto">
            <a:xfrm>
              <a:off x="1440" y="1776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Arc 13"/>
            <p:cNvSpPr>
              <a:spLocks/>
            </p:cNvSpPr>
            <p:nvPr/>
          </p:nvSpPr>
          <p:spPr bwMode="auto">
            <a:xfrm flipV="1">
              <a:off x="1440" y="2016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Oval 14"/>
            <p:cNvSpPr>
              <a:spLocks noChangeArrowheads="1"/>
            </p:cNvSpPr>
            <p:nvPr/>
          </p:nvSpPr>
          <p:spPr bwMode="auto">
            <a:xfrm>
              <a:off x="1776" y="1968"/>
              <a:ext cx="96" cy="96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8" name="Line 15"/>
            <p:cNvSpPr>
              <a:spLocks noChangeShapeType="1"/>
            </p:cNvSpPr>
            <p:nvPr/>
          </p:nvSpPr>
          <p:spPr bwMode="auto">
            <a:xfrm flipH="1">
              <a:off x="1344" y="177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9" name="Line 16"/>
            <p:cNvSpPr>
              <a:spLocks noChangeShapeType="1"/>
            </p:cNvSpPr>
            <p:nvPr/>
          </p:nvSpPr>
          <p:spPr bwMode="auto">
            <a:xfrm flipH="1">
              <a:off x="1344" y="225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0" name="Line 17"/>
            <p:cNvSpPr>
              <a:spLocks noChangeShapeType="1"/>
            </p:cNvSpPr>
            <p:nvPr/>
          </p:nvSpPr>
          <p:spPr bwMode="auto">
            <a:xfrm>
              <a:off x="1344" y="1776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1" name="Line 18"/>
            <p:cNvSpPr>
              <a:spLocks noChangeShapeType="1"/>
            </p:cNvSpPr>
            <p:nvPr/>
          </p:nvSpPr>
          <p:spPr bwMode="auto">
            <a:xfrm flipH="1">
              <a:off x="1200" y="1872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2" name="Line 19"/>
            <p:cNvSpPr>
              <a:spLocks noChangeShapeType="1"/>
            </p:cNvSpPr>
            <p:nvPr/>
          </p:nvSpPr>
          <p:spPr bwMode="auto">
            <a:xfrm flipH="1">
              <a:off x="1200" y="21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3" name="Line 20"/>
            <p:cNvSpPr>
              <a:spLocks noChangeShapeType="1"/>
            </p:cNvSpPr>
            <p:nvPr/>
          </p:nvSpPr>
          <p:spPr bwMode="auto">
            <a:xfrm>
              <a:off x="1872" y="201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13323" name="Group 34"/>
          <p:cNvGrpSpPr>
            <a:grpSpLocks/>
          </p:cNvGrpSpPr>
          <p:nvPr/>
        </p:nvGrpSpPr>
        <p:grpSpPr bwMode="auto">
          <a:xfrm>
            <a:off x="5105400" y="2667000"/>
            <a:ext cx="1219200" cy="762000"/>
            <a:chOff x="2256" y="1680"/>
            <a:chExt cx="768" cy="480"/>
          </a:xfrm>
        </p:grpSpPr>
        <p:sp>
          <p:nvSpPr>
            <p:cNvPr id="13355" name="Arc 23"/>
            <p:cNvSpPr>
              <a:spLocks/>
            </p:cNvSpPr>
            <p:nvPr/>
          </p:nvSpPr>
          <p:spPr bwMode="auto">
            <a:xfrm>
              <a:off x="2496" y="1680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Arc 24"/>
            <p:cNvSpPr>
              <a:spLocks/>
            </p:cNvSpPr>
            <p:nvPr/>
          </p:nvSpPr>
          <p:spPr bwMode="auto">
            <a:xfrm flipV="1">
              <a:off x="2496" y="1920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Oval 25"/>
            <p:cNvSpPr>
              <a:spLocks noChangeArrowheads="1"/>
            </p:cNvSpPr>
            <p:nvPr/>
          </p:nvSpPr>
          <p:spPr bwMode="auto">
            <a:xfrm>
              <a:off x="2832" y="1872"/>
              <a:ext cx="96" cy="96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58" name="Line 26"/>
            <p:cNvSpPr>
              <a:spLocks noChangeShapeType="1"/>
            </p:cNvSpPr>
            <p:nvPr/>
          </p:nvSpPr>
          <p:spPr bwMode="auto">
            <a:xfrm flipH="1">
              <a:off x="2400" y="168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59" name="Line 27"/>
            <p:cNvSpPr>
              <a:spLocks noChangeShapeType="1"/>
            </p:cNvSpPr>
            <p:nvPr/>
          </p:nvSpPr>
          <p:spPr bwMode="auto">
            <a:xfrm flipH="1">
              <a:off x="2400" y="216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0" name="Line 29"/>
            <p:cNvSpPr>
              <a:spLocks noChangeShapeType="1"/>
            </p:cNvSpPr>
            <p:nvPr/>
          </p:nvSpPr>
          <p:spPr bwMode="auto">
            <a:xfrm flipH="1">
              <a:off x="2256" y="1776"/>
              <a:ext cx="22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1" name="Line 30"/>
            <p:cNvSpPr>
              <a:spLocks noChangeShapeType="1"/>
            </p:cNvSpPr>
            <p:nvPr/>
          </p:nvSpPr>
          <p:spPr bwMode="auto">
            <a:xfrm flipH="1">
              <a:off x="2256" y="2064"/>
              <a:ext cx="22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2" name="Line 31"/>
            <p:cNvSpPr>
              <a:spLocks noChangeShapeType="1"/>
            </p:cNvSpPr>
            <p:nvPr/>
          </p:nvSpPr>
          <p:spPr bwMode="auto">
            <a:xfrm>
              <a:off x="2928" y="192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3" name="Arc 32"/>
            <p:cNvSpPr>
              <a:spLocks/>
            </p:cNvSpPr>
            <p:nvPr/>
          </p:nvSpPr>
          <p:spPr bwMode="auto">
            <a:xfrm>
              <a:off x="2400" y="168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Arc 33"/>
            <p:cNvSpPr>
              <a:spLocks/>
            </p:cNvSpPr>
            <p:nvPr/>
          </p:nvSpPr>
          <p:spPr bwMode="auto">
            <a:xfrm flipV="1">
              <a:off x="2400" y="192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Line 35"/>
          <p:cNvSpPr>
            <a:spLocks noChangeShapeType="1"/>
          </p:cNvSpPr>
          <p:nvPr/>
        </p:nvSpPr>
        <p:spPr bwMode="auto">
          <a:xfrm flipH="1" flipV="1">
            <a:off x="6477000" y="15240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5" name="Line 36"/>
          <p:cNvSpPr>
            <a:spLocks noChangeShapeType="1"/>
          </p:cNvSpPr>
          <p:nvPr/>
        </p:nvSpPr>
        <p:spPr bwMode="auto">
          <a:xfrm flipH="1">
            <a:off x="64770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6" name="Line 37"/>
          <p:cNvSpPr>
            <a:spLocks noChangeShapeType="1"/>
          </p:cNvSpPr>
          <p:nvPr/>
        </p:nvSpPr>
        <p:spPr bwMode="auto">
          <a:xfrm>
            <a:off x="6477000" y="15240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7" name="Oval 38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Line 39"/>
          <p:cNvSpPr>
            <a:spLocks noChangeShapeType="1"/>
          </p:cNvSpPr>
          <p:nvPr/>
        </p:nvSpPr>
        <p:spPr bwMode="auto">
          <a:xfrm>
            <a:off x="6096000" y="18288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9" name="Line 41"/>
          <p:cNvSpPr>
            <a:spLocks noChangeShapeType="1"/>
          </p:cNvSpPr>
          <p:nvPr/>
        </p:nvSpPr>
        <p:spPr bwMode="auto">
          <a:xfrm>
            <a:off x="2133600" y="2133600"/>
            <a:ext cx="1524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0" name="Line 42"/>
          <p:cNvSpPr>
            <a:spLocks noChangeShapeType="1"/>
          </p:cNvSpPr>
          <p:nvPr/>
        </p:nvSpPr>
        <p:spPr bwMode="auto">
          <a:xfrm flipV="1">
            <a:off x="2819400" y="1828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1" name="Line 43"/>
          <p:cNvSpPr>
            <a:spLocks noChangeShapeType="1"/>
          </p:cNvSpPr>
          <p:nvPr/>
        </p:nvSpPr>
        <p:spPr bwMode="auto">
          <a:xfrm>
            <a:off x="2819400" y="1828800"/>
            <a:ext cx="3276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2" name="Line 44"/>
          <p:cNvSpPr>
            <a:spLocks noChangeShapeType="1"/>
          </p:cNvSpPr>
          <p:nvPr/>
        </p:nvSpPr>
        <p:spPr bwMode="auto">
          <a:xfrm>
            <a:off x="3276600" y="21336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3" name="Line 45"/>
          <p:cNvSpPr>
            <a:spLocks noChangeShapeType="1"/>
          </p:cNvSpPr>
          <p:nvPr/>
        </p:nvSpPr>
        <p:spPr bwMode="auto">
          <a:xfrm flipH="1">
            <a:off x="3276600" y="3276600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4" name="Line 46"/>
          <p:cNvSpPr>
            <a:spLocks noChangeShapeType="1"/>
          </p:cNvSpPr>
          <p:nvPr/>
        </p:nvSpPr>
        <p:spPr bwMode="auto">
          <a:xfrm>
            <a:off x="4800600" y="23622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5" name="Line 47"/>
          <p:cNvSpPr>
            <a:spLocks noChangeShapeType="1"/>
          </p:cNvSpPr>
          <p:nvPr/>
        </p:nvSpPr>
        <p:spPr bwMode="auto">
          <a:xfrm>
            <a:off x="6324600" y="30480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6" name="Line 48"/>
          <p:cNvSpPr>
            <a:spLocks noChangeShapeType="1"/>
          </p:cNvSpPr>
          <p:nvPr/>
        </p:nvSpPr>
        <p:spPr bwMode="auto">
          <a:xfrm>
            <a:off x="7315200" y="18288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7" name="Oval 62"/>
          <p:cNvSpPr>
            <a:spLocks noChangeArrowheads="1"/>
          </p:cNvSpPr>
          <p:nvPr/>
        </p:nvSpPr>
        <p:spPr bwMode="auto">
          <a:xfrm>
            <a:off x="2776538" y="209073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8" name="Oval 63"/>
          <p:cNvSpPr>
            <a:spLocks noChangeArrowheads="1"/>
          </p:cNvSpPr>
          <p:nvPr/>
        </p:nvSpPr>
        <p:spPr bwMode="auto">
          <a:xfrm>
            <a:off x="3236913" y="2093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46300" y="2106613"/>
            <a:ext cx="1174750" cy="954087"/>
            <a:chOff x="672" y="2231"/>
            <a:chExt cx="740" cy="601"/>
          </a:xfrm>
        </p:grpSpPr>
        <p:grpSp>
          <p:nvGrpSpPr>
            <p:cNvPr id="13343" name="Group 52"/>
            <p:cNvGrpSpPr>
              <a:grpSpLocks/>
            </p:cNvGrpSpPr>
            <p:nvPr/>
          </p:nvGrpSpPr>
          <p:grpSpPr bwMode="auto">
            <a:xfrm>
              <a:off x="672" y="2352"/>
              <a:ext cx="192" cy="384"/>
              <a:chOff x="1104" y="1584"/>
              <a:chExt cx="192" cy="384"/>
            </a:xfrm>
          </p:grpSpPr>
          <p:sp>
            <p:nvSpPr>
              <p:cNvPr id="13350" name="Arc 53"/>
              <p:cNvSpPr>
                <a:spLocks/>
              </p:cNvSpPr>
              <p:nvPr/>
            </p:nvSpPr>
            <p:spPr bwMode="auto">
              <a:xfrm flipH="1">
                <a:off x="1104" y="1776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Arc 54"/>
              <p:cNvSpPr>
                <a:spLocks/>
              </p:cNvSpPr>
              <p:nvPr/>
            </p:nvSpPr>
            <p:spPr bwMode="auto">
              <a:xfrm>
                <a:off x="1200" y="1776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Line 55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3353" name="Line 56"/>
              <p:cNvSpPr>
                <a:spLocks noChangeShapeType="1"/>
              </p:cNvSpPr>
              <p:nvPr/>
            </p:nvSpPr>
            <p:spPr bwMode="auto">
              <a:xfrm flipV="1">
                <a:off x="1200" y="1584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3354" name="Line 57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  <p:sp>
          <p:nvSpPr>
            <p:cNvPr id="13344" name="Line 58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5" name="Line 59"/>
            <p:cNvSpPr>
              <a:spLocks noChangeShapeType="1"/>
            </p:cNvSpPr>
            <p:nvPr/>
          </p:nvSpPr>
          <p:spPr bwMode="auto">
            <a:xfrm>
              <a:off x="720" y="273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6" name="Line 60"/>
            <p:cNvSpPr>
              <a:spLocks noChangeShapeType="1"/>
            </p:cNvSpPr>
            <p:nvPr/>
          </p:nvSpPr>
          <p:spPr bwMode="auto">
            <a:xfrm>
              <a:off x="720" y="2736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7" name="Line 61"/>
            <p:cNvSpPr>
              <a:spLocks noChangeShapeType="1"/>
            </p:cNvSpPr>
            <p:nvPr/>
          </p:nvSpPr>
          <p:spPr bwMode="auto">
            <a:xfrm flipV="1">
              <a:off x="768" y="2736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8" name="Text Box 64"/>
            <p:cNvSpPr txBox="1">
              <a:spLocks noChangeArrowheads="1"/>
            </p:cNvSpPr>
            <p:nvPr/>
          </p:nvSpPr>
          <p:spPr bwMode="auto">
            <a:xfrm>
              <a:off x="768" y="2256"/>
              <a:ext cx="6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parasitic</a:t>
              </a:r>
            </a:p>
            <a:p>
              <a:pPr algn="ctr" eaLnBrk="1" hangingPunct="1"/>
              <a:r>
                <a:rPr lang="en-US" altLang="en-US"/>
                <a:t>??pF</a:t>
              </a:r>
            </a:p>
          </p:txBody>
        </p:sp>
        <p:sp>
          <p:nvSpPr>
            <p:cNvPr id="13349" name="Oval 66"/>
            <p:cNvSpPr>
              <a:spLocks noChangeArrowheads="1"/>
            </p:cNvSpPr>
            <p:nvPr/>
          </p:nvSpPr>
          <p:spPr bwMode="auto">
            <a:xfrm>
              <a:off x="744" y="2231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08996" name="Text Box 68"/>
          <p:cNvSpPr txBox="1">
            <a:spLocks noChangeArrowheads="1"/>
          </p:cNvSpPr>
          <p:nvPr/>
        </p:nvSpPr>
        <p:spPr bwMode="auto">
          <a:xfrm>
            <a:off x="609600" y="3657600"/>
            <a:ext cx="60198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What is the parasitic capacitance of this node?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gate capacitance is known by Synopsys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routing capacitance is the unknown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how to estimate?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 fanout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 size of design (gate count)</a:t>
            </a:r>
          </a:p>
        </p:txBody>
      </p:sp>
      <p:sp>
        <p:nvSpPr>
          <p:cNvPr id="508997" name="Text Box 69"/>
          <p:cNvSpPr txBox="1">
            <a:spLocks noChangeArrowheads="1"/>
          </p:cNvSpPr>
          <p:nvPr/>
        </p:nvSpPr>
        <p:spPr bwMode="auto">
          <a:xfrm>
            <a:off x="685800" y="5638800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set_wire_load_model -name &lt;m_name&gt; -library &lt;lib_name&gt;</a:t>
            </a:r>
          </a:p>
        </p:txBody>
      </p:sp>
      <p:sp>
        <p:nvSpPr>
          <p:cNvPr id="13342" name="Line 71"/>
          <p:cNvSpPr>
            <a:spLocks noChangeShapeType="1"/>
          </p:cNvSpPr>
          <p:nvPr/>
        </p:nvSpPr>
        <p:spPr bwMode="auto">
          <a:xfrm>
            <a:off x="5105400" y="23622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96" grpId="0"/>
      <p:bldP spid="5089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11" y="-68390"/>
            <a:ext cx="7032727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Are We Done Yet…Not Quite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6F5168-2235-4B38-B66E-E7904AD6F93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854075" y="240665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235075" y="240665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n+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835275" y="240665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n+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149475" y="2330450"/>
            <a:ext cx="6858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AutoShape 10" descr="Light upward diagonal"/>
          <p:cNvSpPr>
            <a:spLocks noChangeArrowheads="1"/>
          </p:cNvSpPr>
          <p:nvPr/>
        </p:nvSpPr>
        <p:spPr bwMode="auto">
          <a:xfrm>
            <a:off x="2149475" y="2178050"/>
            <a:ext cx="685800" cy="152400"/>
          </a:xfrm>
          <a:prstGeom prst="roundRect">
            <a:avLst>
              <a:gd name="adj" fmla="val 16667"/>
            </a:avLst>
          </a:prstGeom>
          <a:pattFill prst="ltUpDiag">
            <a:fgClr>
              <a:srgbClr val="00FF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3292475" y="2025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46" name="Oval 12"/>
          <p:cNvSpPr>
            <a:spLocks noChangeArrowheads="1"/>
          </p:cNvSpPr>
          <p:nvPr/>
        </p:nvSpPr>
        <p:spPr bwMode="auto">
          <a:xfrm>
            <a:off x="3216275" y="1873250"/>
            <a:ext cx="1524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2971800" y="1447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2.0V</a:t>
            </a:r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2530475" y="1949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2225675" y="15684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2.0V</a:t>
            </a: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V="1">
            <a:off x="1692275" y="19494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 flipH="1">
            <a:off x="1387475" y="1949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>
            <a:off x="1387475" y="1949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1311275" y="210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1311275" y="2101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5" name="Line 21"/>
          <p:cNvSpPr>
            <a:spLocks noChangeShapeType="1"/>
          </p:cNvSpPr>
          <p:nvPr/>
        </p:nvSpPr>
        <p:spPr bwMode="auto">
          <a:xfrm flipV="1">
            <a:off x="1387475" y="2101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6" name="Oval 22"/>
          <p:cNvSpPr>
            <a:spLocks noChangeArrowheads="1"/>
          </p:cNvSpPr>
          <p:nvPr/>
        </p:nvSpPr>
        <p:spPr bwMode="auto">
          <a:xfrm>
            <a:off x="2682875" y="238125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7" name="Oval 23"/>
          <p:cNvSpPr>
            <a:spLocks noChangeArrowheads="1"/>
          </p:cNvSpPr>
          <p:nvPr/>
        </p:nvSpPr>
        <p:spPr bwMode="auto">
          <a:xfrm>
            <a:off x="2454275" y="255905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Freeform 24"/>
          <p:cNvSpPr>
            <a:spLocks/>
          </p:cNvSpPr>
          <p:nvPr/>
        </p:nvSpPr>
        <p:spPr bwMode="auto">
          <a:xfrm>
            <a:off x="2225675" y="2406650"/>
            <a:ext cx="533400" cy="241300"/>
          </a:xfrm>
          <a:custGeom>
            <a:avLst/>
            <a:gdLst>
              <a:gd name="T0" fmla="*/ 0 w 336"/>
              <a:gd name="T1" fmla="*/ 2147483647 h 152"/>
              <a:gd name="T2" fmla="*/ 2147483647 w 336"/>
              <a:gd name="T3" fmla="*/ 2147483647 h 152"/>
              <a:gd name="T4" fmla="*/ 2147483647 w 336"/>
              <a:gd name="T5" fmla="*/ 2147483647 h 152"/>
              <a:gd name="T6" fmla="*/ 2147483647 w 336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52"/>
              <a:gd name="T14" fmla="*/ 336 w 336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52">
                <a:moveTo>
                  <a:pt x="0" y="144"/>
                </a:moveTo>
                <a:cubicBezTo>
                  <a:pt x="28" y="148"/>
                  <a:pt x="56" y="152"/>
                  <a:pt x="96" y="144"/>
                </a:cubicBezTo>
                <a:cubicBezTo>
                  <a:pt x="136" y="136"/>
                  <a:pt x="200" y="120"/>
                  <a:pt x="240" y="96"/>
                </a:cubicBezTo>
                <a:cubicBezTo>
                  <a:pt x="280" y="72"/>
                  <a:pt x="328" y="16"/>
                  <a:pt x="336" y="0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854075" y="332105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971800" y="28956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p-substrate</a:t>
            </a:r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 flipV="1">
            <a:off x="5349875" y="17970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5349875" y="33972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3" name="Freeform 32"/>
          <p:cNvSpPr>
            <a:spLocks/>
          </p:cNvSpPr>
          <p:nvPr/>
        </p:nvSpPr>
        <p:spPr bwMode="auto">
          <a:xfrm>
            <a:off x="5349875" y="1797050"/>
            <a:ext cx="2057400" cy="16002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4" name="Freeform 33"/>
          <p:cNvSpPr>
            <a:spLocks/>
          </p:cNvSpPr>
          <p:nvPr/>
        </p:nvSpPr>
        <p:spPr bwMode="auto">
          <a:xfrm>
            <a:off x="5349875" y="2101850"/>
            <a:ext cx="1981200" cy="12954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5" name="Freeform 34"/>
          <p:cNvSpPr>
            <a:spLocks/>
          </p:cNvSpPr>
          <p:nvPr/>
        </p:nvSpPr>
        <p:spPr bwMode="auto">
          <a:xfrm>
            <a:off x="5349875" y="2406650"/>
            <a:ext cx="1905000" cy="9906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6" name="Freeform 35"/>
          <p:cNvSpPr>
            <a:spLocks/>
          </p:cNvSpPr>
          <p:nvPr/>
        </p:nvSpPr>
        <p:spPr bwMode="auto">
          <a:xfrm>
            <a:off x="5349875" y="2711450"/>
            <a:ext cx="1828800" cy="6858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7" name="Freeform 36"/>
          <p:cNvSpPr>
            <a:spLocks/>
          </p:cNvSpPr>
          <p:nvPr/>
        </p:nvSpPr>
        <p:spPr bwMode="auto">
          <a:xfrm>
            <a:off x="5349875" y="3016250"/>
            <a:ext cx="1752600" cy="3810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8" name="Text Box 37"/>
          <p:cNvSpPr txBox="1">
            <a:spLocks noChangeArrowheads="1"/>
          </p:cNvSpPr>
          <p:nvPr/>
        </p:nvSpPr>
        <p:spPr bwMode="auto">
          <a:xfrm>
            <a:off x="7391400" y="3200400"/>
            <a:ext cx="50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DS</a:t>
            </a:r>
          </a:p>
        </p:txBody>
      </p:sp>
      <p:sp>
        <p:nvSpPr>
          <p:cNvPr id="14369" name="Text Box 38"/>
          <p:cNvSpPr txBox="1">
            <a:spLocks noChangeArrowheads="1"/>
          </p:cNvSpPr>
          <p:nvPr/>
        </p:nvSpPr>
        <p:spPr bwMode="auto">
          <a:xfrm>
            <a:off x="4816475" y="164465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DS</a:t>
            </a:r>
          </a:p>
        </p:txBody>
      </p:sp>
      <p:sp>
        <p:nvSpPr>
          <p:cNvPr id="14370" name="Text Box 39"/>
          <p:cNvSpPr txBox="1">
            <a:spLocks noChangeArrowheads="1"/>
          </p:cNvSpPr>
          <p:nvPr/>
        </p:nvSpPr>
        <p:spPr bwMode="auto">
          <a:xfrm>
            <a:off x="7026275" y="28638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</a:t>
            </a:r>
            <a:r>
              <a:rPr lang="en-US" altLang="en-US" sz="1600" baseline="-25000"/>
              <a:t>GS</a:t>
            </a:r>
            <a:r>
              <a:rPr lang="en-US" altLang="en-US" sz="1600"/>
              <a:t>=1.0</a:t>
            </a:r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254875" y="22542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</a:t>
            </a:r>
            <a:r>
              <a:rPr lang="en-US" altLang="en-US" sz="1600" baseline="-25000"/>
              <a:t>GS</a:t>
            </a:r>
            <a:r>
              <a:rPr lang="en-US" altLang="en-US" sz="1600"/>
              <a:t>=1.5</a:t>
            </a:r>
          </a:p>
        </p:txBody>
      </p:sp>
      <p:sp>
        <p:nvSpPr>
          <p:cNvPr id="14372" name="Text Box 41"/>
          <p:cNvSpPr txBox="1">
            <a:spLocks noChangeArrowheads="1"/>
          </p:cNvSpPr>
          <p:nvPr/>
        </p:nvSpPr>
        <p:spPr bwMode="auto">
          <a:xfrm>
            <a:off x="7407275" y="16446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</a:t>
            </a:r>
            <a:r>
              <a:rPr lang="en-US" altLang="en-US" sz="1600" baseline="-25000"/>
              <a:t>GS</a:t>
            </a:r>
            <a:r>
              <a:rPr lang="en-US" altLang="en-US" sz="1600"/>
              <a:t>=2.0</a:t>
            </a:r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96875" y="3473450"/>
            <a:ext cx="83058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When both V</a:t>
            </a:r>
            <a:r>
              <a:rPr lang="en-US" altLang="en-US" baseline="-25000"/>
              <a:t>DS</a:t>
            </a:r>
            <a:r>
              <a:rPr lang="en-US" altLang="en-US"/>
              <a:t> and V</a:t>
            </a:r>
            <a:r>
              <a:rPr lang="en-US" altLang="en-US" baseline="-25000"/>
              <a:t>GS</a:t>
            </a:r>
            <a:r>
              <a:rPr lang="en-US" altLang="en-US"/>
              <a:t> are high a transistor is conducting heavily.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Electrons “flying” across the channel get a lot of kinetic energy.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These electrons are also attracted to the surface by the high gate potential.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They can embed themselves in the gate oxide (causes V</a:t>
            </a:r>
            <a:r>
              <a:rPr lang="en-US" altLang="en-US" baseline="-25000"/>
              <a:t>T</a:t>
            </a:r>
            <a:r>
              <a:rPr lang="en-US" altLang="en-US"/>
              <a:t> degradation).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This is called “Hot Electron Effect”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Need to limit operating time at high V</a:t>
            </a:r>
            <a:r>
              <a:rPr lang="en-US" altLang="en-US" baseline="-25000"/>
              <a:t>DS</a:t>
            </a:r>
            <a:r>
              <a:rPr lang="en-US" altLang="en-US"/>
              <a:t> &amp; V</a:t>
            </a:r>
            <a:r>
              <a:rPr lang="en-US" altLang="en-US" baseline="-25000"/>
              <a:t>GS</a:t>
            </a:r>
            <a:r>
              <a:rPr lang="en-US" altLang="en-US"/>
              <a:t>.  Need “snappy” transitions.</a:t>
            </a:r>
          </a:p>
        </p:txBody>
      </p:sp>
      <p:sp>
        <p:nvSpPr>
          <p:cNvPr id="14374" name="Text Box 43"/>
          <p:cNvSpPr txBox="1">
            <a:spLocks noChangeArrowheads="1"/>
          </p:cNvSpPr>
          <p:nvPr/>
        </p:nvSpPr>
        <p:spPr bwMode="auto">
          <a:xfrm>
            <a:off x="1447800" y="6010275"/>
            <a:ext cx="5268913" cy="376238"/>
          </a:xfrm>
          <a:prstGeom prst="rect">
            <a:avLst/>
          </a:prstGeom>
          <a:solidFill>
            <a:srgbClr val="99CC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set_max_transition_time &lt;time&gt; [current_design]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GUI’s are for Children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GUI’s are for learning and some instances of debugging.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Once you know the tool you will mainly work in shell mode (at least that is my preference):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unix_prompt&gt;design_vision –shell dc_shell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8E51C8-2A4A-49EF-A9C7-6C11B90E5AF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Sample DC Shell Script [1]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47BFEC-A23B-4060-94EB-B6B3C830008F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6307138" cy="474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/>
              <a:t>read_file</a:t>
            </a:r>
            <a:r>
              <a:rPr lang="en-US" altLang="en-US" sz="1600" dirty="0"/>
              <a:t> -format </a:t>
            </a:r>
            <a:r>
              <a:rPr lang="en-US" altLang="en-US" sz="1600" dirty="0" err="1" smtClean="0"/>
              <a:t>verilog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{./source/ss_a2d_dp.v}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###########################</a:t>
            </a:r>
          </a:p>
          <a:p>
            <a:pPr eaLnBrk="1" hangingPunct="1"/>
            <a:r>
              <a:rPr lang="en-US" altLang="en-US" sz="1600" dirty="0"/>
              <a:t># Define clock and set don't mess with it #</a:t>
            </a:r>
          </a:p>
          <a:p>
            <a:pPr eaLnBrk="1" hangingPunct="1"/>
            <a:r>
              <a:rPr lang="en-US" altLang="en-US" sz="1600" dirty="0"/>
              <a:t>##########################</a:t>
            </a:r>
          </a:p>
          <a:p>
            <a:pPr eaLnBrk="1" hangingPunct="1"/>
            <a:r>
              <a:rPr lang="en-US" altLang="en-US" sz="1600" dirty="0" err="1"/>
              <a:t>create_clock</a:t>
            </a:r>
            <a:r>
              <a:rPr lang="en-US" altLang="en-US" sz="1600" dirty="0"/>
              <a:t> -name "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" -period 20 -waveform { 0 10 }  {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  }</a:t>
            </a:r>
          </a:p>
          <a:p>
            <a:pPr eaLnBrk="1" hangingPunct="1"/>
            <a:r>
              <a:rPr lang="en-US" altLang="en-US" sz="1600" dirty="0" err="1"/>
              <a:t>set_dont_touch_network</a:t>
            </a:r>
            <a:r>
              <a:rPr lang="en-US" altLang="en-US" sz="1600" dirty="0"/>
              <a:t> [find port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 setup pointer that contains all inputs except clock #</a:t>
            </a:r>
          </a:p>
          <a:p>
            <a:pPr eaLnBrk="1" hangingPunct="1"/>
            <a:r>
              <a:rPr lang="en-US" altLang="en-US" sz="1600" dirty="0"/>
              <a:t>set </a:t>
            </a:r>
            <a:r>
              <a:rPr lang="en-US" altLang="en-US" sz="1600" dirty="0" err="1"/>
              <a:t>prim_inputs</a:t>
            </a:r>
            <a:r>
              <a:rPr lang="en-US" altLang="en-US" sz="1600" dirty="0"/>
              <a:t> [</a:t>
            </a:r>
            <a:r>
              <a:rPr lang="en-US" altLang="en-US" sz="1600" dirty="0" err="1"/>
              <a:t>remove_from_collection</a:t>
            </a:r>
            <a:r>
              <a:rPr lang="en-US" altLang="en-US" sz="1600" dirty="0"/>
              <a:t> [</a:t>
            </a:r>
            <a:r>
              <a:rPr lang="en-US" altLang="en-US" sz="1600" dirty="0" err="1"/>
              <a:t>all_inputs</a:t>
            </a:r>
            <a:r>
              <a:rPr lang="en-US" altLang="en-US" sz="1600" dirty="0"/>
              <a:t>] [find port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]]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</a:t>
            </a:r>
          </a:p>
          <a:p>
            <a:pPr eaLnBrk="1" hangingPunct="1"/>
            <a:r>
              <a:rPr lang="en-US" altLang="en-US" sz="1600" dirty="0"/>
              <a:t># Set input delay &amp; drive on all inputs #</a:t>
            </a:r>
          </a:p>
          <a:p>
            <a:pPr eaLnBrk="1" hangingPunct="1"/>
            <a:r>
              <a:rPr lang="en-US" altLang="en-US" sz="1600" dirty="0"/>
              <a:t>########################</a:t>
            </a:r>
          </a:p>
          <a:p>
            <a:pPr eaLnBrk="1" hangingPunct="1"/>
            <a:r>
              <a:rPr lang="en-US" altLang="en-US" sz="1600" dirty="0" err="1"/>
              <a:t>set_input_delay</a:t>
            </a:r>
            <a:r>
              <a:rPr lang="en-US" altLang="en-US" sz="1600" dirty="0"/>
              <a:t> -clock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 5 [</a:t>
            </a:r>
            <a:r>
              <a:rPr lang="en-US" altLang="en-US" sz="1600" dirty="0" err="1"/>
              <a:t>copy_collection</a:t>
            </a:r>
            <a:r>
              <a:rPr lang="en-US" altLang="en-US" sz="1600" dirty="0"/>
              <a:t> $</a:t>
            </a:r>
            <a:r>
              <a:rPr lang="en-US" altLang="en-US" sz="1600" dirty="0" err="1"/>
              <a:t>prim_inputs</a:t>
            </a:r>
            <a:r>
              <a:rPr lang="en-US" altLang="en-US" sz="1600" dirty="0"/>
              <a:t>]</a:t>
            </a:r>
          </a:p>
          <a:p>
            <a:pPr eaLnBrk="1" hangingPunct="1"/>
            <a:r>
              <a:rPr lang="en-US" altLang="en-US" sz="1600" dirty="0" err="1"/>
              <a:t>set_driving_cell</a:t>
            </a:r>
            <a:r>
              <a:rPr lang="en-US" altLang="en-US" sz="1600" dirty="0"/>
              <a:t> -</a:t>
            </a:r>
            <a:r>
              <a:rPr lang="en-US" altLang="en-US" sz="1600" dirty="0" err="1"/>
              <a:t>lib_cell</a:t>
            </a:r>
            <a:r>
              <a:rPr lang="en-US" altLang="en-US" sz="1600" dirty="0"/>
              <a:t> AO33D0BWP -pin Z -</a:t>
            </a:r>
            <a:r>
              <a:rPr lang="en-US" altLang="en-US" sz="1600" dirty="0" err="1"/>
              <a:t>from_pin</a:t>
            </a:r>
            <a:r>
              <a:rPr lang="en-US" altLang="en-US" sz="1600" dirty="0"/>
              <a:t> A1 -library \</a:t>
            </a:r>
          </a:p>
          <a:p>
            <a:pPr eaLnBrk="1" hangingPunct="1"/>
            <a:r>
              <a:rPr lang="en-US" altLang="en-US" sz="1600" dirty="0"/>
              <a:t>                       tcbn40lpbwptc [</a:t>
            </a:r>
            <a:r>
              <a:rPr lang="en-US" altLang="en-US" sz="1600" dirty="0" err="1"/>
              <a:t>copy_collection</a:t>
            </a:r>
            <a:r>
              <a:rPr lang="en-US" altLang="en-US" sz="1600" dirty="0"/>
              <a:t> $</a:t>
            </a:r>
            <a:r>
              <a:rPr lang="en-US" altLang="en-US" sz="1600" dirty="0" err="1"/>
              <a:t>prim_inputs</a:t>
            </a:r>
            <a:r>
              <a:rPr lang="en-US" altLang="en-US" sz="1600" dirty="0"/>
              <a:t>]</a:t>
            </a:r>
          </a:p>
          <a:p>
            <a:pPr eaLnBrk="1" hangingPunct="1"/>
            <a:r>
              <a:rPr lang="en-US" altLang="en-US" sz="1600" dirty="0"/>
              <a:t># tell it </a:t>
            </a:r>
            <a:r>
              <a:rPr lang="en-US" altLang="en-US" sz="1600" dirty="0" err="1"/>
              <a:t>por_n</a:t>
            </a:r>
            <a:r>
              <a:rPr lang="en-US" altLang="en-US" sz="1600" dirty="0"/>
              <a:t> strongly driven so it won't buffer</a:t>
            </a:r>
          </a:p>
          <a:p>
            <a:pPr eaLnBrk="1" hangingPunct="1"/>
            <a:r>
              <a:rPr lang="en-US" altLang="en-US" sz="1600" dirty="0" err="1"/>
              <a:t>set_drive</a:t>
            </a:r>
            <a:r>
              <a:rPr lang="en-US" altLang="en-US" sz="1600" dirty="0"/>
              <a:t> 0.1 </a:t>
            </a:r>
            <a:r>
              <a:rPr lang="en-US" altLang="en-US" sz="1600" dirty="0" err="1"/>
              <a:t>por_n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239" y="304800"/>
            <a:ext cx="8229600" cy="78105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Sample DC Shell Script [2]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BD74D6-FBC6-4589-83CC-08EA80396C0F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57200" y="1252538"/>
            <a:ext cx="5700713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##########################</a:t>
            </a:r>
          </a:p>
          <a:p>
            <a:pPr eaLnBrk="1" hangingPunct="1"/>
            <a:r>
              <a:rPr lang="en-US" altLang="en-US" sz="1600" dirty="0"/>
              <a:t># Set output delay &amp; load on all outputs #</a:t>
            </a:r>
          </a:p>
          <a:p>
            <a:pPr eaLnBrk="1" hangingPunct="1"/>
            <a:r>
              <a:rPr lang="en-US" altLang="en-US" sz="1600" dirty="0"/>
              <a:t>##########################</a:t>
            </a:r>
          </a:p>
          <a:p>
            <a:pPr eaLnBrk="1" hangingPunct="1"/>
            <a:r>
              <a:rPr lang="en-US" altLang="en-US" sz="1600" dirty="0" err="1"/>
              <a:t>set_output_delay</a:t>
            </a:r>
            <a:r>
              <a:rPr lang="en-US" altLang="en-US" sz="1600" dirty="0"/>
              <a:t> -clock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 5 [</a:t>
            </a:r>
            <a:r>
              <a:rPr lang="en-US" altLang="en-US" sz="1600" dirty="0" err="1"/>
              <a:t>all_outputs</a:t>
            </a:r>
            <a:r>
              <a:rPr lang="en-US" altLang="en-US" sz="1600" dirty="0"/>
              <a:t>]</a:t>
            </a:r>
          </a:p>
          <a:p>
            <a:pPr eaLnBrk="1" hangingPunct="1"/>
            <a:r>
              <a:rPr lang="en-US" altLang="en-US" sz="1600" dirty="0" err="1"/>
              <a:t>set_load</a:t>
            </a:r>
            <a:r>
              <a:rPr lang="en-US" altLang="en-US" sz="1600" dirty="0"/>
              <a:t> 0.10 [</a:t>
            </a:r>
            <a:r>
              <a:rPr lang="en-US" altLang="en-US" sz="1600" dirty="0" err="1"/>
              <a:t>all_outputs</a:t>
            </a:r>
            <a:r>
              <a:rPr lang="en-US" altLang="en-US" sz="1600" dirty="0"/>
              <a:t>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#####################################</a:t>
            </a:r>
          </a:p>
          <a:p>
            <a:pPr eaLnBrk="1" hangingPunct="1"/>
            <a:r>
              <a:rPr lang="en-US" altLang="en-US" sz="1600" dirty="0"/>
              <a:t># Wire load model allows it to estimate internal </a:t>
            </a:r>
            <a:r>
              <a:rPr lang="en-US" altLang="en-US" sz="1600" dirty="0" err="1"/>
              <a:t>parasitics</a:t>
            </a:r>
            <a:r>
              <a:rPr lang="en-US" altLang="en-US" sz="1600" dirty="0"/>
              <a:t> #</a:t>
            </a:r>
          </a:p>
          <a:p>
            <a:pPr eaLnBrk="1" hangingPunct="1"/>
            <a:r>
              <a:rPr lang="en-US" altLang="en-US" sz="1600" dirty="0"/>
              <a:t>####################################</a:t>
            </a:r>
          </a:p>
          <a:p>
            <a:pPr eaLnBrk="1" hangingPunct="1"/>
            <a:r>
              <a:rPr lang="en-US" altLang="en-US" sz="1600" dirty="0" err="1"/>
              <a:t>set_wire_load_model</a:t>
            </a:r>
            <a:r>
              <a:rPr lang="en-US" altLang="en-US" sz="1600" dirty="0"/>
              <a:t> -name TSMC32K_Lowk_Conservative \</a:t>
            </a:r>
          </a:p>
          <a:p>
            <a:pPr eaLnBrk="1" hangingPunct="1"/>
            <a:r>
              <a:rPr lang="en-US" altLang="en-US" sz="1600" dirty="0"/>
              <a:t>                               -library tcbn40lpbwptc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##################################</a:t>
            </a:r>
          </a:p>
          <a:p>
            <a:pPr eaLnBrk="1" hangingPunct="1"/>
            <a:r>
              <a:rPr lang="en-US" altLang="en-US" sz="1600" dirty="0"/>
              <a:t># Max transition time is important for Hot-E reasons #</a:t>
            </a:r>
          </a:p>
          <a:p>
            <a:pPr eaLnBrk="1" hangingPunct="1"/>
            <a:r>
              <a:rPr lang="en-US" altLang="en-US" sz="1600" dirty="0"/>
              <a:t>#################################</a:t>
            </a:r>
          </a:p>
          <a:p>
            <a:pPr eaLnBrk="1" hangingPunct="1"/>
            <a:r>
              <a:rPr lang="en-US" altLang="en-US" sz="1600" dirty="0" err="1"/>
              <a:t>set_max_transition</a:t>
            </a:r>
            <a:r>
              <a:rPr lang="en-US" altLang="en-US" sz="1600" dirty="0"/>
              <a:t> 0.10 [</a:t>
            </a:r>
            <a:r>
              <a:rPr lang="en-US" altLang="en-US" sz="1600" dirty="0" err="1"/>
              <a:t>current_design</a:t>
            </a:r>
            <a:r>
              <a:rPr lang="en-US" altLang="en-US" sz="1600" dirty="0"/>
              <a:t>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</a:t>
            </a:r>
          </a:p>
          <a:p>
            <a:pPr eaLnBrk="1" hangingPunct="1"/>
            <a:r>
              <a:rPr lang="en-US" altLang="en-US" sz="1600" dirty="0"/>
              <a:t># Now actually synthesize for 1st time #</a:t>
            </a:r>
          </a:p>
          <a:p>
            <a:pPr eaLnBrk="1" hangingPunct="1"/>
            <a:r>
              <a:rPr lang="en-US" altLang="en-US" sz="1600" dirty="0"/>
              <a:t>#########################</a:t>
            </a:r>
          </a:p>
          <a:p>
            <a:pPr eaLnBrk="1" hangingPunct="1"/>
            <a:r>
              <a:rPr lang="en-US" altLang="en-US" sz="1600" dirty="0"/>
              <a:t>compile -</a:t>
            </a:r>
            <a:r>
              <a:rPr lang="en-US" altLang="en-US" sz="1600" dirty="0" err="1"/>
              <a:t>map_effort</a:t>
            </a:r>
            <a:r>
              <a:rPr lang="en-US" altLang="en-US" sz="1600" dirty="0"/>
              <a:t>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Sample DC Shell Script [3]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A3F84-2F73-453B-A90A-2D6A258291BB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149850" cy="4695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/>
              <a:t>check_design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## design ware component caused extra pins</a:t>
            </a:r>
          </a:p>
          <a:p>
            <a:pPr eaLnBrk="1" hangingPunct="1"/>
            <a:endParaRPr lang="en-US" altLang="en-US" sz="900" dirty="0"/>
          </a:p>
          <a:p>
            <a:pPr eaLnBrk="1" hangingPunct="1"/>
            <a:r>
              <a:rPr lang="en-US" altLang="en-US" sz="1600" dirty="0" err="1"/>
              <a:t>report_area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</a:t>
            </a:r>
          </a:p>
          <a:p>
            <a:pPr eaLnBrk="1" hangingPunct="1"/>
            <a:r>
              <a:rPr lang="en-US" altLang="en-US" sz="1600" dirty="0"/>
              <a:t># Take a look at max &amp; min timings #</a:t>
            </a:r>
          </a:p>
          <a:p>
            <a:pPr eaLnBrk="1" hangingPunct="1"/>
            <a:r>
              <a:rPr lang="en-US" altLang="en-US" sz="1600" dirty="0"/>
              <a:t>#######################</a:t>
            </a:r>
          </a:p>
          <a:p>
            <a:pPr eaLnBrk="1" hangingPunct="1"/>
            <a:r>
              <a:rPr lang="en-US" altLang="en-US" sz="1600" dirty="0" err="1"/>
              <a:t>report_timing</a:t>
            </a:r>
            <a:r>
              <a:rPr lang="en-US" altLang="en-US" sz="1600" dirty="0"/>
              <a:t> -path full -delay max -</a:t>
            </a:r>
            <a:r>
              <a:rPr lang="en-US" altLang="en-US" sz="1600" dirty="0" err="1"/>
              <a:t>nworst</a:t>
            </a:r>
            <a:r>
              <a:rPr lang="en-US" altLang="en-US" sz="1600" dirty="0"/>
              <a:t> 3</a:t>
            </a:r>
          </a:p>
          <a:p>
            <a:pPr eaLnBrk="1" hangingPunct="1"/>
            <a:r>
              <a:rPr lang="en-US" altLang="en-US" sz="1600" dirty="0" err="1"/>
              <a:t>report_timing</a:t>
            </a:r>
            <a:r>
              <a:rPr lang="en-US" altLang="en-US" sz="1600" dirty="0"/>
              <a:t> -path full -delay min -</a:t>
            </a:r>
            <a:r>
              <a:rPr lang="en-US" altLang="en-US" sz="1600" dirty="0" err="1"/>
              <a:t>nworst</a:t>
            </a:r>
            <a:r>
              <a:rPr lang="en-US" altLang="en-US" sz="1600" dirty="0"/>
              <a:t> 3</a:t>
            </a:r>
          </a:p>
          <a:p>
            <a:pPr eaLnBrk="1" hangingPunct="1"/>
            <a:endParaRPr lang="en-US" altLang="en-US" sz="900" dirty="0"/>
          </a:p>
          <a:p>
            <a:pPr eaLnBrk="1" hangingPunct="1"/>
            <a:r>
              <a:rPr lang="en-US" altLang="en-US" sz="1600" dirty="0"/>
              <a:t>## smash the hierarchy (design ware component)</a:t>
            </a:r>
          </a:p>
          <a:p>
            <a:pPr eaLnBrk="1" hangingPunct="1"/>
            <a:r>
              <a:rPr lang="en-US" altLang="en-US" sz="1600" dirty="0"/>
              <a:t>ungroup </a:t>
            </a:r>
            <a:r>
              <a:rPr lang="en-US" altLang="en-US" sz="1600" dirty="0" smtClean="0"/>
              <a:t>–all</a:t>
            </a:r>
            <a:endParaRPr lang="en-US" altLang="en-US" sz="1600" dirty="0"/>
          </a:p>
          <a:p>
            <a:pPr eaLnBrk="1" hangingPunct="1"/>
            <a:endParaRPr lang="en-US" altLang="en-US" sz="900" dirty="0"/>
          </a:p>
          <a:p>
            <a:pPr eaLnBrk="1" hangingPunct="1"/>
            <a:r>
              <a:rPr lang="en-US" altLang="en-US" sz="1600" dirty="0"/>
              <a:t>compile -</a:t>
            </a:r>
            <a:r>
              <a:rPr lang="en-US" altLang="en-US" sz="1600" dirty="0" err="1"/>
              <a:t>map_effort</a:t>
            </a:r>
            <a:r>
              <a:rPr lang="en-US" altLang="en-US" sz="1600" dirty="0"/>
              <a:t> medium</a:t>
            </a:r>
          </a:p>
          <a:p>
            <a:pPr eaLnBrk="1" hangingPunct="1"/>
            <a:endParaRPr lang="en-US" altLang="en-US" sz="900" dirty="0"/>
          </a:p>
          <a:p>
            <a:pPr eaLnBrk="1" hangingPunct="1"/>
            <a:r>
              <a:rPr lang="en-US" altLang="en-US" sz="1600" dirty="0" err="1"/>
              <a:t>check_design</a:t>
            </a:r>
            <a:endParaRPr lang="en-US" altLang="en-US" sz="1600" dirty="0"/>
          </a:p>
          <a:p>
            <a:pPr eaLnBrk="1" hangingPunct="1"/>
            <a:endParaRPr lang="en-US" altLang="en-US" sz="900" dirty="0"/>
          </a:p>
          <a:p>
            <a:pPr eaLnBrk="1" hangingPunct="1"/>
            <a:r>
              <a:rPr lang="en-US" altLang="en-US" sz="1600" dirty="0" err="1"/>
              <a:t>report_area</a:t>
            </a: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 write out final </a:t>
            </a:r>
            <a:r>
              <a:rPr lang="en-US" altLang="en-US" sz="1600" dirty="0" err="1"/>
              <a:t>netlist</a:t>
            </a:r>
            <a:r>
              <a:rPr lang="en-US" altLang="en-US" sz="1600" dirty="0"/>
              <a:t> ######</a:t>
            </a:r>
          </a:p>
          <a:p>
            <a:pPr eaLnBrk="1" hangingPunct="1"/>
            <a:r>
              <a:rPr lang="en-US" altLang="en-US" sz="1600" dirty="0"/>
              <a:t>write –format </a:t>
            </a:r>
            <a:r>
              <a:rPr lang="en-US" altLang="en-US" sz="1600" dirty="0" err="1"/>
              <a:t>verilog</a:t>
            </a:r>
            <a:r>
              <a:rPr lang="en-US" altLang="en-US" sz="1600" dirty="0"/>
              <a:t> ss_a2d_dp –output ss_a2d_dp.vg</a:t>
            </a: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 rot="-2779706">
            <a:off x="5430838" y="3103562"/>
            <a:ext cx="3505200" cy="650875"/>
          </a:xfrm>
          <a:prstGeom prst="rect">
            <a:avLst/>
          </a:prstGeom>
          <a:solidFill>
            <a:srgbClr val="FF9900">
              <a:alpha val="2901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Now lets run this line by line and</a:t>
            </a:r>
          </a:p>
          <a:p>
            <a:pPr eaLnBrk="1" hangingPunct="1"/>
            <a:r>
              <a:rPr lang="en-US" altLang="en-US"/>
              <a:t>see what it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Some “Nice to Have” Constraints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2133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set_max_area</a:t>
            </a:r>
            <a:r>
              <a:rPr lang="en-US" altLang="en-US" dirty="0" smtClean="0"/>
              <a:t> 20000</a:t>
            </a:r>
          </a:p>
          <a:p>
            <a:pPr lvl="1" eaLnBrk="1" hangingPunct="1"/>
            <a:r>
              <a:rPr lang="en-US" altLang="en-US" dirty="0" smtClean="0"/>
              <a:t>Sets maximum area to 20,000 area units (square microns)</a:t>
            </a:r>
          </a:p>
          <a:p>
            <a:pPr eaLnBrk="1" hangingPunct="1"/>
            <a:r>
              <a:rPr lang="en-US" altLang="en-US" dirty="0" err="1" smtClean="0"/>
              <a:t>set_max_dynamic_power</a:t>
            </a:r>
            <a:r>
              <a:rPr lang="en-US" altLang="en-US" dirty="0" smtClean="0"/>
              <a:t> 10</a:t>
            </a:r>
          </a:p>
          <a:p>
            <a:pPr lvl="1" eaLnBrk="1" hangingPunct="1"/>
            <a:r>
              <a:rPr lang="en-US" altLang="en-US" dirty="0" smtClean="0"/>
              <a:t>Sets maximum dynamic power to 10 </a:t>
            </a:r>
            <a:r>
              <a:rPr lang="en-US" altLang="en-US" dirty="0" err="1" smtClean="0"/>
              <a:t>mW</a:t>
            </a:r>
            <a:r>
              <a:rPr lang="en-US" altLang="en-US" dirty="0" smtClean="0"/>
              <a:t> (default unit for our library is </a:t>
            </a:r>
            <a:r>
              <a:rPr lang="en-US" altLang="en-US" dirty="0" err="1" smtClean="0"/>
              <a:t>mW</a:t>
            </a:r>
            <a:r>
              <a:rPr lang="en-US" altLang="en-US" dirty="0" smtClean="0"/>
              <a:t>)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5ACEC8-57D0-4B8B-85E1-22FC45F1E70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533400" y="3952875"/>
            <a:ext cx="8169275" cy="925513"/>
          </a:xfrm>
          <a:prstGeom prst="rect">
            <a:avLst/>
          </a:prstGeom>
          <a:solidFill>
            <a:srgbClr val="00FFFF">
              <a:alpha val="1215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b="1"/>
              <a:t>Note:</a:t>
            </a:r>
            <a:r>
              <a:rPr lang="en-US" altLang="en-US"/>
              <a:t> Power &amp; Speed often work against each other. 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A tight timing constrained design will use more parallel hardware. 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More nodes toggling,  results computed and then discarded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8169275" cy="925513"/>
          </a:xfrm>
          <a:prstGeom prst="rect">
            <a:avLst/>
          </a:prstGeom>
          <a:solidFill>
            <a:srgbClr val="00FFFF">
              <a:alpha val="2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b="1"/>
              <a:t>Note:</a:t>
            </a:r>
            <a:r>
              <a:rPr lang="en-US" altLang="en-US"/>
              <a:t> Area &amp; Power often work together.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In general less area =&gt; less toggling nodes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less net capacitance switching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  <p:bldP spid="4905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40774" y="-5643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Timing Reports….How do I read these?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6CE561-61B1-40A6-9EFD-BC772A17CB0C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438275"/>
            <a:ext cx="6529388" cy="52355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/>
              <a:t>dc_shell</a:t>
            </a:r>
            <a:r>
              <a:rPr lang="en-US" altLang="en-US" sz="1600" dirty="0"/>
              <a:t>-</a:t>
            </a:r>
            <a:r>
              <a:rPr lang="en-US" altLang="en-US" sz="1600" dirty="0" err="1"/>
              <a:t>xg</a:t>
            </a:r>
            <a:r>
              <a:rPr lang="en-US" altLang="en-US" sz="1600" dirty="0"/>
              <a:t>-t&gt; </a:t>
            </a:r>
            <a:r>
              <a:rPr lang="en-US" altLang="en-US" sz="1600" dirty="0" err="1"/>
              <a:t>report_timing</a:t>
            </a:r>
            <a:r>
              <a:rPr lang="en-US" altLang="en-US" sz="1600" dirty="0"/>
              <a:t> -delay max –</a:t>
            </a:r>
            <a:r>
              <a:rPr lang="en-US" altLang="en-US" sz="1600" dirty="0" err="1"/>
              <a:t>nworst</a:t>
            </a:r>
            <a:r>
              <a:rPr lang="en-US" altLang="en-US" sz="1600" dirty="0"/>
              <a:t> 1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****************************************</a:t>
            </a:r>
          </a:p>
          <a:p>
            <a:pPr eaLnBrk="1" hangingPunct="1"/>
            <a:r>
              <a:rPr lang="en-US" altLang="en-US" sz="1600" dirty="0"/>
              <a:t>Report : timing</a:t>
            </a:r>
          </a:p>
          <a:p>
            <a:pPr eaLnBrk="1" hangingPunct="1"/>
            <a:r>
              <a:rPr lang="en-US" altLang="en-US" sz="1600" dirty="0"/>
              <a:t>        -path full</a:t>
            </a:r>
          </a:p>
          <a:p>
            <a:pPr eaLnBrk="1" hangingPunct="1"/>
            <a:r>
              <a:rPr lang="en-US" altLang="en-US" sz="1600" dirty="0"/>
              <a:t>        -delay max</a:t>
            </a:r>
          </a:p>
          <a:p>
            <a:pPr eaLnBrk="1" hangingPunct="1"/>
            <a:r>
              <a:rPr lang="en-US" altLang="en-US" sz="1600" dirty="0"/>
              <a:t>        -</a:t>
            </a:r>
            <a:r>
              <a:rPr lang="en-US" altLang="en-US" sz="1600" dirty="0" err="1"/>
              <a:t>max_paths</a:t>
            </a:r>
            <a:r>
              <a:rPr lang="en-US" altLang="en-US" sz="1600" dirty="0"/>
              <a:t> 1</a:t>
            </a:r>
          </a:p>
          <a:p>
            <a:pPr eaLnBrk="1" hangingPunct="1"/>
            <a:r>
              <a:rPr lang="en-US" altLang="en-US" sz="1600" dirty="0"/>
              <a:t>Design : ss_a2d_dp</a:t>
            </a:r>
          </a:p>
          <a:p>
            <a:pPr eaLnBrk="1" hangingPunct="1"/>
            <a:r>
              <a:rPr lang="en-US" altLang="en-US" sz="1600" dirty="0"/>
              <a:t>Version: Y-2006.06-SP1</a:t>
            </a:r>
          </a:p>
          <a:p>
            <a:pPr eaLnBrk="1" hangingPunct="1"/>
            <a:r>
              <a:rPr lang="en-US" altLang="en-US" sz="1600" dirty="0"/>
              <a:t>Date   : Thu Oct  2 09:00:42 2008</a:t>
            </a:r>
          </a:p>
          <a:p>
            <a:pPr eaLnBrk="1" hangingPunct="1"/>
            <a:r>
              <a:rPr lang="en-US" altLang="en-US" sz="1600" dirty="0"/>
              <a:t>****************************************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Operating Conditions: NOM   Library: </a:t>
            </a:r>
            <a:r>
              <a:rPr lang="en-US" altLang="en-US" sz="1600" dirty="0" err="1"/>
              <a:t>gflxp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Wire Load Model Mode: enclosed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  </a:t>
            </a:r>
            <a:r>
              <a:rPr lang="en-US" altLang="en-US" sz="1600" dirty="0" err="1"/>
              <a:t>Startpoint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DAC_reg</a:t>
            </a:r>
            <a:r>
              <a:rPr lang="en-US" altLang="en-US" sz="1600" dirty="0"/>
              <a:t>[0] (rising edge-triggered flip-flop clocked by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)</a:t>
            </a:r>
          </a:p>
          <a:p>
            <a:pPr eaLnBrk="1" hangingPunct="1"/>
            <a:r>
              <a:rPr lang="en-US" altLang="en-US" sz="1600" dirty="0"/>
              <a:t>  Endpoint: </a:t>
            </a:r>
            <a:r>
              <a:rPr lang="en-US" altLang="en-US" sz="1600" dirty="0" err="1"/>
              <a:t>DAC_full</a:t>
            </a:r>
            <a:r>
              <a:rPr lang="en-US" altLang="en-US" sz="1600" dirty="0"/>
              <a:t> (output port clocked by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)</a:t>
            </a:r>
          </a:p>
          <a:p>
            <a:pPr eaLnBrk="1" hangingPunct="1"/>
            <a:r>
              <a:rPr lang="en-US" altLang="en-US" sz="1600" dirty="0"/>
              <a:t>  Path Group: </a:t>
            </a:r>
            <a:r>
              <a:rPr lang="en-US" altLang="en-US" sz="1600" dirty="0" err="1"/>
              <a:t>clk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  Path Type: max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 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09800" y="6248400"/>
            <a:ext cx="2997200" cy="376238"/>
          </a:xfrm>
          <a:prstGeom prst="rect">
            <a:avLst/>
          </a:prstGeom>
          <a:solidFill>
            <a:srgbClr val="FFCC00">
              <a:alpha val="3294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Report continued next page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638800" y="1752600"/>
            <a:ext cx="31242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report the worst timing path for max delay scenario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5029200" y="1676400"/>
            <a:ext cx="609600" cy="762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410200" y="3387725"/>
            <a:ext cx="31242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Startpoint  &lt;signal&gt; &lt;type&gt;</a:t>
            </a:r>
          </a:p>
          <a:p>
            <a:pPr eaLnBrk="1" hangingPunct="1"/>
            <a:r>
              <a:rPr lang="en-US" altLang="en-US"/>
              <a:t>Endpoint &lt;signal&gt; &lt;type&gt;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524000" y="4038600"/>
            <a:ext cx="3886200" cy="1143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2590800" y="4038600"/>
            <a:ext cx="2819400" cy="1371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10200" y="4038600"/>
            <a:ext cx="3124200" cy="37623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Very useful to look 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Reports….How do I read these?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3C17B4-642E-4BD6-9121-83E5FC04EE22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533400" y="1362075"/>
            <a:ext cx="7650163" cy="5235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Point                                    Incr       Path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DAC_reg[0]/CP (FD2LQM3P)                 0.00       0.00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DAC_reg[0]/Q (FD2LQM3P)                  0.25       0.25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U59/Z (AND3M1P)                          0.10       0.35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U55/Z (ND4M2P)                           0.13       0.48 f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U56/Z (NR3M6P)                           0.21       0.69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DAC_full (out)                           0.00       0.69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 0.69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20.00      20.00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20.00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output external delay                   -5.00      15.00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15.00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15.00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-0.69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slack (MET)                                        14.31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429000" y="5749925"/>
            <a:ext cx="28956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+ slack is a good thing, it means met timing</a:t>
            </a: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6324600" y="5791200"/>
            <a:ext cx="762000" cy="609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H="1">
            <a:off x="2286000" y="6400800"/>
            <a:ext cx="11430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71948" y="203789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Administrative Matters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61358" y="4559666"/>
            <a:ext cx="8229600" cy="993521"/>
          </a:xfrm>
        </p:spPr>
        <p:txBody>
          <a:bodyPr/>
          <a:lstStyle/>
          <a:p>
            <a:r>
              <a:rPr lang="en-US" altLang="en-US" dirty="0" smtClean="0"/>
              <a:t>Team Formation (teams of 3-4)</a:t>
            </a:r>
          </a:p>
          <a:p>
            <a:pPr lvl="1"/>
            <a:r>
              <a:rPr lang="en-US" altLang="en-US" dirty="0" smtClean="0"/>
              <a:t>Start arranging your teams</a:t>
            </a:r>
            <a:endParaRPr lang="en-US" altLang="en-US" sz="1800" i="1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ADCB3D-7F26-4964-85CA-2479F0B67B1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358" y="1664690"/>
            <a:ext cx="723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Midterm is Monday Mar. 11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in EH1800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HW3 Due Wednesday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@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6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Timing Report…min delay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341E0F-9301-442C-B080-8D75EC9BDEE2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7200" y="1514475"/>
            <a:ext cx="5160963" cy="4991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dc_shell-xg-t&gt; report_timing -delay min -nworst 1</a:t>
            </a:r>
          </a:p>
          <a:p>
            <a:pPr eaLnBrk="1" hangingPunct="1"/>
            <a:r>
              <a:rPr lang="en-US" altLang="en-US" sz="1600"/>
              <a:t>Information: Updating design information... (UID-85)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****************************************</a:t>
            </a:r>
          </a:p>
          <a:p>
            <a:pPr eaLnBrk="1" hangingPunct="1"/>
            <a:r>
              <a:rPr lang="en-US" altLang="en-US" sz="1600"/>
              <a:t>Report : timing</a:t>
            </a:r>
          </a:p>
          <a:p>
            <a:pPr eaLnBrk="1" hangingPunct="1"/>
            <a:r>
              <a:rPr lang="en-US" altLang="en-US" sz="1600"/>
              <a:t>        -path full</a:t>
            </a:r>
          </a:p>
          <a:p>
            <a:pPr eaLnBrk="1" hangingPunct="1"/>
            <a:r>
              <a:rPr lang="en-US" altLang="en-US" sz="1600"/>
              <a:t>        -delay min</a:t>
            </a:r>
          </a:p>
          <a:p>
            <a:pPr eaLnBrk="1" hangingPunct="1"/>
            <a:r>
              <a:rPr lang="en-US" altLang="en-US" sz="1600"/>
              <a:t>        -max_paths 1</a:t>
            </a:r>
          </a:p>
          <a:p>
            <a:pPr eaLnBrk="1" hangingPunct="1"/>
            <a:r>
              <a:rPr lang="en-US" altLang="en-US" sz="1600"/>
              <a:t>Design : ss_a2d_dp</a:t>
            </a:r>
          </a:p>
          <a:p>
            <a:pPr eaLnBrk="1" hangingPunct="1"/>
            <a:r>
              <a:rPr lang="en-US" altLang="en-US" sz="1600"/>
              <a:t>Version: Y-2006.06-SP1</a:t>
            </a:r>
          </a:p>
          <a:p>
            <a:pPr eaLnBrk="1" hangingPunct="1"/>
            <a:r>
              <a:rPr lang="en-US" altLang="en-US" sz="1600"/>
              <a:t>Date   : Thu Oct  2 09:17:50 2008</a:t>
            </a:r>
          </a:p>
          <a:p>
            <a:pPr eaLnBrk="1" hangingPunct="1"/>
            <a:r>
              <a:rPr lang="en-US" altLang="en-US" sz="1600"/>
              <a:t>****************************************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Operating Conditions: NOM   Library: gflxp</a:t>
            </a:r>
          </a:p>
          <a:p>
            <a:pPr eaLnBrk="1" hangingPunct="1"/>
            <a:r>
              <a:rPr lang="en-US" altLang="en-US" sz="1600"/>
              <a:t>Wire Load Model Mode: enclosed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  Startpoint: accum_reg_reg[0]</a:t>
            </a:r>
          </a:p>
          <a:p>
            <a:pPr eaLnBrk="1" hangingPunct="1"/>
            <a:r>
              <a:rPr lang="en-US" altLang="en-US" sz="1600"/>
              <a:t>              (rising edge-triggered flip-flop clocked by clk)</a:t>
            </a:r>
          </a:p>
          <a:p>
            <a:pPr eaLnBrk="1" hangingPunct="1"/>
            <a:r>
              <a:rPr lang="en-US" altLang="en-US" sz="1600"/>
              <a:t>  Endpoint: accum_reg_reg[0]</a:t>
            </a:r>
          </a:p>
          <a:p>
            <a:pPr eaLnBrk="1" hangingPunct="1"/>
            <a:r>
              <a:rPr lang="en-US" altLang="en-US" sz="1600"/>
              <a:t>            (rising edge-triggered flip-flop clocked by clk)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4800600" y="2667000"/>
            <a:ext cx="3810000" cy="3762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 keywork min to get this report</a:t>
            </a: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H="1" flipV="1">
            <a:off x="4114800" y="1828800"/>
            <a:ext cx="685800" cy="8382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4800600" y="3733800"/>
            <a:ext cx="38100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Surprise, Surprise, the min delay is a path between two flops</a:t>
            </a:r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 flipH="1">
            <a:off x="3886200" y="4343400"/>
            <a:ext cx="914400" cy="1371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H="1">
            <a:off x="3886200" y="4343400"/>
            <a:ext cx="914400" cy="18288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5715000" y="6019800"/>
            <a:ext cx="2997200" cy="376238"/>
          </a:xfrm>
          <a:prstGeom prst="rect">
            <a:avLst/>
          </a:prstGeom>
          <a:solidFill>
            <a:srgbClr val="FFCC00">
              <a:alpha val="3294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Report continued next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23" y="38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Timing Report…min delay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385C80-52FB-4931-9FC1-5796F2C6F853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7650163" cy="4991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Point                                    Incr       Path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accum_reg_reg[0]/CP (FD2LQM1P)           0.00       0.00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accum_reg_reg[0]/Q (FD2LQM1P)            0.11       0.11 f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U67/Z (EOFM1P)                           0.05       0.16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accum_reg_reg[0]/D (FD2LQM1P)            0.00       0.16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 0.16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accum_reg_reg[0]/CP (FD2LQM1P)           0.00       0.00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library hold time                        0.08       0.08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 0.08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 0.08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-0.16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slack (MET)                                         0.09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3733800" y="4953000"/>
            <a:ext cx="2362200" cy="3762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Oh good, we made it</a:t>
            </a:r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>
            <a:off x="6096000" y="5334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7" grpId="0" animBg="1"/>
      <p:bldP spid="4454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46523" y="-122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Hold time </a:t>
            </a:r>
            <a:r>
              <a:rPr lang="en-US" altLang="en-US" sz="3200" dirty="0" smtClean="0"/>
              <a:t>(worst case is back to back FF’s)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C925B0-51B4-4737-BD6D-222B25D2E79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526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18288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9050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3528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34290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5052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219200" y="25146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057400" y="2514600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657600" y="2514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9050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5052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9050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143000" y="1666875"/>
            <a:ext cx="1516063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clk2q</a:t>
            </a:r>
            <a:r>
              <a:rPr lang="en-US" altLang="en-US"/>
              <a:t>=0.11ns</a:t>
            </a:r>
            <a:endParaRPr lang="en-US" altLang="en-US" baseline="-2500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743200" y="1666875"/>
            <a:ext cx="1455738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hold</a:t>
            </a:r>
            <a:r>
              <a:rPr lang="en-US" altLang="en-US"/>
              <a:t>=0.08ns</a:t>
            </a:r>
            <a:endParaRPr lang="en-US" altLang="en-US" baseline="-25000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648200" y="1524000"/>
            <a:ext cx="4164013" cy="2024063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Hold time slack for back to back flop</a:t>
            </a:r>
          </a:p>
          <a:p>
            <a:pPr eaLnBrk="1" hangingPunct="1"/>
            <a:r>
              <a:rPr lang="en-US" altLang="en-US"/>
              <a:t>scenario with our library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Slack = Clk2q – Hold = +0.03ns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are “golden” we don’t even have to</a:t>
            </a:r>
          </a:p>
          <a:p>
            <a:pPr eaLnBrk="1" hangingPunct="1"/>
            <a:r>
              <a:rPr lang="en-US" altLang="en-US"/>
              <a:t>worry about this…right?</a:t>
            </a:r>
            <a:endParaRPr lang="en-US" altLang="en-US" baseline="-2500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 rot="-5400000">
            <a:off x="1600200" y="3429000"/>
            <a:ext cx="609600" cy="304800"/>
            <a:chOff x="1104" y="2928"/>
            <a:chExt cx="384" cy="192"/>
          </a:xfrm>
        </p:grpSpPr>
        <p:sp>
          <p:nvSpPr>
            <p:cNvPr id="24644" name="Line 20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5" name="Line 21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6" name="Line 2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7" name="Line 23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8" name="Line 24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rot="-5400000">
            <a:off x="3200400" y="3429000"/>
            <a:ext cx="609600" cy="304800"/>
            <a:chOff x="1104" y="2928"/>
            <a:chExt cx="384" cy="192"/>
          </a:xfrm>
        </p:grpSpPr>
        <p:sp>
          <p:nvSpPr>
            <p:cNvPr id="24639" name="Line 27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0" name="Line 28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1" name="Line 29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2" name="Line 30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3" name="Line 31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rot="-5400000">
            <a:off x="609600" y="3429000"/>
            <a:ext cx="609600" cy="304800"/>
            <a:chOff x="1104" y="2928"/>
            <a:chExt cx="384" cy="192"/>
          </a:xfrm>
        </p:grpSpPr>
        <p:sp>
          <p:nvSpPr>
            <p:cNvPr id="24634" name="Line 33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5" name="Line 34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6" name="Line 35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7" name="Line 36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8" name="Line 37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20230" name="Line 38"/>
          <p:cNvSpPr>
            <a:spLocks noChangeShapeType="1"/>
          </p:cNvSpPr>
          <p:nvPr/>
        </p:nvSpPr>
        <p:spPr bwMode="auto">
          <a:xfrm>
            <a:off x="9144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1" name="Line 39"/>
          <p:cNvSpPr>
            <a:spLocks noChangeShapeType="1"/>
          </p:cNvSpPr>
          <p:nvPr/>
        </p:nvSpPr>
        <p:spPr bwMode="auto">
          <a:xfrm>
            <a:off x="9144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2" name="Line 40"/>
          <p:cNvSpPr>
            <a:spLocks noChangeShapeType="1"/>
          </p:cNvSpPr>
          <p:nvPr/>
        </p:nvSpPr>
        <p:spPr bwMode="auto">
          <a:xfrm flipV="1">
            <a:off x="19050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3" name="Line 41"/>
          <p:cNvSpPr>
            <a:spLocks noChangeShapeType="1"/>
          </p:cNvSpPr>
          <p:nvPr/>
        </p:nvSpPr>
        <p:spPr bwMode="auto">
          <a:xfrm>
            <a:off x="35052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4" name="Line 42"/>
          <p:cNvSpPr>
            <a:spLocks noChangeShapeType="1"/>
          </p:cNvSpPr>
          <p:nvPr/>
        </p:nvSpPr>
        <p:spPr bwMode="auto">
          <a:xfrm>
            <a:off x="35052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5" name="Line 43"/>
          <p:cNvSpPr>
            <a:spLocks noChangeShapeType="1"/>
          </p:cNvSpPr>
          <p:nvPr/>
        </p:nvSpPr>
        <p:spPr bwMode="auto">
          <a:xfrm flipV="1">
            <a:off x="44958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 rot="-5400000">
            <a:off x="4191000" y="3429000"/>
            <a:ext cx="609600" cy="304800"/>
            <a:chOff x="1104" y="2928"/>
            <a:chExt cx="384" cy="192"/>
          </a:xfrm>
        </p:grpSpPr>
        <p:sp>
          <p:nvSpPr>
            <p:cNvPr id="24629" name="Line 45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0" name="Line 46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1" name="Line 47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2" name="Line 48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3" name="Line 49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 rot="-5400000">
            <a:off x="1143000" y="4191000"/>
            <a:ext cx="609600" cy="304800"/>
            <a:chOff x="1104" y="2928"/>
            <a:chExt cx="384" cy="192"/>
          </a:xfrm>
        </p:grpSpPr>
        <p:sp>
          <p:nvSpPr>
            <p:cNvPr id="24624" name="Line 51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5" name="Line 52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6" name="Line 53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7" name="Line 54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8" name="Line 55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 rot="-5400000">
            <a:off x="3733800" y="4191000"/>
            <a:ext cx="609600" cy="304800"/>
            <a:chOff x="1104" y="2928"/>
            <a:chExt cx="384" cy="192"/>
          </a:xfrm>
        </p:grpSpPr>
        <p:sp>
          <p:nvSpPr>
            <p:cNvPr id="24619" name="Line 57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0" name="Line 58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1" name="Line 59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2" name="Line 60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3" name="Line 61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20254" name="Line 62"/>
          <p:cNvSpPr>
            <a:spLocks noChangeShapeType="1"/>
          </p:cNvSpPr>
          <p:nvPr/>
        </p:nvSpPr>
        <p:spPr bwMode="auto">
          <a:xfrm>
            <a:off x="1447800" y="4648200"/>
            <a:ext cx="2590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5" name="Line 63"/>
          <p:cNvSpPr>
            <a:spLocks noChangeShapeType="1"/>
          </p:cNvSpPr>
          <p:nvPr/>
        </p:nvSpPr>
        <p:spPr bwMode="auto">
          <a:xfrm>
            <a:off x="2743200" y="4648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6" name="Text Box 64"/>
          <p:cNvSpPr txBox="1">
            <a:spLocks noChangeArrowheads="1"/>
          </p:cNvSpPr>
          <p:nvPr/>
        </p:nvSpPr>
        <p:spPr bwMode="auto">
          <a:xfrm>
            <a:off x="2133600" y="4876800"/>
            <a:ext cx="98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clk_root</a:t>
            </a:r>
          </a:p>
        </p:txBody>
      </p:sp>
      <p:sp>
        <p:nvSpPr>
          <p:cNvPr id="520257" name="Line 65"/>
          <p:cNvSpPr>
            <a:spLocks noChangeShapeType="1"/>
          </p:cNvSpPr>
          <p:nvPr/>
        </p:nvSpPr>
        <p:spPr bwMode="auto">
          <a:xfrm flipV="1">
            <a:off x="19050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8" name="Line 66"/>
          <p:cNvSpPr>
            <a:spLocks noChangeShapeType="1"/>
          </p:cNvSpPr>
          <p:nvPr/>
        </p:nvSpPr>
        <p:spPr bwMode="auto">
          <a:xfrm flipV="1">
            <a:off x="35052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9" name="Text Box 67"/>
          <p:cNvSpPr txBox="1">
            <a:spLocks noChangeArrowheads="1"/>
          </p:cNvSpPr>
          <p:nvPr/>
        </p:nvSpPr>
        <p:spPr bwMode="auto">
          <a:xfrm>
            <a:off x="22098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20260" name="Text Box 68"/>
          <p:cNvSpPr txBox="1">
            <a:spLocks noChangeArrowheads="1"/>
          </p:cNvSpPr>
          <p:nvPr/>
        </p:nvSpPr>
        <p:spPr bwMode="auto">
          <a:xfrm>
            <a:off x="38100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20262" name="Text Box 70"/>
          <p:cNvSpPr txBox="1">
            <a:spLocks noChangeArrowheads="1"/>
          </p:cNvSpPr>
          <p:nvPr/>
        </p:nvSpPr>
        <p:spPr bwMode="auto">
          <a:xfrm>
            <a:off x="4648200" y="4114800"/>
            <a:ext cx="4114800" cy="2298700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Any large design will require a clock tree to distribute the clock.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Clock is a large capacitive load.  Can’t just drive with one honking driver (RC of wires will kill you then)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Now you have clock skew</a:t>
            </a:r>
            <a:endParaRPr lang="en-US" altLang="en-US" baseline="-25000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33400" y="5492750"/>
            <a:ext cx="3733800" cy="750888"/>
            <a:chOff x="240" y="3460"/>
            <a:chExt cx="2352" cy="473"/>
          </a:xfrm>
        </p:grpSpPr>
        <p:sp>
          <p:nvSpPr>
            <p:cNvPr id="24617" name="Text Box 71"/>
            <p:cNvSpPr txBox="1">
              <a:spLocks noChangeArrowheads="1"/>
            </p:cNvSpPr>
            <p:nvPr/>
          </p:nvSpPr>
          <p:spPr bwMode="auto">
            <a:xfrm>
              <a:off x="240" y="3460"/>
              <a:ext cx="2352" cy="233"/>
            </a:xfrm>
            <a:prstGeom prst="rect">
              <a:avLst/>
            </a:prstGeom>
            <a:solidFill>
              <a:srgbClr val="00FFFF">
                <a:alpha val="3215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set_clock_uncertainty 0.15 clk</a:t>
              </a:r>
            </a:p>
          </p:txBody>
        </p:sp>
        <p:sp>
          <p:nvSpPr>
            <p:cNvPr id="24618" name="Text Box 72"/>
            <p:cNvSpPr txBox="1">
              <a:spLocks noChangeArrowheads="1"/>
            </p:cNvSpPr>
            <p:nvPr/>
          </p:nvSpPr>
          <p:spPr bwMode="auto">
            <a:xfrm>
              <a:off x="240" y="3696"/>
              <a:ext cx="2352" cy="237"/>
            </a:xfrm>
            <a:prstGeom prst="rect">
              <a:avLst/>
            </a:prstGeom>
            <a:solidFill>
              <a:srgbClr val="FFCC99">
                <a:alpha val="3215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Inform Synopsys about your skew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30" grpId="0" animBg="1"/>
      <p:bldP spid="520231" grpId="0" animBg="1"/>
      <p:bldP spid="520232" grpId="0" animBg="1"/>
      <p:bldP spid="520233" grpId="0" animBg="1"/>
      <p:bldP spid="520234" grpId="0" animBg="1"/>
      <p:bldP spid="520235" grpId="0" animBg="1"/>
      <p:bldP spid="520254" grpId="0" animBg="1"/>
      <p:bldP spid="520255" grpId="0" animBg="1"/>
      <p:bldP spid="520256" grpId="0"/>
      <p:bldP spid="520257" grpId="0" animBg="1"/>
      <p:bldP spid="520258" grpId="0" animBg="1"/>
      <p:bldP spid="520259" grpId="0"/>
      <p:bldP spid="520260" grpId="0"/>
      <p:bldP spid="5202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22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Hold Time…how do we fix?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F93F69-D1B2-4A3E-BD6A-CFF756CD2C4C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3716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14478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5240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1242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32004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2766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38200" y="25146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676400" y="2514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429000" y="2514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5240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2766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5240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2766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14400" y="1666875"/>
            <a:ext cx="1516063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clk2q</a:t>
            </a:r>
            <a:r>
              <a:rPr lang="en-US" altLang="en-US"/>
              <a:t>=0.11ns</a:t>
            </a:r>
            <a:endParaRPr lang="en-US" altLang="en-US" baseline="-25000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514600" y="1666875"/>
            <a:ext cx="1455738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hold</a:t>
            </a:r>
            <a:r>
              <a:rPr lang="en-US" altLang="en-US"/>
              <a:t>=0.08ns</a:t>
            </a:r>
            <a:endParaRPr lang="en-US" altLang="en-US" baseline="-25000"/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 rot="-5400000">
            <a:off x="1219200" y="3429000"/>
            <a:ext cx="609600" cy="304800"/>
            <a:chOff x="1104" y="2928"/>
            <a:chExt cx="384" cy="192"/>
          </a:xfrm>
        </p:grpSpPr>
        <p:sp>
          <p:nvSpPr>
            <p:cNvPr id="25673" name="Line 20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4" name="Line 21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5" name="Line 2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6" name="Line 23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7" name="Line 24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20" name="Group 25"/>
          <p:cNvGrpSpPr>
            <a:grpSpLocks/>
          </p:cNvGrpSpPr>
          <p:nvPr/>
        </p:nvGrpSpPr>
        <p:grpSpPr bwMode="auto">
          <a:xfrm rot="-5400000">
            <a:off x="2971800" y="3429000"/>
            <a:ext cx="609600" cy="304800"/>
            <a:chOff x="1104" y="2928"/>
            <a:chExt cx="384" cy="192"/>
          </a:xfrm>
        </p:grpSpPr>
        <p:sp>
          <p:nvSpPr>
            <p:cNvPr id="25668" name="Line 26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9" name="Line 27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0" name="Line 28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1" name="Line 29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2" name="Line 30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21" name="Group 31"/>
          <p:cNvGrpSpPr>
            <a:grpSpLocks/>
          </p:cNvGrpSpPr>
          <p:nvPr/>
        </p:nvGrpSpPr>
        <p:grpSpPr bwMode="auto">
          <a:xfrm rot="-5400000">
            <a:off x="228600" y="3429000"/>
            <a:ext cx="609600" cy="304800"/>
            <a:chOff x="1104" y="2928"/>
            <a:chExt cx="384" cy="192"/>
          </a:xfrm>
        </p:grpSpPr>
        <p:sp>
          <p:nvSpPr>
            <p:cNvPr id="25663" name="Line 32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4" name="Line 33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5" name="Line 34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6" name="Line 35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7" name="Line 36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5622" name="Line 37"/>
          <p:cNvSpPr>
            <a:spLocks noChangeShapeType="1"/>
          </p:cNvSpPr>
          <p:nvPr/>
        </p:nvSpPr>
        <p:spPr bwMode="auto">
          <a:xfrm>
            <a:off x="5334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3" name="Line 38"/>
          <p:cNvSpPr>
            <a:spLocks noChangeShapeType="1"/>
          </p:cNvSpPr>
          <p:nvPr/>
        </p:nvSpPr>
        <p:spPr bwMode="auto">
          <a:xfrm>
            <a:off x="5334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flipV="1">
            <a:off x="15240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>
            <a:off x="32766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>
            <a:off x="32766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7" name="Line 42"/>
          <p:cNvSpPr>
            <a:spLocks noChangeShapeType="1"/>
          </p:cNvSpPr>
          <p:nvPr/>
        </p:nvSpPr>
        <p:spPr bwMode="auto">
          <a:xfrm flipV="1">
            <a:off x="42672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25628" name="Group 43"/>
          <p:cNvGrpSpPr>
            <a:grpSpLocks/>
          </p:cNvGrpSpPr>
          <p:nvPr/>
        </p:nvGrpSpPr>
        <p:grpSpPr bwMode="auto">
          <a:xfrm rot="-5400000">
            <a:off x="3962400" y="3429000"/>
            <a:ext cx="609600" cy="304800"/>
            <a:chOff x="1104" y="2928"/>
            <a:chExt cx="384" cy="192"/>
          </a:xfrm>
        </p:grpSpPr>
        <p:sp>
          <p:nvSpPr>
            <p:cNvPr id="25658" name="Line 44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9" name="Line 45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0" name="Line 46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1" name="Line 47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2" name="Line 48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29" name="Group 49"/>
          <p:cNvGrpSpPr>
            <a:grpSpLocks/>
          </p:cNvGrpSpPr>
          <p:nvPr/>
        </p:nvGrpSpPr>
        <p:grpSpPr bwMode="auto">
          <a:xfrm rot="-5400000">
            <a:off x="762000" y="4191000"/>
            <a:ext cx="609600" cy="304800"/>
            <a:chOff x="1104" y="2928"/>
            <a:chExt cx="384" cy="192"/>
          </a:xfrm>
        </p:grpSpPr>
        <p:sp>
          <p:nvSpPr>
            <p:cNvPr id="25653" name="Line 50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4" name="Line 51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5" name="Line 5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6" name="Line 53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7" name="Line 54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30" name="Group 55"/>
          <p:cNvGrpSpPr>
            <a:grpSpLocks/>
          </p:cNvGrpSpPr>
          <p:nvPr/>
        </p:nvGrpSpPr>
        <p:grpSpPr bwMode="auto">
          <a:xfrm rot="-5400000">
            <a:off x="3505200" y="4191000"/>
            <a:ext cx="609600" cy="304800"/>
            <a:chOff x="1104" y="2928"/>
            <a:chExt cx="384" cy="192"/>
          </a:xfrm>
        </p:grpSpPr>
        <p:sp>
          <p:nvSpPr>
            <p:cNvPr id="25648" name="Line 56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49" name="Line 57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0" name="Line 58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1" name="Line 59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2" name="Line 60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5631" name="Line 61"/>
          <p:cNvSpPr>
            <a:spLocks noChangeShapeType="1"/>
          </p:cNvSpPr>
          <p:nvPr/>
        </p:nvSpPr>
        <p:spPr bwMode="auto">
          <a:xfrm>
            <a:off x="1066800" y="4648200"/>
            <a:ext cx="2743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2" name="Line 62"/>
          <p:cNvSpPr>
            <a:spLocks noChangeShapeType="1"/>
          </p:cNvSpPr>
          <p:nvPr/>
        </p:nvSpPr>
        <p:spPr bwMode="auto">
          <a:xfrm>
            <a:off x="2362200" y="4648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3" name="Text Box 63"/>
          <p:cNvSpPr txBox="1">
            <a:spLocks noChangeArrowheads="1"/>
          </p:cNvSpPr>
          <p:nvPr/>
        </p:nvSpPr>
        <p:spPr bwMode="auto">
          <a:xfrm>
            <a:off x="1828800" y="4876800"/>
            <a:ext cx="98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clk_root</a:t>
            </a:r>
          </a:p>
        </p:txBody>
      </p:sp>
      <p:sp>
        <p:nvSpPr>
          <p:cNvPr id="25634" name="Line 64"/>
          <p:cNvSpPr>
            <a:spLocks noChangeShapeType="1"/>
          </p:cNvSpPr>
          <p:nvPr/>
        </p:nvSpPr>
        <p:spPr bwMode="auto">
          <a:xfrm flipV="1">
            <a:off x="15240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5" name="Line 65"/>
          <p:cNvSpPr>
            <a:spLocks noChangeShapeType="1"/>
          </p:cNvSpPr>
          <p:nvPr/>
        </p:nvSpPr>
        <p:spPr bwMode="auto">
          <a:xfrm flipV="1">
            <a:off x="32766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6" name="Text Box 66"/>
          <p:cNvSpPr txBox="1">
            <a:spLocks noChangeArrowheads="1"/>
          </p:cNvSpPr>
          <p:nvPr/>
        </p:nvSpPr>
        <p:spPr bwMode="auto">
          <a:xfrm>
            <a:off x="18288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37" name="Text Box 67"/>
          <p:cNvSpPr txBox="1">
            <a:spLocks noChangeArrowheads="1"/>
          </p:cNvSpPr>
          <p:nvPr/>
        </p:nvSpPr>
        <p:spPr bwMode="auto">
          <a:xfrm>
            <a:off x="35814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5638" name="Text Box 68"/>
          <p:cNvSpPr txBox="1">
            <a:spLocks noChangeArrowheads="1"/>
          </p:cNvSpPr>
          <p:nvPr/>
        </p:nvSpPr>
        <p:spPr bwMode="auto">
          <a:xfrm>
            <a:off x="4114800" y="2057400"/>
            <a:ext cx="4789488" cy="376238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Slack = Clk2q – Hold – Uncertainty = -0.12ns</a:t>
            </a:r>
          </a:p>
        </p:txBody>
      </p:sp>
      <p:sp>
        <p:nvSpPr>
          <p:cNvPr id="25639" name="Text Box 69"/>
          <p:cNvSpPr txBox="1">
            <a:spLocks noChangeArrowheads="1"/>
          </p:cNvSpPr>
          <p:nvPr/>
        </p:nvSpPr>
        <p:spPr bwMode="auto">
          <a:xfrm>
            <a:off x="2057400" y="2819400"/>
            <a:ext cx="496888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-.05</a:t>
            </a:r>
          </a:p>
        </p:txBody>
      </p:sp>
      <p:sp>
        <p:nvSpPr>
          <p:cNvPr id="25640" name="Text Box 70"/>
          <p:cNvSpPr txBox="1">
            <a:spLocks noChangeArrowheads="1"/>
          </p:cNvSpPr>
          <p:nvPr/>
        </p:nvSpPr>
        <p:spPr bwMode="auto">
          <a:xfrm>
            <a:off x="3810000" y="2819400"/>
            <a:ext cx="560388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+.10</a:t>
            </a:r>
          </a:p>
        </p:txBody>
      </p:sp>
      <p:sp>
        <p:nvSpPr>
          <p:cNvPr id="25641" name="Text Box 71"/>
          <p:cNvSpPr txBox="1">
            <a:spLocks noChangeArrowheads="1"/>
          </p:cNvSpPr>
          <p:nvPr/>
        </p:nvSpPr>
        <p:spPr bwMode="auto">
          <a:xfrm>
            <a:off x="5029200" y="2895600"/>
            <a:ext cx="3476625" cy="376238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CTS did the best it could already</a:t>
            </a:r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2057400" y="2286000"/>
            <a:ext cx="762000" cy="457200"/>
            <a:chOff x="2928" y="3216"/>
            <a:chExt cx="480" cy="288"/>
          </a:xfrm>
        </p:grpSpPr>
        <p:sp>
          <p:nvSpPr>
            <p:cNvPr id="25645" name="Line 77"/>
            <p:cNvSpPr>
              <a:spLocks noChangeShapeType="1"/>
            </p:cNvSpPr>
            <p:nvPr/>
          </p:nvSpPr>
          <p:spPr bwMode="auto">
            <a:xfrm>
              <a:off x="3312" y="336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46" name="Line 78"/>
            <p:cNvSpPr>
              <a:spLocks noChangeShapeType="1"/>
            </p:cNvSpPr>
            <p:nvPr/>
          </p:nvSpPr>
          <p:spPr bwMode="auto">
            <a:xfrm flipH="1">
              <a:off x="2928" y="336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47" name="Freeform 81"/>
            <p:cNvSpPr>
              <a:spLocks/>
            </p:cNvSpPr>
            <p:nvPr/>
          </p:nvSpPr>
          <p:spPr bwMode="auto">
            <a:xfrm>
              <a:off x="3024" y="321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chemeClr val="bg1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21299" name="Text Box 83"/>
          <p:cNvSpPr txBox="1">
            <a:spLocks noChangeArrowheads="1"/>
          </p:cNvSpPr>
          <p:nvPr/>
        </p:nvSpPr>
        <p:spPr bwMode="auto">
          <a:xfrm>
            <a:off x="4876800" y="4029075"/>
            <a:ext cx="36353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Have to add a buffer to slow the</a:t>
            </a:r>
          </a:p>
          <a:p>
            <a:pPr eaLnBrk="1" hangingPunct="1"/>
            <a:r>
              <a:rPr lang="en-US" altLang="en-US"/>
              <a:t>signal down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Referred to as a: min-delay buffer</a:t>
            </a:r>
          </a:p>
        </p:txBody>
      </p:sp>
      <p:sp>
        <p:nvSpPr>
          <p:cNvPr id="521300" name="Freeform 84"/>
          <p:cNvSpPr>
            <a:spLocks/>
          </p:cNvSpPr>
          <p:nvPr/>
        </p:nvSpPr>
        <p:spPr bwMode="auto">
          <a:xfrm>
            <a:off x="2514600" y="2743200"/>
            <a:ext cx="2286000" cy="2286000"/>
          </a:xfrm>
          <a:custGeom>
            <a:avLst/>
            <a:gdLst>
              <a:gd name="T0" fmla="*/ 2147483647 w 1440"/>
              <a:gd name="T1" fmla="*/ 2147483647 h 1440"/>
              <a:gd name="T2" fmla="*/ 2147483647 w 1440"/>
              <a:gd name="T3" fmla="*/ 2147483647 h 1440"/>
              <a:gd name="T4" fmla="*/ 2147483647 w 1440"/>
              <a:gd name="T5" fmla="*/ 2147483647 h 1440"/>
              <a:gd name="T6" fmla="*/ 0 w 1440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440"/>
              <a:gd name="T14" fmla="*/ 1440 w 144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440">
                <a:moveTo>
                  <a:pt x="1440" y="1392"/>
                </a:moveTo>
                <a:cubicBezTo>
                  <a:pt x="1228" y="1416"/>
                  <a:pt x="1016" y="1440"/>
                  <a:pt x="864" y="1392"/>
                </a:cubicBezTo>
                <a:cubicBezTo>
                  <a:pt x="712" y="1344"/>
                  <a:pt x="672" y="1336"/>
                  <a:pt x="528" y="1104"/>
                </a:cubicBezTo>
                <a:cubicBezTo>
                  <a:pt x="384" y="872"/>
                  <a:pt x="192" y="436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99" grpId="0" animBg="1"/>
      <p:bldP spid="521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Lets Play…fire up </a:t>
            </a:r>
            <a:r>
              <a:rPr lang="en-US" altLang="en-US" sz="4400" dirty="0" err="1" smtClean="0"/>
              <a:t>design_vision</a:t>
            </a:r>
            <a:endParaRPr lang="en-US" altLang="en-US" sz="4400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3AED78-91CA-47D0-892E-E5981A202F55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274638" y="1679575"/>
            <a:ext cx="79406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Code a 64 bit accumulator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read_file –format verilog accum.v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constrain the clock to 2ns and compile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report_area  </a:t>
            </a:r>
            <a:r>
              <a:rPr lang="en-US" altLang="en-US" sz="2000">
                <a:sym typeface="Wingdings" panose="05000000000000000000" pitchFamily="2" charset="2"/>
              </a:rPr>
              <a:t> why are there only 2 combinational cells??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check_design  why are there all these dangling nets?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write –format verilog accum –output accum.vg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ungroup –all –flatten   compile again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report_area again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max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now constrain clock to 1.5ns and compile again…what did area do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set_clock_uncertainty 0.2 clk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min  compile agian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min  Why are there still violators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set_fix_hold clk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compile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1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“Holy Mackerel </a:t>
            </a:r>
            <a:r>
              <a:rPr lang="en-US" altLang="en-US" sz="3200" dirty="0" err="1" smtClean="0"/>
              <a:t>Batmat</a:t>
            </a:r>
            <a:r>
              <a:rPr lang="en-US" altLang="en-US" sz="3200" dirty="0" smtClean="0"/>
              <a:t>, This thing is a monster”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Synopsys is 1 of only 2 significant players in the EDA world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6E64E4-69B4-43D9-86C5-56A7A99BBC3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457200" y="2133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Any startup with an interesting EDA tool gets “assimulated”</a:t>
            </a:r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457200" y="3200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Their EDA tool offering is vast (many good tools)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We are only interested in Design Vision/Design Compiler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457200" y="43434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Design Compiler is their oldest most used tool (around in one form or another since 1986)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28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years of development makes for a monster of a CAD tool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/>
      <p:bldP spid="523270" grpId="0"/>
      <p:bldP spid="5232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Help!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If you kick off design_vision in GUI mode it has a help</a:t>
            </a:r>
            <a:r>
              <a:rPr lang="en-US" altLang="en-US" sz="1800" smtClean="0">
                <a:sym typeface="Wingdings" panose="05000000000000000000" pitchFamily="2" charset="2"/>
              </a:rPr>
              <a:t></a:t>
            </a:r>
            <a:r>
              <a:rPr lang="en-US" altLang="en-US" sz="1800" smtClean="0"/>
              <a:t>Man Pages in the banner menu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0619E5-AC1D-42D8-811B-B0C321DCB92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304800" y="3048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643188"/>
            <a:ext cx="87153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3"/>
          <p:cNvSpPr txBox="1">
            <a:spLocks noChangeArrowheads="1"/>
          </p:cNvSpPr>
          <p:nvPr/>
        </p:nvSpPr>
        <p:spPr bwMode="auto">
          <a:xfrm>
            <a:off x="457200" y="461962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Under this you will find the full list of commands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Yaaa … real fine Hoffman, this only does me good if I know what command I am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79323" y="194699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Help!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79DE50-B515-45FC-9D30-C5E46460C72C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9359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2286000" y="1905000"/>
            <a:ext cx="5181600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696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Couldn’t remember command name, but knew it</a:t>
            </a:r>
          </a:p>
          <a:p>
            <a:pPr eaLnBrk="1" hangingPunct="1"/>
            <a:r>
              <a:rPr lang="en-US" altLang="en-US"/>
              <a:t>had something to do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uncertainty</a:t>
            </a:r>
            <a:r>
              <a:rPr lang="en-US" altLang="en-US"/>
              <a:t>.  Can use wildcard matching with help to get a list of applicable commands.</a:t>
            </a:r>
          </a:p>
        </p:txBody>
      </p:sp>
      <p:cxnSp>
        <p:nvCxnSpPr>
          <p:cNvPr id="29702" name="Straight Arrow Connector 7"/>
          <p:cNvCxnSpPr>
            <a:cxnSpLocks noChangeShapeType="1"/>
          </p:cNvCxnSpPr>
          <p:nvPr/>
        </p:nvCxnSpPr>
        <p:spPr bwMode="auto">
          <a:xfrm flipH="1">
            <a:off x="2590800" y="3105150"/>
            <a:ext cx="571500" cy="1314450"/>
          </a:xfrm>
          <a:prstGeom prst="straightConnector1">
            <a:avLst/>
          </a:prstGeom>
          <a:noFill/>
          <a:ln w="9525" algn="ctr">
            <a:solidFill>
              <a:srgbClr val="696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8"/>
          <p:cNvCxnSpPr>
            <a:cxnSpLocks noChangeShapeType="1"/>
          </p:cNvCxnSpPr>
          <p:nvPr/>
        </p:nvCxnSpPr>
        <p:spPr bwMode="auto">
          <a:xfrm flipH="1">
            <a:off x="2590800" y="3105150"/>
            <a:ext cx="571500" cy="1771650"/>
          </a:xfrm>
          <a:prstGeom prst="straightConnector1">
            <a:avLst/>
          </a:prstGeom>
          <a:noFill/>
          <a:ln w="9525" algn="ctr">
            <a:solidFill>
              <a:srgbClr val="696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TextBox 5"/>
          <p:cNvSpPr txBox="1">
            <a:spLocks noChangeArrowheads="1"/>
          </p:cNvSpPr>
          <p:nvPr/>
        </p:nvSpPr>
        <p:spPr bwMode="auto">
          <a:xfrm>
            <a:off x="3178175" y="3397250"/>
            <a:ext cx="5410200" cy="892175"/>
          </a:xfrm>
          <a:prstGeom prst="rect">
            <a:avLst/>
          </a:prstGeom>
          <a:solidFill>
            <a:schemeClr val="bg1"/>
          </a:solidFill>
          <a:ln w="9525">
            <a:solidFill>
              <a:srgbClr val="696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Once you know the command you can get specific help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design_vision&gt;set_clock_uncertainty -help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3566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Optimization Priorities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Design rules have priority over timing goals</a:t>
            </a:r>
          </a:p>
          <a:p>
            <a:pPr eaLnBrk="1" hangingPunct="1"/>
            <a:r>
              <a:rPr lang="en-US" altLang="en-US" dirty="0" smtClean="0"/>
              <a:t>Timing goals have priority over area goals</a:t>
            </a:r>
          </a:p>
          <a:p>
            <a:pPr lvl="1" eaLnBrk="1" hangingPunct="1"/>
            <a:r>
              <a:rPr lang="en-US" altLang="en-US" dirty="0" smtClean="0"/>
              <a:t>Max delay has priority over min-delay</a:t>
            </a:r>
          </a:p>
          <a:p>
            <a:pPr eaLnBrk="1" hangingPunct="1"/>
            <a:r>
              <a:rPr lang="en-US" altLang="en-US" dirty="0" smtClean="0"/>
              <a:t>To prioritize area constraints: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b="1" dirty="0" err="1" smtClean="0"/>
              <a:t>ignore_tns</a:t>
            </a:r>
            <a:r>
              <a:rPr lang="en-US" altLang="en-US" dirty="0" smtClean="0"/>
              <a:t> (total negative slack) option when you specify the area constraint: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set_max_area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-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ignore_tns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10000</a:t>
            </a:r>
          </a:p>
          <a:p>
            <a:pPr eaLnBrk="1" hangingPunct="1"/>
            <a:r>
              <a:rPr lang="en-US" altLang="en-US" dirty="0" smtClean="0"/>
              <a:t>To change priorities use </a:t>
            </a:r>
            <a:r>
              <a:rPr lang="en-US" altLang="en-US" b="1" dirty="0" err="1" smtClean="0"/>
              <a:t>set_cost_priority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set_cost_priority</a:t>
            </a:r>
            <a:r>
              <a:rPr lang="en-US" altLang="en-US" dirty="0" smtClean="0"/>
              <a:t> -delay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28DB60-F533-4961-9E0A-BF7901BD7AE9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5867400" y="4105275"/>
            <a:ext cx="2895600" cy="650875"/>
          </a:xfrm>
          <a:prstGeom prst="rect">
            <a:avLst/>
          </a:prstGeom>
          <a:solidFill>
            <a:srgbClr val="FFCC99">
              <a:alpha val="3215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Specifies that area is to be prioritized above TNS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5486400" y="5486400"/>
            <a:ext cx="2895600" cy="650875"/>
          </a:xfrm>
          <a:prstGeom prst="rect">
            <a:avLst/>
          </a:prstGeom>
          <a:solidFill>
            <a:srgbClr val="FFCC99">
              <a:alpha val="3215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prioritizing delay over max transition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61347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Constraints Default Cost Vector</a:t>
            </a:r>
          </a:p>
        </p:txBody>
      </p:sp>
      <p:pic>
        <p:nvPicPr>
          <p:cNvPr id="3174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24" y="1935163"/>
            <a:ext cx="5589152" cy="4389437"/>
          </a:xfrm>
          <a:noFill/>
        </p:spPr>
      </p:pic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66DE10-A876-4E46-A34D-E1865168E01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Priorities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First there is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function coded in Verilog same as synthesized netlist?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Boolean correct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Sequential correct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 uninteded latches or strange clock gating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F108A4-653B-4C4D-8777-1819A49CA28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457200" y="3505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Next there are design rules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Is the fanout reasonable.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Are my transition times fast enough (Hot Electron)</a:t>
            </a: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457200" y="48006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Finally there are performance criteria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Speed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Power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68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Compiling the Design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2438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Useful </a:t>
            </a:r>
            <a:r>
              <a:rPr lang="en-US" altLang="en-US" sz="2000" b="1" smtClean="0"/>
              <a:t>compile</a:t>
            </a:r>
            <a:r>
              <a:rPr lang="en-US" altLang="en-US" sz="2000" smtClean="0"/>
              <a:t> options include: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-map_effort low | medium | high  (default is medium)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-area_effort low | medium | high (default same as map_effort)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-incremental_mapping (may improve already-mapped)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-verify (compares initial and synthesized designs)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-ungroup_all (collapses all levels of design hierarchy)</a:t>
            </a:r>
            <a:r>
              <a:rPr lang="en-US" altLang="en-US" sz="2400" smtClean="0"/>
              <a:t>  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BD714-7DAC-4350-862D-0ECFC32D91CB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457200" y="41910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compile_ultra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command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Two pass high effort compile of the design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May want to compile normally first to get ballpark figure (higher effort == longer compilation)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127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Top-Down Compilation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top-down compile strategy for medium to small designs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Basic steps are:</a:t>
            </a:r>
          </a:p>
          <a:p>
            <a:pPr lvl="1" eaLnBrk="1" hangingPunct="1"/>
            <a:r>
              <a:rPr lang="en-US" altLang="en-US" dirty="0" smtClean="0"/>
              <a:t>Read in the entire design </a:t>
            </a:r>
          </a:p>
          <a:p>
            <a:pPr lvl="1" eaLnBrk="1" hangingPunct="1"/>
            <a:r>
              <a:rPr lang="en-US" altLang="en-US" dirty="0" smtClean="0"/>
              <a:t>Resolve multiple instances of any design references with </a:t>
            </a:r>
            <a:r>
              <a:rPr lang="en-US" altLang="en-US" b="1" dirty="0" err="1" smtClean="0"/>
              <a:t>uniquify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Apply attributes and constraints to the top level</a:t>
            </a:r>
          </a:p>
          <a:p>
            <a:pPr lvl="1" eaLnBrk="1" hangingPunct="1"/>
            <a:r>
              <a:rPr lang="en-US" altLang="en-US" dirty="0" smtClean="0"/>
              <a:t>Compile the design using </a:t>
            </a:r>
            <a:r>
              <a:rPr lang="en-US" altLang="en-US" b="1" dirty="0" smtClean="0"/>
              <a:t>compile</a:t>
            </a:r>
            <a:r>
              <a:rPr lang="en-US" altLang="en-US" dirty="0" smtClean="0"/>
              <a:t> or </a:t>
            </a:r>
            <a:r>
              <a:rPr lang="en-US" altLang="en-US" b="1" dirty="0" err="1" smtClean="0"/>
              <a:t>compile_ultra</a:t>
            </a:r>
            <a:r>
              <a:rPr lang="en-US" altLang="en-US" dirty="0" smtClean="0"/>
              <a:t> 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88E54C-3C06-4A51-97F0-337EA819A53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1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Example Top-Down Script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3232"/>
            <a:ext cx="8229600" cy="4389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read in the entire design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read_file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-library WORK -format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verilog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link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libraries and modules it references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set design 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set_max_area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resolve multiple references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uniquify</a:t>
            </a:r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compile the design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–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area_effort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2A65ED-53AA-4038-A8CB-D8F399AB4D0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40386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276600" y="4953000"/>
            <a:ext cx="1616075" cy="92551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What??</a:t>
            </a:r>
          </a:p>
          <a:p>
            <a:pPr eaLnBrk="1" hangingPunct="1"/>
            <a:r>
              <a:rPr lang="en-US" altLang="en-US"/>
              <a:t>Will cover this a bit later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H="1" flipV="1">
            <a:off x="1447800" y="5257800"/>
            <a:ext cx="1828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Bottom-Up Compile Strategy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bottom-up compile strategy </a:t>
            </a:r>
          </a:p>
          <a:p>
            <a:pPr lvl="1" eaLnBrk="1" hangingPunct="1"/>
            <a:r>
              <a:rPr lang="en-US" altLang="en-US" sz="2000" dirty="0" smtClean="0"/>
              <a:t>Compile the </a:t>
            </a:r>
            <a:r>
              <a:rPr lang="en-US" altLang="en-US" sz="2000" dirty="0" err="1" smtClean="0"/>
              <a:t>subdesigns</a:t>
            </a:r>
            <a:r>
              <a:rPr lang="en-US" altLang="en-US" sz="2000" dirty="0" smtClean="0"/>
              <a:t> separately and then incorporate them</a:t>
            </a:r>
          </a:p>
          <a:p>
            <a:pPr lvl="1" eaLnBrk="1" hangingPunct="1"/>
            <a:r>
              <a:rPr lang="en-US" altLang="en-US" sz="2000" dirty="0" smtClean="0"/>
              <a:t>Top-level constraints are applied and the design is checked for violations.</a:t>
            </a:r>
          </a:p>
          <a:p>
            <a:pPr eaLnBrk="1" hangingPunct="1"/>
            <a:r>
              <a:rPr lang="en-US" altLang="en-US" sz="2400" dirty="0" smtClean="0"/>
              <a:t>Advantages:</a:t>
            </a:r>
          </a:p>
          <a:p>
            <a:pPr lvl="1" eaLnBrk="1" hangingPunct="1"/>
            <a:r>
              <a:rPr lang="en-US" altLang="en-US" sz="2000" dirty="0" smtClean="0"/>
              <a:t>Compiles large designs more quickly (divide-and-conquer)</a:t>
            </a:r>
          </a:p>
          <a:p>
            <a:pPr lvl="1" eaLnBrk="1" hangingPunct="1"/>
            <a:r>
              <a:rPr lang="en-US" altLang="en-US" sz="2000" dirty="0" smtClean="0"/>
              <a:t>Requires less memory than top-down compile</a:t>
            </a:r>
          </a:p>
          <a:p>
            <a:pPr eaLnBrk="1" hangingPunct="1"/>
            <a:r>
              <a:rPr lang="en-US" altLang="en-US" sz="2400" dirty="0" smtClean="0"/>
              <a:t>Disadvantages</a:t>
            </a:r>
          </a:p>
          <a:p>
            <a:pPr lvl="1" eaLnBrk="1" hangingPunct="1"/>
            <a:r>
              <a:rPr lang="en-US" altLang="en-US" sz="2000" dirty="0" smtClean="0"/>
              <a:t>Need to develop local constraints as well as global constraints</a:t>
            </a:r>
          </a:p>
          <a:p>
            <a:pPr lvl="1" eaLnBrk="1" hangingPunct="1"/>
            <a:r>
              <a:rPr lang="en-US" altLang="en-US" sz="2000" dirty="0" smtClean="0"/>
              <a:t>May need to repeat process several times to meet design goals</a:t>
            </a:r>
          </a:p>
          <a:p>
            <a:pPr eaLnBrk="1" hangingPunct="1"/>
            <a:r>
              <a:rPr lang="en-US" altLang="en-US" sz="2400" dirty="0" smtClean="0"/>
              <a:t>Only likely to use if running into serious memory or performance issues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F77AD4-5992-40C1-A912-AF904A7F512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890140" y="4963318"/>
            <a:ext cx="7034660" cy="457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8758" name="Text Box 6"/>
          <p:cNvSpPr txBox="1">
            <a:spLocks noChangeArrowheads="1"/>
          </p:cNvSpPr>
          <p:nvPr/>
        </p:nvSpPr>
        <p:spPr bwMode="auto">
          <a:xfrm>
            <a:off x="6781800" y="4291012"/>
            <a:ext cx="1997075" cy="6508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This is a royal pain in the butt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9" grpId="0" animBg="1"/>
      <p:bldP spid="4587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Resolving Multiple References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82035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a hierarchical design, </a:t>
            </a:r>
            <a:r>
              <a:rPr lang="en-US" altLang="en-US" dirty="0" err="1" smtClean="0"/>
              <a:t>subdesigns</a:t>
            </a:r>
            <a:r>
              <a:rPr lang="en-US" altLang="en-US" dirty="0" smtClean="0"/>
              <a:t> are often referenced by more than one cell instance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C87515-10E7-46F9-8ADC-BB0EC703B38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9342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Uniquify</a:t>
            </a:r>
            <a:r>
              <a:rPr lang="en-US" altLang="en-US" dirty="0" smtClean="0"/>
              <a:t> Method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b="1" smtClean="0"/>
              <a:t>uniquify</a:t>
            </a:r>
            <a:r>
              <a:rPr lang="en-US" altLang="en-US" sz="2400" smtClean="0"/>
              <a:t> command creates a uniquely named copy of the design for each instance.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current_design 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uniquify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compile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Each design optimized separately</a:t>
            </a:r>
          </a:p>
          <a:p>
            <a:pPr eaLnBrk="1" hangingPunct="1"/>
            <a:r>
              <a:rPr lang="en-US" altLang="en-US" sz="2400" smtClean="0"/>
              <a:t>What are advantages and disadvantages? 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602D8-5870-4E48-BE07-F406FB836713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28875"/>
            <a:ext cx="3667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661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Compile-once-don’t-touch Method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compile-once-don’t-touch method uses the </a:t>
            </a:r>
            <a:r>
              <a:rPr lang="en-US" altLang="en-US" dirty="0" err="1" smtClean="0"/>
              <a:t>set_dont_touch</a:t>
            </a:r>
            <a:r>
              <a:rPr lang="en-US" altLang="en-US" dirty="0" smtClean="0"/>
              <a:t> command to preserve the compiled </a:t>
            </a:r>
            <a:r>
              <a:rPr lang="en-US" altLang="en-US" dirty="0" err="1" smtClean="0"/>
              <a:t>subdesign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</a:rPr>
              <a:t> top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characterize –constraints U2/U3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</a:rPr>
              <a:t> C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compile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</a:rPr>
              <a:t> top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set_dont_touch</a:t>
            </a:r>
            <a:r>
              <a:rPr lang="en-US" altLang="en-US" sz="2000" dirty="0" smtClean="0">
                <a:latin typeface="Tahoma" panose="020B0604030504040204" pitchFamily="34" charset="0"/>
              </a:rPr>
              <a:t> {U2/U3 U2/U4}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compile</a:t>
            </a:r>
          </a:p>
          <a:p>
            <a:pPr eaLnBrk="1" hangingPunct="1"/>
            <a:r>
              <a:rPr lang="en-US" altLang="en-US" dirty="0" smtClean="0"/>
              <a:t>What are advantages and disadvantages?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3D38-93D7-44B5-AC50-9CEB68543B1A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700"/>
            <a:ext cx="3714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1473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Ungroup Method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1467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ungroup command makes unique copies of the design and removes levels of the hierarchy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current_design</a:t>
            </a:r>
            <a:r>
              <a:rPr lang="en-US" altLang="en-US" dirty="0" smtClean="0"/>
              <a:t> B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ungroup {U3 U4}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current_design</a:t>
            </a:r>
            <a:r>
              <a:rPr lang="en-US" altLang="en-US" dirty="0" smtClean="0"/>
              <a:t> top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compile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sz="800" dirty="0" smtClean="0"/>
          </a:p>
          <a:p>
            <a:pPr eaLnBrk="1" hangingPunct="1"/>
            <a:r>
              <a:rPr lang="en-US" altLang="en-US" dirty="0" smtClean="0"/>
              <a:t>What are advantages and disadvantages?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6DF613-E74A-47B3-80A2-D9C8F29FBEB5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4267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8"/>
          <p:cNvSpPr>
            <a:spLocks noGrp="1" noChangeArrowheads="1"/>
          </p:cNvSpPr>
          <p:nvPr>
            <p:ph type="title"/>
          </p:nvPr>
        </p:nvSpPr>
        <p:spPr>
          <a:xfrm>
            <a:off x="825910" y="92075"/>
            <a:ext cx="830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Flattening Hierarchy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02BB7-CE08-411E-847E-35D359CD1CC7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81000" y="1670050"/>
            <a:ext cx="49736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 logic1(input a, c, e, output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@(a, c, e)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x = (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(~a|~c)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&amp; e) | 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a&amp;c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 logic2(input a, b, c, d, output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y);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@(a, b, c, d)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y = (((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(~a|~c)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&amp;b) | ((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|~b)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&amp;c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))&amp;d) | ((a|~b)&amp;~d);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 logic(input a, b, c, d, e, f, output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z);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wire x, y;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logic1(a, c, e, x);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logic2(a, b, c, d, y);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@(x, y, f)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z = (~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f&amp;x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| (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f&amp;y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486400" y="3962400"/>
            <a:ext cx="28305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Flattened Hierarchy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Area:	34.15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Delay:	0.25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486400" y="1905000"/>
            <a:ext cx="3136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Unflattened Hierarchy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Area:	36.15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Delay:	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7529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Checking your Design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z="2400" b="1" smtClean="0">
                <a:latin typeface="Tahoma" panose="020B0604030504040204" pitchFamily="34" charset="0"/>
              </a:rPr>
              <a:t>check_design</a:t>
            </a:r>
            <a:r>
              <a:rPr lang="en-US" altLang="en-US" smtClean="0"/>
              <a:t> command to verify design consistency.</a:t>
            </a:r>
          </a:p>
          <a:p>
            <a:pPr lvl="1" eaLnBrk="1" hangingPunct="1"/>
            <a:r>
              <a:rPr lang="en-US" altLang="en-US" smtClean="0"/>
              <a:t>Usually run both before and after compiling a design</a:t>
            </a:r>
          </a:p>
          <a:p>
            <a:pPr lvl="1" eaLnBrk="1" hangingPunct="1"/>
            <a:r>
              <a:rPr lang="en-US" altLang="en-US" smtClean="0"/>
              <a:t>Gives a list of warning and error messages</a:t>
            </a:r>
          </a:p>
          <a:p>
            <a:pPr lvl="1" eaLnBrk="1" hangingPunct="1"/>
            <a:r>
              <a:rPr lang="en-US" altLang="en-US" smtClean="0"/>
              <a:t>Errors will cause compiles to fail</a:t>
            </a:r>
          </a:p>
          <a:p>
            <a:pPr lvl="1" eaLnBrk="1" hangingPunct="1"/>
            <a:r>
              <a:rPr lang="en-US" altLang="en-US" smtClean="0"/>
              <a:t>Warnings indicate a problem with the current design</a:t>
            </a:r>
          </a:p>
          <a:p>
            <a:pPr lvl="2" eaLnBrk="1" hangingPunct="1"/>
            <a:r>
              <a:rPr lang="en-US" altLang="en-US" smtClean="0"/>
              <a:t>Try to fix all of these, since later they can lead to problems</a:t>
            </a:r>
          </a:p>
          <a:p>
            <a:pPr lvl="2" eaLnBrk="1" hangingPunct="1"/>
            <a:r>
              <a:rPr lang="en-US" altLang="en-US" smtClean="0"/>
              <a:t>Use check_design –summary or check_design -no_warnings to limit the number of warnings given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z="2000" b="1" smtClean="0">
                <a:latin typeface="Tahoma" panose="020B0604030504040204" pitchFamily="34" charset="0"/>
              </a:rPr>
              <a:t>check_timing</a:t>
            </a:r>
            <a:r>
              <a:rPr lang="en-US" altLang="en-US" smtClean="0"/>
              <a:t> to locate potential timing problems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z="2000" b="1" smtClean="0">
                <a:latin typeface="Tahoma" panose="020B0604030504040204" pitchFamily="34" charset="0"/>
              </a:rPr>
              <a:t>report_contraints –all_violators </a:t>
            </a:r>
            <a:r>
              <a:rPr lang="en-US" altLang="en-US" sz="2000" smtClean="0">
                <a:latin typeface="Tahoma" panose="020B0604030504040204" pitchFamily="34" charset="0"/>
              </a:rPr>
              <a:t>(check everything)</a:t>
            </a:r>
            <a:endParaRPr lang="en-US" altLang="en-US" sz="2000" b="1" smtClean="0">
              <a:latin typeface="Tahoma" panose="020B0604030504040204" pitchFamily="34" charset="0"/>
            </a:endParaRP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CDBF3C-DA2E-4C90-BDCC-F5A9BBED2B0E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40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is cost function driven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Cost is a function of:</a:t>
            </a:r>
          </a:p>
          <a:p>
            <a:pPr lvl="1" eaLnBrk="1" hangingPunct="1"/>
            <a:r>
              <a:rPr lang="en-US" altLang="en-US" smtClean="0"/>
              <a:t>Timing</a:t>
            </a:r>
          </a:p>
          <a:p>
            <a:pPr lvl="1" eaLnBrk="1" hangingPunct="1"/>
            <a:r>
              <a:rPr lang="en-US" altLang="en-US" smtClean="0"/>
              <a:t>Area</a:t>
            </a:r>
          </a:p>
          <a:p>
            <a:pPr lvl="1" eaLnBrk="1" hangingPunct="1"/>
            <a:r>
              <a:rPr lang="en-US" altLang="en-US" smtClean="0"/>
              <a:t>Power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BA95F9-C398-4FA0-ACA1-6D0A35252260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-1534519">
            <a:off x="2133600" y="2590800"/>
            <a:ext cx="2225675" cy="376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 this priority order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43400" y="1895475"/>
            <a:ext cx="4038600" cy="1574800"/>
            <a:chOff x="2736" y="1194"/>
            <a:chExt cx="2544" cy="992"/>
          </a:xfrm>
        </p:grpSpPr>
        <p:sp>
          <p:nvSpPr>
            <p:cNvPr id="6153" name="Text Box 5"/>
            <p:cNvSpPr txBox="1">
              <a:spLocks noChangeArrowheads="1"/>
            </p:cNvSpPr>
            <p:nvPr/>
          </p:nvSpPr>
          <p:spPr bwMode="auto">
            <a:xfrm>
              <a:off x="2736" y="1194"/>
              <a:ext cx="2544" cy="58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Cost(mapping) = -Slack(mapping) + </a:t>
              </a:r>
            </a:p>
            <a:p>
              <a:pPr eaLnBrk="1" hangingPunct="1"/>
              <a:r>
                <a:rPr lang="en-US" altLang="en-US"/>
                <a:t>                          Area(mapping) +</a:t>
              </a:r>
            </a:p>
            <a:p>
              <a:pPr eaLnBrk="1" hangingPunct="1"/>
              <a:r>
                <a:rPr lang="en-US" altLang="en-US"/>
                <a:t>                          [power(mapping)]</a:t>
              </a:r>
            </a:p>
          </p:txBody>
        </p:sp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544" cy="410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Explore mapping space to minimize</a:t>
              </a:r>
            </a:p>
            <a:p>
              <a:pPr eaLnBrk="1" hangingPunct="1"/>
              <a:r>
                <a:rPr lang="en-US" altLang="en-US"/>
                <a:t>this function </a:t>
              </a:r>
              <a:r>
                <a:rPr lang="en-US" altLang="en-US" i="1"/>
                <a:t>(not the exact function)</a:t>
              </a:r>
            </a:p>
          </p:txBody>
        </p:sp>
      </p:grpSp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533400" y="3733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Mapping refers to the mapping of the logic (elaborated database) to the cell library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533400" y="49530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Synopsys is a bit like the typical ECE Student…Smart, but a touch lazy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Loose Constraints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Loose Design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9" grpId="0"/>
      <p:bldP spid="5048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949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Analyzing your Design [1]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several commands to analyze your design</a:t>
            </a:r>
          </a:p>
          <a:p>
            <a:pPr lvl="1" eaLnBrk="1" hangingPunct="1"/>
            <a:r>
              <a:rPr lang="en-US" altLang="en-US" b="1" smtClean="0"/>
              <a:t>report_design</a:t>
            </a:r>
          </a:p>
          <a:p>
            <a:pPr lvl="2" eaLnBrk="1" hangingPunct="1"/>
            <a:r>
              <a:rPr lang="en-US" altLang="en-US" smtClean="0"/>
              <a:t>display characteristics of the current design</a:t>
            </a:r>
          </a:p>
          <a:p>
            <a:pPr lvl="2" eaLnBrk="1" hangingPunct="1"/>
            <a:r>
              <a:rPr lang="en-US" altLang="en-US" smtClean="0"/>
              <a:t>operating conditions, wire load model, output delays, etc.</a:t>
            </a:r>
          </a:p>
          <a:p>
            <a:pPr lvl="2" eaLnBrk="1" hangingPunct="1"/>
            <a:r>
              <a:rPr lang="en-US" altLang="en-US" smtClean="0"/>
              <a:t>parameters used by the design</a:t>
            </a:r>
          </a:p>
          <a:p>
            <a:pPr lvl="1" eaLnBrk="1" hangingPunct="1"/>
            <a:r>
              <a:rPr lang="en-US" altLang="en-US" b="1" smtClean="0"/>
              <a:t>report_area</a:t>
            </a:r>
          </a:p>
          <a:p>
            <a:pPr lvl="2" eaLnBrk="1" hangingPunct="1"/>
            <a:r>
              <a:rPr lang="en-US" altLang="en-US" smtClean="0"/>
              <a:t>displays area information for the current design</a:t>
            </a:r>
          </a:p>
          <a:p>
            <a:pPr lvl="2" eaLnBrk="1" hangingPunct="1"/>
            <a:r>
              <a:rPr lang="en-US" altLang="en-US" smtClean="0"/>
              <a:t>number of nets, ports, cells, references</a:t>
            </a:r>
          </a:p>
          <a:p>
            <a:pPr lvl="2" eaLnBrk="1" hangingPunct="1"/>
            <a:r>
              <a:rPr lang="en-US" altLang="en-US" smtClean="0"/>
              <a:t>area of combinational logic, non-combinational, interconnect, total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75F51D-ACEC-4488-9FF2-7CB1BCFC42B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884903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Analyzing your Design [2]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43216"/>
            <a:ext cx="8229600" cy="4389437"/>
          </a:xfrm>
        </p:spPr>
        <p:txBody>
          <a:bodyPr/>
          <a:lstStyle/>
          <a:p>
            <a:pPr lvl="1" eaLnBrk="1" hangingPunct="1"/>
            <a:r>
              <a:rPr lang="en-US" altLang="en-US" b="1" dirty="0" err="1" smtClean="0"/>
              <a:t>report_hierarchy</a:t>
            </a:r>
            <a:endParaRPr lang="en-US" altLang="en-US" b="1" dirty="0" smtClean="0"/>
          </a:p>
          <a:p>
            <a:pPr lvl="2" eaLnBrk="1" hangingPunct="1"/>
            <a:r>
              <a:rPr lang="en-US" altLang="en-US" dirty="0" smtClean="0"/>
              <a:t>displays the reference hierarchy of the current design</a:t>
            </a:r>
          </a:p>
          <a:p>
            <a:pPr lvl="2" eaLnBrk="1" hangingPunct="1"/>
            <a:r>
              <a:rPr lang="en-US" altLang="en-US" dirty="0" smtClean="0"/>
              <a:t>tells modules/cells used and the libraries they come from</a:t>
            </a:r>
          </a:p>
          <a:p>
            <a:pPr lvl="1" eaLnBrk="1" hangingPunct="1"/>
            <a:r>
              <a:rPr lang="en-US" altLang="en-US" b="1" dirty="0" err="1" smtClean="0"/>
              <a:t>report_timing</a:t>
            </a:r>
            <a:endParaRPr lang="en-US" altLang="en-US" b="1" dirty="0" smtClean="0"/>
          </a:p>
          <a:p>
            <a:pPr lvl="2" eaLnBrk="1" hangingPunct="1"/>
            <a:r>
              <a:rPr lang="en-US" altLang="en-US" dirty="0" smtClean="0"/>
              <a:t>reports timing information about the design </a:t>
            </a:r>
          </a:p>
          <a:p>
            <a:pPr lvl="2" eaLnBrk="1" hangingPunct="1"/>
            <a:r>
              <a:rPr lang="en-US" altLang="en-US" dirty="0" smtClean="0"/>
              <a:t>default shows one worst case delay path</a:t>
            </a:r>
          </a:p>
          <a:p>
            <a:pPr lvl="1" eaLnBrk="1" hangingPunct="1"/>
            <a:r>
              <a:rPr lang="en-US" altLang="en-US" b="1" dirty="0" err="1" smtClean="0"/>
              <a:t>report_resources</a:t>
            </a:r>
            <a:endParaRPr lang="en-US" altLang="en-US" b="1" dirty="0" smtClean="0"/>
          </a:p>
          <a:p>
            <a:pPr lvl="2" eaLnBrk="1" hangingPunct="1"/>
            <a:r>
              <a:rPr lang="en-US" altLang="en-US" dirty="0" smtClean="0"/>
              <a:t>Lists the resources and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 blocks used by the current design</a:t>
            </a:r>
          </a:p>
          <a:p>
            <a:pPr lvl="1" eaLnBrk="1" hangingPunct="1"/>
            <a:r>
              <a:rPr lang="en-US" altLang="en-US" dirty="0" smtClean="0"/>
              <a:t>Can send reports to files</a:t>
            </a:r>
          </a:p>
          <a:p>
            <a:pPr lvl="2" eaLnBrk="1" hangingPunct="1"/>
            <a:r>
              <a:rPr lang="en-US" altLang="en-US" dirty="0" err="1" smtClean="0"/>
              <a:t>report_resources</a:t>
            </a:r>
            <a:r>
              <a:rPr lang="en-US" altLang="en-US" dirty="0" smtClean="0"/>
              <a:t> &gt; </a:t>
            </a:r>
            <a:r>
              <a:rPr lang="en-US" altLang="en-US" dirty="0" err="1" smtClean="0"/>
              <a:t>cmult_resources.rpt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Lots of other report commands available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0FECEE-41D7-496F-B3CA-8B7A69C065E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37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Optimization Strategies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Area vs. Delay - Often only really optimize for one</a:t>
            </a:r>
          </a:p>
          <a:p>
            <a:pPr lvl="1" eaLnBrk="1" hangingPunct="1"/>
            <a:r>
              <a:rPr lang="en-US" altLang="en-US" smtClean="0"/>
              <a:t>“Fastest given an area constraint”</a:t>
            </a:r>
          </a:p>
          <a:p>
            <a:pPr lvl="1" eaLnBrk="1" hangingPunct="1"/>
            <a:r>
              <a:rPr lang="en-US" altLang="en-US" smtClean="0"/>
              <a:t>“Smallest given a speed constraint”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 Compiler Reference Manual has several pointers on synthesis settings for these goals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7C700F-0027-44E3-BA8F-3BE9857855D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Needs Constraint?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0775E9-B830-4BA9-B4F2-E77B68376785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0" y="4191000"/>
            <a:ext cx="1295400" cy="1676400"/>
            <a:chOff x="1488" y="1296"/>
            <a:chExt cx="912" cy="1056"/>
          </a:xfrm>
        </p:grpSpPr>
        <p:sp>
          <p:nvSpPr>
            <p:cNvPr id="7233" name="Freeform 6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234" name="Text Box 7"/>
            <p:cNvSpPr txBox="1">
              <a:spLocks noChangeArrowheads="1"/>
            </p:cNvSpPr>
            <p:nvPr/>
          </p:nvSpPr>
          <p:spPr bwMode="auto">
            <a:xfrm>
              <a:off x="1670" y="1333"/>
              <a:ext cx="1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7235" name="Text Box 8"/>
            <p:cNvSpPr txBox="1">
              <a:spLocks noChangeArrowheads="1"/>
            </p:cNvSpPr>
            <p:nvPr/>
          </p:nvSpPr>
          <p:spPr bwMode="auto">
            <a:xfrm rot="-3208698">
              <a:off x="1462" y="1725"/>
              <a:ext cx="9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Combinational</a:t>
              </a:r>
            </a:p>
          </p:txBody>
        </p:sp>
      </p:grpSp>
      <p:sp>
        <p:nvSpPr>
          <p:cNvPr id="505865" name="Rectangle 9"/>
          <p:cNvSpPr>
            <a:spLocks noChangeArrowheads="1"/>
          </p:cNvSpPr>
          <p:nvPr/>
        </p:nvSpPr>
        <p:spPr bwMode="auto">
          <a:xfrm>
            <a:off x="3124200" y="4267200"/>
            <a:ext cx="304800" cy="1371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4114800"/>
            <a:ext cx="1447800" cy="1676400"/>
            <a:chOff x="1488" y="1296"/>
            <a:chExt cx="912" cy="1056"/>
          </a:xfrm>
        </p:grpSpPr>
        <p:sp>
          <p:nvSpPr>
            <p:cNvPr id="7230" name="Freeform 13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231" name="Text Box 14"/>
            <p:cNvSpPr txBox="1">
              <a:spLocks noChangeArrowheads="1"/>
            </p:cNvSpPr>
            <p:nvPr/>
          </p:nvSpPr>
          <p:spPr bwMode="auto">
            <a:xfrm>
              <a:off x="1670" y="1333"/>
              <a:ext cx="1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7232" name="Text Box 15"/>
            <p:cNvSpPr txBox="1">
              <a:spLocks noChangeArrowheads="1"/>
            </p:cNvSpPr>
            <p:nvPr/>
          </p:nvSpPr>
          <p:spPr bwMode="auto">
            <a:xfrm rot="-3208698">
              <a:off x="1471" y="1745"/>
              <a:ext cx="9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Combinational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943600" y="4191000"/>
            <a:ext cx="1295400" cy="1676400"/>
            <a:chOff x="1488" y="1296"/>
            <a:chExt cx="912" cy="1056"/>
          </a:xfrm>
        </p:grpSpPr>
        <p:sp>
          <p:nvSpPr>
            <p:cNvPr id="7227" name="Freeform 17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228" name="Text Box 18"/>
            <p:cNvSpPr txBox="1">
              <a:spLocks noChangeArrowheads="1"/>
            </p:cNvSpPr>
            <p:nvPr/>
          </p:nvSpPr>
          <p:spPr bwMode="auto">
            <a:xfrm>
              <a:off x="1670" y="1333"/>
              <a:ext cx="1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7229" name="Text Box 19"/>
            <p:cNvSpPr txBox="1">
              <a:spLocks noChangeArrowheads="1"/>
            </p:cNvSpPr>
            <p:nvPr/>
          </p:nvSpPr>
          <p:spPr bwMode="auto">
            <a:xfrm rot="-3208698">
              <a:off x="1461" y="1726"/>
              <a:ext cx="9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Combinational</a:t>
              </a:r>
            </a:p>
          </p:txBody>
        </p:sp>
      </p:grpSp>
      <p:sp>
        <p:nvSpPr>
          <p:cNvPr id="505876" name="Line 20"/>
          <p:cNvSpPr>
            <a:spLocks noChangeShapeType="1"/>
          </p:cNvSpPr>
          <p:nvPr/>
        </p:nvSpPr>
        <p:spPr bwMode="auto">
          <a:xfrm>
            <a:off x="12954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78" name="Line 22"/>
          <p:cNvSpPr>
            <a:spLocks noChangeShapeType="1"/>
          </p:cNvSpPr>
          <p:nvPr/>
        </p:nvSpPr>
        <p:spPr bwMode="auto">
          <a:xfrm>
            <a:off x="2743200" y="48768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 flipH="1">
            <a:off x="32004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0" name="Line 24"/>
          <p:cNvSpPr>
            <a:spLocks noChangeShapeType="1"/>
          </p:cNvSpPr>
          <p:nvPr/>
        </p:nvSpPr>
        <p:spPr bwMode="auto">
          <a:xfrm>
            <a:off x="32766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1" name="Line 25"/>
          <p:cNvSpPr>
            <a:spLocks noChangeShapeType="1"/>
          </p:cNvSpPr>
          <p:nvPr/>
        </p:nvSpPr>
        <p:spPr bwMode="auto">
          <a:xfrm>
            <a:off x="34290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2" name="Line 26"/>
          <p:cNvSpPr>
            <a:spLocks noChangeShapeType="1"/>
          </p:cNvSpPr>
          <p:nvPr/>
        </p:nvSpPr>
        <p:spPr bwMode="auto">
          <a:xfrm>
            <a:off x="50292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3" name="Rectangle 27"/>
          <p:cNvSpPr>
            <a:spLocks noChangeArrowheads="1"/>
          </p:cNvSpPr>
          <p:nvPr/>
        </p:nvSpPr>
        <p:spPr bwMode="auto">
          <a:xfrm>
            <a:off x="5334000" y="4267200"/>
            <a:ext cx="304800" cy="1371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884" name="Line 28"/>
          <p:cNvSpPr>
            <a:spLocks noChangeShapeType="1"/>
          </p:cNvSpPr>
          <p:nvPr/>
        </p:nvSpPr>
        <p:spPr bwMode="auto">
          <a:xfrm flipH="1">
            <a:off x="54102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5" name="Line 29"/>
          <p:cNvSpPr>
            <a:spLocks noChangeShapeType="1"/>
          </p:cNvSpPr>
          <p:nvPr/>
        </p:nvSpPr>
        <p:spPr bwMode="auto">
          <a:xfrm>
            <a:off x="54864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6" name="Line 30"/>
          <p:cNvSpPr>
            <a:spLocks noChangeShapeType="1"/>
          </p:cNvSpPr>
          <p:nvPr/>
        </p:nvSpPr>
        <p:spPr bwMode="auto">
          <a:xfrm>
            <a:off x="5638800" y="48768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7" name="Line 31"/>
          <p:cNvSpPr>
            <a:spLocks noChangeShapeType="1"/>
          </p:cNvSpPr>
          <p:nvPr/>
        </p:nvSpPr>
        <p:spPr bwMode="auto">
          <a:xfrm>
            <a:off x="71628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8" name="Line 32"/>
          <p:cNvSpPr>
            <a:spLocks noChangeShapeType="1"/>
          </p:cNvSpPr>
          <p:nvPr/>
        </p:nvSpPr>
        <p:spPr bwMode="auto">
          <a:xfrm>
            <a:off x="3276600" y="5638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9" name="Line 33"/>
          <p:cNvSpPr>
            <a:spLocks noChangeShapeType="1"/>
          </p:cNvSpPr>
          <p:nvPr/>
        </p:nvSpPr>
        <p:spPr bwMode="auto">
          <a:xfrm>
            <a:off x="5486400" y="5638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90" name="Line 34"/>
          <p:cNvSpPr>
            <a:spLocks noChangeShapeType="1"/>
          </p:cNvSpPr>
          <p:nvPr/>
        </p:nvSpPr>
        <p:spPr bwMode="auto">
          <a:xfrm flipH="1">
            <a:off x="1143000" y="5943600"/>
            <a:ext cx="434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91" name="Text Box 35"/>
          <p:cNvSpPr txBox="1">
            <a:spLocks noChangeArrowheads="1"/>
          </p:cNvSpPr>
          <p:nvPr/>
        </p:nvSpPr>
        <p:spPr bwMode="auto">
          <a:xfrm>
            <a:off x="1143000" y="58674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505892" name="Text Box 36"/>
          <p:cNvSpPr txBox="1">
            <a:spLocks noChangeArrowheads="1"/>
          </p:cNvSpPr>
          <p:nvPr/>
        </p:nvSpPr>
        <p:spPr bwMode="auto">
          <a:xfrm>
            <a:off x="609600" y="44958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primary</a:t>
            </a:r>
          </a:p>
          <a:p>
            <a:pPr eaLnBrk="1" hangingPunct="1"/>
            <a:r>
              <a:rPr lang="en-US" altLang="en-US"/>
              <a:t>inputs</a:t>
            </a:r>
          </a:p>
        </p:txBody>
      </p:sp>
      <p:sp>
        <p:nvSpPr>
          <p:cNvPr id="505893" name="Text Box 37"/>
          <p:cNvSpPr txBox="1">
            <a:spLocks noChangeArrowheads="1"/>
          </p:cNvSpPr>
          <p:nvPr/>
        </p:nvSpPr>
        <p:spPr bwMode="auto">
          <a:xfrm>
            <a:off x="7467600" y="45720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primary</a:t>
            </a:r>
          </a:p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505894" name="Oval 38"/>
          <p:cNvSpPr>
            <a:spLocks noChangeArrowheads="1"/>
          </p:cNvSpPr>
          <p:nvPr/>
        </p:nvSpPr>
        <p:spPr bwMode="auto">
          <a:xfrm>
            <a:off x="3241675" y="5903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909" name="AutoShape 53"/>
          <p:cNvSpPr>
            <a:spLocks/>
          </p:cNvSpPr>
          <p:nvPr/>
        </p:nvSpPr>
        <p:spPr bwMode="auto">
          <a:xfrm rot="16200000" flipV="1">
            <a:off x="4191000" y="28194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911" name="AutoShape 55"/>
          <p:cNvSpPr>
            <a:spLocks/>
          </p:cNvSpPr>
          <p:nvPr/>
        </p:nvSpPr>
        <p:spPr bwMode="auto">
          <a:xfrm rot="16200000" flipV="1">
            <a:off x="2171700" y="3009900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914" name="Text Box 58"/>
          <p:cNvSpPr txBox="1">
            <a:spLocks noChangeArrowheads="1"/>
          </p:cNvSpPr>
          <p:nvPr/>
        </p:nvSpPr>
        <p:spPr bwMode="auto">
          <a:xfrm>
            <a:off x="1752600" y="3124200"/>
            <a:ext cx="1192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input to D</a:t>
            </a:r>
          </a:p>
          <a:p>
            <a:pPr algn="ctr" eaLnBrk="1" hangingPunct="1"/>
            <a:r>
              <a:rPr lang="en-US" altLang="en-US"/>
              <a:t>delays</a:t>
            </a:r>
          </a:p>
        </p:txBody>
      </p:sp>
      <p:sp>
        <p:nvSpPr>
          <p:cNvPr id="505915" name="Text Box 59"/>
          <p:cNvSpPr txBox="1">
            <a:spLocks noChangeArrowheads="1"/>
          </p:cNvSpPr>
          <p:nvPr/>
        </p:nvSpPr>
        <p:spPr bwMode="auto">
          <a:xfrm>
            <a:off x="5791200" y="3124200"/>
            <a:ext cx="134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Q to output</a:t>
            </a:r>
          </a:p>
          <a:p>
            <a:pPr algn="ctr" eaLnBrk="1" hangingPunct="1"/>
            <a:r>
              <a:rPr lang="en-US" altLang="en-US"/>
              <a:t>delays</a:t>
            </a:r>
          </a:p>
        </p:txBody>
      </p:sp>
      <p:sp>
        <p:nvSpPr>
          <p:cNvPr id="505916" name="AutoShape 60"/>
          <p:cNvSpPr>
            <a:spLocks/>
          </p:cNvSpPr>
          <p:nvPr/>
        </p:nvSpPr>
        <p:spPr bwMode="auto">
          <a:xfrm rot="16200000" flipV="1">
            <a:off x="6210300" y="3009900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9" name="Line 39"/>
          <p:cNvSpPr>
            <a:spLocks noChangeShapeType="1"/>
          </p:cNvSpPr>
          <p:nvPr/>
        </p:nvSpPr>
        <p:spPr bwMode="auto">
          <a:xfrm flipV="1">
            <a:off x="32162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0" name="Line 40"/>
          <p:cNvSpPr>
            <a:spLocks noChangeShapeType="1"/>
          </p:cNvSpPr>
          <p:nvPr/>
        </p:nvSpPr>
        <p:spPr bwMode="auto">
          <a:xfrm flipV="1">
            <a:off x="5426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1" name="Line 41"/>
          <p:cNvSpPr>
            <a:spLocks noChangeShapeType="1"/>
          </p:cNvSpPr>
          <p:nvPr/>
        </p:nvSpPr>
        <p:spPr bwMode="auto">
          <a:xfrm>
            <a:off x="32924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2" name="Line 42"/>
          <p:cNvSpPr>
            <a:spLocks noChangeShapeType="1"/>
          </p:cNvSpPr>
          <p:nvPr/>
        </p:nvSpPr>
        <p:spPr bwMode="auto">
          <a:xfrm flipH="1" flipV="1">
            <a:off x="43592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3" name="Line 43"/>
          <p:cNvSpPr>
            <a:spLocks noChangeShapeType="1"/>
          </p:cNvSpPr>
          <p:nvPr/>
        </p:nvSpPr>
        <p:spPr bwMode="auto">
          <a:xfrm>
            <a:off x="4435475" y="24828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4" name="Line 44"/>
          <p:cNvSpPr>
            <a:spLocks noChangeShapeType="1"/>
          </p:cNvSpPr>
          <p:nvPr/>
        </p:nvSpPr>
        <p:spPr bwMode="auto">
          <a:xfrm>
            <a:off x="10826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5" name="Line 45"/>
          <p:cNvSpPr>
            <a:spLocks noChangeShapeType="1"/>
          </p:cNvSpPr>
          <p:nvPr/>
        </p:nvSpPr>
        <p:spPr bwMode="auto">
          <a:xfrm flipH="1" flipV="1">
            <a:off x="21494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6" name="Line 46"/>
          <p:cNvSpPr>
            <a:spLocks noChangeShapeType="1"/>
          </p:cNvSpPr>
          <p:nvPr/>
        </p:nvSpPr>
        <p:spPr bwMode="auto">
          <a:xfrm>
            <a:off x="2225675" y="24828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7" name="Line 47"/>
          <p:cNvSpPr>
            <a:spLocks noChangeShapeType="1"/>
          </p:cNvSpPr>
          <p:nvPr/>
        </p:nvSpPr>
        <p:spPr bwMode="auto">
          <a:xfrm flipV="1">
            <a:off x="76358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8" name="Line 48"/>
          <p:cNvSpPr>
            <a:spLocks noChangeShapeType="1"/>
          </p:cNvSpPr>
          <p:nvPr/>
        </p:nvSpPr>
        <p:spPr bwMode="auto">
          <a:xfrm>
            <a:off x="55022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9" name="Line 49"/>
          <p:cNvSpPr>
            <a:spLocks noChangeShapeType="1"/>
          </p:cNvSpPr>
          <p:nvPr/>
        </p:nvSpPr>
        <p:spPr bwMode="auto">
          <a:xfrm flipH="1" flipV="1">
            <a:off x="6569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0" name="Line 50"/>
          <p:cNvSpPr>
            <a:spLocks noChangeShapeType="1"/>
          </p:cNvSpPr>
          <p:nvPr/>
        </p:nvSpPr>
        <p:spPr bwMode="auto">
          <a:xfrm>
            <a:off x="6645275" y="24828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1" name="Text Box 51"/>
          <p:cNvSpPr txBox="1">
            <a:spLocks noChangeArrowheads="1"/>
          </p:cNvSpPr>
          <p:nvPr/>
        </p:nvSpPr>
        <p:spPr bwMode="auto">
          <a:xfrm>
            <a:off x="549275" y="19494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7212" name="AutoShape 52"/>
          <p:cNvSpPr>
            <a:spLocks/>
          </p:cNvSpPr>
          <p:nvPr/>
        </p:nvSpPr>
        <p:spPr bwMode="auto">
          <a:xfrm rot="5400000">
            <a:off x="4206875" y="172085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3" name="Text Box 54"/>
          <p:cNvSpPr txBox="1">
            <a:spLocks noChangeArrowheads="1"/>
          </p:cNvSpPr>
          <p:nvPr/>
        </p:nvSpPr>
        <p:spPr bwMode="auto">
          <a:xfrm>
            <a:off x="3810000" y="30480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cycle time</a:t>
            </a:r>
          </a:p>
        </p:txBody>
      </p:sp>
      <p:sp>
        <p:nvSpPr>
          <p:cNvPr id="7214" name="Line 56"/>
          <p:cNvSpPr>
            <a:spLocks noChangeShapeType="1"/>
          </p:cNvSpPr>
          <p:nvPr/>
        </p:nvSpPr>
        <p:spPr bwMode="auto">
          <a:xfrm flipV="1">
            <a:off x="10064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5" name="Line 57"/>
          <p:cNvSpPr>
            <a:spLocks noChangeShapeType="1"/>
          </p:cNvSpPr>
          <p:nvPr/>
        </p:nvSpPr>
        <p:spPr bwMode="auto">
          <a:xfrm flipH="1">
            <a:off x="854075" y="24828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6" name="Line 61"/>
          <p:cNvSpPr>
            <a:spLocks noChangeShapeType="1"/>
          </p:cNvSpPr>
          <p:nvPr/>
        </p:nvSpPr>
        <p:spPr bwMode="auto">
          <a:xfrm>
            <a:off x="7712075" y="19494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19" name="Line 63"/>
          <p:cNvSpPr>
            <a:spLocks noChangeShapeType="1"/>
          </p:cNvSpPr>
          <p:nvPr/>
        </p:nvSpPr>
        <p:spPr bwMode="auto">
          <a:xfrm flipV="1">
            <a:off x="14478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0" name="Line 6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1" name="Line 65"/>
          <p:cNvSpPr>
            <a:spLocks noChangeShapeType="1"/>
          </p:cNvSpPr>
          <p:nvPr/>
        </p:nvSpPr>
        <p:spPr bwMode="auto">
          <a:xfrm>
            <a:off x="685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2" name="Line 66"/>
          <p:cNvSpPr>
            <a:spLocks noChangeShapeType="1"/>
          </p:cNvSpPr>
          <p:nvPr/>
        </p:nvSpPr>
        <p:spPr bwMode="auto">
          <a:xfrm flipH="1">
            <a:off x="1447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3" name="Text Box 67"/>
          <p:cNvSpPr txBox="1">
            <a:spLocks noChangeArrowheads="1"/>
          </p:cNvSpPr>
          <p:nvPr/>
        </p:nvSpPr>
        <p:spPr bwMode="auto">
          <a:xfrm rot="-5400000">
            <a:off x="648493" y="2856707"/>
            <a:ext cx="1173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input delay</a:t>
            </a:r>
          </a:p>
        </p:txBody>
      </p:sp>
      <p:sp>
        <p:nvSpPr>
          <p:cNvPr id="505924" name="Line 68"/>
          <p:cNvSpPr>
            <a:spLocks noChangeShapeType="1"/>
          </p:cNvSpPr>
          <p:nvPr/>
        </p:nvSpPr>
        <p:spPr bwMode="auto">
          <a:xfrm flipV="1">
            <a:off x="73152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5" name="Line 69"/>
          <p:cNvSpPr>
            <a:spLocks noChangeShapeType="1"/>
          </p:cNvSpPr>
          <p:nvPr/>
        </p:nvSpPr>
        <p:spPr bwMode="auto">
          <a:xfrm flipV="1">
            <a:off x="76962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6" name="Line 70"/>
          <p:cNvSpPr>
            <a:spLocks noChangeShapeType="1"/>
          </p:cNvSpPr>
          <p:nvPr/>
        </p:nvSpPr>
        <p:spPr bwMode="auto">
          <a:xfrm>
            <a:off x="69342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7" name="Line 71"/>
          <p:cNvSpPr>
            <a:spLocks noChangeShapeType="1"/>
          </p:cNvSpPr>
          <p:nvPr/>
        </p:nvSpPr>
        <p:spPr bwMode="auto">
          <a:xfrm flipH="1">
            <a:off x="7696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8" name="Text Box 72"/>
          <p:cNvSpPr txBox="1">
            <a:spLocks noChangeArrowheads="1"/>
          </p:cNvSpPr>
          <p:nvPr/>
        </p:nvSpPr>
        <p:spPr bwMode="auto">
          <a:xfrm rot="-5400000">
            <a:off x="6830218" y="2999582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output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0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5" grpId="0" animBg="1"/>
      <p:bldP spid="505876" grpId="0" animBg="1"/>
      <p:bldP spid="505878" grpId="0" animBg="1"/>
      <p:bldP spid="505879" grpId="0" animBg="1"/>
      <p:bldP spid="505880" grpId="0" animBg="1"/>
      <p:bldP spid="505881" grpId="0" animBg="1"/>
      <p:bldP spid="505882" grpId="0" animBg="1"/>
      <p:bldP spid="505883" grpId="0" animBg="1"/>
      <p:bldP spid="505884" grpId="0" animBg="1"/>
      <p:bldP spid="505885" grpId="0" animBg="1"/>
      <p:bldP spid="505886" grpId="0" animBg="1"/>
      <p:bldP spid="505887" grpId="0" animBg="1"/>
      <p:bldP spid="505888" grpId="0" animBg="1"/>
      <p:bldP spid="505889" grpId="0" animBg="1"/>
      <p:bldP spid="505890" grpId="0" animBg="1"/>
      <p:bldP spid="505891" grpId="0"/>
      <p:bldP spid="505892" grpId="0"/>
      <p:bldP spid="505893" grpId="0"/>
      <p:bldP spid="505894" grpId="0" animBg="1"/>
      <p:bldP spid="505909" grpId="0" animBg="1"/>
      <p:bldP spid="505911" grpId="0" animBg="1"/>
      <p:bldP spid="505914" grpId="0"/>
      <p:bldP spid="505915" grpId="0"/>
      <p:bldP spid="505916" grpId="0" animBg="1"/>
      <p:bldP spid="505919" grpId="0" animBg="1"/>
      <p:bldP spid="505920" grpId="0" animBg="1"/>
      <p:bldP spid="505921" grpId="0" animBg="1"/>
      <p:bldP spid="505922" grpId="0" animBg="1"/>
      <p:bldP spid="505923" grpId="0"/>
      <p:bldP spid="505924" grpId="0" animBg="1"/>
      <p:bldP spid="505925" grpId="0" animBg="1"/>
      <p:bldP spid="505926" grpId="0" animBg="1"/>
      <p:bldP spid="505927" grpId="0" animBg="1"/>
      <p:bldP spid="5059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Setting Basic Timing Constraints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62116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Establishing clock period, waveform, and pin it is sourced to: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03C3FA-57E6-4102-B0B2-3F73216729A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990600" y="2200275"/>
            <a:ext cx="6384925" cy="376238"/>
          </a:xfrm>
          <a:prstGeom prst="rect">
            <a:avLst/>
          </a:prstGeom>
          <a:solidFill>
            <a:srgbClr val="00FF00">
              <a:alpha val="3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create_clock -name "clk" -period 20 -waveform { 0 10  }  clk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2514600"/>
            <a:ext cx="2667000" cy="1047750"/>
            <a:chOff x="384" y="1584"/>
            <a:chExt cx="1680" cy="660"/>
          </a:xfrm>
        </p:grpSpPr>
        <p:sp>
          <p:nvSpPr>
            <p:cNvPr id="8217" name="Text Box 5"/>
            <p:cNvSpPr txBox="1">
              <a:spLocks noChangeArrowheads="1"/>
            </p:cNvSpPr>
            <p:nvPr/>
          </p:nvSpPr>
          <p:spPr bwMode="auto">
            <a:xfrm>
              <a:off x="384" y="1872"/>
              <a:ext cx="1632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Name of clock, (a handle) not the pin it is sourced to</a:t>
              </a:r>
            </a:p>
          </p:txBody>
        </p:sp>
        <p:sp>
          <p:nvSpPr>
            <p:cNvPr id="8218" name="Line 6"/>
            <p:cNvSpPr>
              <a:spLocks noChangeShapeType="1"/>
            </p:cNvSpPr>
            <p:nvPr/>
          </p:nvSpPr>
          <p:spPr bwMode="auto">
            <a:xfrm flipV="1">
              <a:off x="1728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77000" y="2514600"/>
            <a:ext cx="1447800" cy="1047750"/>
            <a:chOff x="4080" y="1584"/>
            <a:chExt cx="912" cy="660"/>
          </a:xfrm>
        </p:grpSpPr>
        <p:sp>
          <p:nvSpPr>
            <p:cNvPr id="8215" name="Text Box 7"/>
            <p:cNvSpPr txBox="1">
              <a:spLocks noChangeArrowheads="1"/>
            </p:cNvSpPr>
            <p:nvPr/>
          </p:nvSpPr>
          <p:spPr bwMode="auto">
            <a:xfrm>
              <a:off x="4080" y="1872"/>
              <a:ext cx="912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Pin this clock is sourced to</a:t>
              </a:r>
            </a:p>
          </p:txBody>
        </p:sp>
        <p:sp>
          <p:nvSpPr>
            <p:cNvPr id="8216" name="Line 8"/>
            <p:cNvSpPr>
              <a:spLocks noChangeShapeType="1"/>
            </p:cNvSpPr>
            <p:nvPr/>
          </p:nvSpPr>
          <p:spPr bwMode="auto">
            <a:xfrm flipH="1" flipV="1">
              <a:off x="4464" y="158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733800" y="2743200"/>
            <a:ext cx="1828800" cy="1870075"/>
            <a:chOff x="2352" y="1728"/>
            <a:chExt cx="1152" cy="1178"/>
          </a:xfrm>
        </p:grpSpPr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35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V="1">
              <a:off x="2592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640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2928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976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3264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31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400" y="1728"/>
              <a:ext cx="480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rise @ 0ns</a:t>
              </a: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496" y="21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024" y="1728"/>
              <a:ext cx="480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fall @ 10ns</a:t>
              </a: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2976" y="21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13" name="AutoShape 21"/>
            <p:cNvSpPr>
              <a:spLocks/>
            </p:cNvSpPr>
            <p:nvPr/>
          </p:nvSpPr>
          <p:spPr bwMode="auto">
            <a:xfrm rot="5400000">
              <a:off x="2832" y="2208"/>
              <a:ext cx="192" cy="672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2448" y="2688"/>
              <a:ext cx="1008" cy="218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period = 20ns</a:t>
              </a:r>
            </a:p>
          </p:txBody>
        </p:sp>
      </p:grp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990600" y="4800600"/>
            <a:ext cx="7102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Clock is no ordinary input.  Can’t let Synopsys buffer it and do other silly such things.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clock distribution requires buffering then that will be done by a separate tool (CTS) inside the APR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Input Delay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DE8726-BC43-44E4-8F39-97BD250AF48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20" name="Line 10"/>
          <p:cNvSpPr>
            <a:spLocks noChangeShapeType="1"/>
          </p:cNvSpPr>
          <p:nvPr/>
        </p:nvSpPr>
        <p:spPr bwMode="auto">
          <a:xfrm flipV="1">
            <a:off x="5426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2133600" y="198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2" name="Line 12"/>
          <p:cNvSpPr>
            <a:spLocks noChangeShapeType="1"/>
          </p:cNvSpPr>
          <p:nvPr/>
        </p:nvSpPr>
        <p:spPr bwMode="auto">
          <a:xfrm flipH="1" flipV="1">
            <a:off x="32004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3" name="Line 13"/>
          <p:cNvSpPr>
            <a:spLocks noChangeShapeType="1"/>
          </p:cNvSpPr>
          <p:nvPr/>
        </p:nvSpPr>
        <p:spPr bwMode="auto">
          <a:xfrm flipV="1">
            <a:off x="3276600" y="2482850"/>
            <a:ext cx="2149475" cy="31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1066800" y="198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5" name="Line 18"/>
          <p:cNvSpPr>
            <a:spLocks noChangeShapeType="1"/>
          </p:cNvSpPr>
          <p:nvPr/>
        </p:nvSpPr>
        <p:spPr bwMode="auto">
          <a:xfrm>
            <a:off x="55022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6" name="Text Box 21"/>
          <p:cNvSpPr txBox="1">
            <a:spLocks noChangeArrowheads="1"/>
          </p:cNvSpPr>
          <p:nvPr/>
        </p:nvSpPr>
        <p:spPr bwMode="auto">
          <a:xfrm>
            <a:off x="549275" y="19494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9227" name="Line 24"/>
          <p:cNvSpPr>
            <a:spLocks noChangeShapeType="1"/>
          </p:cNvSpPr>
          <p:nvPr/>
        </p:nvSpPr>
        <p:spPr bwMode="auto">
          <a:xfrm flipV="1">
            <a:off x="9906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8" name="Line 25"/>
          <p:cNvSpPr>
            <a:spLocks noChangeShapeType="1"/>
          </p:cNvSpPr>
          <p:nvPr/>
        </p:nvSpPr>
        <p:spPr bwMode="auto">
          <a:xfrm flipH="1">
            <a:off x="838200" y="2514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9" name="Line 28"/>
          <p:cNvSpPr>
            <a:spLocks noChangeShapeType="1"/>
          </p:cNvSpPr>
          <p:nvPr/>
        </p:nvSpPr>
        <p:spPr bwMode="auto">
          <a:xfrm flipV="1">
            <a:off x="1066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0" name="Text Box 31"/>
          <p:cNvSpPr txBox="1">
            <a:spLocks noChangeArrowheads="1"/>
          </p:cNvSpPr>
          <p:nvPr/>
        </p:nvSpPr>
        <p:spPr bwMode="auto">
          <a:xfrm>
            <a:off x="1295400" y="2667000"/>
            <a:ext cx="1173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input delay</a:t>
            </a:r>
          </a:p>
        </p:txBody>
      </p:sp>
      <p:grpSp>
        <p:nvGrpSpPr>
          <p:cNvPr id="9231" name="Group 37"/>
          <p:cNvGrpSpPr>
            <a:grpSpLocks/>
          </p:cNvGrpSpPr>
          <p:nvPr/>
        </p:nvGrpSpPr>
        <p:grpSpPr bwMode="auto">
          <a:xfrm>
            <a:off x="1371600" y="3429000"/>
            <a:ext cx="1143000" cy="1466850"/>
            <a:chOff x="1488" y="1246"/>
            <a:chExt cx="912" cy="1106"/>
          </a:xfrm>
        </p:grpSpPr>
        <p:sp>
          <p:nvSpPr>
            <p:cNvPr id="9261" name="Freeform 38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62" name="Text Box 39"/>
            <p:cNvSpPr txBox="1">
              <a:spLocks noChangeArrowheads="1"/>
            </p:cNvSpPr>
            <p:nvPr/>
          </p:nvSpPr>
          <p:spPr bwMode="auto">
            <a:xfrm>
              <a:off x="1654" y="1246"/>
              <a:ext cx="147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9263" name="Text Box 40"/>
            <p:cNvSpPr txBox="1">
              <a:spLocks noChangeArrowheads="1"/>
            </p:cNvSpPr>
            <p:nvPr/>
          </p:nvSpPr>
          <p:spPr bwMode="auto">
            <a:xfrm rot="-3208698">
              <a:off x="1443" y="1710"/>
              <a:ext cx="97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9232" name="Rectangle 41"/>
          <p:cNvSpPr>
            <a:spLocks noChangeArrowheads="1"/>
          </p:cNvSpPr>
          <p:nvPr/>
        </p:nvSpPr>
        <p:spPr bwMode="auto">
          <a:xfrm>
            <a:off x="914400" y="36576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Line 42"/>
          <p:cNvSpPr>
            <a:spLocks noChangeShapeType="1"/>
          </p:cNvSpPr>
          <p:nvPr/>
        </p:nvSpPr>
        <p:spPr bwMode="auto">
          <a:xfrm flipH="1">
            <a:off x="9906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4" name="Line 43"/>
          <p:cNvSpPr>
            <a:spLocks noChangeShapeType="1"/>
          </p:cNvSpPr>
          <p:nvPr/>
        </p:nvSpPr>
        <p:spPr bwMode="auto">
          <a:xfrm>
            <a:off x="10668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5" name="Line 44"/>
          <p:cNvSpPr>
            <a:spLocks noChangeShapeType="1"/>
          </p:cNvSpPr>
          <p:nvPr/>
        </p:nvSpPr>
        <p:spPr bwMode="auto">
          <a:xfrm>
            <a:off x="12192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6" name="Line 45"/>
          <p:cNvSpPr>
            <a:spLocks noChangeShapeType="1"/>
          </p:cNvSpPr>
          <p:nvPr/>
        </p:nvSpPr>
        <p:spPr bwMode="auto">
          <a:xfrm>
            <a:off x="24384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2514600" y="4114800"/>
            <a:ext cx="876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</a:t>
            </a:r>
          </a:p>
          <a:p>
            <a:pPr eaLnBrk="1" hangingPunct="1"/>
            <a:r>
              <a:rPr lang="en-US" altLang="en-US" sz="1600"/>
              <a:t>of input</a:t>
            </a:r>
          </a:p>
          <a:p>
            <a:pPr eaLnBrk="1" hangingPunct="1"/>
            <a:r>
              <a:rPr lang="en-US" altLang="en-US" sz="1600"/>
              <a:t>to DUT</a:t>
            </a:r>
          </a:p>
        </p:txBody>
      </p:sp>
      <p:sp>
        <p:nvSpPr>
          <p:cNvPr id="9238" name="Line 47"/>
          <p:cNvSpPr>
            <a:spLocks noChangeShapeType="1"/>
          </p:cNvSpPr>
          <p:nvPr/>
        </p:nvSpPr>
        <p:spPr bwMode="auto">
          <a:xfrm>
            <a:off x="10668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838200" y="4648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9240" name="Line 49"/>
          <p:cNvSpPr>
            <a:spLocks noChangeShapeType="1"/>
          </p:cNvSpPr>
          <p:nvPr/>
        </p:nvSpPr>
        <p:spPr bwMode="auto">
          <a:xfrm flipH="1">
            <a:off x="1066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050" name="AutoShape 50"/>
          <p:cNvSpPr>
            <a:spLocks/>
          </p:cNvSpPr>
          <p:nvPr/>
        </p:nvSpPr>
        <p:spPr bwMode="auto">
          <a:xfrm rot="16200000" flipV="1">
            <a:off x="1714500" y="25527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Line 51"/>
          <p:cNvSpPr>
            <a:spLocks noChangeShapeType="1"/>
          </p:cNvSpPr>
          <p:nvPr/>
        </p:nvSpPr>
        <p:spPr bwMode="auto">
          <a:xfrm flipV="1">
            <a:off x="26670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3" name="Line 52"/>
          <p:cNvSpPr>
            <a:spLocks noChangeShapeType="1"/>
          </p:cNvSpPr>
          <p:nvPr/>
        </p:nvSpPr>
        <p:spPr bwMode="auto">
          <a:xfrm>
            <a:off x="2438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9244" name="Group 53"/>
          <p:cNvGrpSpPr>
            <a:grpSpLocks/>
          </p:cNvGrpSpPr>
          <p:nvPr/>
        </p:nvGrpSpPr>
        <p:grpSpPr bwMode="auto">
          <a:xfrm>
            <a:off x="3733800" y="3352800"/>
            <a:ext cx="1143000" cy="1466850"/>
            <a:chOff x="1488" y="1246"/>
            <a:chExt cx="912" cy="1106"/>
          </a:xfrm>
        </p:grpSpPr>
        <p:sp>
          <p:nvSpPr>
            <p:cNvPr id="9258" name="Freeform 54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59" name="Text Box 55"/>
            <p:cNvSpPr txBox="1">
              <a:spLocks noChangeArrowheads="1"/>
            </p:cNvSpPr>
            <p:nvPr/>
          </p:nvSpPr>
          <p:spPr bwMode="auto">
            <a:xfrm>
              <a:off x="1654" y="1246"/>
              <a:ext cx="147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9260" name="Text Box 56"/>
            <p:cNvSpPr txBox="1">
              <a:spLocks noChangeArrowheads="1"/>
            </p:cNvSpPr>
            <p:nvPr/>
          </p:nvSpPr>
          <p:spPr bwMode="auto">
            <a:xfrm rot="-3208698">
              <a:off x="1443" y="1710"/>
              <a:ext cx="97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9245" name="Rectangle 57"/>
          <p:cNvSpPr>
            <a:spLocks noChangeArrowheads="1"/>
          </p:cNvSpPr>
          <p:nvPr/>
        </p:nvSpPr>
        <p:spPr bwMode="auto">
          <a:xfrm>
            <a:off x="5334000" y="36576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" name="Line 58"/>
          <p:cNvSpPr>
            <a:spLocks noChangeShapeType="1"/>
          </p:cNvSpPr>
          <p:nvPr/>
        </p:nvSpPr>
        <p:spPr bwMode="auto">
          <a:xfrm flipH="1">
            <a:off x="54102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7" name="Line 59"/>
          <p:cNvSpPr>
            <a:spLocks noChangeShapeType="1"/>
          </p:cNvSpPr>
          <p:nvPr/>
        </p:nvSpPr>
        <p:spPr bwMode="auto">
          <a:xfrm>
            <a:off x="54864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8" name="Line 60"/>
          <p:cNvSpPr>
            <a:spLocks noChangeShapeType="1"/>
          </p:cNvSpPr>
          <p:nvPr/>
        </p:nvSpPr>
        <p:spPr bwMode="auto">
          <a:xfrm>
            <a:off x="54864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9" name="Text Box 61"/>
          <p:cNvSpPr txBox="1">
            <a:spLocks noChangeArrowheads="1"/>
          </p:cNvSpPr>
          <p:nvPr/>
        </p:nvSpPr>
        <p:spPr bwMode="auto">
          <a:xfrm>
            <a:off x="5257800" y="4648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9250" name="Line 62"/>
          <p:cNvSpPr>
            <a:spLocks noChangeShapeType="1"/>
          </p:cNvSpPr>
          <p:nvPr/>
        </p:nvSpPr>
        <p:spPr bwMode="auto">
          <a:xfrm flipV="1">
            <a:off x="54864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51" name="Rectangle 63"/>
          <p:cNvSpPr>
            <a:spLocks noChangeArrowheads="1"/>
          </p:cNvSpPr>
          <p:nvPr/>
        </p:nvSpPr>
        <p:spPr bwMode="auto">
          <a:xfrm>
            <a:off x="3505200" y="3200400"/>
            <a:ext cx="2895600" cy="1905000"/>
          </a:xfrm>
          <a:prstGeom prst="rect">
            <a:avLst/>
          </a:prstGeom>
          <a:solidFill>
            <a:srgbClr val="FFCC00">
              <a:alpha val="3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252" name="Line 64"/>
          <p:cNvSpPr>
            <a:spLocks noChangeShapeType="1"/>
          </p:cNvSpPr>
          <p:nvPr/>
        </p:nvSpPr>
        <p:spPr bwMode="auto">
          <a:xfrm>
            <a:off x="48006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53" name="Text Box 65"/>
          <p:cNvSpPr txBox="1">
            <a:spLocks noChangeArrowheads="1"/>
          </p:cNvSpPr>
          <p:nvPr/>
        </p:nvSpPr>
        <p:spPr bwMode="auto">
          <a:xfrm>
            <a:off x="838200" y="5486400"/>
            <a:ext cx="748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 delay is specified as time after the clock edge (of prior clock cycle)</a:t>
            </a:r>
          </a:p>
          <a:p>
            <a:pPr eaLnBrk="1" hangingPunct="1"/>
            <a:r>
              <a:rPr lang="en-US" altLang="en-US"/>
              <a:t>that the input to the DUT is valid.</a:t>
            </a:r>
          </a:p>
        </p:txBody>
      </p:sp>
      <p:sp>
        <p:nvSpPr>
          <p:cNvPr id="9254" name="Text Box 67"/>
          <p:cNvSpPr txBox="1">
            <a:spLocks noChangeArrowheads="1"/>
          </p:cNvSpPr>
          <p:nvPr/>
        </p:nvSpPr>
        <p:spPr bwMode="auto">
          <a:xfrm>
            <a:off x="5638800" y="3276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DUT</a:t>
            </a:r>
          </a:p>
        </p:txBody>
      </p:sp>
      <p:sp>
        <p:nvSpPr>
          <p:cNvPr id="9255" name="Line 68"/>
          <p:cNvSpPr>
            <a:spLocks noChangeShapeType="1"/>
          </p:cNvSpPr>
          <p:nvPr/>
        </p:nvSpPr>
        <p:spPr bwMode="auto">
          <a:xfrm flipH="1">
            <a:off x="2667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56" name="Text Box 69"/>
          <p:cNvSpPr txBox="1">
            <a:spLocks noChangeArrowheads="1"/>
          </p:cNvSpPr>
          <p:nvPr/>
        </p:nvSpPr>
        <p:spPr bwMode="auto">
          <a:xfrm>
            <a:off x="3124200" y="2590800"/>
            <a:ext cx="157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Symbol" panose="05050102010706020507" pitchFamily="18" charset="2"/>
              </a:rPr>
              <a:t>t</a:t>
            </a:r>
            <a:r>
              <a:rPr lang="en-US" altLang="en-US"/>
              <a:t> </a:t>
            </a:r>
            <a:r>
              <a:rPr lang="en-US" altLang="en-US" sz="1600"/>
              <a:t>– input_delay</a:t>
            </a:r>
          </a:p>
        </p:txBody>
      </p:sp>
      <p:sp>
        <p:nvSpPr>
          <p:cNvPr id="9257" name="Line 70"/>
          <p:cNvSpPr>
            <a:spLocks noChangeShapeType="1"/>
          </p:cNvSpPr>
          <p:nvPr/>
        </p:nvSpPr>
        <p:spPr bwMode="auto">
          <a:xfrm>
            <a:off x="48006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06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Output Delay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CDB2BF-E23F-4FA8-8C32-66C362D20E0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 flipV="1">
            <a:off x="6569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276600" y="1981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H="1" flipV="1">
            <a:off x="44958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V="1">
            <a:off x="4572000" y="2482850"/>
            <a:ext cx="1997075" cy="31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209800" y="198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66452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692275" y="19494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V="1">
            <a:off x="21336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H="1">
            <a:off x="1981200" y="2514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2209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4800600" y="2667000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output delay</a:t>
            </a:r>
          </a:p>
        </p:txBody>
      </p:sp>
      <p:grpSp>
        <p:nvGrpSpPr>
          <p:cNvPr id="10255" name="Group 14"/>
          <p:cNvGrpSpPr>
            <a:grpSpLocks/>
          </p:cNvGrpSpPr>
          <p:nvPr/>
        </p:nvGrpSpPr>
        <p:grpSpPr bwMode="auto">
          <a:xfrm>
            <a:off x="4724400" y="3429000"/>
            <a:ext cx="1295400" cy="1466850"/>
            <a:chOff x="1488" y="1246"/>
            <a:chExt cx="912" cy="1106"/>
          </a:xfrm>
        </p:grpSpPr>
        <p:sp>
          <p:nvSpPr>
            <p:cNvPr id="10284" name="Freeform 15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285" name="Text Box 16"/>
            <p:cNvSpPr txBox="1">
              <a:spLocks noChangeArrowheads="1"/>
            </p:cNvSpPr>
            <p:nvPr/>
          </p:nvSpPr>
          <p:spPr bwMode="auto">
            <a:xfrm>
              <a:off x="1655" y="1246"/>
              <a:ext cx="129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10286" name="Text Box 17"/>
            <p:cNvSpPr txBox="1">
              <a:spLocks noChangeArrowheads="1"/>
            </p:cNvSpPr>
            <p:nvPr/>
          </p:nvSpPr>
          <p:spPr bwMode="auto">
            <a:xfrm rot="-3208698">
              <a:off x="1454" y="1729"/>
              <a:ext cx="97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6477000" y="35814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>
            <a:off x="6553200" y="42672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629400" y="42672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6629400" y="4419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6400800" y="45720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10261" name="Line 26"/>
          <p:cNvSpPr>
            <a:spLocks noChangeShapeType="1"/>
          </p:cNvSpPr>
          <p:nvPr/>
        </p:nvSpPr>
        <p:spPr bwMode="auto">
          <a:xfrm flipH="1" flipV="1">
            <a:off x="22098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4075" name="AutoShape 27"/>
          <p:cNvSpPr>
            <a:spLocks/>
          </p:cNvSpPr>
          <p:nvPr/>
        </p:nvSpPr>
        <p:spPr bwMode="auto">
          <a:xfrm rot="16200000" flipV="1">
            <a:off x="3009900" y="21717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Line 28"/>
          <p:cNvSpPr>
            <a:spLocks noChangeShapeType="1"/>
          </p:cNvSpPr>
          <p:nvPr/>
        </p:nvSpPr>
        <p:spPr bwMode="auto">
          <a:xfrm flipV="1">
            <a:off x="4267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4" name="Line 29"/>
          <p:cNvSpPr>
            <a:spLocks noChangeShapeType="1"/>
          </p:cNvSpPr>
          <p:nvPr/>
        </p:nvSpPr>
        <p:spPr bwMode="auto">
          <a:xfrm>
            <a:off x="4038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10265" name="Group 30"/>
          <p:cNvGrpSpPr>
            <a:grpSpLocks/>
          </p:cNvGrpSpPr>
          <p:nvPr/>
        </p:nvGrpSpPr>
        <p:grpSpPr bwMode="auto">
          <a:xfrm>
            <a:off x="2590800" y="3429000"/>
            <a:ext cx="1371600" cy="1466850"/>
            <a:chOff x="1488" y="1246"/>
            <a:chExt cx="912" cy="1106"/>
          </a:xfrm>
        </p:grpSpPr>
        <p:sp>
          <p:nvSpPr>
            <p:cNvPr id="10281" name="Freeform 31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282" name="Text Box 32"/>
            <p:cNvSpPr txBox="1">
              <a:spLocks noChangeArrowheads="1"/>
            </p:cNvSpPr>
            <p:nvPr/>
          </p:nvSpPr>
          <p:spPr bwMode="auto">
            <a:xfrm>
              <a:off x="1655" y="1246"/>
              <a:ext cx="12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 rot="-3208698">
              <a:off x="1458" y="1737"/>
              <a:ext cx="97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10266" name="Rectangle 34"/>
          <p:cNvSpPr>
            <a:spLocks noChangeArrowheads="1"/>
          </p:cNvSpPr>
          <p:nvPr/>
        </p:nvSpPr>
        <p:spPr bwMode="auto">
          <a:xfrm>
            <a:off x="2057400" y="36576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Line 35"/>
          <p:cNvSpPr>
            <a:spLocks noChangeShapeType="1"/>
          </p:cNvSpPr>
          <p:nvPr/>
        </p:nvSpPr>
        <p:spPr bwMode="auto">
          <a:xfrm flipH="1">
            <a:off x="21336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8" name="Line 36"/>
          <p:cNvSpPr>
            <a:spLocks noChangeShapeType="1"/>
          </p:cNvSpPr>
          <p:nvPr/>
        </p:nvSpPr>
        <p:spPr bwMode="auto">
          <a:xfrm>
            <a:off x="22098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9" name="Line 37"/>
          <p:cNvSpPr>
            <a:spLocks noChangeShapeType="1"/>
          </p:cNvSpPr>
          <p:nvPr/>
        </p:nvSpPr>
        <p:spPr bwMode="auto">
          <a:xfrm>
            <a:off x="2209800" y="44958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0" name="Text Box 38"/>
          <p:cNvSpPr txBox="1">
            <a:spLocks noChangeArrowheads="1"/>
          </p:cNvSpPr>
          <p:nvPr/>
        </p:nvSpPr>
        <p:spPr bwMode="auto">
          <a:xfrm>
            <a:off x="1981200" y="4648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10271" name="Line 39"/>
          <p:cNvSpPr>
            <a:spLocks noChangeShapeType="1"/>
          </p:cNvSpPr>
          <p:nvPr/>
        </p:nvSpPr>
        <p:spPr bwMode="auto">
          <a:xfrm flipV="1">
            <a:off x="66294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1524000" y="3429000"/>
            <a:ext cx="2667000" cy="1676400"/>
          </a:xfrm>
          <a:prstGeom prst="rect">
            <a:avLst/>
          </a:prstGeom>
          <a:solidFill>
            <a:srgbClr val="FFCC00">
              <a:alpha val="36862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73" name="Line 41"/>
          <p:cNvSpPr>
            <a:spLocks noChangeShapeType="1"/>
          </p:cNvSpPr>
          <p:nvPr/>
        </p:nvSpPr>
        <p:spPr bwMode="auto">
          <a:xfrm>
            <a:off x="2362200" y="4114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4" name="Text Box 42"/>
          <p:cNvSpPr txBox="1">
            <a:spLocks noChangeArrowheads="1"/>
          </p:cNvSpPr>
          <p:nvPr/>
        </p:nvSpPr>
        <p:spPr bwMode="auto">
          <a:xfrm>
            <a:off x="838200" y="54864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 delay is specified as time prior to next rising edge that the output has to be valid.</a:t>
            </a:r>
          </a:p>
        </p:txBody>
      </p:sp>
      <p:sp>
        <p:nvSpPr>
          <p:cNvPr id="10275" name="Text Box 43"/>
          <p:cNvSpPr txBox="1">
            <a:spLocks noChangeArrowheads="1"/>
          </p:cNvSpPr>
          <p:nvPr/>
        </p:nvSpPr>
        <p:spPr bwMode="auto">
          <a:xfrm rot="-5400000">
            <a:off x="1472407" y="4013993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DUT</a:t>
            </a:r>
          </a:p>
        </p:txBody>
      </p:sp>
      <p:sp>
        <p:nvSpPr>
          <p:cNvPr id="10276" name="Line 44"/>
          <p:cNvSpPr>
            <a:spLocks noChangeShapeType="1"/>
          </p:cNvSpPr>
          <p:nvPr/>
        </p:nvSpPr>
        <p:spPr bwMode="auto">
          <a:xfrm flipH="1">
            <a:off x="4343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7" name="Text Box 45"/>
          <p:cNvSpPr txBox="1">
            <a:spLocks noChangeArrowheads="1"/>
          </p:cNvSpPr>
          <p:nvPr/>
        </p:nvSpPr>
        <p:spPr bwMode="auto">
          <a:xfrm>
            <a:off x="2362200" y="2590800"/>
            <a:ext cx="171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Symbol" panose="05050102010706020507" pitchFamily="18" charset="2"/>
              </a:rPr>
              <a:t>t</a:t>
            </a:r>
            <a:r>
              <a:rPr lang="en-US" altLang="en-US"/>
              <a:t> </a:t>
            </a:r>
            <a:r>
              <a:rPr lang="en-US" altLang="en-US" sz="1600"/>
              <a:t>– output_delay</a:t>
            </a:r>
          </a:p>
        </p:txBody>
      </p:sp>
      <p:sp>
        <p:nvSpPr>
          <p:cNvPr id="10278" name="Line 46"/>
          <p:cNvSpPr>
            <a:spLocks noChangeShapeType="1"/>
          </p:cNvSpPr>
          <p:nvPr/>
        </p:nvSpPr>
        <p:spPr bwMode="auto">
          <a:xfrm>
            <a:off x="60960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9" name="Line 47"/>
          <p:cNvSpPr>
            <a:spLocks noChangeShapeType="1"/>
          </p:cNvSpPr>
          <p:nvPr/>
        </p:nvSpPr>
        <p:spPr bwMode="auto">
          <a:xfrm>
            <a:off x="3886200" y="41148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>
            <a:off x="5943600" y="41148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47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What Else Needs Constraint?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5CC6F7-E85C-48F9-9204-CED1DED6769E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066800" y="1981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1600200" y="16002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752600" y="1600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98525" y="15557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1066800" y="22860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905000" y="22860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057400" y="26670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914400" y="23622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1676400" y="1828800"/>
            <a:ext cx="0" cy="11430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1981200" y="2514600"/>
            <a:ext cx="0" cy="4572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1371600" y="2819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>
            <a:off x="1981200" y="28194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1600200" y="289560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PHL</a:t>
            </a:r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 flipV="1">
            <a:off x="35814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35814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35814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4" name="Oval 21"/>
          <p:cNvSpPr>
            <a:spLocks noChangeArrowheads="1"/>
          </p:cNvSpPr>
          <p:nvPr/>
        </p:nvSpPr>
        <p:spPr bwMode="auto">
          <a:xfrm>
            <a:off x="42672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32004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44196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31242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4419600" y="18288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562600" y="1555750"/>
            <a:ext cx="1905000" cy="1508125"/>
            <a:chOff x="3504" y="980"/>
            <a:chExt cx="1200" cy="950"/>
          </a:xfrm>
        </p:grpSpPr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 flipV="1">
              <a:off x="3840" y="1008"/>
              <a:ext cx="384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auto">
            <a:xfrm>
              <a:off x="4224" y="100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5" name="Text Box 29"/>
            <p:cNvSpPr txBox="1">
              <a:spLocks noChangeArrowheads="1"/>
            </p:cNvSpPr>
            <p:nvPr/>
          </p:nvSpPr>
          <p:spPr bwMode="auto">
            <a:xfrm>
              <a:off x="3542" y="980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</a:t>
              </a:r>
            </a:p>
          </p:txBody>
        </p:sp>
        <p:sp>
          <p:nvSpPr>
            <p:cNvPr id="11296" name="Line 30"/>
            <p:cNvSpPr>
              <a:spLocks noChangeShapeType="1"/>
            </p:cNvSpPr>
            <p:nvPr/>
          </p:nvSpPr>
          <p:spPr bwMode="auto">
            <a:xfrm flipV="1">
              <a:off x="3504" y="1440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7" name="Line 31"/>
            <p:cNvSpPr>
              <a:spLocks noChangeShapeType="1"/>
            </p:cNvSpPr>
            <p:nvPr/>
          </p:nvSpPr>
          <p:spPr bwMode="auto">
            <a:xfrm>
              <a:off x="4320" y="1440"/>
              <a:ext cx="96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8" name="Line 32"/>
            <p:cNvSpPr>
              <a:spLocks noChangeShapeType="1"/>
            </p:cNvSpPr>
            <p:nvPr/>
          </p:nvSpPr>
          <p:spPr bwMode="auto">
            <a:xfrm flipV="1">
              <a:off x="4416" y="1680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9" name="Text Box 33"/>
            <p:cNvSpPr txBox="1">
              <a:spLocks noChangeArrowheads="1"/>
            </p:cNvSpPr>
            <p:nvPr/>
          </p:nvSpPr>
          <p:spPr bwMode="auto">
            <a:xfrm>
              <a:off x="3696" y="1488"/>
              <a:ext cx="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1300" name="Line 34"/>
            <p:cNvSpPr>
              <a:spLocks noChangeShapeType="1"/>
            </p:cNvSpPr>
            <p:nvPr/>
          </p:nvSpPr>
          <p:spPr bwMode="auto">
            <a:xfrm>
              <a:off x="4032" y="1152"/>
              <a:ext cx="0" cy="720"/>
            </a:xfrm>
            <a:prstGeom prst="line">
              <a:avLst/>
            </a:prstGeom>
            <a:noFill/>
            <a:ln w="22225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auto">
            <a:xfrm>
              <a:off x="4368" y="1584"/>
              <a:ext cx="0" cy="288"/>
            </a:xfrm>
            <a:prstGeom prst="line">
              <a:avLst/>
            </a:prstGeom>
            <a:noFill/>
            <a:ln w="22225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>
              <a:off x="3840" y="177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3" name="Line 37"/>
            <p:cNvSpPr>
              <a:spLocks noChangeShapeType="1"/>
            </p:cNvSpPr>
            <p:nvPr/>
          </p:nvSpPr>
          <p:spPr bwMode="auto">
            <a:xfrm flipH="1">
              <a:off x="4368" y="177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4" name="Text Box 38"/>
            <p:cNvSpPr txBox="1">
              <a:spLocks noChangeArrowheads="1"/>
            </p:cNvSpPr>
            <p:nvPr/>
          </p:nvSpPr>
          <p:spPr bwMode="auto">
            <a:xfrm>
              <a:off x="4032" y="1680"/>
              <a:ext cx="3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t</a:t>
              </a:r>
              <a:r>
                <a:rPr lang="en-US" altLang="en-US" sz="2000" baseline="-25000"/>
                <a:t>PHL</a:t>
              </a:r>
            </a:p>
          </p:txBody>
        </p:sp>
      </p:grpSp>
      <p:sp>
        <p:nvSpPr>
          <p:cNvPr id="506921" name="Text Box 41"/>
          <p:cNvSpPr txBox="1">
            <a:spLocks noChangeArrowheads="1"/>
          </p:cNvSpPr>
          <p:nvPr/>
        </p:nvSpPr>
        <p:spPr bwMode="auto">
          <a:xfrm>
            <a:off x="533400" y="3398838"/>
            <a:ext cx="72644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Propagation delay of a gate is not constant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There is a term that depends on input slope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Synthesis knows the capacitance of a primary input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Synthesis </a:t>
            </a:r>
            <a:r>
              <a:rPr lang="en-US" altLang="en-US" b="1"/>
              <a:t>does not</a:t>
            </a:r>
            <a:r>
              <a:rPr lang="en-US" altLang="en-US"/>
              <a:t> know the drive strength of a primary input</a:t>
            </a:r>
          </a:p>
        </p:txBody>
      </p:sp>
      <p:sp>
        <p:nvSpPr>
          <p:cNvPr id="506922" name="Text Box 42"/>
          <p:cNvSpPr txBox="1">
            <a:spLocks noChangeArrowheads="1"/>
          </p:cNvSpPr>
          <p:nvPr/>
        </p:nvSpPr>
        <p:spPr bwMode="auto">
          <a:xfrm>
            <a:off x="533400" y="4784725"/>
            <a:ext cx="7785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We must inform Synopsys about the drive strength of the inputs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8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set_driving_cell -lib_cell &lt;cell&gt; -pin Z -library &lt;lib&gt; &lt;list_of_inputs&gt;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8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set_drive &lt;# of ohms&gt; &lt;signal&gt;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21" grpId="0"/>
      <p:bldP spid="5069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27844</TotalTime>
  <Words>2964</Words>
  <Application>Microsoft Office PowerPoint</Application>
  <PresentationFormat>On-screen Show (4:3)</PresentationFormat>
  <Paragraphs>609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Constantia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555Theme</vt:lpstr>
      <vt:lpstr>ECE 551 Digital System Design &amp; Synthesis</vt:lpstr>
      <vt:lpstr>Administrative Matters</vt:lpstr>
      <vt:lpstr>Synthesis Priorities</vt:lpstr>
      <vt:lpstr>Synthesis is cost function driven</vt:lpstr>
      <vt:lpstr>What Needs Constraint?</vt:lpstr>
      <vt:lpstr>Setting Basic Timing Constraints</vt:lpstr>
      <vt:lpstr>Defining Input Delay</vt:lpstr>
      <vt:lpstr>Defining Output Delay</vt:lpstr>
      <vt:lpstr>What Else Needs Constraint?</vt:lpstr>
      <vt:lpstr>What Else Needs Constraint?</vt:lpstr>
      <vt:lpstr>Anything More Need Constraints?</vt:lpstr>
      <vt:lpstr>Are We Done Yet…Not Quite</vt:lpstr>
      <vt:lpstr>GUI’s are for Children</vt:lpstr>
      <vt:lpstr>Sample DC Shell Script [1]</vt:lpstr>
      <vt:lpstr>Sample DC Shell Script [2]</vt:lpstr>
      <vt:lpstr>Sample DC Shell Script [3]</vt:lpstr>
      <vt:lpstr>Some “Nice to Have” Constraints</vt:lpstr>
      <vt:lpstr>Timing Reports….How do I read these?</vt:lpstr>
      <vt:lpstr>Timing Reports….How do I read these? </vt:lpstr>
      <vt:lpstr>Timing Report…min delay</vt:lpstr>
      <vt:lpstr>Timing Report…min delay</vt:lpstr>
      <vt:lpstr>Hold time (worst case is back to back FF’s)</vt:lpstr>
      <vt:lpstr>Hold Time…how do we fix?</vt:lpstr>
      <vt:lpstr>Lets Play…fire up design_vision</vt:lpstr>
      <vt:lpstr>“Holy Mackerel Batmat, This thing is a monster”</vt:lpstr>
      <vt:lpstr>Help!</vt:lpstr>
      <vt:lpstr>Help!</vt:lpstr>
      <vt:lpstr>Optimization Priorities</vt:lpstr>
      <vt:lpstr>Constraints Default Cost Vector</vt:lpstr>
      <vt:lpstr>Compiling the Design</vt:lpstr>
      <vt:lpstr>Top-Down Compilation</vt:lpstr>
      <vt:lpstr>Example Top-Down Script</vt:lpstr>
      <vt:lpstr>Bottom-Up Compile Strategy</vt:lpstr>
      <vt:lpstr>Resolving Multiple References</vt:lpstr>
      <vt:lpstr>Uniquify Method</vt:lpstr>
      <vt:lpstr>Compile-once-don’t-touch Method</vt:lpstr>
      <vt:lpstr>Ungroup Method</vt:lpstr>
      <vt:lpstr>Flattening Hierarchy</vt:lpstr>
      <vt:lpstr>Checking your Design</vt:lpstr>
      <vt:lpstr>Analyzing your Design [1]</vt:lpstr>
      <vt:lpstr>Analyzing your Design [2]</vt:lpstr>
      <vt:lpstr>Optimization Strategies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831</cp:revision>
  <cp:lastPrinted>2019-02-25T19:41:13Z</cp:lastPrinted>
  <dcterms:created xsi:type="dcterms:W3CDTF">2004-09-02T02:36:09Z</dcterms:created>
  <dcterms:modified xsi:type="dcterms:W3CDTF">2019-02-25T23:08:15Z</dcterms:modified>
</cp:coreProperties>
</file>