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2" r:id="rId1"/>
  </p:sldMasterIdLst>
  <p:notesMasterIdLst>
    <p:notesMasterId r:id="rId60"/>
  </p:notesMasterIdLst>
  <p:handoutMasterIdLst>
    <p:handoutMasterId r:id="rId61"/>
  </p:handoutMasterIdLst>
  <p:sldIdLst>
    <p:sldId id="256" r:id="rId2"/>
    <p:sldId id="308" r:id="rId3"/>
    <p:sldId id="340" r:id="rId4"/>
    <p:sldId id="476" r:id="rId5"/>
    <p:sldId id="480" r:id="rId6"/>
    <p:sldId id="452" r:id="rId7"/>
    <p:sldId id="477" r:id="rId8"/>
    <p:sldId id="453" r:id="rId9"/>
    <p:sldId id="454" r:id="rId10"/>
    <p:sldId id="455" r:id="rId11"/>
    <p:sldId id="478" r:id="rId12"/>
    <p:sldId id="479" r:id="rId13"/>
    <p:sldId id="482" r:id="rId14"/>
    <p:sldId id="484" r:id="rId15"/>
    <p:sldId id="485" r:id="rId16"/>
    <p:sldId id="486" r:id="rId17"/>
    <p:sldId id="487" r:id="rId18"/>
    <p:sldId id="457" r:id="rId19"/>
    <p:sldId id="458" r:id="rId20"/>
    <p:sldId id="481" r:id="rId21"/>
    <p:sldId id="422" r:id="rId22"/>
    <p:sldId id="459" r:id="rId23"/>
    <p:sldId id="423" r:id="rId24"/>
    <p:sldId id="460" r:id="rId25"/>
    <p:sldId id="461" r:id="rId26"/>
    <p:sldId id="500" r:id="rId27"/>
    <p:sldId id="501" r:id="rId28"/>
    <p:sldId id="483" r:id="rId29"/>
    <p:sldId id="462" r:id="rId30"/>
    <p:sldId id="463" r:id="rId31"/>
    <p:sldId id="464" r:id="rId32"/>
    <p:sldId id="465" r:id="rId33"/>
    <p:sldId id="466" r:id="rId34"/>
    <p:sldId id="341" r:id="rId35"/>
    <p:sldId id="467" r:id="rId36"/>
    <p:sldId id="498" r:id="rId37"/>
    <p:sldId id="424" r:id="rId38"/>
    <p:sldId id="392" r:id="rId39"/>
    <p:sldId id="468" r:id="rId40"/>
    <p:sldId id="469" r:id="rId41"/>
    <p:sldId id="470" r:id="rId42"/>
    <p:sldId id="471" r:id="rId43"/>
    <p:sldId id="472" r:id="rId44"/>
    <p:sldId id="473" r:id="rId45"/>
    <p:sldId id="474" r:id="rId46"/>
    <p:sldId id="429" r:id="rId47"/>
    <p:sldId id="475" r:id="rId48"/>
    <p:sldId id="488" r:id="rId49"/>
    <p:sldId id="489" r:id="rId50"/>
    <p:sldId id="490" r:id="rId51"/>
    <p:sldId id="491" r:id="rId52"/>
    <p:sldId id="492" r:id="rId53"/>
    <p:sldId id="493" r:id="rId54"/>
    <p:sldId id="494" r:id="rId55"/>
    <p:sldId id="495" r:id="rId56"/>
    <p:sldId id="496" r:id="rId57"/>
    <p:sldId id="497" r:id="rId58"/>
    <p:sldId id="499" r:id="rId5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9FF"/>
    <a:srgbClr val="0000A0"/>
    <a:srgbClr val="0066CC"/>
    <a:srgbClr val="0033CC"/>
    <a:srgbClr val="6699FF"/>
    <a:srgbClr val="CC0000"/>
    <a:srgbClr val="00800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9828" autoAdjust="0"/>
  </p:normalViewPr>
  <p:slideViewPr>
    <p:cSldViewPr>
      <p:cViewPr varScale="1">
        <p:scale>
          <a:sx n="89" d="100"/>
          <a:sy n="89" d="100"/>
        </p:scale>
        <p:origin x="12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330"/>
    </p:cViewPr>
  </p:sorterViewPr>
  <p:notesViewPr>
    <p:cSldViewPr>
      <p:cViewPr varScale="1">
        <p:scale>
          <a:sx n="34" d="100"/>
          <a:sy n="34" d="100"/>
        </p:scale>
        <p:origin x="-2232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defTabSz="914994" eaLnBrk="1" hangingPunct="1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 defTabSz="914994" eaLnBrk="1" hangingPunct="1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defTabSz="914994" eaLnBrk="1" hangingPunct="1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fld id="{C91EA0E4-A95A-458E-B4C5-45C1605FF1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915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849" eaLnBrk="1" hangingPunct="1"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849" eaLnBrk="1" hangingPunct="1"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849" eaLnBrk="1" hangingPunct="1"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fld id="{91DFE171-C7D0-4232-9BF2-7C3C4A6F39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9969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053F7A7E-378F-4C9B-A16A-6A94A81EB3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79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F76727-9D2C-44AF-8246-D978799494E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1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8C0D7-1F52-4FB7-8CA0-CF405012EC2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53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02-Sep-04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551 – Fall 2004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2E1C2-DC88-473C-AA31-520CAB350E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6030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02-Sep-04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551 – Fall 2004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8BC6C4-700B-446D-8392-6FB6959F63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1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89DF04-1218-4557-944C-A50E56B887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314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366A0F5E-8230-4326-B9EE-B96B3DA9840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0346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FCDA1-C3E9-4B9F-AE3C-3A35995E95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771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85FD44-AA17-4FD4-A138-E2C2BA8E021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12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AFE212-9236-4A7F-85EE-25AFD8774D2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737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7DC20D-24D3-4BC8-9DAA-22FB1E75DB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7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E2504A-7410-4FAC-A828-9942BA5B3CB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53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8047D539-8AFC-410B-A653-7BB9872E9B2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248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fld id="{C59A628A-8EBD-458A-B147-F8A6C2E7A8A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270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800" smtClean="0"/>
              <a:t>ECE 551</a:t>
            </a:r>
            <a:br>
              <a:rPr lang="en-US" altLang="en-US" sz="4800" smtClean="0"/>
            </a:br>
            <a:r>
              <a:rPr lang="en-US" altLang="en-US" sz="3700" smtClean="0"/>
              <a:t>Digital Design And Synthesis</a:t>
            </a:r>
            <a:endParaRPr lang="en-US" altLang="en-US" sz="260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534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Spring ‘19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sz="3200" dirty="0" smtClean="0"/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2438400" y="3810000"/>
            <a:ext cx="5638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 b="0"/>
              <a:t>For Loops &amp; Synthesis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0"/>
              <a:t>Generate Statements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0"/>
              <a:t>Use of X in Synthesis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0"/>
              <a:t>Synthesis Pitfalls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0"/>
              <a:t>Coding for Synthesis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0891" y="492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Non-Static Loops with Internal Timing</a:t>
            </a:r>
          </a:p>
        </p:txBody>
      </p:sp>
      <p:sp>
        <p:nvSpPr>
          <p:cNvPr id="12292" name="Rectangle 10"/>
          <p:cNvSpPr>
            <a:spLocks noGrp="1" noChangeArrowheads="1"/>
          </p:cNvSpPr>
          <p:nvPr>
            <p:ph idx="1"/>
          </p:nvPr>
        </p:nvSpPr>
        <p:spPr>
          <a:xfrm>
            <a:off x="492034" y="1579563"/>
            <a:ext cx="8229600" cy="438943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Number of iterations determined by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Variable modified within the loop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Variable that can’t be determined at compile time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Due to internal timing control—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Distributed over multiple cycles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Number of cycles determined by variable above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Variable must still be bounded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     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always</a:t>
            </a:r>
            <a:r>
              <a:rPr lang="en-US" altLang="en-US" sz="1800" dirty="0" smtClean="0">
                <a:latin typeface="Tahoma" panose="020B0604030504040204" pitchFamily="34" charset="0"/>
              </a:rPr>
              <a:t> 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begin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Tahoma" panose="020B0604030504040204" pitchFamily="34" charset="0"/>
              </a:rPr>
              <a:t>        continue = 1’b1;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Tahoma" panose="020B0604030504040204" pitchFamily="34" charset="0"/>
              </a:rPr>
              <a:t>     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while (</a:t>
            </a:r>
            <a:r>
              <a:rPr lang="en-US" altLang="en-US" sz="1800" dirty="0" smtClean="0">
                <a:latin typeface="Tahoma" panose="020B0604030504040204" pitchFamily="34" charset="0"/>
              </a:rPr>
              <a:t>continue) 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begin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Tahoma" panose="020B0604030504040204" pitchFamily="34" charset="0"/>
              </a:rPr>
              <a:t>          @(</a:t>
            </a:r>
            <a:r>
              <a:rPr lang="en-US" altLang="en-US" sz="1800" b="1" dirty="0" err="1" smtClean="0">
                <a:latin typeface="Tahoma" panose="020B0604030504040204" pitchFamily="34" charset="0"/>
              </a:rPr>
              <a:t>posedge</a:t>
            </a:r>
            <a:r>
              <a:rPr lang="en-US" altLang="en-US" sz="1800" dirty="0" smtClean="0">
                <a:latin typeface="Tahoma" panose="020B0604030504040204" pitchFamily="34" charset="0"/>
              </a:rPr>
              <a:t>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clk</a:t>
            </a:r>
            <a:r>
              <a:rPr lang="en-US" altLang="en-US" sz="1800" dirty="0" smtClean="0">
                <a:latin typeface="Tahoma" panose="020B0604030504040204" pitchFamily="34" charset="0"/>
              </a:rPr>
              <a:t>) sum = sum + in;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Tahoma" panose="020B0604030504040204" pitchFamily="34" charset="0"/>
              </a:rPr>
              <a:t>          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if</a:t>
            </a:r>
            <a:r>
              <a:rPr lang="en-US" altLang="en-US" sz="1800" dirty="0" smtClean="0">
                <a:latin typeface="Tahoma" panose="020B0604030504040204" pitchFamily="34" charset="0"/>
              </a:rPr>
              <a:t> (sum &gt; 8’d42) continue = 1’b0;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Tahoma" panose="020B0604030504040204" pitchFamily="34" charset="0"/>
              </a:rPr>
              <a:t>     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end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latin typeface="Tahoma" panose="020B0604030504040204" pitchFamily="34" charset="0"/>
              </a:rPr>
              <a:t>    end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8EBBD62-9837-4EE7-B4E1-EA0655F49D03}" type="slidenum">
              <a:rPr lang="en-US" altLang="en-US" sz="1000" b="0">
                <a:latin typeface="Verdana" panose="020B0604030504040204" pitchFamily="34" charset="0"/>
              </a:rPr>
              <a:pPr/>
              <a:t>10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sp>
        <p:nvSpPr>
          <p:cNvPr id="12293" name="Rectangle 11"/>
          <p:cNvSpPr>
            <a:spLocks noChangeArrowheads="1"/>
          </p:cNvSpPr>
          <p:nvPr/>
        </p:nvSpPr>
        <p:spPr bwMode="auto">
          <a:xfrm>
            <a:off x="609600" y="4191000"/>
            <a:ext cx="4800600" cy="20574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44076" name="Text Box 12"/>
          <p:cNvSpPr txBox="1">
            <a:spLocks noChangeArrowheads="1"/>
          </p:cNvSpPr>
          <p:nvPr/>
        </p:nvSpPr>
        <p:spPr bwMode="auto">
          <a:xfrm>
            <a:off x="5334000" y="3810000"/>
            <a:ext cx="3043238" cy="419100"/>
          </a:xfrm>
          <a:prstGeom prst="rect">
            <a:avLst/>
          </a:prstGeom>
          <a:solidFill>
            <a:srgbClr val="FFFF99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0"/>
              <a:t>Can this be synthesized?</a:t>
            </a:r>
          </a:p>
        </p:txBody>
      </p:sp>
      <p:sp>
        <p:nvSpPr>
          <p:cNvPr id="344077" name="Text Box 13"/>
          <p:cNvSpPr txBox="1">
            <a:spLocks noChangeArrowheads="1"/>
          </p:cNvSpPr>
          <p:nvPr/>
        </p:nvSpPr>
        <p:spPr bwMode="auto">
          <a:xfrm>
            <a:off x="5334000" y="4495800"/>
            <a:ext cx="3308350" cy="419100"/>
          </a:xfrm>
          <a:prstGeom prst="rect">
            <a:avLst/>
          </a:prstGeom>
          <a:solidFill>
            <a:srgbClr val="FFFF99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0"/>
              <a:t>What does it synthesize to?</a:t>
            </a:r>
          </a:p>
        </p:txBody>
      </p:sp>
      <p:sp>
        <p:nvSpPr>
          <p:cNvPr id="344078" name="Text Box 14"/>
          <p:cNvSpPr txBox="1">
            <a:spLocks noChangeArrowheads="1"/>
          </p:cNvSpPr>
          <p:nvPr/>
        </p:nvSpPr>
        <p:spPr bwMode="auto">
          <a:xfrm>
            <a:off x="5334000" y="5257800"/>
            <a:ext cx="3322638" cy="1028700"/>
          </a:xfrm>
          <a:prstGeom prst="rect">
            <a:avLst/>
          </a:prstGeom>
          <a:solidFill>
            <a:srgbClr val="CCFFCC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0"/>
              <a:t>Who really cares!</a:t>
            </a:r>
          </a:p>
          <a:p>
            <a:r>
              <a:rPr lang="en-US" altLang="en-US" sz="2000" b="0"/>
              <a:t>This is a stupid way to do it!</a:t>
            </a:r>
          </a:p>
          <a:p>
            <a:r>
              <a:rPr lang="en-US" altLang="en-US" sz="2000" b="0"/>
              <a:t>Use a SM.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4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4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4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4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4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40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4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4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4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4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76" grpId="0" animBg="1"/>
      <p:bldP spid="344077" grpId="0" animBg="1"/>
      <p:bldP spid="34407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Any loop with internal timing can be done as a SM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0974D12-44F4-4BA8-BFA8-699A762358EA}" type="slidenum">
              <a:rPr lang="en-US" altLang="en-US" sz="1000" b="0">
                <a:latin typeface="Verdana" panose="020B0604030504040204" pitchFamily="34" charset="0"/>
              </a:rPr>
              <a:pPr/>
              <a:t>11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1000" y="1905000"/>
            <a:ext cx="5486400" cy="40767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ahoma" panose="020B0604030504040204" pitchFamily="34" charset="0"/>
              </a:rPr>
              <a:t>module</a:t>
            </a:r>
            <a:r>
              <a:rPr lang="en-US" altLang="en-US" sz="2000" b="0">
                <a:latin typeface="Tahoma" panose="020B0604030504040204" pitchFamily="34" charset="0"/>
              </a:rPr>
              <a:t> sum_till (clk,rst_n,sum,in);</a:t>
            </a:r>
          </a:p>
          <a:p>
            <a:endParaRPr lang="en-US" altLang="en-US" sz="1000" b="0">
              <a:latin typeface="Tahoma" panose="020B0604030504040204" pitchFamily="34" charset="0"/>
            </a:endParaRPr>
          </a:p>
          <a:p>
            <a:r>
              <a:rPr lang="en-US" altLang="en-US" sz="2000">
                <a:latin typeface="Tahoma" panose="020B0604030504040204" pitchFamily="34" charset="0"/>
              </a:rPr>
              <a:t>input</a:t>
            </a:r>
            <a:r>
              <a:rPr lang="en-US" altLang="en-US" sz="2000" b="0">
                <a:latin typeface="Tahoma" panose="020B0604030504040204" pitchFamily="34" charset="0"/>
              </a:rPr>
              <a:t> clk,rst_n;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input</a:t>
            </a:r>
            <a:r>
              <a:rPr lang="en-US" altLang="en-US" sz="2000" b="0">
                <a:latin typeface="Tahoma" panose="020B0604030504040204" pitchFamily="34" charset="0"/>
              </a:rPr>
              <a:t> [5:0] in;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output</a:t>
            </a:r>
            <a:r>
              <a:rPr lang="en-US" altLang="en-US" sz="2000" b="0">
                <a:latin typeface="Tahoma" panose="020B0604030504040204" pitchFamily="34" charset="0"/>
              </a:rPr>
              <a:t> [5:0] sum;</a:t>
            </a:r>
          </a:p>
          <a:p>
            <a:endParaRPr lang="en-US" altLang="en-US" sz="1000" b="0">
              <a:latin typeface="Tahoma" panose="020B0604030504040204" pitchFamily="34" charset="0"/>
            </a:endParaRPr>
          </a:p>
          <a:p>
            <a:r>
              <a:rPr lang="en-US" altLang="en-US" sz="2000">
                <a:latin typeface="Tahoma" panose="020B0604030504040204" pitchFamily="34" charset="0"/>
              </a:rPr>
              <a:t>always</a:t>
            </a:r>
            <a:r>
              <a:rPr lang="en-US" altLang="en-US" sz="2000" b="0">
                <a:latin typeface="Tahoma" panose="020B0604030504040204" pitchFamily="34" charset="0"/>
              </a:rPr>
              <a:t> @(posedge clk or negedge rst_n)</a:t>
            </a:r>
          </a:p>
          <a:p>
            <a:r>
              <a:rPr lang="en-US" altLang="en-US" sz="2000" b="0">
                <a:latin typeface="Tahoma" panose="020B0604030504040204" pitchFamily="34" charset="0"/>
              </a:rPr>
              <a:t>   </a:t>
            </a:r>
            <a:r>
              <a:rPr lang="en-US" altLang="en-US" sz="2000">
                <a:latin typeface="Tahoma" panose="020B0604030504040204" pitchFamily="34" charset="0"/>
              </a:rPr>
              <a:t>if</a:t>
            </a:r>
            <a:r>
              <a:rPr lang="en-US" altLang="en-US" sz="2000" b="0">
                <a:latin typeface="Tahoma" panose="020B0604030504040204" pitchFamily="34" charset="0"/>
              </a:rPr>
              <a:t> (~rst_n)</a:t>
            </a:r>
          </a:p>
          <a:p>
            <a:r>
              <a:rPr lang="en-US" altLang="en-US" sz="2000" b="0">
                <a:latin typeface="Tahoma" panose="020B0604030504040204" pitchFamily="34" charset="0"/>
              </a:rPr>
              <a:t>      sum &lt;= 6’h00;</a:t>
            </a:r>
          </a:p>
          <a:p>
            <a:r>
              <a:rPr lang="en-US" altLang="en-US" sz="2000" b="0">
                <a:latin typeface="Tahoma" panose="020B0604030504040204" pitchFamily="34" charset="0"/>
              </a:rPr>
              <a:t>   </a:t>
            </a:r>
            <a:r>
              <a:rPr lang="en-US" altLang="en-US" sz="2000">
                <a:latin typeface="Tahoma" panose="020B0604030504040204" pitchFamily="34" charset="0"/>
              </a:rPr>
              <a:t>else if</a:t>
            </a:r>
            <a:r>
              <a:rPr lang="en-US" altLang="en-US" sz="2000" b="0">
                <a:latin typeface="Tahoma" panose="020B0604030504040204" pitchFamily="34" charset="0"/>
              </a:rPr>
              <a:t> (en_sum)</a:t>
            </a:r>
          </a:p>
          <a:p>
            <a:r>
              <a:rPr lang="en-US" altLang="en-US" sz="2000" b="0">
                <a:latin typeface="Tahoma" panose="020B0604030504040204" pitchFamily="34" charset="0"/>
              </a:rPr>
              <a:t>      sum &lt;= sum + in</a:t>
            </a:r>
          </a:p>
          <a:p>
            <a:endParaRPr lang="en-US" altLang="en-US" sz="1000" b="0">
              <a:latin typeface="Tahoma" panose="020B0604030504040204" pitchFamily="34" charset="0"/>
            </a:endParaRPr>
          </a:p>
          <a:p>
            <a:r>
              <a:rPr lang="en-US" altLang="en-US" sz="2000">
                <a:latin typeface="Tahoma" panose="020B0604030504040204" pitchFamily="34" charset="0"/>
              </a:rPr>
              <a:t>assign</a:t>
            </a:r>
            <a:r>
              <a:rPr lang="en-US" altLang="en-US" sz="2000" b="0">
                <a:latin typeface="Tahoma" panose="020B0604030504040204" pitchFamily="34" charset="0"/>
              </a:rPr>
              <a:t> en_sum = (sum&lt;6’d43) ? 1’b1 : 1’b0;</a:t>
            </a:r>
          </a:p>
          <a:p>
            <a:endParaRPr lang="en-US" altLang="en-US" sz="1000" b="0">
              <a:latin typeface="Tahoma" panose="020B0604030504040204" pitchFamily="34" charset="0"/>
            </a:endParaRPr>
          </a:p>
          <a:p>
            <a:r>
              <a:rPr lang="en-US" altLang="en-US" sz="2000">
                <a:latin typeface="Tahoma" panose="020B0604030504040204" pitchFamily="34" charset="0"/>
              </a:rPr>
              <a:t>endmodule</a:t>
            </a:r>
          </a:p>
        </p:txBody>
      </p:sp>
      <p:sp>
        <p:nvSpPr>
          <p:cNvPr id="368645" name="Text Box 5"/>
          <p:cNvSpPr txBox="1">
            <a:spLocks noChangeArrowheads="1"/>
          </p:cNvSpPr>
          <p:nvPr/>
        </p:nvSpPr>
        <p:spPr bwMode="auto">
          <a:xfrm>
            <a:off x="5715000" y="1676400"/>
            <a:ext cx="2987675" cy="1762125"/>
          </a:xfrm>
          <a:prstGeom prst="rect">
            <a:avLst/>
          </a:prstGeom>
          <a:solidFill>
            <a:srgbClr val="CCFFCC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0"/>
              <a:t>Previous example didn’t really even require a SM.</a:t>
            </a:r>
          </a:p>
          <a:p>
            <a:endParaRPr lang="en-US" altLang="en-US" sz="1800" b="0"/>
          </a:p>
          <a:p>
            <a:r>
              <a:rPr lang="en-US" altLang="en-US" sz="1800" b="0"/>
              <a:t>This code leaves no question how it would synthesize.</a:t>
            </a:r>
          </a:p>
        </p:txBody>
      </p:sp>
      <p:sp>
        <p:nvSpPr>
          <p:cNvPr id="368646" name="Text Box 6"/>
          <p:cNvSpPr txBox="1">
            <a:spLocks noChangeArrowheads="1"/>
          </p:cNvSpPr>
          <p:nvPr/>
        </p:nvSpPr>
        <p:spPr bwMode="auto">
          <a:xfrm>
            <a:off x="5715000" y="3657600"/>
            <a:ext cx="3063875" cy="2311400"/>
          </a:xfrm>
          <a:prstGeom prst="rect">
            <a:avLst/>
          </a:prstGeom>
          <a:solidFill>
            <a:srgbClr val="CCFFCC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/>
              <a:t>RULE OF THUMB:</a:t>
            </a:r>
          </a:p>
          <a:p>
            <a:endParaRPr lang="en-US" altLang="en-US" sz="1800"/>
          </a:p>
          <a:p>
            <a:r>
              <a:rPr lang="en-US" altLang="en-US" sz="1800" b="0"/>
              <a:t>If it takes you more than 15 seconds to conceptualize how a piece of code will synthesize, then it will probably confuse Synopsys too.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5" grpId="0" animBg="1"/>
      <p:bldP spid="3686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30848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FSM Replacement for Loops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9DCE564-2A12-47CD-8C05-798A1270E7BA}" type="slidenum">
              <a:rPr lang="en-US" altLang="en-US" sz="1000" b="0">
                <a:latin typeface="Verdana" panose="020B0604030504040204" pitchFamily="34" charset="0"/>
              </a:rPr>
              <a:pPr/>
              <a:t>12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sp>
        <p:nvSpPr>
          <p:cNvPr id="369668" name="Rectangle 4"/>
          <p:cNvSpPr>
            <a:spLocks noChangeArrowheads="1"/>
          </p:cNvSpPr>
          <p:nvPr/>
        </p:nvSpPr>
        <p:spPr bwMode="auto">
          <a:xfrm>
            <a:off x="381000" y="1752600"/>
            <a:ext cx="8513763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b="0" dirty="0">
                <a:latin typeface="Times New Roman" panose="02020603050405020304" pitchFamily="18" charset="0"/>
              </a:rPr>
              <a:t>Not all loop structures supported by vendors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b="0" dirty="0">
                <a:latin typeface="Times New Roman" panose="02020603050405020304" pitchFamily="18" charset="0"/>
              </a:rPr>
              <a:t>Can always implement a loop with internal timing using an FSM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b="0" dirty="0">
                <a:latin typeface="Times New Roman" panose="02020603050405020304" pitchFamily="18" charset="0"/>
              </a:rPr>
              <a:t>Can make a “while” loop easily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b="0" dirty="0">
                <a:latin typeface="Times New Roman" panose="02020603050405020304" pitchFamily="18" charset="0"/>
              </a:rPr>
              <a:t>Often use counters along with the FSM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b="0" dirty="0">
                <a:latin typeface="Times New Roman" panose="02020603050405020304" pitchFamily="18" charset="0"/>
              </a:rPr>
              <a:t>All synthesizers support FSMs!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b="0" dirty="0">
                <a:latin typeface="Times New Roman" panose="02020603050405020304" pitchFamily="18" charset="0"/>
              </a:rPr>
              <a:t>Synopsys supports for-loops with a static number of iterations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324600" y="2743200"/>
            <a:ext cx="2351088" cy="1371600"/>
            <a:chOff x="3984" y="1728"/>
            <a:chExt cx="1481" cy="864"/>
          </a:xfrm>
        </p:grpSpPr>
        <p:sp>
          <p:nvSpPr>
            <p:cNvPr id="14342" name="Oval 5"/>
            <p:cNvSpPr>
              <a:spLocks noChangeArrowheads="1"/>
            </p:cNvSpPr>
            <p:nvPr/>
          </p:nvSpPr>
          <p:spPr bwMode="auto">
            <a:xfrm>
              <a:off x="4331" y="2245"/>
              <a:ext cx="604" cy="261"/>
            </a:xfrm>
            <a:prstGeom prst="ellipse">
              <a:avLst/>
            </a:prstGeom>
            <a:solidFill>
              <a:schemeClr val="accent1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State3</a:t>
              </a:r>
            </a:p>
          </p:txBody>
        </p:sp>
        <p:sp>
          <p:nvSpPr>
            <p:cNvPr id="14343" name="Freeform 7"/>
            <p:cNvSpPr>
              <a:spLocks/>
            </p:cNvSpPr>
            <p:nvPr/>
          </p:nvSpPr>
          <p:spPr bwMode="auto">
            <a:xfrm>
              <a:off x="3984" y="2400"/>
              <a:ext cx="336" cy="192"/>
            </a:xfrm>
            <a:custGeom>
              <a:avLst/>
              <a:gdLst>
                <a:gd name="T0" fmla="*/ 0 w 336"/>
                <a:gd name="T1" fmla="*/ 192 h 192"/>
                <a:gd name="T2" fmla="*/ 144 w 336"/>
                <a:gd name="T3" fmla="*/ 48 h 192"/>
                <a:gd name="T4" fmla="*/ 336 w 336"/>
                <a:gd name="T5" fmla="*/ 0 h 192"/>
                <a:gd name="T6" fmla="*/ 0 60000 65536"/>
                <a:gd name="T7" fmla="*/ 0 60000 65536"/>
                <a:gd name="T8" fmla="*/ 0 60000 65536"/>
                <a:gd name="T9" fmla="*/ 0 w 336"/>
                <a:gd name="T10" fmla="*/ 0 h 192"/>
                <a:gd name="T11" fmla="*/ 336 w 33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92">
                  <a:moveTo>
                    <a:pt x="0" y="192"/>
                  </a:moveTo>
                  <a:cubicBezTo>
                    <a:pt x="44" y="136"/>
                    <a:pt x="88" y="80"/>
                    <a:pt x="144" y="48"/>
                  </a:cubicBezTo>
                  <a:cubicBezTo>
                    <a:pt x="200" y="16"/>
                    <a:pt x="268" y="8"/>
                    <a:pt x="336" y="0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4344" name="Freeform 8"/>
            <p:cNvSpPr>
              <a:spLocks/>
            </p:cNvSpPr>
            <p:nvPr/>
          </p:nvSpPr>
          <p:spPr bwMode="auto">
            <a:xfrm>
              <a:off x="4440" y="1920"/>
              <a:ext cx="336" cy="336"/>
            </a:xfrm>
            <a:custGeom>
              <a:avLst/>
              <a:gdLst>
                <a:gd name="T0" fmla="*/ 120 w 336"/>
                <a:gd name="T1" fmla="*/ 35 h 432"/>
                <a:gd name="T2" fmla="*/ 24 w 336"/>
                <a:gd name="T3" fmla="*/ 23 h 432"/>
                <a:gd name="T4" fmla="*/ 24 w 336"/>
                <a:gd name="T5" fmla="*/ 7 h 432"/>
                <a:gd name="T6" fmla="*/ 168 w 336"/>
                <a:gd name="T7" fmla="*/ 0 h 432"/>
                <a:gd name="T8" fmla="*/ 312 w 336"/>
                <a:gd name="T9" fmla="*/ 7 h 432"/>
                <a:gd name="T10" fmla="*/ 312 w 336"/>
                <a:gd name="T11" fmla="*/ 23 h 432"/>
                <a:gd name="T12" fmla="*/ 264 w 336"/>
                <a:gd name="T13" fmla="*/ 35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20" y="432"/>
                  </a:moveTo>
                  <a:cubicBezTo>
                    <a:pt x="80" y="388"/>
                    <a:pt x="40" y="344"/>
                    <a:pt x="24" y="288"/>
                  </a:cubicBezTo>
                  <a:cubicBezTo>
                    <a:pt x="8" y="232"/>
                    <a:pt x="0" y="144"/>
                    <a:pt x="24" y="96"/>
                  </a:cubicBezTo>
                  <a:cubicBezTo>
                    <a:pt x="48" y="48"/>
                    <a:pt x="120" y="0"/>
                    <a:pt x="168" y="0"/>
                  </a:cubicBezTo>
                  <a:cubicBezTo>
                    <a:pt x="216" y="0"/>
                    <a:pt x="288" y="48"/>
                    <a:pt x="312" y="96"/>
                  </a:cubicBezTo>
                  <a:cubicBezTo>
                    <a:pt x="336" y="144"/>
                    <a:pt x="320" y="232"/>
                    <a:pt x="312" y="288"/>
                  </a:cubicBezTo>
                  <a:cubicBezTo>
                    <a:pt x="304" y="344"/>
                    <a:pt x="280" y="416"/>
                    <a:pt x="264" y="432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45" name="Freeform 10"/>
            <p:cNvSpPr>
              <a:spLocks/>
            </p:cNvSpPr>
            <p:nvPr/>
          </p:nvSpPr>
          <p:spPr bwMode="auto">
            <a:xfrm>
              <a:off x="4896" y="2096"/>
              <a:ext cx="432" cy="208"/>
            </a:xfrm>
            <a:custGeom>
              <a:avLst/>
              <a:gdLst>
                <a:gd name="T0" fmla="*/ 0 w 432"/>
                <a:gd name="T1" fmla="*/ 208 h 208"/>
                <a:gd name="T2" fmla="*/ 96 w 432"/>
                <a:gd name="T3" fmla="*/ 112 h 208"/>
                <a:gd name="T4" fmla="*/ 288 w 432"/>
                <a:gd name="T5" fmla="*/ 16 h 208"/>
                <a:gd name="T6" fmla="*/ 432 w 432"/>
                <a:gd name="T7" fmla="*/ 16 h 2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208"/>
                <a:gd name="T14" fmla="*/ 432 w 432"/>
                <a:gd name="T15" fmla="*/ 208 h 2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208">
                  <a:moveTo>
                    <a:pt x="0" y="208"/>
                  </a:moveTo>
                  <a:cubicBezTo>
                    <a:pt x="24" y="176"/>
                    <a:pt x="48" y="144"/>
                    <a:pt x="96" y="112"/>
                  </a:cubicBezTo>
                  <a:cubicBezTo>
                    <a:pt x="144" y="80"/>
                    <a:pt x="232" y="32"/>
                    <a:pt x="288" y="16"/>
                  </a:cubicBezTo>
                  <a:cubicBezTo>
                    <a:pt x="344" y="0"/>
                    <a:pt x="416" y="16"/>
                    <a:pt x="432" y="16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4346" name="Text Box 11"/>
            <p:cNvSpPr txBox="1">
              <a:spLocks noChangeArrowheads="1"/>
            </p:cNvSpPr>
            <p:nvPr/>
          </p:nvSpPr>
          <p:spPr bwMode="auto">
            <a:xfrm>
              <a:off x="4272" y="1728"/>
              <a:ext cx="6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/>
                <a:t>condition</a:t>
              </a:r>
            </a:p>
          </p:txBody>
        </p:sp>
        <p:sp>
          <p:nvSpPr>
            <p:cNvPr id="14347" name="Text Box 12"/>
            <p:cNvSpPr txBox="1">
              <a:spLocks noChangeArrowheads="1"/>
            </p:cNvSpPr>
            <p:nvPr/>
          </p:nvSpPr>
          <p:spPr bwMode="auto">
            <a:xfrm>
              <a:off x="4848" y="1920"/>
              <a:ext cx="6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/>
                <a:t>condition</a:t>
              </a:r>
            </a:p>
          </p:txBody>
        </p:sp>
        <p:sp>
          <p:nvSpPr>
            <p:cNvPr id="14348" name="Line 13"/>
            <p:cNvSpPr>
              <a:spLocks noChangeShapeType="1"/>
            </p:cNvSpPr>
            <p:nvPr/>
          </p:nvSpPr>
          <p:spPr bwMode="auto">
            <a:xfrm>
              <a:off x="4896" y="1968"/>
              <a:ext cx="48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9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9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9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9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9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96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96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9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9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9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9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8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87680" y="2113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Generated Instantiation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229600" cy="2362200"/>
          </a:xfrm>
          <a:noFill/>
        </p:spPr>
        <p:txBody>
          <a:bodyPr/>
          <a:lstStyle/>
          <a:p>
            <a:pPr eaLnBrk="1" hangingPunct="1"/>
            <a:r>
              <a:rPr lang="en-US" altLang="en-US" sz="2400" dirty="0" smtClean="0"/>
              <a:t>Generate statements </a:t>
            </a:r>
            <a:r>
              <a:rPr lang="en-US" altLang="en-US" sz="2400" dirty="0" smtClean="0">
                <a:sym typeface="Wingdings" panose="05000000000000000000" pitchFamily="2" charset="2"/>
              </a:rPr>
              <a:t></a:t>
            </a:r>
            <a:r>
              <a:rPr lang="en-US" altLang="en-US" sz="2400" dirty="0" smtClean="0"/>
              <a:t> control over the instantiation/creation of:</a:t>
            </a:r>
          </a:p>
          <a:p>
            <a:pPr lvl="2" eaLnBrk="1" hangingPunct="1"/>
            <a:r>
              <a:rPr lang="en-US" altLang="en-US" dirty="0" smtClean="0"/>
              <a:t>Modules</a:t>
            </a:r>
          </a:p>
          <a:p>
            <a:pPr lvl="2" eaLnBrk="1" hangingPunct="1"/>
            <a:r>
              <a:rPr lang="en-US" altLang="en-US" dirty="0" smtClean="0"/>
              <a:t>UDPs &amp; gate primitives</a:t>
            </a:r>
          </a:p>
          <a:p>
            <a:pPr lvl="2" eaLnBrk="1" hangingPunct="1"/>
            <a:r>
              <a:rPr lang="en-US" altLang="en-US" dirty="0" smtClean="0"/>
              <a:t>continuous assignments</a:t>
            </a:r>
          </a:p>
          <a:p>
            <a:pPr lvl="2" eaLnBrk="1" hangingPunct="1"/>
            <a:r>
              <a:rPr lang="en-US" altLang="en-US" b="1" dirty="0" smtClean="0"/>
              <a:t>initial</a:t>
            </a:r>
            <a:r>
              <a:rPr lang="en-US" altLang="en-US" dirty="0" smtClean="0"/>
              <a:t> blocks &amp; </a:t>
            </a:r>
            <a:r>
              <a:rPr lang="en-US" altLang="en-US" b="1" dirty="0" smtClean="0"/>
              <a:t>always</a:t>
            </a:r>
            <a:r>
              <a:rPr lang="en-US" altLang="en-US" dirty="0" smtClean="0"/>
              <a:t> blocks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C76145-E16B-41E3-8AC9-FA02D67F2804}" type="slidenum">
              <a:rPr lang="en-US" altLang="en-US" sz="1000" b="0">
                <a:latin typeface="Verdana" panose="020B0604030504040204" pitchFamily="34" charset="0"/>
              </a:rPr>
              <a:pPr/>
              <a:t>13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sp>
        <p:nvSpPr>
          <p:cNvPr id="373766" name="Rectangle 6"/>
          <p:cNvSpPr>
            <a:spLocks noChangeArrowheads="1"/>
          </p:cNvSpPr>
          <p:nvPr/>
        </p:nvSpPr>
        <p:spPr bwMode="auto">
          <a:xfrm>
            <a:off x="304800" y="3886200"/>
            <a:ext cx="8229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400" b="0">
                <a:latin typeface="Times New Roman" panose="02020603050405020304" pitchFamily="18" charset="0"/>
              </a:rPr>
              <a:t>Generate instantiations resolved during “elaboration” (compile time)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endParaRPr lang="en-US" altLang="en-US" sz="800" b="0">
              <a:latin typeface="Times New Roman" panose="02020603050405020304" pitchFamily="18" charset="0"/>
            </a:endParaRP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 b="0">
                <a:latin typeface="Times New Roman" panose="02020603050405020304" pitchFamily="18" charset="0"/>
              </a:rPr>
              <a:t>When module instantiations are linked to module definitions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endParaRPr lang="en-US" altLang="en-US" sz="2000" b="0">
              <a:latin typeface="Times New Roman" panose="02020603050405020304" pitchFamily="18" charset="0"/>
            </a:endParaRP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 i="1" u="sng">
                <a:latin typeface="Times New Roman" panose="02020603050405020304" pitchFamily="18" charset="0"/>
              </a:rPr>
              <a:t>Before</a:t>
            </a:r>
            <a:r>
              <a:rPr lang="en-US" altLang="en-US" sz="2000" b="0">
                <a:latin typeface="Times New Roman" panose="02020603050405020304" pitchFamily="18" charset="0"/>
              </a:rPr>
              <a:t> the design is simulated or synthesized – this is NOT dynamically created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72440" y="2206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Generate-Loop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idx="1"/>
          </p:nvPr>
        </p:nvSpPr>
        <p:spPr>
          <a:xfrm>
            <a:off x="472440" y="1634808"/>
            <a:ext cx="8229600" cy="438943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A generate-loop permits making one or more instantiations (</a:t>
            </a:r>
            <a:r>
              <a:rPr lang="en-US" altLang="en-US" sz="2400" u="sng" dirty="0" smtClean="0"/>
              <a:t>pre-synthesis</a:t>
            </a:r>
            <a:r>
              <a:rPr lang="en-US" altLang="en-US" sz="2400" dirty="0" smtClean="0"/>
              <a:t>) using a for-loop.  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latin typeface="Tahoma" panose="020B0604030504040204" pitchFamily="34" charset="0"/>
              </a:rPr>
              <a:t>module</a:t>
            </a:r>
            <a:r>
              <a:rPr lang="en-US" altLang="en-US" sz="2000" dirty="0" smtClean="0">
                <a:latin typeface="Tahoma" panose="020B0604030504040204" pitchFamily="34" charset="0"/>
              </a:rPr>
              <a:t> gray2bin1 (bin, gray);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  </a:t>
            </a:r>
            <a:r>
              <a:rPr lang="en-US" altLang="en-US" sz="2000" b="1" dirty="0" smtClean="0">
                <a:latin typeface="Tahoma" panose="020B0604030504040204" pitchFamily="34" charset="0"/>
              </a:rPr>
              <a:t>parameter</a:t>
            </a:r>
            <a:r>
              <a:rPr lang="en-US" altLang="en-US" sz="2000" dirty="0" smtClean="0">
                <a:latin typeface="Tahoma" panose="020B0604030504040204" pitchFamily="34" charset="0"/>
              </a:rPr>
              <a:t> SIZE = 8;    // this module is 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parameterizable</a:t>
            </a:r>
            <a:endParaRPr lang="en-US" altLang="en-US" sz="2000" dirty="0" smtClean="0">
              <a:latin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  </a:t>
            </a:r>
            <a:r>
              <a:rPr lang="en-US" altLang="en-US" sz="2000" b="1" dirty="0" smtClean="0">
                <a:latin typeface="Tahoma" panose="020B0604030504040204" pitchFamily="34" charset="0"/>
              </a:rPr>
              <a:t>output</a:t>
            </a:r>
            <a:r>
              <a:rPr lang="en-US" altLang="en-US" sz="2000" dirty="0" smtClean="0">
                <a:latin typeface="Tahoma" panose="020B0604030504040204" pitchFamily="34" charset="0"/>
              </a:rPr>
              <a:t> [SIZE-1:0] bin; </a:t>
            </a:r>
            <a:r>
              <a:rPr lang="en-US" altLang="en-US" sz="2000" b="1" dirty="0" smtClean="0">
                <a:latin typeface="Tahoma" panose="020B0604030504040204" pitchFamily="34" charset="0"/>
              </a:rPr>
              <a:t>input</a:t>
            </a:r>
            <a:r>
              <a:rPr lang="en-US" altLang="en-US" sz="2000" dirty="0" smtClean="0">
                <a:latin typeface="Tahoma" panose="020B0604030504040204" pitchFamily="34" charset="0"/>
              </a:rPr>
              <a:t> [SIZE-1:0] gray;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  </a:t>
            </a:r>
            <a:r>
              <a:rPr lang="en-US" altLang="en-US" sz="2000" b="1" dirty="0" err="1" smtClean="0">
                <a:latin typeface="Tahoma" panose="020B0604030504040204" pitchFamily="34" charset="0"/>
              </a:rPr>
              <a:t>genvar</a:t>
            </a:r>
            <a:r>
              <a:rPr lang="en-US" altLang="en-US" sz="2000" dirty="0" smtClean="0">
                <a:latin typeface="Tahoma" panose="020B0604030504040204" pitchFamily="34" charset="0"/>
              </a:rPr>
              <a:t> 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i</a:t>
            </a:r>
            <a:r>
              <a:rPr lang="en-US" altLang="en-US" sz="2000" dirty="0" smtClean="0">
                <a:latin typeface="Tahoma" panose="020B0604030504040204" pitchFamily="34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  </a:t>
            </a:r>
            <a:r>
              <a:rPr lang="en-US" altLang="en-US" sz="2000" b="1" dirty="0" smtClean="0">
                <a:latin typeface="Tahoma" panose="020B0604030504040204" pitchFamily="34" charset="0"/>
              </a:rPr>
              <a:t>generate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     </a:t>
            </a:r>
            <a:r>
              <a:rPr lang="en-US" altLang="en-US" sz="2000" b="1" dirty="0" smtClean="0">
                <a:latin typeface="Tahoma" panose="020B0604030504040204" pitchFamily="34" charset="0"/>
              </a:rPr>
              <a:t>for</a:t>
            </a:r>
            <a:r>
              <a:rPr lang="en-US" altLang="en-US" sz="2000" dirty="0" smtClean="0">
                <a:latin typeface="Tahoma" panose="020B0604030504040204" pitchFamily="34" charset="0"/>
              </a:rPr>
              <a:t> (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i</a:t>
            </a:r>
            <a:r>
              <a:rPr lang="en-US" altLang="en-US" sz="2000" dirty="0" smtClean="0">
                <a:latin typeface="Tahoma" panose="020B0604030504040204" pitchFamily="34" charset="0"/>
              </a:rPr>
              <a:t>=0; 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i</a:t>
            </a:r>
            <a:r>
              <a:rPr lang="en-US" altLang="en-US" sz="2000" dirty="0" smtClean="0">
                <a:latin typeface="Tahoma" panose="020B0604030504040204" pitchFamily="34" charset="0"/>
              </a:rPr>
              <a:t>&lt;SIZE; 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i</a:t>
            </a:r>
            <a:r>
              <a:rPr lang="en-US" altLang="en-US" sz="2000" dirty="0" smtClean="0">
                <a:latin typeface="Tahoma" panose="020B0604030504040204" pitchFamily="34" charset="0"/>
              </a:rPr>
              <a:t>=i+1) </a:t>
            </a:r>
            <a:r>
              <a:rPr lang="en-US" altLang="en-US" sz="2000" b="1" dirty="0" smtClean="0">
                <a:latin typeface="Tahoma" panose="020B0604030504040204" pitchFamily="34" charset="0"/>
              </a:rPr>
              <a:t>begin</a:t>
            </a:r>
            <a:r>
              <a:rPr lang="en-US" altLang="en-US" sz="2000" dirty="0" smtClean="0">
                <a:latin typeface="Tahoma" panose="020B0604030504040204" pitchFamily="34" charset="0"/>
              </a:rPr>
              <a:t>: bit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        </a:t>
            </a:r>
            <a:r>
              <a:rPr lang="en-US" altLang="en-US" sz="2000" b="1" dirty="0" smtClean="0">
                <a:latin typeface="Tahoma" panose="020B0604030504040204" pitchFamily="34" charset="0"/>
              </a:rPr>
              <a:t>assign</a:t>
            </a:r>
            <a:r>
              <a:rPr lang="en-US" altLang="en-US" sz="2000" dirty="0" smtClean="0">
                <a:latin typeface="Tahoma" panose="020B0604030504040204" pitchFamily="34" charset="0"/>
              </a:rPr>
              <a:t> bin[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i</a:t>
            </a:r>
            <a:r>
              <a:rPr lang="en-US" altLang="en-US" sz="2000" dirty="0" smtClean="0">
                <a:latin typeface="Tahoma" panose="020B0604030504040204" pitchFamily="34" charset="0"/>
              </a:rPr>
              <a:t>] = ^gray[SIZE-1:i];   \\ Data Flow replication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     </a:t>
            </a:r>
            <a:r>
              <a:rPr lang="en-US" altLang="en-US" sz="2000" b="1" dirty="0" smtClean="0">
                <a:latin typeface="Tahoma" panose="020B0604030504040204" pitchFamily="34" charset="0"/>
              </a:rPr>
              <a:t>end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latin typeface="Tahoma" panose="020B0604030504040204" pitchFamily="34" charset="0"/>
              </a:rPr>
              <a:t>  </a:t>
            </a:r>
            <a:r>
              <a:rPr lang="en-US" altLang="en-US" sz="2000" b="1" dirty="0" err="1" smtClean="0">
                <a:latin typeface="Tahoma" panose="020B0604030504040204" pitchFamily="34" charset="0"/>
              </a:rPr>
              <a:t>endgenerate</a:t>
            </a:r>
            <a:endParaRPr lang="en-US" altLang="en-US" sz="2000" b="1" dirty="0" smtClean="0">
              <a:latin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 err="1" smtClean="0">
                <a:latin typeface="Tahoma" panose="020B0604030504040204" pitchFamily="34" charset="0"/>
              </a:rPr>
              <a:t>endmodule</a:t>
            </a:r>
            <a:endParaRPr lang="en-US" altLang="en-US" sz="2000" b="1" dirty="0" smtClean="0">
              <a:latin typeface="Tahoma" panose="020B0604030504040204" pitchFamily="34" charset="0"/>
            </a:endParaRP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BAB0E72-16CF-4A20-85DE-3ED24BE6764B}" type="slidenum">
              <a:rPr lang="en-US" altLang="en-US" sz="1000" b="0">
                <a:latin typeface="Verdana" panose="020B0604030504040204" pitchFamily="34" charset="0"/>
              </a:rPr>
              <a:pPr/>
              <a:t>14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381000" y="2514600"/>
            <a:ext cx="7543800" cy="32766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76839" name="Rectangle 7"/>
          <p:cNvSpPr>
            <a:spLocks noChangeArrowheads="1"/>
          </p:cNvSpPr>
          <p:nvPr/>
        </p:nvSpPr>
        <p:spPr bwMode="auto">
          <a:xfrm>
            <a:off x="609600" y="3581400"/>
            <a:ext cx="1371600" cy="304800"/>
          </a:xfrm>
          <a:prstGeom prst="rect">
            <a:avLst/>
          </a:prstGeom>
          <a:noFill/>
          <a:ln w="222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76840" name="Text Box 8"/>
          <p:cNvSpPr txBox="1">
            <a:spLocks noChangeArrowheads="1"/>
          </p:cNvSpPr>
          <p:nvPr/>
        </p:nvSpPr>
        <p:spPr bwMode="auto">
          <a:xfrm>
            <a:off x="3717925" y="3565525"/>
            <a:ext cx="3965575" cy="358775"/>
          </a:xfrm>
          <a:prstGeom prst="rect">
            <a:avLst/>
          </a:prstGeom>
          <a:solidFill>
            <a:srgbClr val="FFFF99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0"/>
              <a:t>Does not exist during simulation of design</a:t>
            </a:r>
          </a:p>
        </p:txBody>
      </p:sp>
      <p:sp>
        <p:nvSpPr>
          <p:cNvPr id="376841" name="Line 9"/>
          <p:cNvSpPr>
            <a:spLocks noChangeShapeType="1"/>
          </p:cNvSpPr>
          <p:nvPr/>
        </p:nvSpPr>
        <p:spPr bwMode="auto">
          <a:xfrm flipH="1">
            <a:off x="1981200" y="3657600"/>
            <a:ext cx="1752600" cy="762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336925" y="4114800"/>
            <a:ext cx="3944938" cy="1425575"/>
            <a:chOff x="2102" y="2592"/>
            <a:chExt cx="2485" cy="898"/>
          </a:xfrm>
        </p:grpSpPr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2880" y="2592"/>
              <a:ext cx="336" cy="192"/>
            </a:xfrm>
            <a:prstGeom prst="rect">
              <a:avLst/>
            </a:prstGeom>
            <a:noFill/>
            <a:ln w="2222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2102" y="3264"/>
              <a:ext cx="2485" cy="226"/>
            </a:xfrm>
            <a:prstGeom prst="rect">
              <a:avLst/>
            </a:prstGeom>
            <a:solidFill>
              <a:srgbClr val="FFFF99"/>
            </a:solidFill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 b="0"/>
                <a:t>Typically name the generate as reference</a:t>
              </a:r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 flipH="1" flipV="1">
              <a:off x="3120" y="2784"/>
              <a:ext cx="144" cy="480"/>
            </a:xfrm>
            <a:prstGeom prst="line">
              <a:avLst/>
            </a:prstGeom>
            <a:noFill/>
            <a:ln w="22225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6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9" grpId="0" animBg="1"/>
      <p:bldP spid="376840" grpId="0" animBg="1"/>
      <p:bldP spid="3768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1954"/>
            <a:ext cx="5672137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Generate Loop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320675" y="1201466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Is really just a code replication method.  So it can be used with any style of coding.  Gets expanded prior to simulation</a:t>
            </a:r>
            <a:r>
              <a:rPr lang="en-US" altLang="en-US" dirty="0" smtClean="0"/>
              <a:t>.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9FF0FD6-84E1-4FE1-866A-87060B7D625B}" type="slidenum">
              <a:rPr lang="en-US" altLang="en-US" sz="1000" b="0">
                <a:latin typeface="Verdana" panose="020B0604030504040204" pitchFamily="34" charset="0"/>
              </a:rPr>
              <a:pPr/>
              <a:t>15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533400" y="2514600"/>
            <a:ext cx="4157663" cy="38989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dirty="0">
                <a:latin typeface="Tahoma" panose="020B0604030504040204" pitchFamily="34" charset="0"/>
              </a:rPr>
              <a:t>module</a:t>
            </a:r>
            <a:r>
              <a:rPr lang="en-US" altLang="en-US" sz="1800" b="0" dirty="0">
                <a:latin typeface="Tahoma" panose="020B0604030504040204" pitchFamily="34" charset="0"/>
              </a:rPr>
              <a:t> </a:t>
            </a:r>
            <a:r>
              <a:rPr lang="en-US" altLang="en-US" sz="1800" b="0" dirty="0" err="1">
                <a:latin typeface="Tahoma" panose="020B0604030504040204" pitchFamily="34" charset="0"/>
              </a:rPr>
              <a:t>replication_struct</a:t>
            </a:r>
            <a:r>
              <a:rPr lang="en-US" altLang="en-US" sz="1800" b="0" dirty="0">
                <a:latin typeface="Tahoma" panose="020B0604030504040204" pitchFamily="34" charset="0"/>
              </a:rPr>
              <a:t>(i0, i1,  out);</a:t>
            </a:r>
          </a:p>
          <a:p>
            <a:endParaRPr lang="en-US" altLang="en-US" sz="800" b="0" dirty="0">
              <a:latin typeface="Tahoma" panose="020B0604030504040204" pitchFamily="34" charset="0"/>
            </a:endParaRPr>
          </a:p>
          <a:p>
            <a:r>
              <a:rPr lang="en-US" altLang="en-US" sz="1800" dirty="0">
                <a:latin typeface="Tahoma" panose="020B0604030504040204" pitchFamily="34" charset="0"/>
              </a:rPr>
              <a:t>parameter</a:t>
            </a:r>
            <a:r>
              <a:rPr lang="en-US" altLang="en-US" sz="1800" b="0" dirty="0">
                <a:latin typeface="Tahoma" panose="020B0604030504040204" pitchFamily="34" charset="0"/>
              </a:rPr>
              <a:t> N=32;</a:t>
            </a:r>
          </a:p>
          <a:p>
            <a:endParaRPr lang="en-US" altLang="en-US" sz="800" b="0" dirty="0">
              <a:latin typeface="Tahoma" panose="020B0604030504040204" pitchFamily="34" charset="0"/>
            </a:endParaRPr>
          </a:p>
          <a:p>
            <a:r>
              <a:rPr lang="en-US" altLang="en-US" sz="1800" dirty="0">
                <a:latin typeface="Tahoma" panose="020B0604030504040204" pitchFamily="34" charset="0"/>
              </a:rPr>
              <a:t>input</a:t>
            </a:r>
            <a:r>
              <a:rPr lang="en-US" altLang="en-US" sz="1800" b="0" dirty="0">
                <a:latin typeface="Tahoma" panose="020B0604030504040204" pitchFamily="34" charset="0"/>
              </a:rPr>
              <a:t> [N-1:0] i1,i0;</a:t>
            </a:r>
          </a:p>
          <a:p>
            <a:r>
              <a:rPr lang="en-US" altLang="en-US" sz="1800" dirty="0">
                <a:latin typeface="Tahoma" panose="020B0604030504040204" pitchFamily="34" charset="0"/>
              </a:rPr>
              <a:t>output</a:t>
            </a:r>
            <a:r>
              <a:rPr lang="en-US" altLang="en-US" sz="1800" b="0" dirty="0">
                <a:latin typeface="Tahoma" panose="020B0604030504040204" pitchFamily="34" charset="0"/>
              </a:rPr>
              <a:t> [N-1:0] out;</a:t>
            </a:r>
          </a:p>
          <a:p>
            <a:endParaRPr lang="en-US" altLang="en-US" sz="800" b="0" dirty="0">
              <a:latin typeface="Tahoma" panose="020B0604030504040204" pitchFamily="34" charset="0"/>
            </a:endParaRPr>
          </a:p>
          <a:p>
            <a:r>
              <a:rPr lang="en-US" altLang="en-US" sz="1800" dirty="0" err="1">
                <a:latin typeface="Tahoma" panose="020B0604030504040204" pitchFamily="34" charset="0"/>
              </a:rPr>
              <a:t>genvar</a:t>
            </a:r>
            <a:r>
              <a:rPr lang="en-US" altLang="en-US" sz="1800" b="0" dirty="0">
                <a:latin typeface="Tahoma" panose="020B0604030504040204" pitchFamily="34" charset="0"/>
              </a:rPr>
              <a:t> j;</a:t>
            </a:r>
          </a:p>
          <a:p>
            <a:endParaRPr lang="en-US" altLang="en-US" sz="800" b="0" dirty="0">
              <a:latin typeface="Tahoma" panose="020B0604030504040204" pitchFamily="34" charset="0"/>
            </a:endParaRPr>
          </a:p>
          <a:p>
            <a:r>
              <a:rPr lang="en-US" altLang="en-US" sz="1800" dirty="0">
                <a:latin typeface="Tahoma" panose="020B0604030504040204" pitchFamily="34" charset="0"/>
              </a:rPr>
              <a:t>generate</a:t>
            </a:r>
          </a:p>
          <a:p>
            <a:r>
              <a:rPr lang="en-US" altLang="en-US" sz="1800" dirty="0">
                <a:latin typeface="Tahoma" panose="020B0604030504040204" pitchFamily="34" charset="0"/>
              </a:rPr>
              <a:t>for</a:t>
            </a:r>
            <a:r>
              <a:rPr lang="en-US" altLang="en-US" sz="1800" b="0" dirty="0">
                <a:latin typeface="Tahoma" panose="020B0604030504040204" pitchFamily="34" charset="0"/>
              </a:rPr>
              <a:t> (j=0; j&lt;N; j=j+1)</a:t>
            </a:r>
          </a:p>
          <a:p>
            <a:r>
              <a:rPr lang="en-US" altLang="en-US" sz="1800" b="0" dirty="0">
                <a:latin typeface="Tahoma" panose="020B0604030504040204" pitchFamily="34" charset="0"/>
              </a:rPr>
              <a:t>  </a:t>
            </a:r>
            <a:r>
              <a:rPr lang="en-US" altLang="en-US" sz="1800" dirty="0">
                <a:latin typeface="Tahoma" panose="020B0604030504040204" pitchFamily="34" charset="0"/>
              </a:rPr>
              <a:t>begin</a:t>
            </a:r>
            <a:r>
              <a:rPr lang="en-US" altLang="en-US" sz="1800" b="0" dirty="0">
                <a:latin typeface="Tahoma" panose="020B0604030504040204" pitchFamily="34" charset="0"/>
              </a:rPr>
              <a:t> : </a:t>
            </a:r>
            <a:r>
              <a:rPr lang="en-US" altLang="en-US" sz="1800" b="0" dirty="0" err="1">
                <a:latin typeface="Tahoma" panose="020B0604030504040204" pitchFamily="34" charset="0"/>
              </a:rPr>
              <a:t>xor_loop</a:t>
            </a:r>
            <a:endParaRPr lang="en-US" altLang="en-US" sz="1800" b="0" dirty="0">
              <a:latin typeface="Tahoma" panose="020B0604030504040204" pitchFamily="34" charset="0"/>
            </a:endParaRPr>
          </a:p>
          <a:p>
            <a:r>
              <a:rPr lang="en-US" altLang="en-US" sz="1800" b="0" dirty="0">
                <a:latin typeface="Tahoma" panose="020B0604030504040204" pitchFamily="34" charset="0"/>
              </a:rPr>
              <a:t>     </a:t>
            </a:r>
            <a:r>
              <a:rPr lang="en-US" altLang="en-US" sz="1800" dirty="0" err="1">
                <a:latin typeface="Tahoma" panose="020B0604030504040204" pitchFamily="34" charset="0"/>
              </a:rPr>
              <a:t>xor</a:t>
            </a:r>
            <a:r>
              <a:rPr lang="en-US" altLang="en-US" sz="1800" b="0" dirty="0">
                <a:latin typeface="Tahoma" panose="020B0604030504040204" pitchFamily="34" charset="0"/>
              </a:rPr>
              <a:t> g1 (out[j],in0[j],in1[j]);</a:t>
            </a:r>
          </a:p>
          <a:p>
            <a:r>
              <a:rPr lang="en-US" altLang="en-US" sz="1800" b="0" dirty="0">
                <a:latin typeface="Tahoma" panose="020B0604030504040204" pitchFamily="34" charset="0"/>
              </a:rPr>
              <a:t>  </a:t>
            </a:r>
            <a:r>
              <a:rPr lang="en-US" altLang="en-US" sz="1800" dirty="0">
                <a:latin typeface="Tahoma" panose="020B0604030504040204" pitchFamily="34" charset="0"/>
              </a:rPr>
              <a:t>end</a:t>
            </a:r>
          </a:p>
          <a:p>
            <a:r>
              <a:rPr lang="en-US" altLang="en-US" sz="1800" dirty="0" err="1">
                <a:latin typeface="Tahoma" panose="020B0604030504040204" pitchFamily="34" charset="0"/>
              </a:rPr>
              <a:t>endgenerate</a:t>
            </a:r>
            <a:endParaRPr lang="en-US" altLang="en-US" sz="1800" dirty="0">
              <a:latin typeface="Tahoma" panose="020B0604030504040204" pitchFamily="34" charset="0"/>
            </a:endParaRPr>
          </a:p>
          <a:p>
            <a:r>
              <a:rPr lang="en-US" altLang="en-US" sz="1800" dirty="0" err="1">
                <a:latin typeface="Tahoma" panose="020B0604030504040204" pitchFamily="34" charset="0"/>
              </a:rPr>
              <a:t>endmodule</a:t>
            </a:r>
            <a:endParaRPr lang="en-US" altLang="en-US" sz="1800" dirty="0">
              <a:latin typeface="Tahoma" panose="020B0604030504040204" pitchFamily="34" charset="0"/>
            </a:endParaRPr>
          </a:p>
        </p:txBody>
      </p:sp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4175125" y="5827713"/>
            <a:ext cx="2289175" cy="388937"/>
          </a:xfrm>
          <a:prstGeom prst="rect">
            <a:avLst/>
          </a:prstGeom>
          <a:solidFill>
            <a:srgbClr val="CCFFCC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0"/>
              <a:t>Structural replication</a:t>
            </a:r>
          </a:p>
        </p:txBody>
      </p:sp>
      <p:sp>
        <p:nvSpPr>
          <p:cNvPr id="17415" name="Line 9"/>
          <p:cNvSpPr>
            <a:spLocks noChangeShapeType="1"/>
          </p:cNvSpPr>
          <p:nvPr/>
        </p:nvSpPr>
        <p:spPr bwMode="auto">
          <a:xfrm flipH="1" flipV="1">
            <a:off x="3200400" y="5638800"/>
            <a:ext cx="99060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600200" y="3048000"/>
            <a:ext cx="6950075" cy="2586038"/>
            <a:chOff x="1008" y="1920"/>
            <a:chExt cx="4378" cy="1629"/>
          </a:xfrm>
        </p:grpSpPr>
        <p:sp>
          <p:nvSpPr>
            <p:cNvPr id="17417" name="Rectangle 6"/>
            <p:cNvSpPr>
              <a:spLocks noChangeArrowheads="1"/>
            </p:cNvSpPr>
            <p:nvPr/>
          </p:nvSpPr>
          <p:spPr bwMode="auto">
            <a:xfrm>
              <a:off x="1008" y="3168"/>
              <a:ext cx="624" cy="144"/>
            </a:xfrm>
            <a:prstGeom prst="rect">
              <a:avLst/>
            </a:prstGeom>
            <a:noFill/>
            <a:ln w="2222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18" name="Text Box 5"/>
            <p:cNvSpPr txBox="1">
              <a:spLocks noChangeArrowheads="1"/>
            </p:cNvSpPr>
            <p:nvPr/>
          </p:nvSpPr>
          <p:spPr bwMode="auto">
            <a:xfrm>
              <a:off x="2736" y="1920"/>
              <a:ext cx="2650" cy="1629"/>
            </a:xfrm>
            <a:prstGeom prst="rect">
              <a:avLst/>
            </a:prstGeom>
            <a:solidFill>
              <a:srgbClr val="FFFF99"/>
            </a:solidFill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 b="0"/>
                <a:t>Hierarchical reference to these instantiated gates will be:</a:t>
              </a:r>
            </a:p>
            <a:p>
              <a:endParaRPr lang="en-US" altLang="en-US" sz="1800" b="0"/>
            </a:p>
            <a:p>
              <a:r>
                <a:rPr lang="en-US" altLang="en-US" sz="1800" b="0"/>
                <a:t>…xor_loop[0].g1</a:t>
              </a:r>
            </a:p>
            <a:p>
              <a:r>
                <a:rPr lang="en-US" altLang="en-US" sz="1800" b="0"/>
                <a:t>…xor_loop[1].g1</a:t>
              </a:r>
            </a:p>
            <a:p>
              <a:r>
                <a:rPr lang="en-US" altLang="en-US" sz="1800" b="0"/>
                <a:t>   .</a:t>
              </a:r>
            </a:p>
            <a:p>
              <a:r>
                <a:rPr lang="en-US" altLang="en-US" sz="1800" b="0"/>
                <a:t>   .</a:t>
              </a:r>
            </a:p>
            <a:p>
              <a:r>
                <a:rPr lang="en-US" altLang="en-US" sz="1800" b="0"/>
                <a:t>   .</a:t>
              </a:r>
            </a:p>
            <a:p>
              <a:r>
                <a:rPr lang="en-US" altLang="en-US" sz="1800" b="0"/>
                <a:t>…xor_loop[31].g1</a:t>
              </a:r>
            </a:p>
          </p:txBody>
        </p:sp>
        <p:sp>
          <p:nvSpPr>
            <p:cNvPr id="17419" name="Freeform 7"/>
            <p:cNvSpPr>
              <a:spLocks/>
            </p:cNvSpPr>
            <p:nvPr/>
          </p:nvSpPr>
          <p:spPr bwMode="auto">
            <a:xfrm>
              <a:off x="1632" y="2312"/>
              <a:ext cx="1392" cy="856"/>
            </a:xfrm>
            <a:custGeom>
              <a:avLst/>
              <a:gdLst>
                <a:gd name="T0" fmla="*/ 1392 w 1392"/>
                <a:gd name="T1" fmla="*/ 136 h 856"/>
                <a:gd name="T2" fmla="*/ 1296 w 1392"/>
                <a:gd name="T3" fmla="*/ 40 h 856"/>
                <a:gd name="T4" fmla="*/ 1008 w 1392"/>
                <a:gd name="T5" fmla="*/ 40 h 856"/>
                <a:gd name="T6" fmla="*/ 672 w 1392"/>
                <a:gd name="T7" fmla="*/ 280 h 856"/>
                <a:gd name="T8" fmla="*/ 0 w 1392"/>
                <a:gd name="T9" fmla="*/ 856 h 8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2"/>
                <a:gd name="T16" fmla="*/ 0 h 856"/>
                <a:gd name="T17" fmla="*/ 1392 w 1392"/>
                <a:gd name="T18" fmla="*/ 856 h 8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2" h="856">
                  <a:moveTo>
                    <a:pt x="1392" y="136"/>
                  </a:moveTo>
                  <a:cubicBezTo>
                    <a:pt x="1376" y="96"/>
                    <a:pt x="1360" y="56"/>
                    <a:pt x="1296" y="40"/>
                  </a:cubicBezTo>
                  <a:cubicBezTo>
                    <a:pt x="1232" y="24"/>
                    <a:pt x="1112" y="0"/>
                    <a:pt x="1008" y="40"/>
                  </a:cubicBezTo>
                  <a:cubicBezTo>
                    <a:pt x="904" y="80"/>
                    <a:pt x="840" y="144"/>
                    <a:pt x="672" y="280"/>
                  </a:cubicBezTo>
                  <a:cubicBezTo>
                    <a:pt x="504" y="416"/>
                    <a:pt x="252" y="636"/>
                    <a:pt x="0" y="856"/>
                  </a:cubicBezTo>
                </a:path>
              </a:pathLst>
            </a:custGeom>
            <a:noFill/>
            <a:ln w="2222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Generate-Conditional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idx="1"/>
          </p:nvPr>
        </p:nvSpPr>
        <p:spPr>
          <a:xfrm>
            <a:off x="335280" y="1657758"/>
            <a:ext cx="8229600" cy="4876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A generate-conditional allows conditional (</a:t>
            </a:r>
            <a:r>
              <a:rPr lang="en-US" altLang="en-US" sz="2000" u="sng" dirty="0" smtClean="0"/>
              <a:t>pre-synthesis</a:t>
            </a:r>
            <a:r>
              <a:rPr lang="en-US" altLang="en-US" sz="2000" dirty="0" smtClean="0"/>
              <a:t>) instantiation using </a:t>
            </a:r>
            <a:r>
              <a:rPr lang="en-US" altLang="en-US" sz="2000" b="1" dirty="0" smtClean="0"/>
              <a:t>if-else-if</a:t>
            </a:r>
            <a:r>
              <a:rPr lang="en-US" altLang="en-US" sz="2000" dirty="0" smtClean="0"/>
              <a:t>  constructs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latin typeface="Tahoma" panose="020B0604030504040204" pitchFamily="34" charset="0"/>
              </a:rPr>
              <a:t>module</a:t>
            </a:r>
            <a:r>
              <a:rPr lang="en-US" altLang="en-US" sz="2000" dirty="0" smtClean="0">
                <a:latin typeface="Tahoma" panose="020B0604030504040204" pitchFamily="34" charset="0"/>
              </a:rPr>
              <a:t> multiplier(a ,b ,product);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   </a:t>
            </a:r>
            <a:r>
              <a:rPr lang="en-US" altLang="en-US" sz="2000" b="1" dirty="0" smtClean="0">
                <a:latin typeface="Tahoma" panose="020B0604030504040204" pitchFamily="34" charset="0"/>
              </a:rPr>
              <a:t>parameter</a:t>
            </a:r>
            <a:r>
              <a:rPr lang="en-US" altLang="en-US" sz="2000" dirty="0" smtClean="0">
                <a:latin typeface="Tahoma" panose="020B0604030504040204" pitchFamily="34" charset="0"/>
              </a:rPr>
              <a:t> 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a_width</a:t>
            </a:r>
            <a:r>
              <a:rPr lang="en-US" altLang="en-US" sz="2000" dirty="0" smtClean="0">
                <a:latin typeface="Tahoma" panose="020B0604030504040204" pitchFamily="34" charset="0"/>
              </a:rPr>
              <a:t> = 8, 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b_width</a:t>
            </a:r>
            <a:r>
              <a:rPr lang="en-US" altLang="en-US" sz="2000" dirty="0" smtClean="0">
                <a:latin typeface="Tahoma" panose="020B0604030504040204" pitchFamily="34" charset="0"/>
              </a:rPr>
              <a:t> = 8;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   </a:t>
            </a:r>
            <a:r>
              <a:rPr lang="en-US" altLang="en-US" sz="2000" b="1" dirty="0" err="1" smtClean="0">
                <a:latin typeface="Tahoma" panose="020B0604030504040204" pitchFamily="34" charset="0"/>
              </a:rPr>
              <a:t>localparam</a:t>
            </a:r>
            <a:r>
              <a:rPr lang="en-US" altLang="en-US" sz="2000" dirty="0" smtClean="0">
                <a:latin typeface="Tahoma" panose="020B0604030504040204" pitchFamily="34" charset="0"/>
              </a:rPr>
              <a:t> 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product_width</a:t>
            </a:r>
            <a:r>
              <a:rPr lang="en-US" altLang="en-US" sz="2000" dirty="0" smtClean="0">
                <a:latin typeface="Tahoma" panose="020B0604030504040204" pitchFamily="34" charset="0"/>
              </a:rPr>
              <a:t> = 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a_width+b_width</a:t>
            </a:r>
            <a:r>
              <a:rPr lang="en-US" altLang="en-US" sz="2000" dirty="0" smtClean="0">
                <a:latin typeface="Tahoma" panose="020B0604030504040204" pitchFamily="34" charset="0"/>
              </a:rPr>
              <a:t>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   </a:t>
            </a:r>
            <a:r>
              <a:rPr lang="en-US" altLang="en-US" sz="2000" b="1" dirty="0" smtClean="0">
                <a:latin typeface="Tahoma" panose="020B0604030504040204" pitchFamily="34" charset="0"/>
              </a:rPr>
              <a:t>input</a:t>
            </a:r>
            <a:r>
              <a:rPr lang="en-US" altLang="en-US" sz="2000" dirty="0" smtClean="0">
                <a:latin typeface="Tahoma" panose="020B0604030504040204" pitchFamily="34" charset="0"/>
              </a:rPr>
              <a:t> [a_width-1:0] a; </a:t>
            </a:r>
            <a:r>
              <a:rPr lang="en-US" altLang="en-US" sz="2000" b="1" dirty="0" smtClean="0">
                <a:latin typeface="Tahoma" panose="020B0604030504040204" pitchFamily="34" charset="0"/>
              </a:rPr>
              <a:t>input</a:t>
            </a:r>
            <a:r>
              <a:rPr lang="en-US" altLang="en-US" sz="2000" dirty="0" smtClean="0">
                <a:latin typeface="Tahoma" panose="020B0604030504040204" pitchFamily="34" charset="0"/>
              </a:rPr>
              <a:t> [b_width-1:0] b;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   </a:t>
            </a:r>
            <a:r>
              <a:rPr lang="en-US" altLang="en-US" sz="2000" b="1" dirty="0" smtClean="0">
                <a:latin typeface="Tahoma" panose="020B0604030504040204" pitchFamily="34" charset="0"/>
              </a:rPr>
              <a:t>output</a:t>
            </a:r>
            <a:r>
              <a:rPr lang="en-US" altLang="en-US" sz="2000" dirty="0" smtClean="0">
                <a:latin typeface="Tahoma" panose="020B0604030504040204" pitchFamily="34" charset="0"/>
              </a:rPr>
              <a:t> [product_width-1:0] product;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   </a:t>
            </a:r>
            <a:r>
              <a:rPr lang="en-US" altLang="en-US" sz="2000" b="1" dirty="0" smtClean="0">
                <a:latin typeface="Tahoma" panose="020B0604030504040204" pitchFamily="34" charset="0"/>
              </a:rPr>
              <a:t>generate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      </a:t>
            </a:r>
            <a:r>
              <a:rPr lang="en-US" altLang="en-US" sz="2000" b="1" dirty="0" smtClean="0">
                <a:latin typeface="Tahoma" panose="020B0604030504040204" pitchFamily="34" charset="0"/>
              </a:rPr>
              <a:t>if</a:t>
            </a:r>
            <a:r>
              <a:rPr lang="en-US" altLang="en-US" sz="2000" dirty="0" smtClean="0">
                <a:latin typeface="Tahoma" panose="020B0604030504040204" pitchFamily="34" charset="0"/>
              </a:rPr>
              <a:t> ((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a_width</a:t>
            </a:r>
            <a:r>
              <a:rPr lang="en-US" altLang="en-US" sz="2000" dirty="0" smtClean="0">
                <a:latin typeface="Tahoma" panose="020B0604030504040204" pitchFamily="34" charset="0"/>
              </a:rPr>
              <a:t> &lt; 8) || (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b_width</a:t>
            </a:r>
            <a:r>
              <a:rPr lang="en-US" altLang="en-US" sz="2000" dirty="0" smtClean="0">
                <a:latin typeface="Tahoma" panose="020B0604030504040204" pitchFamily="34" charset="0"/>
              </a:rPr>
              <a:t> &lt; 8))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        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CLA_multiplier</a:t>
            </a:r>
            <a:r>
              <a:rPr lang="en-US" altLang="en-US" sz="2000" dirty="0" smtClean="0">
                <a:latin typeface="Tahoma" panose="020B0604030504040204" pitchFamily="34" charset="0"/>
              </a:rPr>
              <a:t> #(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a_width,b_width</a:t>
            </a:r>
            <a:r>
              <a:rPr lang="en-US" altLang="en-US" sz="2000" dirty="0" smtClean="0">
                <a:latin typeface="Tahoma" panose="020B0604030504040204" pitchFamily="34" charset="0"/>
              </a:rPr>
              <a:t>) u1(a, b, product);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     </a:t>
            </a:r>
            <a:r>
              <a:rPr lang="en-US" altLang="en-US" sz="2000" b="1" dirty="0" smtClean="0">
                <a:latin typeface="Tahoma" panose="020B0604030504040204" pitchFamily="34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        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WALLACE_multiplier</a:t>
            </a:r>
            <a:r>
              <a:rPr lang="en-US" altLang="en-US" sz="2000" dirty="0" smtClean="0">
                <a:latin typeface="Tahoma" panose="020B0604030504040204" pitchFamily="34" charset="0"/>
              </a:rPr>
              <a:t> #(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a_width,b_width</a:t>
            </a:r>
            <a:r>
              <a:rPr lang="en-US" altLang="en-US" sz="2000" dirty="0" smtClean="0">
                <a:latin typeface="Tahoma" panose="020B0604030504040204" pitchFamily="34" charset="0"/>
              </a:rPr>
              <a:t>) u1(a, b, product);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   </a:t>
            </a:r>
            <a:r>
              <a:rPr lang="en-US" altLang="en-US" sz="2000" b="1" dirty="0" err="1" smtClean="0">
                <a:latin typeface="Tahoma" panose="020B0604030504040204" pitchFamily="34" charset="0"/>
              </a:rPr>
              <a:t>endgenerate</a:t>
            </a:r>
            <a:endParaRPr lang="en-US" altLang="en-US" sz="2000" b="1" dirty="0" smtClean="0">
              <a:latin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 err="1" smtClean="0">
                <a:latin typeface="Tahoma" panose="020B0604030504040204" pitchFamily="34" charset="0"/>
              </a:rPr>
              <a:t>endmodule</a:t>
            </a:r>
            <a:endParaRPr lang="en-US" altLang="en-US" sz="2000" b="1" dirty="0" smtClean="0">
              <a:latin typeface="Tahoma" panose="020B0604030504040204" pitchFamily="34" charset="0"/>
            </a:endParaRP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11436AA-1140-445F-B531-3D7725460AD8}" type="slidenum">
              <a:rPr lang="en-US" altLang="en-US" sz="1000" b="0">
                <a:latin typeface="Verdana" panose="020B0604030504040204" pitchFamily="34" charset="0"/>
              </a:rPr>
              <a:pPr/>
              <a:t>16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553200" y="2971800"/>
            <a:ext cx="1905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solidFill>
                  <a:srgbClr val="0033CC"/>
                </a:solidFill>
                <a:latin typeface="Tahoma" panose="020B0604030504040204" pitchFamily="34" charset="0"/>
              </a:rPr>
              <a:t>These are </a:t>
            </a:r>
            <a:r>
              <a:rPr lang="en-US" altLang="en-US" sz="1800" u="sng">
                <a:solidFill>
                  <a:srgbClr val="0033CC"/>
                </a:solidFill>
                <a:latin typeface="Tahoma" panose="020B0604030504040204" pitchFamily="34" charset="0"/>
              </a:rPr>
              <a:t>parameters</a:t>
            </a:r>
            <a:r>
              <a:rPr lang="en-US" altLang="en-US" sz="1800">
                <a:solidFill>
                  <a:srgbClr val="0033CC"/>
                </a:solidFill>
                <a:latin typeface="Tahoma" panose="020B0604030504040204" pitchFamily="34" charset="0"/>
              </a:rPr>
              <a:t>, not variables!</a:t>
            </a: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H="1">
            <a:off x="4953000" y="3810000"/>
            <a:ext cx="1905000" cy="9159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H="1">
            <a:off x="4495800" y="3810000"/>
            <a:ext cx="2362200" cy="139183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304800" y="2362200"/>
            <a:ext cx="8077200" cy="38862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Generate-Case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idx="1"/>
          </p:nvPr>
        </p:nvSpPr>
        <p:spPr>
          <a:xfrm>
            <a:off x="419100" y="1477963"/>
            <a:ext cx="8229600" cy="438943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A generate-case allows conditional (</a:t>
            </a:r>
            <a:r>
              <a:rPr lang="en-US" altLang="en-US" sz="2000" u="sng" dirty="0" smtClean="0"/>
              <a:t>pre-synthesis</a:t>
            </a:r>
            <a:r>
              <a:rPr lang="en-US" altLang="en-US" sz="2000" dirty="0" smtClean="0"/>
              <a:t>) instantiation using case constructs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See Standard 12.1.3 for more details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latin typeface="Tahoma" panose="020B0604030504040204" pitchFamily="34" charset="0"/>
              </a:rPr>
              <a:t>module</a:t>
            </a:r>
            <a:r>
              <a:rPr lang="en-US" altLang="en-US" sz="2000" dirty="0" smtClean="0">
                <a:latin typeface="Tahoma" panose="020B0604030504040204" pitchFamily="34" charset="0"/>
              </a:rPr>
              <a:t> adder (</a:t>
            </a:r>
            <a:r>
              <a:rPr lang="en-US" altLang="en-US" sz="2000" b="1" dirty="0" smtClean="0">
                <a:latin typeface="Tahoma" panose="020B0604030504040204" pitchFamily="34" charset="0"/>
              </a:rPr>
              <a:t>output</a:t>
            </a:r>
            <a:r>
              <a:rPr lang="en-US" altLang="en-US" sz="2000" dirty="0" smtClean="0">
                <a:latin typeface="Tahoma" panose="020B0604030504040204" pitchFamily="34" charset="0"/>
              </a:rPr>
              <a:t> co, sum, </a:t>
            </a:r>
            <a:r>
              <a:rPr lang="en-US" altLang="en-US" sz="2000" b="1" dirty="0" smtClean="0">
                <a:latin typeface="Tahoma" panose="020B0604030504040204" pitchFamily="34" charset="0"/>
              </a:rPr>
              <a:t>input</a:t>
            </a:r>
            <a:r>
              <a:rPr lang="en-US" altLang="en-US" sz="2000" dirty="0" smtClean="0">
                <a:latin typeface="Tahoma" panose="020B0604030504040204" pitchFamily="34" charset="0"/>
              </a:rPr>
              <a:t> a, b, ci);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   </a:t>
            </a:r>
            <a:r>
              <a:rPr lang="en-US" altLang="en-US" sz="2000" b="1" dirty="0" smtClean="0">
                <a:latin typeface="Tahoma" panose="020B0604030504040204" pitchFamily="34" charset="0"/>
              </a:rPr>
              <a:t>parameter</a:t>
            </a:r>
            <a:r>
              <a:rPr lang="en-US" altLang="en-US" sz="2000" dirty="0" smtClean="0">
                <a:latin typeface="Tahoma" panose="020B0604030504040204" pitchFamily="34" charset="0"/>
              </a:rPr>
              <a:t> WIDTH = 8;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   </a:t>
            </a:r>
            <a:r>
              <a:rPr lang="en-US" altLang="en-US" sz="2000" b="1" dirty="0" smtClean="0">
                <a:latin typeface="Tahoma" panose="020B0604030504040204" pitchFamily="34" charset="0"/>
              </a:rPr>
              <a:t>generate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      </a:t>
            </a:r>
            <a:r>
              <a:rPr lang="en-US" altLang="en-US" sz="2000" b="1" dirty="0" smtClean="0">
                <a:latin typeface="Tahoma" panose="020B0604030504040204" pitchFamily="34" charset="0"/>
              </a:rPr>
              <a:t>case</a:t>
            </a:r>
            <a:r>
              <a:rPr lang="en-US" altLang="en-US" sz="2000" dirty="0" smtClean="0">
                <a:latin typeface="Tahoma" panose="020B0604030504040204" pitchFamily="34" charset="0"/>
              </a:rPr>
              <a:t> (WIDTH)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        1: adder_1bit x1(co, sum, a, b, ci); // 1-bit adder implementation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        2: adder_2bit x1(co, sum, a, b, ci); // 2-bit adder implementation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        </a:t>
            </a:r>
            <a:r>
              <a:rPr lang="en-US" altLang="en-US" sz="2000" b="1" dirty="0" smtClean="0">
                <a:latin typeface="Tahoma" panose="020B0604030504040204" pitchFamily="34" charset="0"/>
              </a:rPr>
              <a:t>default</a:t>
            </a:r>
            <a:r>
              <a:rPr lang="en-US" altLang="en-US" sz="2000" dirty="0" smtClean="0">
                <a:latin typeface="Tahoma" panose="020B0604030504040204" pitchFamily="34" charset="0"/>
              </a:rPr>
              <a:t>: 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adder_cla</a:t>
            </a:r>
            <a:r>
              <a:rPr lang="en-US" altLang="en-US" sz="2000" dirty="0" smtClean="0">
                <a:latin typeface="Tahoma" panose="020B0604030504040204" pitchFamily="34" charset="0"/>
              </a:rPr>
              <a:t> #(WIDTH) x1(co, sum, a, b, ci);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      </a:t>
            </a:r>
            <a:r>
              <a:rPr lang="en-US" altLang="en-US" sz="2000" b="1" dirty="0" err="1" smtClean="0">
                <a:latin typeface="Tahoma" panose="020B0604030504040204" pitchFamily="34" charset="0"/>
              </a:rPr>
              <a:t>endcase</a:t>
            </a:r>
            <a:endParaRPr lang="en-US" altLang="en-US" sz="2000" b="1" dirty="0" smtClean="0">
              <a:latin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latin typeface="Tahoma" panose="020B0604030504040204" pitchFamily="34" charset="0"/>
              </a:rPr>
              <a:t>   </a:t>
            </a:r>
            <a:r>
              <a:rPr lang="en-US" altLang="en-US" sz="2000" b="1" dirty="0" err="1" smtClean="0">
                <a:latin typeface="Tahoma" panose="020B0604030504040204" pitchFamily="34" charset="0"/>
              </a:rPr>
              <a:t>endgenerate</a:t>
            </a:r>
            <a:endParaRPr lang="en-US" altLang="en-US" sz="2000" b="1" dirty="0" smtClean="0">
              <a:latin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 err="1" smtClean="0">
                <a:latin typeface="Tahoma" panose="020B0604030504040204" pitchFamily="34" charset="0"/>
              </a:rPr>
              <a:t>endmodule</a:t>
            </a:r>
            <a:endParaRPr lang="en-US" altLang="en-US" sz="2000" b="1" dirty="0" smtClean="0">
              <a:latin typeface="Tahoma" panose="020B0604030504040204" pitchFamily="34" charset="0"/>
            </a:endParaRP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F411740-385C-4249-B9BC-A27CA7121859}" type="slidenum">
              <a:rPr lang="en-US" altLang="en-US" sz="1000" b="0">
                <a:latin typeface="Verdana" panose="020B0604030504040204" pitchFamily="34" charset="0"/>
              </a:rPr>
              <a:pPr/>
              <a:t>17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81000" y="2590800"/>
            <a:ext cx="8305800" cy="32766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3276600" y="5410200"/>
            <a:ext cx="4664075" cy="938213"/>
          </a:xfrm>
          <a:prstGeom prst="rect">
            <a:avLst/>
          </a:prstGeom>
          <a:solidFill>
            <a:srgbClr val="CCFFCC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0"/>
              <a:t>Of course case selector has to be deterministic at elaborate time, can not be  a variable.  Usually a parameter.</a:t>
            </a: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H="1" flipV="1">
            <a:off x="2362200" y="3886200"/>
            <a:ext cx="914400" cy="15240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725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Synthesis of </a:t>
            </a:r>
            <a:r>
              <a:rPr lang="en-US" altLang="en-US" b="1" smtClean="0"/>
              <a:t>x</a:t>
            </a:r>
            <a:r>
              <a:rPr lang="en-US" altLang="en-US" smtClean="0"/>
              <a:t> and </a:t>
            </a:r>
            <a:r>
              <a:rPr lang="en-US" altLang="en-US" b="1" dirty="0" smtClean="0"/>
              <a:t>z</a:t>
            </a:r>
          </a:p>
        </p:txBody>
      </p:sp>
      <p:sp>
        <p:nvSpPr>
          <p:cNvPr id="346125" name="Rectangle 1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4958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Only allowable uses of 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 is as “don’t care”, since 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 cannot actually exist in hardware</a:t>
            </a:r>
          </a:p>
          <a:p>
            <a:pPr lvl="1" eaLnBrk="1" hangingPunct="1"/>
            <a:r>
              <a:rPr lang="en-US" altLang="en-US" dirty="0" smtClean="0"/>
              <a:t>in </a:t>
            </a:r>
            <a:r>
              <a:rPr lang="en-US" altLang="en-US" b="1" dirty="0" err="1" smtClean="0">
                <a:latin typeface="Tahoma" panose="020B0604030504040204" pitchFamily="34" charset="0"/>
              </a:rPr>
              <a:t>casex</a:t>
            </a:r>
            <a:endParaRPr lang="en-US" altLang="en-US" b="1" dirty="0" smtClean="0">
              <a:latin typeface="Tahoma" panose="020B0604030504040204" pitchFamily="34" charset="0"/>
            </a:endParaRPr>
          </a:p>
          <a:p>
            <a:pPr lvl="1" eaLnBrk="1" hangingPunct="1"/>
            <a:r>
              <a:rPr lang="en-US" altLang="en-US" dirty="0" smtClean="0"/>
              <a:t>in defaults of conditionals such as </a:t>
            </a:r>
            <a:r>
              <a:rPr lang="en-US" altLang="en-US" b="1" dirty="0" smtClean="0"/>
              <a:t>:</a:t>
            </a:r>
          </a:p>
          <a:p>
            <a:pPr lvl="2" eaLnBrk="1" hangingPunct="1"/>
            <a:r>
              <a:rPr lang="en-US" altLang="en-US" dirty="0" smtClean="0"/>
              <a:t>The </a:t>
            </a:r>
            <a:r>
              <a:rPr lang="en-US" altLang="en-US" b="1" dirty="0" smtClean="0">
                <a:latin typeface="Tahoma" panose="020B0604030504040204" pitchFamily="34" charset="0"/>
              </a:rPr>
              <a:t>else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clause of an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latin typeface="Tahoma" panose="020B0604030504040204" pitchFamily="34" charset="0"/>
              </a:rPr>
              <a:t>if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statement</a:t>
            </a:r>
          </a:p>
          <a:p>
            <a:pPr lvl="2" eaLnBrk="1" hangingPunct="1"/>
            <a:r>
              <a:rPr lang="en-US" altLang="en-US" dirty="0" smtClean="0"/>
              <a:t>The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latin typeface="Tahoma" panose="020B0604030504040204" pitchFamily="34" charset="0"/>
              </a:rPr>
              <a:t>default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selection of a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latin typeface="Tahoma" panose="020B0604030504040204" pitchFamily="34" charset="0"/>
              </a:rPr>
              <a:t>case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statement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Only allowable use of  </a:t>
            </a:r>
            <a:r>
              <a:rPr lang="en-US" altLang="en-US" b="1" dirty="0" smtClean="0"/>
              <a:t>z</a:t>
            </a:r>
            <a:r>
              <a:rPr lang="en-US" altLang="en-US" dirty="0" smtClean="0"/>
              <a:t>:</a:t>
            </a:r>
          </a:p>
          <a:p>
            <a:pPr lvl="1" eaLnBrk="1" hangingPunct="1"/>
            <a:r>
              <a:rPr lang="en-US" altLang="en-US" dirty="0" smtClean="0"/>
              <a:t>Constructs implying a 3-state output</a:t>
            </a:r>
          </a:p>
          <a:p>
            <a:pPr lvl="2" eaLnBrk="1" hangingPunct="1"/>
            <a:r>
              <a:rPr lang="en-US" altLang="en-US" dirty="0" smtClean="0"/>
              <a:t>Of course it is helpful if your library supports this!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7733175-720C-4F71-85FB-0334899BCE96}" type="slidenum">
              <a:rPr lang="en-US" altLang="en-US" sz="1000" b="0">
                <a:latin typeface="Verdana" panose="020B0604030504040204" pitchFamily="34" charset="0"/>
              </a:rPr>
              <a:pPr/>
              <a:t>18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6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6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6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6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6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6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6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6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6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6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6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6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6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6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6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6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6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6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6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6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6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6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6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6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6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6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6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6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2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Don’t Cares</a:t>
            </a:r>
          </a:p>
        </p:txBody>
      </p:sp>
      <p:sp>
        <p:nvSpPr>
          <p:cNvPr id="21508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239000" cy="2057400"/>
          </a:xfrm>
          <a:noFill/>
        </p:spPr>
        <p:txBody>
          <a:bodyPr/>
          <a:lstStyle/>
          <a:p>
            <a:pPr eaLnBrk="1" hangingPunct="1"/>
            <a:r>
              <a:rPr lang="en-US" altLang="en-US" sz="2400" b="1" smtClean="0"/>
              <a:t>x</a:t>
            </a:r>
            <a:r>
              <a:rPr lang="en-US" altLang="en-US" sz="2400" smtClean="0"/>
              <a:t>, </a:t>
            </a:r>
            <a:r>
              <a:rPr lang="en-US" altLang="en-US" sz="2400" b="1" smtClean="0"/>
              <a:t>?</a:t>
            </a:r>
            <a:r>
              <a:rPr lang="en-US" altLang="en-US" sz="2400" smtClean="0"/>
              <a:t>, or </a:t>
            </a:r>
            <a:r>
              <a:rPr lang="en-US" altLang="en-US" sz="2400" b="1" smtClean="0"/>
              <a:t>z</a:t>
            </a:r>
            <a:r>
              <a:rPr lang="en-US" altLang="en-US" sz="2400" smtClean="0"/>
              <a:t> within case item expression in </a:t>
            </a:r>
            <a:r>
              <a:rPr lang="en-US" altLang="en-US" sz="2400" b="1" smtClean="0"/>
              <a:t>casex</a:t>
            </a:r>
          </a:p>
          <a:p>
            <a:pPr lvl="1" eaLnBrk="1" hangingPunct="1"/>
            <a:r>
              <a:rPr lang="en-US" altLang="en-US" sz="2000" smtClean="0"/>
              <a:t>Does </a:t>
            </a:r>
            <a:r>
              <a:rPr lang="en-US" altLang="en-US" sz="2000" u="sng" smtClean="0"/>
              <a:t>not</a:t>
            </a:r>
            <a:r>
              <a:rPr lang="en-US" altLang="en-US" sz="2000" smtClean="0"/>
              <a:t> actually output “don’t cares”!</a:t>
            </a:r>
          </a:p>
          <a:p>
            <a:pPr lvl="1" eaLnBrk="1" hangingPunct="1"/>
            <a:r>
              <a:rPr lang="en-US" altLang="en-US" sz="2000" smtClean="0"/>
              <a:t>Values for which input comparison to be ignored</a:t>
            </a:r>
          </a:p>
          <a:p>
            <a:pPr lvl="1" eaLnBrk="1" hangingPunct="1"/>
            <a:r>
              <a:rPr lang="en-US" altLang="en-US" sz="2000" smtClean="0"/>
              <a:t>Simplifies the case selection logic for the synthesis tool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smtClean="0"/>
          </a:p>
        </p:txBody>
      </p:sp>
      <p:graphicFrame>
        <p:nvGraphicFramePr>
          <p:cNvPr id="347177" name="Group 41"/>
          <p:cNvGraphicFramePr>
            <a:graphicFrameLocks noGrp="1"/>
          </p:cNvGraphicFramePr>
          <p:nvPr>
            <p:ph sz="half" idx="2"/>
          </p:nvPr>
        </p:nvGraphicFramePr>
        <p:xfrm>
          <a:off x="4572000" y="4191000"/>
          <a:ext cx="3657600" cy="9525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CBD82D0-64C5-4B7D-AADC-F88F217068B7}" type="slidenum">
              <a:rPr lang="en-US" altLang="en-US" sz="1000" b="0">
                <a:latin typeface="Verdana" panose="020B0604030504040204" pitchFamily="34" charset="0"/>
              </a:rPr>
              <a:pPr/>
              <a:t>19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sp>
        <p:nvSpPr>
          <p:cNvPr id="347147" name="Text Box 11"/>
          <p:cNvSpPr txBox="1">
            <a:spLocks noChangeArrowheads="1"/>
          </p:cNvSpPr>
          <p:nvPr/>
        </p:nvSpPr>
        <p:spPr bwMode="auto">
          <a:xfrm>
            <a:off x="685800" y="3573463"/>
            <a:ext cx="2601913" cy="1628775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ahoma" panose="020B0604030504040204" pitchFamily="34" charset="0"/>
              </a:rPr>
              <a:t>casex</a:t>
            </a:r>
            <a:r>
              <a:rPr lang="en-US" altLang="en-US" sz="2000" b="0">
                <a:latin typeface="Tahoma" panose="020B0604030504040204" pitchFamily="34" charset="0"/>
              </a:rPr>
              <a:t> (state)</a:t>
            </a:r>
          </a:p>
          <a:p>
            <a:r>
              <a:rPr lang="en-US" altLang="en-US" sz="2000" b="0">
                <a:latin typeface="Tahoma" panose="020B0604030504040204" pitchFamily="34" charset="0"/>
              </a:rPr>
              <a:t>   3’b0??: out = 1’b1;</a:t>
            </a:r>
          </a:p>
          <a:p>
            <a:r>
              <a:rPr lang="en-US" altLang="en-US" sz="2000" b="0">
                <a:latin typeface="Tahoma" panose="020B0604030504040204" pitchFamily="34" charset="0"/>
              </a:rPr>
              <a:t>   3’b10?: out = 1’b0;</a:t>
            </a:r>
          </a:p>
          <a:p>
            <a:r>
              <a:rPr lang="en-US" altLang="en-US" sz="2000" b="0">
                <a:latin typeface="Tahoma" panose="020B0604030504040204" pitchFamily="34" charset="0"/>
              </a:rPr>
              <a:t>   3’b11?: out = 1’b1;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endcase</a:t>
            </a:r>
          </a:p>
        </p:txBody>
      </p:sp>
      <p:sp>
        <p:nvSpPr>
          <p:cNvPr id="347167" name="Line 31"/>
          <p:cNvSpPr>
            <a:spLocks noChangeShapeType="1"/>
          </p:cNvSpPr>
          <p:nvPr/>
        </p:nvSpPr>
        <p:spPr bwMode="auto">
          <a:xfrm flipH="1" flipV="1">
            <a:off x="4114800" y="3810000"/>
            <a:ext cx="457200" cy="381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7178" name="Text Box 42"/>
          <p:cNvSpPr txBox="1">
            <a:spLocks noChangeArrowheads="1"/>
          </p:cNvSpPr>
          <p:nvPr/>
        </p:nvSpPr>
        <p:spPr bwMode="auto">
          <a:xfrm>
            <a:off x="4343400" y="3657600"/>
            <a:ext cx="912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0"/>
              <a:t>state[1:0]</a:t>
            </a:r>
          </a:p>
        </p:txBody>
      </p:sp>
      <p:sp>
        <p:nvSpPr>
          <p:cNvPr id="347179" name="Text Box 43"/>
          <p:cNvSpPr txBox="1">
            <a:spLocks noChangeArrowheads="1"/>
          </p:cNvSpPr>
          <p:nvPr/>
        </p:nvSpPr>
        <p:spPr bwMode="auto">
          <a:xfrm>
            <a:off x="3657600" y="4038600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0"/>
              <a:t>state[2]</a:t>
            </a:r>
          </a:p>
        </p:txBody>
      </p:sp>
      <p:sp>
        <p:nvSpPr>
          <p:cNvPr id="347180" name="Text Box 44"/>
          <p:cNvSpPr txBox="1">
            <a:spLocks noChangeArrowheads="1"/>
          </p:cNvSpPr>
          <p:nvPr/>
        </p:nvSpPr>
        <p:spPr bwMode="auto">
          <a:xfrm>
            <a:off x="4800600" y="38862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0"/>
              <a:t>00</a:t>
            </a:r>
          </a:p>
        </p:txBody>
      </p:sp>
      <p:sp>
        <p:nvSpPr>
          <p:cNvPr id="347181" name="Text Box 45"/>
          <p:cNvSpPr txBox="1">
            <a:spLocks noChangeArrowheads="1"/>
          </p:cNvSpPr>
          <p:nvPr/>
        </p:nvSpPr>
        <p:spPr bwMode="auto">
          <a:xfrm>
            <a:off x="5715000" y="38862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0"/>
              <a:t>01</a:t>
            </a:r>
          </a:p>
        </p:txBody>
      </p:sp>
      <p:sp>
        <p:nvSpPr>
          <p:cNvPr id="347182" name="Text Box 46"/>
          <p:cNvSpPr txBox="1">
            <a:spLocks noChangeArrowheads="1"/>
          </p:cNvSpPr>
          <p:nvPr/>
        </p:nvSpPr>
        <p:spPr bwMode="auto">
          <a:xfrm>
            <a:off x="6705600" y="38862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0"/>
              <a:t>11</a:t>
            </a:r>
          </a:p>
        </p:txBody>
      </p:sp>
      <p:sp>
        <p:nvSpPr>
          <p:cNvPr id="347183" name="Text Box 47"/>
          <p:cNvSpPr txBox="1">
            <a:spLocks noChangeArrowheads="1"/>
          </p:cNvSpPr>
          <p:nvPr/>
        </p:nvSpPr>
        <p:spPr bwMode="auto">
          <a:xfrm>
            <a:off x="7543800" y="38862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0"/>
              <a:t>10</a:t>
            </a:r>
          </a:p>
        </p:txBody>
      </p:sp>
      <p:sp>
        <p:nvSpPr>
          <p:cNvPr id="347184" name="Text Box 48"/>
          <p:cNvSpPr txBox="1">
            <a:spLocks noChangeArrowheads="1"/>
          </p:cNvSpPr>
          <p:nvPr/>
        </p:nvSpPr>
        <p:spPr bwMode="auto">
          <a:xfrm>
            <a:off x="4267200" y="42672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0"/>
              <a:t>0</a:t>
            </a:r>
          </a:p>
        </p:txBody>
      </p:sp>
      <p:sp>
        <p:nvSpPr>
          <p:cNvPr id="347185" name="Text Box 49"/>
          <p:cNvSpPr txBox="1">
            <a:spLocks noChangeArrowheads="1"/>
          </p:cNvSpPr>
          <p:nvPr/>
        </p:nvSpPr>
        <p:spPr bwMode="auto">
          <a:xfrm>
            <a:off x="4267200" y="4724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0"/>
              <a:t>1</a:t>
            </a:r>
          </a:p>
        </p:txBody>
      </p:sp>
      <p:sp>
        <p:nvSpPr>
          <p:cNvPr id="347214" name="Oval 78"/>
          <p:cNvSpPr>
            <a:spLocks noChangeArrowheads="1"/>
          </p:cNvSpPr>
          <p:nvPr/>
        </p:nvSpPr>
        <p:spPr bwMode="auto">
          <a:xfrm>
            <a:off x="4800600" y="4191000"/>
            <a:ext cx="3276600" cy="381000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47215" name="AutoShape 79"/>
          <p:cNvSpPr>
            <a:spLocks noChangeArrowheads="1"/>
          </p:cNvSpPr>
          <p:nvPr/>
        </p:nvSpPr>
        <p:spPr bwMode="auto">
          <a:xfrm>
            <a:off x="6705600" y="4267200"/>
            <a:ext cx="1295400" cy="762000"/>
          </a:xfrm>
          <a:prstGeom prst="roundRect">
            <a:avLst>
              <a:gd name="adj" fmla="val 16667"/>
            </a:avLst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47216" name="Text Box 80"/>
          <p:cNvSpPr txBox="1">
            <a:spLocks noChangeArrowheads="1"/>
          </p:cNvSpPr>
          <p:nvPr/>
        </p:nvSpPr>
        <p:spPr bwMode="auto">
          <a:xfrm>
            <a:off x="3124200" y="5638800"/>
            <a:ext cx="27717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0" dirty="0"/>
              <a:t>out = </a:t>
            </a:r>
            <a:r>
              <a:rPr lang="en-US" altLang="en-US" sz="2000" b="0" dirty="0" smtClean="0"/>
              <a:t>state[2] </a:t>
            </a:r>
            <a:r>
              <a:rPr lang="en-US" altLang="en-US" sz="2000" b="0" dirty="0"/>
              <a:t>+ state[1]</a:t>
            </a:r>
          </a:p>
        </p:txBody>
      </p:sp>
      <p:sp>
        <p:nvSpPr>
          <p:cNvPr id="347217" name="Line 81"/>
          <p:cNvSpPr>
            <a:spLocks noChangeShapeType="1"/>
          </p:cNvSpPr>
          <p:nvPr/>
        </p:nvSpPr>
        <p:spPr bwMode="auto">
          <a:xfrm>
            <a:off x="3886200" y="5715000"/>
            <a:ext cx="838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7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7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7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71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7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7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71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7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71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7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7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7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7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71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7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7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71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71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71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71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7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7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71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7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7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72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47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47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472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47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7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72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47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47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472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4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7" grpId="0" animBg="1"/>
      <p:bldP spid="347167" grpId="0" animBg="1"/>
      <p:bldP spid="347178" grpId="0"/>
      <p:bldP spid="347179" grpId="0"/>
      <p:bldP spid="347180" grpId="0"/>
      <p:bldP spid="347181" grpId="0"/>
      <p:bldP spid="347182" grpId="0"/>
      <p:bldP spid="347183" grpId="0"/>
      <p:bldP spid="347184" grpId="0"/>
      <p:bldP spid="347185" grpId="0"/>
      <p:bldP spid="347214" grpId="0" animBg="1"/>
      <p:bldP spid="347215" grpId="0" animBg="1"/>
      <p:bldP spid="347216" grpId="0" animBg="1"/>
      <p:bldP spid="3472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89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Administrative Matters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0011" y="1981200"/>
            <a:ext cx="8382000" cy="2209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HW4  </a:t>
            </a:r>
            <a:r>
              <a:rPr lang="en-US" dirty="0" smtClean="0"/>
              <a:t>Moved to Friday Apr 5th</a:t>
            </a:r>
            <a:r>
              <a:rPr lang="en-US" dirty="0" smtClean="0"/>
              <a:t>@ </a:t>
            </a:r>
            <a:r>
              <a:rPr lang="en-US" dirty="0" smtClean="0"/>
              <a:t>class</a:t>
            </a:r>
            <a:endParaRPr lang="en-US" dirty="0"/>
          </a:p>
          <a:p>
            <a:pPr eaLnBrk="1" hangingPunct="1">
              <a:defRPr/>
            </a:pPr>
            <a:endParaRPr lang="en-US" sz="1800" dirty="0" smtClean="0"/>
          </a:p>
          <a:p>
            <a:pPr eaLnBrk="1" hangingPunct="1">
              <a:defRPr/>
            </a:pPr>
            <a:r>
              <a:rPr lang="en-US" dirty="0" smtClean="0"/>
              <a:t>Have you formed your project team and come up with a team name?</a:t>
            </a:r>
          </a:p>
          <a:p>
            <a:pPr marL="0" indent="0" eaLnBrk="1" hangingPunct="1"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Video </a:t>
            </a:r>
            <a:r>
              <a:rPr lang="en-US" dirty="0" smtClean="0"/>
              <a:t>Lectures for Lecture8 are posted.  There will be a quiz on Monday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60185DE-2EE5-4980-B783-A5A056E67F16}" type="slidenum">
              <a:rPr lang="en-US" altLang="en-US" sz="1000" b="0">
                <a:latin typeface="Verdana" panose="020B0604030504040204" pitchFamily="34" charset="0"/>
              </a:rPr>
              <a:pPr/>
              <a:t>2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22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Use of Don’t Care in Outputs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Can really reduce area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F956173-BEFA-416D-9471-80F88E22E61B}" type="slidenum">
              <a:rPr lang="en-US" altLang="en-US" sz="1000" b="0">
                <a:latin typeface="Verdana" panose="020B0604030504040204" pitchFamily="34" charset="0"/>
              </a:rPr>
              <a:pPr/>
              <a:t>20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457200" y="2278063"/>
            <a:ext cx="2646363" cy="1933575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ahoma" panose="020B0604030504040204" pitchFamily="34" charset="0"/>
              </a:rPr>
              <a:t>case</a:t>
            </a:r>
            <a:r>
              <a:rPr lang="en-US" altLang="en-US" sz="2000" b="0">
                <a:latin typeface="Tahoma" panose="020B0604030504040204" pitchFamily="34" charset="0"/>
              </a:rPr>
              <a:t> (state)</a:t>
            </a:r>
          </a:p>
          <a:p>
            <a:r>
              <a:rPr lang="en-US" altLang="en-US" sz="2000" b="0">
                <a:latin typeface="Tahoma" panose="020B0604030504040204" pitchFamily="34" charset="0"/>
              </a:rPr>
              <a:t>   3’b001: out = 1’b1;</a:t>
            </a:r>
          </a:p>
          <a:p>
            <a:r>
              <a:rPr lang="en-US" altLang="en-US" sz="2000" b="0">
                <a:latin typeface="Tahoma" panose="020B0604030504040204" pitchFamily="34" charset="0"/>
              </a:rPr>
              <a:t>   3’b100: out = 1’b0;</a:t>
            </a:r>
          </a:p>
          <a:p>
            <a:r>
              <a:rPr lang="en-US" altLang="en-US" sz="2000" b="0">
                <a:latin typeface="Tahoma" panose="020B0604030504040204" pitchFamily="34" charset="0"/>
              </a:rPr>
              <a:t>   3’b110: out = 1’b1;</a:t>
            </a:r>
          </a:p>
          <a:p>
            <a:r>
              <a:rPr lang="en-US" altLang="en-US" sz="2000" b="0">
                <a:latin typeface="Tahoma" panose="020B0604030504040204" pitchFamily="34" charset="0"/>
              </a:rPr>
              <a:t>   default: out = 1’b0;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endcase</a:t>
            </a:r>
          </a:p>
        </p:txBody>
      </p:sp>
      <p:graphicFrame>
        <p:nvGraphicFramePr>
          <p:cNvPr id="372741" name="Group 5"/>
          <p:cNvGraphicFramePr>
            <a:graphicFrameLocks noGrp="1"/>
          </p:cNvGraphicFramePr>
          <p:nvPr/>
        </p:nvGraphicFramePr>
        <p:xfrm>
          <a:off x="4724400" y="2819400"/>
          <a:ext cx="3657600" cy="9525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51" name="Line 22"/>
          <p:cNvSpPr>
            <a:spLocks noChangeShapeType="1"/>
          </p:cNvSpPr>
          <p:nvPr/>
        </p:nvSpPr>
        <p:spPr bwMode="auto">
          <a:xfrm flipH="1" flipV="1">
            <a:off x="4267200" y="2438400"/>
            <a:ext cx="457200" cy="381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552" name="Text Box 23"/>
          <p:cNvSpPr txBox="1">
            <a:spLocks noChangeArrowheads="1"/>
          </p:cNvSpPr>
          <p:nvPr/>
        </p:nvSpPr>
        <p:spPr bwMode="auto">
          <a:xfrm>
            <a:off x="4495800" y="2286000"/>
            <a:ext cx="912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0"/>
              <a:t>state[1:0]</a:t>
            </a:r>
          </a:p>
        </p:txBody>
      </p:sp>
      <p:sp>
        <p:nvSpPr>
          <p:cNvPr id="22553" name="Text Box 24"/>
          <p:cNvSpPr txBox="1">
            <a:spLocks noChangeArrowheads="1"/>
          </p:cNvSpPr>
          <p:nvPr/>
        </p:nvSpPr>
        <p:spPr bwMode="auto">
          <a:xfrm>
            <a:off x="3810000" y="2667000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0"/>
              <a:t>state[2]</a:t>
            </a:r>
          </a:p>
        </p:txBody>
      </p:sp>
      <p:sp>
        <p:nvSpPr>
          <p:cNvPr id="22554" name="Text Box 25"/>
          <p:cNvSpPr txBox="1">
            <a:spLocks noChangeArrowheads="1"/>
          </p:cNvSpPr>
          <p:nvPr/>
        </p:nvSpPr>
        <p:spPr bwMode="auto">
          <a:xfrm>
            <a:off x="4953000" y="25146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0"/>
              <a:t>00</a:t>
            </a:r>
          </a:p>
        </p:txBody>
      </p:sp>
      <p:sp>
        <p:nvSpPr>
          <p:cNvPr id="22555" name="Text Box 26"/>
          <p:cNvSpPr txBox="1">
            <a:spLocks noChangeArrowheads="1"/>
          </p:cNvSpPr>
          <p:nvPr/>
        </p:nvSpPr>
        <p:spPr bwMode="auto">
          <a:xfrm>
            <a:off x="5867400" y="25146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0"/>
              <a:t>01</a:t>
            </a:r>
          </a:p>
        </p:txBody>
      </p:sp>
      <p:sp>
        <p:nvSpPr>
          <p:cNvPr id="22556" name="Text Box 27"/>
          <p:cNvSpPr txBox="1">
            <a:spLocks noChangeArrowheads="1"/>
          </p:cNvSpPr>
          <p:nvPr/>
        </p:nvSpPr>
        <p:spPr bwMode="auto">
          <a:xfrm>
            <a:off x="6858000" y="25146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0"/>
              <a:t>11</a:t>
            </a:r>
          </a:p>
        </p:txBody>
      </p:sp>
      <p:sp>
        <p:nvSpPr>
          <p:cNvPr id="22557" name="Text Box 28"/>
          <p:cNvSpPr txBox="1">
            <a:spLocks noChangeArrowheads="1"/>
          </p:cNvSpPr>
          <p:nvPr/>
        </p:nvSpPr>
        <p:spPr bwMode="auto">
          <a:xfrm>
            <a:off x="7696200" y="25146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0"/>
              <a:t>10</a:t>
            </a:r>
          </a:p>
        </p:txBody>
      </p:sp>
      <p:sp>
        <p:nvSpPr>
          <p:cNvPr id="22558" name="Text Box 29"/>
          <p:cNvSpPr txBox="1">
            <a:spLocks noChangeArrowheads="1"/>
          </p:cNvSpPr>
          <p:nvPr/>
        </p:nvSpPr>
        <p:spPr bwMode="auto">
          <a:xfrm>
            <a:off x="4419600" y="2895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0"/>
              <a:t>0</a:t>
            </a:r>
          </a:p>
        </p:txBody>
      </p:sp>
      <p:sp>
        <p:nvSpPr>
          <p:cNvPr id="22559" name="Text Box 30"/>
          <p:cNvSpPr txBox="1">
            <a:spLocks noChangeArrowheads="1"/>
          </p:cNvSpPr>
          <p:nvPr/>
        </p:nvSpPr>
        <p:spPr bwMode="auto">
          <a:xfrm>
            <a:off x="4419600" y="33528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0"/>
              <a:t>1</a:t>
            </a:r>
          </a:p>
        </p:txBody>
      </p:sp>
      <p:sp>
        <p:nvSpPr>
          <p:cNvPr id="22560" name="Oval 33"/>
          <p:cNvSpPr>
            <a:spLocks noChangeArrowheads="1"/>
          </p:cNvSpPr>
          <p:nvPr/>
        </p:nvSpPr>
        <p:spPr bwMode="auto">
          <a:xfrm>
            <a:off x="5943600" y="2895600"/>
            <a:ext cx="304800" cy="304800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2561" name="Oval 34"/>
          <p:cNvSpPr>
            <a:spLocks noChangeArrowheads="1"/>
          </p:cNvSpPr>
          <p:nvPr/>
        </p:nvSpPr>
        <p:spPr bwMode="auto">
          <a:xfrm>
            <a:off x="7772400" y="3352800"/>
            <a:ext cx="304800" cy="304800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72771" name="Text Box 35"/>
          <p:cNvSpPr txBox="1">
            <a:spLocks noChangeArrowheads="1"/>
          </p:cNvSpPr>
          <p:nvPr/>
        </p:nvSpPr>
        <p:spPr bwMode="auto">
          <a:xfrm>
            <a:off x="457200" y="4564063"/>
            <a:ext cx="2633663" cy="1933575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ahoma" panose="020B0604030504040204" pitchFamily="34" charset="0"/>
              </a:rPr>
              <a:t>case</a:t>
            </a:r>
            <a:r>
              <a:rPr lang="en-US" altLang="en-US" sz="2000" b="0">
                <a:latin typeface="Tahoma" panose="020B0604030504040204" pitchFamily="34" charset="0"/>
              </a:rPr>
              <a:t> (state)</a:t>
            </a:r>
          </a:p>
          <a:p>
            <a:r>
              <a:rPr lang="en-US" altLang="en-US" sz="2000" b="0">
                <a:latin typeface="Tahoma" panose="020B0604030504040204" pitchFamily="34" charset="0"/>
              </a:rPr>
              <a:t>   3’b001: out = 1’b1;</a:t>
            </a:r>
          </a:p>
          <a:p>
            <a:r>
              <a:rPr lang="en-US" altLang="en-US" sz="2000" b="0">
                <a:latin typeface="Tahoma" panose="020B0604030504040204" pitchFamily="34" charset="0"/>
              </a:rPr>
              <a:t>   3’b100: out = 1’b0;</a:t>
            </a:r>
          </a:p>
          <a:p>
            <a:r>
              <a:rPr lang="en-US" altLang="en-US" sz="2000" b="0">
                <a:latin typeface="Tahoma" panose="020B0604030504040204" pitchFamily="34" charset="0"/>
              </a:rPr>
              <a:t>   3’b110: out = 1’b1;</a:t>
            </a:r>
          </a:p>
          <a:p>
            <a:r>
              <a:rPr lang="en-US" altLang="en-US" sz="2000" b="0">
                <a:latin typeface="Tahoma" panose="020B0604030504040204" pitchFamily="34" charset="0"/>
              </a:rPr>
              <a:t>   default: out = 1’bx;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endcase</a:t>
            </a:r>
          </a:p>
        </p:txBody>
      </p:sp>
      <p:graphicFrame>
        <p:nvGraphicFramePr>
          <p:cNvPr id="372772" name="Group 36"/>
          <p:cNvGraphicFramePr>
            <a:graphicFrameLocks noGrp="1"/>
          </p:cNvGraphicFramePr>
          <p:nvPr/>
        </p:nvGraphicFramePr>
        <p:xfrm>
          <a:off x="4724400" y="5105400"/>
          <a:ext cx="3657600" cy="9525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2789" name="Line 53"/>
          <p:cNvSpPr>
            <a:spLocks noChangeShapeType="1"/>
          </p:cNvSpPr>
          <p:nvPr/>
        </p:nvSpPr>
        <p:spPr bwMode="auto">
          <a:xfrm flipH="1" flipV="1">
            <a:off x="4267200" y="4724400"/>
            <a:ext cx="457200" cy="381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72790" name="Text Box 54"/>
          <p:cNvSpPr txBox="1">
            <a:spLocks noChangeArrowheads="1"/>
          </p:cNvSpPr>
          <p:nvPr/>
        </p:nvSpPr>
        <p:spPr bwMode="auto">
          <a:xfrm>
            <a:off x="4495800" y="4572000"/>
            <a:ext cx="912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0"/>
              <a:t>state[1:0]</a:t>
            </a:r>
          </a:p>
        </p:txBody>
      </p:sp>
      <p:sp>
        <p:nvSpPr>
          <p:cNvPr id="372791" name="Text Box 55"/>
          <p:cNvSpPr txBox="1">
            <a:spLocks noChangeArrowheads="1"/>
          </p:cNvSpPr>
          <p:nvPr/>
        </p:nvSpPr>
        <p:spPr bwMode="auto">
          <a:xfrm>
            <a:off x="3810000" y="4953000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0"/>
              <a:t>state[2]</a:t>
            </a:r>
          </a:p>
        </p:txBody>
      </p:sp>
      <p:sp>
        <p:nvSpPr>
          <p:cNvPr id="372792" name="Text Box 56"/>
          <p:cNvSpPr txBox="1">
            <a:spLocks noChangeArrowheads="1"/>
          </p:cNvSpPr>
          <p:nvPr/>
        </p:nvSpPr>
        <p:spPr bwMode="auto">
          <a:xfrm>
            <a:off x="4953000" y="48006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0"/>
              <a:t>00</a:t>
            </a:r>
          </a:p>
        </p:txBody>
      </p:sp>
      <p:sp>
        <p:nvSpPr>
          <p:cNvPr id="372793" name="Text Box 57"/>
          <p:cNvSpPr txBox="1">
            <a:spLocks noChangeArrowheads="1"/>
          </p:cNvSpPr>
          <p:nvPr/>
        </p:nvSpPr>
        <p:spPr bwMode="auto">
          <a:xfrm>
            <a:off x="5867400" y="48006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0"/>
              <a:t>01</a:t>
            </a:r>
          </a:p>
        </p:txBody>
      </p:sp>
      <p:sp>
        <p:nvSpPr>
          <p:cNvPr id="372794" name="Text Box 58"/>
          <p:cNvSpPr txBox="1">
            <a:spLocks noChangeArrowheads="1"/>
          </p:cNvSpPr>
          <p:nvPr/>
        </p:nvSpPr>
        <p:spPr bwMode="auto">
          <a:xfrm>
            <a:off x="6858000" y="48006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0"/>
              <a:t>11</a:t>
            </a:r>
          </a:p>
        </p:txBody>
      </p:sp>
      <p:sp>
        <p:nvSpPr>
          <p:cNvPr id="372795" name="Text Box 59"/>
          <p:cNvSpPr txBox="1">
            <a:spLocks noChangeArrowheads="1"/>
          </p:cNvSpPr>
          <p:nvPr/>
        </p:nvSpPr>
        <p:spPr bwMode="auto">
          <a:xfrm>
            <a:off x="7696200" y="48006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0"/>
              <a:t>10</a:t>
            </a:r>
          </a:p>
        </p:txBody>
      </p:sp>
      <p:sp>
        <p:nvSpPr>
          <p:cNvPr id="372796" name="Text Box 60"/>
          <p:cNvSpPr txBox="1">
            <a:spLocks noChangeArrowheads="1"/>
          </p:cNvSpPr>
          <p:nvPr/>
        </p:nvSpPr>
        <p:spPr bwMode="auto">
          <a:xfrm>
            <a:off x="4419600" y="5181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0"/>
              <a:t>0</a:t>
            </a:r>
          </a:p>
        </p:txBody>
      </p:sp>
      <p:sp>
        <p:nvSpPr>
          <p:cNvPr id="372797" name="Text Box 61"/>
          <p:cNvSpPr txBox="1">
            <a:spLocks noChangeArrowheads="1"/>
          </p:cNvSpPr>
          <p:nvPr/>
        </p:nvSpPr>
        <p:spPr bwMode="auto">
          <a:xfrm>
            <a:off x="4419600" y="56388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0"/>
              <a:t>1</a:t>
            </a:r>
          </a:p>
        </p:txBody>
      </p:sp>
      <p:sp>
        <p:nvSpPr>
          <p:cNvPr id="372798" name="Oval 62"/>
          <p:cNvSpPr>
            <a:spLocks noChangeArrowheads="1"/>
          </p:cNvSpPr>
          <p:nvPr/>
        </p:nvSpPr>
        <p:spPr bwMode="auto">
          <a:xfrm>
            <a:off x="4876800" y="5181600"/>
            <a:ext cx="3352800" cy="304800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72800" name="AutoShape 64"/>
          <p:cNvSpPr>
            <a:spLocks noChangeArrowheads="1"/>
          </p:cNvSpPr>
          <p:nvPr/>
        </p:nvSpPr>
        <p:spPr bwMode="auto">
          <a:xfrm>
            <a:off x="6781800" y="5181600"/>
            <a:ext cx="1295400" cy="762000"/>
          </a:xfrm>
          <a:prstGeom prst="roundRect">
            <a:avLst>
              <a:gd name="adj" fmla="val 16667"/>
            </a:avLst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7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7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7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7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7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7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7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7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7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7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7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7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71" grpId="0" animBg="1"/>
      <p:bldP spid="372789" grpId="0" animBg="1"/>
      <p:bldP spid="372790" grpId="0"/>
      <p:bldP spid="372791" grpId="0"/>
      <p:bldP spid="372792" grpId="0"/>
      <p:bldP spid="372793" grpId="0"/>
      <p:bldP spid="372794" grpId="0"/>
      <p:bldP spid="372795" grpId="0"/>
      <p:bldP spid="372796" grpId="0"/>
      <p:bldP spid="372797" grpId="0"/>
      <p:bldP spid="372798" grpId="0" animBg="1"/>
      <p:bldP spid="37280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31074" y="1746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Unintentional Latches</a:t>
            </a:r>
          </a:p>
        </p:txBody>
      </p:sp>
      <p:sp>
        <p:nvSpPr>
          <p:cNvPr id="281614" name="Rectangle 14"/>
          <p:cNvSpPr>
            <a:spLocks noGrp="1" noChangeArrowheads="1"/>
          </p:cNvSpPr>
          <p:nvPr>
            <p:ph idx="1"/>
          </p:nvPr>
        </p:nvSpPr>
        <p:spPr>
          <a:xfrm>
            <a:off x="533400" y="2743200"/>
            <a:ext cx="3733800" cy="457200"/>
          </a:xfrm>
          <a:noFill/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sz="2000" smtClean="0">
                <a:latin typeface="Tahoma" panose="020B0604030504040204" pitchFamily="34" charset="0"/>
              </a:rPr>
              <a:t>	</a:t>
            </a:r>
            <a:r>
              <a:rPr lang="en-US" altLang="en-US" sz="2000" b="1" smtClean="0">
                <a:latin typeface="Tahoma" panose="020B0604030504040204" pitchFamily="34" charset="0"/>
              </a:rPr>
              <a:t>assign</a:t>
            </a:r>
            <a:r>
              <a:rPr lang="en-US" altLang="en-US" sz="2000" smtClean="0">
                <a:latin typeface="Tahoma" panose="020B0604030504040204" pitchFamily="34" charset="0"/>
              </a:rPr>
              <a:t> y = b | z;	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3F638B7-36DB-43EE-9CA3-4BA20E33598D}" type="slidenum">
              <a:rPr lang="en-US" altLang="en-US" sz="1000" b="0">
                <a:latin typeface="Verdana" panose="020B0604030504040204" pitchFamily="34" charset="0"/>
              </a:rPr>
              <a:pPr/>
              <a:t>21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grpSp>
        <p:nvGrpSpPr>
          <p:cNvPr id="23557" name="Group 50"/>
          <p:cNvGrpSpPr>
            <a:grpSpLocks/>
          </p:cNvGrpSpPr>
          <p:nvPr/>
        </p:nvGrpSpPr>
        <p:grpSpPr bwMode="auto">
          <a:xfrm>
            <a:off x="4038600" y="2286000"/>
            <a:ext cx="2203450" cy="747713"/>
            <a:chOff x="1296" y="2016"/>
            <a:chExt cx="1388" cy="471"/>
          </a:xfrm>
        </p:grpSpPr>
        <p:grpSp>
          <p:nvGrpSpPr>
            <p:cNvPr id="23579" name="Group 24"/>
            <p:cNvGrpSpPr>
              <a:grpSpLocks/>
            </p:cNvGrpSpPr>
            <p:nvPr/>
          </p:nvGrpSpPr>
          <p:grpSpPr bwMode="auto">
            <a:xfrm>
              <a:off x="1680" y="2112"/>
              <a:ext cx="576" cy="288"/>
              <a:chOff x="1680" y="2112"/>
              <a:chExt cx="576" cy="288"/>
            </a:xfrm>
          </p:grpSpPr>
          <p:sp>
            <p:nvSpPr>
              <p:cNvPr id="23586" name="Arc 15"/>
              <p:cNvSpPr>
                <a:spLocks/>
              </p:cNvSpPr>
              <p:nvPr/>
            </p:nvSpPr>
            <p:spPr bwMode="auto">
              <a:xfrm flipV="1">
                <a:off x="1920" y="2256"/>
                <a:ext cx="192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87" name="Arc 16"/>
              <p:cNvSpPr>
                <a:spLocks/>
              </p:cNvSpPr>
              <p:nvPr/>
            </p:nvSpPr>
            <p:spPr bwMode="auto">
              <a:xfrm>
                <a:off x="1920" y="2112"/>
                <a:ext cx="192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88" name="Arc 17"/>
              <p:cNvSpPr>
                <a:spLocks/>
              </p:cNvSpPr>
              <p:nvPr/>
            </p:nvSpPr>
            <p:spPr bwMode="auto">
              <a:xfrm>
                <a:off x="1776" y="2112"/>
                <a:ext cx="96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89" name="Arc 18"/>
              <p:cNvSpPr>
                <a:spLocks/>
              </p:cNvSpPr>
              <p:nvPr/>
            </p:nvSpPr>
            <p:spPr bwMode="auto">
              <a:xfrm flipV="1">
                <a:off x="1776" y="2256"/>
                <a:ext cx="96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90" name="Line 19"/>
              <p:cNvSpPr>
                <a:spLocks noChangeShapeType="1"/>
              </p:cNvSpPr>
              <p:nvPr/>
            </p:nvSpPr>
            <p:spPr bwMode="auto">
              <a:xfrm flipH="1">
                <a:off x="1776" y="2112"/>
                <a:ext cx="144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91" name="Line 20"/>
              <p:cNvSpPr>
                <a:spLocks noChangeShapeType="1"/>
              </p:cNvSpPr>
              <p:nvPr/>
            </p:nvSpPr>
            <p:spPr bwMode="auto">
              <a:xfrm flipH="1">
                <a:off x="1776" y="2400"/>
                <a:ext cx="144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92" name="Line 21"/>
              <p:cNvSpPr>
                <a:spLocks noChangeShapeType="1"/>
              </p:cNvSpPr>
              <p:nvPr/>
            </p:nvSpPr>
            <p:spPr bwMode="auto">
              <a:xfrm flipH="1">
                <a:off x="1680" y="2160"/>
                <a:ext cx="16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93" name="Line 22"/>
              <p:cNvSpPr>
                <a:spLocks noChangeShapeType="1"/>
              </p:cNvSpPr>
              <p:nvPr/>
            </p:nvSpPr>
            <p:spPr bwMode="auto">
              <a:xfrm flipH="1">
                <a:off x="1680" y="2352"/>
                <a:ext cx="16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94" name="Line 23"/>
              <p:cNvSpPr>
                <a:spLocks noChangeShapeType="1"/>
              </p:cNvSpPr>
              <p:nvPr/>
            </p:nvSpPr>
            <p:spPr bwMode="auto">
              <a:xfrm>
                <a:off x="2112" y="2256"/>
                <a:ext cx="144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3580" name="Line 25"/>
            <p:cNvSpPr>
              <a:spLocks noChangeShapeType="1"/>
            </p:cNvSpPr>
            <p:nvPr/>
          </p:nvSpPr>
          <p:spPr bwMode="auto">
            <a:xfrm>
              <a:off x="2256" y="2256"/>
              <a:ext cx="19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3581" name="Text Box 26"/>
            <p:cNvSpPr txBox="1">
              <a:spLocks noChangeArrowheads="1"/>
            </p:cNvSpPr>
            <p:nvPr/>
          </p:nvSpPr>
          <p:spPr bwMode="auto">
            <a:xfrm>
              <a:off x="2496" y="211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/>
                <a:t>z</a:t>
              </a:r>
            </a:p>
          </p:txBody>
        </p:sp>
        <p:sp>
          <p:nvSpPr>
            <p:cNvPr id="23582" name="Text Box 27"/>
            <p:cNvSpPr txBox="1">
              <a:spLocks noChangeArrowheads="1"/>
            </p:cNvSpPr>
            <p:nvPr/>
          </p:nvSpPr>
          <p:spPr bwMode="auto">
            <a:xfrm>
              <a:off x="1296" y="225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/>
                <a:t>y</a:t>
              </a:r>
            </a:p>
          </p:txBody>
        </p:sp>
        <p:sp>
          <p:nvSpPr>
            <p:cNvPr id="23583" name="Text Box 28"/>
            <p:cNvSpPr txBox="1">
              <a:spLocks noChangeArrowheads="1"/>
            </p:cNvSpPr>
            <p:nvPr/>
          </p:nvSpPr>
          <p:spPr bwMode="auto">
            <a:xfrm>
              <a:off x="1296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/>
                <a:t>a</a:t>
              </a:r>
            </a:p>
          </p:txBody>
        </p:sp>
        <p:sp>
          <p:nvSpPr>
            <p:cNvPr id="23584" name="Line 39"/>
            <p:cNvSpPr>
              <a:spLocks noChangeShapeType="1"/>
            </p:cNvSpPr>
            <p:nvPr/>
          </p:nvSpPr>
          <p:spPr bwMode="auto">
            <a:xfrm flipH="1">
              <a:off x="1536" y="2352"/>
              <a:ext cx="19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3585" name="Line 40"/>
            <p:cNvSpPr>
              <a:spLocks noChangeShapeType="1"/>
            </p:cNvSpPr>
            <p:nvPr/>
          </p:nvSpPr>
          <p:spPr bwMode="auto">
            <a:xfrm flipH="1">
              <a:off x="1536" y="2160"/>
              <a:ext cx="14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4041775" y="2628900"/>
            <a:ext cx="1600200" cy="1166813"/>
            <a:chOff x="1296" y="2232"/>
            <a:chExt cx="1008" cy="735"/>
          </a:xfrm>
        </p:grpSpPr>
        <p:grpSp>
          <p:nvGrpSpPr>
            <p:cNvPr id="23561" name="Group 29"/>
            <p:cNvGrpSpPr>
              <a:grpSpLocks/>
            </p:cNvGrpSpPr>
            <p:nvPr/>
          </p:nvGrpSpPr>
          <p:grpSpPr bwMode="auto">
            <a:xfrm flipH="1">
              <a:off x="1680" y="2496"/>
              <a:ext cx="576" cy="288"/>
              <a:chOff x="1680" y="2112"/>
              <a:chExt cx="576" cy="288"/>
            </a:xfrm>
          </p:grpSpPr>
          <p:sp>
            <p:nvSpPr>
              <p:cNvPr id="23570" name="Arc 30"/>
              <p:cNvSpPr>
                <a:spLocks/>
              </p:cNvSpPr>
              <p:nvPr/>
            </p:nvSpPr>
            <p:spPr bwMode="auto">
              <a:xfrm flipV="1">
                <a:off x="1920" y="2256"/>
                <a:ext cx="192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71" name="Arc 31"/>
              <p:cNvSpPr>
                <a:spLocks/>
              </p:cNvSpPr>
              <p:nvPr/>
            </p:nvSpPr>
            <p:spPr bwMode="auto">
              <a:xfrm>
                <a:off x="1920" y="2112"/>
                <a:ext cx="192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72" name="Arc 32"/>
              <p:cNvSpPr>
                <a:spLocks/>
              </p:cNvSpPr>
              <p:nvPr/>
            </p:nvSpPr>
            <p:spPr bwMode="auto">
              <a:xfrm>
                <a:off x="1776" y="2112"/>
                <a:ext cx="96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73" name="Arc 33"/>
              <p:cNvSpPr>
                <a:spLocks/>
              </p:cNvSpPr>
              <p:nvPr/>
            </p:nvSpPr>
            <p:spPr bwMode="auto">
              <a:xfrm flipV="1">
                <a:off x="1776" y="2256"/>
                <a:ext cx="96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74" name="Line 34"/>
              <p:cNvSpPr>
                <a:spLocks noChangeShapeType="1"/>
              </p:cNvSpPr>
              <p:nvPr/>
            </p:nvSpPr>
            <p:spPr bwMode="auto">
              <a:xfrm flipH="1">
                <a:off x="1776" y="2112"/>
                <a:ext cx="144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75" name="Line 35"/>
              <p:cNvSpPr>
                <a:spLocks noChangeShapeType="1"/>
              </p:cNvSpPr>
              <p:nvPr/>
            </p:nvSpPr>
            <p:spPr bwMode="auto">
              <a:xfrm flipH="1">
                <a:off x="1776" y="2400"/>
                <a:ext cx="144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76" name="Line 36"/>
              <p:cNvSpPr>
                <a:spLocks noChangeShapeType="1"/>
              </p:cNvSpPr>
              <p:nvPr/>
            </p:nvSpPr>
            <p:spPr bwMode="auto">
              <a:xfrm flipH="1">
                <a:off x="1680" y="2160"/>
                <a:ext cx="16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77" name="Line 37"/>
              <p:cNvSpPr>
                <a:spLocks noChangeShapeType="1"/>
              </p:cNvSpPr>
              <p:nvPr/>
            </p:nvSpPr>
            <p:spPr bwMode="auto">
              <a:xfrm flipH="1">
                <a:off x="1680" y="2352"/>
                <a:ext cx="16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78" name="Line 38"/>
              <p:cNvSpPr>
                <a:spLocks noChangeShapeType="1"/>
              </p:cNvSpPr>
              <p:nvPr/>
            </p:nvSpPr>
            <p:spPr bwMode="auto">
              <a:xfrm>
                <a:off x="2112" y="2256"/>
                <a:ext cx="144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3562" name="Line 41"/>
            <p:cNvSpPr>
              <a:spLocks noChangeShapeType="1"/>
            </p:cNvSpPr>
            <p:nvPr/>
          </p:nvSpPr>
          <p:spPr bwMode="auto">
            <a:xfrm flipV="1">
              <a:off x="1680" y="2352"/>
              <a:ext cx="0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3563" name="Line 42"/>
            <p:cNvSpPr>
              <a:spLocks noChangeShapeType="1"/>
            </p:cNvSpPr>
            <p:nvPr/>
          </p:nvSpPr>
          <p:spPr bwMode="auto">
            <a:xfrm flipV="1">
              <a:off x="2256" y="2256"/>
              <a:ext cx="0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3564" name="Line 43"/>
            <p:cNvSpPr>
              <a:spLocks noChangeShapeType="1"/>
            </p:cNvSpPr>
            <p:nvPr/>
          </p:nvSpPr>
          <p:spPr bwMode="auto">
            <a:xfrm>
              <a:off x="1536" y="2880"/>
              <a:ext cx="76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3565" name="Line 44"/>
            <p:cNvSpPr>
              <a:spLocks noChangeShapeType="1"/>
            </p:cNvSpPr>
            <p:nvPr/>
          </p:nvSpPr>
          <p:spPr bwMode="auto">
            <a:xfrm flipV="1">
              <a:off x="2304" y="2736"/>
              <a:ext cx="0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566" name="Line 45"/>
            <p:cNvSpPr>
              <a:spLocks noChangeShapeType="1"/>
            </p:cNvSpPr>
            <p:nvPr/>
          </p:nvSpPr>
          <p:spPr bwMode="auto">
            <a:xfrm>
              <a:off x="2256" y="2736"/>
              <a:ext cx="4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3567" name="Text Box 46"/>
            <p:cNvSpPr txBox="1">
              <a:spLocks noChangeArrowheads="1"/>
            </p:cNvSpPr>
            <p:nvPr/>
          </p:nvSpPr>
          <p:spPr bwMode="auto">
            <a:xfrm>
              <a:off x="1296" y="273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/>
                <a:t>b</a:t>
              </a:r>
            </a:p>
          </p:txBody>
        </p:sp>
        <p:sp>
          <p:nvSpPr>
            <p:cNvPr id="23568" name="Oval 47"/>
            <p:cNvSpPr>
              <a:spLocks noChangeArrowheads="1"/>
            </p:cNvSpPr>
            <p:nvPr/>
          </p:nvSpPr>
          <p:spPr bwMode="auto">
            <a:xfrm>
              <a:off x="1654" y="2328"/>
              <a:ext cx="48" cy="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9" name="Oval 48"/>
            <p:cNvSpPr>
              <a:spLocks noChangeArrowheads="1"/>
            </p:cNvSpPr>
            <p:nvPr/>
          </p:nvSpPr>
          <p:spPr bwMode="auto">
            <a:xfrm>
              <a:off x="2229" y="2232"/>
              <a:ext cx="48" cy="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3559" name="Rectangle 52"/>
          <p:cNvSpPr>
            <a:spLocks noChangeArrowheads="1"/>
          </p:cNvSpPr>
          <p:nvPr/>
        </p:nvSpPr>
        <p:spPr bwMode="auto">
          <a:xfrm>
            <a:off x="533400" y="16764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400" b="0">
                <a:latin typeface="Times New Roman" panose="02020603050405020304" pitchFamily="18" charset="0"/>
              </a:rPr>
              <a:t>Avoid structural feedback in continuous assignments, combinational always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sz="2000" b="0">
                <a:latin typeface="Tahoma" panose="020B0604030504040204" pitchFamily="34" charset="0"/>
              </a:rPr>
              <a:t>	</a:t>
            </a:r>
            <a:r>
              <a:rPr lang="en-US" altLang="en-US" sz="2000">
                <a:latin typeface="Tahoma" panose="020B0604030504040204" pitchFamily="34" charset="0"/>
              </a:rPr>
              <a:t>assign</a:t>
            </a:r>
            <a:r>
              <a:rPr lang="en-US" altLang="en-US" sz="2000" b="0">
                <a:latin typeface="Tahoma" panose="020B0604030504040204" pitchFamily="34" charset="0"/>
              </a:rPr>
              <a:t> z = a | y;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sz="2000" b="0">
                <a:latin typeface="Tahoma" panose="020B0604030504040204" pitchFamily="34" charset="0"/>
              </a:rPr>
              <a:t>	</a:t>
            </a:r>
            <a:endParaRPr lang="en-US" altLang="en-US" sz="2000" b="0">
              <a:latin typeface="Times New Roman" panose="02020603050405020304" pitchFamily="18" charset="0"/>
            </a:endParaRPr>
          </a:p>
        </p:txBody>
      </p:sp>
      <p:sp>
        <p:nvSpPr>
          <p:cNvPr id="281653" name="Rectangle 53"/>
          <p:cNvSpPr>
            <a:spLocks noChangeArrowheads="1"/>
          </p:cNvSpPr>
          <p:nvPr/>
        </p:nvSpPr>
        <p:spPr bwMode="auto">
          <a:xfrm>
            <a:off x="457200" y="3657600"/>
            <a:ext cx="8229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 sz="2000" b="0" dirty="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endParaRPr lang="en-US" altLang="en-US" sz="900" b="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400" b="0" dirty="0">
                <a:latin typeface="Times New Roman" panose="02020603050405020304" pitchFamily="18" charset="0"/>
              </a:rPr>
              <a:t>For conditional assignments, either: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000" b="0" dirty="0">
                <a:latin typeface="Times New Roman" panose="02020603050405020304" pitchFamily="18" charset="0"/>
              </a:rPr>
              <a:t>Set default values before statement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000" b="0" dirty="0">
                <a:latin typeface="Times New Roman" panose="02020603050405020304" pitchFamily="18" charset="0"/>
              </a:rPr>
              <a:t>Make sure LHS has value in every branch/condition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endParaRPr lang="en-US" altLang="en-US" sz="900" b="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400" b="0" dirty="0">
                <a:latin typeface="Times New Roman" panose="02020603050405020304" pitchFamily="18" charset="0"/>
              </a:rPr>
              <a:t>For warning, set </a:t>
            </a:r>
            <a:r>
              <a:rPr lang="en-US" altLang="en-US" sz="2400" dirty="0" err="1">
                <a:latin typeface="Times New Roman" panose="02020603050405020304" pitchFamily="18" charset="0"/>
              </a:rPr>
              <a:t>hdlin_check_no_latch</a:t>
            </a:r>
            <a:r>
              <a:rPr lang="en-US" altLang="en-US" sz="2400" b="0" dirty="0">
                <a:latin typeface="Times New Roman" panose="02020603050405020304" pitchFamily="18" charset="0"/>
              </a:rPr>
              <a:t> true before compiling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14" grpId="0" build="p"/>
      <p:bldP spid="2816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1694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Synthesis Example [1]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E67028F-C8F2-4D22-BFC4-7F94EC9CA875}" type="slidenum">
              <a:rPr lang="en-US" altLang="en-US" sz="1000" b="0">
                <a:latin typeface="Verdana" panose="020B0604030504040204" pitchFamily="34" charset="0"/>
              </a:rPr>
              <a:pPr/>
              <a:t>22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457200" y="1728788"/>
            <a:ext cx="6037263" cy="1958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ahoma" panose="020B0604030504040204" pitchFamily="34" charset="0"/>
              </a:rPr>
              <a:t>module</a:t>
            </a:r>
            <a:r>
              <a:rPr lang="en-US" altLang="en-US" sz="2000" b="0">
                <a:latin typeface="Tahoma" panose="020B0604030504040204" pitchFamily="34" charset="0"/>
              </a:rPr>
              <a:t> Hmmm(</a:t>
            </a:r>
            <a:r>
              <a:rPr lang="en-US" altLang="en-US" sz="2000">
                <a:latin typeface="Tahoma" panose="020B0604030504040204" pitchFamily="34" charset="0"/>
              </a:rPr>
              <a:t>input</a:t>
            </a:r>
            <a:r>
              <a:rPr lang="en-US" altLang="en-US" sz="2000" b="0">
                <a:latin typeface="Tahoma" panose="020B0604030504040204" pitchFamily="34" charset="0"/>
              </a:rPr>
              <a:t> a, b, c, d, </a:t>
            </a:r>
            <a:r>
              <a:rPr lang="en-US" altLang="en-US" sz="2000">
                <a:latin typeface="Tahoma" panose="020B0604030504040204" pitchFamily="34" charset="0"/>
              </a:rPr>
              <a:t>output</a:t>
            </a:r>
            <a:r>
              <a:rPr lang="en-US" altLang="en-US" sz="2000" b="0">
                <a:latin typeface="Tahoma" panose="020B0604030504040204" pitchFamily="34" charset="0"/>
              </a:rPr>
              <a:t> </a:t>
            </a:r>
            <a:r>
              <a:rPr lang="en-US" altLang="en-US" sz="2000">
                <a:latin typeface="Tahoma" panose="020B0604030504040204" pitchFamily="34" charset="0"/>
              </a:rPr>
              <a:t>reg</a:t>
            </a:r>
            <a:r>
              <a:rPr lang="en-US" altLang="en-US" sz="2000" b="0">
                <a:latin typeface="Tahoma" panose="020B0604030504040204" pitchFamily="34" charset="0"/>
              </a:rPr>
              <a:t> out);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always</a:t>
            </a:r>
            <a:r>
              <a:rPr lang="en-US" altLang="en-US" sz="2000" b="0">
                <a:latin typeface="Tahoma" panose="020B0604030504040204" pitchFamily="34" charset="0"/>
              </a:rPr>
              <a:t> @(a, b, c, d) </a:t>
            </a:r>
            <a:r>
              <a:rPr lang="en-US" altLang="en-US" sz="2000">
                <a:latin typeface="Tahoma" panose="020B0604030504040204" pitchFamily="34" charset="0"/>
              </a:rPr>
              <a:t>begin</a:t>
            </a:r>
          </a:p>
          <a:p>
            <a:r>
              <a:rPr lang="en-US" altLang="en-US" sz="2000" b="0">
                <a:latin typeface="Tahoma" panose="020B0604030504040204" pitchFamily="34" charset="0"/>
              </a:rPr>
              <a:t>   </a:t>
            </a:r>
            <a:r>
              <a:rPr lang="en-US" altLang="en-US" sz="2000">
                <a:latin typeface="Tahoma" panose="020B0604030504040204" pitchFamily="34" charset="0"/>
              </a:rPr>
              <a:t>if</a:t>
            </a:r>
            <a:r>
              <a:rPr lang="en-US" altLang="en-US" sz="2000" b="0">
                <a:latin typeface="Tahoma" panose="020B0604030504040204" pitchFamily="34" charset="0"/>
              </a:rPr>
              <a:t> (a) out = c | d;</a:t>
            </a:r>
          </a:p>
          <a:p>
            <a:r>
              <a:rPr lang="en-US" altLang="en-US" sz="2000" b="0">
                <a:latin typeface="Tahoma" panose="020B0604030504040204" pitchFamily="34" charset="0"/>
              </a:rPr>
              <a:t>   </a:t>
            </a:r>
            <a:r>
              <a:rPr lang="en-US" altLang="en-US" sz="2000">
                <a:latin typeface="Tahoma" panose="020B0604030504040204" pitchFamily="34" charset="0"/>
              </a:rPr>
              <a:t>else</a:t>
            </a:r>
            <a:r>
              <a:rPr lang="en-US" altLang="en-US" sz="2000" b="0">
                <a:latin typeface="Tahoma" panose="020B0604030504040204" pitchFamily="34" charset="0"/>
              </a:rPr>
              <a:t> </a:t>
            </a:r>
            <a:r>
              <a:rPr lang="en-US" altLang="en-US" sz="2000">
                <a:latin typeface="Tahoma" panose="020B0604030504040204" pitchFamily="34" charset="0"/>
              </a:rPr>
              <a:t>if</a:t>
            </a:r>
            <a:r>
              <a:rPr lang="en-US" altLang="en-US" sz="2000" b="0">
                <a:latin typeface="Tahoma" panose="020B0604030504040204" pitchFamily="34" charset="0"/>
              </a:rPr>
              <a:t> (b) out = c &amp; d;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end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endmodule</a:t>
            </a:r>
          </a:p>
        </p:txBody>
      </p:sp>
      <p:sp>
        <p:nvSpPr>
          <p:cNvPr id="348169" name="Text Box 9"/>
          <p:cNvSpPr txBox="1">
            <a:spLocks noChangeArrowheads="1"/>
          </p:cNvSpPr>
          <p:nvPr/>
        </p:nvSpPr>
        <p:spPr bwMode="auto">
          <a:xfrm>
            <a:off x="576263" y="4598988"/>
            <a:ext cx="183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Area = 44.02</a:t>
            </a:r>
          </a:p>
        </p:txBody>
      </p:sp>
      <p:pic>
        <p:nvPicPr>
          <p:cNvPr id="348170" name="Picture 10" descr="latch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438400"/>
            <a:ext cx="48545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 Box 11"/>
          <p:cNvSpPr txBox="1">
            <a:spLocks noChangeArrowheads="1"/>
          </p:cNvSpPr>
          <p:nvPr/>
        </p:nvSpPr>
        <p:spPr bwMode="auto">
          <a:xfrm>
            <a:off x="593725" y="3922713"/>
            <a:ext cx="271145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0"/>
              <a:t>How will this synthesize?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81000" y="1752600"/>
            <a:ext cx="8388350" cy="4562475"/>
            <a:chOff x="240" y="1104"/>
            <a:chExt cx="5284" cy="2874"/>
          </a:xfrm>
        </p:grpSpPr>
        <p:sp>
          <p:nvSpPr>
            <p:cNvPr id="24585" name="Text Box 12"/>
            <p:cNvSpPr txBox="1">
              <a:spLocks noChangeArrowheads="1"/>
            </p:cNvSpPr>
            <p:nvPr/>
          </p:nvSpPr>
          <p:spPr bwMode="auto">
            <a:xfrm>
              <a:off x="4176" y="1104"/>
              <a:ext cx="1348" cy="245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>
                  <a:latin typeface="Tahoma" panose="020B0604030504040204" pitchFamily="34" charset="0"/>
                </a:rPr>
                <a:t>a|b</a:t>
              </a:r>
              <a:r>
                <a:rPr lang="en-US" altLang="en-US" sz="1800" b="0"/>
                <a:t> enables latch</a:t>
              </a:r>
            </a:p>
          </p:txBody>
        </p:sp>
        <p:sp>
          <p:nvSpPr>
            <p:cNvPr id="24586" name="Line 13"/>
            <p:cNvSpPr>
              <a:spLocks noChangeShapeType="1"/>
            </p:cNvSpPr>
            <p:nvPr/>
          </p:nvSpPr>
          <p:spPr bwMode="auto">
            <a:xfrm flipH="1">
              <a:off x="4224" y="1344"/>
              <a:ext cx="384" cy="1152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587" name="Text Box 14"/>
            <p:cNvSpPr txBox="1">
              <a:spLocks noChangeArrowheads="1"/>
            </p:cNvSpPr>
            <p:nvPr/>
          </p:nvSpPr>
          <p:spPr bwMode="auto">
            <a:xfrm>
              <a:off x="240" y="3387"/>
              <a:ext cx="2112" cy="591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 b="0"/>
                <a:t>Either </a:t>
              </a:r>
              <a:r>
                <a:rPr lang="en-US" altLang="en-US" sz="1800">
                  <a:latin typeface="Tahoma" panose="020B0604030504040204" pitchFamily="34" charset="0"/>
                </a:rPr>
                <a:t>c|d</a:t>
              </a:r>
              <a:r>
                <a:rPr lang="en-US" altLang="en-US" sz="1800" b="0"/>
                <a:t> or </a:t>
              </a:r>
              <a:r>
                <a:rPr lang="en-US" altLang="en-US" sz="1800">
                  <a:latin typeface="Tahoma" panose="020B0604030504040204" pitchFamily="34" charset="0"/>
                </a:rPr>
                <a:t>c&amp;d</a:t>
              </a:r>
              <a:r>
                <a:rPr lang="en-US" altLang="en-US" sz="1800" b="0"/>
                <a:t> are passed through an inverting mux depending on state of </a:t>
              </a:r>
              <a:r>
                <a:rPr lang="en-US" altLang="en-US" sz="1800">
                  <a:latin typeface="Tahoma" panose="020B0604030504040204" pitchFamily="34" charset="0"/>
                </a:rPr>
                <a:t>a</a:t>
              </a:r>
              <a:r>
                <a:rPr lang="en-US" altLang="en-US" sz="1800" b="0"/>
                <a:t> / </a:t>
              </a:r>
              <a:r>
                <a:rPr lang="en-US" altLang="en-US" sz="180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24588" name="Line 15"/>
            <p:cNvSpPr>
              <a:spLocks noChangeShapeType="1"/>
            </p:cNvSpPr>
            <p:nvPr/>
          </p:nvSpPr>
          <p:spPr bwMode="auto">
            <a:xfrm flipV="1">
              <a:off x="2352" y="2976"/>
              <a:ext cx="1152" cy="624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589" name="Line 16"/>
            <p:cNvSpPr>
              <a:spLocks noChangeShapeType="1"/>
            </p:cNvSpPr>
            <p:nvPr/>
          </p:nvSpPr>
          <p:spPr bwMode="auto">
            <a:xfrm flipV="1">
              <a:off x="2352" y="3312"/>
              <a:ext cx="1104" cy="288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0769" y="19630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Synthesis Example [2]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8F5932C-79D3-4445-A4C3-D5556194A2B0}" type="slidenum">
              <a:rPr lang="en-US" altLang="en-US" sz="1000" b="0">
                <a:latin typeface="Verdana" panose="020B0604030504040204" pitchFamily="34" charset="0"/>
              </a:rPr>
              <a:pPr/>
              <a:t>23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sp>
        <p:nvSpPr>
          <p:cNvPr id="25604" name="Text Box 20"/>
          <p:cNvSpPr txBox="1">
            <a:spLocks noChangeArrowheads="1"/>
          </p:cNvSpPr>
          <p:nvPr/>
        </p:nvSpPr>
        <p:spPr bwMode="auto">
          <a:xfrm>
            <a:off x="457200" y="1728788"/>
            <a:ext cx="5868988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ahoma" panose="020B0604030504040204" pitchFamily="34" charset="0"/>
              </a:rPr>
              <a:t>module</a:t>
            </a:r>
            <a:r>
              <a:rPr lang="en-US" altLang="en-US" sz="2000" b="0">
                <a:latin typeface="Tahoma" panose="020B0604030504040204" pitchFamily="34" charset="0"/>
              </a:rPr>
              <a:t> Better(</a:t>
            </a:r>
            <a:r>
              <a:rPr lang="en-US" altLang="en-US" sz="2000">
                <a:latin typeface="Tahoma" panose="020B0604030504040204" pitchFamily="34" charset="0"/>
              </a:rPr>
              <a:t>input</a:t>
            </a:r>
            <a:r>
              <a:rPr lang="en-US" altLang="en-US" sz="2000" b="0">
                <a:latin typeface="Tahoma" panose="020B0604030504040204" pitchFamily="34" charset="0"/>
              </a:rPr>
              <a:t> a, b, c, d, </a:t>
            </a:r>
            <a:r>
              <a:rPr lang="en-US" altLang="en-US" sz="2000">
                <a:latin typeface="Tahoma" panose="020B0604030504040204" pitchFamily="34" charset="0"/>
              </a:rPr>
              <a:t>output</a:t>
            </a:r>
            <a:r>
              <a:rPr lang="en-US" altLang="en-US" sz="2000" b="0">
                <a:latin typeface="Tahoma" panose="020B0604030504040204" pitchFamily="34" charset="0"/>
              </a:rPr>
              <a:t> </a:t>
            </a:r>
            <a:r>
              <a:rPr lang="en-US" altLang="en-US" sz="2000">
                <a:latin typeface="Tahoma" panose="020B0604030504040204" pitchFamily="34" charset="0"/>
              </a:rPr>
              <a:t>reg</a:t>
            </a:r>
            <a:r>
              <a:rPr lang="en-US" altLang="en-US" sz="2000" b="0">
                <a:latin typeface="Tahoma" panose="020B0604030504040204" pitchFamily="34" charset="0"/>
              </a:rPr>
              <a:t> out);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always</a:t>
            </a:r>
            <a:r>
              <a:rPr lang="en-US" altLang="en-US" sz="2000" b="0">
                <a:latin typeface="Tahoma" panose="020B0604030504040204" pitchFamily="34" charset="0"/>
              </a:rPr>
              <a:t> @(a, b, c, d) </a:t>
            </a:r>
            <a:r>
              <a:rPr lang="en-US" altLang="en-US" sz="2000">
                <a:latin typeface="Tahoma" panose="020B0604030504040204" pitchFamily="34" charset="0"/>
              </a:rPr>
              <a:t>begin</a:t>
            </a:r>
          </a:p>
          <a:p>
            <a:r>
              <a:rPr lang="en-US" altLang="en-US" sz="2000" b="0">
                <a:latin typeface="Tahoma" panose="020B0604030504040204" pitchFamily="34" charset="0"/>
              </a:rPr>
              <a:t>   </a:t>
            </a:r>
            <a:r>
              <a:rPr lang="en-US" altLang="en-US" sz="2000">
                <a:latin typeface="Tahoma" panose="020B0604030504040204" pitchFamily="34" charset="0"/>
              </a:rPr>
              <a:t>if</a:t>
            </a:r>
            <a:r>
              <a:rPr lang="en-US" altLang="en-US" sz="2000" b="0">
                <a:latin typeface="Tahoma" panose="020B0604030504040204" pitchFamily="34" charset="0"/>
              </a:rPr>
              <a:t> (a) out = c | d;</a:t>
            </a:r>
          </a:p>
          <a:p>
            <a:r>
              <a:rPr lang="en-US" altLang="en-US" sz="2000" b="0">
                <a:latin typeface="Tahoma" panose="020B0604030504040204" pitchFamily="34" charset="0"/>
              </a:rPr>
              <a:t>   </a:t>
            </a:r>
            <a:r>
              <a:rPr lang="en-US" altLang="en-US" sz="2000">
                <a:latin typeface="Tahoma" panose="020B0604030504040204" pitchFamily="34" charset="0"/>
              </a:rPr>
              <a:t>else</a:t>
            </a:r>
            <a:r>
              <a:rPr lang="en-US" altLang="en-US" sz="2000" b="0">
                <a:latin typeface="Tahoma" panose="020B0604030504040204" pitchFamily="34" charset="0"/>
              </a:rPr>
              <a:t> </a:t>
            </a:r>
            <a:r>
              <a:rPr lang="en-US" altLang="en-US" sz="2000">
                <a:latin typeface="Tahoma" panose="020B0604030504040204" pitchFamily="34" charset="0"/>
              </a:rPr>
              <a:t>if</a:t>
            </a:r>
            <a:r>
              <a:rPr lang="en-US" altLang="en-US" sz="2000" b="0">
                <a:latin typeface="Tahoma" panose="020B0604030504040204" pitchFamily="34" charset="0"/>
              </a:rPr>
              <a:t> (b) out = c &amp; d;</a:t>
            </a:r>
          </a:p>
          <a:p>
            <a:r>
              <a:rPr lang="en-US" altLang="en-US" sz="2000" b="0">
                <a:latin typeface="Tahoma" panose="020B0604030504040204" pitchFamily="34" charset="0"/>
              </a:rPr>
              <a:t>   </a:t>
            </a:r>
            <a:r>
              <a:rPr lang="en-US" altLang="en-US" sz="2000">
                <a:solidFill>
                  <a:srgbClr val="0033CC"/>
                </a:solidFill>
                <a:latin typeface="Tahoma" panose="020B0604030504040204" pitchFamily="34" charset="0"/>
              </a:rPr>
              <a:t>else out = 1’b0;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end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endmodule</a:t>
            </a:r>
          </a:p>
        </p:txBody>
      </p:sp>
      <p:sp>
        <p:nvSpPr>
          <p:cNvPr id="282645" name="Text Box 21"/>
          <p:cNvSpPr txBox="1">
            <a:spLocks noChangeArrowheads="1"/>
          </p:cNvSpPr>
          <p:nvPr/>
        </p:nvSpPr>
        <p:spPr bwMode="auto">
          <a:xfrm>
            <a:off x="609600" y="5181600"/>
            <a:ext cx="183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Area = 16.08</a:t>
            </a:r>
          </a:p>
        </p:txBody>
      </p:sp>
      <p:pic>
        <p:nvPicPr>
          <p:cNvPr id="282646" name="Picture 22" descr="no_latch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09800"/>
            <a:ext cx="48545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ext Box 23"/>
          <p:cNvSpPr txBox="1">
            <a:spLocks noChangeArrowheads="1"/>
          </p:cNvSpPr>
          <p:nvPr/>
        </p:nvSpPr>
        <p:spPr bwMode="auto">
          <a:xfrm>
            <a:off x="228600" y="4114800"/>
            <a:ext cx="3140075" cy="938213"/>
          </a:xfrm>
          <a:prstGeom prst="rect">
            <a:avLst/>
          </a:prstGeom>
          <a:solidFill>
            <a:srgbClr val="FFFF99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0"/>
              <a:t>Perhaps what you meant was that if not </a:t>
            </a:r>
            <a:r>
              <a:rPr lang="en-US" altLang="en-US" sz="1800">
                <a:latin typeface="Tahoma" panose="020B0604030504040204" pitchFamily="34" charset="0"/>
              </a:rPr>
              <a:t>a</a:t>
            </a:r>
            <a:r>
              <a:rPr lang="en-US" altLang="en-US" sz="1800" b="0"/>
              <a:t> or </a:t>
            </a:r>
            <a:r>
              <a:rPr lang="en-US" altLang="en-US" sz="1800">
                <a:latin typeface="Tahoma" panose="020B0604030504040204" pitchFamily="34" charset="0"/>
              </a:rPr>
              <a:t>b</a:t>
            </a:r>
            <a:r>
              <a:rPr lang="en-US" altLang="en-US" sz="1800" b="0"/>
              <a:t> then </a:t>
            </a:r>
            <a:r>
              <a:rPr lang="en-US" altLang="en-US" sz="1800">
                <a:latin typeface="Tahoma" panose="020B0604030504040204" pitchFamily="34" charset="0"/>
              </a:rPr>
              <a:t>out</a:t>
            </a:r>
            <a:r>
              <a:rPr lang="en-US" altLang="en-US" sz="1800" b="0"/>
              <a:t> should be zero??</a:t>
            </a:r>
          </a:p>
        </p:txBody>
      </p:sp>
      <p:sp>
        <p:nvSpPr>
          <p:cNvPr id="25608" name="Line 24"/>
          <p:cNvSpPr>
            <a:spLocks noChangeShapeType="1"/>
          </p:cNvSpPr>
          <p:nvPr/>
        </p:nvSpPr>
        <p:spPr bwMode="auto">
          <a:xfrm flipH="1" flipV="1">
            <a:off x="2438400" y="3276600"/>
            <a:ext cx="609600" cy="838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2649" name="Text Box 25"/>
          <p:cNvSpPr txBox="1">
            <a:spLocks noChangeArrowheads="1"/>
          </p:cNvSpPr>
          <p:nvPr/>
        </p:nvSpPr>
        <p:spPr bwMode="auto">
          <a:xfrm>
            <a:off x="212725" y="5903913"/>
            <a:ext cx="3622675" cy="388937"/>
          </a:xfrm>
          <a:prstGeom prst="rect">
            <a:avLst/>
          </a:prstGeom>
          <a:solidFill>
            <a:srgbClr val="FFFF99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0"/>
              <a:t>Does synthesize better…no latch!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2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2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26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2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2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26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2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2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26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45" grpId="0"/>
      <p:bldP spid="28264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16668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Synthesis Example [3]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CBEE592-7859-44CD-B5C9-678A5919451F}" type="slidenum">
              <a:rPr lang="en-US" altLang="en-US" sz="1000" b="0">
                <a:latin typeface="Verdana" panose="020B0604030504040204" pitchFamily="34" charset="0"/>
              </a:rPr>
              <a:pPr/>
              <a:t>24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sp>
        <p:nvSpPr>
          <p:cNvPr id="26628" name="Text Box 13"/>
          <p:cNvSpPr txBox="1">
            <a:spLocks noChangeArrowheads="1"/>
          </p:cNvSpPr>
          <p:nvPr/>
        </p:nvSpPr>
        <p:spPr bwMode="auto">
          <a:xfrm>
            <a:off x="457200" y="1728788"/>
            <a:ext cx="6272213" cy="2263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ahoma" panose="020B0604030504040204" pitchFamily="34" charset="0"/>
              </a:rPr>
              <a:t>module</a:t>
            </a:r>
            <a:r>
              <a:rPr lang="en-US" altLang="en-US" sz="2000" b="0">
                <a:latin typeface="Tahoma" panose="020B0604030504040204" pitchFamily="34" charset="0"/>
              </a:rPr>
              <a:t> BetterYet(</a:t>
            </a:r>
            <a:r>
              <a:rPr lang="en-US" altLang="en-US" sz="2000">
                <a:latin typeface="Tahoma" panose="020B0604030504040204" pitchFamily="34" charset="0"/>
              </a:rPr>
              <a:t>input</a:t>
            </a:r>
            <a:r>
              <a:rPr lang="en-US" altLang="en-US" sz="2000" b="0">
                <a:latin typeface="Tahoma" panose="020B0604030504040204" pitchFamily="34" charset="0"/>
              </a:rPr>
              <a:t> a, b, c, d, </a:t>
            </a:r>
            <a:r>
              <a:rPr lang="en-US" altLang="en-US" sz="2000">
                <a:latin typeface="Tahoma" panose="020B0604030504040204" pitchFamily="34" charset="0"/>
              </a:rPr>
              <a:t>output</a:t>
            </a:r>
            <a:r>
              <a:rPr lang="en-US" altLang="en-US" sz="2000" b="0">
                <a:latin typeface="Tahoma" panose="020B0604030504040204" pitchFamily="34" charset="0"/>
              </a:rPr>
              <a:t> </a:t>
            </a:r>
            <a:r>
              <a:rPr lang="en-US" altLang="en-US" sz="2000">
                <a:latin typeface="Tahoma" panose="020B0604030504040204" pitchFamily="34" charset="0"/>
              </a:rPr>
              <a:t>reg</a:t>
            </a:r>
            <a:r>
              <a:rPr lang="en-US" altLang="en-US" sz="2000" b="0">
                <a:latin typeface="Tahoma" panose="020B0604030504040204" pitchFamily="34" charset="0"/>
              </a:rPr>
              <a:t> out);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always</a:t>
            </a:r>
            <a:r>
              <a:rPr lang="en-US" altLang="en-US" sz="2000" b="0">
                <a:latin typeface="Tahoma" panose="020B0604030504040204" pitchFamily="34" charset="0"/>
              </a:rPr>
              <a:t> @(a, b, c, d) </a:t>
            </a:r>
            <a:r>
              <a:rPr lang="en-US" altLang="en-US" sz="2000">
                <a:latin typeface="Tahoma" panose="020B0604030504040204" pitchFamily="34" charset="0"/>
              </a:rPr>
              <a:t>begin</a:t>
            </a:r>
          </a:p>
          <a:p>
            <a:r>
              <a:rPr lang="en-US" altLang="en-US" sz="2000" b="0">
                <a:latin typeface="Tahoma" panose="020B0604030504040204" pitchFamily="34" charset="0"/>
              </a:rPr>
              <a:t>   </a:t>
            </a:r>
            <a:r>
              <a:rPr lang="en-US" altLang="en-US" sz="2000">
                <a:latin typeface="Tahoma" panose="020B0604030504040204" pitchFamily="34" charset="0"/>
              </a:rPr>
              <a:t>if</a:t>
            </a:r>
            <a:r>
              <a:rPr lang="en-US" altLang="en-US" sz="2000" b="0">
                <a:latin typeface="Tahoma" panose="020B0604030504040204" pitchFamily="34" charset="0"/>
              </a:rPr>
              <a:t> (a) out = c | d;</a:t>
            </a:r>
          </a:p>
          <a:p>
            <a:r>
              <a:rPr lang="en-US" altLang="en-US" sz="2000" b="0">
                <a:latin typeface="Tahoma" panose="020B0604030504040204" pitchFamily="34" charset="0"/>
              </a:rPr>
              <a:t>   </a:t>
            </a:r>
            <a:r>
              <a:rPr lang="en-US" altLang="en-US" sz="2000">
                <a:latin typeface="Tahoma" panose="020B0604030504040204" pitchFamily="34" charset="0"/>
              </a:rPr>
              <a:t>else</a:t>
            </a:r>
            <a:r>
              <a:rPr lang="en-US" altLang="en-US" sz="2000" b="0">
                <a:latin typeface="Tahoma" panose="020B0604030504040204" pitchFamily="34" charset="0"/>
              </a:rPr>
              <a:t> </a:t>
            </a:r>
            <a:r>
              <a:rPr lang="en-US" altLang="en-US" sz="2000">
                <a:latin typeface="Tahoma" panose="020B0604030504040204" pitchFamily="34" charset="0"/>
              </a:rPr>
              <a:t>if</a:t>
            </a:r>
            <a:r>
              <a:rPr lang="en-US" altLang="en-US" sz="2000" b="0">
                <a:latin typeface="Tahoma" panose="020B0604030504040204" pitchFamily="34" charset="0"/>
              </a:rPr>
              <a:t> (b) out = c &amp; d;</a:t>
            </a:r>
          </a:p>
          <a:p>
            <a:r>
              <a:rPr lang="en-US" altLang="en-US" sz="2000" b="0">
                <a:latin typeface="Tahoma" panose="020B0604030504040204" pitchFamily="34" charset="0"/>
              </a:rPr>
              <a:t>   </a:t>
            </a:r>
            <a:r>
              <a:rPr lang="en-US" altLang="en-US" sz="2000">
                <a:latin typeface="Tahoma" panose="020B0604030504040204" pitchFamily="34" charset="0"/>
              </a:rPr>
              <a:t>else</a:t>
            </a:r>
            <a:r>
              <a:rPr lang="en-US" altLang="en-US" sz="2000" b="0">
                <a:latin typeface="Tahoma" panose="020B0604030504040204" pitchFamily="34" charset="0"/>
              </a:rPr>
              <a:t> out = 1’b</a:t>
            </a:r>
            <a:r>
              <a:rPr lang="en-US" altLang="en-US" sz="2000">
                <a:solidFill>
                  <a:srgbClr val="0033CC"/>
                </a:solidFill>
                <a:latin typeface="Tahoma" panose="020B0604030504040204" pitchFamily="34" charset="0"/>
              </a:rPr>
              <a:t>x</a:t>
            </a:r>
            <a:r>
              <a:rPr lang="en-US" altLang="en-US" sz="2000" b="0">
                <a:latin typeface="Tahoma" panose="020B0604030504040204" pitchFamily="34" charset="0"/>
              </a:rPr>
              <a:t>;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end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endmodule</a:t>
            </a:r>
          </a:p>
        </p:txBody>
      </p:sp>
      <p:sp>
        <p:nvSpPr>
          <p:cNvPr id="349198" name="Text Box 14"/>
          <p:cNvSpPr txBox="1">
            <a:spLocks noChangeArrowheads="1"/>
          </p:cNvSpPr>
          <p:nvPr/>
        </p:nvSpPr>
        <p:spPr bwMode="auto">
          <a:xfrm>
            <a:off x="6934200" y="1676400"/>
            <a:ext cx="183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Area = 12.99</a:t>
            </a:r>
          </a:p>
        </p:txBody>
      </p:sp>
      <p:pic>
        <p:nvPicPr>
          <p:cNvPr id="349199" name="Picture 15" descr="no_latch2_dontc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362200"/>
            <a:ext cx="4862513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Text Box 16"/>
          <p:cNvSpPr txBox="1">
            <a:spLocks noChangeArrowheads="1"/>
          </p:cNvSpPr>
          <p:nvPr/>
        </p:nvSpPr>
        <p:spPr bwMode="auto">
          <a:xfrm>
            <a:off x="457200" y="4191000"/>
            <a:ext cx="3444875" cy="938213"/>
          </a:xfrm>
          <a:prstGeom prst="rect">
            <a:avLst/>
          </a:prstGeom>
          <a:solidFill>
            <a:srgbClr val="FFFF99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0"/>
              <a:t>But perhaps what you meant was if neiter </a:t>
            </a:r>
            <a:r>
              <a:rPr lang="en-US" altLang="en-US" sz="1800">
                <a:latin typeface="Tahoma" panose="020B0604030504040204" pitchFamily="34" charset="0"/>
              </a:rPr>
              <a:t>a</a:t>
            </a:r>
            <a:r>
              <a:rPr lang="en-US" altLang="en-US" sz="1800" b="0"/>
              <a:t> nor </a:t>
            </a:r>
            <a:r>
              <a:rPr lang="en-US" altLang="en-US" sz="1800">
                <a:latin typeface="Tahoma" panose="020B0604030504040204" pitchFamily="34" charset="0"/>
              </a:rPr>
              <a:t>b</a:t>
            </a:r>
            <a:r>
              <a:rPr lang="en-US" altLang="en-US" sz="1800" b="0"/>
              <a:t> then you really don’t care what </a:t>
            </a:r>
            <a:r>
              <a:rPr lang="en-US" altLang="en-US" sz="1800">
                <a:latin typeface="Tahoma" panose="020B0604030504040204" pitchFamily="34" charset="0"/>
              </a:rPr>
              <a:t>out </a:t>
            </a:r>
            <a:r>
              <a:rPr lang="en-US" altLang="en-US" sz="1800" b="0"/>
              <a:t>is.</a:t>
            </a:r>
          </a:p>
        </p:txBody>
      </p:sp>
      <p:sp>
        <p:nvSpPr>
          <p:cNvPr id="26632" name="Line 17"/>
          <p:cNvSpPr>
            <a:spLocks noChangeShapeType="1"/>
          </p:cNvSpPr>
          <p:nvPr/>
        </p:nvSpPr>
        <p:spPr bwMode="auto">
          <a:xfrm flipH="1" flipV="1">
            <a:off x="2743200" y="3352800"/>
            <a:ext cx="838200" cy="838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9202" name="Text Box 18"/>
          <p:cNvSpPr txBox="1">
            <a:spLocks noChangeArrowheads="1"/>
          </p:cNvSpPr>
          <p:nvPr/>
        </p:nvSpPr>
        <p:spPr bwMode="auto">
          <a:xfrm>
            <a:off x="685800" y="5483225"/>
            <a:ext cx="2827338" cy="388938"/>
          </a:xfrm>
          <a:prstGeom prst="rect">
            <a:avLst/>
          </a:prstGeom>
          <a:solidFill>
            <a:srgbClr val="FFFF99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0"/>
              <a:t>Hey!,  Why is </a:t>
            </a:r>
            <a:r>
              <a:rPr lang="en-US" altLang="en-US" sz="1800">
                <a:latin typeface="Tahoma" panose="020B0604030504040204" pitchFamily="34" charset="0"/>
              </a:rPr>
              <a:t>b</a:t>
            </a:r>
            <a:r>
              <a:rPr lang="en-US" altLang="en-US" sz="1800" b="0"/>
              <a:t> not used?</a:t>
            </a:r>
          </a:p>
        </p:txBody>
      </p:sp>
      <p:sp>
        <p:nvSpPr>
          <p:cNvPr id="349204" name="Oval 20"/>
          <p:cNvSpPr>
            <a:spLocks noChangeArrowheads="1"/>
          </p:cNvSpPr>
          <p:nvPr/>
        </p:nvSpPr>
        <p:spPr bwMode="auto">
          <a:xfrm>
            <a:off x="4343400" y="4800600"/>
            <a:ext cx="685800" cy="457200"/>
          </a:xfrm>
          <a:prstGeom prst="ellipse">
            <a:avLst/>
          </a:prstGeom>
          <a:noFill/>
          <a:ln w="25400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49205" name="Line 21"/>
          <p:cNvSpPr>
            <a:spLocks noChangeShapeType="1"/>
          </p:cNvSpPr>
          <p:nvPr/>
        </p:nvSpPr>
        <p:spPr bwMode="auto">
          <a:xfrm flipV="1">
            <a:off x="3505200" y="5181600"/>
            <a:ext cx="914400" cy="4572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9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9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91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9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9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92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9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9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92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9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9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92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98" grpId="0"/>
      <p:bldP spid="349202" grpId="0" animBg="1"/>
      <p:bldP spid="349204" grpId="0" animBg="1"/>
      <p:bldP spid="34920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95943"/>
            <a:ext cx="441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Gated Clocks</a:t>
            </a:r>
          </a:p>
        </p:txBody>
      </p:sp>
      <p:sp>
        <p:nvSpPr>
          <p:cNvPr id="27652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524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Use only if necessary (e.g., for low-power)</a:t>
            </a:r>
          </a:p>
          <a:p>
            <a:pPr lvl="1" eaLnBrk="1" hangingPunct="1"/>
            <a:r>
              <a:rPr lang="en-US" altLang="en-US" smtClean="0"/>
              <a:t>Becoming more necessary with demand for many low power products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C0E35C5-DD38-4CE5-AE8B-A2F80AF62004}" type="slidenum">
              <a:rPr lang="en-US" altLang="en-US" sz="1000" b="0">
                <a:latin typeface="Verdana" panose="020B0604030504040204" pitchFamily="34" charset="0"/>
              </a:rPr>
              <a:pPr/>
              <a:t>25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grpSp>
        <p:nvGrpSpPr>
          <p:cNvPr id="27653" name="Group 12"/>
          <p:cNvGrpSpPr>
            <a:grpSpLocks/>
          </p:cNvGrpSpPr>
          <p:nvPr/>
        </p:nvGrpSpPr>
        <p:grpSpPr bwMode="auto">
          <a:xfrm>
            <a:off x="2667000" y="3124200"/>
            <a:ext cx="304800" cy="990600"/>
            <a:chOff x="1584" y="2064"/>
            <a:chExt cx="192" cy="624"/>
          </a:xfrm>
        </p:grpSpPr>
        <p:sp>
          <p:nvSpPr>
            <p:cNvPr id="27682" name="Rectangle 9"/>
            <p:cNvSpPr>
              <a:spLocks noChangeArrowheads="1"/>
            </p:cNvSpPr>
            <p:nvPr/>
          </p:nvSpPr>
          <p:spPr bwMode="auto">
            <a:xfrm>
              <a:off x="1584" y="2064"/>
              <a:ext cx="192" cy="624"/>
            </a:xfrm>
            <a:prstGeom prst="rect">
              <a:avLst/>
            </a:prstGeom>
            <a:solidFill>
              <a:srgbClr val="00FFFF"/>
            </a:solidFill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83" name="Line 10"/>
            <p:cNvSpPr>
              <a:spLocks noChangeShapeType="1"/>
            </p:cNvSpPr>
            <p:nvPr/>
          </p:nvSpPr>
          <p:spPr bwMode="auto">
            <a:xfrm flipH="1">
              <a:off x="1632" y="2544"/>
              <a:ext cx="48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7684" name="Line 11"/>
            <p:cNvSpPr>
              <a:spLocks noChangeShapeType="1"/>
            </p:cNvSpPr>
            <p:nvPr/>
          </p:nvSpPr>
          <p:spPr bwMode="auto">
            <a:xfrm>
              <a:off x="1680" y="2544"/>
              <a:ext cx="48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27654" name="Group 13"/>
          <p:cNvGrpSpPr>
            <a:grpSpLocks/>
          </p:cNvGrpSpPr>
          <p:nvPr/>
        </p:nvGrpSpPr>
        <p:grpSpPr bwMode="auto">
          <a:xfrm>
            <a:off x="3429000" y="3124200"/>
            <a:ext cx="304800" cy="990600"/>
            <a:chOff x="1584" y="2064"/>
            <a:chExt cx="192" cy="624"/>
          </a:xfrm>
        </p:grpSpPr>
        <p:sp>
          <p:nvSpPr>
            <p:cNvPr id="27679" name="Rectangle 14"/>
            <p:cNvSpPr>
              <a:spLocks noChangeArrowheads="1"/>
            </p:cNvSpPr>
            <p:nvPr/>
          </p:nvSpPr>
          <p:spPr bwMode="auto">
            <a:xfrm>
              <a:off x="1584" y="2064"/>
              <a:ext cx="192" cy="624"/>
            </a:xfrm>
            <a:prstGeom prst="rect">
              <a:avLst/>
            </a:prstGeom>
            <a:solidFill>
              <a:srgbClr val="00FFFF"/>
            </a:solidFill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80" name="Line 15"/>
            <p:cNvSpPr>
              <a:spLocks noChangeShapeType="1"/>
            </p:cNvSpPr>
            <p:nvPr/>
          </p:nvSpPr>
          <p:spPr bwMode="auto">
            <a:xfrm flipH="1">
              <a:off x="1632" y="2544"/>
              <a:ext cx="48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7681" name="Line 16"/>
            <p:cNvSpPr>
              <a:spLocks noChangeShapeType="1"/>
            </p:cNvSpPr>
            <p:nvPr/>
          </p:nvSpPr>
          <p:spPr bwMode="auto">
            <a:xfrm>
              <a:off x="1680" y="2544"/>
              <a:ext cx="48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27655" name="Line 17"/>
          <p:cNvSpPr>
            <a:spLocks noChangeShapeType="1"/>
          </p:cNvSpPr>
          <p:nvPr/>
        </p:nvSpPr>
        <p:spPr bwMode="auto">
          <a:xfrm>
            <a:off x="2209800" y="3657600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27656" name="Group 26"/>
          <p:cNvGrpSpPr>
            <a:grpSpLocks/>
          </p:cNvGrpSpPr>
          <p:nvPr/>
        </p:nvGrpSpPr>
        <p:grpSpPr bwMode="auto">
          <a:xfrm rot="-5400000">
            <a:off x="3124200" y="4419600"/>
            <a:ext cx="914400" cy="457200"/>
            <a:chOff x="1824" y="2976"/>
            <a:chExt cx="576" cy="288"/>
          </a:xfrm>
        </p:grpSpPr>
        <p:sp>
          <p:nvSpPr>
            <p:cNvPr id="27671" name="Arc 18"/>
            <p:cNvSpPr>
              <a:spLocks/>
            </p:cNvSpPr>
            <p:nvPr/>
          </p:nvSpPr>
          <p:spPr bwMode="auto">
            <a:xfrm flipV="1">
              <a:off x="2064" y="3120"/>
              <a:ext cx="192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672" name="Arc 19"/>
            <p:cNvSpPr>
              <a:spLocks/>
            </p:cNvSpPr>
            <p:nvPr/>
          </p:nvSpPr>
          <p:spPr bwMode="auto">
            <a:xfrm>
              <a:off x="2064" y="2976"/>
              <a:ext cx="192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673" name="Line 20"/>
            <p:cNvSpPr>
              <a:spLocks noChangeShapeType="1"/>
            </p:cNvSpPr>
            <p:nvPr/>
          </p:nvSpPr>
          <p:spPr bwMode="auto">
            <a:xfrm flipH="1">
              <a:off x="1968" y="2976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7674" name="Line 21"/>
            <p:cNvSpPr>
              <a:spLocks noChangeShapeType="1"/>
            </p:cNvSpPr>
            <p:nvPr/>
          </p:nvSpPr>
          <p:spPr bwMode="auto">
            <a:xfrm flipH="1">
              <a:off x="1968" y="326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7675" name="Line 22"/>
            <p:cNvSpPr>
              <a:spLocks noChangeShapeType="1"/>
            </p:cNvSpPr>
            <p:nvPr/>
          </p:nvSpPr>
          <p:spPr bwMode="auto">
            <a:xfrm flipV="1">
              <a:off x="1968" y="2976"/>
              <a:ext cx="0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7676" name="Line 23"/>
            <p:cNvSpPr>
              <a:spLocks noChangeShapeType="1"/>
            </p:cNvSpPr>
            <p:nvPr/>
          </p:nvSpPr>
          <p:spPr bwMode="auto">
            <a:xfrm flipH="1">
              <a:off x="1824" y="3024"/>
              <a:ext cx="14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7677" name="Line 24"/>
            <p:cNvSpPr>
              <a:spLocks noChangeShapeType="1"/>
            </p:cNvSpPr>
            <p:nvPr/>
          </p:nvSpPr>
          <p:spPr bwMode="auto">
            <a:xfrm flipH="1">
              <a:off x="1824" y="3216"/>
              <a:ext cx="14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7678" name="Line 25"/>
            <p:cNvSpPr>
              <a:spLocks noChangeShapeType="1"/>
            </p:cNvSpPr>
            <p:nvPr/>
          </p:nvSpPr>
          <p:spPr bwMode="auto">
            <a:xfrm>
              <a:off x="2256" y="3120"/>
              <a:ext cx="14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27657" name="Line 27"/>
          <p:cNvSpPr>
            <a:spLocks noChangeShapeType="1"/>
          </p:cNvSpPr>
          <p:nvPr/>
        </p:nvSpPr>
        <p:spPr bwMode="auto">
          <a:xfrm flipV="1">
            <a:off x="3581400" y="41148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8" name="Line 28"/>
          <p:cNvSpPr>
            <a:spLocks noChangeShapeType="1"/>
          </p:cNvSpPr>
          <p:nvPr/>
        </p:nvSpPr>
        <p:spPr bwMode="auto">
          <a:xfrm>
            <a:off x="2819400" y="4114800"/>
            <a:ext cx="0" cy="990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9" name="Line 29"/>
          <p:cNvSpPr>
            <a:spLocks noChangeShapeType="1"/>
          </p:cNvSpPr>
          <p:nvPr/>
        </p:nvSpPr>
        <p:spPr bwMode="auto">
          <a:xfrm flipH="1">
            <a:off x="2209800" y="5105400"/>
            <a:ext cx="1219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0" name="Text Box 30"/>
          <p:cNvSpPr txBox="1">
            <a:spLocks noChangeArrowheads="1"/>
          </p:cNvSpPr>
          <p:nvPr/>
        </p:nvSpPr>
        <p:spPr bwMode="auto">
          <a:xfrm>
            <a:off x="2270125" y="5192713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b="0"/>
          </a:p>
        </p:txBody>
      </p:sp>
      <p:sp>
        <p:nvSpPr>
          <p:cNvPr id="27661" name="Text Box 31"/>
          <p:cNvSpPr txBox="1">
            <a:spLocks noChangeArrowheads="1"/>
          </p:cNvSpPr>
          <p:nvPr/>
        </p:nvSpPr>
        <p:spPr bwMode="auto">
          <a:xfrm>
            <a:off x="1752600" y="49530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/>
              <a:t>clk</a:t>
            </a:r>
          </a:p>
        </p:txBody>
      </p:sp>
      <p:sp>
        <p:nvSpPr>
          <p:cNvPr id="27662" name="Line 32"/>
          <p:cNvSpPr>
            <a:spLocks noChangeShapeType="1"/>
          </p:cNvSpPr>
          <p:nvPr/>
        </p:nvSpPr>
        <p:spPr bwMode="auto">
          <a:xfrm>
            <a:off x="3733800" y="5105400"/>
            <a:ext cx="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3" name="Text Box 33"/>
          <p:cNvSpPr txBox="1">
            <a:spLocks noChangeArrowheads="1"/>
          </p:cNvSpPr>
          <p:nvPr/>
        </p:nvSpPr>
        <p:spPr bwMode="auto">
          <a:xfrm>
            <a:off x="3276600" y="5257800"/>
            <a:ext cx="895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/>
              <a:t>clk_en</a:t>
            </a:r>
          </a:p>
        </p:txBody>
      </p:sp>
      <p:sp>
        <p:nvSpPr>
          <p:cNvPr id="27664" name="Line 34"/>
          <p:cNvSpPr>
            <a:spLocks noChangeShapeType="1"/>
          </p:cNvSpPr>
          <p:nvPr/>
        </p:nvSpPr>
        <p:spPr bwMode="auto">
          <a:xfrm>
            <a:off x="2971800" y="3657600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5" name="Text Box 35"/>
          <p:cNvSpPr txBox="1">
            <a:spLocks noChangeArrowheads="1"/>
          </p:cNvSpPr>
          <p:nvPr/>
        </p:nvSpPr>
        <p:spPr bwMode="auto">
          <a:xfrm>
            <a:off x="4419600" y="2971800"/>
            <a:ext cx="2514600" cy="2036763"/>
          </a:xfrm>
          <a:prstGeom prst="rect">
            <a:avLst/>
          </a:prstGeom>
          <a:solidFill>
            <a:srgbClr val="CCFFCC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0"/>
              <a:t>This clock arrives later than the system clock it was derived from.  We just created a min-delay problem. (race condition) (shoot through)</a:t>
            </a:r>
          </a:p>
        </p:txBody>
      </p:sp>
      <p:sp>
        <p:nvSpPr>
          <p:cNvPr id="27666" name="Line 36"/>
          <p:cNvSpPr>
            <a:spLocks noChangeShapeType="1"/>
          </p:cNvSpPr>
          <p:nvPr/>
        </p:nvSpPr>
        <p:spPr bwMode="auto">
          <a:xfrm flipH="1">
            <a:off x="3657600" y="4114800"/>
            <a:ext cx="7620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667" name="Line 37"/>
          <p:cNvSpPr>
            <a:spLocks noChangeShapeType="1"/>
          </p:cNvSpPr>
          <p:nvPr/>
        </p:nvSpPr>
        <p:spPr bwMode="auto">
          <a:xfrm>
            <a:off x="3733800" y="3657600"/>
            <a:ext cx="228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668" name="Oval 38"/>
          <p:cNvSpPr>
            <a:spLocks noChangeArrowheads="1"/>
          </p:cNvSpPr>
          <p:nvPr/>
        </p:nvSpPr>
        <p:spPr bwMode="auto">
          <a:xfrm>
            <a:off x="2779713" y="506253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0248" name="Text Box 40"/>
          <p:cNvSpPr txBox="1">
            <a:spLocks noChangeArrowheads="1"/>
          </p:cNvSpPr>
          <p:nvPr/>
        </p:nvSpPr>
        <p:spPr bwMode="auto">
          <a:xfrm>
            <a:off x="1600200" y="5867400"/>
            <a:ext cx="6169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/>
              <a:t>Min_delay_slack  =  clk2q – T</a:t>
            </a:r>
            <a:r>
              <a:rPr lang="en-US" altLang="en-US" sz="1800" baseline="-25000"/>
              <a:t>Hold</a:t>
            </a:r>
            <a:r>
              <a:rPr lang="en-US" altLang="en-US" sz="1800"/>
              <a:t> – Skew_Between_clks</a:t>
            </a:r>
          </a:p>
        </p:txBody>
      </p:sp>
      <p:sp>
        <p:nvSpPr>
          <p:cNvPr id="350249" name="Rectangle 41"/>
          <p:cNvSpPr>
            <a:spLocks noChangeArrowheads="1"/>
          </p:cNvSpPr>
          <p:nvPr/>
        </p:nvSpPr>
        <p:spPr bwMode="auto">
          <a:xfrm>
            <a:off x="5181600" y="5867400"/>
            <a:ext cx="2514600" cy="3810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0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0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02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0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0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02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48" grpId="0"/>
      <p:bldP spid="35024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176213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Gated Clocks (not so simple)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5B5A73-0610-47F9-A541-2883953264B9}" type="slidenum">
              <a:rPr lang="en-US" altLang="en-US" sz="1000" b="0">
                <a:latin typeface="Verdana" panose="020B0604030504040204" pitchFamily="34" charset="0"/>
              </a:rPr>
              <a:pPr/>
              <a:t>26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1570038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7" name="TextBox 4"/>
          <p:cNvSpPr txBox="1">
            <a:spLocks noChangeArrowheads="1"/>
          </p:cNvSpPr>
          <p:nvPr/>
        </p:nvSpPr>
        <p:spPr bwMode="auto">
          <a:xfrm>
            <a:off x="2271713" y="1828800"/>
            <a:ext cx="5867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/>
              <a:t>Something this simple does not work.  Recall the enable function is probably coming from a SM.  So it changes slightly after the rising edge of clock.</a:t>
            </a:r>
          </a:p>
        </p:txBody>
      </p:sp>
      <p:cxnSp>
        <p:nvCxnSpPr>
          <p:cNvPr id="28678" name="Straight Connector 6"/>
          <p:cNvCxnSpPr>
            <a:cxnSpLocks noChangeShapeType="1"/>
          </p:cNvCxnSpPr>
          <p:nvPr/>
        </p:nvCxnSpPr>
        <p:spPr bwMode="auto">
          <a:xfrm>
            <a:off x="1408113" y="4168775"/>
            <a:ext cx="68580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9" name="Straight Connector 8"/>
          <p:cNvCxnSpPr>
            <a:cxnSpLocks noChangeShapeType="1"/>
          </p:cNvCxnSpPr>
          <p:nvPr/>
        </p:nvCxnSpPr>
        <p:spPr bwMode="auto">
          <a:xfrm flipV="1">
            <a:off x="2093913" y="3575050"/>
            <a:ext cx="138112" cy="5937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0" name="Straight Connector 11"/>
          <p:cNvCxnSpPr>
            <a:cxnSpLocks noChangeShapeType="1"/>
          </p:cNvCxnSpPr>
          <p:nvPr/>
        </p:nvCxnSpPr>
        <p:spPr bwMode="auto">
          <a:xfrm>
            <a:off x="2246313" y="3575050"/>
            <a:ext cx="99060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1" name="Straight Connector 13"/>
          <p:cNvCxnSpPr>
            <a:cxnSpLocks noChangeShapeType="1"/>
          </p:cNvCxnSpPr>
          <p:nvPr/>
        </p:nvCxnSpPr>
        <p:spPr bwMode="auto">
          <a:xfrm flipH="1" flipV="1">
            <a:off x="3255963" y="3575050"/>
            <a:ext cx="138112" cy="5937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2" name="Straight Connector 14"/>
          <p:cNvCxnSpPr>
            <a:cxnSpLocks noChangeShapeType="1"/>
          </p:cNvCxnSpPr>
          <p:nvPr/>
        </p:nvCxnSpPr>
        <p:spPr bwMode="auto">
          <a:xfrm>
            <a:off x="3394075" y="4168775"/>
            <a:ext cx="99060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3" name="Straight Connector 15"/>
          <p:cNvCxnSpPr>
            <a:cxnSpLocks noChangeShapeType="1"/>
          </p:cNvCxnSpPr>
          <p:nvPr/>
        </p:nvCxnSpPr>
        <p:spPr bwMode="auto">
          <a:xfrm flipV="1">
            <a:off x="4384675" y="3575050"/>
            <a:ext cx="138113" cy="5937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4" name="Straight Connector 16"/>
          <p:cNvCxnSpPr>
            <a:cxnSpLocks noChangeShapeType="1"/>
          </p:cNvCxnSpPr>
          <p:nvPr/>
        </p:nvCxnSpPr>
        <p:spPr bwMode="auto">
          <a:xfrm>
            <a:off x="4537075" y="3575050"/>
            <a:ext cx="99060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5" name="Straight Connector 17"/>
          <p:cNvCxnSpPr>
            <a:cxnSpLocks noChangeShapeType="1"/>
          </p:cNvCxnSpPr>
          <p:nvPr/>
        </p:nvCxnSpPr>
        <p:spPr bwMode="auto">
          <a:xfrm flipH="1" flipV="1">
            <a:off x="5548313" y="3575050"/>
            <a:ext cx="138112" cy="5937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6" name="Straight Connector 18"/>
          <p:cNvCxnSpPr>
            <a:cxnSpLocks noChangeShapeType="1"/>
          </p:cNvCxnSpPr>
          <p:nvPr/>
        </p:nvCxnSpPr>
        <p:spPr bwMode="auto">
          <a:xfrm>
            <a:off x="5686425" y="4168775"/>
            <a:ext cx="99060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7" name="Straight Connector 19"/>
          <p:cNvCxnSpPr>
            <a:cxnSpLocks noChangeShapeType="1"/>
          </p:cNvCxnSpPr>
          <p:nvPr/>
        </p:nvCxnSpPr>
        <p:spPr bwMode="auto">
          <a:xfrm flipV="1">
            <a:off x="6656388" y="3575050"/>
            <a:ext cx="138112" cy="5937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8" name="Straight Connector 20"/>
          <p:cNvCxnSpPr>
            <a:cxnSpLocks noChangeShapeType="1"/>
          </p:cNvCxnSpPr>
          <p:nvPr/>
        </p:nvCxnSpPr>
        <p:spPr bwMode="auto">
          <a:xfrm>
            <a:off x="6808788" y="3575050"/>
            <a:ext cx="99060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9" name="Straight Connector 21"/>
          <p:cNvCxnSpPr>
            <a:cxnSpLocks noChangeShapeType="1"/>
          </p:cNvCxnSpPr>
          <p:nvPr/>
        </p:nvCxnSpPr>
        <p:spPr bwMode="auto">
          <a:xfrm flipH="1" flipV="1">
            <a:off x="7820025" y="3575050"/>
            <a:ext cx="138113" cy="5937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0" name="Straight Connector 22"/>
          <p:cNvCxnSpPr>
            <a:cxnSpLocks noChangeShapeType="1"/>
          </p:cNvCxnSpPr>
          <p:nvPr/>
        </p:nvCxnSpPr>
        <p:spPr bwMode="auto">
          <a:xfrm>
            <a:off x="7958138" y="4168775"/>
            <a:ext cx="612775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1" name="TextBox 26"/>
          <p:cNvSpPr txBox="1">
            <a:spLocks noChangeArrowheads="1"/>
          </p:cNvSpPr>
          <p:nvPr/>
        </p:nvSpPr>
        <p:spPr bwMode="auto">
          <a:xfrm>
            <a:off x="911225" y="3717925"/>
            <a:ext cx="469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/>
              <a:t>clk</a:t>
            </a:r>
          </a:p>
        </p:txBody>
      </p:sp>
      <p:cxnSp>
        <p:nvCxnSpPr>
          <p:cNvPr id="28692" name="Straight Connector 28"/>
          <p:cNvCxnSpPr>
            <a:cxnSpLocks noChangeShapeType="1"/>
          </p:cNvCxnSpPr>
          <p:nvPr/>
        </p:nvCxnSpPr>
        <p:spPr bwMode="auto">
          <a:xfrm>
            <a:off x="1408113" y="5181600"/>
            <a:ext cx="3240087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3" name="Straight Connector 30"/>
          <p:cNvCxnSpPr>
            <a:cxnSpLocks noChangeShapeType="1"/>
          </p:cNvCxnSpPr>
          <p:nvPr/>
        </p:nvCxnSpPr>
        <p:spPr bwMode="auto">
          <a:xfrm flipV="1">
            <a:off x="4654550" y="4587875"/>
            <a:ext cx="138113" cy="5937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4" name="Straight Connector 31"/>
          <p:cNvCxnSpPr>
            <a:cxnSpLocks noChangeShapeType="1"/>
          </p:cNvCxnSpPr>
          <p:nvPr/>
        </p:nvCxnSpPr>
        <p:spPr bwMode="auto">
          <a:xfrm>
            <a:off x="4792663" y="4587875"/>
            <a:ext cx="2293937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5" name="Straight Connector 33"/>
          <p:cNvCxnSpPr>
            <a:cxnSpLocks noChangeShapeType="1"/>
          </p:cNvCxnSpPr>
          <p:nvPr/>
        </p:nvCxnSpPr>
        <p:spPr bwMode="auto">
          <a:xfrm flipH="1" flipV="1">
            <a:off x="7102475" y="4587875"/>
            <a:ext cx="138113" cy="5937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6" name="Straight Connector 34"/>
          <p:cNvCxnSpPr>
            <a:cxnSpLocks noChangeShapeType="1"/>
          </p:cNvCxnSpPr>
          <p:nvPr/>
        </p:nvCxnSpPr>
        <p:spPr bwMode="auto">
          <a:xfrm>
            <a:off x="7240588" y="5181600"/>
            <a:ext cx="1330325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7" name="TextBox 36"/>
          <p:cNvSpPr txBox="1">
            <a:spLocks noChangeArrowheads="1"/>
          </p:cNvSpPr>
          <p:nvPr/>
        </p:nvSpPr>
        <p:spPr bwMode="auto">
          <a:xfrm>
            <a:off x="969963" y="4714875"/>
            <a:ext cx="822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/>
              <a:t>clk_en</a:t>
            </a:r>
          </a:p>
        </p:txBody>
      </p:sp>
      <p:cxnSp>
        <p:nvCxnSpPr>
          <p:cNvPr id="28698" name="Straight Connector 37"/>
          <p:cNvCxnSpPr>
            <a:cxnSpLocks noChangeShapeType="1"/>
          </p:cNvCxnSpPr>
          <p:nvPr/>
        </p:nvCxnSpPr>
        <p:spPr bwMode="auto">
          <a:xfrm>
            <a:off x="1490663" y="6232525"/>
            <a:ext cx="3240087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9" name="Straight Connector 38"/>
          <p:cNvCxnSpPr>
            <a:cxnSpLocks noChangeShapeType="1"/>
          </p:cNvCxnSpPr>
          <p:nvPr/>
        </p:nvCxnSpPr>
        <p:spPr bwMode="auto">
          <a:xfrm flipV="1">
            <a:off x="4737100" y="5638800"/>
            <a:ext cx="138113" cy="5937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0" name="Straight Connector 39"/>
          <p:cNvCxnSpPr>
            <a:cxnSpLocks noChangeShapeType="1"/>
          </p:cNvCxnSpPr>
          <p:nvPr/>
        </p:nvCxnSpPr>
        <p:spPr bwMode="auto">
          <a:xfrm>
            <a:off x="4875213" y="5638800"/>
            <a:ext cx="652462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1" name="Straight Connector 40"/>
          <p:cNvCxnSpPr>
            <a:cxnSpLocks noChangeShapeType="1"/>
          </p:cNvCxnSpPr>
          <p:nvPr/>
        </p:nvCxnSpPr>
        <p:spPr bwMode="auto">
          <a:xfrm flipH="1" flipV="1">
            <a:off x="7262813" y="5638800"/>
            <a:ext cx="138112" cy="5937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2" name="Straight Connector 41"/>
          <p:cNvCxnSpPr>
            <a:cxnSpLocks noChangeShapeType="1"/>
          </p:cNvCxnSpPr>
          <p:nvPr/>
        </p:nvCxnSpPr>
        <p:spPr bwMode="auto">
          <a:xfrm flipV="1">
            <a:off x="7400925" y="6232525"/>
            <a:ext cx="1252538" cy="47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3" name="TextBox 42"/>
          <p:cNvSpPr txBox="1">
            <a:spLocks noChangeArrowheads="1"/>
          </p:cNvSpPr>
          <p:nvPr/>
        </p:nvSpPr>
        <p:spPr bwMode="auto">
          <a:xfrm>
            <a:off x="914400" y="5767388"/>
            <a:ext cx="23050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/>
              <a:t>resulting gated clock</a:t>
            </a:r>
          </a:p>
        </p:txBody>
      </p:sp>
      <p:cxnSp>
        <p:nvCxnSpPr>
          <p:cNvPr id="28704" name="Straight Connector 44"/>
          <p:cNvCxnSpPr>
            <a:cxnSpLocks noChangeShapeType="1"/>
          </p:cNvCxnSpPr>
          <p:nvPr/>
        </p:nvCxnSpPr>
        <p:spPr bwMode="auto">
          <a:xfrm flipH="1" flipV="1">
            <a:off x="5548313" y="5638800"/>
            <a:ext cx="155575" cy="5984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5" name="Straight Connector 45"/>
          <p:cNvCxnSpPr>
            <a:cxnSpLocks noChangeShapeType="1"/>
          </p:cNvCxnSpPr>
          <p:nvPr/>
        </p:nvCxnSpPr>
        <p:spPr bwMode="auto">
          <a:xfrm flipV="1">
            <a:off x="5703888" y="6232525"/>
            <a:ext cx="920750" cy="47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6" name="Straight Connector 46"/>
          <p:cNvCxnSpPr>
            <a:cxnSpLocks noChangeShapeType="1"/>
          </p:cNvCxnSpPr>
          <p:nvPr/>
        </p:nvCxnSpPr>
        <p:spPr bwMode="auto">
          <a:xfrm flipV="1">
            <a:off x="6624638" y="5638800"/>
            <a:ext cx="138112" cy="5937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7" name="Straight Connector 49"/>
          <p:cNvCxnSpPr>
            <a:cxnSpLocks noChangeShapeType="1"/>
          </p:cNvCxnSpPr>
          <p:nvPr/>
        </p:nvCxnSpPr>
        <p:spPr bwMode="auto">
          <a:xfrm>
            <a:off x="6761163" y="5638800"/>
            <a:ext cx="479425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8" name="TextBox 52"/>
          <p:cNvSpPr txBox="1">
            <a:spLocks noChangeArrowheads="1"/>
          </p:cNvSpPr>
          <p:nvPr/>
        </p:nvSpPr>
        <p:spPr bwMode="auto">
          <a:xfrm>
            <a:off x="3870325" y="6324600"/>
            <a:ext cx="2293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That’s pretty messed up!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77044" y="222251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Gated Clocks (do it this way)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8CF4456-AF2D-4296-BB07-A62E8AC3F767}" type="slidenum">
              <a:rPr lang="en-US" altLang="en-US" sz="1000" b="0">
                <a:latin typeface="Verdana" panose="020B0604030504040204" pitchFamily="34" charset="0"/>
              </a:rPr>
              <a:pPr/>
              <a:t>27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627188"/>
            <a:ext cx="184785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701" name="Straight Connector 74"/>
          <p:cNvCxnSpPr>
            <a:cxnSpLocks noChangeShapeType="1"/>
          </p:cNvCxnSpPr>
          <p:nvPr/>
        </p:nvCxnSpPr>
        <p:spPr bwMode="auto">
          <a:xfrm>
            <a:off x="1276350" y="4535488"/>
            <a:ext cx="68580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2" name="Straight Connector 75"/>
          <p:cNvCxnSpPr>
            <a:cxnSpLocks noChangeShapeType="1"/>
          </p:cNvCxnSpPr>
          <p:nvPr/>
        </p:nvCxnSpPr>
        <p:spPr bwMode="auto">
          <a:xfrm flipV="1">
            <a:off x="1962150" y="3941763"/>
            <a:ext cx="138113" cy="5937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3" name="Straight Connector 76"/>
          <p:cNvCxnSpPr>
            <a:cxnSpLocks noChangeShapeType="1"/>
          </p:cNvCxnSpPr>
          <p:nvPr/>
        </p:nvCxnSpPr>
        <p:spPr bwMode="auto">
          <a:xfrm>
            <a:off x="2114550" y="3941763"/>
            <a:ext cx="99060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Straight Connector 77"/>
          <p:cNvCxnSpPr>
            <a:cxnSpLocks noChangeShapeType="1"/>
          </p:cNvCxnSpPr>
          <p:nvPr/>
        </p:nvCxnSpPr>
        <p:spPr bwMode="auto">
          <a:xfrm flipH="1" flipV="1">
            <a:off x="3124200" y="3941763"/>
            <a:ext cx="139700" cy="5937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5" name="Straight Connector 78"/>
          <p:cNvCxnSpPr>
            <a:cxnSpLocks noChangeShapeType="1"/>
          </p:cNvCxnSpPr>
          <p:nvPr/>
        </p:nvCxnSpPr>
        <p:spPr bwMode="auto">
          <a:xfrm>
            <a:off x="3263900" y="4535488"/>
            <a:ext cx="99060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6" name="Straight Connector 79"/>
          <p:cNvCxnSpPr>
            <a:cxnSpLocks noChangeShapeType="1"/>
          </p:cNvCxnSpPr>
          <p:nvPr/>
        </p:nvCxnSpPr>
        <p:spPr bwMode="auto">
          <a:xfrm flipV="1">
            <a:off x="4254500" y="3941763"/>
            <a:ext cx="138113" cy="5937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7" name="Straight Connector 80"/>
          <p:cNvCxnSpPr>
            <a:cxnSpLocks noChangeShapeType="1"/>
          </p:cNvCxnSpPr>
          <p:nvPr/>
        </p:nvCxnSpPr>
        <p:spPr bwMode="auto">
          <a:xfrm>
            <a:off x="4406900" y="3941763"/>
            <a:ext cx="99060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8" name="Straight Connector 81"/>
          <p:cNvCxnSpPr>
            <a:cxnSpLocks noChangeShapeType="1"/>
          </p:cNvCxnSpPr>
          <p:nvPr/>
        </p:nvCxnSpPr>
        <p:spPr bwMode="auto">
          <a:xfrm flipH="1" flipV="1">
            <a:off x="5416550" y="3941763"/>
            <a:ext cx="138113" cy="5937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9" name="Straight Connector 82"/>
          <p:cNvCxnSpPr>
            <a:cxnSpLocks noChangeShapeType="1"/>
          </p:cNvCxnSpPr>
          <p:nvPr/>
        </p:nvCxnSpPr>
        <p:spPr bwMode="auto">
          <a:xfrm>
            <a:off x="5554663" y="4535488"/>
            <a:ext cx="99060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0" name="Straight Connector 83"/>
          <p:cNvCxnSpPr>
            <a:cxnSpLocks noChangeShapeType="1"/>
          </p:cNvCxnSpPr>
          <p:nvPr/>
        </p:nvCxnSpPr>
        <p:spPr bwMode="auto">
          <a:xfrm flipV="1">
            <a:off x="6524625" y="3941763"/>
            <a:ext cx="138113" cy="5937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1" name="Straight Connector 84"/>
          <p:cNvCxnSpPr>
            <a:cxnSpLocks noChangeShapeType="1"/>
          </p:cNvCxnSpPr>
          <p:nvPr/>
        </p:nvCxnSpPr>
        <p:spPr bwMode="auto">
          <a:xfrm>
            <a:off x="6677025" y="3941763"/>
            <a:ext cx="99060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2" name="Straight Connector 85"/>
          <p:cNvCxnSpPr>
            <a:cxnSpLocks noChangeShapeType="1"/>
          </p:cNvCxnSpPr>
          <p:nvPr/>
        </p:nvCxnSpPr>
        <p:spPr bwMode="auto">
          <a:xfrm flipH="1" flipV="1">
            <a:off x="7688263" y="3941763"/>
            <a:ext cx="138112" cy="5937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3" name="Straight Connector 86"/>
          <p:cNvCxnSpPr>
            <a:cxnSpLocks noChangeShapeType="1"/>
          </p:cNvCxnSpPr>
          <p:nvPr/>
        </p:nvCxnSpPr>
        <p:spPr bwMode="auto">
          <a:xfrm>
            <a:off x="7826375" y="4535488"/>
            <a:ext cx="612775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4" name="TextBox 87"/>
          <p:cNvSpPr txBox="1">
            <a:spLocks noChangeArrowheads="1"/>
          </p:cNvSpPr>
          <p:nvPr/>
        </p:nvSpPr>
        <p:spPr bwMode="auto">
          <a:xfrm>
            <a:off x="779463" y="4084638"/>
            <a:ext cx="4699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/>
              <a:t>clk</a:t>
            </a:r>
          </a:p>
        </p:txBody>
      </p:sp>
      <p:cxnSp>
        <p:nvCxnSpPr>
          <p:cNvPr id="29715" name="Straight Connector 88"/>
          <p:cNvCxnSpPr>
            <a:cxnSpLocks noChangeShapeType="1"/>
          </p:cNvCxnSpPr>
          <p:nvPr/>
        </p:nvCxnSpPr>
        <p:spPr bwMode="auto">
          <a:xfrm>
            <a:off x="1276350" y="5548313"/>
            <a:ext cx="3240088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6" name="Straight Connector 89"/>
          <p:cNvCxnSpPr>
            <a:cxnSpLocks noChangeShapeType="1"/>
          </p:cNvCxnSpPr>
          <p:nvPr/>
        </p:nvCxnSpPr>
        <p:spPr bwMode="auto">
          <a:xfrm flipV="1">
            <a:off x="4522788" y="4954588"/>
            <a:ext cx="138112" cy="5937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7" name="Straight Connector 90"/>
          <p:cNvCxnSpPr>
            <a:cxnSpLocks noChangeShapeType="1"/>
          </p:cNvCxnSpPr>
          <p:nvPr/>
        </p:nvCxnSpPr>
        <p:spPr bwMode="auto">
          <a:xfrm>
            <a:off x="4660900" y="4954588"/>
            <a:ext cx="2293938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8" name="Straight Connector 91"/>
          <p:cNvCxnSpPr>
            <a:cxnSpLocks noChangeShapeType="1"/>
          </p:cNvCxnSpPr>
          <p:nvPr/>
        </p:nvCxnSpPr>
        <p:spPr bwMode="auto">
          <a:xfrm flipH="1" flipV="1">
            <a:off x="6970713" y="4954588"/>
            <a:ext cx="138112" cy="5937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9" name="Straight Connector 92"/>
          <p:cNvCxnSpPr>
            <a:cxnSpLocks noChangeShapeType="1"/>
          </p:cNvCxnSpPr>
          <p:nvPr/>
        </p:nvCxnSpPr>
        <p:spPr bwMode="auto">
          <a:xfrm>
            <a:off x="7108825" y="5548313"/>
            <a:ext cx="1330325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0" name="TextBox 93"/>
          <p:cNvSpPr txBox="1">
            <a:spLocks noChangeArrowheads="1"/>
          </p:cNvSpPr>
          <p:nvPr/>
        </p:nvSpPr>
        <p:spPr bwMode="auto">
          <a:xfrm>
            <a:off x="838200" y="5081588"/>
            <a:ext cx="823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/>
              <a:t>clk_en</a:t>
            </a:r>
          </a:p>
        </p:txBody>
      </p:sp>
      <p:cxnSp>
        <p:nvCxnSpPr>
          <p:cNvPr id="29721" name="Straight Connector 94"/>
          <p:cNvCxnSpPr>
            <a:cxnSpLocks noChangeShapeType="1"/>
          </p:cNvCxnSpPr>
          <p:nvPr/>
        </p:nvCxnSpPr>
        <p:spPr bwMode="auto">
          <a:xfrm flipV="1">
            <a:off x="1276350" y="6324600"/>
            <a:ext cx="5268913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2" name="Straight Connector 96"/>
          <p:cNvCxnSpPr>
            <a:cxnSpLocks noChangeShapeType="1"/>
          </p:cNvCxnSpPr>
          <p:nvPr/>
        </p:nvCxnSpPr>
        <p:spPr bwMode="auto">
          <a:xfrm flipV="1">
            <a:off x="6545263" y="5730875"/>
            <a:ext cx="138112" cy="5937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3" name="Straight Connector 97"/>
          <p:cNvCxnSpPr>
            <a:cxnSpLocks noChangeShapeType="1"/>
          </p:cNvCxnSpPr>
          <p:nvPr/>
        </p:nvCxnSpPr>
        <p:spPr bwMode="auto">
          <a:xfrm>
            <a:off x="6697663" y="5730875"/>
            <a:ext cx="99060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4" name="Straight Connector 98"/>
          <p:cNvCxnSpPr>
            <a:cxnSpLocks noChangeShapeType="1"/>
          </p:cNvCxnSpPr>
          <p:nvPr/>
        </p:nvCxnSpPr>
        <p:spPr bwMode="auto">
          <a:xfrm flipH="1" flipV="1">
            <a:off x="7685088" y="5730875"/>
            <a:ext cx="138112" cy="5937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5" name="Straight Connector 99"/>
          <p:cNvCxnSpPr>
            <a:cxnSpLocks noChangeShapeType="1"/>
          </p:cNvCxnSpPr>
          <p:nvPr/>
        </p:nvCxnSpPr>
        <p:spPr bwMode="auto">
          <a:xfrm>
            <a:off x="7823200" y="6324600"/>
            <a:ext cx="612775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6" name="TextBox 100"/>
          <p:cNvSpPr txBox="1">
            <a:spLocks noChangeArrowheads="1"/>
          </p:cNvSpPr>
          <p:nvPr/>
        </p:nvSpPr>
        <p:spPr bwMode="auto">
          <a:xfrm>
            <a:off x="914400" y="5767388"/>
            <a:ext cx="23050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/>
              <a:t>resulting gated clock</a:t>
            </a:r>
          </a:p>
        </p:txBody>
      </p:sp>
      <p:sp>
        <p:nvSpPr>
          <p:cNvPr id="29727" name="TextBox 101"/>
          <p:cNvSpPr txBox="1">
            <a:spLocks noChangeArrowheads="1"/>
          </p:cNvSpPr>
          <p:nvPr/>
        </p:nvSpPr>
        <p:spPr bwMode="auto">
          <a:xfrm>
            <a:off x="2271713" y="1828800"/>
            <a:ext cx="5867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dirty="0"/>
              <a:t>Have to use an enable low latch to latch the clock enable signal.  This </a:t>
            </a:r>
            <a:r>
              <a:rPr lang="en-US" altLang="en-US" sz="1800" dirty="0" smtClean="0"/>
              <a:t>ensures the enable is </a:t>
            </a:r>
            <a:r>
              <a:rPr lang="en-US" altLang="en-US" sz="1800" dirty="0"/>
              <a:t>setup and ready for the next high phase of clock</a:t>
            </a:r>
          </a:p>
          <a:p>
            <a:endParaRPr lang="en-US" altLang="en-US" sz="1800" dirty="0"/>
          </a:p>
          <a:p>
            <a:r>
              <a:rPr lang="en-US" altLang="en-US" sz="1800" dirty="0"/>
              <a:t>Have to </a:t>
            </a:r>
            <a:r>
              <a:rPr lang="en-US" altLang="en-US" sz="1800" dirty="0" smtClean="0"/>
              <a:t>balance </a:t>
            </a:r>
            <a:r>
              <a:rPr lang="en-US" altLang="en-US" sz="1800" dirty="0"/>
              <a:t>from clock root to all leaf nodes of clock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119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Gated Clocks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E37A27E-5E4C-4358-B5B7-4B4996463271}" type="slidenum">
              <a:rPr lang="en-US" altLang="en-US" sz="1000" b="0">
                <a:latin typeface="Verdana" panose="020B0604030504040204" pitchFamily="34" charset="0"/>
              </a:rPr>
              <a:pPr/>
              <a:t>28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33400" y="1524000"/>
            <a:ext cx="57308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/>
              <a:t>Gated clock domains can’t be treated lightly:</a:t>
            </a:r>
          </a:p>
          <a:p>
            <a:endParaRPr lang="en-US" altLang="en-US" sz="800"/>
          </a:p>
          <a:p>
            <a:r>
              <a:rPr lang="en-US" altLang="en-US" sz="1800" b="0"/>
              <a:t>1.) Skew between domains</a:t>
            </a:r>
          </a:p>
          <a:p>
            <a:endParaRPr lang="en-US" altLang="en-US" sz="800" b="0"/>
          </a:p>
        </p:txBody>
      </p:sp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533400" y="2209800"/>
            <a:ext cx="79248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800" b="0"/>
          </a:p>
          <a:p>
            <a:r>
              <a:rPr lang="en-US" altLang="en-US" sz="1800" b="0"/>
              <a:t>2.) Loading of each domain.  How much capacitance is on it?  What is its rise/fall times</a:t>
            </a:r>
          </a:p>
        </p:txBody>
      </p:sp>
      <p:sp>
        <p:nvSpPr>
          <p:cNvPr id="375814" name="Text Box 6"/>
          <p:cNvSpPr txBox="1">
            <a:spLocks noChangeArrowheads="1"/>
          </p:cNvSpPr>
          <p:nvPr/>
        </p:nvSpPr>
        <p:spPr bwMode="auto">
          <a:xfrm>
            <a:off x="533400" y="2971800"/>
            <a:ext cx="784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0"/>
              <a:t>3,) RC in route.  Is it routed in APR like any old signal, or does it have priority?</a:t>
            </a:r>
          </a:p>
        </p:txBody>
      </p:sp>
      <p:sp>
        <p:nvSpPr>
          <p:cNvPr id="375816" name="Text Box 8"/>
          <p:cNvSpPr txBox="1">
            <a:spLocks noChangeArrowheads="1"/>
          </p:cNvSpPr>
          <p:nvPr/>
        </p:nvSpPr>
        <p:spPr bwMode="auto">
          <a:xfrm>
            <a:off x="529046" y="3946524"/>
            <a:ext cx="708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/>
              <a:t>Clocks are not signals…don’t treat them as if they were.</a:t>
            </a:r>
            <a:endParaRPr lang="en-US" altLang="en-US" sz="800" b="0"/>
          </a:p>
        </p:txBody>
      </p:sp>
      <p:sp>
        <p:nvSpPr>
          <p:cNvPr id="375817" name="Text Box 9"/>
          <p:cNvSpPr txBox="1">
            <a:spLocks noChangeArrowheads="1"/>
          </p:cNvSpPr>
          <p:nvPr/>
        </p:nvSpPr>
        <p:spPr bwMode="auto">
          <a:xfrm>
            <a:off x="529046" y="4327524"/>
            <a:ext cx="79248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800" b="0"/>
          </a:p>
          <a:p>
            <a:r>
              <a:rPr lang="en-US" altLang="en-US" sz="1800" b="0"/>
              <a:t>1.) Use clock tree synthesis (CTS) within the APR tool to balance clock network (usually the job of a trained APR expert)</a:t>
            </a:r>
          </a:p>
        </p:txBody>
      </p:sp>
      <p:sp>
        <p:nvSpPr>
          <p:cNvPr id="375818" name="Text Box 10"/>
          <p:cNvSpPr txBox="1">
            <a:spLocks noChangeArrowheads="1"/>
          </p:cNvSpPr>
          <p:nvPr/>
        </p:nvSpPr>
        <p:spPr bwMode="auto">
          <a:xfrm>
            <a:off x="529046" y="5089524"/>
            <a:ext cx="79248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800" b="0"/>
          </a:p>
          <a:p>
            <a:r>
              <a:rPr lang="en-US" altLang="en-US" sz="1800" b="0"/>
              <a:t>2.) Paranoid control freaks (like me) like to generate the gated domains in custom logic (like clock reset unit).  Then let CTS do a balanced distribution in the APR tool.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5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/>
      <p:bldP spid="375814" grpId="0"/>
      <p:bldP spid="375816" grpId="0"/>
      <p:bldP spid="375817" grpId="0"/>
      <p:bldP spid="3758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8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4953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Chain Multiplier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0BF62B4-8767-491F-85CF-0716A4FE57D3}" type="slidenum">
              <a:rPr lang="en-US" altLang="en-US" sz="1000" b="0">
                <a:latin typeface="Verdana" panose="020B0604030504040204" pitchFamily="34" charset="0"/>
              </a:rPr>
              <a:pPr/>
              <a:t>29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sp>
        <p:nvSpPr>
          <p:cNvPr id="31748" name="Text Box 9"/>
          <p:cNvSpPr txBox="1">
            <a:spLocks noChangeArrowheads="1"/>
          </p:cNvSpPr>
          <p:nvPr/>
        </p:nvSpPr>
        <p:spPr bwMode="auto">
          <a:xfrm>
            <a:off x="381000" y="1600200"/>
            <a:ext cx="4470400" cy="2543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module</a:t>
            </a:r>
            <a:r>
              <a:rPr lang="en-US" altLang="en-US" sz="2000" b="0">
                <a:latin typeface="Tahoma" panose="020B0604030504040204" pitchFamily="34" charset="0"/>
              </a:rPr>
              <a:t> mult(</a:t>
            </a:r>
            <a:r>
              <a:rPr lang="en-US" altLang="en-US" sz="2000">
                <a:latin typeface="Tahoma" panose="020B0604030504040204" pitchFamily="34" charset="0"/>
              </a:rPr>
              <a:t>output</a:t>
            </a:r>
            <a:r>
              <a:rPr lang="en-US" altLang="en-US" sz="2000" b="0">
                <a:latin typeface="Tahoma" panose="020B0604030504040204" pitchFamily="34" charset="0"/>
              </a:rPr>
              <a:t> </a:t>
            </a:r>
            <a:r>
              <a:rPr lang="en-US" altLang="en-US" sz="2000">
                <a:latin typeface="Tahoma" panose="020B0604030504040204" pitchFamily="34" charset="0"/>
              </a:rPr>
              <a:t>reg</a:t>
            </a:r>
            <a:r>
              <a:rPr lang="en-US" altLang="en-US" sz="2000" b="0">
                <a:latin typeface="Tahoma" panose="020B0604030504040204" pitchFamily="34" charset="0"/>
              </a:rPr>
              <a:t> [31:0] out,</a:t>
            </a:r>
            <a:br>
              <a:rPr lang="en-US" altLang="en-US" sz="2000" b="0">
                <a:latin typeface="Tahoma" panose="020B0604030504040204" pitchFamily="34" charset="0"/>
              </a:rPr>
            </a:br>
            <a:r>
              <a:rPr lang="en-US" altLang="en-US" sz="2000" b="0">
                <a:latin typeface="Tahoma" panose="020B0604030504040204" pitchFamily="34" charset="0"/>
              </a:rPr>
              <a:t>            </a:t>
            </a:r>
            <a:r>
              <a:rPr lang="en-US" altLang="en-US" sz="2000">
                <a:latin typeface="Tahoma" panose="020B0604030504040204" pitchFamily="34" charset="0"/>
              </a:rPr>
              <a:t>input</a:t>
            </a:r>
            <a:r>
              <a:rPr lang="en-US" altLang="en-US" sz="2000" b="0">
                <a:latin typeface="Tahoma" panose="020B0604030504040204" pitchFamily="34" charset="0"/>
              </a:rPr>
              <a:t> [31:0] a, b, c, d);</a:t>
            </a:r>
          </a:p>
          <a:p>
            <a:pPr eaLnBrk="1" hangingPunct="1"/>
            <a:endParaRPr lang="en-US" altLang="en-US" sz="2000" b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2000" b="0">
                <a:latin typeface="Tahoma" panose="020B0604030504040204" pitchFamily="34" charset="0"/>
              </a:rPr>
              <a:t>  </a:t>
            </a:r>
            <a:r>
              <a:rPr lang="en-US" altLang="en-US" sz="2000">
                <a:latin typeface="Tahoma" panose="020B0604030504040204" pitchFamily="34" charset="0"/>
              </a:rPr>
              <a:t>always</a:t>
            </a:r>
            <a:r>
              <a:rPr lang="en-US" altLang="en-US" sz="2000" b="0">
                <a:latin typeface="Tahoma" panose="020B0604030504040204" pitchFamily="34" charset="0"/>
              </a:rPr>
              <a:t>@(*) </a:t>
            </a:r>
            <a:r>
              <a:rPr lang="en-US" altLang="en-US" sz="2000">
                <a:latin typeface="Tahoma" panose="020B0604030504040204" pitchFamily="34" charset="0"/>
              </a:rPr>
              <a:t>begin</a:t>
            </a:r>
          </a:p>
          <a:p>
            <a:pPr eaLnBrk="1" hangingPunct="1"/>
            <a:r>
              <a:rPr lang="en-US" altLang="en-US" sz="2000" b="0">
                <a:latin typeface="Tahoma" panose="020B0604030504040204" pitchFamily="34" charset="0"/>
              </a:rPr>
              <a:t>    out = ((a * b) * c) * d;</a:t>
            </a:r>
          </a:p>
          <a:p>
            <a:pPr eaLnBrk="1" hangingPunct="1"/>
            <a:r>
              <a:rPr lang="en-US" altLang="en-US" sz="2000" b="0">
                <a:latin typeface="Tahoma" panose="020B0604030504040204" pitchFamily="34" charset="0"/>
              </a:rPr>
              <a:t>  </a:t>
            </a:r>
            <a:r>
              <a:rPr lang="en-US" altLang="en-US" sz="2000">
                <a:latin typeface="Tahoma" panose="020B0604030504040204" pitchFamily="34" charset="0"/>
              </a:rPr>
              <a:t>end</a:t>
            </a:r>
          </a:p>
          <a:p>
            <a:pPr eaLnBrk="1" hangingPunct="1"/>
            <a:endParaRPr lang="en-US" altLang="en-US" sz="200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endmodule</a:t>
            </a:r>
            <a:r>
              <a:rPr lang="en-US" altLang="en-US" sz="2000" b="0">
                <a:latin typeface="Courier New" panose="02070309020205020404" pitchFamily="49" charset="0"/>
              </a:rPr>
              <a:t> 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822325" y="2362200"/>
            <a:ext cx="7912100" cy="4243388"/>
            <a:chOff x="518" y="1488"/>
            <a:chExt cx="4984" cy="2673"/>
          </a:xfrm>
        </p:grpSpPr>
        <p:pic>
          <p:nvPicPr>
            <p:cNvPr id="31750" name="Picture 11" descr="mul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1488"/>
              <a:ext cx="3294" cy="2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1" name="Text Box 12"/>
            <p:cNvSpPr txBox="1">
              <a:spLocks noChangeArrowheads="1"/>
            </p:cNvSpPr>
            <p:nvPr/>
          </p:nvSpPr>
          <p:spPr bwMode="auto">
            <a:xfrm>
              <a:off x="518" y="3145"/>
              <a:ext cx="1241" cy="532"/>
            </a:xfrm>
            <a:prstGeom prst="rect">
              <a:avLst/>
            </a:prstGeom>
            <a:solidFill>
              <a:srgbClr val="CCFFFF">
                <a:alpha val="54117"/>
              </a:srgbClr>
            </a:solidFill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b="0"/>
                <a:t>Area:	47381</a:t>
              </a:r>
            </a:p>
            <a:p>
              <a:r>
                <a:rPr lang="en-US" altLang="en-US" sz="2400" b="0"/>
                <a:t>Delay:	8.37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1143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For Loops &amp; Synthesis</a:t>
            </a:r>
          </a:p>
        </p:txBody>
      </p:sp>
      <p:sp>
        <p:nvSpPr>
          <p:cNvPr id="5125" name="Rectangle 10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6388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Can a For Loop be synthesized?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1BE25F2-E635-40C7-AAFC-45B25F04B8B7}" type="slidenum">
              <a:rPr lang="en-US" altLang="en-US" sz="1000" b="0">
                <a:latin typeface="Verdana" panose="020B0604030504040204" pitchFamily="34" charset="0"/>
              </a:rPr>
              <a:pPr/>
              <a:t>3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517525" y="50609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 b="0">
              <a:latin typeface="Verdana" panose="020B0604030504040204" pitchFamily="34" charset="0"/>
            </a:endParaRPr>
          </a:p>
        </p:txBody>
      </p:sp>
      <p:sp>
        <p:nvSpPr>
          <p:cNvPr id="185357" name="Rectangle 13"/>
          <p:cNvSpPr>
            <a:spLocks noChangeArrowheads="1"/>
          </p:cNvSpPr>
          <p:nvPr/>
        </p:nvSpPr>
        <p:spPr bwMode="auto">
          <a:xfrm>
            <a:off x="533400" y="3352800"/>
            <a:ext cx="6248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0">
                <a:latin typeface="Tahoma" panose="020B0604030504040204" pitchFamily="34" charset="0"/>
              </a:rPr>
              <a:t>	</a:t>
            </a:r>
            <a:r>
              <a:rPr lang="en-US" altLang="en-US" sz="2000">
                <a:latin typeface="Tahoma" panose="020B0604030504040204" pitchFamily="34" charset="0"/>
              </a:rPr>
              <a:t>reg</a:t>
            </a:r>
            <a:r>
              <a:rPr lang="en-US" altLang="en-US" sz="2000" b="0">
                <a:latin typeface="Tahoma" panose="020B0604030504040204" pitchFamily="34" charset="0"/>
              </a:rPr>
              <a:t> [15:0] countmem [0:7];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0">
                <a:latin typeface="Tahoma" panose="020B0604030504040204" pitchFamily="34" charset="0"/>
              </a:rPr>
              <a:t>	</a:t>
            </a:r>
            <a:r>
              <a:rPr lang="en-US" altLang="en-US" sz="2000">
                <a:latin typeface="Tahoma" panose="020B0604030504040204" pitchFamily="34" charset="0"/>
              </a:rPr>
              <a:t>integer</a:t>
            </a:r>
            <a:r>
              <a:rPr lang="en-US" altLang="en-US" sz="2000" b="0">
                <a:latin typeface="Tahoma" panose="020B0604030504040204" pitchFamily="34" charset="0"/>
              </a:rPr>
              <a:t> x;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0">
                <a:latin typeface="Tahoma" panose="020B0604030504040204" pitchFamily="34" charset="0"/>
              </a:rPr>
              <a:t>	</a:t>
            </a:r>
            <a:r>
              <a:rPr lang="en-US" altLang="en-US" sz="2000">
                <a:latin typeface="Tahoma" panose="020B0604030504040204" pitchFamily="34" charset="0"/>
              </a:rPr>
              <a:t>always</a:t>
            </a:r>
            <a:r>
              <a:rPr lang="en-US" altLang="en-US" sz="2000" b="0">
                <a:latin typeface="Tahoma" panose="020B0604030504040204" pitchFamily="34" charset="0"/>
              </a:rPr>
              <a:t> @(posedge clk) </a:t>
            </a:r>
            <a:r>
              <a:rPr lang="en-US" altLang="en-US" sz="2000">
                <a:latin typeface="Tahoma" panose="020B0604030504040204" pitchFamily="34" charset="0"/>
              </a:rPr>
              <a:t>begin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0">
                <a:latin typeface="Tahoma" panose="020B0604030504040204" pitchFamily="34" charset="0"/>
              </a:rPr>
              <a:t>		</a:t>
            </a:r>
            <a:r>
              <a:rPr lang="en-US" altLang="en-US" sz="2000">
                <a:latin typeface="Tahoma" panose="020B0604030504040204" pitchFamily="34" charset="0"/>
              </a:rPr>
              <a:t>for</a:t>
            </a:r>
            <a:r>
              <a:rPr lang="en-US" altLang="en-US" sz="2000" b="0">
                <a:latin typeface="Tahoma" panose="020B0604030504040204" pitchFamily="34" charset="0"/>
              </a:rPr>
              <a:t> (x = 0; x &lt; 8; x = x + 1) </a:t>
            </a:r>
            <a:r>
              <a:rPr lang="en-US" altLang="en-US" sz="2000">
                <a:latin typeface="Tahoma" panose="020B0604030504040204" pitchFamily="34" charset="0"/>
              </a:rPr>
              <a:t>begin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0">
                <a:latin typeface="Tahoma" panose="020B0604030504040204" pitchFamily="34" charset="0"/>
              </a:rPr>
              <a:t>			countmem[x] &lt;= countmem[x] +1;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0">
                <a:latin typeface="Tahoma" panose="020B0604030504040204" pitchFamily="34" charset="0"/>
              </a:rPr>
              <a:t>		</a:t>
            </a:r>
            <a:r>
              <a:rPr lang="en-US" altLang="en-US" sz="2000">
                <a:latin typeface="Tahoma" panose="020B0604030504040204" pitchFamily="34" charset="0"/>
              </a:rPr>
              <a:t>end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0">
                <a:latin typeface="Tahoma" panose="020B0604030504040204" pitchFamily="34" charset="0"/>
              </a:rPr>
              <a:t>	</a:t>
            </a:r>
            <a:r>
              <a:rPr lang="en-US" altLang="en-US" sz="2000">
                <a:latin typeface="Tahoma" panose="020B0604030504040204" pitchFamily="34" charset="0"/>
              </a:rPr>
              <a:t>end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85358" name="Rectangle 14"/>
          <p:cNvSpPr>
            <a:spLocks noChangeArrowheads="1"/>
          </p:cNvSpPr>
          <p:nvPr/>
        </p:nvSpPr>
        <p:spPr bwMode="auto">
          <a:xfrm>
            <a:off x="457200" y="2133600"/>
            <a:ext cx="5638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b="0">
                <a:latin typeface="Times New Roman" panose="02020603050405020304" pitchFamily="18" charset="0"/>
              </a:rPr>
              <a:t>Yes, if it is fixed length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b="0">
                <a:latin typeface="Times New Roman" panose="02020603050405020304" pitchFamily="18" charset="0"/>
              </a:rPr>
              <a:t>The loop is </a:t>
            </a:r>
            <a:r>
              <a:rPr lang="en-US" altLang="en-US" sz="2400" b="0" i="1">
                <a:latin typeface="Times New Roman" panose="02020603050405020304" pitchFamily="18" charset="0"/>
              </a:rPr>
              <a:t>“unrolled”</a:t>
            </a:r>
          </a:p>
        </p:txBody>
      </p:sp>
      <p:sp>
        <p:nvSpPr>
          <p:cNvPr id="185359" name="Text Box 15"/>
          <p:cNvSpPr txBox="1">
            <a:spLocks noChangeArrowheads="1"/>
          </p:cNvSpPr>
          <p:nvPr/>
        </p:nvSpPr>
        <p:spPr bwMode="auto">
          <a:xfrm>
            <a:off x="5867400" y="3733800"/>
            <a:ext cx="2743200" cy="663575"/>
          </a:xfrm>
          <a:prstGeom prst="rect">
            <a:avLst/>
          </a:prstGeom>
          <a:solidFill>
            <a:srgbClr val="FFFF99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0"/>
              <a:t>How do you think this code would synthesize?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7" grpId="0" animBg="1"/>
      <p:bldP spid="185358" grpId="0"/>
      <p:bldP spid="18535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Tree Multiplier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87BF777-D437-45E5-80C5-23B8240449DB}" type="slidenum">
              <a:rPr lang="en-US" altLang="en-US" sz="1000" b="0">
                <a:latin typeface="Verdana" panose="020B0604030504040204" pitchFamily="34" charset="0"/>
              </a:rPr>
              <a:pPr/>
              <a:t>30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sp>
        <p:nvSpPr>
          <p:cNvPr id="32772" name="Text Box 16"/>
          <p:cNvSpPr txBox="1">
            <a:spLocks noChangeArrowheads="1"/>
          </p:cNvSpPr>
          <p:nvPr/>
        </p:nvSpPr>
        <p:spPr bwMode="auto">
          <a:xfrm>
            <a:off x="304800" y="1600200"/>
            <a:ext cx="4914900" cy="2206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module</a:t>
            </a:r>
            <a:r>
              <a:rPr lang="en-US" altLang="en-US" sz="2000" b="0">
                <a:latin typeface="Tahoma" panose="020B0604030504040204" pitchFamily="34" charset="0"/>
              </a:rPr>
              <a:t> multtree(</a:t>
            </a:r>
            <a:r>
              <a:rPr lang="en-US" altLang="en-US" sz="2000">
                <a:latin typeface="Tahoma" panose="020B0604030504040204" pitchFamily="34" charset="0"/>
              </a:rPr>
              <a:t>output</a:t>
            </a:r>
            <a:r>
              <a:rPr lang="en-US" altLang="en-US" sz="2000" b="0">
                <a:latin typeface="Tahoma" panose="020B0604030504040204" pitchFamily="34" charset="0"/>
              </a:rPr>
              <a:t> </a:t>
            </a:r>
            <a:r>
              <a:rPr lang="en-US" altLang="en-US" sz="2000">
                <a:latin typeface="Tahoma" panose="020B0604030504040204" pitchFamily="34" charset="0"/>
              </a:rPr>
              <a:t>reg</a:t>
            </a:r>
            <a:r>
              <a:rPr lang="en-US" altLang="en-US" sz="2000" b="0">
                <a:latin typeface="Tahoma" panose="020B0604030504040204" pitchFamily="34" charset="0"/>
              </a:rPr>
              <a:t> [31:0] out,</a:t>
            </a:r>
            <a:br>
              <a:rPr lang="en-US" altLang="en-US" sz="2000" b="0">
                <a:latin typeface="Tahoma" panose="020B0604030504040204" pitchFamily="34" charset="0"/>
              </a:rPr>
            </a:br>
            <a:r>
              <a:rPr lang="en-US" altLang="en-US" sz="2000" b="0">
                <a:latin typeface="Tahoma" panose="020B0604030504040204" pitchFamily="34" charset="0"/>
              </a:rPr>
              <a:t>            </a:t>
            </a:r>
            <a:r>
              <a:rPr lang="en-US" altLang="en-US" sz="2000">
                <a:latin typeface="Tahoma" panose="020B0604030504040204" pitchFamily="34" charset="0"/>
              </a:rPr>
              <a:t>input</a:t>
            </a:r>
            <a:r>
              <a:rPr lang="en-US" altLang="en-US" sz="2000" b="0">
                <a:latin typeface="Tahoma" panose="020B0604030504040204" pitchFamily="34" charset="0"/>
              </a:rPr>
              <a:t> [31:0] a, b, c, d);</a:t>
            </a:r>
          </a:p>
          <a:p>
            <a:pPr eaLnBrk="1" hangingPunct="1"/>
            <a:endParaRPr lang="en-US" altLang="en-US" sz="900" b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2000" b="0">
                <a:latin typeface="Tahoma" panose="020B0604030504040204" pitchFamily="34" charset="0"/>
              </a:rPr>
              <a:t>  </a:t>
            </a:r>
            <a:r>
              <a:rPr lang="en-US" altLang="en-US" sz="2000">
                <a:latin typeface="Tahoma" panose="020B0604030504040204" pitchFamily="34" charset="0"/>
              </a:rPr>
              <a:t>always</a:t>
            </a:r>
            <a:r>
              <a:rPr lang="en-US" altLang="en-US" sz="2000" b="0">
                <a:latin typeface="Tahoma" panose="020B0604030504040204" pitchFamily="34" charset="0"/>
              </a:rPr>
              <a:t>@(*) </a:t>
            </a:r>
            <a:r>
              <a:rPr lang="en-US" altLang="en-US" sz="2000">
                <a:latin typeface="Tahoma" panose="020B0604030504040204" pitchFamily="34" charset="0"/>
              </a:rPr>
              <a:t>begin</a:t>
            </a:r>
          </a:p>
          <a:p>
            <a:pPr eaLnBrk="1" hangingPunct="1"/>
            <a:r>
              <a:rPr lang="en-US" altLang="en-US" sz="2000" b="0">
                <a:latin typeface="Tahoma" panose="020B0604030504040204" pitchFamily="34" charset="0"/>
              </a:rPr>
              <a:t>    out = (a * b) * (c * d);</a:t>
            </a:r>
          </a:p>
          <a:p>
            <a:pPr eaLnBrk="1" hangingPunct="1"/>
            <a:r>
              <a:rPr lang="en-US" altLang="en-US" sz="2000" b="0">
                <a:latin typeface="Tahoma" panose="020B0604030504040204" pitchFamily="34" charset="0"/>
              </a:rPr>
              <a:t>  </a:t>
            </a:r>
            <a:r>
              <a:rPr lang="en-US" altLang="en-US" sz="2000">
                <a:latin typeface="Tahoma" panose="020B0604030504040204" pitchFamily="34" charset="0"/>
              </a:rPr>
              <a:t>end</a:t>
            </a:r>
          </a:p>
          <a:p>
            <a:pPr eaLnBrk="1" hangingPunct="1"/>
            <a:endParaRPr lang="en-US" altLang="en-US" sz="90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endmodule</a:t>
            </a:r>
            <a:r>
              <a:rPr lang="en-US" altLang="en-US" sz="2000" b="0">
                <a:latin typeface="Tahoma" panose="020B0604030504040204" pitchFamily="34" charset="0"/>
              </a:rPr>
              <a:t> 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33400" y="2286000"/>
            <a:ext cx="8245475" cy="4259263"/>
            <a:chOff x="336" y="1440"/>
            <a:chExt cx="5194" cy="2683"/>
          </a:xfrm>
        </p:grpSpPr>
        <p:pic>
          <p:nvPicPr>
            <p:cNvPr id="32774" name="Picture 19" descr="multtre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1440"/>
              <a:ext cx="3322" cy="2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5" name="Text Box 20"/>
            <p:cNvSpPr txBox="1">
              <a:spLocks noChangeArrowheads="1"/>
            </p:cNvSpPr>
            <p:nvPr/>
          </p:nvSpPr>
          <p:spPr bwMode="auto">
            <a:xfrm>
              <a:off x="336" y="3072"/>
              <a:ext cx="1774" cy="532"/>
            </a:xfrm>
            <a:prstGeom prst="rect">
              <a:avLst/>
            </a:prstGeom>
            <a:solidFill>
              <a:srgbClr val="CCFFFF">
                <a:alpha val="45097"/>
              </a:srgbClr>
            </a:solidFill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b="0"/>
                <a:t>Area: 47590</a:t>
              </a:r>
            </a:p>
            <a:p>
              <a:r>
                <a:rPr lang="en-US" altLang="en-US" sz="2400" b="0"/>
                <a:t>Delay: 5.75 vs 8.37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5405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Multi-Cycle Shared Multiplier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FB4C96C-1667-4030-99CA-B087B2AF1D76}" type="slidenum">
              <a:rPr lang="en-US" altLang="en-US" sz="1000" b="0">
                <a:latin typeface="Verdana" panose="020B0604030504040204" pitchFamily="34" charset="0"/>
              </a:rPr>
              <a:pPr/>
              <a:t>31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619637" y="1487487"/>
            <a:ext cx="6432550" cy="470898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ahoma" panose="020B0604030504040204" pitchFamily="34" charset="0"/>
              </a:rPr>
              <a:t>module</a:t>
            </a:r>
            <a:r>
              <a:rPr lang="en-US" altLang="en-US" sz="2000" b="0" dirty="0">
                <a:latin typeface="Tahoma" panose="020B0604030504040204" pitchFamily="34" charset="0"/>
              </a:rPr>
              <a:t> </a:t>
            </a:r>
            <a:r>
              <a:rPr lang="en-US" altLang="en-US" sz="2000" b="0" dirty="0" err="1">
                <a:latin typeface="Tahoma" panose="020B0604030504040204" pitchFamily="34" charset="0"/>
              </a:rPr>
              <a:t>multshare</a:t>
            </a:r>
            <a:r>
              <a:rPr lang="en-US" altLang="en-US" sz="2000" b="0" dirty="0">
                <a:latin typeface="Tahoma" panose="020B0604030504040204" pitchFamily="34" charset="0"/>
              </a:rPr>
              <a:t>(</a:t>
            </a:r>
            <a:r>
              <a:rPr lang="en-US" altLang="en-US" sz="2000" dirty="0">
                <a:latin typeface="Tahoma" panose="020B0604030504040204" pitchFamily="34" charset="0"/>
              </a:rPr>
              <a:t>output</a:t>
            </a:r>
            <a:r>
              <a:rPr lang="en-US" altLang="en-US" sz="2000" b="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reg</a:t>
            </a:r>
            <a:r>
              <a:rPr lang="en-US" altLang="en-US" sz="2000" b="0" dirty="0">
                <a:latin typeface="Tahoma" panose="020B0604030504040204" pitchFamily="34" charset="0"/>
              </a:rPr>
              <a:t> [31:0] out,</a:t>
            </a:r>
          </a:p>
          <a:p>
            <a:pPr eaLnBrk="1" hangingPunct="1"/>
            <a:r>
              <a:rPr lang="en-US" altLang="en-US" sz="2000" b="0" dirty="0">
                <a:latin typeface="Tahoma" panose="020B0604030504040204" pitchFamily="34" charset="0"/>
              </a:rPr>
              <a:t>                             </a:t>
            </a:r>
            <a:r>
              <a:rPr lang="en-US" altLang="en-US" sz="2000" dirty="0">
                <a:latin typeface="Tahoma" panose="020B0604030504040204" pitchFamily="34" charset="0"/>
              </a:rPr>
              <a:t>input</a:t>
            </a:r>
            <a:r>
              <a:rPr lang="en-US" altLang="en-US" sz="2000" b="0" dirty="0">
                <a:latin typeface="Tahoma" panose="020B0604030504040204" pitchFamily="34" charset="0"/>
              </a:rPr>
              <a:t> [31:0] in, input </a:t>
            </a:r>
            <a:r>
              <a:rPr lang="en-US" altLang="en-US" sz="2000" b="0" dirty="0" err="1">
                <a:latin typeface="Tahoma" panose="020B0604030504040204" pitchFamily="34" charset="0"/>
              </a:rPr>
              <a:t>clk</a:t>
            </a:r>
            <a:r>
              <a:rPr lang="en-US" altLang="en-US" sz="2000" b="0" dirty="0">
                <a:latin typeface="Tahoma" panose="020B0604030504040204" pitchFamily="34" charset="0"/>
              </a:rPr>
              <a:t>, </a:t>
            </a:r>
            <a:r>
              <a:rPr lang="en-US" altLang="en-US" sz="2000" b="0" dirty="0" err="1">
                <a:latin typeface="Tahoma" panose="020B0604030504040204" pitchFamily="34" charset="0"/>
              </a:rPr>
              <a:t>rst</a:t>
            </a:r>
            <a:r>
              <a:rPr lang="en-US" altLang="en-US" sz="2000" b="0" dirty="0">
                <a:latin typeface="Tahoma" panose="020B0604030504040204" pitchFamily="34" charset="0"/>
              </a:rPr>
              <a:t>);</a:t>
            </a:r>
          </a:p>
          <a:p>
            <a:pPr eaLnBrk="1" hangingPunct="1"/>
            <a:r>
              <a:rPr lang="en-US" altLang="en-US" sz="2000" dirty="0" smtClean="0">
                <a:latin typeface="Tahoma" panose="020B0604030504040204" pitchFamily="34" charset="0"/>
              </a:rPr>
              <a:t>  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reg</a:t>
            </a:r>
            <a:r>
              <a:rPr lang="en-US" altLang="en-US" sz="2000" b="0" dirty="0" smtClean="0">
                <a:latin typeface="Tahoma" panose="020B0604030504040204" pitchFamily="34" charset="0"/>
              </a:rPr>
              <a:t> </a:t>
            </a:r>
            <a:r>
              <a:rPr lang="en-US" altLang="en-US" sz="2000" b="0" dirty="0">
                <a:latin typeface="Tahoma" panose="020B0604030504040204" pitchFamily="34" charset="0"/>
              </a:rPr>
              <a:t>[1:0] cycle</a:t>
            </a:r>
            <a:r>
              <a:rPr lang="en-US" altLang="en-US" sz="2000" b="0" dirty="0" smtClean="0">
                <a:latin typeface="Tahoma" panose="020B0604030504040204" pitchFamily="34" charset="0"/>
              </a:rPr>
              <a:t>;</a:t>
            </a:r>
          </a:p>
          <a:p>
            <a:pPr eaLnBrk="1" hangingPunct="1"/>
            <a:r>
              <a:rPr lang="en-US" altLang="en-US" sz="2000" b="0" dirty="0">
                <a:latin typeface="Tahoma" panose="020B0604030504040204" pitchFamily="34" charset="0"/>
              </a:rPr>
              <a:t> </a:t>
            </a:r>
            <a:r>
              <a:rPr lang="en-US" altLang="en-US" sz="2000" b="0" dirty="0" smtClean="0">
                <a:latin typeface="Tahoma" panose="020B0604030504040204" pitchFamily="34" charset="0"/>
              </a:rPr>
              <a:t> </a:t>
            </a:r>
            <a:r>
              <a:rPr lang="en-US" altLang="en-US" sz="2000" dirty="0" smtClean="0">
                <a:latin typeface="Tahoma" panose="020B0604030504040204" pitchFamily="34" charset="0"/>
              </a:rPr>
              <a:t>wire</a:t>
            </a:r>
            <a:r>
              <a:rPr lang="en-US" altLang="en-US" sz="2000" b="0" dirty="0" smtClean="0">
                <a:latin typeface="Tahoma" panose="020B0604030504040204" pitchFamily="34" charset="0"/>
              </a:rPr>
              <a:t> </a:t>
            </a:r>
            <a:r>
              <a:rPr lang="en-US" altLang="en-US" sz="2000" b="0" dirty="0">
                <a:latin typeface="Tahoma" panose="020B0604030504040204" pitchFamily="34" charset="0"/>
              </a:rPr>
              <a:t>[31:0] </a:t>
            </a:r>
            <a:r>
              <a:rPr lang="en-US" altLang="en-US" sz="2000" b="0" dirty="0" err="1">
                <a:latin typeface="Tahoma" panose="020B0604030504040204" pitchFamily="34" charset="0"/>
              </a:rPr>
              <a:t>multval</a:t>
            </a:r>
            <a:r>
              <a:rPr lang="en-US" altLang="en-US" sz="2000" b="0" dirty="0" smtClean="0">
                <a:latin typeface="Tahoma" panose="020B0604030504040204" pitchFamily="34" charset="0"/>
              </a:rPr>
              <a:t>;</a:t>
            </a:r>
          </a:p>
          <a:p>
            <a:pPr eaLnBrk="1" hangingPunct="1"/>
            <a:endParaRPr lang="en-US" altLang="en-US" sz="2000" b="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2000" b="0" dirty="0">
                <a:latin typeface="Tahoma" panose="020B0604030504040204" pitchFamily="34" charset="0"/>
              </a:rPr>
              <a:t>  </a:t>
            </a:r>
            <a:r>
              <a:rPr lang="en-US" altLang="en-US" sz="2000" dirty="0">
                <a:latin typeface="Tahoma" panose="020B0604030504040204" pitchFamily="34" charset="0"/>
              </a:rPr>
              <a:t>always</a:t>
            </a:r>
            <a:r>
              <a:rPr lang="en-US" altLang="en-US" sz="2000" b="0" dirty="0">
                <a:latin typeface="Tahoma" panose="020B0604030504040204" pitchFamily="34" charset="0"/>
              </a:rPr>
              <a:t> @(</a:t>
            </a:r>
            <a:r>
              <a:rPr lang="en-US" altLang="en-US" sz="2000" dirty="0" err="1">
                <a:latin typeface="Tahoma" panose="020B0604030504040204" pitchFamily="34" charset="0"/>
              </a:rPr>
              <a:t>posedge</a:t>
            </a:r>
            <a:r>
              <a:rPr lang="en-US" altLang="en-US" sz="2000" b="0" dirty="0">
                <a:latin typeface="Tahoma" panose="020B0604030504040204" pitchFamily="34" charset="0"/>
              </a:rPr>
              <a:t> </a:t>
            </a:r>
            <a:r>
              <a:rPr lang="en-US" altLang="en-US" sz="2000" b="0" dirty="0" err="1">
                <a:latin typeface="Tahoma" panose="020B0604030504040204" pitchFamily="34" charset="0"/>
              </a:rPr>
              <a:t>clk</a:t>
            </a:r>
            <a:r>
              <a:rPr lang="en-US" altLang="en-US" sz="2000" b="0" dirty="0">
                <a:latin typeface="Tahoma" panose="020B0604030504040204" pitchFamily="34" charset="0"/>
              </a:rPr>
              <a:t>) </a:t>
            </a:r>
            <a:endParaRPr lang="en-US" altLang="en-US" sz="2000" b="0" dirty="0" smtClean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2000" b="0" dirty="0">
                <a:latin typeface="Tahoma" panose="020B0604030504040204" pitchFamily="34" charset="0"/>
              </a:rPr>
              <a:t> </a:t>
            </a:r>
            <a:r>
              <a:rPr lang="en-US" altLang="en-US" sz="2000" b="0" dirty="0" smtClean="0">
                <a:latin typeface="Tahoma" panose="020B0604030504040204" pitchFamily="34" charset="0"/>
              </a:rPr>
              <a:t>    </a:t>
            </a:r>
            <a:r>
              <a:rPr lang="en-US" altLang="en-US" sz="2000" dirty="0" smtClean="0">
                <a:latin typeface="Tahoma" panose="020B0604030504040204" pitchFamily="34" charset="0"/>
              </a:rPr>
              <a:t>if</a:t>
            </a:r>
            <a:r>
              <a:rPr lang="en-US" altLang="en-US" sz="2000" b="0" dirty="0" smtClean="0">
                <a:latin typeface="Tahoma" panose="020B0604030504040204" pitchFamily="34" charset="0"/>
              </a:rPr>
              <a:t> </a:t>
            </a:r>
            <a:r>
              <a:rPr lang="en-US" altLang="en-US" sz="2000" b="0" dirty="0">
                <a:latin typeface="Tahoma" panose="020B0604030504040204" pitchFamily="34" charset="0"/>
              </a:rPr>
              <a:t>(</a:t>
            </a:r>
            <a:r>
              <a:rPr lang="en-US" altLang="en-US" sz="2000" b="0" dirty="0" err="1">
                <a:latin typeface="Tahoma" panose="020B0604030504040204" pitchFamily="34" charset="0"/>
              </a:rPr>
              <a:t>rst</a:t>
            </a:r>
            <a:r>
              <a:rPr lang="en-US" altLang="en-US" sz="2000" b="0" dirty="0">
                <a:latin typeface="Tahoma" panose="020B0604030504040204" pitchFamily="34" charset="0"/>
              </a:rPr>
              <a:t>) cycle &lt;= 0;</a:t>
            </a:r>
          </a:p>
          <a:p>
            <a:pPr eaLnBrk="1" hangingPunct="1"/>
            <a:r>
              <a:rPr lang="en-US" altLang="en-US" sz="2000" b="0" dirty="0">
                <a:latin typeface="Tahoma" panose="020B0604030504040204" pitchFamily="34" charset="0"/>
              </a:rPr>
              <a:t>     </a:t>
            </a:r>
            <a:r>
              <a:rPr lang="en-US" altLang="en-US" sz="2000" dirty="0">
                <a:latin typeface="Tahoma" panose="020B0604030504040204" pitchFamily="34" charset="0"/>
              </a:rPr>
              <a:t>else</a:t>
            </a:r>
            <a:r>
              <a:rPr lang="en-US" altLang="en-US" sz="2000" b="0" dirty="0">
                <a:latin typeface="Tahoma" panose="020B0604030504040204" pitchFamily="34" charset="0"/>
              </a:rPr>
              <a:t> cycle &lt;= cycle + 1</a:t>
            </a:r>
            <a:r>
              <a:rPr lang="en-US" altLang="en-US" sz="2000" b="0" dirty="0" smtClean="0">
                <a:latin typeface="Tahoma" panose="020B0604030504040204" pitchFamily="34" charset="0"/>
              </a:rPr>
              <a:t>;</a:t>
            </a:r>
          </a:p>
          <a:p>
            <a:pPr eaLnBrk="1" hangingPunct="1"/>
            <a:endParaRPr lang="en-US" altLang="en-US" sz="2000" b="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2000" dirty="0" smtClean="0">
                <a:latin typeface="Tahoma" panose="020B0604030504040204" pitchFamily="34" charset="0"/>
              </a:rPr>
              <a:t>  always</a:t>
            </a:r>
            <a:r>
              <a:rPr lang="en-US" altLang="en-US" sz="2000" b="0" dirty="0" smtClean="0">
                <a:latin typeface="Tahoma" panose="020B0604030504040204" pitchFamily="34" charset="0"/>
              </a:rPr>
              <a:t> </a:t>
            </a:r>
            <a:r>
              <a:rPr lang="en-US" altLang="en-US" sz="2000" b="0" dirty="0">
                <a:latin typeface="Tahoma" panose="020B0604030504040204" pitchFamily="34" charset="0"/>
              </a:rPr>
              <a:t>@(</a:t>
            </a:r>
            <a:r>
              <a:rPr lang="en-US" altLang="en-US" sz="2000" dirty="0" err="1">
                <a:latin typeface="Tahoma" panose="020B0604030504040204" pitchFamily="34" charset="0"/>
              </a:rPr>
              <a:t>posedge</a:t>
            </a:r>
            <a:r>
              <a:rPr lang="en-US" altLang="en-US" sz="2000" b="0" dirty="0">
                <a:latin typeface="Tahoma" panose="020B0604030504040204" pitchFamily="34" charset="0"/>
              </a:rPr>
              <a:t> </a:t>
            </a:r>
            <a:r>
              <a:rPr lang="en-US" altLang="en-US" sz="2000" b="0" dirty="0" err="1" smtClean="0">
                <a:latin typeface="Tahoma" panose="020B0604030504040204" pitchFamily="34" charset="0"/>
              </a:rPr>
              <a:t>clk</a:t>
            </a:r>
            <a:r>
              <a:rPr lang="en-US" altLang="en-US" sz="2000" b="0" dirty="0" smtClean="0">
                <a:latin typeface="Tahoma" panose="020B0604030504040204" pitchFamily="34" charset="0"/>
              </a:rPr>
              <a:t>)</a:t>
            </a:r>
          </a:p>
          <a:p>
            <a:pPr eaLnBrk="1" hangingPunct="1"/>
            <a:r>
              <a:rPr lang="en-US" altLang="en-US" sz="2000" b="0" dirty="0" smtClean="0">
                <a:latin typeface="Tahoma" panose="020B0604030504040204" pitchFamily="34" charset="0"/>
              </a:rPr>
              <a:t>    out </a:t>
            </a:r>
            <a:r>
              <a:rPr lang="en-US" altLang="en-US" sz="2000" b="0" dirty="0">
                <a:latin typeface="Tahoma" panose="020B0604030504040204" pitchFamily="34" charset="0"/>
              </a:rPr>
              <a:t>&lt;= </a:t>
            </a:r>
            <a:r>
              <a:rPr lang="en-US" altLang="en-US" sz="2000" b="0" dirty="0" err="1">
                <a:latin typeface="Tahoma" panose="020B0604030504040204" pitchFamily="34" charset="0"/>
              </a:rPr>
              <a:t>multval</a:t>
            </a:r>
            <a:r>
              <a:rPr lang="en-US" altLang="en-US" sz="2000" b="0" dirty="0" smtClean="0">
                <a:latin typeface="Tahoma" panose="020B0604030504040204" pitchFamily="34" charset="0"/>
              </a:rPr>
              <a:t>;</a:t>
            </a:r>
          </a:p>
          <a:p>
            <a:pPr eaLnBrk="1" hangingPunct="1"/>
            <a:endParaRPr lang="en-US" altLang="en-US" sz="2000" b="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2000" dirty="0" smtClean="0">
                <a:latin typeface="Tahoma" panose="020B0604030504040204" pitchFamily="34" charset="0"/>
              </a:rPr>
              <a:t>  assign </a:t>
            </a:r>
            <a:r>
              <a:rPr lang="en-US" altLang="en-US" sz="2000" b="0" dirty="0" err="1" smtClean="0">
                <a:latin typeface="Tahoma" panose="020B0604030504040204" pitchFamily="34" charset="0"/>
              </a:rPr>
              <a:t>multval</a:t>
            </a:r>
            <a:r>
              <a:rPr lang="en-US" altLang="en-US" sz="2000" b="0" dirty="0" smtClean="0">
                <a:latin typeface="Tahoma" panose="020B0604030504040204" pitchFamily="34" charset="0"/>
              </a:rPr>
              <a:t> = (|cycle) ? out*in : in;</a:t>
            </a:r>
          </a:p>
          <a:p>
            <a:pPr eaLnBrk="1" hangingPunct="1"/>
            <a:endParaRPr lang="en-US" altLang="en-US" sz="2000" dirty="0" smtClean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2000" dirty="0" err="1" smtClean="0">
                <a:latin typeface="Tahoma" panose="020B0604030504040204" pitchFamily="34" charset="0"/>
              </a:rPr>
              <a:t>endmodule</a:t>
            </a:r>
            <a:endParaRPr lang="en-US" altLang="en-US" sz="2000" dirty="0">
              <a:latin typeface="Tahoma" panose="020B0604030504040204" pitchFamily="34" charset="0"/>
            </a:endParaRPr>
          </a:p>
        </p:txBody>
      </p:sp>
      <p:sp>
        <p:nvSpPr>
          <p:cNvPr id="33797" name="Text Box 6"/>
          <p:cNvSpPr txBox="1">
            <a:spLocks noChangeArrowheads="1"/>
          </p:cNvSpPr>
          <p:nvPr/>
        </p:nvSpPr>
        <p:spPr bwMode="auto">
          <a:xfrm>
            <a:off x="5089525" y="3897313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5"/>
          <p:cNvSpPr>
            <a:spLocks noGrp="1" noChangeArrowheads="1"/>
          </p:cNvSpPr>
          <p:nvPr>
            <p:ph type="title"/>
          </p:nvPr>
        </p:nvSpPr>
        <p:spPr>
          <a:xfrm>
            <a:off x="468086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Multi-Cycle Shared Multiplier (results)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2077FCF-1691-45E0-B38B-2D5457D6EFEF}" type="slidenum">
              <a:rPr lang="en-US" altLang="en-US" sz="1000" b="0">
                <a:latin typeface="Verdana" panose="020B0604030504040204" pitchFamily="34" charset="0"/>
              </a:rPr>
              <a:pPr/>
              <a:t>32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pic>
        <p:nvPicPr>
          <p:cNvPr id="34820" name="Picture 7" descr="multsh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57600"/>
            <a:ext cx="5840413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2438400" y="1981200"/>
            <a:ext cx="3633788" cy="1333500"/>
          </a:xfrm>
          <a:prstGeom prst="rect">
            <a:avLst/>
          </a:prstGeom>
          <a:solidFill>
            <a:srgbClr val="CCFFFF">
              <a:alpha val="43921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0"/>
              <a:t>Area:	15990 vs 47500</a:t>
            </a:r>
          </a:p>
          <a:p>
            <a:r>
              <a:rPr lang="en-US" altLang="en-US" sz="2000" b="0"/>
              <a:t>Delay:	4*3.14 </a:t>
            </a:r>
          </a:p>
          <a:p>
            <a:endParaRPr lang="en-US" altLang="en-US" sz="2000" b="0"/>
          </a:p>
          <a:p>
            <a:r>
              <a:rPr lang="en-US" altLang="en-US" sz="2000" b="0">
                <a:sym typeface="Wingdings" panose="05000000000000000000" pitchFamily="2" charset="2"/>
              </a:rPr>
              <a:t>4 clocks, minimum period 3.14</a:t>
            </a:r>
            <a:endParaRPr lang="en-US" altLang="en-US" sz="20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7813"/>
            <a:ext cx="8458200" cy="1139825"/>
          </a:xfrm>
        </p:spPr>
        <p:txBody>
          <a:bodyPr/>
          <a:lstStyle/>
          <a:p>
            <a:pPr eaLnBrk="1" hangingPunct="1"/>
            <a:r>
              <a:rPr lang="en-US" altLang="en-US" smtClean="0"/>
              <a:t>Shared Conditional Multiplier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02C7B93-2608-422D-8506-D31B908AA81F}" type="slidenum">
              <a:rPr lang="en-US" altLang="en-US" sz="1000" b="0">
                <a:latin typeface="Verdana" panose="020B0604030504040204" pitchFamily="34" charset="0"/>
              </a:rPr>
              <a:pPr/>
              <a:t>33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sp>
        <p:nvSpPr>
          <p:cNvPr id="35844" name="Text Box 55"/>
          <p:cNvSpPr txBox="1">
            <a:spLocks noChangeArrowheads="1"/>
          </p:cNvSpPr>
          <p:nvPr/>
        </p:nvSpPr>
        <p:spPr bwMode="auto">
          <a:xfrm>
            <a:off x="304800" y="1447800"/>
            <a:ext cx="6781800" cy="2847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module</a:t>
            </a:r>
            <a:r>
              <a:rPr lang="en-US" altLang="en-US" sz="2000" b="0">
                <a:latin typeface="Tahoma" panose="020B0604030504040204" pitchFamily="34" charset="0"/>
              </a:rPr>
              <a:t> multcond1(</a:t>
            </a:r>
            <a:r>
              <a:rPr lang="en-US" altLang="en-US" sz="2000">
                <a:latin typeface="Tahoma" panose="020B0604030504040204" pitchFamily="34" charset="0"/>
              </a:rPr>
              <a:t>output</a:t>
            </a:r>
            <a:r>
              <a:rPr lang="en-US" altLang="en-US" sz="2000" b="0">
                <a:latin typeface="Tahoma" panose="020B0604030504040204" pitchFamily="34" charset="0"/>
              </a:rPr>
              <a:t> </a:t>
            </a:r>
            <a:r>
              <a:rPr lang="en-US" altLang="en-US" sz="2000">
                <a:latin typeface="Tahoma" panose="020B0604030504040204" pitchFamily="34" charset="0"/>
              </a:rPr>
              <a:t>reg</a:t>
            </a:r>
            <a:r>
              <a:rPr lang="en-US" altLang="en-US" sz="2000" b="0">
                <a:latin typeface="Tahoma" panose="020B0604030504040204" pitchFamily="34" charset="0"/>
              </a:rPr>
              <a:t> [31:0] out,</a:t>
            </a:r>
          </a:p>
          <a:p>
            <a:pPr eaLnBrk="1" hangingPunct="1"/>
            <a:r>
              <a:rPr lang="en-US" altLang="en-US" sz="2000" b="0">
                <a:latin typeface="Tahoma" panose="020B0604030504040204" pitchFamily="34" charset="0"/>
              </a:rPr>
              <a:t>                             </a:t>
            </a:r>
            <a:r>
              <a:rPr lang="en-US" altLang="en-US" sz="2000">
                <a:latin typeface="Tahoma" panose="020B0604030504040204" pitchFamily="34" charset="0"/>
              </a:rPr>
              <a:t>input</a:t>
            </a:r>
            <a:r>
              <a:rPr lang="en-US" altLang="en-US" sz="2000" b="0">
                <a:latin typeface="Tahoma" panose="020B0604030504040204" pitchFamily="34" charset="0"/>
              </a:rPr>
              <a:t> [31:0] a, b, c, d, </a:t>
            </a:r>
            <a:r>
              <a:rPr lang="en-US" altLang="en-US" sz="2000">
                <a:latin typeface="Tahoma" panose="020B0604030504040204" pitchFamily="34" charset="0"/>
              </a:rPr>
              <a:t>input</a:t>
            </a:r>
            <a:r>
              <a:rPr lang="en-US" altLang="en-US" sz="2000" b="0">
                <a:latin typeface="Tahoma" panose="020B0604030504040204" pitchFamily="34" charset="0"/>
              </a:rPr>
              <a:t> sel);</a:t>
            </a:r>
          </a:p>
          <a:p>
            <a:pPr eaLnBrk="1" hangingPunct="1"/>
            <a:endParaRPr lang="en-US" altLang="en-US" sz="2000" b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always</a:t>
            </a:r>
            <a:r>
              <a:rPr lang="en-US" altLang="en-US" sz="2000" b="0">
                <a:latin typeface="Tahoma" panose="020B0604030504040204" pitchFamily="34" charset="0"/>
              </a:rPr>
              <a:t> @(*) </a:t>
            </a:r>
            <a:r>
              <a:rPr lang="en-US" altLang="en-US" sz="2000">
                <a:latin typeface="Tahoma" panose="020B0604030504040204" pitchFamily="34" charset="0"/>
              </a:rPr>
              <a:t>begin</a:t>
            </a:r>
          </a:p>
          <a:p>
            <a:pPr eaLnBrk="1" hangingPunct="1"/>
            <a:r>
              <a:rPr lang="en-US" altLang="en-US" sz="2000" b="0">
                <a:latin typeface="Tahoma" panose="020B0604030504040204" pitchFamily="34" charset="0"/>
              </a:rPr>
              <a:t>  </a:t>
            </a:r>
            <a:r>
              <a:rPr lang="en-US" altLang="en-US" sz="2000">
                <a:latin typeface="Tahoma" panose="020B0604030504040204" pitchFamily="34" charset="0"/>
              </a:rPr>
              <a:t>if</a:t>
            </a:r>
            <a:r>
              <a:rPr lang="en-US" altLang="en-US" sz="2000" b="0">
                <a:latin typeface="Tahoma" panose="020B0604030504040204" pitchFamily="34" charset="0"/>
              </a:rPr>
              <a:t> (sel) out = a * b;</a:t>
            </a:r>
          </a:p>
          <a:p>
            <a:pPr eaLnBrk="1" hangingPunct="1"/>
            <a:r>
              <a:rPr lang="en-US" altLang="en-US" sz="2000" b="0">
                <a:latin typeface="Tahoma" panose="020B0604030504040204" pitchFamily="34" charset="0"/>
              </a:rPr>
              <a:t>  </a:t>
            </a:r>
            <a:r>
              <a:rPr lang="en-US" altLang="en-US" sz="2000">
                <a:latin typeface="Tahoma" panose="020B0604030504040204" pitchFamily="34" charset="0"/>
              </a:rPr>
              <a:t>else</a:t>
            </a:r>
            <a:r>
              <a:rPr lang="en-US" altLang="en-US" sz="2000" b="0">
                <a:latin typeface="Tahoma" panose="020B0604030504040204" pitchFamily="34" charset="0"/>
              </a:rPr>
              <a:t> out = c * d;</a:t>
            </a:r>
          </a:p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end</a:t>
            </a:r>
          </a:p>
          <a:p>
            <a:pPr eaLnBrk="1" hangingPunct="1"/>
            <a:endParaRPr lang="en-US" altLang="en-US" sz="2000" b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endmodule</a:t>
            </a:r>
            <a:endParaRPr lang="en-US" altLang="en-US" sz="2000" b="0">
              <a:latin typeface="Tahoma" panose="020B0604030504040204" pitchFamily="34" charset="0"/>
            </a:endParaRP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2590800" y="2895600"/>
            <a:ext cx="4310063" cy="407988"/>
            <a:chOff x="1632" y="1824"/>
            <a:chExt cx="2715" cy="257"/>
          </a:xfrm>
        </p:grpSpPr>
        <p:sp>
          <p:nvSpPr>
            <p:cNvPr id="35849" name="Text Box 56"/>
            <p:cNvSpPr txBox="1">
              <a:spLocks noChangeArrowheads="1"/>
            </p:cNvSpPr>
            <p:nvPr/>
          </p:nvSpPr>
          <p:spPr bwMode="auto">
            <a:xfrm>
              <a:off x="2112" y="1855"/>
              <a:ext cx="2235" cy="226"/>
            </a:xfrm>
            <a:prstGeom prst="rect">
              <a:avLst/>
            </a:prstGeom>
            <a:solidFill>
              <a:srgbClr val="FFCC99">
                <a:alpha val="59999"/>
              </a:srgbClr>
            </a:solidFill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 b="0"/>
                <a:t>Mutually exclusive use of the multiply</a:t>
              </a:r>
            </a:p>
          </p:txBody>
        </p:sp>
        <p:sp>
          <p:nvSpPr>
            <p:cNvPr id="35850" name="Line 57"/>
            <p:cNvSpPr>
              <a:spLocks noChangeShapeType="1"/>
            </p:cNvSpPr>
            <p:nvPr/>
          </p:nvSpPr>
          <p:spPr bwMode="auto">
            <a:xfrm flipH="1" flipV="1">
              <a:off x="1776" y="1824"/>
              <a:ext cx="336" cy="4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5851" name="Line 58"/>
            <p:cNvSpPr>
              <a:spLocks noChangeShapeType="1"/>
            </p:cNvSpPr>
            <p:nvPr/>
          </p:nvSpPr>
          <p:spPr bwMode="auto">
            <a:xfrm flipH="1">
              <a:off x="1632" y="2016"/>
              <a:ext cx="48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762000" y="3733800"/>
            <a:ext cx="7391400" cy="2436813"/>
            <a:chOff x="480" y="2352"/>
            <a:chExt cx="4656" cy="1535"/>
          </a:xfrm>
        </p:grpSpPr>
        <p:pic>
          <p:nvPicPr>
            <p:cNvPr id="35847" name="Picture 60" descr="multcond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304" y="1056"/>
              <a:ext cx="1007" cy="4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48" name="Text Box 61"/>
            <p:cNvSpPr txBox="1">
              <a:spLocks noChangeArrowheads="1"/>
            </p:cNvSpPr>
            <p:nvPr/>
          </p:nvSpPr>
          <p:spPr bwMode="auto">
            <a:xfrm>
              <a:off x="3696" y="2352"/>
              <a:ext cx="1151" cy="456"/>
            </a:xfrm>
            <a:prstGeom prst="rect">
              <a:avLst/>
            </a:prstGeom>
            <a:solidFill>
              <a:srgbClr val="CCFFFF"/>
            </a:solidFill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 b="0"/>
                <a:t>Area:	15565</a:t>
              </a:r>
            </a:p>
            <a:p>
              <a:r>
                <a:rPr lang="en-US" altLang="en-US" sz="2000" b="0"/>
                <a:t>Delay:	3.14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3731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Selected Conditional Multiplier [1]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0D8B58D-D529-474A-ABE7-9109BFEDE114}" type="slidenum">
              <a:rPr lang="en-US" altLang="en-US" sz="1000" b="0">
                <a:latin typeface="Verdana" panose="020B0604030504040204" pitchFamily="34" charset="0"/>
              </a:rPr>
              <a:pPr/>
              <a:t>34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sp>
        <p:nvSpPr>
          <p:cNvPr id="37892" name="Text Box 177"/>
          <p:cNvSpPr txBox="1">
            <a:spLocks noChangeArrowheads="1"/>
          </p:cNvSpPr>
          <p:nvPr/>
        </p:nvSpPr>
        <p:spPr bwMode="auto">
          <a:xfrm>
            <a:off x="533400" y="1860550"/>
            <a:ext cx="6629400" cy="4371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module</a:t>
            </a:r>
            <a:r>
              <a:rPr lang="en-US" altLang="en-US" sz="2000" b="0">
                <a:latin typeface="Tahoma" panose="020B0604030504040204" pitchFamily="34" charset="0"/>
              </a:rPr>
              <a:t> multcond2(</a:t>
            </a:r>
            <a:r>
              <a:rPr lang="en-US" altLang="en-US" sz="2000">
                <a:latin typeface="Tahoma" panose="020B0604030504040204" pitchFamily="34" charset="0"/>
              </a:rPr>
              <a:t>output</a:t>
            </a:r>
            <a:r>
              <a:rPr lang="en-US" altLang="en-US" sz="2000" b="0">
                <a:latin typeface="Tahoma" panose="020B0604030504040204" pitchFamily="34" charset="0"/>
              </a:rPr>
              <a:t> </a:t>
            </a:r>
            <a:r>
              <a:rPr lang="en-US" altLang="en-US" sz="2000">
                <a:latin typeface="Tahoma" panose="020B0604030504040204" pitchFamily="34" charset="0"/>
              </a:rPr>
              <a:t>reg</a:t>
            </a:r>
            <a:r>
              <a:rPr lang="en-US" altLang="en-US" sz="2000" b="0">
                <a:latin typeface="Tahoma" panose="020B0604030504040204" pitchFamily="34" charset="0"/>
              </a:rPr>
              <a:t> [31:0] out,</a:t>
            </a:r>
          </a:p>
          <a:p>
            <a:pPr eaLnBrk="1" hangingPunct="1"/>
            <a:r>
              <a:rPr lang="en-US" altLang="en-US" sz="2000" b="0">
                <a:latin typeface="Tahoma" panose="020B0604030504040204" pitchFamily="34" charset="0"/>
              </a:rPr>
              <a:t>                             </a:t>
            </a:r>
            <a:r>
              <a:rPr lang="en-US" altLang="en-US" sz="2000">
                <a:latin typeface="Tahoma" panose="020B0604030504040204" pitchFamily="34" charset="0"/>
              </a:rPr>
              <a:t>input</a:t>
            </a:r>
            <a:r>
              <a:rPr lang="en-US" altLang="en-US" sz="2000" b="0">
                <a:latin typeface="Tahoma" panose="020B0604030504040204" pitchFamily="34" charset="0"/>
              </a:rPr>
              <a:t> [31:0] a, b, c, d, </a:t>
            </a:r>
            <a:r>
              <a:rPr lang="en-US" altLang="en-US" sz="2000">
                <a:latin typeface="Tahoma" panose="020B0604030504040204" pitchFamily="34" charset="0"/>
              </a:rPr>
              <a:t>input</a:t>
            </a:r>
            <a:r>
              <a:rPr lang="en-US" altLang="en-US" sz="2000" b="0">
                <a:latin typeface="Tahoma" panose="020B0604030504040204" pitchFamily="34" charset="0"/>
              </a:rPr>
              <a:t> sel);</a:t>
            </a:r>
          </a:p>
          <a:p>
            <a:pPr eaLnBrk="1" hangingPunct="1"/>
            <a:endParaRPr lang="en-US" altLang="en-US" sz="2000" b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wire</a:t>
            </a:r>
            <a:r>
              <a:rPr lang="en-US" altLang="en-US" sz="2000" b="0">
                <a:latin typeface="Tahoma" panose="020B0604030504040204" pitchFamily="34" charset="0"/>
              </a:rPr>
              <a:t> [31:0] m1, m2;</a:t>
            </a:r>
          </a:p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assign</a:t>
            </a:r>
            <a:r>
              <a:rPr lang="en-US" altLang="en-US" sz="2000" b="0">
                <a:latin typeface="Tahoma" panose="020B0604030504040204" pitchFamily="34" charset="0"/>
              </a:rPr>
              <a:t> m1 = a * b;</a:t>
            </a:r>
          </a:p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assign</a:t>
            </a:r>
            <a:r>
              <a:rPr lang="en-US" altLang="en-US" sz="2000" b="0">
                <a:latin typeface="Tahoma" panose="020B0604030504040204" pitchFamily="34" charset="0"/>
              </a:rPr>
              <a:t> m2 = c * d;</a:t>
            </a:r>
          </a:p>
          <a:p>
            <a:pPr eaLnBrk="1" hangingPunct="1"/>
            <a:endParaRPr lang="en-US" altLang="en-US" sz="2000" b="0">
              <a:latin typeface="Tahoma" panose="020B0604030504040204" pitchFamily="34" charset="0"/>
            </a:endParaRPr>
          </a:p>
          <a:p>
            <a:pPr eaLnBrk="1" hangingPunct="1"/>
            <a:endParaRPr lang="en-US" altLang="en-US" sz="2000" b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always</a:t>
            </a:r>
            <a:r>
              <a:rPr lang="en-US" altLang="en-US" sz="2000" b="0">
                <a:latin typeface="Tahoma" panose="020B0604030504040204" pitchFamily="34" charset="0"/>
              </a:rPr>
              <a:t> @(*) </a:t>
            </a:r>
            <a:r>
              <a:rPr lang="en-US" altLang="en-US" sz="2000">
                <a:latin typeface="Tahoma" panose="020B0604030504040204" pitchFamily="34" charset="0"/>
              </a:rPr>
              <a:t>begin</a:t>
            </a:r>
          </a:p>
          <a:p>
            <a:pPr eaLnBrk="1" hangingPunct="1"/>
            <a:r>
              <a:rPr lang="en-US" altLang="en-US" sz="2000" b="0">
                <a:latin typeface="Tahoma" panose="020B0604030504040204" pitchFamily="34" charset="0"/>
              </a:rPr>
              <a:t>  </a:t>
            </a:r>
            <a:r>
              <a:rPr lang="en-US" altLang="en-US" sz="2000">
                <a:latin typeface="Tahoma" panose="020B0604030504040204" pitchFamily="34" charset="0"/>
              </a:rPr>
              <a:t>if</a:t>
            </a:r>
            <a:r>
              <a:rPr lang="en-US" altLang="en-US" sz="2000" b="0">
                <a:latin typeface="Tahoma" panose="020B0604030504040204" pitchFamily="34" charset="0"/>
              </a:rPr>
              <a:t> (sel) out = m1;</a:t>
            </a:r>
          </a:p>
          <a:p>
            <a:pPr eaLnBrk="1" hangingPunct="1"/>
            <a:r>
              <a:rPr lang="en-US" altLang="en-US" sz="2000" b="0">
                <a:latin typeface="Tahoma" panose="020B0604030504040204" pitchFamily="34" charset="0"/>
              </a:rPr>
              <a:t>  </a:t>
            </a:r>
            <a:r>
              <a:rPr lang="en-US" altLang="en-US" sz="2000">
                <a:latin typeface="Tahoma" panose="020B0604030504040204" pitchFamily="34" charset="0"/>
              </a:rPr>
              <a:t>else</a:t>
            </a:r>
            <a:r>
              <a:rPr lang="en-US" altLang="en-US" sz="2000" b="0">
                <a:latin typeface="Tahoma" panose="020B0604030504040204" pitchFamily="34" charset="0"/>
              </a:rPr>
              <a:t> out = m2;</a:t>
            </a:r>
          </a:p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end</a:t>
            </a:r>
          </a:p>
          <a:p>
            <a:pPr eaLnBrk="1" hangingPunct="1"/>
            <a:endParaRPr lang="en-US" altLang="en-US" sz="2000" b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endmodule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10" descr="multcon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066800"/>
            <a:ext cx="131127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701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Selected Conditional Multiplier [2]</a:t>
            </a:r>
          </a:p>
        </p:txBody>
      </p:sp>
      <p:sp>
        <p:nvSpPr>
          <p:cNvPr id="38917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715000" cy="495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Area: 	30764 vs. 15565</a:t>
            </a:r>
          </a:p>
          <a:p>
            <a:pPr eaLnBrk="1" hangingPunct="1"/>
            <a:r>
              <a:rPr lang="en-US" altLang="en-US" smtClean="0"/>
              <a:t>Delay: 	 3.02 vs. 3.14</a:t>
            </a:r>
          </a:p>
          <a:p>
            <a:pPr eaLnBrk="1" hangingPunct="1"/>
            <a:r>
              <a:rPr lang="en-US" altLang="en-US" smtClean="0"/>
              <a:t>Why is the area larger?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0D6A88C-FCEA-4B45-AF78-CC2B49A04A64}" type="slidenum">
              <a:rPr lang="en-US" altLang="en-US" sz="1000" b="0">
                <a:latin typeface="Verdana" panose="020B0604030504040204" pitchFamily="34" charset="0"/>
              </a:rPr>
              <a:pPr/>
              <a:t>35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pic>
        <p:nvPicPr>
          <p:cNvPr id="6" name="Picture 5" descr="conditional_multiply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52800"/>
            <a:ext cx="39624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onditional_multiply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4476750"/>
            <a:ext cx="42576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09600" y="101851"/>
            <a:ext cx="8229600" cy="1143000"/>
          </a:xfrm>
        </p:spPr>
        <p:txBody>
          <a:bodyPr/>
          <a:lstStyle/>
          <a:p>
            <a:r>
              <a:rPr lang="en-US" altLang="en-US" sz="3600" dirty="0" smtClean="0"/>
              <a:t>Conditional </a:t>
            </a:r>
            <a:r>
              <a:rPr lang="en-US" altLang="en-US" sz="3600" dirty="0" err="1" smtClean="0"/>
              <a:t>Multipler</a:t>
            </a:r>
            <a:r>
              <a:rPr lang="en-US" altLang="en-US" sz="3600" dirty="0" smtClean="0"/>
              <a:t> – One More Time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2846" y="1447800"/>
            <a:ext cx="8229600" cy="4389437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2400" dirty="0">
                <a:latin typeface="Tahoma" pitchFamily="34" charset="0"/>
              </a:rPr>
              <a:t>If you know ahead of time that you want two </a:t>
            </a:r>
            <a:r>
              <a:rPr lang="en-US" sz="2400" dirty="0" err="1">
                <a:latin typeface="Tahoma" pitchFamily="34" charset="0"/>
              </a:rPr>
              <a:t>muxes</a:t>
            </a:r>
            <a:r>
              <a:rPr lang="en-US" sz="2400" dirty="0">
                <a:latin typeface="Tahoma" pitchFamily="34" charset="0"/>
              </a:rPr>
              <a:t> and one multiplier, describe that directly!</a:t>
            </a:r>
          </a:p>
          <a:p>
            <a:pPr>
              <a:defRPr/>
            </a:pPr>
            <a:r>
              <a:rPr lang="en-US" sz="2400" dirty="0">
                <a:latin typeface="Tahoma" pitchFamily="34" charset="0"/>
              </a:rPr>
              <a:t>Don’t rely on the synthesis tool to improve inefficient HDL; describe what you want first.</a:t>
            </a:r>
          </a:p>
          <a:p>
            <a:pPr>
              <a:defRPr/>
            </a:pPr>
            <a:r>
              <a:rPr lang="en-US" sz="2400" dirty="0">
                <a:latin typeface="Tahoma" pitchFamily="34" charset="0"/>
              </a:rPr>
              <a:t>Caveat: </a:t>
            </a:r>
            <a:r>
              <a:rPr lang="en-US" sz="2400" dirty="0">
                <a:solidFill>
                  <a:srgbClr val="002060"/>
                </a:solidFill>
                <a:latin typeface="Tahoma" pitchFamily="34" charset="0"/>
              </a:rPr>
              <a:t>You have to know what you want</a:t>
            </a:r>
            <a:r>
              <a:rPr lang="en-US" sz="2400" dirty="0">
                <a:latin typeface="Tahoma" pitchFamily="34" charset="0"/>
              </a:rPr>
              <a:t>.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multcond2(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output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[31:0] out,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[31:0] a, b, c, d,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wire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[31:0] op1, op2;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assign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op1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? a : c;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assign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op2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? b : d;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always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@(*)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out = op1 * op2;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endmodule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latin typeface="Tahoma" pitchFamily="34" charset="0"/>
              </a:rPr>
              <a:t>	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B6CF948-6FB3-47FD-BEFC-44BFA4880278}" type="slidenum">
              <a:rPr lang="en-US" altLang="en-US" sz="1000" b="0">
                <a:latin typeface="Verdana" panose="020B0604030504040204" pitchFamily="34" charset="0"/>
              </a:rPr>
              <a:pPr/>
              <a:t>36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pic>
        <p:nvPicPr>
          <p:cNvPr id="39941" name="Picture 4" descr="conditional_multiply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419600"/>
            <a:ext cx="42576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81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Decoder Using Indexing</a:t>
            </a:r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884814B-489E-4E14-ADB5-45138736745F}" type="slidenum">
              <a:rPr lang="en-US" altLang="en-US" sz="1000" b="0">
                <a:latin typeface="Verdana" panose="020B0604030504040204" pitchFamily="34" charset="0"/>
              </a:rPr>
              <a:pPr/>
              <a:t>37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pic>
        <p:nvPicPr>
          <p:cNvPr id="40964" name="Picture 16" descr="synco_Ex3-1_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8493125" cy="451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 Box 17"/>
          <p:cNvSpPr txBox="1">
            <a:spLocks noChangeArrowheads="1"/>
          </p:cNvSpPr>
          <p:nvPr/>
        </p:nvSpPr>
        <p:spPr bwMode="auto">
          <a:xfrm>
            <a:off x="5165725" y="4075113"/>
            <a:ext cx="2759075" cy="938212"/>
          </a:xfrm>
          <a:prstGeom prst="rect">
            <a:avLst/>
          </a:prstGeom>
          <a:solidFill>
            <a:srgbClr val="FFFF99">
              <a:alpha val="63136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0"/>
              <a:t>What does synthesis do?</a:t>
            </a:r>
          </a:p>
          <a:p>
            <a:endParaRPr lang="en-US" altLang="en-US" sz="1800" b="0"/>
          </a:p>
          <a:p>
            <a:r>
              <a:rPr lang="en-US" altLang="en-US" sz="1800" b="0"/>
              <a:t>Think of Karnaugh 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Decoder Using Loop</a:t>
            </a:r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553D6DA-5748-4FA4-B223-16D672BC7B95}" type="slidenum">
              <a:rPr lang="en-US" altLang="en-US" sz="1000" b="0">
                <a:latin typeface="Verdana" panose="020B0604030504040204" pitchFamily="34" charset="0"/>
              </a:rPr>
              <a:pPr/>
              <a:t>38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pic>
        <p:nvPicPr>
          <p:cNvPr id="41988" name="Picture 35" descr="synco_Ex3-3_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" r="6038"/>
          <a:stretch>
            <a:fillRect/>
          </a:stretch>
        </p:blipFill>
        <p:spPr bwMode="auto">
          <a:xfrm>
            <a:off x="228600" y="1600200"/>
            <a:ext cx="846931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Text Box 36"/>
          <p:cNvSpPr txBox="1">
            <a:spLocks noChangeArrowheads="1"/>
          </p:cNvSpPr>
          <p:nvPr/>
        </p:nvSpPr>
        <p:spPr bwMode="auto">
          <a:xfrm>
            <a:off x="5105400" y="3124200"/>
            <a:ext cx="3200400" cy="938213"/>
          </a:xfrm>
          <a:prstGeom prst="rect">
            <a:avLst/>
          </a:prstGeom>
          <a:solidFill>
            <a:srgbClr val="FFFF99">
              <a:alpha val="54117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0"/>
              <a:t>For this implementation how are we directing synthesis to think?</a:t>
            </a:r>
          </a:p>
        </p:txBody>
      </p:sp>
      <p:sp>
        <p:nvSpPr>
          <p:cNvPr id="248869" name="Text Box 37"/>
          <p:cNvSpPr txBox="1">
            <a:spLocks noChangeArrowheads="1"/>
          </p:cNvSpPr>
          <p:nvPr/>
        </p:nvSpPr>
        <p:spPr bwMode="auto">
          <a:xfrm>
            <a:off x="5334000" y="4343400"/>
            <a:ext cx="2819400" cy="663575"/>
          </a:xfrm>
          <a:prstGeom prst="rect">
            <a:avLst/>
          </a:prstGeom>
          <a:solidFill>
            <a:srgbClr val="CCFFFF">
              <a:alpha val="58038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0"/>
              <a:t>Assign each bit to digital comparator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8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8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88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6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0F26277-9F35-4433-8265-7A66C6FBE6B2}" type="slidenum">
              <a:rPr lang="en-US" altLang="en-US" sz="1000" b="0">
                <a:latin typeface="Verdana" panose="020B0604030504040204" pitchFamily="34" charset="0"/>
              </a:rPr>
              <a:pPr/>
              <a:t>39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sp>
        <p:nvSpPr>
          <p:cNvPr id="43011" name="Rectangle 8"/>
          <p:cNvSpPr>
            <a:spLocks noChangeArrowheads="1"/>
          </p:cNvSpPr>
          <p:nvPr/>
        </p:nvSpPr>
        <p:spPr bwMode="auto">
          <a:xfrm>
            <a:off x="457200" y="304800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0">
                <a:solidFill>
                  <a:srgbClr val="000066"/>
                </a:solidFill>
              </a:rPr>
              <a:t>Decoder Verilog: Timing Comparison</a:t>
            </a:r>
          </a:p>
        </p:txBody>
      </p:sp>
      <p:pic>
        <p:nvPicPr>
          <p:cNvPr id="43012" name="Picture 11" descr="synco_Ex3-T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98613"/>
            <a:ext cx="7010400" cy="525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Oval 12"/>
          <p:cNvSpPr>
            <a:spLocks noChangeArrowheads="1"/>
          </p:cNvSpPr>
          <p:nvPr/>
        </p:nvSpPr>
        <p:spPr bwMode="auto">
          <a:xfrm>
            <a:off x="5486400" y="2286000"/>
            <a:ext cx="1676400" cy="990600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3014" name="Text Box 13"/>
          <p:cNvSpPr txBox="1">
            <a:spLocks noChangeArrowheads="1"/>
          </p:cNvSpPr>
          <p:nvPr/>
        </p:nvSpPr>
        <p:spPr bwMode="auto">
          <a:xfrm>
            <a:off x="6765925" y="3821113"/>
            <a:ext cx="1616075" cy="847725"/>
          </a:xfrm>
          <a:prstGeom prst="rect">
            <a:avLst/>
          </a:prstGeom>
          <a:solidFill>
            <a:srgbClr val="CCFFCC">
              <a:alpha val="49019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/>
              <a:t>Loop method</a:t>
            </a:r>
          </a:p>
          <a:p>
            <a:r>
              <a:rPr lang="en-US" altLang="en-US" sz="1600"/>
              <a:t>Starts to look advantageous</a:t>
            </a:r>
          </a:p>
        </p:txBody>
      </p:sp>
      <p:sp>
        <p:nvSpPr>
          <p:cNvPr id="43015" name="Line 14"/>
          <p:cNvSpPr>
            <a:spLocks noChangeShapeType="1"/>
          </p:cNvSpPr>
          <p:nvPr/>
        </p:nvSpPr>
        <p:spPr bwMode="auto">
          <a:xfrm flipH="1" flipV="1">
            <a:off x="6705600" y="3276600"/>
            <a:ext cx="457200" cy="533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327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For Loops &amp; Synthesis</a:t>
            </a:r>
          </a:p>
        </p:txBody>
      </p:sp>
      <p:sp>
        <p:nvSpPr>
          <p:cNvPr id="366677" name="Rectangle 85"/>
          <p:cNvSpPr>
            <a:spLocks noGrp="1" noChangeArrowheads="1"/>
          </p:cNvSpPr>
          <p:nvPr>
            <p:ph idx="1"/>
          </p:nvPr>
        </p:nvSpPr>
        <p:spPr>
          <a:xfrm>
            <a:off x="381000" y="5791200"/>
            <a:ext cx="7315200" cy="6096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What if loop upper limit was a parameter?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C6A5F92-EB91-4C1B-9B88-FEE1C30AB9F8}" type="slidenum">
              <a:rPr lang="en-US" altLang="en-US" sz="1000" b="0">
                <a:latin typeface="Verdana" panose="020B0604030504040204" pitchFamily="34" charset="0"/>
              </a:rPr>
              <a:pPr/>
              <a:t>4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81000" y="3886200"/>
            <a:ext cx="8229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b="0">
                <a:latin typeface="Times New Roman" panose="02020603050405020304" pitchFamily="18" charset="0"/>
              </a:rPr>
              <a:t>These loops are </a:t>
            </a:r>
            <a:r>
              <a:rPr lang="en-US" altLang="en-US" sz="2800" b="0" i="1">
                <a:latin typeface="Times New Roman" panose="02020603050405020304" pitchFamily="18" charset="0"/>
              </a:rPr>
              <a:t>unrolled </a:t>
            </a:r>
            <a:r>
              <a:rPr lang="en-US" altLang="en-US" sz="2800" b="0">
                <a:latin typeface="Times New Roman" panose="02020603050405020304" pitchFamily="18" charset="0"/>
              </a:rPr>
              <a:t>when synthesized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b="0">
                <a:latin typeface="Times New Roman" panose="02020603050405020304" pitchFamily="18" charset="0"/>
              </a:rPr>
              <a:t>That’s why they must be fixed in length!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b="0">
                <a:latin typeface="Times New Roman" panose="02020603050405020304" pitchFamily="18" charset="0"/>
              </a:rPr>
              <a:t>Loop index is type </a:t>
            </a:r>
            <a:r>
              <a:rPr lang="en-US" altLang="en-US" sz="2400">
                <a:latin typeface="Times New Roman" panose="02020603050405020304" pitchFamily="18" charset="0"/>
              </a:rPr>
              <a:t>integer</a:t>
            </a:r>
            <a:r>
              <a:rPr lang="en-US" altLang="en-US" sz="2400" b="0">
                <a:latin typeface="Times New Roman" panose="02020603050405020304" pitchFamily="18" charset="0"/>
              </a:rPr>
              <a:t> but it is not actually synthesized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b="0">
                <a:latin typeface="Times New Roman" panose="02020603050405020304" pitchFamily="18" charset="0"/>
              </a:rPr>
              <a:t>Example creates eight 16-bit incrementers.</a:t>
            </a:r>
          </a:p>
        </p:txBody>
      </p:sp>
      <p:sp>
        <p:nvSpPr>
          <p:cNvPr id="6149" name="Freeform 5"/>
          <p:cNvSpPr>
            <a:spLocks/>
          </p:cNvSpPr>
          <p:nvPr/>
        </p:nvSpPr>
        <p:spPr bwMode="auto">
          <a:xfrm>
            <a:off x="1447800" y="1981200"/>
            <a:ext cx="1270000" cy="481013"/>
          </a:xfrm>
          <a:custGeom>
            <a:avLst/>
            <a:gdLst>
              <a:gd name="T0" fmla="*/ 2147483647 w 1078"/>
              <a:gd name="T1" fmla="*/ 2147483647 h 379"/>
              <a:gd name="T2" fmla="*/ 2147483647 w 1078"/>
              <a:gd name="T3" fmla="*/ 2147483647 h 379"/>
              <a:gd name="T4" fmla="*/ 2147483647 w 1078"/>
              <a:gd name="T5" fmla="*/ 2147483647 h 379"/>
              <a:gd name="T6" fmla="*/ 2147483647 w 1078"/>
              <a:gd name="T7" fmla="*/ 2147483647 h 379"/>
              <a:gd name="T8" fmla="*/ 2147483647 w 1078"/>
              <a:gd name="T9" fmla="*/ 2147483647 h 379"/>
              <a:gd name="T10" fmla="*/ 2147483647 w 1078"/>
              <a:gd name="T11" fmla="*/ 2147483647 h 379"/>
              <a:gd name="T12" fmla="*/ 2147483647 w 1078"/>
              <a:gd name="T13" fmla="*/ 2147483647 h 379"/>
              <a:gd name="T14" fmla="*/ 2147483647 w 1078"/>
              <a:gd name="T15" fmla="*/ 2147483647 h 379"/>
              <a:gd name="T16" fmla="*/ 2147483647 w 1078"/>
              <a:gd name="T17" fmla="*/ 2147483647 h 379"/>
              <a:gd name="T18" fmla="*/ 2147483647 w 1078"/>
              <a:gd name="T19" fmla="*/ 2147483647 h 379"/>
              <a:gd name="T20" fmla="*/ 2147483647 w 1078"/>
              <a:gd name="T21" fmla="*/ 2147483647 h 379"/>
              <a:gd name="T22" fmla="*/ 2147483647 w 1078"/>
              <a:gd name="T23" fmla="*/ 2147483647 h 379"/>
              <a:gd name="T24" fmla="*/ 2147483647 w 1078"/>
              <a:gd name="T25" fmla="*/ 2147483647 h 379"/>
              <a:gd name="T26" fmla="*/ 2147483647 w 1078"/>
              <a:gd name="T27" fmla="*/ 2147483647 h 379"/>
              <a:gd name="T28" fmla="*/ 2147483647 w 1078"/>
              <a:gd name="T29" fmla="*/ 2147483647 h 379"/>
              <a:gd name="T30" fmla="*/ 2147483647 w 1078"/>
              <a:gd name="T31" fmla="*/ 2147483647 h 379"/>
              <a:gd name="T32" fmla="*/ 2147483647 w 1078"/>
              <a:gd name="T33" fmla="*/ 2147483647 h 379"/>
              <a:gd name="T34" fmla="*/ 2147483647 w 1078"/>
              <a:gd name="T35" fmla="*/ 2147483647 h 379"/>
              <a:gd name="T36" fmla="*/ 2147483647 w 1078"/>
              <a:gd name="T37" fmla="*/ 2147483647 h 379"/>
              <a:gd name="T38" fmla="*/ 2147483647 w 1078"/>
              <a:gd name="T39" fmla="*/ 2147483647 h 379"/>
              <a:gd name="T40" fmla="*/ 2147483647 w 1078"/>
              <a:gd name="T41" fmla="*/ 2147483647 h 379"/>
              <a:gd name="T42" fmla="*/ 2147483647 w 1078"/>
              <a:gd name="T43" fmla="*/ 2147483647 h 379"/>
              <a:gd name="T44" fmla="*/ 2147483647 w 1078"/>
              <a:gd name="T45" fmla="*/ 2147483647 h 379"/>
              <a:gd name="T46" fmla="*/ 2147483647 w 1078"/>
              <a:gd name="T47" fmla="*/ 2147483647 h 379"/>
              <a:gd name="T48" fmla="*/ 2147483647 w 1078"/>
              <a:gd name="T49" fmla="*/ 2147483647 h 379"/>
              <a:gd name="T50" fmla="*/ 2147483647 w 1078"/>
              <a:gd name="T51" fmla="*/ 2147483647 h 379"/>
              <a:gd name="T52" fmla="*/ 2147483647 w 1078"/>
              <a:gd name="T53" fmla="*/ 2147483647 h 379"/>
              <a:gd name="T54" fmla="*/ 2147483647 w 1078"/>
              <a:gd name="T55" fmla="*/ 2147483647 h 379"/>
              <a:gd name="T56" fmla="*/ 2147483647 w 1078"/>
              <a:gd name="T57" fmla="*/ 2147483647 h 379"/>
              <a:gd name="T58" fmla="*/ 2147483647 w 1078"/>
              <a:gd name="T59" fmla="*/ 2147483647 h 379"/>
              <a:gd name="T60" fmla="*/ 2147483647 w 1078"/>
              <a:gd name="T61" fmla="*/ 2147483647 h 379"/>
              <a:gd name="T62" fmla="*/ 2147483647 w 1078"/>
              <a:gd name="T63" fmla="*/ 2147483647 h 379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078"/>
              <a:gd name="T97" fmla="*/ 0 h 379"/>
              <a:gd name="T98" fmla="*/ 1078 w 1078"/>
              <a:gd name="T99" fmla="*/ 379 h 379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078" h="379">
                <a:moveTo>
                  <a:pt x="47" y="258"/>
                </a:moveTo>
                <a:cubicBezTo>
                  <a:pt x="0" y="208"/>
                  <a:pt x="30" y="136"/>
                  <a:pt x="79" y="104"/>
                </a:cubicBezTo>
                <a:cubicBezTo>
                  <a:pt x="109" y="107"/>
                  <a:pt x="140" y="106"/>
                  <a:pt x="169" y="112"/>
                </a:cubicBezTo>
                <a:cubicBezTo>
                  <a:pt x="178" y="114"/>
                  <a:pt x="183" y="128"/>
                  <a:pt x="193" y="128"/>
                </a:cubicBezTo>
                <a:cubicBezTo>
                  <a:pt x="203" y="128"/>
                  <a:pt x="209" y="117"/>
                  <a:pt x="217" y="112"/>
                </a:cubicBezTo>
                <a:cubicBezTo>
                  <a:pt x="233" y="61"/>
                  <a:pt x="275" y="51"/>
                  <a:pt x="323" y="39"/>
                </a:cubicBezTo>
                <a:cubicBezTo>
                  <a:pt x="353" y="42"/>
                  <a:pt x="386" y="33"/>
                  <a:pt x="412" y="47"/>
                </a:cubicBezTo>
                <a:cubicBezTo>
                  <a:pt x="427" y="55"/>
                  <a:pt x="428" y="95"/>
                  <a:pt x="428" y="95"/>
                </a:cubicBezTo>
                <a:cubicBezTo>
                  <a:pt x="458" y="66"/>
                  <a:pt x="487" y="44"/>
                  <a:pt x="526" y="31"/>
                </a:cubicBezTo>
                <a:cubicBezTo>
                  <a:pt x="679" y="39"/>
                  <a:pt x="664" y="0"/>
                  <a:pt x="688" y="95"/>
                </a:cubicBezTo>
                <a:cubicBezTo>
                  <a:pt x="704" y="90"/>
                  <a:pt x="720" y="84"/>
                  <a:pt x="736" y="79"/>
                </a:cubicBezTo>
                <a:cubicBezTo>
                  <a:pt x="744" y="76"/>
                  <a:pt x="753" y="74"/>
                  <a:pt x="761" y="71"/>
                </a:cubicBezTo>
                <a:cubicBezTo>
                  <a:pt x="777" y="66"/>
                  <a:pt x="809" y="55"/>
                  <a:pt x="809" y="55"/>
                </a:cubicBezTo>
                <a:cubicBezTo>
                  <a:pt x="904" y="63"/>
                  <a:pt x="912" y="43"/>
                  <a:pt x="931" y="120"/>
                </a:cubicBezTo>
                <a:cubicBezTo>
                  <a:pt x="945" y="245"/>
                  <a:pt x="914" y="185"/>
                  <a:pt x="964" y="185"/>
                </a:cubicBezTo>
                <a:cubicBezTo>
                  <a:pt x="986" y="185"/>
                  <a:pt x="1007" y="190"/>
                  <a:pt x="1029" y="193"/>
                </a:cubicBezTo>
                <a:cubicBezTo>
                  <a:pt x="1078" y="209"/>
                  <a:pt x="1076" y="200"/>
                  <a:pt x="1045" y="298"/>
                </a:cubicBezTo>
                <a:cubicBezTo>
                  <a:pt x="1044" y="302"/>
                  <a:pt x="997" y="311"/>
                  <a:pt x="980" y="314"/>
                </a:cubicBezTo>
                <a:cubicBezTo>
                  <a:pt x="966" y="358"/>
                  <a:pt x="942" y="360"/>
                  <a:pt x="899" y="371"/>
                </a:cubicBezTo>
                <a:cubicBezTo>
                  <a:pt x="856" y="363"/>
                  <a:pt x="842" y="359"/>
                  <a:pt x="818" y="323"/>
                </a:cubicBezTo>
                <a:cubicBezTo>
                  <a:pt x="775" y="337"/>
                  <a:pt x="800" y="326"/>
                  <a:pt x="745" y="363"/>
                </a:cubicBezTo>
                <a:cubicBezTo>
                  <a:pt x="731" y="373"/>
                  <a:pt x="696" y="379"/>
                  <a:pt x="696" y="379"/>
                </a:cubicBezTo>
                <a:cubicBezTo>
                  <a:pt x="610" y="367"/>
                  <a:pt x="623" y="372"/>
                  <a:pt x="599" y="298"/>
                </a:cubicBezTo>
                <a:cubicBezTo>
                  <a:pt x="581" y="315"/>
                  <a:pt x="565" y="337"/>
                  <a:pt x="542" y="347"/>
                </a:cubicBezTo>
                <a:cubicBezTo>
                  <a:pt x="526" y="354"/>
                  <a:pt x="493" y="363"/>
                  <a:pt x="493" y="363"/>
                </a:cubicBezTo>
                <a:cubicBezTo>
                  <a:pt x="403" y="352"/>
                  <a:pt x="444" y="365"/>
                  <a:pt x="396" y="314"/>
                </a:cubicBezTo>
                <a:cubicBezTo>
                  <a:pt x="326" y="338"/>
                  <a:pt x="364" y="329"/>
                  <a:pt x="282" y="339"/>
                </a:cubicBezTo>
                <a:cubicBezTo>
                  <a:pt x="209" y="331"/>
                  <a:pt x="205" y="342"/>
                  <a:pt x="185" y="282"/>
                </a:cubicBezTo>
                <a:cubicBezTo>
                  <a:pt x="182" y="293"/>
                  <a:pt x="184" y="305"/>
                  <a:pt x="177" y="314"/>
                </a:cubicBezTo>
                <a:cubicBezTo>
                  <a:pt x="171" y="321"/>
                  <a:pt x="161" y="323"/>
                  <a:pt x="152" y="323"/>
                </a:cubicBezTo>
                <a:cubicBezTo>
                  <a:pt x="117" y="323"/>
                  <a:pt x="77" y="332"/>
                  <a:pt x="47" y="314"/>
                </a:cubicBezTo>
                <a:cubicBezTo>
                  <a:pt x="31" y="304"/>
                  <a:pt x="47" y="277"/>
                  <a:pt x="47" y="258"/>
                </a:cubicBezTo>
                <a:close/>
              </a:path>
            </a:pathLst>
          </a:custGeom>
          <a:solidFill>
            <a:srgbClr val="CCFFFF"/>
          </a:solidFill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905000" y="2057400"/>
            <a:ext cx="415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0"/>
              <a:t>+1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1600200" y="2743200"/>
            <a:ext cx="990600" cy="304800"/>
          </a:xfrm>
          <a:prstGeom prst="rect">
            <a:avLst/>
          </a:prstGeom>
          <a:solidFill>
            <a:srgbClr val="CCFFCC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 flipH="1" flipV="1">
            <a:off x="1600200" y="2819400"/>
            <a:ext cx="152400" cy="76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>
            <a:off x="1600200" y="2895600"/>
            <a:ext cx="152400" cy="76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2133600" y="2362200"/>
            <a:ext cx="0" cy="381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2057400" y="2514600"/>
            <a:ext cx="152400" cy="76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1676400" y="24384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0"/>
              <a:t>16</a:t>
            </a: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133600" y="3048000"/>
            <a:ext cx="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 flipH="1">
            <a:off x="2133600" y="3200400"/>
            <a:ext cx="762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59" name="Line 16"/>
          <p:cNvSpPr>
            <a:spLocks noChangeShapeType="1"/>
          </p:cNvSpPr>
          <p:nvPr/>
        </p:nvSpPr>
        <p:spPr bwMode="auto">
          <a:xfrm flipV="1">
            <a:off x="2895600" y="1828800"/>
            <a:ext cx="0" cy="1371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60" name="Line 17"/>
          <p:cNvSpPr>
            <a:spLocks noChangeShapeType="1"/>
          </p:cNvSpPr>
          <p:nvPr/>
        </p:nvSpPr>
        <p:spPr bwMode="auto">
          <a:xfrm flipH="1">
            <a:off x="2133600" y="1828800"/>
            <a:ext cx="762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61" name="Line 18"/>
          <p:cNvSpPr>
            <a:spLocks noChangeShapeType="1"/>
          </p:cNvSpPr>
          <p:nvPr/>
        </p:nvSpPr>
        <p:spPr bwMode="auto">
          <a:xfrm>
            <a:off x="2133600" y="18288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62" name="Text Box 19"/>
          <p:cNvSpPr txBox="1">
            <a:spLocks noChangeArrowheads="1"/>
          </p:cNvSpPr>
          <p:nvPr/>
        </p:nvSpPr>
        <p:spPr bwMode="auto">
          <a:xfrm>
            <a:off x="1524000" y="3429000"/>
            <a:ext cx="1296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countmem[0]</a:t>
            </a:r>
          </a:p>
        </p:txBody>
      </p:sp>
      <p:sp>
        <p:nvSpPr>
          <p:cNvPr id="6163" name="Line 20"/>
          <p:cNvSpPr>
            <a:spLocks noChangeShapeType="1"/>
          </p:cNvSpPr>
          <p:nvPr/>
        </p:nvSpPr>
        <p:spPr bwMode="auto">
          <a:xfrm>
            <a:off x="2057400" y="3276600"/>
            <a:ext cx="152400" cy="76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64" name="Text Box 21"/>
          <p:cNvSpPr txBox="1">
            <a:spLocks noChangeArrowheads="1"/>
          </p:cNvSpPr>
          <p:nvPr/>
        </p:nvSpPr>
        <p:spPr bwMode="auto">
          <a:xfrm>
            <a:off x="1752600" y="32004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0"/>
              <a:t>16</a:t>
            </a:r>
          </a:p>
        </p:txBody>
      </p:sp>
      <p:sp>
        <p:nvSpPr>
          <p:cNvPr id="6165" name="Oval 22"/>
          <p:cNvSpPr>
            <a:spLocks noChangeArrowheads="1"/>
          </p:cNvSpPr>
          <p:nvPr/>
        </p:nvSpPr>
        <p:spPr bwMode="auto">
          <a:xfrm>
            <a:off x="2093913" y="31623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166" name="Line 40"/>
          <p:cNvSpPr>
            <a:spLocks noChangeShapeType="1"/>
          </p:cNvSpPr>
          <p:nvPr/>
        </p:nvSpPr>
        <p:spPr bwMode="auto">
          <a:xfrm flipH="1">
            <a:off x="1447800" y="2895600"/>
            <a:ext cx="152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67" name="Text Box 41"/>
          <p:cNvSpPr txBox="1">
            <a:spLocks noChangeArrowheads="1"/>
          </p:cNvSpPr>
          <p:nvPr/>
        </p:nvSpPr>
        <p:spPr bwMode="auto">
          <a:xfrm>
            <a:off x="4251325" y="3821113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b="0"/>
          </a:p>
        </p:txBody>
      </p:sp>
      <p:sp>
        <p:nvSpPr>
          <p:cNvPr id="6168" name="Text Box 43"/>
          <p:cNvSpPr txBox="1">
            <a:spLocks noChangeArrowheads="1"/>
          </p:cNvSpPr>
          <p:nvPr/>
        </p:nvSpPr>
        <p:spPr bwMode="auto">
          <a:xfrm>
            <a:off x="1066800" y="2743200"/>
            <a:ext cx="430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clk</a:t>
            </a:r>
          </a:p>
        </p:txBody>
      </p:sp>
      <p:sp>
        <p:nvSpPr>
          <p:cNvPr id="6169" name="Freeform 44"/>
          <p:cNvSpPr>
            <a:spLocks/>
          </p:cNvSpPr>
          <p:nvPr/>
        </p:nvSpPr>
        <p:spPr bwMode="auto">
          <a:xfrm>
            <a:off x="3276600" y="1981200"/>
            <a:ext cx="1270000" cy="481013"/>
          </a:xfrm>
          <a:custGeom>
            <a:avLst/>
            <a:gdLst>
              <a:gd name="T0" fmla="*/ 2147483647 w 1078"/>
              <a:gd name="T1" fmla="*/ 2147483647 h 379"/>
              <a:gd name="T2" fmla="*/ 2147483647 w 1078"/>
              <a:gd name="T3" fmla="*/ 2147483647 h 379"/>
              <a:gd name="T4" fmla="*/ 2147483647 w 1078"/>
              <a:gd name="T5" fmla="*/ 2147483647 h 379"/>
              <a:gd name="T6" fmla="*/ 2147483647 w 1078"/>
              <a:gd name="T7" fmla="*/ 2147483647 h 379"/>
              <a:gd name="T8" fmla="*/ 2147483647 w 1078"/>
              <a:gd name="T9" fmla="*/ 2147483647 h 379"/>
              <a:gd name="T10" fmla="*/ 2147483647 w 1078"/>
              <a:gd name="T11" fmla="*/ 2147483647 h 379"/>
              <a:gd name="T12" fmla="*/ 2147483647 w 1078"/>
              <a:gd name="T13" fmla="*/ 2147483647 h 379"/>
              <a:gd name="T14" fmla="*/ 2147483647 w 1078"/>
              <a:gd name="T15" fmla="*/ 2147483647 h 379"/>
              <a:gd name="T16" fmla="*/ 2147483647 w 1078"/>
              <a:gd name="T17" fmla="*/ 2147483647 h 379"/>
              <a:gd name="T18" fmla="*/ 2147483647 w 1078"/>
              <a:gd name="T19" fmla="*/ 2147483647 h 379"/>
              <a:gd name="T20" fmla="*/ 2147483647 w 1078"/>
              <a:gd name="T21" fmla="*/ 2147483647 h 379"/>
              <a:gd name="T22" fmla="*/ 2147483647 w 1078"/>
              <a:gd name="T23" fmla="*/ 2147483647 h 379"/>
              <a:gd name="T24" fmla="*/ 2147483647 w 1078"/>
              <a:gd name="T25" fmla="*/ 2147483647 h 379"/>
              <a:gd name="T26" fmla="*/ 2147483647 w 1078"/>
              <a:gd name="T27" fmla="*/ 2147483647 h 379"/>
              <a:gd name="T28" fmla="*/ 2147483647 w 1078"/>
              <a:gd name="T29" fmla="*/ 2147483647 h 379"/>
              <a:gd name="T30" fmla="*/ 2147483647 w 1078"/>
              <a:gd name="T31" fmla="*/ 2147483647 h 379"/>
              <a:gd name="T32" fmla="*/ 2147483647 w 1078"/>
              <a:gd name="T33" fmla="*/ 2147483647 h 379"/>
              <a:gd name="T34" fmla="*/ 2147483647 w 1078"/>
              <a:gd name="T35" fmla="*/ 2147483647 h 379"/>
              <a:gd name="T36" fmla="*/ 2147483647 w 1078"/>
              <a:gd name="T37" fmla="*/ 2147483647 h 379"/>
              <a:gd name="T38" fmla="*/ 2147483647 w 1078"/>
              <a:gd name="T39" fmla="*/ 2147483647 h 379"/>
              <a:gd name="T40" fmla="*/ 2147483647 w 1078"/>
              <a:gd name="T41" fmla="*/ 2147483647 h 379"/>
              <a:gd name="T42" fmla="*/ 2147483647 w 1078"/>
              <a:gd name="T43" fmla="*/ 2147483647 h 379"/>
              <a:gd name="T44" fmla="*/ 2147483647 w 1078"/>
              <a:gd name="T45" fmla="*/ 2147483647 h 379"/>
              <a:gd name="T46" fmla="*/ 2147483647 w 1078"/>
              <a:gd name="T47" fmla="*/ 2147483647 h 379"/>
              <a:gd name="T48" fmla="*/ 2147483647 w 1078"/>
              <a:gd name="T49" fmla="*/ 2147483647 h 379"/>
              <a:gd name="T50" fmla="*/ 2147483647 w 1078"/>
              <a:gd name="T51" fmla="*/ 2147483647 h 379"/>
              <a:gd name="T52" fmla="*/ 2147483647 w 1078"/>
              <a:gd name="T53" fmla="*/ 2147483647 h 379"/>
              <a:gd name="T54" fmla="*/ 2147483647 w 1078"/>
              <a:gd name="T55" fmla="*/ 2147483647 h 379"/>
              <a:gd name="T56" fmla="*/ 2147483647 w 1078"/>
              <a:gd name="T57" fmla="*/ 2147483647 h 379"/>
              <a:gd name="T58" fmla="*/ 2147483647 w 1078"/>
              <a:gd name="T59" fmla="*/ 2147483647 h 379"/>
              <a:gd name="T60" fmla="*/ 2147483647 w 1078"/>
              <a:gd name="T61" fmla="*/ 2147483647 h 379"/>
              <a:gd name="T62" fmla="*/ 2147483647 w 1078"/>
              <a:gd name="T63" fmla="*/ 2147483647 h 379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078"/>
              <a:gd name="T97" fmla="*/ 0 h 379"/>
              <a:gd name="T98" fmla="*/ 1078 w 1078"/>
              <a:gd name="T99" fmla="*/ 379 h 379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078" h="379">
                <a:moveTo>
                  <a:pt x="47" y="258"/>
                </a:moveTo>
                <a:cubicBezTo>
                  <a:pt x="0" y="208"/>
                  <a:pt x="30" y="136"/>
                  <a:pt x="79" y="104"/>
                </a:cubicBezTo>
                <a:cubicBezTo>
                  <a:pt x="109" y="107"/>
                  <a:pt x="140" y="106"/>
                  <a:pt x="169" y="112"/>
                </a:cubicBezTo>
                <a:cubicBezTo>
                  <a:pt x="178" y="114"/>
                  <a:pt x="183" y="128"/>
                  <a:pt x="193" y="128"/>
                </a:cubicBezTo>
                <a:cubicBezTo>
                  <a:pt x="203" y="128"/>
                  <a:pt x="209" y="117"/>
                  <a:pt x="217" y="112"/>
                </a:cubicBezTo>
                <a:cubicBezTo>
                  <a:pt x="233" y="61"/>
                  <a:pt x="275" y="51"/>
                  <a:pt x="323" y="39"/>
                </a:cubicBezTo>
                <a:cubicBezTo>
                  <a:pt x="353" y="42"/>
                  <a:pt x="386" y="33"/>
                  <a:pt x="412" y="47"/>
                </a:cubicBezTo>
                <a:cubicBezTo>
                  <a:pt x="427" y="55"/>
                  <a:pt x="428" y="95"/>
                  <a:pt x="428" y="95"/>
                </a:cubicBezTo>
                <a:cubicBezTo>
                  <a:pt x="458" y="66"/>
                  <a:pt x="487" y="44"/>
                  <a:pt x="526" y="31"/>
                </a:cubicBezTo>
                <a:cubicBezTo>
                  <a:pt x="679" y="39"/>
                  <a:pt x="664" y="0"/>
                  <a:pt x="688" y="95"/>
                </a:cubicBezTo>
                <a:cubicBezTo>
                  <a:pt x="704" y="90"/>
                  <a:pt x="720" y="84"/>
                  <a:pt x="736" y="79"/>
                </a:cubicBezTo>
                <a:cubicBezTo>
                  <a:pt x="744" y="76"/>
                  <a:pt x="753" y="74"/>
                  <a:pt x="761" y="71"/>
                </a:cubicBezTo>
                <a:cubicBezTo>
                  <a:pt x="777" y="66"/>
                  <a:pt x="809" y="55"/>
                  <a:pt x="809" y="55"/>
                </a:cubicBezTo>
                <a:cubicBezTo>
                  <a:pt x="904" y="63"/>
                  <a:pt x="912" y="43"/>
                  <a:pt x="931" y="120"/>
                </a:cubicBezTo>
                <a:cubicBezTo>
                  <a:pt x="945" y="245"/>
                  <a:pt x="914" y="185"/>
                  <a:pt x="964" y="185"/>
                </a:cubicBezTo>
                <a:cubicBezTo>
                  <a:pt x="986" y="185"/>
                  <a:pt x="1007" y="190"/>
                  <a:pt x="1029" y="193"/>
                </a:cubicBezTo>
                <a:cubicBezTo>
                  <a:pt x="1078" y="209"/>
                  <a:pt x="1076" y="200"/>
                  <a:pt x="1045" y="298"/>
                </a:cubicBezTo>
                <a:cubicBezTo>
                  <a:pt x="1044" y="302"/>
                  <a:pt x="997" y="311"/>
                  <a:pt x="980" y="314"/>
                </a:cubicBezTo>
                <a:cubicBezTo>
                  <a:pt x="966" y="358"/>
                  <a:pt x="942" y="360"/>
                  <a:pt x="899" y="371"/>
                </a:cubicBezTo>
                <a:cubicBezTo>
                  <a:pt x="856" y="363"/>
                  <a:pt x="842" y="359"/>
                  <a:pt x="818" y="323"/>
                </a:cubicBezTo>
                <a:cubicBezTo>
                  <a:pt x="775" y="337"/>
                  <a:pt x="800" y="326"/>
                  <a:pt x="745" y="363"/>
                </a:cubicBezTo>
                <a:cubicBezTo>
                  <a:pt x="731" y="373"/>
                  <a:pt x="696" y="379"/>
                  <a:pt x="696" y="379"/>
                </a:cubicBezTo>
                <a:cubicBezTo>
                  <a:pt x="610" y="367"/>
                  <a:pt x="623" y="372"/>
                  <a:pt x="599" y="298"/>
                </a:cubicBezTo>
                <a:cubicBezTo>
                  <a:pt x="581" y="315"/>
                  <a:pt x="565" y="337"/>
                  <a:pt x="542" y="347"/>
                </a:cubicBezTo>
                <a:cubicBezTo>
                  <a:pt x="526" y="354"/>
                  <a:pt x="493" y="363"/>
                  <a:pt x="493" y="363"/>
                </a:cubicBezTo>
                <a:cubicBezTo>
                  <a:pt x="403" y="352"/>
                  <a:pt x="444" y="365"/>
                  <a:pt x="396" y="314"/>
                </a:cubicBezTo>
                <a:cubicBezTo>
                  <a:pt x="326" y="338"/>
                  <a:pt x="364" y="329"/>
                  <a:pt x="282" y="339"/>
                </a:cubicBezTo>
                <a:cubicBezTo>
                  <a:pt x="209" y="331"/>
                  <a:pt x="205" y="342"/>
                  <a:pt x="185" y="282"/>
                </a:cubicBezTo>
                <a:cubicBezTo>
                  <a:pt x="182" y="293"/>
                  <a:pt x="184" y="305"/>
                  <a:pt x="177" y="314"/>
                </a:cubicBezTo>
                <a:cubicBezTo>
                  <a:pt x="171" y="321"/>
                  <a:pt x="161" y="323"/>
                  <a:pt x="152" y="323"/>
                </a:cubicBezTo>
                <a:cubicBezTo>
                  <a:pt x="117" y="323"/>
                  <a:pt x="77" y="332"/>
                  <a:pt x="47" y="314"/>
                </a:cubicBezTo>
                <a:cubicBezTo>
                  <a:pt x="31" y="304"/>
                  <a:pt x="47" y="277"/>
                  <a:pt x="47" y="258"/>
                </a:cubicBezTo>
                <a:close/>
              </a:path>
            </a:pathLst>
          </a:custGeom>
          <a:solidFill>
            <a:srgbClr val="CCFFFF"/>
          </a:solidFill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70" name="Text Box 45"/>
          <p:cNvSpPr txBox="1">
            <a:spLocks noChangeArrowheads="1"/>
          </p:cNvSpPr>
          <p:nvPr/>
        </p:nvSpPr>
        <p:spPr bwMode="auto">
          <a:xfrm>
            <a:off x="3733800" y="2057400"/>
            <a:ext cx="415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0"/>
              <a:t>+1</a:t>
            </a:r>
          </a:p>
        </p:txBody>
      </p:sp>
      <p:sp>
        <p:nvSpPr>
          <p:cNvPr id="6171" name="Rectangle 46"/>
          <p:cNvSpPr>
            <a:spLocks noChangeArrowheads="1"/>
          </p:cNvSpPr>
          <p:nvPr/>
        </p:nvSpPr>
        <p:spPr bwMode="auto">
          <a:xfrm>
            <a:off x="3429000" y="2743200"/>
            <a:ext cx="990600" cy="304800"/>
          </a:xfrm>
          <a:prstGeom prst="rect">
            <a:avLst/>
          </a:prstGeom>
          <a:solidFill>
            <a:srgbClr val="CCFFCC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172" name="Line 47"/>
          <p:cNvSpPr>
            <a:spLocks noChangeShapeType="1"/>
          </p:cNvSpPr>
          <p:nvPr/>
        </p:nvSpPr>
        <p:spPr bwMode="auto">
          <a:xfrm flipH="1" flipV="1">
            <a:off x="3429000" y="2819400"/>
            <a:ext cx="152400" cy="76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73" name="Line 48"/>
          <p:cNvSpPr>
            <a:spLocks noChangeShapeType="1"/>
          </p:cNvSpPr>
          <p:nvPr/>
        </p:nvSpPr>
        <p:spPr bwMode="auto">
          <a:xfrm flipH="1">
            <a:off x="3429000" y="2895600"/>
            <a:ext cx="152400" cy="76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74" name="Line 49"/>
          <p:cNvSpPr>
            <a:spLocks noChangeShapeType="1"/>
          </p:cNvSpPr>
          <p:nvPr/>
        </p:nvSpPr>
        <p:spPr bwMode="auto">
          <a:xfrm>
            <a:off x="3962400" y="2362200"/>
            <a:ext cx="0" cy="381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75" name="Line 50"/>
          <p:cNvSpPr>
            <a:spLocks noChangeShapeType="1"/>
          </p:cNvSpPr>
          <p:nvPr/>
        </p:nvSpPr>
        <p:spPr bwMode="auto">
          <a:xfrm>
            <a:off x="3886200" y="2514600"/>
            <a:ext cx="152400" cy="76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76" name="Text Box 51"/>
          <p:cNvSpPr txBox="1">
            <a:spLocks noChangeArrowheads="1"/>
          </p:cNvSpPr>
          <p:nvPr/>
        </p:nvSpPr>
        <p:spPr bwMode="auto">
          <a:xfrm>
            <a:off x="3505200" y="24384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0"/>
              <a:t>16</a:t>
            </a:r>
          </a:p>
        </p:txBody>
      </p:sp>
      <p:sp>
        <p:nvSpPr>
          <p:cNvPr id="6177" name="Line 52"/>
          <p:cNvSpPr>
            <a:spLocks noChangeShapeType="1"/>
          </p:cNvSpPr>
          <p:nvPr/>
        </p:nvSpPr>
        <p:spPr bwMode="auto">
          <a:xfrm>
            <a:off x="3962400" y="3048000"/>
            <a:ext cx="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78" name="Line 53"/>
          <p:cNvSpPr>
            <a:spLocks noChangeShapeType="1"/>
          </p:cNvSpPr>
          <p:nvPr/>
        </p:nvSpPr>
        <p:spPr bwMode="auto">
          <a:xfrm flipH="1">
            <a:off x="3962400" y="3200400"/>
            <a:ext cx="762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79" name="Line 54"/>
          <p:cNvSpPr>
            <a:spLocks noChangeShapeType="1"/>
          </p:cNvSpPr>
          <p:nvPr/>
        </p:nvSpPr>
        <p:spPr bwMode="auto">
          <a:xfrm flipV="1">
            <a:off x="4724400" y="1828800"/>
            <a:ext cx="0" cy="1371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80" name="Line 55"/>
          <p:cNvSpPr>
            <a:spLocks noChangeShapeType="1"/>
          </p:cNvSpPr>
          <p:nvPr/>
        </p:nvSpPr>
        <p:spPr bwMode="auto">
          <a:xfrm flipH="1">
            <a:off x="3962400" y="1828800"/>
            <a:ext cx="762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81" name="Line 56"/>
          <p:cNvSpPr>
            <a:spLocks noChangeShapeType="1"/>
          </p:cNvSpPr>
          <p:nvPr/>
        </p:nvSpPr>
        <p:spPr bwMode="auto">
          <a:xfrm>
            <a:off x="3962400" y="18288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82" name="Text Box 57"/>
          <p:cNvSpPr txBox="1">
            <a:spLocks noChangeArrowheads="1"/>
          </p:cNvSpPr>
          <p:nvPr/>
        </p:nvSpPr>
        <p:spPr bwMode="auto">
          <a:xfrm>
            <a:off x="3352800" y="3429000"/>
            <a:ext cx="1296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countmem[1]</a:t>
            </a:r>
          </a:p>
        </p:txBody>
      </p:sp>
      <p:sp>
        <p:nvSpPr>
          <p:cNvPr id="6183" name="Line 58"/>
          <p:cNvSpPr>
            <a:spLocks noChangeShapeType="1"/>
          </p:cNvSpPr>
          <p:nvPr/>
        </p:nvSpPr>
        <p:spPr bwMode="auto">
          <a:xfrm>
            <a:off x="3886200" y="3276600"/>
            <a:ext cx="152400" cy="76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84" name="Text Box 59"/>
          <p:cNvSpPr txBox="1">
            <a:spLocks noChangeArrowheads="1"/>
          </p:cNvSpPr>
          <p:nvPr/>
        </p:nvSpPr>
        <p:spPr bwMode="auto">
          <a:xfrm>
            <a:off x="3581400" y="32004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0"/>
              <a:t>16</a:t>
            </a:r>
          </a:p>
        </p:txBody>
      </p:sp>
      <p:sp>
        <p:nvSpPr>
          <p:cNvPr id="6185" name="Oval 60"/>
          <p:cNvSpPr>
            <a:spLocks noChangeArrowheads="1"/>
          </p:cNvSpPr>
          <p:nvPr/>
        </p:nvSpPr>
        <p:spPr bwMode="auto">
          <a:xfrm>
            <a:off x="3922713" y="31623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186" name="Line 61"/>
          <p:cNvSpPr>
            <a:spLocks noChangeShapeType="1"/>
          </p:cNvSpPr>
          <p:nvPr/>
        </p:nvSpPr>
        <p:spPr bwMode="auto">
          <a:xfrm flipH="1">
            <a:off x="3276600" y="2895600"/>
            <a:ext cx="152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87" name="Text Box 62"/>
          <p:cNvSpPr txBox="1">
            <a:spLocks noChangeArrowheads="1"/>
          </p:cNvSpPr>
          <p:nvPr/>
        </p:nvSpPr>
        <p:spPr bwMode="auto">
          <a:xfrm>
            <a:off x="2895600" y="2743200"/>
            <a:ext cx="430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clk</a:t>
            </a:r>
          </a:p>
        </p:txBody>
      </p:sp>
      <p:sp>
        <p:nvSpPr>
          <p:cNvPr id="6188" name="Text Box 63"/>
          <p:cNvSpPr txBox="1">
            <a:spLocks noChangeArrowheads="1"/>
          </p:cNvSpPr>
          <p:nvPr/>
        </p:nvSpPr>
        <p:spPr bwMode="auto">
          <a:xfrm>
            <a:off x="4937125" y="2203450"/>
            <a:ext cx="69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 b="0"/>
              <a:t>…</a:t>
            </a:r>
          </a:p>
        </p:txBody>
      </p:sp>
      <p:sp>
        <p:nvSpPr>
          <p:cNvPr id="6189" name="Text Box 65"/>
          <p:cNvSpPr txBox="1">
            <a:spLocks noChangeArrowheads="1"/>
          </p:cNvSpPr>
          <p:nvPr/>
        </p:nvSpPr>
        <p:spPr bwMode="auto">
          <a:xfrm>
            <a:off x="6842125" y="3821113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b="0"/>
          </a:p>
        </p:txBody>
      </p:sp>
      <p:sp>
        <p:nvSpPr>
          <p:cNvPr id="6190" name="Freeform 66"/>
          <p:cNvSpPr>
            <a:spLocks/>
          </p:cNvSpPr>
          <p:nvPr/>
        </p:nvSpPr>
        <p:spPr bwMode="auto">
          <a:xfrm>
            <a:off x="5867400" y="1981200"/>
            <a:ext cx="1270000" cy="481013"/>
          </a:xfrm>
          <a:custGeom>
            <a:avLst/>
            <a:gdLst>
              <a:gd name="T0" fmla="*/ 2147483647 w 1078"/>
              <a:gd name="T1" fmla="*/ 2147483647 h 379"/>
              <a:gd name="T2" fmla="*/ 2147483647 w 1078"/>
              <a:gd name="T3" fmla="*/ 2147483647 h 379"/>
              <a:gd name="T4" fmla="*/ 2147483647 w 1078"/>
              <a:gd name="T5" fmla="*/ 2147483647 h 379"/>
              <a:gd name="T6" fmla="*/ 2147483647 w 1078"/>
              <a:gd name="T7" fmla="*/ 2147483647 h 379"/>
              <a:gd name="T8" fmla="*/ 2147483647 w 1078"/>
              <a:gd name="T9" fmla="*/ 2147483647 h 379"/>
              <a:gd name="T10" fmla="*/ 2147483647 w 1078"/>
              <a:gd name="T11" fmla="*/ 2147483647 h 379"/>
              <a:gd name="T12" fmla="*/ 2147483647 w 1078"/>
              <a:gd name="T13" fmla="*/ 2147483647 h 379"/>
              <a:gd name="T14" fmla="*/ 2147483647 w 1078"/>
              <a:gd name="T15" fmla="*/ 2147483647 h 379"/>
              <a:gd name="T16" fmla="*/ 2147483647 w 1078"/>
              <a:gd name="T17" fmla="*/ 2147483647 h 379"/>
              <a:gd name="T18" fmla="*/ 2147483647 w 1078"/>
              <a:gd name="T19" fmla="*/ 2147483647 h 379"/>
              <a:gd name="T20" fmla="*/ 2147483647 w 1078"/>
              <a:gd name="T21" fmla="*/ 2147483647 h 379"/>
              <a:gd name="T22" fmla="*/ 2147483647 w 1078"/>
              <a:gd name="T23" fmla="*/ 2147483647 h 379"/>
              <a:gd name="T24" fmla="*/ 2147483647 w 1078"/>
              <a:gd name="T25" fmla="*/ 2147483647 h 379"/>
              <a:gd name="T26" fmla="*/ 2147483647 w 1078"/>
              <a:gd name="T27" fmla="*/ 2147483647 h 379"/>
              <a:gd name="T28" fmla="*/ 2147483647 w 1078"/>
              <a:gd name="T29" fmla="*/ 2147483647 h 379"/>
              <a:gd name="T30" fmla="*/ 2147483647 w 1078"/>
              <a:gd name="T31" fmla="*/ 2147483647 h 379"/>
              <a:gd name="T32" fmla="*/ 2147483647 w 1078"/>
              <a:gd name="T33" fmla="*/ 2147483647 h 379"/>
              <a:gd name="T34" fmla="*/ 2147483647 w 1078"/>
              <a:gd name="T35" fmla="*/ 2147483647 h 379"/>
              <a:gd name="T36" fmla="*/ 2147483647 w 1078"/>
              <a:gd name="T37" fmla="*/ 2147483647 h 379"/>
              <a:gd name="T38" fmla="*/ 2147483647 w 1078"/>
              <a:gd name="T39" fmla="*/ 2147483647 h 379"/>
              <a:gd name="T40" fmla="*/ 2147483647 w 1078"/>
              <a:gd name="T41" fmla="*/ 2147483647 h 379"/>
              <a:gd name="T42" fmla="*/ 2147483647 w 1078"/>
              <a:gd name="T43" fmla="*/ 2147483647 h 379"/>
              <a:gd name="T44" fmla="*/ 2147483647 w 1078"/>
              <a:gd name="T45" fmla="*/ 2147483647 h 379"/>
              <a:gd name="T46" fmla="*/ 2147483647 w 1078"/>
              <a:gd name="T47" fmla="*/ 2147483647 h 379"/>
              <a:gd name="T48" fmla="*/ 2147483647 w 1078"/>
              <a:gd name="T49" fmla="*/ 2147483647 h 379"/>
              <a:gd name="T50" fmla="*/ 2147483647 w 1078"/>
              <a:gd name="T51" fmla="*/ 2147483647 h 379"/>
              <a:gd name="T52" fmla="*/ 2147483647 w 1078"/>
              <a:gd name="T53" fmla="*/ 2147483647 h 379"/>
              <a:gd name="T54" fmla="*/ 2147483647 w 1078"/>
              <a:gd name="T55" fmla="*/ 2147483647 h 379"/>
              <a:gd name="T56" fmla="*/ 2147483647 w 1078"/>
              <a:gd name="T57" fmla="*/ 2147483647 h 379"/>
              <a:gd name="T58" fmla="*/ 2147483647 w 1078"/>
              <a:gd name="T59" fmla="*/ 2147483647 h 379"/>
              <a:gd name="T60" fmla="*/ 2147483647 w 1078"/>
              <a:gd name="T61" fmla="*/ 2147483647 h 379"/>
              <a:gd name="T62" fmla="*/ 2147483647 w 1078"/>
              <a:gd name="T63" fmla="*/ 2147483647 h 379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078"/>
              <a:gd name="T97" fmla="*/ 0 h 379"/>
              <a:gd name="T98" fmla="*/ 1078 w 1078"/>
              <a:gd name="T99" fmla="*/ 379 h 379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078" h="379">
                <a:moveTo>
                  <a:pt x="47" y="258"/>
                </a:moveTo>
                <a:cubicBezTo>
                  <a:pt x="0" y="208"/>
                  <a:pt x="30" y="136"/>
                  <a:pt x="79" y="104"/>
                </a:cubicBezTo>
                <a:cubicBezTo>
                  <a:pt x="109" y="107"/>
                  <a:pt x="140" y="106"/>
                  <a:pt x="169" y="112"/>
                </a:cubicBezTo>
                <a:cubicBezTo>
                  <a:pt x="178" y="114"/>
                  <a:pt x="183" y="128"/>
                  <a:pt x="193" y="128"/>
                </a:cubicBezTo>
                <a:cubicBezTo>
                  <a:pt x="203" y="128"/>
                  <a:pt x="209" y="117"/>
                  <a:pt x="217" y="112"/>
                </a:cubicBezTo>
                <a:cubicBezTo>
                  <a:pt x="233" y="61"/>
                  <a:pt x="275" y="51"/>
                  <a:pt x="323" y="39"/>
                </a:cubicBezTo>
                <a:cubicBezTo>
                  <a:pt x="353" y="42"/>
                  <a:pt x="386" y="33"/>
                  <a:pt x="412" y="47"/>
                </a:cubicBezTo>
                <a:cubicBezTo>
                  <a:pt x="427" y="55"/>
                  <a:pt x="428" y="95"/>
                  <a:pt x="428" y="95"/>
                </a:cubicBezTo>
                <a:cubicBezTo>
                  <a:pt x="458" y="66"/>
                  <a:pt x="487" y="44"/>
                  <a:pt x="526" y="31"/>
                </a:cubicBezTo>
                <a:cubicBezTo>
                  <a:pt x="679" y="39"/>
                  <a:pt x="664" y="0"/>
                  <a:pt x="688" y="95"/>
                </a:cubicBezTo>
                <a:cubicBezTo>
                  <a:pt x="704" y="90"/>
                  <a:pt x="720" y="84"/>
                  <a:pt x="736" y="79"/>
                </a:cubicBezTo>
                <a:cubicBezTo>
                  <a:pt x="744" y="76"/>
                  <a:pt x="753" y="74"/>
                  <a:pt x="761" y="71"/>
                </a:cubicBezTo>
                <a:cubicBezTo>
                  <a:pt x="777" y="66"/>
                  <a:pt x="809" y="55"/>
                  <a:pt x="809" y="55"/>
                </a:cubicBezTo>
                <a:cubicBezTo>
                  <a:pt x="904" y="63"/>
                  <a:pt x="912" y="43"/>
                  <a:pt x="931" y="120"/>
                </a:cubicBezTo>
                <a:cubicBezTo>
                  <a:pt x="945" y="245"/>
                  <a:pt x="914" y="185"/>
                  <a:pt x="964" y="185"/>
                </a:cubicBezTo>
                <a:cubicBezTo>
                  <a:pt x="986" y="185"/>
                  <a:pt x="1007" y="190"/>
                  <a:pt x="1029" y="193"/>
                </a:cubicBezTo>
                <a:cubicBezTo>
                  <a:pt x="1078" y="209"/>
                  <a:pt x="1076" y="200"/>
                  <a:pt x="1045" y="298"/>
                </a:cubicBezTo>
                <a:cubicBezTo>
                  <a:pt x="1044" y="302"/>
                  <a:pt x="997" y="311"/>
                  <a:pt x="980" y="314"/>
                </a:cubicBezTo>
                <a:cubicBezTo>
                  <a:pt x="966" y="358"/>
                  <a:pt x="942" y="360"/>
                  <a:pt x="899" y="371"/>
                </a:cubicBezTo>
                <a:cubicBezTo>
                  <a:pt x="856" y="363"/>
                  <a:pt x="842" y="359"/>
                  <a:pt x="818" y="323"/>
                </a:cubicBezTo>
                <a:cubicBezTo>
                  <a:pt x="775" y="337"/>
                  <a:pt x="800" y="326"/>
                  <a:pt x="745" y="363"/>
                </a:cubicBezTo>
                <a:cubicBezTo>
                  <a:pt x="731" y="373"/>
                  <a:pt x="696" y="379"/>
                  <a:pt x="696" y="379"/>
                </a:cubicBezTo>
                <a:cubicBezTo>
                  <a:pt x="610" y="367"/>
                  <a:pt x="623" y="372"/>
                  <a:pt x="599" y="298"/>
                </a:cubicBezTo>
                <a:cubicBezTo>
                  <a:pt x="581" y="315"/>
                  <a:pt x="565" y="337"/>
                  <a:pt x="542" y="347"/>
                </a:cubicBezTo>
                <a:cubicBezTo>
                  <a:pt x="526" y="354"/>
                  <a:pt x="493" y="363"/>
                  <a:pt x="493" y="363"/>
                </a:cubicBezTo>
                <a:cubicBezTo>
                  <a:pt x="403" y="352"/>
                  <a:pt x="444" y="365"/>
                  <a:pt x="396" y="314"/>
                </a:cubicBezTo>
                <a:cubicBezTo>
                  <a:pt x="326" y="338"/>
                  <a:pt x="364" y="329"/>
                  <a:pt x="282" y="339"/>
                </a:cubicBezTo>
                <a:cubicBezTo>
                  <a:pt x="209" y="331"/>
                  <a:pt x="205" y="342"/>
                  <a:pt x="185" y="282"/>
                </a:cubicBezTo>
                <a:cubicBezTo>
                  <a:pt x="182" y="293"/>
                  <a:pt x="184" y="305"/>
                  <a:pt x="177" y="314"/>
                </a:cubicBezTo>
                <a:cubicBezTo>
                  <a:pt x="171" y="321"/>
                  <a:pt x="161" y="323"/>
                  <a:pt x="152" y="323"/>
                </a:cubicBezTo>
                <a:cubicBezTo>
                  <a:pt x="117" y="323"/>
                  <a:pt x="77" y="332"/>
                  <a:pt x="47" y="314"/>
                </a:cubicBezTo>
                <a:cubicBezTo>
                  <a:pt x="31" y="304"/>
                  <a:pt x="47" y="277"/>
                  <a:pt x="47" y="258"/>
                </a:cubicBezTo>
                <a:close/>
              </a:path>
            </a:pathLst>
          </a:custGeom>
          <a:solidFill>
            <a:srgbClr val="CCFFFF"/>
          </a:solidFill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91" name="Text Box 67"/>
          <p:cNvSpPr txBox="1">
            <a:spLocks noChangeArrowheads="1"/>
          </p:cNvSpPr>
          <p:nvPr/>
        </p:nvSpPr>
        <p:spPr bwMode="auto">
          <a:xfrm>
            <a:off x="6324600" y="2057400"/>
            <a:ext cx="415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0"/>
              <a:t>+1</a:t>
            </a:r>
          </a:p>
        </p:txBody>
      </p:sp>
      <p:sp>
        <p:nvSpPr>
          <p:cNvPr id="6192" name="Rectangle 68"/>
          <p:cNvSpPr>
            <a:spLocks noChangeArrowheads="1"/>
          </p:cNvSpPr>
          <p:nvPr/>
        </p:nvSpPr>
        <p:spPr bwMode="auto">
          <a:xfrm>
            <a:off x="6019800" y="2743200"/>
            <a:ext cx="990600" cy="304800"/>
          </a:xfrm>
          <a:prstGeom prst="rect">
            <a:avLst/>
          </a:prstGeom>
          <a:solidFill>
            <a:srgbClr val="CCFFCC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193" name="Line 69"/>
          <p:cNvSpPr>
            <a:spLocks noChangeShapeType="1"/>
          </p:cNvSpPr>
          <p:nvPr/>
        </p:nvSpPr>
        <p:spPr bwMode="auto">
          <a:xfrm flipH="1" flipV="1">
            <a:off x="6019800" y="2819400"/>
            <a:ext cx="152400" cy="76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94" name="Line 70"/>
          <p:cNvSpPr>
            <a:spLocks noChangeShapeType="1"/>
          </p:cNvSpPr>
          <p:nvPr/>
        </p:nvSpPr>
        <p:spPr bwMode="auto">
          <a:xfrm flipH="1">
            <a:off x="6019800" y="2895600"/>
            <a:ext cx="152400" cy="76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95" name="Line 71"/>
          <p:cNvSpPr>
            <a:spLocks noChangeShapeType="1"/>
          </p:cNvSpPr>
          <p:nvPr/>
        </p:nvSpPr>
        <p:spPr bwMode="auto">
          <a:xfrm>
            <a:off x="6553200" y="2362200"/>
            <a:ext cx="0" cy="381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96" name="Line 72"/>
          <p:cNvSpPr>
            <a:spLocks noChangeShapeType="1"/>
          </p:cNvSpPr>
          <p:nvPr/>
        </p:nvSpPr>
        <p:spPr bwMode="auto">
          <a:xfrm>
            <a:off x="6477000" y="2514600"/>
            <a:ext cx="152400" cy="76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97" name="Text Box 73"/>
          <p:cNvSpPr txBox="1">
            <a:spLocks noChangeArrowheads="1"/>
          </p:cNvSpPr>
          <p:nvPr/>
        </p:nvSpPr>
        <p:spPr bwMode="auto">
          <a:xfrm>
            <a:off x="6096000" y="24384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0"/>
              <a:t>16</a:t>
            </a:r>
          </a:p>
        </p:txBody>
      </p:sp>
      <p:sp>
        <p:nvSpPr>
          <p:cNvPr id="6198" name="Line 74"/>
          <p:cNvSpPr>
            <a:spLocks noChangeShapeType="1"/>
          </p:cNvSpPr>
          <p:nvPr/>
        </p:nvSpPr>
        <p:spPr bwMode="auto">
          <a:xfrm>
            <a:off x="6553200" y="3048000"/>
            <a:ext cx="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99" name="Line 75"/>
          <p:cNvSpPr>
            <a:spLocks noChangeShapeType="1"/>
          </p:cNvSpPr>
          <p:nvPr/>
        </p:nvSpPr>
        <p:spPr bwMode="auto">
          <a:xfrm flipH="1">
            <a:off x="6553200" y="3200400"/>
            <a:ext cx="762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00" name="Line 76"/>
          <p:cNvSpPr>
            <a:spLocks noChangeShapeType="1"/>
          </p:cNvSpPr>
          <p:nvPr/>
        </p:nvSpPr>
        <p:spPr bwMode="auto">
          <a:xfrm flipV="1">
            <a:off x="7315200" y="1828800"/>
            <a:ext cx="0" cy="1371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01" name="Line 77"/>
          <p:cNvSpPr>
            <a:spLocks noChangeShapeType="1"/>
          </p:cNvSpPr>
          <p:nvPr/>
        </p:nvSpPr>
        <p:spPr bwMode="auto">
          <a:xfrm flipH="1">
            <a:off x="6553200" y="1828800"/>
            <a:ext cx="762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02" name="Line 78"/>
          <p:cNvSpPr>
            <a:spLocks noChangeShapeType="1"/>
          </p:cNvSpPr>
          <p:nvPr/>
        </p:nvSpPr>
        <p:spPr bwMode="auto">
          <a:xfrm>
            <a:off x="6553200" y="18288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03" name="Text Box 79"/>
          <p:cNvSpPr txBox="1">
            <a:spLocks noChangeArrowheads="1"/>
          </p:cNvSpPr>
          <p:nvPr/>
        </p:nvSpPr>
        <p:spPr bwMode="auto">
          <a:xfrm>
            <a:off x="5943600" y="3429000"/>
            <a:ext cx="1296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countmem[7]</a:t>
            </a:r>
          </a:p>
        </p:txBody>
      </p:sp>
      <p:sp>
        <p:nvSpPr>
          <p:cNvPr id="6204" name="Line 80"/>
          <p:cNvSpPr>
            <a:spLocks noChangeShapeType="1"/>
          </p:cNvSpPr>
          <p:nvPr/>
        </p:nvSpPr>
        <p:spPr bwMode="auto">
          <a:xfrm>
            <a:off x="6477000" y="3276600"/>
            <a:ext cx="152400" cy="76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05" name="Text Box 81"/>
          <p:cNvSpPr txBox="1">
            <a:spLocks noChangeArrowheads="1"/>
          </p:cNvSpPr>
          <p:nvPr/>
        </p:nvSpPr>
        <p:spPr bwMode="auto">
          <a:xfrm>
            <a:off x="6172200" y="32004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0"/>
              <a:t>16</a:t>
            </a:r>
          </a:p>
        </p:txBody>
      </p:sp>
      <p:sp>
        <p:nvSpPr>
          <p:cNvPr id="6206" name="Oval 82"/>
          <p:cNvSpPr>
            <a:spLocks noChangeArrowheads="1"/>
          </p:cNvSpPr>
          <p:nvPr/>
        </p:nvSpPr>
        <p:spPr bwMode="auto">
          <a:xfrm>
            <a:off x="6513513" y="31623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207" name="Line 83"/>
          <p:cNvSpPr>
            <a:spLocks noChangeShapeType="1"/>
          </p:cNvSpPr>
          <p:nvPr/>
        </p:nvSpPr>
        <p:spPr bwMode="auto">
          <a:xfrm flipH="1">
            <a:off x="5867400" y="2895600"/>
            <a:ext cx="152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08" name="Text Box 84"/>
          <p:cNvSpPr txBox="1">
            <a:spLocks noChangeArrowheads="1"/>
          </p:cNvSpPr>
          <p:nvPr/>
        </p:nvSpPr>
        <p:spPr bwMode="auto">
          <a:xfrm>
            <a:off x="5486400" y="2743200"/>
            <a:ext cx="430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clk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6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6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6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6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7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Decoder Verilog: Area Comparison</a:t>
            </a:r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7BC27C5-9F0F-4DD6-9B0B-8763CD92271F}" type="slidenum">
              <a:rPr lang="en-US" altLang="en-US" sz="1000" b="0">
                <a:latin typeface="Verdana" panose="020B0604030504040204" pitchFamily="34" charset="0"/>
              </a:rPr>
              <a:pPr/>
              <a:t>40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pic>
        <p:nvPicPr>
          <p:cNvPr id="44036" name="Picture 43" descr="synco_Ex3-T2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4" b="3751"/>
          <a:stretch>
            <a:fillRect/>
          </a:stretch>
        </p:blipFill>
        <p:spPr bwMode="auto">
          <a:xfrm>
            <a:off x="152400" y="1524000"/>
            <a:ext cx="74676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Oval 44"/>
          <p:cNvSpPr>
            <a:spLocks noChangeArrowheads="1"/>
          </p:cNvSpPr>
          <p:nvPr/>
        </p:nvSpPr>
        <p:spPr bwMode="auto">
          <a:xfrm>
            <a:off x="6248400" y="2209800"/>
            <a:ext cx="914400" cy="990600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4038" name="Text Box 45"/>
          <p:cNvSpPr txBox="1">
            <a:spLocks noChangeArrowheads="1"/>
          </p:cNvSpPr>
          <p:nvPr/>
        </p:nvSpPr>
        <p:spPr bwMode="auto">
          <a:xfrm>
            <a:off x="6765925" y="3821113"/>
            <a:ext cx="1768475" cy="847725"/>
          </a:xfrm>
          <a:prstGeom prst="rect">
            <a:avLst/>
          </a:prstGeom>
          <a:solidFill>
            <a:srgbClr val="CCFFCC">
              <a:alpha val="49019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/>
              <a:t>Loop method</a:t>
            </a:r>
          </a:p>
          <a:p>
            <a:r>
              <a:rPr lang="en-US" altLang="en-US" sz="1600"/>
              <a:t>Starts to look advantageous</a:t>
            </a:r>
          </a:p>
        </p:txBody>
      </p:sp>
      <p:sp>
        <p:nvSpPr>
          <p:cNvPr id="44039" name="Line 46"/>
          <p:cNvSpPr>
            <a:spLocks noChangeShapeType="1"/>
          </p:cNvSpPr>
          <p:nvPr/>
        </p:nvSpPr>
        <p:spPr bwMode="auto">
          <a:xfrm flipH="1" flipV="1">
            <a:off x="6858000" y="3200400"/>
            <a:ext cx="304800" cy="609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6"/>
          <p:cNvSpPr>
            <a:spLocks noGrp="1" noChangeArrowheads="1"/>
          </p:cNvSpPr>
          <p:nvPr>
            <p:ph type="title"/>
          </p:nvPr>
        </p:nvSpPr>
        <p:spPr>
          <a:xfrm>
            <a:off x="459377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Decoder Verilog: Compile Time Comparison</a:t>
            </a:r>
          </a:p>
        </p:txBody>
      </p:sp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F116AAF-497F-43A1-8DD9-C80539FE14A2}" type="slidenum">
              <a:rPr lang="en-US" altLang="en-US" sz="1000" b="0">
                <a:latin typeface="Verdana" panose="020B0604030504040204" pitchFamily="34" charset="0"/>
              </a:rPr>
              <a:pPr/>
              <a:t>41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pic>
        <p:nvPicPr>
          <p:cNvPr id="45059" name="Picture 8" descr="synco_Ex3-T3x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674370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Text Box 9"/>
          <p:cNvSpPr txBox="1">
            <a:spLocks noChangeArrowheads="1"/>
          </p:cNvSpPr>
          <p:nvPr/>
        </p:nvSpPr>
        <p:spPr bwMode="auto">
          <a:xfrm>
            <a:off x="5867400" y="3581400"/>
            <a:ext cx="2590800" cy="358775"/>
          </a:xfrm>
          <a:prstGeom prst="rect">
            <a:avLst/>
          </a:prstGeom>
          <a:solidFill>
            <a:srgbClr val="CCFFCC">
              <a:alpha val="49019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/>
              <a:t>Holy Mackerel Batman! </a:t>
            </a:r>
          </a:p>
        </p:txBody>
      </p:sp>
      <p:sp>
        <p:nvSpPr>
          <p:cNvPr id="45062" name="Line 10"/>
          <p:cNvSpPr>
            <a:spLocks noChangeShapeType="1"/>
          </p:cNvSpPr>
          <p:nvPr/>
        </p:nvSpPr>
        <p:spPr bwMode="auto">
          <a:xfrm flipH="1" flipV="1">
            <a:off x="6553200" y="3200400"/>
            <a:ext cx="304800" cy="381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063" name="Oval 11"/>
          <p:cNvSpPr>
            <a:spLocks noChangeArrowheads="1"/>
          </p:cNvSpPr>
          <p:nvPr/>
        </p:nvSpPr>
        <p:spPr bwMode="auto">
          <a:xfrm>
            <a:off x="5105400" y="2438400"/>
            <a:ext cx="1676400" cy="914400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60460" name="Text Box 12"/>
          <p:cNvSpPr txBox="1">
            <a:spLocks noChangeArrowheads="1"/>
          </p:cNvSpPr>
          <p:nvPr/>
        </p:nvSpPr>
        <p:spPr bwMode="auto">
          <a:xfrm>
            <a:off x="5867400" y="4114800"/>
            <a:ext cx="2590800" cy="1336675"/>
          </a:xfrm>
          <a:prstGeom prst="rect">
            <a:avLst/>
          </a:prstGeom>
          <a:solidFill>
            <a:srgbClr val="FFFF99">
              <a:alpha val="49019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/>
              <a:t>What is synthesis doing?</a:t>
            </a:r>
          </a:p>
          <a:p>
            <a:endParaRPr lang="en-US" altLang="en-US" sz="1600"/>
          </a:p>
          <a:p>
            <a:r>
              <a:rPr lang="en-US" altLang="en-US" sz="1600"/>
              <a:t>Why is it working so long and hard?</a:t>
            </a:r>
          </a:p>
        </p:txBody>
      </p:sp>
      <p:sp>
        <p:nvSpPr>
          <p:cNvPr id="360462" name="Text Box 14"/>
          <p:cNvSpPr txBox="1">
            <a:spLocks noChangeArrowheads="1"/>
          </p:cNvSpPr>
          <p:nvPr/>
        </p:nvSpPr>
        <p:spPr bwMode="auto">
          <a:xfrm>
            <a:off x="5867400" y="5562600"/>
            <a:ext cx="2590800" cy="603250"/>
          </a:xfrm>
          <a:prstGeom prst="rect">
            <a:avLst/>
          </a:prstGeom>
          <a:solidFill>
            <a:srgbClr val="CCFFCC">
              <a:alpha val="49019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/>
              <a:t>Looking for shared terms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0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0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04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0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0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0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04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04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04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04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04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04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04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04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60" grpId="0" animBg="1"/>
      <p:bldP spid="36046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9377" y="762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Late-Arriving Signals</a:t>
            </a:r>
          </a:p>
        </p:txBody>
      </p:sp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DCD8319-858D-44F4-867E-DAE9631B1C20}" type="slidenum">
              <a:rPr lang="en-US" altLang="en-US" sz="1000" b="0">
                <a:latin typeface="Verdana" panose="020B0604030504040204" pitchFamily="34" charset="0"/>
              </a:rPr>
              <a:pPr/>
              <a:t>42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sp>
        <p:nvSpPr>
          <p:cNvPr id="46084" name="Rectangle 10"/>
          <p:cNvSpPr>
            <a:spLocks noChangeArrowheads="1"/>
          </p:cNvSpPr>
          <p:nvPr/>
        </p:nvSpPr>
        <p:spPr bwMode="auto">
          <a:xfrm>
            <a:off x="457200" y="1447800"/>
            <a:ext cx="8458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b="0" dirty="0">
                <a:latin typeface="Times New Roman" panose="02020603050405020304" pitchFamily="18" charset="0"/>
              </a:rPr>
              <a:t>After synthesis, we will identify the critical path(s) that are limiting the overall circuit speed.</a:t>
            </a:r>
          </a:p>
        </p:txBody>
      </p:sp>
      <p:sp>
        <p:nvSpPr>
          <p:cNvPr id="361483" name="Rectangle 11"/>
          <p:cNvSpPr>
            <a:spLocks noChangeArrowheads="1"/>
          </p:cNvSpPr>
          <p:nvPr/>
        </p:nvSpPr>
        <p:spPr bwMode="auto">
          <a:xfrm>
            <a:off x="457200" y="2438400"/>
            <a:ext cx="8458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b="0">
                <a:latin typeface="Times New Roman" panose="02020603050405020304" pitchFamily="18" charset="0"/>
              </a:rPr>
              <a:t>It is often that one signal to a datapath block is late arriving.  </a:t>
            </a:r>
          </a:p>
        </p:txBody>
      </p:sp>
      <p:sp>
        <p:nvSpPr>
          <p:cNvPr id="361484" name="Rectangle 12"/>
          <p:cNvSpPr>
            <a:spLocks noChangeArrowheads="1"/>
          </p:cNvSpPr>
          <p:nvPr/>
        </p:nvSpPr>
        <p:spPr bwMode="auto">
          <a:xfrm>
            <a:off x="457200" y="3429000"/>
            <a:ext cx="84582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b="0">
                <a:latin typeface="Times New Roman" panose="02020603050405020304" pitchFamily="18" charset="0"/>
              </a:rPr>
              <a:t>This signal causes the critical path…how to mitigate?: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b="0">
                <a:latin typeface="Times New Roman" panose="02020603050405020304" pitchFamily="18" charset="0"/>
              </a:rPr>
              <a:t>Circuit reorganization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 b="0">
                <a:latin typeface="Times New Roman" panose="02020603050405020304" pitchFamily="18" charset="0"/>
              </a:rPr>
              <a:t>Rewrite the code to restructure the circuit in a way that minimizes the delay with respect to the late arriving signal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b="0">
                <a:latin typeface="Times New Roman" panose="02020603050405020304" pitchFamily="18" charset="0"/>
              </a:rPr>
              <a:t>Logic duplication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 b="0">
                <a:latin typeface="Times New Roman" panose="02020603050405020304" pitchFamily="18" charset="0"/>
              </a:rPr>
              <a:t>This is the classic speed-area trade-off. By duplicating logic, we can move signal dependencies ahead in the logic chain.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1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1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83" grpId="0"/>
      <p:bldP spid="36148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13"/>
          <p:cNvSpPr>
            <a:spLocks noGrp="1" noChangeArrowheads="1"/>
          </p:cNvSpPr>
          <p:nvPr>
            <p:ph type="title"/>
          </p:nvPr>
        </p:nvSpPr>
        <p:spPr>
          <a:xfrm>
            <a:off x="457200" y="79919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Logic Reorganization Example [1]</a:t>
            </a:r>
          </a:p>
        </p:txBody>
      </p:sp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39F95D5-C016-4D6F-AA64-EBB1B07D7609}" type="slidenum">
              <a:rPr lang="en-US" altLang="en-US" sz="1000" b="0">
                <a:latin typeface="Verdana" panose="020B0604030504040204" pitchFamily="34" charset="0"/>
              </a:rPr>
              <a:pPr/>
              <a:t>43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pic>
        <p:nvPicPr>
          <p:cNvPr id="47108" name="Picture 14" descr="synco_Ex4-5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1524000"/>
            <a:ext cx="8669337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Logic Reorganization Example [2]</a:t>
            </a:r>
          </a:p>
        </p:txBody>
      </p:sp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002A187-3ACE-4502-93B7-FC430471A699}" type="slidenum">
              <a:rPr lang="en-US" altLang="en-US" sz="1000" b="0">
                <a:latin typeface="Verdana" panose="020B0604030504040204" pitchFamily="34" charset="0"/>
              </a:rPr>
              <a:pPr/>
              <a:t>44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pic>
        <p:nvPicPr>
          <p:cNvPr id="48132" name="Picture 9" descr="synco_Ex4-5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752600"/>
            <a:ext cx="86391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Text Box 10"/>
          <p:cNvSpPr txBox="1">
            <a:spLocks noChangeArrowheads="1"/>
          </p:cNvSpPr>
          <p:nvPr/>
        </p:nvSpPr>
        <p:spPr bwMode="auto">
          <a:xfrm>
            <a:off x="304800" y="5518150"/>
            <a:ext cx="868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0">
                <a:solidFill>
                  <a:srgbClr val="FF0000"/>
                </a:solidFill>
                <a:latin typeface="Verdana" panose="020B0604030504040204" pitchFamily="34" charset="0"/>
              </a:rPr>
              <a:t>What can we do if </a:t>
            </a:r>
            <a:r>
              <a:rPr lang="en-US" altLang="en-US" sz="2800">
                <a:solidFill>
                  <a:srgbClr val="FF0000"/>
                </a:solidFill>
                <a:latin typeface="Verdana" panose="020B0604030504040204" pitchFamily="34" charset="0"/>
              </a:rPr>
              <a:t>A </a:t>
            </a:r>
            <a:r>
              <a:rPr lang="en-US" altLang="en-US" sz="2800" b="0">
                <a:solidFill>
                  <a:srgbClr val="FF0000"/>
                </a:solidFill>
                <a:latin typeface="Verdana" panose="020B0604030504040204" pitchFamily="34" charset="0"/>
              </a:rPr>
              <a:t>is the late-arriving signal?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462756" y="19544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Logic Reorganization Example [3]</a:t>
            </a:r>
          </a:p>
        </p:txBody>
      </p:sp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122FCF3-F404-4781-BE26-687986BE7BA2}" type="slidenum">
              <a:rPr lang="en-US" altLang="en-US" sz="1000" b="0">
                <a:latin typeface="Verdana" panose="020B0604030504040204" pitchFamily="34" charset="0"/>
              </a:rPr>
              <a:pPr/>
              <a:t>45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pic>
        <p:nvPicPr>
          <p:cNvPr id="49156" name="Picture 53" descr="synco_Ex4-7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1671638"/>
            <a:ext cx="8370887" cy="430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Rectangle 54"/>
          <p:cNvSpPr>
            <a:spLocks noChangeArrowheads="1"/>
          </p:cNvSpPr>
          <p:nvPr/>
        </p:nvSpPr>
        <p:spPr bwMode="auto">
          <a:xfrm>
            <a:off x="2286000" y="4419600"/>
            <a:ext cx="1828800" cy="304800"/>
          </a:xfrm>
          <a:prstGeom prst="rect">
            <a:avLst/>
          </a:prstGeom>
          <a:noFill/>
          <a:ln w="222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158" name="Text Box 55"/>
          <p:cNvSpPr txBox="1">
            <a:spLocks noChangeArrowheads="1"/>
          </p:cNvSpPr>
          <p:nvPr/>
        </p:nvSpPr>
        <p:spPr bwMode="auto">
          <a:xfrm>
            <a:off x="5181600" y="3276600"/>
            <a:ext cx="3444875" cy="1581150"/>
          </a:xfrm>
          <a:prstGeom prst="rect">
            <a:avLst/>
          </a:prstGeom>
          <a:solidFill>
            <a:srgbClr val="CCFFFF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/>
              <a:t>That’s right!  We have to do the math, and re-arrange the equation so the comparison does not involve and arithmetic operation on the late arriving signal.</a:t>
            </a:r>
          </a:p>
        </p:txBody>
      </p:sp>
      <p:sp>
        <p:nvSpPr>
          <p:cNvPr id="49159" name="Line 56"/>
          <p:cNvSpPr>
            <a:spLocks noChangeShapeType="1"/>
          </p:cNvSpPr>
          <p:nvPr/>
        </p:nvSpPr>
        <p:spPr bwMode="auto">
          <a:xfrm flipH="1">
            <a:off x="4114800" y="4191000"/>
            <a:ext cx="106680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Logic Reorganization Example [4]</a:t>
            </a:r>
          </a:p>
        </p:txBody>
      </p:sp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900CE6A-3DF3-4067-919A-B6F0AB6E397F}" type="slidenum">
              <a:rPr lang="en-US" altLang="en-US" sz="1000" b="0">
                <a:latin typeface="Verdana" panose="020B0604030504040204" pitchFamily="34" charset="0"/>
              </a:rPr>
              <a:pPr/>
              <a:t>46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pic>
        <p:nvPicPr>
          <p:cNvPr id="50180" name="Picture 13" descr="synco_Ex4-7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7548563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648200" y="1905000"/>
            <a:ext cx="4148138" cy="4343400"/>
            <a:chOff x="2928" y="1200"/>
            <a:chExt cx="2613" cy="2736"/>
          </a:xfrm>
        </p:grpSpPr>
        <p:sp>
          <p:nvSpPr>
            <p:cNvPr id="50183" name="Oval 14"/>
            <p:cNvSpPr>
              <a:spLocks noChangeArrowheads="1"/>
            </p:cNvSpPr>
            <p:nvPr/>
          </p:nvSpPr>
          <p:spPr bwMode="auto">
            <a:xfrm>
              <a:off x="3168" y="3264"/>
              <a:ext cx="576" cy="672"/>
            </a:xfrm>
            <a:prstGeom prst="ellipse">
              <a:avLst/>
            </a:prstGeom>
            <a:noFill/>
            <a:ln w="222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184" name="Text Box 15"/>
            <p:cNvSpPr txBox="1">
              <a:spLocks noChangeArrowheads="1"/>
            </p:cNvSpPr>
            <p:nvPr/>
          </p:nvSpPr>
          <p:spPr bwMode="auto">
            <a:xfrm>
              <a:off x="3696" y="1200"/>
              <a:ext cx="1845" cy="226"/>
            </a:xfrm>
            <a:prstGeom prst="rect">
              <a:avLst/>
            </a:prstGeom>
            <a:solidFill>
              <a:srgbClr val="FFFF99"/>
            </a:solidFill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Why the area improvement?</a:t>
              </a:r>
            </a:p>
          </p:txBody>
        </p:sp>
        <p:sp>
          <p:nvSpPr>
            <p:cNvPr id="50185" name="Freeform 16"/>
            <p:cNvSpPr>
              <a:spLocks/>
            </p:cNvSpPr>
            <p:nvPr/>
          </p:nvSpPr>
          <p:spPr bwMode="auto">
            <a:xfrm>
              <a:off x="2928" y="1296"/>
              <a:ext cx="768" cy="1968"/>
            </a:xfrm>
            <a:custGeom>
              <a:avLst/>
              <a:gdLst>
                <a:gd name="T0" fmla="*/ 1243 w 728"/>
                <a:gd name="T1" fmla="*/ 0 h 2064"/>
                <a:gd name="T2" fmla="*/ 750 w 728"/>
                <a:gd name="T3" fmla="*/ 89 h 2064"/>
                <a:gd name="T4" fmla="*/ 258 w 728"/>
                <a:gd name="T5" fmla="*/ 328 h 2064"/>
                <a:gd name="T6" fmla="*/ 95 w 728"/>
                <a:gd name="T7" fmla="*/ 506 h 2064"/>
                <a:gd name="T8" fmla="*/ 95 w 728"/>
                <a:gd name="T9" fmla="*/ 865 h 2064"/>
                <a:gd name="T10" fmla="*/ 670 w 728"/>
                <a:gd name="T11" fmla="*/ 1281 h 20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8"/>
                <a:gd name="T19" fmla="*/ 0 h 2064"/>
                <a:gd name="T20" fmla="*/ 728 w 728"/>
                <a:gd name="T21" fmla="*/ 2064 h 20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8" h="2064">
                  <a:moveTo>
                    <a:pt x="728" y="0"/>
                  </a:moveTo>
                  <a:cubicBezTo>
                    <a:pt x="632" y="28"/>
                    <a:pt x="536" y="56"/>
                    <a:pt x="440" y="144"/>
                  </a:cubicBezTo>
                  <a:cubicBezTo>
                    <a:pt x="344" y="232"/>
                    <a:pt x="216" y="416"/>
                    <a:pt x="152" y="528"/>
                  </a:cubicBezTo>
                  <a:cubicBezTo>
                    <a:pt x="88" y="640"/>
                    <a:pt x="72" y="672"/>
                    <a:pt x="56" y="816"/>
                  </a:cubicBezTo>
                  <a:cubicBezTo>
                    <a:pt x="40" y="960"/>
                    <a:pt x="0" y="1184"/>
                    <a:pt x="56" y="1392"/>
                  </a:cubicBezTo>
                  <a:cubicBezTo>
                    <a:pt x="112" y="1600"/>
                    <a:pt x="252" y="1832"/>
                    <a:pt x="392" y="2064"/>
                  </a:cubicBezTo>
                </a:path>
              </a:pathLst>
            </a:custGeom>
            <a:noFill/>
            <a:ln w="2222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88785" name="Text Box 17"/>
          <p:cNvSpPr txBox="1">
            <a:spLocks noChangeArrowheads="1"/>
          </p:cNvSpPr>
          <p:nvPr/>
        </p:nvSpPr>
        <p:spPr bwMode="auto">
          <a:xfrm>
            <a:off x="5791200" y="3733800"/>
            <a:ext cx="2971800" cy="1336675"/>
          </a:xfrm>
          <a:prstGeom prst="rect">
            <a:avLst/>
          </a:prstGeom>
          <a:solidFill>
            <a:srgbClr val="CCFFCC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0"/>
              <a:t>Synopsys didn’t spend so much effort upsizing gates to try to make transisitons faster. This new design is </a:t>
            </a:r>
            <a:r>
              <a:rPr lang="en-US" altLang="en-US" sz="1600"/>
              <a:t>faster</a:t>
            </a:r>
            <a:r>
              <a:rPr lang="en-US" altLang="en-US" sz="1600" b="0"/>
              <a:t>, </a:t>
            </a:r>
            <a:r>
              <a:rPr lang="en-US" altLang="en-US" sz="1600"/>
              <a:t>lower area</a:t>
            </a:r>
            <a:r>
              <a:rPr lang="en-US" altLang="en-US" sz="1600" b="0"/>
              <a:t>, and </a:t>
            </a:r>
            <a:r>
              <a:rPr lang="en-US" altLang="en-US" sz="1600"/>
              <a:t>lower power</a:t>
            </a:r>
            <a:endParaRPr lang="en-US" altLang="en-US" sz="16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8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8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87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8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8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Logic Duplication Example [1]</a:t>
            </a:r>
          </a:p>
        </p:txBody>
      </p:sp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8827CB9-EF21-46D5-8E31-21EDB5EF5635}" type="slidenum">
              <a:rPr lang="en-US" altLang="en-US" sz="1000" b="0">
                <a:latin typeface="Verdana" panose="020B0604030504040204" pitchFamily="34" charset="0"/>
              </a:rPr>
              <a:pPr/>
              <a:t>47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pic>
        <p:nvPicPr>
          <p:cNvPr id="5120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787525"/>
            <a:ext cx="8305800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Logic Duplication Example [2]</a:t>
            </a:r>
          </a:p>
        </p:txBody>
      </p:sp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9176BA1-7EC4-4108-878F-2892E75C69E5}" type="slidenum">
              <a:rPr lang="en-US" altLang="en-US" sz="1000" b="0">
                <a:latin typeface="Verdana" panose="020B0604030504040204" pitchFamily="34" charset="0"/>
              </a:rPr>
              <a:pPr/>
              <a:t>48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pic>
        <p:nvPicPr>
          <p:cNvPr id="52228" name="Picture 4" descr="synco_Ex4-1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85344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838200" y="5486400"/>
            <a:ext cx="7573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0">
                <a:solidFill>
                  <a:srgbClr val="FF0000"/>
                </a:solidFill>
                <a:latin typeface="Verdana" panose="020B0604030504040204" pitchFamily="34" charset="0"/>
              </a:rPr>
              <a:t>What if </a:t>
            </a:r>
            <a:r>
              <a:rPr lang="en-US" altLang="en-US" sz="2800" b="0" i="1">
                <a:solidFill>
                  <a:srgbClr val="FF0000"/>
                </a:solidFill>
                <a:latin typeface="Verdana" panose="020B0604030504040204" pitchFamily="34" charset="0"/>
              </a:rPr>
              <a:t>control</a:t>
            </a:r>
            <a:r>
              <a:rPr lang="en-US" altLang="en-US" sz="2800" b="0">
                <a:solidFill>
                  <a:srgbClr val="FF0000"/>
                </a:solidFill>
                <a:latin typeface="Verdana" panose="020B0604030504040204" pitchFamily="34" charset="0"/>
              </a:rPr>
              <a:t> is the late arriving signal?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511629" y="2841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Logic Duplication Example [3]</a:t>
            </a:r>
          </a:p>
        </p:txBody>
      </p:sp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7E25FD5-736A-493B-B897-F60F3DD7177A}" type="slidenum">
              <a:rPr lang="en-US" altLang="en-US" sz="1000" b="0">
                <a:latin typeface="Verdana" panose="020B0604030504040204" pitchFamily="34" charset="0"/>
              </a:rPr>
              <a:pPr/>
              <a:t>49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11313"/>
            <a:ext cx="8077200" cy="456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12725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Unnecessary Calculations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A902AE8-BB5D-46C4-AAF0-3F47EE26C625}" type="slidenum">
              <a:rPr lang="en-US" altLang="en-US" sz="1000" b="0">
                <a:latin typeface="Verdana" panose="020B0604030504040204" pitchFamily="34" charset="0"/>
              </a:rPr>
              <a:pPr/>
              <a:t>5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533400" y="1600200"/>
            <a:ext cx="8229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400" b="0">
                <a:latin typeface="Times New Roman" panose="02020603050405020304" pitchFamily="18" charset="0"/>
              </a:rPr>
              <a:t>Expressions that are fixed in a </a:t>
            </a:r>
            <a:r>
              <a:rPr lang="en-US" altLang="en-US" sz="2400">
                <a:latin typeface="Times New Roman" panose="02020603050405020304" pitchFamily="18" charset="0"/>
              </a:rPr>
              <a:t>for</a:t>
            </a:r>
            <a:r>
              <a:rPr lang="en-US" altLang="en-US" sz="2400" b="0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loop</a:t>
            </a:r>
            <a:r>
              <a:rPr lang="en-US" altLang="en-US" sz="2400" b="0">
                <a:latin typeface="Times New Roman" panose="02020603050405020304" pitchFamily="18" charset="0"/>
              </a:rPr>
              <a:t> are replicated due to “loop unrolling.”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400" b="0">
                <a:latin typeface="Times New Roman" panose="02020603050405020304" pitchFamily="18" charset="0"/>
              </a:rPr>
              <a:t>Solution: Move fixed (unchanging) expressions outside of all loops.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endParaRPr lang="en-US" altLang="en-US" sz="1200" b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for</a:t>
            </a:r>
            <a:r>
              <a:rPr lang="en-US" altLang="en-US" sz="2000" b="0">
                <a:latin typeface="Tahoma" panose="020B0604030504040204" pitchFamily="34" charset="0"/>
              </a:rPr>
              <a:t> (x = 0; x &lt; 8; x = x + 1) </a:t>
            </a:r>
            <a:r>
              <a:rPr lang="en-US" altLang="en-US" sz="2000">
                <a:latin typeface="Tahoma" panose="020B0604030504040204" pitchFamily="34" charset="0"/>
              </a:rPr>
              <a:t>begin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0">
                <a:latin typeface="Tahoma" panose="020B0604030504040204" pitchFamily="34" charset="0"/>
              </a:rPr>
              <a:t>	 </a:t>
            </a:r>
            <a:r>
              <a:rPr lang="en-US" altLang="en-US" sz="2000">
                <a:latin typeface="Tahoma" panose="020B0604030504040204" pitchFamily="34" charset="0"/>
              </a:rPr>
              <a:t>for</a:t>
            </a:r>
            <a:r>
              <a:rPr lang="en-US" altLang="en-US" sz="2000" b="0">
                <a:latin typeface="Tahoma" panose="020B0604030504040204" pitchFamily="34" charset="0"/>
              </a:rPr>
              <a:t> (y = 0; y &lt; 8; y = y + 1) </a:t>
            </a:r>
            <a:r>
              <a:rPr lang="en-US" altLang="en-US" sz="2000">
                <a:latin typeface="Tahoma" panose="020B0604030504040204" pitchFamily="34" charset="0"/>
              </a:rPr>
              <a:t>begin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0">
                <a:latin typeface="Tahoma" panose="020B0604030504040204" pitchFamily="34" charset="0"/>
              </a:rPr>
              <a:t>            index = x*8 + y;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0">
                <a:latin typeface="Tahoma" panose="020B0604030504040204" pitchFamily="34" charset="0"/>
              </a:rPr>
              <a:t>		 value = (a + b)*c;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0">
                <a:latin typeface="Tahoma" panose="020B0604030504040204" pitchFamily="34" charset="0"/>
              </a:rPr>
              <a:t>		 mem[index] = value;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0">
                <a:latin typeface="Tahoma" panose="020B0604030504040204" pitchFamily="34" charset="0"/>
              </a:rPr>
              <a:t>     </a:t>
            </a:r>
            <a:r>
              <a:rPr lang="en-US" altLang="en-US" sz="2000">
                <a:latin typeface="Tahoma" panose="020B0604030504040204" pitchFamily="34" charset="0"/>
              </a:rPr>
              <a:t>end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end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381000" y="3352800"/>
            <a:ext cx="5029200" cy="26670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70695" name="Text Box 7"/>
          <p:cNvSpPr txBox="1">
            <a:spLocks noChangeArrowheads="1"/>
          </p:cNvSpPr>
          <p:nvPr/>
        </p:nvSpPr>
        <p:spPr bwMode="auto">
          <a:xfrm>
            <a:off x="5257800" y="3505200"/>
            <a:ext cx="3581400" cy="2036763"/>
          </a:xfrm>
          <a:prstGeom prst="rect">
            <a:avLst/>
          </a:prstGeom>
          <a:solidFill>
            <a:srgbClr val="CCFFCC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0"/>
              <a:t>This is just basic common sense, and applies to any language (in a programming language you would be wasting time, not hardware).</a:t>
            </a:r>
          </a:p>
          <a:p>
            <a:endParaRPr lang="en-US" altLang="en-US" sz="1800" b="0"/>
          </a:p>
          <a:p>
            <a:r>
              <a:rPr lang="en-US" altLang="en-US" sz="1800" b="0"/>
              <a:t>Yet this is a common mistake</a:t>
            </a:r>
          </a:p>
        </p:txBody>
      </p:sp>
      <p:sp>
        <p:nvSpPr>
          <p:cNvPr id="370696" name="Rectangle 8"/>
          <p:cNvSpPr>
            <a:spLocks noChangeArrowheads="1"/>
          </p:cNvSpPr>
          <p:nvPr/>
        </p:nvSpPr>
        <p:spPr bwMode="auto">
          <a:xfrm>
            <a:off x="533400" y="58674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120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400" b="0">
                <a:latin typeface="Times New Roman" panose="02020603050405020304" pitchFamily="18" charset="0"/>
              </a:rPr>
              <a:t>Which expression(s) should be moved?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0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0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06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5" grpId="0" animBg="1"/>
      <p:bldP spid="37069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92034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Logic Duplication Example [4]</a:t>
            </a:r>
          </a:p>
        </p:txBody>
      </p:sp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23992BC-3193-4115-A25B-80FC0D636840}" type="slidenum">
              <a:rPr lang="en-US" altLang="en-US" sz="1000" b="0">
                <a:latin typeface="Verdana" panose="020B0604030504040204" pitchFamily="34" charset="0"/>
              </a:rPr>
              <a:pPr/>
              <a:t>50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pic>
        <p:nvPicPr>
          <p:cNvPr id="54276" name="Picture 4" descr="synco_Ex4-3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7" b="6007"/>
          <a:stretch>
            <a:fillRect/>
          </a:stretch>
        </p:blipFill>
        <p:spPr bwMode="auto">
          <a:xfrm>
            <a:off x="1295400" y="1524000"/>
            <a:ext cx="62484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682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Exercise</a:t>
            </a:r>
          </a:p>
        </p:txBody>
      </p:sp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F4D4C8B-A4D3-463B-A2BA-E38CF97B4502}" type="slidenum">
              <a:rPr lang="en-US" altLang="en-US" sz="1000" b="0">
                <a:latin typeface="Verdana" panose="020B0604030504040204" pitchFamily="34" charset="0"/>
              </a:rPr>
              <a:pPr/>
              <a:t>51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457200" y="1447800"/>
            <a:ext cx="8458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b="0" dirty="0">
                <a:latin typeface="Times New Roman" panose="02020603050405020304" pitchFamily="18" charset="0"/>
              </a:rPr>
              <a:t>Assume we are implementing the below code, and </a:t>
            </a:r>
            <a:r>
              <a:rPr lang="en-US" altLang="en-US" sz="2800" b="0" i="1" dirty="0" err="1">
                <a:latin typeface="Times New Roman" panose="02020603050405020304" pitchFamily="18" charset="0"/>
              </a:rPr>
              <a:t>cin</a:t>
            </a:r>
            <a:r>
              <a:rPr lang="en-US" altLang="en-US" sz="2800" b="0" dirty="0">
                <a:latin typeface="Times New Roman" panose="02020603050405020304" pitchFamily="18" charset="0"/>
              </a:rPr>
              <a:t> is the late arriving signal? How can we optimize the resulting hardware for speed? At what cost?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667000" y="3124200"/>
            <a:ext cx="3138488" cy="223996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Verdana" panose="020B0604030504040204" pitchFamily="34" charset="0"/>
              </a:rPr>
              <a:t>reg</a:t>
            </a:r>
            <a:r>
              <a:rPr lang="en-US" altLang="en-US" sz="2800" b="0">
                <a:latin typeface="Verdana" panose="020B0604030504040204" pitchFamily="34" charset="0"/>
              </a:rPr>
              <a:t> [3:0] a, b;</a:t>
            </a:r>
          </a:p>
          <a:p>
            <a:pPr eaLnBrk="1" hangingPunct="1"/>
            <a:r>
              <a:rPr lang="en-US" altLang="en-US" sz="2800">
                <a:latin typeface="Verdana" panose="020B0604030504040204" pitchFamily="34" charset="0"/>
              </a:rPr>
              <a:t>reg</a:t>
            </a:r>
            <a:r>
              <a:rPr lang="en-US" altLang="en-US" sz="2800" b="0">
                <a:latin typeface="Verdana" panose="020B0604030504040204" pitchFamily="34" charset="0"/>
              </a:rPr>
              <a:t> [4:0] y;</a:t>
            </a:r>
          </a:p>
          <a:p>
            <a:pPr eaLnBrk="1" hangingPunct="1"/>
            <a:r>
              <a:rPr lang="en-US" altLang="en-US" sz="2800">
                <a:latin typeface="Verdana" panose="020B0604030504040204" pitchFamily="34" charset="0"/>
              </a:rPr>
              <a:t>reg</a:t>
            </a:r>
            <a:r>
              <a:rPr lang="en-US" altLang="en-US" sz="2800" b="0">
                <a:latin typeface="Verdana" panose="020B0604030504040204" pitchFamily="34" charset="0"/>
              </a:rPr>
              <a:t> cin;</a:t>
            </a:r>
          </a:p>
          <a:p>
            <a:pPr eaLnBrk="1" hangingPunct="1"/>
            <a:endParaRPr lang="en-US" altLang="en-US" sz="2800" b="0">
              <a:latin typeface="Verdana" panose="020B0604030504040204" pitchFamily="34" charset="0"/>
            </a:endParaRPr>
          </a:p>
          <a:p>
            <a:pPr eaLnBrk="1" hangingPunct="1"/>
            <a:r>
              <a:rPr lang="en-US" altLang="en-US" sz="2800" b="0">
                <a:latin typeface="Verdana" panose="020B0604030504040204" pitchFamily="34" charset="0"/>
              </a:rPr>
              <a:t>y = a + b + cin;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841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Exercise</a:t>
            </a:r>
          </a:p>
        </p:txBody>
      </p:sp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70CE77A-C243-49B7-A5F4-E02413CD306B}" type="slidenum">
              <a:rPr lang="en-US" altLang="en-US" sz="1000" b="0">
                <a:latin typeface="Verdana" panose="020B0604030504040204" pitchFamily="34" charset="0"/>
              </a:rPr>
              <a:pPr/>
              <a:t>52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457200" y="1447800"/>
            <a:ext cx="8458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b="0">
                <a:latin typeface="Times New Roman" panose="02020603050405020304" pitchFamily="18" charset="0"/>
              </a:rPr>
              <a:t>Revise to maximize performance wrt </a:t>
            </a:r>
            <a:r>
              <a:rPr lang="en-US" altLang="en-US" sz="2800" i="1">
                <a:latin typeface="Times New Roman" panose="02020603050405020304" pitchFamily="18" charset="0"/>
              </a:rPr>
              <a:t>late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600200" y="2209800"/>
            <a:ext cx="6416675" cy="41211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Verdana" panose="020B0604030504040204" pitchFamily="34" charset="0"/>
              </a:rPr>
              <a:t>reg</a:t>
            </a:r>
            <a:r>
              <a:rPr lang="en-US" altLang="en-US" sz="2400" b="0">
                <a:latin typeface="Verdana" panose="020B0604030504040204" pitchFamily="34" charset="0"/>
              </a:rPr>
              <a:t> [3:0] state;</a:t>
            </a:r>
          </a:p>
          <a:p>
            <a:pPr eaLnBrk="1" hangingPunct="1"/>
            <a:r>
              <a:rPr lang="en-US" altLang="en-US" sz="2400">
                <a:latin typeface="Verdana" panose="020B0604030504040204" pitchFamily="34" charset="0"/>
              </a:rPr>
              <a:t>reg</a:t>
            </a:r>
            <a:r>
              <a:rPr lang="en-US" altLang="en-US" sz="2400" b="0">
                <a:latin typeface="Verdana" panose="020B0604030504040204" pitchFamily="34" charset="0"/>
              </a:rPr>
              <a:t> late, y, x1, x2, x3;</a:t>
            </a:r>
          </a:p>
          <a:p>
            <a:pPr eaLnBrk="1" hangingPunct="1"/>
            <a:endParaRPr lang="en-US" altLang="en-US" sz="2400" b="0">
              <a:latin typeface="Verdana" panose="020B0604030504040204" pitchFamily="34" charset="0"/>
            </a:endParaRPr>
          </a:p>
          <a:p>
            <a:pPr eaLnBrk="1" hangingPunct="1"/>
            <a:r>
              <a:rPr lang="en-US" altLang="en-US" sz="2400">
                <a:latin typeface="Verdana" panose="020B0604030504040204" pitchFamily="34" charset="0"/>
              </a:rPr>
              <a:t>case</a:t>
            </a:r>
            <a:r>
              <a:rPr lang="en-US" altLang="en-US" sz="2400" b="0">
                <a:latin typeface="Verdana" panose="020B0604030504040204" pitchFamily="34" charset="0"/>
              </a:rPr>
              <a:t>(state)</a:t>
            </a:r>
          </a:p>
          <a:p>
            <a:pPr eaLnBrk="1" hangingPunct="1"/>
            <a:r>
              <a:rPr lang="en-US" altLang="en-US" sz="2400" b="0">
                <a:latin typeface="Verdana" panose="020B0604030504040204" pitchFamily="34" charset="0"/>
              </a:rPr>
              <a:t>  SOME_STATE: </a:t>
            </a:r>
          </a:p>
          <a:p>
            <a:pPr eaLnBrk="1" hangingPunct="1"/>
            <a:r>
              <a:rPr lang="en-US" altLang="en-US" sz="2400" b="0">
                <a:latin typeface="Verdana" panose="020B0604030504040204" pitchFamily="34" charset="0"/>
              </a:rPr>
              <a:t>    </a:t>
            </a:r>
            <a:r>
              <a:rPr lang="en-US" altLang="en-US" sz="2400">
                <a:latin typeface="Verdana" panose="020B0604030504040204" pitchFamily="34" charset="0"/>
              </a:rPr>
              <a:t>if</a:t>
            </a:r>
            <a:r>
              <a:rPr lang="en-US" altLang="en-US" sz="2400" b="0">
                <a:latin typeface="Verdana" panose="020B0604030504040204" pitchFamily="34" charset="0"/>
              </a:rPr>
              <a:t> (late) y = x1;</a:t>
            </a:r>
          </a:p>
          <a:p>
            <a:pPr eaLnBrk="1" hangingPunct="1"/>
            <a:r>
              <a:rPr lang="en-US" altLang="en-US" sz="2400" b="0">
                <a:latin typeface="Verdana" panose="020B0604030504040204" pitchFamily="34" charset="0"/>
              </a:rPr>
              <a:t>    </a:t>
            </a:r>
            <a:r>
              <a:rPr lang="en-US" altLang="en-US" sz="2400">
                <a:latin typeface="Verdana" panose="020B0604030504040204" pitchFamily="34" charset="0"/>
              </a:rPr>
              <a:t>else</a:t>
            </a:r>
            <a:r>
              <a:rPr lang="en-US" altLang="en-US" sz="2400" b="0">
                <a:latin typeface="Verdana" panose="020B0604030504040204" pitchFamily="34" charset="0"/>
              </a:rPr>
              <a:t> y = x2;</a:t>
            </a:r>
          </a:p>
          <a:p>
            <a:pPr eaLnBrk="1" hangingPunct="1"/>
            <a:r>
              <a:rPr lang="en-US" altLang="en-US" sz="2400">
                <a:latin typeface="Verdana" panose="020B0604030504040204" pitchFamily="34" charset="0"/>
              </a:rPr>
              <a:t>  default</a:t>
            </a:r>
            <a:r>
              <a:rPr lang="en-US" altLang="en-US" sz="2400" b="0">
                <a:latin typeface="Verdana" panose="020B0604030504040204" pitchFamily="34" charset="0"/>
              </a:rPr>
              <a:t>:</a:t>
            </a:r>
          </a:p>
          <a:p>
            <a:pPr eaLnBrk="1" hangingPunct="1"/>
            <a:r>
              <a:rPr lang="en-US" altLang="en-US" sz="2400" b="0">
                <a:latin typeface="Verdana" panose="020B0604030504040204" pitchFamily="34" charset="0"/>
              </a:rPr>
              <a:t>    </a:t>
            </a:r>
            <a:r>
              <a:rPr lang="en-US" altLang="en-US" sz="2400">
                <a:latin typeface="Verdana" panose="020B0604030504040204" pitchFamily="34" charset="0"/>
              </a:rPr>
              <a:t>if</a:t>
            </a:r>
            <a:r>
              <a:rPr lang="en-US" altLang="en-US" sz="2400" b="0">
                <a:latin typeface="Verdana" panose="020B0604030504040204" pitchFamily="34" charset="0"/>
              </a:rPr>
              <a:t> (late) y = x1;</a:t>
            </a:r>
          </a:p>
          <a:p>
            <a:pPr eaLnBrk="1" hangingPunct="1"/>
            <a:r>
              <a:rPr lang="en-US" altLang="en-US" sz="2400" b="0">
                <a:latin typeface="Verdana" panose="020B0604030504040204" pitchFamily="34" charset="0"/>
              </a:rPr>
              <a:t>    </a:t>
            </a:r>
            <a:r>
              <a:rPr lang="en-US" altLang="en-US" sz="2400">
                <a:latin typeface="Verdana" panose="020B0604030504040204" pitchFamily="34" charset="0"/>
              </a:rPr>
              <a:t>else</a:t>
            </a:r>
            <a:r>
              <a:rPr lang="en-US" altLang="en-US" sz="2400" b="0">
                <a:latin typeface="Verdana" panose="020B0604030504040204" pitchFamily="34" charset="0"/>
              </a:rPr>
              <a:t> y = x3;</a:t>
            </a:r>
          </a:p>
          <a:p>
            <a:pPr eaLnBrk="1" hangingPunct="1"/>
            <a:r>
              <a:rPr lang="en-US" altLang="en-US" sz="2400">
                <a:latin typeface="Verdana" panose="020B0604030504040204" pitchFamily="34" charset="0"/>
              </a:rPr>
              <a:t>endcase</a:t>
            </a:r>
          </a:p>
        </p:txBody>
      </p:sp>
      <p:sp>
        <p:nvSpPr>
          <p:cNvPr id="386054" name="Text Box 6"/>
          <p:cNvSpPr txBox="1">
            <a:spLocks noChangeArrowheads="1"/>
          </p:cNvSpPr>
          <p:nvPr/>
        </p:nvSpPr>
        <p:spPr bwMode="auto">
          <a:xfrm>
            <a:off x="5334000" y="2590800"/>
            <a:ext cx="3124200" cy="3048000"/>
          </a:xfrm>
          <a:prstGeom prst="rect">
            <a:avLst/>
          </a:prstGeom>
          <a:solidFill>
            <a:srgbClr val="CCFFCC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/>
              <a:t>Actually, there is nothing you can really do here.  This is simple boolean logic, and synopsys already does a good job optimizing for late arriving.</a:t>
            </a:r>
          </a:p>
          <a:p>
            <a:endParaRPr lang="en-US" altLang="en-US" sz="1600"/>
          </a:p>
          <a:p>
            <a:r>
              <a:rPr lang="en-US" altLang="en-US" sz="1600"/>
              <a:t>Coding optimizations often apply more to larger functions (like arithmetic operations, &amp; comparisons).  Than to boolean logic.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6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6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60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22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Mixing Flip-Flop Styles (1)</a:t>
            </a:r>
          </a:p>
        </p:txBody>
      </p:sp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924C6E3-4257-4B30-98A9-32F71B09C5E9}" type="slidenum">
              <a:rPr lang="en-US" altLang="en-US" sz="1000" b="0">
                <a:latin typeface="Verdana" panose="020B0604030504040204" pitchFamily="34" charset="0"/>
              </a:rPr>
              <a:pPr/>
              <a:t>53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609600" y="16002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b="0">
                <a:latin typeface="Times New Roman" panose="02020603050405020304" pitchFamily="18" charset="0"/>
              </a:rPr>
              <a:t>What will this synthesize to?</a:t>
            </a:r>
            <a:endParaRPr lang="en-US" altLang="en-US" sz="2800" i="1">
              <a:latin typeface="Times New Roman" panose="02020603050405020304" pitchFamily="18" charset="0"/>
            </a:endParaRP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457200" y="2209800"/>
            <a:ext cx="8077200" cy="41211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module</a:t>
            </a:r>
            <a:r>
              <a:rPr lang="en-US" altLang="en-US" sz="2400" b="0">
                <a:latin typeface="Tahoma" panose="020B0604030504040204" pitchFamily="34" charset="0"/>
              </a:rPr>
              <a:t> badFFstyle (</a:t>
            </a:r>
            <a:r>
              <a:rPr lang="en-US" altLang="en-US" sz="2400">
                <a:latin typeface="Tahoma" panose="020B0604030504040204" pitchFamily="34" charset="0"/>
              </a:rPr>
              <a:t>output</a:t>
            </a:r>
            <a:r>
              <a:rPr lang="en-US" altLang="en-US" sz="2400" b="0">
                <a:latin typeface="Tahoma" panose="020B0604030504040204" pitchFamily="34" charset="0"/>
              </a:rPr>
              <a:t> reg q2, </a:t>
            </a:r>
            <a:r>
              <a:rPr lang="en-US" altLang="en-US" sz="2400">
                <a:latin typeface="Tahoma" panose="020B0604030504040204" pitchFamily="34" charset="0"/>
              </a:rPr>
              <a:t>input</a:t>
            </a:r>
            <a:r>
              <a:rPr lang="en-US" altLang="en-US" sz="2400" b="0">
                <a:latin typeface="Tahoma" panose="020B0604030504040204" pitchFamily="34" charset="0"/>
              </a:rPr>
              <a:t> d, clk, rst_n);</a:t>
            </a:r>
          </a:p>
          <a:p>
            <a:pPr eaLnBrk="1" hangingPunct="1"/>
            <a:r>
              <a:rPr lang="en-US" altLang="en-US" sz="2400" b="0">
                <a:latin typeface="Tahoma" panose="020B0604030504040204" pitchFamily="34" charset="0"/>
              </a:rPr>
              <a:t>  </a:t>
            </a:r>
            <a:r>
              <a:rPr lang="en-US" altLang="en-US" sz="2400">
                <a:latin typeface="Tahoma" panose="020B0604030504040204" pitchFamily="34" charset="0"/>
              </a:rPr>
              <a:t>reg</a:t>
            </a:r>
            <a:r>
              <a:rPr lang="en-US" altLang="en-US" sz="2400" b="0">
                <a:latin typeface="Tahoma" panose="020B0604030504040204" pitchFamily="34" charset="0"/>
              </a:rPr>
              <a:t> q1;</a:t>
            </a:r>
          </a:p>
          <a:p>
            <a:pPr eaLnBrk="1" hangingPunct="1"/>
            <a:endParaRPr lang="en-US" altLang="en-US" sz="2400" b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2400" b="0">
                <a:latin typeface="Tahoma" panose="020B0604030504040204" pitchFamily="34" charset="0"/>
              </a:rPr>
              <a:t>  </a:t>
            </a:r>
            <a:r>
              <a:rPr lang="en-US" altLang="en-US" sz="2400">
                <a:latin typeface="Tahoma" panose="020B0604030504040204" pitchFamily="34" charset="0"/>
              </a:rPr>
              <a:t>always</a:t>
            </a:r>
            <a:r>
              <a:rPr lang="en-US" altLang="en-US" sz="2400" b="0">
                <a:latin typeface="Tahoma" panose="020B0604030504040204" pitchFamily="34" charset="0"/>
              </a:rPr>
              <a:t> @(</a:t>
            </a:r>
            <a:r>
              <a:rPr lang="en-US" altLang="en-US" sz="2400">
                <a:latin typeface="Tahoma" panose="020B0604030504040204" pitchFamily="34" charset="0"/>
              </a:rPr>
              <a:t>posedge</a:t>
            </a:r>
            <a:r>
              <a:rPr lang="en-US" altLang="en-US" sz="2400" b="0">
                <a:latin typeface="Tahoma" panose="020B0604030504040204" pitchFamily="34" charset="0"/>
              </a:rPr>
              <a:t> clk)</a:t>
            </a:r>
          </a:p>
          <a:p>
            <a:pPr eaLnBrk="1" hangingPunct="1"/>
            <a:r>
              <a:rPr lang="en-US" altLang="en-US" sz="2400" b="0">
                <a:latin typeface="Tahoma" panose="020B0604030504040204" pitchFamily="34" charset="0"/>
              </a:rPr>
              <a:t>    </a:t>
            </a:r>
            <a:r>
              <a:rPr lang="en-US" altLang="en-US" sz="2400">
                <a:latin typeface="Tahoma" panose="020B0604030504040204" pitchFamily="34" charset="0"/>
              </a:rPr>
              <a:t>if</a:t>
            </a:r>
            <a:r>
              <a:rPr lang="en-US" altLang="en-US" sz="2400" b="0">
                <a:latin typeface="Tahoma" panose="020B0604030504040204" pitchFamily="34" charset="0"/>
              </a:rPr>
              <a:t> (!rst_n) </a:t>
            </a:r>
          </a:p>
          <a:p>
            <a:pPr eaLnBrk="1" hangingPunct="1"/>
            <a:r>
              <a:rPr lang="en-US" altLang="en-US" sz="2400" b="0">
                <a:latin typeface="Tahoma" panose="020B0604030504040204" pitchFamily="34" charset="0"/>
              </a:rPr>
              <a:t>      q1 &lt;= 1'b0;</a:t>
            </a:r>
          </a:p>
          <a:p>
            <a:pPr eaLnBrk="1" hangingPunct="1"/>
            <a:r>
              <a:rPr lang="en-US" altLang="en-US" sz="2400" b="0">
                <a:latin typeface="Tahoma" panose="020B0604030504040204" pitchFamily="34" charset="0"/>
              </a:rPr>
              <a:t>    </a:t>
            </a:r>
            <a:r>
              <a:rPr lang="en-US" altLang="en-US" sz="2400">
                <a:latin typeface="Tahoma" panose="020B0604030504040204" pitchFamily="34" charset="0"/>
              </a:rPr>
              <a:t>else begin</a:t>
            </a:r>
          </a:p>
          <a:p>
            <a:pPr eaLnBrk="1" hangingPunct="1"/>
            <a:r>
              <a:rPr lang="en-US" altLang="en-US" sz="2400" b="0">
                <a:latin typeface="Tahoma" panose="020B0604030504040204" pitchFamily="34" charset="0"/>
              </a:rPr>
              <a:t>      q1 &lt;= d;</a:t>
            </a:r>
          </a:p>
          <a:p>
            <a:pPr eaLnBrk="1" hangingPunct="1"/>
            <a:r>
              <a:rPr lang="en-US" altLang="en-US" sz="2400" b="0">
                <a:latin typeface="Tahoma" panose="020B0604030504040204" pitchFamily="34" charset="0"/>
              </a:rPr>
              <a:t>      q2 &lt;= q1;</a:t>
            </a:r>
          </a:p>
          <a:p>
            <a:pPr eaLnBrk="1" hangingPunct="1"/>
            <a:r>
              <a:rPr lang="en-US" altLang="en-US" sz="2400" b="0">
                <a:latin typeface="Tahoma" panose="020B0604030504040204" pitchFamily="34" charset="0"/>
              </a:rPr>
              <a:t>    </a:t>
            </a:r>
            <a:r>
              <a:rPr lang="en-US" altLang="en-US" sz="2400">
                <a:latin typeface="Tahoma" panose="020B0604030504040204" pitchFamily="34" charset="0"/>
              </a:rPr>
              <a:t>end</a:t>
            </a:r>
          </a:p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endmodule</a:t>
            </a:r>
          </a:p>
        </p:txBody>
      </p:sp>
      <p:sp>
        <p:nvSpPr>
          <p:cNvPr id="387078" name="Text Box 6"/>
          <p:cNvSpPr txBox="1">
            <a:spLocks noChangeArrowheads="1"/>
          </p:cNvSpPr>
          <p:nvPr/>
        </p:nvSpPr>
        <p:spPr bwMode="auto">
          <a:xfrm>
            <a:off x="3352800" y="5105400"/>
            <a:ext cx="3940175" cy="663575"/>
          </a:xfrm>
          <a:prstGeom prst="rect">
            <a:avLst/>
          </a:prstGeom>
          <a:solidFill>
            <a:srgbClr val="CCFFCC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/>
              <a:t>If !rst_n then q2 is not assigned… </a:t>
            </a:r>
          </a:p>
          <a:p>
            <a:r>
              <a:rPr lang="en-US" altLang="en-US" sz="1800"/>
              <a:t>It has to keep its prior value</a:t>
            </a:r>
          </a:p>
        </p:txBody>
      </p:sp>
      <p:sp>
        <p:nvSpPr>
          <p:cNvPr id="387079" name="Line 7"/>
          <p:cNvSpPr>
            <a:spLocks noChangeShapeType="1"/>
          </p:cNvSpPr>
          <p:nvPr/>
        </p:nvSpPr>
        <p:spPr bwMode="auto">
          <a:xfrm flipH="1" flipV="1">
            <a:off x="2819400" y="4495800"/>
            <a:ext cx="609600" cy="609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7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7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70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8" grpId="0" animBg="1"/>
      <p:bldP spid="38707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682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Flip-Flop Synthesis (1)</a:t>
            </a:r>
          </a:p>
        </p:txBody>
      </p:sp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344F22F-4C01-4C9F-B38A-8B0E2A5B0DF6}" type="slidenum">
              <a:rPr lang="en-US" altLang="en-US" sz="1000" b="0">
                <a:latin typeface="Verdana" panose="020B0604030504040204" pitchFamily="34" charset="0"/>
              </a:rPr>
              <a:pPr/>
              <a:t>54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228600" y="1447800"/>
            <a:ext cx="8458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b="0">
                <a:latin typeface="Times New Roman" panose="02020603050405020304" pitchFamily="18" charset="0"/>
              </a:rPr>
              <a:t>Area = 59.0</a:t>
            </a:r>
          </a:p>
        </p:txBody>
      </p:sp>
      <p:pic>
        <p:nvPicPr>
          <p:cNvPr id="58373" name="Picture 5" descr="bad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845820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8102" name="Text Box 6"/>
          <p:cNvSpPr txBox="1">
            <a:spLocks noChangeArrowheads="1"/>
          </p:cNvSpPr>
          <p:nvPr/>
        </p:nvSpPr>
        <p:spPr bwMode="auto">
          <a:xfrm>
            <a:off x="1600200" y="5140325"/>
            <a:ext cx="5375275" cy="663575"/>
          </a:xfrm>
          <a:prstGeom prst="rect">
            <a:avLst/>
          </a:prstGeom>
          <a:solidFill>
            <a:srgbClr val="CCFFCC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/>
              <a:t>Note: </a:t>
            </a:r>
            <a:r>
              <a:rPr lang="en-US" altLang="en-US" sz="1800" b="0"/>
              <a:t>q2 uses an enable flop (has mux built inside)</a:t>
            </a:r>
          </a:p>
          <a:p>
            <a:r>
              <a:rPr lang="en-US" altLang="en-US" sz="1800" b="0"/>
              <a:t>enabled off rst_n</a:t>
            </a:r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 flipV="1">
            <a:off x="5334000" y="4454525"/>
            <a:ext cx="990600" cy="6858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Mixing Flip-Flop Styles (2)</a:t>
            </a:r>
          </a:p>
        </p:txBody>
      </p:sp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719379A-6B67-4FE7-B086-5DB71FB93A62}" type="slidenum">
              <a:rPr lang="en-US" altLang="en-US" sz="1000" b="0">
                <a:latin typeface="Verdana" panose="020B0604030504040204" pitchFamily="34" charset="0"/>
              </a:rPr>
              <a:pPr/>
              <a:t>55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457200" y="1981200"/>
            <a:ext cx="8229600" cy="41211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module</a:t>
            </a:r>
            <a:r>
              <a:rPr lang="en-US" altLang="en-US" sz="2400" b="0">
                <a:latin typeface="Tahoma" panose="020B0604030504040204" pitchFamily="34" charset="0"/>
              </a:rPr>
              <a:t> goodFFstyle (</a:t>
            </a:r>
            <a:r>
              <a:rPr lang="en-US" altLang="en-US" sz="2400">
                <a:latin typeface="Tahoma" panose="020B0604030504040204" pitchFamily="34" charset="0"/>
              </a:rPr>
              <a:t>output</a:t>
            </a:r>
            <a:r>
              <a:rPr lang="en-US" altLang="en-US" sz="2400" b="0">
                <a:latin typeface="Tahoma" panose="020B0604030504040204" pitchFamily="34" charset="0"/>
              </a:rPr>
              <a:t> reg q2, </a:t>
            </a:r>
            <a:r>
              <a:rPr lang="en-US" altLang="en-US" sz="2400">
                <a:latin typeface="Tahoma" panose="020B0604030504040204" pitchFamily="34" charset="0"/>
              </a:rPr>
              <a:t>input</a:t>
            </a:r>
            <a:r>
              <a:rPr lang="en-US" altLang="en-US" sz="2400" b="0">
                <a:latin typeface="Tahoma" panose="020B0604030504040204" pitchFamily="34" charset="0"/>
              </a:rPr>
              <a:t> d, clk, rst_n);</a:t>
            </a:r>
          </a:p>
          <a:p>
            <a:pPr eaLnBrk="1" hangingPunct="1"/>
            <a:r>
              <a:rPr lang="en-US" altLang="en-US" sz="2400" b="0">
                <a:latin typeface="Tahoma" panose="020B0604030504040204" pitchFamily="34" charset="0"/>
              </a:rPr>
              <a:t>  </a:t>
            </a:r>
            <a:r>
              <a:rPr lang="en-US" altLang="en-US" sz="2400">
                <a:latin typeface="Tahoma" panose="020B0604030504040204" pitchFamily="34" charset="0"/>
              </a:rPr>
              <a:t>reg</a:t>
            </a:r>
            <a:r>
              <a:rPr lang="en-US" altLang="en-US" sz="2400" b="0">
                <a:latin typeface="Tahoma" panose="020B0604030504040204" pitchFamily="34" charset="0"/>
              </a:rPr>
              <a:t> q1;</a:t>
            </a:r>
          </a:p>
          <a:p>
            <a:pPr eaLnBrk="1" hangingPunct="1"/>
            <a:endParaRPr lang="en-US" altLang="en-US" sz="2400" b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2400" b="0">
                <a:latin typeface="Tahoma" panose="020B0604030504040204" pitchFamily="34" charset="0"/>
              </a:rPr>
              <a:t>  </a:t>
            </a:r>
            <a:r>
              <a:rPr lang="en-US" altLang="en-US" sz="2400">
                <a:latin typeface="Tahoma" panose="020B0604030504040204" pitchFamily="34" charset="0"/>
              </a:rPr>
              <a:t>always</a:t>
            </a:r>
            <a:r>
              <a:rPr lang="en-US" altLang="en-US" sz="2400" b="0">
                <a:latin typeface="Tahoma" panose="020B0604030504040204" pitchFamily="34" charset="0"/>
              </a:rPr>
              <a:t> @(</a:t>
            </a:r>
            <a:r>
              <a:rPr lang="en-US" altLang="en-US" sz="2400">
                <a:latin typeface="Tahoma" panose="020B0604030504040204" pitchFamily="34" charset="0"/>
              </a:rPr>
              <a:t>posedge</a:t>
            </a:r>
            <a:r>
              <a:rPr lang="en-US" altLang="en-US" sz="2400" b="0">
                <a:latin typeface="Tahoma" panose="020B0604030504040204" pitchFamily="34" charset="0"/>
              </a:rPr>
              <a:t> clk)</a:t>
            </a:r>
          </a:p>
          <a:p>
            <a:pPr eaLnBrk="1" hangingPunct="1"/>
            <a:r>
              <a:rPr lang="en-US" altLang="en-US" sz="2400" b="0">
                <a:latin typeface="Tahoma" panose="020B0604030504040204" pitchFamily="34" charset="0"/>
              </a:rPr>
              <a:t>    </a:t>
            </a:r>
            <a:r>
              <a:rPr lang="en-US" altLang="en-US" sz="2400">
                <a:latin typeface="Tahoma" panose="020B0604030504040204" pitchFamily="34" charset="0"/>
              </a:rPr>
              <a:t>if</a:t>
            </a:r>
            <a:r>
              <a:rPr lang="en-US" altLang="en-US" sz="2400" b="0">
                <a:latin typeface="Tahoma" panose="020B0604030504040204" pitchFamily="34" charset="0"/>
              </a:rPr>
              <a:t> (!rst_n) q1 &lt;= 1'b0;</a:t>
            </a:r>
          </a:p>
          <a:p>
            <a:pPr eaLnBrk="1" hangingPunct="1"/>
            <a:r>
              <a:rPr lang="en-US" altLang="en-US" sz="2400" b="0">
                <a:latin typeface="Tahoma" panose="020B0604030504040204" pitchFamily="34" charset="0"/>
              </a:rPr>
              <a:t>    </a:t>
            </a:r>
            <a:r>
              <a:rPr lang="en-US" altLang="en-US" sz="2400">
                <a:latin typeface="Tahoma" panose="020B0604030504040204" pitchFamily="34" charset="0"/>
              </a:rPr>
              <a:t>else</a:t>
            </a:r>
            <a:r>
              <a:rPr lang="en-US" altLang="en-US" sz="2400" b="0">
                <a:latin typeface="Tahoma" panose="020B0604030504040204" pitchFamily="34" charset="0"/>
              </a:rPr>
              <a:t> q1 &lt;= d;</a:t>
            </a:r>
          </a:p>
          <a:p>
            <a:pPr eaLnBrk="1" hangingPunct="1"/>
            <a:endParaRPr lang="en-US" altLang="en-US" sz="2400" b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2400" b="0">
                <a:latin typeface="Tahoma" panose="020B0604030504040204" pitchFamily="34" charset="0"/>
              </a:rPr>
              <a:t>  </a:t>
            </a:r>
            <a:r>
              <a:rPr lang="en-US" altLang="en-US" sz="2400">
                <a:latin typeface="Tahoma" panose="020B0604030504040204" pitchFamily="34" charset="0"/>
              </a:rPr>
              <a:t>always</a:t>
            </a:r>
            <a:r>
              <a:rPr lang="en-US" altLang="en-US" sz="2400" b="0">
                <a:latin typeface="Tahoma" panose="020B0604030504040204" pitchFamily="34" charset="0"/>
              </a:rPr>
              <a:t> @(</a:t>
            </a:r>
            <a:r>
              <a:rPr lang="en-US" altLang="en-US" sz="2400">
                <a:latin typeface="Tahoma" panose="020B0604030504040204" pitchFamily="34" charset="0"/>
              </a:rPr>
              <a:t>posedge</a:t>
            </a:r>
            <a:r>
              <a:rPr lang="en-US" altLang="en-US" sz="2400" b="0">
                <a:latin typeface="Tahoma" panose="020B0604030504040204" pitchFamily="34" charset="0"/>
              </a:rPr>
              <a:t> clk)</a:t>
            </a:r>
          </a:p>
          <a:p>
            <a:pPr eaLnBrk="1" hangingPunct="1"/>
            <a:r>
              <a:rPr lang="en-US" altLang="en-US" sz="2400" b="0">
                <a:latin typeface="Tahoma" panose="020B0604030504040204" pitchFamily="34" charset="0"/>
              </a:rPr>
              <a:t>    q2 &lt;= q1;</a:t>
            </a:r>
          </a:p>
          <a:p>
            <a:pPr eaLnBrk="1" hangingPunct="1"/>
            <a:endParaRPr lang="en-US" altLang="en-US" sz="2400" b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endmodule</a:t>
            </a:r>
          </a:p>
        </p:txBody>
      </p:sp>
      <p:sp>
        <p:nvSpPr>
          <p:cNvPr id="389125" name="Text Box 5"/>
          <p:cNvSpPr txBox="1">
            <a:spLocks noChangeArrowheads="1"/>
          </p:cNvSpPr>
          <p:nvPr/>
        </p:nvSpPr>
        <p:spPr bwMode="auto">
          <a:xfrm>
            <a:off x="4800600" y="3429000"/>
            <a:ext cx="3657600" cy="2036763"/>
          </a:xfrm>
          <a:prstGeom prst="rect">
            <a:avLst/>
          </a:prstGeom>
          <a:solidFill>
            <a:srgbClr val="CCFFCC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0"/>
              <a:t>Only combine like flops (same reset structure) in a single </a:t>
            </a:r>
            <a:r>
              <a:rPr lang="en-US" altLang="en-US" sz="1800">
                <a:latin typeface="Tahoma" panose="020B0604030504040204" pitchFamily="34" charset="0"/>
              </a:rPr>
              <a:t>always</a:t>
            </a:r>
            <a:r>
              <a:rPr lang="en-US" altLang="en-US" sz="1800" b="0"/>
              <a:t> block.</a:t>
            </a:r>
          </a:p>
          <a:p>
            <a:endParaRPr lang="en-US" altLang="en-US" sz="1800" b="0"/>
          </a:p>
          <a:p>
            <a:r>
              <a:rPr lang="en-US" altLang="en-US" sz="1800" b="0"/>
              <a:t>If their reset structure differs, split into separate </a:t>
            </a:r>
            <a:r>
              <a:rPr lang="en-US" altLang="en-US" sz="1800">
                <a:latin typeface="Tahoma" panose="020B0604030504040204" pitchFamily="34" charset="0"/>
              </a:rPr>
              <a:t>always</a:t>
            </a:r>
            <a:r>
              <a:rPr lang="en-US" altLang="en-US" sz="1800" b="0"/>
              <a:t> blocks as shown here.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1682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Flip-Flop Synthesis (2)</a:t>
            </a:r>
          </a:p>
        </p:txBody>
      </p:sp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E7C71AD-305C-4916-B18F-AFE1B3A7B5F8}" type="slidenum">
              <a:rPr lang="en-US" altLang="en-US" sz="1000" b="0">
                <a:latin typeface="Verdana" panose="020B0604030504040204" pitchFamily="34" charset="0"/>
              </a:rPr>
              <a:pPr/>
              <a:t>56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457200" y="1447800"/>
            <a:ext cx="8458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b="0">
                <a:latin typeface="Times New Roman" panose="02020603050405020304" pitchFamily="18" charset="0"/>
              </a:rPr>
              <a:t>Area = 50.2 (85% of original area)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800" b="0">
              <a:latin typeface="Times New Roman" panose="02020603050405020304" pitchFamily="18" charset="0"/>
            </a:endParaRPr>
          </a:p>
        </p:txBody>
      </p:sp>
      <p:pic>
        <p:nvPicPr>
          <p:cNvPr id="60421" name="Picture 5" descr="good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8305800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0150" name="Text Box 6"/>
          <p:cNvSpPr txBox="1">
            <a:spLocks noChangeArrowheads="1"/>
          </p:cNvSpPr>
          <p:nvPr/>
        </p:nvSpPr>
        <p:spPr bwMode="auto">
          <a:xfrm>
            <a:off x="1600200" y="5257800"/>
            <a:ext cx="4829175" cy="388938"/>
          </a:xfrm>
          <a:prstGeom prst="rect">
            <a:avLst/>
          </a:prstGeom>
          <a:solidFill>
            <a:srgbClr val="CCFFCC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/>
              <a:t>Note: </a:t>
            </a:r>
            <a:r>
              <a:rPr lang="en-US" altLang="en-US" sz="1800" b="0"/>
              <a:t>q2 is now just a simple flop as intended</a:t>
            </a:r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 flipV="1">
            <a:off x="5715000" y="4343400"/>
            <a:ext cx="533400" cy="9144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5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29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800" dirty="0" smtClean="0"/>
              <a:t>Flip-Flop Synthesis (3)</a:t>
            </a:r>
          </a:p>
        </p:txBody>
      </p:sp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9606B51-7441-4E0C-8CC4-CB06CFC4F0BC}" type="slidenum">
              <a:rPr lang="en-US" altLang="en-US" sz="1000" b="0">
                <a:latin typeface="Verdana" panose="020B0604030504040204" pitchFamily="34" charset="0"/>
              </a:rPr>
              <a:pPr/>
              <a:t>57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228600" y="1447800"/>
            <a:ext cx="8458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b="0">
                <a:latin typeface="Times New Roman" panose="02020603050405020304" pitchFamily="18" charset="0"/>
              </a:rPr>
              <a:t>Using </a:t>
            </a:r>
            <a:r>
              <a:rPr lang="en-US" altLang="en-US" sz="2800">
                <a:latin typeface="Times New Roman" panose="02020603050405020304" pitchFamily="18" charset="0"/>
              </a:rPr>
              <a:t>asynchronous</a:t>
            </a:r>
            <a:r>
              <a:rPr lang="en-US" altLang="en-US" sz="2800" b="0">
                <a:latin typeface="Times New Roman" panose="02020603050405020304" pitchFamily="18" charset="0"/>
              </a:rPr>
              <a:t> reset instead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b="0">
                <a:latin typeface="Times New Roman" panose="02020603050405020304" pitchFamily="18" charset="0"/>
              </a:rPr>
              <a:t>Bad (same </a:t>
            </a:r>
            <a:r>
              <a:rPr lang="en-US" altLang="en-US" sz="2400">
                <a:latin typeface="Tahoma" panose="020B0604030504040204" pitchFamily="34" charset="0"/>
              </a:rPr>
              <a:t>always</a:t>
            </a:r>
            <a:r>
              <a:rPr lang="en-US" altLang="en-US" sz="2400" b="0">
                <a:latin typeface="Times New Roman" panose="02020603050405020304" pitchFamily="18" charset="0"/>
              </a:rPr>
              <a:t> block): Area = 58.0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b="0">
                <a:latin typeface="Times New Roman" panose="02020603050405020304" pitchFamily="18" charset="0"/>
              </a:rPr>
              <a:t>Good (separate </a:t>
            </a:r>
            <a:r>
              <a:rPr lang="en-US" altLang="en-US" sz="2400">
                <a:latin typeface="Tahoma" panose="020B0604030504040204" pitchFamily="34" charset="0"/>
              </a:rPr>
              <a:t>always</a:t>
            </a:r>
            <a:r>
              <a:rPr lang="en-US" altLang="en-US" sz="2400" b="0">
                <a:latin typeface="Times New Roman" panose="02020603050405020304" pitchFamily="18" charset="0"/>
              </a:rPr>
              <a:t> block): Area = 49.1</a:t>
            </a:r>
          </a:p>
        </p:txBody>
      </p:sp>
      <p:pic>
        <p:nvPicPr>
          <p:cNvPr id="61445" name="Picture 5" descr="badFF_asyn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33700"/>
            <a:ext cx="7467600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6" descr="goodFF_asyn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00600"/>
            <a:ext cx="7467600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1175" name="Text Box 7"/>
          <p:cNvSpPr txBox="1">
            <a:spLocks noChangeArrowheads="1"/>
          </p:cNvSpPr>
          <p:nvPr/>
        </p:nvSpPr>
        <p:spPr bwMode="auto">
          <a:xfrm>
            <a:off x="6096000" y="1219200"/>
            <a:ext cx="2590800" cy="1092200"/>
          </a:xfrm>
          <a:prstGeom prst="rect">
            <a:avLst/>
          </a:prstGeom>
          <a:solidFill>
            <a:srgbClr val="CCFFCC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/>
              <a:t>Note asynch area less than synch, and cell count less (less interconnect)</a:t>
            </a:r>
          </a:p>
        </p:txBody>
      </p:sp>
      <p:sp>
        <p:nvSpPr>
          <p:cNvPr id="391176" name="Line 8"/>
          <p:cNvSpPr>
            <a:spLocks noChangeShapeType="1"/>
          </p:cNvSpPr>
          <p:nvPr/>
        </p:nvSpPr>
        <p:spPr bwMode="auto">
          <a:xfrm flipH="1">
            <a:off x="6553200" y="2362200"/>
            <a:ext cx="38100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9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5" grpId="0" animBg="1"/>
      <p:bldP spid="39117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Conclusions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designer is responsible for some optimizations that cannot be achieved by the synthesis tool.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It takes a lot of knowledge to be an expert designer</a:t>
            </a:r>
          </a:p>
          <a:p>
            <a:pPr lvl="1" eaLnBrk="1" hangingPunct="1"/>
            <a:r>
              <a:rPr lang="en-US" altLang="en-US" smtClean="0"/>
              <a:t>Hardware Design</a:t>
            </a:r>
          </a:p>
          <a:p>
            <a:pPr lvl="1" eaLnBrk="1" hangingPunct="1"/>
            <a:r>
              <a:rPr lang="en-US" altLang="en-US" smtClean="0"/>
              <a:t>HDL</a:t>
            </a:r>
          </a:p>
          <a:p>
            <a:pPr lvl="1" eaLnBrk="1" hangingPunct="1"/>
            <a:r>
              <a:rPr lang="en-US" altLang="en-US" smtClean="0"/>
              <a:t>Synthesis Tool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One of the largest roles of the designer is to understand tradeoffs and make appropriate decisions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AC6662-C509-4480-A687-A6A3F57922AE}" type="slidenum">
              <a:rPr lang="en-US" altLang="en-US" sz="1000" b="0">
                <a:latin typeface="Verdana" panose="020B0604030504040204" pitchFamily="34" charset="0"/>
              </a:rPr>
              <a:pPr/>
              <a:t>58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305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More on Loops &amp; Synthesis</a:t>
            </a:r>
          </a:p>
        </p:txBody>
      </p:sp>
      <p:sp>
        <p:nvSpPr>
          <p:cNvPr id="819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23622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A loop is static (data-independent) if the number of iterations is fixed at compile-time</a:t>
            </a:r>
          </a:p>
          <a:p>
            <a:pPr eaLnBrk="1" hangingPunct="1"/>
            <a:r>
              <a:rPr lang="en-US" altLang="en-US" dirty="0" smtClean="0"/>
              <a:t>Loop Types</a:t>
            </a:r>
          </a:p>
          <a:p>
            <a:pPr lvl="1" eaLnBrk="1" hangingPunct="1"/>
            <a:r>
              <a:rPr lang="en-US" altLang="en-US" dirty="0" smtClean="0"/>
              <a:t>Static without internal timing control</a:t>
            </a:r>
          </a:p>
          <a:p>
            <a:pPr lvl="2" eaLnBrk="1" hangingPunct="1"/>
            <a:r>
              <a:rPr lang="en-US" altLang="en-US" dirty="0" smtClean="0"/>
              <a:t>Combinational logic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B6259A1-9BE6-4CF7-B1D0-41F2722CAB97}" type="slidenum">
              <a:rPr lang="en-US" altLang="en-US" sz="1000" b="0">
                <a:latin typeface="Verdana" panose="020B0604030504040204" pitchFamily="34" charset="0"/>
              </a:rPr>
              <a:pPr/>
              <a:t>6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sp>
        <p:nvSpPr>
          <p:cNvPr id="341000" name="Rectangle 8"/>
          <p:cNvSpPr>
            <a:spLocks noChangeArrowheads="1"/>
          </p:cNvSpPr>
          <p:nvPr/>
        </p:nvSpPr>
        <p:spPr bwMode="auto">
          <a:xfrm>
            <a:off x="381000" y="3886200"/>
            <a:ext cx="838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b="0">
                <a:latin typeface="Times New Roman" panose="02020603050405020304" pitchFamily="18" charset="0"/>
              </a:rPr>
              <a:t>Static with internal timing control (i.e. @(posedge clk))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 b="0">
                <a:latin typeface="Times New Roman" panose="02020603050405020304" pitchFamily="18" charset="0"/>
              </a:rPr>
              <a:t>Sequential logic</a:t>
            </a:r>
          </a:p>
        </p:txBody>
      </p:sp>
      <p:sp>
        <p:nvSpPr>
          <p:cNvPr id="341001" name="Rectangle 9"/>
          <p:cNvSpPr>
            <a:spLocks noChangeArrowheads="1"/>
          </p:cNvSpPr>
          <p:nvPr/>
        </p:nvSpPr>
        <p:spPr bwMode="auto">
          <a:xfrm>
            <a:off x="381000" y="4724400"/>
            <a:ext cx="838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b="0">
                <a:latin typeface="Times New Roman" panose="02020603050405020304" pitchFamily="18" charset="0"/>
              </a:rPr>
              <a:t>Non-static without internal timing control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 b="0">
                <a:latin typeface="Times New Roman" panose="02020603050405020304" pitchFamily="18" charset="0"/>
              </a:rPr>
              <a:t>Not synthesizable</a:t>
            </a:r>
          </a:p>
        </p:txBody>
      </p:sp>
      <p:sp>
        <p:nvSpPr>
          <p:cNvPr id="341002" name="Rectangle 10"/>
          <p:cNvSpPr>
            <a:spLocks noChangeArrowheads="1"/>
          </p:cNvSpPr>
          <p:nvPr/>
        </p:nvSpPr>
        <p:spPr bwMode="auto">
          <a:xfrm>
            <a:off x="381000" y="5562600"/>
            <a:ext cx="838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b="0">
                <a:latin typeface="Times New Roman" panose="02020603050405020304" pitchFamily="18" charset="0"/>
              </a:rPr>
              <a:t>Non-static with internal timing control (i.e. @(posedge clk))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 b="0">
                <a:latin typeface="Times New Roman" panose="02020603050405020304" pitchFamily="18" charset="0"/>
              </a:rPr>
              <a:t>Sometimes synthesizable, Sequential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4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00" grpId="0"/>
      <p:bldP spid="341001" grpId="0"/>
      <p:bldP spid="3410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47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Static Loops w/o Internal Timing</a:t>
            </a:r>
          </a:p>
        </p:txBody>
      </p:sp>
      <p:sp>
        <p:nvSpPr>
          <p:cNvPr id="367620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92184"/>
            <a:ext cx="8229600" cy="4389437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Combinational logic results from “loop unrolling”</a:t>
            </a:r>
          </a:p>
          <a:p>
            <a:pPr eaLnBrk="1" hangingPunct="1"/>
            <a:r>
              <a:rPr lang="en-US" altLang="en-US" dirty="0" smtClean="0"/>
              <a:t>Example</a:t>
            </a:r>
          </a:p>
          <a:p>
            <a:pPr lvl="1" eaLnBrk="1" hangingPunct="1">
              <a:buFontTx/>
              <a:buNone/>
            </a:pPr>
            <a:endParaRPr lang="en-US" altLang="en-US" sz="1000" dirty="0" smtClean="0"/>
          </a:p>
          <a:p>
            <a:pPr lvl="1" eaLnBrk="1" hangingPunct="1">
              <a:buFontTx/>
              <a:buNone/>
            </a:pPr>
            <a:r>
              <a:rPr lang="en-US" altLang="en-US" b="1" dirty="0" smtClean="0">
                <a:latin typeface="Tahoma" panose="020B0604030504040204" pitchFamily="34" charset="0"/>
              </a:rPr>
              <a:t>always</a:t>
            </a:r>
            <a:r>
              <a:rPr lang="en-US" altLang="en-US" dirty="0" smtClean="0">
                <a:latin typeface="Tahoma" panose="020B0604030504040204" pitchFamily="34" charset="0"/>
              </a:rPr>
              <a:t>@(a) </a:t>
            </a:r>
            <a:r>
              <a:rPr lang="en-US" altLang="en-US" b="1" dirty="0" smtClean="0">
                <a:latin typeface="Tahoma" panose="020B0604030504040204" pitchFamily="34" charset="0"/>
              </a:rPr>
              <a:t>begin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Tahoma" panose="020B0604030504040204" pitchFamily="34" charset="0"/>
              </a:rPr>
              <a:t>        </a:t>
            </a:r>
            <a:r>
              <a:rPr lang="en-US" altLang="en-US" dirty="0" err="1" smtClean="0">
                <a:latin typeface="Tahoma" panose="020B0604030504040204" pitchFamily="34" charset="0"/>
              </a:rPr>
              <a:t>andval</a:t>
            </a:r>
            <a:r>
              <a:rPr lang="en-US" altLang="en-US" dirty="0" smtClean="0">
                <a:latin typeface="Tahoma" panose="020B0604030504040204" pitchFamily="34" charset="0"/>
              </a:rPr>
              <a:t>[0] = 1;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Tahoma" panose="020B0604030504040204" pitchFamily="34" charset="0"/>
              </a:rPr>
              <a:t>        </a:t>
            </a:r>
            <a:r>
              <a:rPr lang="en-US" altLang="en-US" b="1" dirty="0" smtClean="0">
                <a:latin typeface="Tahoma" panose="020B0604030504040204" pitchFamily="34" charset="0"/>
              </a:rPr>
              <a:t>for</a:t>
            </a:r>
            <a:r>
              <a:rPr lang="en-US" altLang="en-US" dirty="0" smtClean="0">
                <a:latin typeface="Tahoma" panose="020B0604030504040204" pitchFamily="34" charset="0"/>
              </a:rPr>
              <a:t> (</a:t>
            </a:r>
            <a:r>
              <a:rPr lang="en-US" altLang="en-US" dirty="0" err="1" smtClean="0">
                <a:latin typeface="Tahoma" panose="020B0604030504040204" pitchFamily="34" charset="0"/>
              </a:rPr>
              <a:t>i</a:t>
            </a:r>
            <a:r>
              <a:rPr lang="en-US" altLang="en-US" dirty="0" smtClean="0">
                <a:latin typeface="Tahoma" panose="020B0604030504040204" pitchFamily="34" charset="0"/>
              </a:rPr>
              <a:t> = 0; </a:t>
            </a:r>
            <a:r>
              <a:rPr lang="en-US" altLang="en-US" dirty="0" err="1" smtClean="0">
                <a:latin typeface="Tahoma" panose="020B0604030504040204" pitchFamily="34" charset="0"/>
              </a:rPr>
              <a:t>i</a:t>
            </a:r>
            <a:r>
              <a:rPr lang="en-US" altLang="en-US" dirty="0" smtClean="0">
                <a:latin typeface="Tahoma" panose="020B0604030504040204" pitchFamily="34" charset="0"/>
              </a:rPr>
              <a:t> &lt; 4; </a:t>
            </a:r>
            <a:r>
              <a:rPr lang="en-US" altLang="en-US" dirty="0" err="1" smtClean="0">
                <a:latin typeface="Tahoma" panose="020B0604030504040204" pitchFamily="34" charset="0"/>
              </a:rPr>
              <a:t>i</a:t>
            </a:r>
            <a:r>
              <a:rPr lang="en-US" altLang="en-US" dirty="0" smtClean="0">
                <a:latin typeface="Tahoma" panose="020B0604030504040204" pitchFamily="34" charset="0"/>
              </a:rPr>
              <a:t> = </a:t>
            </a:r>
            <a:r>
              <a:rPr lang="en-US" altLang="en-US" dirty="0" err="1" smtClean="0">
                <a:latin typeface="Tahoma" panose="020B0604030504040204" pitchFamily="34" charset="0"/>
              </a:rPr>
              <a:t>i</a:t>
            </a:r>
            <a:r>
              <a:rPr lang="en-US" altLang="en-US" dirty="0" smtClean="0">
                <a:latin typeface="Tahoma" panose="020B0604030504040204" pitchFamily="34" charset="0"/>
              </a:rPr>
              <a:t> + 1)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Tahoma" panose="020B0604030504040204" pitchFamily="34" charset="0"/>
              </a:rPr>
              <a:t>             </a:t>
            </a:r>
            <a:r>
              <a:rPr lang="en-US" altLang="en-US" dirty="0" err="1" smtClean="0">
                <a:latin typeface="Tahoma" panose="020B0604030504040204" pitchFamily="34" charset="0"/>
              </a:rPr>
              <a:t>andval</a:t>
            </a:r>
            <a:r>
              <a:rPr lang="en-US" altLang="en-US" dirty="0" smtClean="0">
                <a:latin typeface="Tahoma" panose="020B0604030504040204" pitchFamily="34" charset="0"/>
              </a:rPr>
              <a:t>[</a:t>
            </a:r>
            <a:r>
              <a:rPr lang="en-US" altLang="en-US" dirty="0" err="1" smtClean="0">
                <a:latin typeface="Tahoma" panose="020B0604030504040204" pitchFamily="34" charset="0"/>
              </a:rPr>
              <a:t>i</a:t>
            </a:r>
            <a:r>
              <a:rPr lang="en-US" altLang="en-US" dirty="0" smtClean="0">
                <a:latin typeface="Tahoma" panose="020B0604030504040204" pitchFamily="34" charset="0"/>
              </a:rPr>
              <a:t> + 1] = </a:t>
            </a:r>
            <a:r>
              <a:rPr lang="en-US" altLang="en-US" dirty="0" err="1" smtClean="0">
                <a:latin typeface="Tahoma" panose="020B0604030504040204" pitchFamily="34" charset="0"/>
              </a:rPr>
              <a:t>andval</a:t>
            </a:r>
            <a:r>
              <a:rPr lang="en-US" altLang="en-US" dirty="0" smtClean="0">
                <a:latin typeface="Tahoma" panose="020B0604030504040204" pitchFamily="34" charset="0"/>
              </a:rPr>
              <a:t>[</a:t>
            </a:r>
            <a:r>
              <a:rPr lang="en-US" altLang="en-US" dirty="0" err="1" smtClean="0">
                <a:latin typeface="Tahoma" panose="020B0604030504040204" pitchFamily="34" charset="0"/>
              </a:rPr>
              <a:t>i</a:t>
            </a:r>
            <a:r>
              <a:rPr lang="en-US" altLang="en-US" dirty="0" smtClean="0">
                <a:latin typeface="Tahoma" panose="020B0604030504040204" pitchFamily="34" charset="0"/>
              </a:rPr>
              <a:t>] &amp; a[</a:t>
            </a:r>
            <a:r>
              <a:rPr lang="en-US" altLang="en-US" dirty="0" err="1" smtClean="0">
                <a:latin typeface="Tahoma" panose="020B0604030504040204" pitchFamily="34" charset="0"/>
              </a:rPr>
              <a:t>i</a:t>
            </a:r>
            <a:r>
              <a:rPr lang="en-US" altLang="en-US" dirty="0" smtClean="0">
                <a:latin typeface="Tahoma" panose="020B0604030504040204" pitchFamily="34" charset="0"/>
              </a:rPr>
              <a:t>];</a:t>
            </a:r>
          </a:p>
          <a:p>
            <a:pPr lvl="1" eaLnBrk="1" hangingPunct="1">
              <a:buFontTx/>
              <a:buNone/>
            </a:pPr>
            <a:r>
              <a:rPr lang="en-US" altLang="en-US" b="1" dirty="0" smtClean="0">
                <a:latin typeface="Tahoma" panose="020B0604030504040204" pitchFamily="34" charset="0"/>
              </a:rPr>
              <a:t>end</a:t>
            </a:r>
          </a:p>
          <a:p>
            <a:pPr eaLnBrk="1" hangingPunct="1"/>
            <a:r>
              <a:rPr lang="en-US" altLang="en-US" dirty="0" smtClean="0"/>
              <a:t>What would this look like? </a:t>
            </a:r>
          </a:p>
          <a:p>
            <a:pPr eaLnBrk="1" hangingPunct="1"/>
            <a:r>
              <a:rPr lang="en-US" altLang="en-US" dirty="0" smtClean="0"/>
              <a:t>For registered outputs:</a:t>
            </a:r>
          </a:p>
          <a:p>
            <a:pPr lvl="1" eaLnBrk="1" hangingPunct="1"/>
            <a:r>
              <a:rPr lang="en-US" altLang="en-US" dirty="0" smtClean="0"/>
              <a:t>Change sensitivity list ‘a’ with ‘</a:t>
            </a:r>
            <a:r>
              <a:rPr lang="en-US" altLang="en-US" b="1" dirty="0" err="1" smtClean="0"/>
              <a:t>posedge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clk</a:t>
            </a:r>
            <a:r>
              <a:rPr lang="en-US" altLang="en-US" dirty="0" smtClean="0"/>
              <a:t>’</a:t>
            </a:r>
            <a:r>
              <a:rPr lang="en-US" altLang="en-US" sz="2800" dirty="0" smtClean="0"/>
              <a:t> 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5287748-0CA3-41B6-A07A-D18CAADCA0C8}" type="slidenum">
              <a:rPr lang="en-US" altLang="en-US" sz="1000" b="0">
                <a:latin typeface="Verdana" panose="020B0604030504040204" pitchFamily="34" charset="0"/>
              </a:rPr>
              <a:pPr/>
              <a:t>7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762000" y="2743200"/>
            <a:ext cx="6096000" cy="22098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7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7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7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7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7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7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7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7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76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76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76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76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76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76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76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76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Static Loops with Internal Timing</a:t>
            </a:r>
          </a:p>
        </p:txBody>
      </p:sp>
      <p:sp>
        <p:nvSpPr>
          <p:cNvPr id="10244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1148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If a static loop contains an internal edge-sensitive event control expression, then activity distributed over multiple cycles of the clock</a:t>
            </a:r>
          </a:p>
          <a:p>
            <a:pPr eaLnBrk="1" hangingPunct="1"/>
            <a:endParaRPr lang="en-US" altLang="en-US" sz="1000" smtClean="0"/>
          </a:p>
          <a:p>
            <a:pPr lvl="1" eaLnBrk="1" hangingPunct="1">
              <a:buFontTx/>
              <a:buNone/>
            </a:pPr>
            <a:r>
              <a:rPr lang="en-US" altLang="en-US" b="1" smtClean="0">
                <a:latin typeface="Tahoma" panose="020B0604030504040204" pitchFamily="34" charset="0"/>
              </a:rPr>
              <a:t>always</a:t>
            </a:r>
            <a:r>
              <a:rPr lang="en-US" altLang="en-US" smtClean="0">
                <a:latin typeface="Tahoma" panose="020B0604030504040204" pitchFamily="34" charset="0"/>
              </a:rPr>
              <a:t> </a:t>
            </a:r>
            <a:r>
              <a:rPr lang="en-US" altLang="en-US" b="1" smtClean="0">
                <a:latin typeface="Tahoma" panose="020B0604030504040204" pitchFamily="34" charset="0"/>
              </a:rPr>
              <a:t>begin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Tahoma" panose="020B0604030504040204" pitchFamily="34" charset="0"/>
              </a:rPr>
              <a:t>        </a:t>
            </a:r>
            <a:r>
              <a:rPr lang="en-US" altLang="en-US" b="1" smtClean="0">
                <a:latin typeface="Tahoma" panose="020B0604030504040204" pitchFamily="34" charset="0"/>
              </a:rPr>
              <a:t>for</a:t>
            </a:r>
            <a:r>
              <a:rPr lang="en-US" altLang="en-US" smtClean="0">
                <a:latin typeface="Tahoma" panose="020B0604030504040204" pitchFamily="34" charset="0"/>
              </a:rPr>
              <a:t> (i = 0; i &lt; 4; i = i + 1)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Tahoma" panose="020B0604030504040204" pitchFamily="34" charset="0"/>
              </a:rPr>
              <a:t>		      @(</a:t>
            </a:r>
            <a:r>
              <a:rPr lang="en-US" altLang="en-US" b="1" smtClean="0">
                <a:latin typeface="Tahoma" panose="020B0604030504040204" pitchFamily="34" charset="0"/>
              </a:rPr>
              <a:t>posedge</a:t>
            </a:r>
            <a:r>
              <a:rPr lang="en-US" altLang="en-US" smtClean="0">
                <a:latin typeface="Tahoma" panose="020B0604030504040204" pitchFamily="34" charset="0"/>
              </a:rPr>
              <a:t> clk) sum &lt;= sum + i;</a:t>
            </a:r>
          </a:p>
          <a:p>
            <a:pPr lvl="1" eaLnBrk="1" hangingPunct="1">
              <a:buFontTx/>
              <a:buNone/>
            </a:pPr>
            <a:r>
              <a:rPr lang="en-US" altLang="en-US" b="1" smtClean="0">
                <a:latin typeface="Tahoma" panose="020B0604030504040204" pitchFamily="34" charset="0"/>
              </a:rPr>
              <a:t>end</a:t>
            </a:r>
          </a:p>
          <a:p>
            <a:pPr eaLnBrk="1" hangingPunct="1"/>
            <a:endParaRPr lang="en-US" altLang="en-US" sz="900" smtClean="0"/>
          </a:p>
          <a:p>
            <a:pPr eaLnBrk="1" hangingPunct="1"/>
            <a:r>
              <a:rPr lang="en-US" altLang="en-US" smtClean="0"/>
              <a:t>What does this loop do? 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16FBC3E-C5E5-456B-8EB4-A38CC6075242}" type="slidenum">
              <a:rPr lang="en-US" altLang="en-US" sz="1000" b="0">
                <a:latin typeface="Verdana" panose="020B0604030504040204" pitchFamily="34" charset="0"/>
              </a:rPr>
              <a:pPr/>
              <a:t>8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sp>
        <p:nvSpPr>
          <p:cNvPr id="10245" name="Rectangle 9"/>
          <p:cNvSpPr>
            <a:spLocks noChangeArrowheads="1"/>
          </p:cNvSpPr>
          <p:nvPr/>
        </p:nvSpPr>
        <p:spPr bwMode="auto">
          <a:xfrm>
            <a:off x="762000" y="3124200"/>
            <a:ext cx="6324600" cy="18288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46" name="Rectangle 10"/>
          <p:cNvSpPr>
            <a:spLocks noChangeArrowheads="1"/>
          </p:cNvSpPr>
          <p:nvPr/>
        </p:nvSpPr>
        <p:spPr bwMode="auto">
          <a:xfrm>
            <a:off x="457200" y="5715000"/>
            <a:ext cx="5257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b="0">
                <a:latin typeface="Times New Roman" panose="02020603050405020304" pitchFamily="18" charset="0"/>
              </a:rPr>
              <a:t>Does it synthesize?...Yes, but…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8"/>
          <p:cNvSpPr>
            <a:spLocks noGrp="1" noChangeArrowheads="1"/>
          </p:cNvSpPr>
          <p:nvPr>
            <p:ph idx="1"/>
          </p:nvPr>
        </p:nvSpPr>
        <p:spPr>
          <a:xfrm>
            <a:off x="461554" y="1539081"/>
            <a:ext cx="8229600" cy="4389437"/>
          </a:xfrm>
          <a:noFill/>
        </p:spPr>
        <p:txBody>
          <a:bodyPr/>
          <a:lstStyle/>
          <a:p>
            <a:pPr eaLnBrk="1" hangingPunct="1"/>
            <a:r>
              <a:rPr lang="en-US" altLang="en-US" sz="2400" dirty="0" smtClean="0"/>
              <a:t>Number of iterations is variable</a:t>
            </a:r>
          </a:p>
          <a:p>
            <a:pPr lvl="1" eaLnBrk="1" hangingPunct="1"/>
            <a:r>
              <a:rPr lang="en-US" altLang="en-US" sz="2000" dirty="0" smtClean="0"/>
              <a:t>Not known at compile time</a:t>
            </a:r>
          </a:p>
          <a:p>
            <a:pPr eaLnBrk="1" hangingPunct="1"/>
            <a:r>
              <a:rPr lang="en-US" altLang="en-US" sz="2400" dirty="0" smtClean="0"/>
              <a:t>Can be simulated, but not synthesized!</a:t>
            </a:r>
          </a:p>
          <a:p>
            <a:pPr eaLnBrk="1" hangingPunct="1"/>
            <a:r>
              <a:rPr lang="en-US" altLang="en-US" sz="2400" dirty="0" smtClean="0"/>
              <a:t>Essentially an iterative combinational circuit of data dependent size!</a:t>
            </a:r>
          </a:p>
          <a:p>
            <a:pPr eaLnBrk="1" hangingPunct="1"/>
            <a:endParaRPr lang="en-US" altLang="en-US" sz="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        </a:t>
            </a:r>
            <a:r>
              <a:rPr lang="en-US" altLang="en-US" sz="2000" b="1" dirty="0" smtClean="0">
                <a:latin typeface="Tahoma" panose="020B0604030504040204" pitchFamily="34" charset="0"/>
              </a:rPr>
              <a:t>always</a:t>
            </a:r>
            <a:r>
              <a:rPr lang="en-US" altLang="en-US" sz="2000" dirty="0" smtClean="0">
                <a:latin typeface="Tahoma" panose="020B0604030504040204" pitchFamily="34" charset="0"/>
              </a:rPr>
              <a:t>@(a, n) </a:t>
            </a:r>
            <a:r>
              <a:rPr lang="en-US" altLang="en-US" sz="2000" b="1" dirty="0" smtClean="0">
                <a:latin typeface="Tahoma" panose="020B0604030504040204" pitchFamily="34" charset="0"/>
              </a:rPr>
              <a:t>begin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latin typeface="Tahoma" panose="020B0604030504040204" pitchFamily="34" charset="0"/>
              </a:rPr>
              <a:t>      </a:t>
            </a:r>
            <a:r>
              <a:rPr lang="en-US" altLang="en-US" sz="2000" dirty="0" smtClean="0">
                <a:latin typeface="Tahoma" panose="020B0604030504040204" pitchFamily="34" charset="0"/>
              </a:rPr>
              <a:t>       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andval</a:t>
            </a:r>
            <a:r>
              <a:rPr lang="en-US" altLang="en-US" sz="2000" dirty="0" smtClean="0">
                <a:latin typeface="Tahoma" panose="020B0604030504040204" pitchFamily="34" charset="0"/>
              </a:rPr>
              <a:t>[0] = 1;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        </a:t>
            </a:r>
            <a:r>
              <a:rPr lang="en-US" altLang="en-US" sz="2000" b="1" dirty="0" smtClean="0">
                <a:latin typeface="Tahoma" panose="020B0604030504040204" pitchFamily="34" charset="0"/>
              </a:rPr>
              <a:t>for</a:t>
            </a:r>
            <a:r>
              <a:rPr lang="en-US" altLang="en-US" sz="2000" dirty="0" smtClean="0">
                <a:latin typeface="Tahoma" panose="020B0604030504040204" pitchFamily="34" charset="0"/>
              </a:rPr>
              <a:t> (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i</a:t>
            </a:r>
            <a:r>
              <a:rPr lang="en-US" altLang="en-US" sz="2000" dirty="0" smtClean="0">
                <a:latin typeface="Tahoma" panose="020B0604030504040204" pitchFamily="34" charset="0"/>
              </a:rPr>
              <a:t> = 0; 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i</a:t>
            </a:r>
            <a:r>
              <a:rPr lang="en-US" altLang="en-US" sz="2000" dirty="0" smtClean="0">
                <a:latin typeface="Tahoma" panose="020B0604030504040204" pitchFamily="34" charset="0"/>
              </a:rPr>
              <a:t> &lt; n; 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i</a:t>
            </a:r>
            <a:r>
              <a:rPr lang="en-US" altLang="en-US" sz="2000" dirty="0" smtClean="0">
                <a:latin typeface="Tahoma" panose="020B0604030504040204" pitchFamily="34" charset="0"/>
              </a:rPr>
              <a:t> = 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i</a:t>
            </a:r>
            <a:r>
              <a:rPr lang="en-US" altLang="en-US" sz="2000" dirty="0" smtClean="0">
                <a:latin typeface="Tahoma" panose="020B0604030504040204" pitchFamily="34" charset="0"/>
              </a:rPr>
              <a:t> +1)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             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andval</a:t>
            </a:r>
            <a:r>
              <a:rPr lang="en-US" altLang="en-US" sz="2000" dirty="0" smtClean="0">
                <a:latin typeface="Tahoma" panose="020B0604030504040204" pitchFamily="34" charset="0"/>
              </a:rPr>
              <a:t>[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i</a:t>
            </a:r>
            <a:r>
              <a:rPr lang="en-US" altLang="en-US" sz="2000" dirty="0" smtClean="0">
                <a:latin typeface="Tahoma" panose="020B0604030504040204" pitchFamily="34" charset="0"/>
              </a:rPr>
              <a:t> + 1] = 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andval</a:t>
            </a:r>
            <a:r>
              <a:rPr lang="en-US" altLang="en-US" sz="2000" dirty="0" smtClean="0">
                <a:latin typeface="Tahoma" panose="020B0604030504040204" pitchFamily="34" charset="0"/>
              </a:rPr>
              <a:t>[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i</a:t>
            </a:r>
            <a:r>
              <a:rPr lang="en-US" altLang="en-US" sz="2000" dirty="0" smtClean="0">
                <a:latin typeface="Tahoma" panose="020B0604030504040204" pitchFamily="34" charset="0"/>
              </a:rPr>
              <a:t>] &amp; a[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i</a:t>
            </a:r>
            <a:r>
              <a:rPr lang="en-US" altLang="en-US" sz="2000" dirty="0" smtClean="0">
                <a:latin typeface="Tahoma" panose="020B0604030504040204" pitchFamily="34" charset="0"/>
              </a:rPr>
              <a:t>];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    </a:t>
            </a:r>
            <a:r>
              <a:rPr lang="en-US" altLang="en-US" sz="2000" b="1" dirty="0" smtClean="0">
                <a:latin typeface="Tahoma" panose="020B0604030504040204" pitchFamily="34" charset="0"/>
              </a:rPr>
              <a:t>end</a:t>
            </a:r>
          </a:p>
          <a:p>
            <a:pPr lvl="1" eaLnBrk="1" hangingPunct="1">
              <a:buFontTx/>
              <a:buNone/>
            </a:pPr>
            <a:endParaRPr lang="en-US" altLang="en-US" sz="800" b="1" dirty="0" smtClean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2400" dirty="0" smtClean="0"/>
              <a:t>What if n is a parameter? 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7D8CA32-DF20-4BB5-A5C7-3249E3E01BB6}" type="slidenum">
              <a:rPr lang="en-US" altLang="en-US" sz="1000" b="0">
                <a:latin typeface="Verdana" panose="020B0604030504040204" pitchFamily="34" charset="0"/>
              </a:rPr>
              <a:pPr/>
              <a:t>9</a:t>
            </a:fld>
            <a:endParaRPr lang="en-US" altLang="en-US" sz="1000" b="0">
              <a:latin typeface="Verdana" panose="020B0604030504040204" pitchFamily="34" charset="0"/>
            </a:endParaRPr>
          </a:p>
        </p:txBody>
      </p:sp>
      <p:sp>
        <p:nvSpPr>
          <p:cNvPr id="11267" name="Rectangle 6"/>
          <p:cNvSpPr>
            <a:spLocks noChangeArrowheads="1"/>
          </p:cNvSpPr>
          <p:nvPr/>
        </p:nvSpPr>
        <p:spPr bwMode="auto">
          <a:xfrm>
            <a:off x="457200" y="228600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0">
                <a:solidFill>
                  <a:srgbClr val="000066"/>
                </a:solidFill>
              </a:rPr>
              <a:t>Non-Static Loops w/o Internal Timing</a:t>
            </a:r>
          </a:p>
        </p:txBody>
      </p:sp>
      <p:sp>
        <p:nvSpPr>
          <p:cNvPr id="11269" name="Rectangle 9"/>
          <p:cNvSpPr>
            <a:spLocks noChangeArrowheads="1"/>
          </p:cNvSpPr>
          <p:nvPr/>
        </p:nvSpPr>
        <p:spPr bwMode="auto">
          <a:xfrm>
            <a:off x="1066800" y="3733800"/>
            <a:ext cx="4800600" cy="19812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555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555Theme" id="{E0FF54AE-9C37-4E24-9A62-0E01F95333A7}" vid="{EFA1C45D-74FA-4556-843B-D9496DA3411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555Theme</Template>
  <TotalTime>30412</TotalTime>
  <Words>3336</Words>
  <Application>Microsoft Office PowerPoint</Application>
  <PresentationFormat>On-screen Show (4:3)</PresentationFormat>
  <Paragraphs>670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</vt:lpstr>
      <vt:lpstr>Calibri</vt:lpstr>
      <vt:lpstr>Constantia</vt:lpstr>
      <vt:lpstr>Courier New</vt:lpstr>
      <vt:lpstr>Tahoma</vt:lpstr>
      <vt:lpstr>Times New Roman</vt:lpstr>
      <vt:lpstr>Verdana</vt:lpstr>
      <vt:lpstr>Wingdings</vt:lpstr>
      <vt:lpstr>Wingdings 2</vt:lpstr>
      <vt:lpstr>555Theme</vt:lpstr>
      <vt:lpstr>ECE 551 Digital Design And Synthesis</vt:lpstr>
      <vt:lpstr>Administrative Matters</vt:lpstr>
      <vt:lpstr>For Loops &amp; Synthesis</vt:lpstr>
      <vt:lpstr>For Loops &amp; Synthesis</vt:lpstr>
      <vt:lpstr>Unnecessary Calculations</vt:lpstr>
      <vt:lpstr>More on Loops &amp; Synthesis</vt:lpstr>
      <vt:lpstr>Static Loops w/o Internal Timing</vt:lpstr>
      <vt:lpstr>Static Loops with Internal Timing</vt:lpstr>
      <vt:lpstr>PowerPoint Presentation</vt:lpstr>
      <vt:lpstr>Non-Static Loops with Internal Timing</vt:lpstr>
      <vt:lpstr>Any loop with internal timing can be done as a SM</vt:lpstr>
      <vt:lpstr>FSM Replacement for Loops</vt:lpstr>
      <vt:lpstr>Generated Instantiation</vt:lpstr>
      <vt:lpstr>Generate-Loop</vt:lpstr>
      <vt:lpstr>Generate Loop</vt:lpstr>
      <vt:lpstr>Generate-Conditional</vt:lpstr>
      <vt:lpstr>Generate-Case</vt:lpstr>
      <vt:lpstr>Synthesis of x and z</vt:lpstr>
      <vt:lpstr>Don’t Cares</vt:lpstr>
      <vt:lpstr>Use of Don’t Care in Outputs</vt:lpstr>
      <vt:lpstr>Unintentional Latches</vt:lpstr>
      <vt:lpstr>Synthesis Example [1]</vt:lpstr>
      <vt:lpstr>Synthesis Example [2]</vt:lpstr>
      <vt:lpstr>Synthesis Example [3]</vt:lpstr>
      <vt:lpstr>Gated Clocks</vt:lpstr>
      <vt:lpstr>Gated Clocks (not so simple)</vt:lpstr>
      <vt:lpstr>Gated Clocks (do it this way)</vt:lpstr>
      <vt:lpstr>Gated Clocks</vt:lpstr>
      <vt:lpstr>Chain Multiplier</vt:lpstr>
      <vt:lpstr>Tree Multiplier</vt:lpstr>
      <vt:lpstr>Multi-Cycle Shared Multiplier</vt:lpstr>
      <vt:lpstr>Multi-Cycle Shared Multiplier (results)</vt:lpstr>
      <vt:lpstr>Shared Conditional Multiplier</vt:lpstr>
      <vt:lpstr>Selected Conditional Multiplier [1]</vt:lpstr>
      <vt:lpstr>Selected Conditional Multiplier [2]</vt:lpstr>
      <vt:lpstr>Conditional Multipler – One More Time</vt:lpstr>
      <vt:lpstr>Decoder Using Indexing</vt:lpstr>
      <vt:lpstr>Decoder Using Loop</vt:lpstr>
      <vt:lpstr>PowerPoint Presentation</vt:lpstr>
      <vt:lpstr>Decoder Verilog: Area Comparison</vt:lpstr>
      <vt:lpstr>Decoder Verilog: Compile Time Comparison</vt:lpstr>
      <vt:lpstr>Late-Arriving Signals</vt:lpstr>
      <vt:lpstr>Logic Reorganization Example [1]</vt:lpstr>
      <vt:lpstr>Logic Reorganization Example [2]</vt:lpstr>
      <vt:lpstr>Logic Reorganization Example [3]</vt:lpstr>
      <vt:lpstr>Logic Reorganization Example [4]</vt:lpstr>
      <vt:lpstr>Logic Duplication Example [1]</vt:lpstr>
      <vt:lpstr>Logic Duplication Example [2]</vt:lpstr>
      <vt:lpstr>Logic Duplication Example [3]</vt:lpstr>
      <vt:lpstr>Logic Duplication Example [4]</vt:lpstr>
      <vt:lpstr>Exercise</vt:lpstr>
      <vt:lpstr>Exercise</vt:lpstr>
      <vt:lpstr>Mixing Flip-Flop Styles (1)</vt:lpstr>
      <vt:lpstr>Flip-Flop Synthesis (1)</vt:lpstr>
      <vt:lpstr>Mixing Flip-Flop Styles (2)</vt:lpstr>
      <vt:lpstr>Flip-Flop Synthesis (2)</vt:lpstr>
      <vt:lpstr>Flip-Flop Synthesis (3)</vt:lpstr>
      <vt:lpstr>Conclusions</vt:lpstr>
    </vt:vector>
  </TitlesOfParts>
  <Company>University of Wisconsin-Madison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Katherine Compton</dc:creator>
  <cp:lastModifiedBy>Eric Hoffman</cp:lastModifiedBy>
  <cp:revision>277</cp:revision>
  <cp:lastPrinted>2015-03-25T13:56:15Z</cp:lastPrinted>
  <dcterms:created xsi:type="dcterms:W3CDTF">2004-09-02T02:36:09Z</dcterms:created>
  <dcterms:modified xsi:type="dcterms:W3CDTF">2019-03-29T13:28:21Z</dcterms:modified>
</cp:coreProperties>
</file>