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4" r:id="rId1"/>
  </p:sldMasterIdLst>
  <p:notesMasterIdLst>
    <p:notesMasterId r:id="rId38"/>
  </p:notesMasterIdLst>
  <p:handoutMasterIdLst>
    <p:handoutMasterId r:id="rId39"/>
  </p:handoutMasterIdLst>
  <p:sldIdLst>
    <p:sldId id="256" r:id="rId2"/>
    <p:sldId id="308" r:id="rId3"/>
    <p:sldId id="340" r:id="rId4"/>
    <p:sldId id="476" r:id="rId5"/>
    <p:sldId id="480" r:id="rId6"/>
    <p:sldId id="492" r:id="rId7"/>
    <p:sldId id="452" r:id="rId8"/>
    <p:sldId id="477" r:id="rId9"/>
    <p:sldId id="453" r:id="rId10"/>
    <p:sldId id="454" r:id="rId11"/>
    <p:sldId id="455" r:id="rId12"/>
    <p:sldId id="478" r:id="rId13"/>
    <p:sldId id="479" r:id="rId14"/>
    <p:sldId id="482" r:id="rId15"/>
    <p:sldId id="484" r:id="rId16"/>
    <p:sldId id="485" r:id="rId17"/>
    <p:sldId id="486" r:id="rId18"/>
    <p:sldId id="487" r:id="rId19"/>
    <p:sldId id="457" r:id="rId20"/>
    <p:sldId id="458" r:id="rId21"/>
    <p:sldId id="481" r:id="rId22"/>
    <p:sldId id="422" r:id="rId23"/>
    <p:sldId id="459" r:id="rId24"/>
    <p:sldId id="423" r:id="rId25"/>
    <p:sldId id="460" r:id="rId26"/>
    <p:sldId id="461" r:id="rId27"/>
    <p:sldId id="483" r:id="rId28"/>
    <p:sldId id="462" r:id="rId29"/>
    <p:sldId id="463" r:id="rId30"/>
    <p:sldId id="493" r:id="rId31"/>
    <p:sldId id="489" r:id="rId32"/>
    <p:sldId id="490" r:id="rId33"/>
    <p:sldId id="491" r:id="rId34"/>
    <p:sldId id="464" r:id="rId35"/>
    <p:sldId id="465" r:id="rId36"/>
    <p:sldId id="466" r:id="rId3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69FF"/>
    <a:srgbClr val="0000A0"/>
    <a:srgbClr val="0066CC"/>
    <a:srgbClr val="0033CC"/>
    <a:srgbClr val="6699FF"/>
    <a:srgbClr val="CC0000"/>
    <a:srgbClr val="00800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828" autoAdjust="0"/>
  </p:normalViewPr>
  <p:slideViewPr>
    <p:cSldViewPr>
      <p:cViewPr varScale="1">
        <p:scale>
          <a:sx n="89" d="100"/>
          <a:sy n="89" d="100"/>
        </p:scale>
        <p:origin x="177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3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defTabSz="915077" eaLnBrk="1" hangingPunct="1">
              <a:defRPr sz="1100"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algn="r" defTabSz="915077" eaLnBrk="1" hangingPunct="1">
              <a:defRPr sz="1100"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b" anchorCtr="0" compatLnSpc="1">
            <a:prstTxWarp prst="textNoShape">
              <a:avLst/>
            </a:prstTxWarp>
          </a:bodyPr>
          <a:lstStyle>
            <a:lvl1pPr defTabSz="915077" eaLnBrk="1" hangingPunct="1">
              <a:defRPr sz="1100"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 b="0"/>
            </a:lvl1pPr>
          </a:lstStyle>
          <a:p>
            <a:fld id="{9AEC90D6-97C5-4B3B-A872-37BDFAD92D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2145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defTabSz="966936" eaLnBrk="1" hangingPunct="1">
              <a:defRPr sz="1300"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 defTabSz="966936" eaLnBrk="1" hangingPunct="1">
              <a:defRPr sz="1300"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defTabSz="966936" eaLnBrk="1" hangingPunct="1">
              <a:defRPr sz="1300"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/>
            </a:lvl1pPr>
          </a:lstStyle>
          <a:p>
            <a:fld id="{6A61EA8D-B9C2-45B3-A3A2-7D7372D76C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001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053F7A7E-378F-4C9B-A16A-6A94A81EB3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62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8153F0-9BE9-4D94-BFB8-A34D5ED6AFA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6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0799C2-35EC-49FC-8CEB-C27F7F302E4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9413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02-Sep-04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551 – Fall 2004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91CE03-3E52-4D38-B6CD-6416FFA67D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947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088A42-C5BE-4542-BBB0-A2D0EF46D7A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541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24969A68-000F-444A-A40B-5359702ACDE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241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DC6F1D-C8CA-4CC2-AD40-4140F729033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940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7E2F5F-32BA-4CFA-9E58-E6F14E9FB14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4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2CBEBC-F359-48F6-8AFD-C6203300C65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350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C85EC0-D59C-481F-94D1-88E34AAC9E4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440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DE8F1B-D5B6-4EA4-A87C-711E0F2B94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119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1BC9C31C-0DD0-4E91-BC67-180D97C5305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710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</a:defRPr>
            </a:lvl1pPr>
          </a:lstStyle>
          <a:p>
            <a:fld id="{DB062F94-E4A6-49C3-8756-5E7958422DE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172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990600"/>
            <a:ext cx="7851648" cy="1828800"/>
          </a:xfrm>
        </p:spPr>
        <p:txBody>
          <a:bodyPr/>
          <a:lstStyle/>
          <a:p>
            <a:pPr eaLnBrk="1" hangingPunct="1"/>
            <a:r>
              <a:rPr lang="en-US" altLang="en-US" sz="4800" dirty="0" smtClean="0"/>
              <a:t>ECE 551</a:t>
            </a:r>
            <a:br>
              <a:rPr lang="en-US" altLang="en-US" sz="4800" dirty="0" smtClean="0"/>
            </a:br>
            <a:r>
              <a:rPr lang="en-US" altLang="en-US" sz="3700" dirty="0" smtClean="0"/>
              <a:t>Digital Design And Synthesis</a:t>
            </a:r>
            <a:endParaRPr lang="en-US" altLang="en-US" sz="2600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534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Spring  ‘19</a:t>
            </a: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sz="3200" dirty="0" smtClean="0"/>
          </a:p>
        </p:txBody>
      </p:sp>
      <p:sp>
        <p:nvSpPr>
          <p:cNvPr id="3077" name="Rectangle 7"/>
          <p:cNvSpPr>
            <a:spLocks noChangeArrowheads="1"/>
          </p:cNvSpPr>
          <p:nvPr/>
        </p:nvSpPr>
        <p:spPr bwMode="auto">
          <a:xfrm>
            <a:off x="2438400" y="3810000"/>
            <a:ext cx="5638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400" b="0"/>
              <a:t>Synthesis Flow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0"/>
              <a:t>Synthesis Optimizations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11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4958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In Synopsys, types include:</a:t>
            </a:r>
          </a:p>
          <a:p>
            <a:pPr lvl="1" eaLnBrk="1" hangingPunct="1"/>
            <a:r>
              <a:rPr lang="en-US" altLang="en-US" smtClean="0"/>
              <a:t>Sharing common mathematical subexpressions</a:t>
            </a:r>
          </a:p>
          <a:p>
            <a:pPr lvl="1" eaLnBrk="1" hangingPunct="1"/>
            <a:r>
              <a:rPr lang="en-US" altLang="en-US" smtClean="0"/>
              <a:t>Sharing resources</a:t>
            </a:r>
          </a:p>
          <a:p>
            <a:pPr lvl="1" eaLnBrk="1" hangingPunct="1"/>
            <a:r>
              <a:rPr lang="en-US" altLang="en-US" smtClean="0"/>
              <a:t>Selecting DesignWare implementations</a:t>
            </a:r>
          </a:p>
          <a:p>
            <a:pPr lvl="1" eaLnBrk="1" hangingPunct="1"/>
            <a:r>
              <a:rPr lang="en-US" altLang="en-US" smtClean="0"/>
              <a:t>Reordering operators</a:t>
            </a:r>
          </a:p>
          <a:p>
            <a:pPr lvl="1" eaLnBrk="1" hangingPunct="1"/>
            <a:r>
              <a:rPr lang="en-US" altLang="en-US" smtClean="0"/>
              <a:t>Identifying arithmetic expressions for datapath synthesis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D70609C-2515-4E49-B706-EB8727C0AD90}" type="slidenum">
              <a:rPr lang="en-US" altLang="en-US" sz="1000" b="0">
                <a:latin typeface="Verdana" panose="020B0604030504040204" pitchFamily="34" charset="0"/>
              </a:rPr>
              <a:pPr/>
              <a:t>10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sp>
        <p:nvSpPr>
          <p:cNvPr id="12291" name="Rectangle 6"/>
          <p:cNvSpPr>
            <a:spLocks noChangeArrowheads="1"/>
          </p:cNvSpPr>
          <p:nvPr/>
        </p:nvSpPr>
        <p:spPr bwMode="auto">
          <a:xfrm>
            <a:off x="457200" y="228600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0">
                <a:solidFill>
                  <a:srgbClr val="000066"/>
                </a:solidFill>
              </a:rPr>
              <a:t>Architectural Optimization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3526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Architectural Optimization</a:t>
            </a:r>
          </a:p>
        </p:txBody>
      </p:sp>
      <p:sp>
        <p:nvSpPr>
          <p:cNvPr id="344080" name="Rectangle 16"/>
          <p:cNvSpPr>
            <a:spLocks noGrp="1" noChangeArrowheads="1"/>
          </p:cNvSpPr>
          <p:nvPr>
            <p:ph idx="1"/>
          </p:nvPr>
        </p:nvSpPr>
        <p:spPr>
          <a:xfrm>
            <a:off x="461554" y="1644287"/>
            <a:ext cx="8229600" cy="438943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Examples:</a:t>
            </a:r>
          </a:p>
          <a:p>
            <a:pPr lvl="1" eaLnBrk="1" hangingPunct="1">
              <a:defRPr/>
            </a:pPr>
            <a:r>
              <a:rPr lang="en-US" dirty="0" smtClean="0"/>
              <a:t>Replace an adder used as a counter with </a:t>
            </a:r>
            <a:r>
              <a:rPr lang="en-US" dirty="0" err="1" smtClean="0"/>
              <a:t>incrementor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Replace adder and separate </a:t>
            </a:r>
            <a:r>
              <a:rPr lang="en-US" dirty="0" err="1" smtClean="0"/>
              <a:t>subtractor</a:t>
            </a:r>
            <a:r>
              <a:rPr lang="en-US" dirty="0" smtClean="0"/>
              <a:t> with adder/</a:t>
            </a:r>
            <a:r>
              <a:rPr lang="en-US" dirty="0" err="1" smtClean="0"/>
              <a:t>subtractor</a:t>
            </a:r>
            <a:r>
              <a:rPr lang="en-US" dirty="0" smtClean="0"/>
              <a:t> if not used simultaneously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(~sub) z = a + b;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z = a – b;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Performs selection of pre-designed components (Synopsys </a:t>
            </a:r>
            <a:r>
              <a:rPr lang="en-US" dirty="0" err="1" smtClean="0"/>
              <a:t>DesignWare</a:t>
            </a:r>
            <a:r>
              <a:rPr lang="en-US" dirty="0" smtClean="0"/>
              <a:t>)</a:t>
            </a:r>
          </a:p>
          <a:p>
            <a:pPr lvl="2" eaLnBrk="1" hangingPunct="1">
              <a:defRPr/>
            </a:pPr>
            <a:r>
              <a:rPr lang="en-US" dirty="0" smtClean="0"/>
              <a:t>adders, multipliers, shifters, comparators, </a:t>
            </a:r>
            <a:r>
              <a:rPr lang="en-US" dirty="0" err="1" smtClean="0"/>
              <a:t>muxes</a:t>
            </a:r>
            <a:r>
              <a:rPr lang="en-US" dirty="0" smtClean="0"/>
              <a:t>, etc.</a:t>
            </a:r>
          </a:p>
          <a:p>
            <a:pPr lvl="2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Need good code for synthesizer to do this</a:t>
            </a:r>
          </a:p>
          <a:p>
            <a:pPr eaLnBrk="1" hangingPunct="1">
              <a:defRPr/>
            </a:pPr>
            <a:r>
              <a:rPr lang="en-US" dirty="0" smtClean="0"/>
              <a:t>Designer still knows more about the project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48630DC-56FB-48EF-B17B-C57158187D64}" type="slidenum">
              <a:rPr lang="en-US" altLang="en-US" sz="1000" b="0">
                <a:latin typeface="Verdana" panose="020B0604030504040204" pitchFamily="34" charset="0"/>
              </a:rPr>
              <a:pPr/>
              <a:t>11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4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4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4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4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4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4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4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4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4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4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4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4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40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40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40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40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40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40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40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40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40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40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40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40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8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Logic/Gate-Level Optimization</a:t>
            </a:r>
          </a:p>
        </p:txBody>
      </p:sp>
      <p:sp>
        <p:nvSpPr>
          <p:cNvPr id="368647" name="Rectangle 7"/>
          <p:cNvSpPr>
            <a:spLocks noGrp="1" noChangeArrowheads="1"/>
          </p:cNvSpPr>
          <p:nvPr>
            <p:ph idx="1"/>
          </p:nvPr>
        </p:nvSpPr>
        <p:spPr>
          <a:xfrm>
            <a:off x="474617" y="1828800"/>
            <a:ext cx="8229600" cy="438943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Works on the generic </a:t>
            </a:r>
            <a:r>
              <a:rPr lang="en-US" dirty="0" err="1" smtClean="0"/>
              <a:t>netlist</a:t>
            </a:r>
            <a:r>
              <a:rPr lang="en-US" dirty="0" smtClean="0"/>
              <a:t> created by logic synthesis</a:t>
            </a:r>
          </a:p>
          <a:p>
            <a:pPr eaLnBrk="1" hangingPunct="1">
              <a:defRPr/>
            </a:pPr>
            <a:r>
              <a:rPr lang="en-US" dirty="0" smtClean="0"/>
              <a:t>Produces a technology-specific </a:t>
            </a:r>
            <a:r>
              <a:rPr lang="en-US" dirty="0" err="1" smtClean="0"/>
              <a:t>netlist</a:t>
            </a:r>
            <a:r>
              <a:rPr lang="en-US" dirty="0" smtClean="0"/>
              <a:t>. </a:t>
            </a:r>
          </a:p>
          <a:p>
            <a:pPr eaLnBrk="1" hangingPunct="1">
              <a:defRPr/>
            </a:pPr>
            <a:r>
              <a:rPr lang="en-US" dirty="0" smtClean="0"/>
              <a:t>In Synopsys, it consists of four stages: </a:t>
            </a:r>
          </a:p>
          <a:p>
            <a:pPr lvl="1" eaLnBrk="1" hangingPunct="1">
              <a:defRPr/>
            </a:pPr>
            <a:r>
              <a:rPr lang="en-US" dirty="0" smtClean="0"/>
              <a:t>Mapping</a:t>
            </a:r>
          </a:p>
          <a:p>
            <a:pPr lvl="1" eaLnBrk="1" hangingPunct="1">
              <a:defRPr/>
            </a:pPr>
            <a:r>
              <a:rPr lang="en-US" dirty="0" smtClean="0"/>
              <a:t>Delay optimization</a:t>
            </a:r>
          </a:p>
          <a:p>
            <a:pPr lvl="1" eaLnBrk="1" hangingPunct="1">
              <a:defRPr/>
            </a:pPr>
            <a:r>
              <a:rPr lang="en-US" dirty="0" smtClean="0"/>
              <a:t>Design rule fixing</a:t>
            </a:r>
          </a:p>
          <a:p>
            <a:pPr lvl="1" eaLnBrk="1" hangingPunct="1">
              <a:defRPr/>
            </a:pPr>
            <a:r>
              <a:rPr lang="en-US" dirty="0" smtClean="0"/>
              <a:t>Area optimization</a:t>
            </a:r>
          </a:p>
          <a:p>
            <a:pPr eaLnBrk="1" hangingPunct="1">
              <a:defRPr/>
            </a:pPr>
            <a:r>
              <a:rPr lang="en-US" dirty="0" smtClean="0"/>
              <a:t>This phase often runs in multiple iterations if constraints are not met on the first try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dirty="0" smtClean="0"/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D2875CB-47D7-44CC-8873-E050AC760483}" type="slidenum">
              <a:rPr lang="en-US" altLang="en-US" sz="1000" b="0">
                <a:latin typeface="Verdana" panose="020B0604030504040204" pitchFamily="34" charset="0"/>
              </a:rPr>
              <a:pPr/>
              <a:t>12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8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8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8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68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8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8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8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8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8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8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8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8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8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8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8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8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8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8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8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8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86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86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86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86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86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86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86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86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86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86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686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686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686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86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86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63731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Logic/Gate-Level Optimization</a:t>
            </a:r>
          </a:p>
        </p:txBody>
      </p:sp>
      <p:sp>
        <p:nvSpPr>
          <p:cNvPr id="369679" name="Rectangle 15"/>
          <p:cNvSpPr>
            <a:spLocks noGrp="1" noChangeArrowheads="1"/>
          </p:cNvSpPr>
          <p:nvPr>
            <p:ph idx="1"/>
          </p:nvPr>
        </p:nvSpPr>
        <p:spPr>
          <a:xfrm>
            <a:off x="457200" y="1718139"/>
            <a:ext cx="8229600" cy="4389437"/>
          </a:xfrm>
          <a:noFill/>
        </p:spPr>
        <p:txBody>
          <a:bodyPr/>
          <a:lstStyle/>
          <a:p>
            <a:pPr eaLnBrk="1" hangingPunct="1"/>
            <a:r>
              <a:rPr lang="en-US" altLang="en-US" sz="2400" dirty="0" smtClean="0"/>
              <a:t>Mapping</a:t>
            </a:r>
          </a:p>
          <a:p>
            <a:pPr lvl="1" eaLnBrk="1" hangingPunct="1"/>
            <a:r>
              <a:rPr lang="en-US" altLang="en-US" sz="2000" dirty="0" smtClean="0"/>
              <a:t>Generates a gate level implementation</a:t>
            </a:r>
          </a:p>
          <a:p>
            <a:pPr lvl="1" eaLnBrk="1" hangingPunct="1"/>
            <a:r>
              <a:rPr lang="en-US" altLang="en-US" sz="2000" dirty="0" smtClean="0"/>
              <a:t>Tries to meet timing and area goals</a:t>
            </a:r>
          </a:p>
          <a:p>
            <a:pPr eaLnBrk="1" hangingPunct="1"/>
            <a:r>
              <a:rPr lang="en-US" altLang="en-US" sz="2400" dirty="0" smtClean="0"/>
              <a:t>Delay optimization</a:t>
            </a:r>
          </a:p>
          <a:p>
            <a:pPr lvl="1" eaLnBrk="1" hangingPunct="1"/>
            <a:r>
              <a:rPr lang="en-US" altLang="en-US" sz="2000" dirty="0" smtClean="0"/>
              <a:t>Tries to fix delay violations from mapping phase.</a:t>
            </a:r>
          </a:p>
          <a:p>
            <a:pPr lvl="1" eaLnBrk="1" hangingPunct="1"/>
            <a:r>
              <a:rPr lang="en-US" altLang="en-US" sz="2000" dirty="0" smtClean="0"/>
              <a:t>Does not fix design rule violations or meet area constraints.</a:t>
            </a:r>
          </a:p>
          <a:p>
            <a:pPr eaLnBrk="1" hangingPunct="1"/>
            <a:r>
              <a:rPr lang="en-US" altLang="en-US" sz="2400" dirty="0" smtClean="0"/>
              <a:t>Design rule fixing</a:t>
            </a:r>
          </a:p>
          <a:p>
            <a:pPr lvl="1" eaLnBrk="1" hangingPunct="1"/>
            <a:r>
              <a:rPr lang="en-US" altLang="en-US" sz="2000" dirty="0" smtClean="0"/>
              <a:t>Tries to correct design rule violations</a:t>
            </a:r>
          </a:p>
          <a:p>
            <a:pPr lvl="2" eaLnBrk="1" hangingPunct="1"/>
            <a:r>
              <a:rPr lang="en-US" altLang="en-US" dirty="0" smtClean="0"/>
              <a:t>Inserting buffers or resizing existing cells</a:t>
            </a:r>
          </a:p>
          <a:p>
            <a:pPr lvl="1" eaLnBrk="1" hangingPunct="1"/>
            <a:r>
              <a:rPr lang="en-US" altLang="en-US" sz="2000" dirty="0" smtClean="0"/>
              <a:t>If necessary, violates optimization constraints</a:t>
            </a:r>
          </a:p>
          <a:p>
            <a:pPr eaLnBrk="1" hangingPunct="1"/>
            <a:r>
              <a:rPr lang="en-US" altLang="en-US" sz="2400" dirty="0" smtClean="0"/>
              <a:t>Area optimization</a:t>
            </a:r>
          </a:p>
          <a:p>
            <a:pPr lvl="1" eaLnBrk="1" hangingPunct="1"/>
            <a:r>
              <a:rPr lang="en-US" altLang="en-US" sz="2000" dirty="0" smtClean="0"/>
              <a:t>Tries to meet area constraints, which have lowest priority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1126F41-4274-4784-AFE2-C59D3BD50B4D}" type="slidenum">
              <a:rPr lang="en-US" altLang="en-US" sz="1000" b="0">
                <a:latin typeface="Verdana" panose="020B0604030504040204" pitchFamily="34" charset="0"/>
              </a:rPr>
              <a:pPr/>
              <a:t>13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96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96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96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96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96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96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96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96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96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96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96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96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96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96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96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96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96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96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96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96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Combinational Optimization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DA94A12-7EA2-4DD8-84A2-AB505B52BBFB}" type="slidenum">
              <a:rPr lang="en-US" altLang="en-US" sz="1000" b="0">
                <a:latin typeface="Verdana" panose="020B0604030504040204" pitchFamily="34" charset="0"/>
              </a:rPr>
              <a:pPr/>
              <a:t>14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pic>
        <p:nvPicPr>
          <p:cNvPr id="16388" name="Picture 8" descr="dcrmo_Fig_1-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7794625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3769" name="Text Box 9"/>
          <p:cNvSpPr txBox="1">
            <a:spLocks noChangeArrowheads="1"/>
          </p:cNvSpPr>
          <p:nvPr/>
        </p:nvSpPr>
        <p:spPr bwMode="auto">
          <a:xfrm>
            <a:off x="5715000" y="2057400"/>
            <a:ext cx="2971800" cy="965200"/>
          </a:xfrm>
          <a:prstGeom prst="rect">
            <a:avLst/>
          </a:prstGeom>
          <a:solidFill>
            <a:srgbClr val="CCFFCC">
              <a:alpha val="38823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Boolean equation manipulation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/>
              <a:t>Boolean reduction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/>
              <a:t>Factoring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/>
              <a:t>Sharing common terms</a:t>
            </a:r>
          </a:p>
        </p:txBody>
      </p:sp>
      <p:sp>
        <p:nvSpPr>
          <p:cNvPr id="373770" name="Line 10"/>
          <p:cNvSpPr>
            <a:spLocks noChangeShapeType="1"/>
          </p:cNvSpPr>
          <p:nvPr/>
        </p:nvSpPr>
        <p:spPr bwMode="auto">
          <a:xfrm flipH="1">
            <a:off x="5105400" y="2819400"/>
            <a:ext cx="60960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3771" name="Text Box 11"/>
          <p:cNvSpPr txBox="1">
            <a:spLocks noChangeArrowheads="1"/>
          </p:cNvSpPr>
          <p:nvPr/>
        </p:nvSpPr>
        <p:spPr bwMode="auto">
          <a:xfrm>
            <a:off x="5562600" y="4724400"/>
            <a:ext cx="3124200" cy="965200"/>
          </a:xfrm>
          <a:prstGeom prst="rect">
            <a:avLst/>
          </a:prstGeom>
          <a:solidFill>
            <a:srgbClr val="CCFFCC">
              <a:alpha val="38823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Mapping Optimizations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/>
              <a:t>Gate mapping based on CF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/>
              <a:t>Applying De-Morgans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/>
              <a:t>Sizing Gates &amp; Buffering</a:t>
            </a:r>
          </a:p>
        </p:txBody>
      </p:sp>
      <p:sp>
        <p:nvSpPr>
          <p:cNvPr id="373772" name="Line 12"/>
          <p:cNvSpPr>
            <a:spLocks noChangeShapeType="1"/>
          </p:cNvSpPr>
          <p:nvPr/>
        </p:nvSpPr>
        <p:spPr bwMode="auto">
          <a:xfrm flipH="1" flipV="1">
            <a:off x="4876800" y="5029200"/>
            <a:ext cx="68580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3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3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37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3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3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3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37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3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3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3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3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3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3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3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3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3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3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3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9" grpId="0" animBg="1"/>
      <p:bldP spid="373770" grpId="0" animBg="1"/>
      <p:bldP spid="373771" grpId="0" animBg="1"/>
      <p:bldP spid="37377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Gate-Level Optimization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5156AD7-12A3-4616-9526-4FBF5C0E0D91}" type="slidenum">
              <a:rPr lang="en-US" altLang="en-US" sz="1000" b="0">
                <a:latin typeface="Verdana" panose="020B0604030504040204" pitchFamily="34" charset="0"/>
              </a:rPr>
              <a:pPr/>
              <a:t>15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pic>
        <p:nvPicPr>
          <p:cNvPr id="17412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1"/>
          <a:stretch>
            <a:fillRect/>
          </a:stretch>
        </p:blipFill>
        <p:spPr bwMode="auto">
          <a:xfrm>
            <a:off x="304800" y="1557338"/>
            <a:ext cx="8021638" cy="522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6551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Logic-Level Optimizations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9E35094-CB7C-4D23-9C3B-2732AED19EE5}" type="slidenum">
              <a:rPr lang="en-US" altLang="en-US" sz="1000" b="0">
                <a:latin typeface="Verdana" panose="020B0604030504040204" pitchFamily="34" charset="0"/>
              </a:rPr>
              <a:pPr/>
              <a:t>16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grpSp>
        <p:nvGrpSpPr>
          <p:cNvPr id="18436" name="Group 13"/>
          <p:cNvGrpSpPr>
            <a:grpSpLocks noChangeAspect="1"/>
          </p:cNvGrpSpPr>
          <p:nvPr/>
        </p:nvGrpSpPr>
        <p:grpSpPr bwMode="auto">
          <a:xfrm>
            <a:off x="504825" y="1828800"/>
            <a:ext cx="7724775" cy="4233863"/>
            <a:chOff x="318" y="1152"/>
            <a:chExt cx="4866" cy="2667"/>
          </a:xfrm>
        </p:grpSpPr>
        <p:sp>
          <p:nvSpPr>
            <p:cNvPr id="18437" name="AutoShape 14"/>
            <p:cNvSpPr>
              <a:spLocks noChangeAspect="1" noChangeArrowheads="1" noTextEdit="1"/>
            </p:cNvSpPr>
            <p:nvPr/>
          </p:nvSpPr>
          <p:spPr bwMode="auto">
            <a:xfrm>
              <a:off x="318" y="1152"/>
              <a:ext cx="4866" cy="2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38" name="Freeform 15"/>
            <p:cNvSpPr>
              <a:spLocks/>
            </p:cNvSpPr>
            <p:nvPr/>
          </p:nvSpPr>
          <p:spPr bwMode="auto">
            <a:xfrm>
              <a:off x="427" y="2075"/>
              <a:ext cx="1302" cy="732"/>
            </a:xfrm>
            <a:custGeom>
              <a:avLst/>
              <a:gdLst>
                <a:gd name="T0" fmla="*/ 1140 w 1302"/>
                <a:gd name="T1" fmla="*/ 0 h 732"/>
                <a:gd name="T2" fmla="*/ 1302 w 1302"/>
                <a:gd name="T3" fmla="*/ 163 h 732"/>
                <a:gd name="T4" fmla="*/ 1302 w 1302"/>
                <a:gd name="T5" fmla="*/ 732 h 732"/>
                <a:gd name="T6" fmla="*/ 162 w 1302"/>
                <a:gd name="T7" fmla="*/ 732 h 732"/>
                <a:gd name="T8" fmla="*/ 0 w 1302"/>
                <a:gd name="T9" fmla="*/ 569 h 732"/>
                <a:gd name="T10" fmla="*/ 1140 w 1302"/>
                <a:gd name="T11" fmla="*/ 0 h 7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02"/>
                <a:gd name="T19" fmla="*/ 0 h 732"/>
                <a:gd name="T20" fmla="*/ 1302 w 1302"/>
                <a:gd name="T21" fmla="*/ 732 h 7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02" h="732">
                  <a:moveTo>
                    <a:pt x="1140" y="0"/>
                  </a:moveTo>
                  <a:lnTo>
                    <a:pt x="1302" y="163"/>
                  </a:lnTo>
                  <a:lnTo>
                    <a:pt x="1302" y="732"/>
                  </a:lnTo>
                  <a:lnTo>
                    <a:pt x="162" y="732"/>
                  </a:lnTo>
                  <a:lnTo>
                    <a:pt x="0" y="569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rgbClr val="E6E6E6"/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39" name="Line 16"/>
            <p:cNvSpPr>
              <a:spLocks noChangeShapeType="1"/>
            </p:cNvSpPr>
            <p:nvPr/>
          </p:nvSpPr>
          <p:spPr bwMode="auto">
            <a:xfrm>
              <a:off x="1647" y="2401"/>
              <a:ext cx="30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0" name="Freeform 17"/>
            <p:cNvSpPr>
              <a:spLocks/>
            </p:cNvSpPr>
            <p:nvPr/>
          </p:nvSpPr>
          <p:spPr bwMode="auto">
            <a:xfrm>
              <a:off x="1938" y="2342"/>
              <a:ext cx="117" cy="117"/>
            </a:xfrm>
            <a:custGeom>
              <a:avLst/>
              <a:gdLst>
                <a:gd name="T0" fmla="*/ 0 w 117"/>
                <a:gd name="T1" fmla="*/ 0 h 117"/>
                <a:gd name="T2" fmla="*/ 117 w 117"/>
                <a:gd name="T3" fmla="*/ 59 h 117"/>
                <a:gd name="T4" fmla="*/ 0 w 117"/>
                <a:gd name="T5" fmla="*/ 117 h 117"/>
                <a:gd name="T6" fmla="*/ 0 w 117"/>
                <a:gd name="T7" fmla="*/ 0 h 1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7"/>
                <a:gd name="T13" fmla="*/ 0 h 117"/>
                <a:gd name="T14" fmla="*/ 117 w 117"/>
                <a:gd name="T15" fmla="*/ 117 h 1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7" h="117">
                  <a:moveTo>
                    <a:pt x="0" y="0"/>
                  </a:moveTo>
                  <a:lnTo>
                    <a:pt x="117" y="59"/>
                  </a:lnTo>
                  <a:lnTo>
                    <a:pt x="0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1" name="Freeform 18"/>
            <p:cNvSpPr>
              <a:spLocks/>
            </p:cNvSpPr>
            <p:nvPr/>
          </p:nvSpPr>
          <p:spPr bwMode="auto">
            <a:xfrm>
              <a:off x="344" y="1178"/>
              <a:ext cx="1466" cy="569"/>
            </a:xfrm>
            <a:custGeom>
              <a:avLst/>
              <a:gdLst>
                <a:gd name="T0" fmla="*/ 0 w 1466"/>
                <a:gd name="T1" fmla="*/ 285 h 569"/>
                <a:gd name="T2" fmla="*/ 4 w 1466"/>
                <a:gd name="T3" fmla="*/ 254 h 569"/>
                <a:gd name="T4" fmla="*/ 17 w 1466"/>
                <a:gd name="T5" fmla="*/ 224 h 569"/>
                <a:gd name="T6" fmla="*/ 39 w 1466"/>
                <a:gd name="T7" fmla="*/ 193 h 569"/>
                <a:gd name="T8" fmla="*/ 67 w 1466"/>
                <a:gd name="T9" fmla="*/ 165 h 569"/>
                <a:gd name="T10" fmla="*/ 104 w 1466"/>
                <a:gd name="T11" fmla="*/ 139 h 569"/>
                <a:gd name="T12" fmla="*/ 150 w 1466"/>
                <a:gd name="T13" fmla="*/ 113 h 569"/>
                <a:gd name="T14" fmla="*/ 200 w 1466"/>
                <a:gd name="T15" fmla="*/ 89 h 569"/>
                <a:gd name="T16" fmla="*/ 258 w 1466"/>
                <a:gd name="T17" fmla="*/ 67 h 569"/>
                <a:gd name="T18" fmla="*/ 321 w 1466"/>
                <a:gd name="T19" fmla="*/ 50 h 569"/>
                <a:gd name="T20" fmla="*/ 389 w 1466"/>
                <a:gd name="T21" fmla="*/ 33 h 569"/>
                <a:gd name="T22" fmla="*/ 463 w 1466"/>
                <a:gd name="T23" fmla="*/ 20 h 569"/>
                <a:gd name="T24" fmla="*/ 536 w 1466"/>
                <a:gd name="T25" fmla="*/ 11 h 569"/>
                <a:gd name="T26" fmla="*/ 615 w 1466"/>
                <a:gd name="T27" fmla="*/ 4 h 569"/>
                <a:gd name="T28" fmla="*/ 693 w 1466"/>
                <a:gd name="T29" fmla="*/ 0 h 569"/>
                <a:gd name="T30" fmla="*/ 773 w 1466"/>
                <a:gd name="T31" fmla="*/ 0 h 569"/>
                <a:gd name="T32" fmla="*/ 851 w 1466"/>
                <a:gd name="T33" fmla="*/ 4 h 569"/>
                <a:gd name="T34" fmla="*/ 929 w 1466"/>
                <a:gd name="T35" fmla="*/ 11 h 569"/>
                <a:gd name="T36" fmla="*/ 1003 w 1466"/>
                <a:gd name="T37" fmla="*/ 20 h 569"/>
                <a:gd name="T38" fmla="*/ 1077 w 1466"/>
                <a:gd name="T39" fmla="*/ 33 h 569"/>
                <a:gd name="T40" fmla="*/ 1144 w 1466"/>
                <a:gd name="T41" fmla="*/ 50 h 569"/>
                <a:gd name="T42" fmla="*/ 1207 w 1466"/>
                <a:gd name="T43" fmla="*/ 67 h 569"/>
                <a:gd name="T44" fmla="*/ 1266 w 1466"/>
                <a:gd name="T45" fmla="*/ 89 h 569"/>
                <a:gd name="T46" fmla="*/ 1316 w 1466"/>
                <a:gd name="T47" fmla="*/ 113 h 569"/>
                <a:gd name="T48" fmla="*/ 1361 w 1466"/>
                <a:gd name="T49" fmla="*/ 139 h 569"/>
                <a:gd name="T50" fmla="*/ 1398 w 1466"/>
                <a:gd name="T51" fmla="*/ 165 h 569"/>
                <a:gd name="T52" fmla="*/ 1427 w 1466"/>
                <a:gd name="T53" fmla="*/ 193 h 569"/>
                <a:gd name="T54" fmla="*/ 1448 w 1466"/>
                <a:gd name="T55" fmla="*/ 224 h 569"/>
                <a:gd name="T56" fmla="*/ 1461 w 1466"/>
                <a:gd name="T57" fmla="*/ 254 h 569"/>
                <a:gd name="T58" fmla="*/ 1466 w 1466"/>
                <a:gd name="T59" fmla="*/ 285 h 569"/>
                <a:gd name="T60" fmla="*/ 1461 w 1466"/>
                <a:gd name="T61" fmla="*/ 315 h 569"/>
                <a:gd name="T62" fmla="*/ 1448 w 1466"/>
                <a:gd name="T63" fmla="*/ 345 h 569"/>
                <a:gd name="T64" fmla="*/ 1427 w 1466"/>
                <a:gd name="T65" fmla="*/ 376 h 569"/>
                <a:gd name="T66" fmla="*/ 1398 w 1466"/>
                <a:gd name="T67" fmla="*/ 404 h 569"/>
                <a:gd name="T68" fmla="*/ 1361 w 1466"/>
                <a:gd name="T69" fmla="*/ 432 h 569"/>
                <a:gd name="T70" fmla="*/ 1316 w 1466"/>
                <a:gd name="T71" fmla="*/ 458 h 569"/>
                <a:gd name="T72" fmla="*/ 1266 w 1466"/>
                <a:gd name="T73" fmla="*/ 482 h 569"/>
                <a:gd name="T74" fmla="*/ 1207 w 1466"/>
                <a:gd name="T75" fmla="*/ 502 h 569"/>
                <a:gd name="T76" fmla="*/ 1144 w 1466"/>
                <a:gd name="T77" fmla="*/ 521 h 569"/>
                <a:gd name="T78" fmla="*/ 1077 w 1466"/>
                <a:gd name="T79" fmla="*/ 537 h 569"/>
                <a:gd name="T80" fmla="*/ 1003 w 1466"/>
                <a:gd name="T81" fmla="*/ 550 h 569"/>
                <a:gd name="T82" fmla="*/ 929 w 1466"/>
                <a:gd name="T83" fmla="*/ 560 h 569"/>
                <a:gd name="T84" fmla="*/ 851 w 1466"/>
                <a:gd name="T85" fmla="*/ 567 h 569"/>
                <a:gd name="T86" fmla="*/ 773 w 1466"/>
                <a:gd name="T87" fmla="*/ 569 h 569"/>
                <a:gd name="T88" fmla="*/ 693 w 1466"/>
                <a:gd name="T89" fmla="*/ 569 h 569"/>
                <a:gd name="T90" fmla="*/ 615 w 1466"/>
                <a:gd name="T91" fmla="*/ 567 h 569"/>
                <a:gd name="T92" fmla="*/ 536 w 1466"/>
                <a:gd name="T93" fmla="*/ 560 h 569"/>
                <a:gd name="T94" fmla="*/ 463 w 1466"/>
                <a:gd name="T95" fmla="*/ 550 h 569"/>
                <a:gd name="T96" fmla="*/ 389 w 1466"/>
                <a:gd name="T97" fmla="*/ 537 h 569"/>
                <a:gd name="T98" fmla="*/ 321 w 1466"/>
                <a:gd name="T99" fmla="*/ 521 h 569"/>
                <a:gd name="T100" fmla="*/ 258 w 1466"/>
                <a:gd name="T101" fmla="*/ 502 h 569"/>
                <a:gd name="T102" fmla="*/ 200 w 1466"/>
                <a:gd name="T103" fmla="*/ 482 h 569"/>
                <a:gd name="T104" fmla="*/ 150 w 1466"/>
                <a:gd name="T105" fmla="*/ 458 h 569"/>
                <a:gd name="T106" fmla="*/ 104 w 1466"/>
                <a:gd name="T107" fmla="*/ 432 h 569"/>
                <a:gd name="T108" fmla="*/ 67 w 1466"/>
                <a:gd name="T109" fmla="*/ 404 h 569"/>
                <a:gd name="T110" fmla="*/ 39 w 1466"/>
                <a:gd name="T111" fmla="*/ 376 h 569"/>
                <a:gd name="T112" fmla="*/ 17 w 1466"/>
                <a:gd name="T113" fmla="*/ 345 h 569"/>
                <a:gd name="T114" fmla="*/ 4 w 1466"/>
                <a:gd name="T115" fmla="*/ 315 h 569"/>
                <a:gd name="T116" fmla="*/ 0 w 1466"/>
                <a:gd name="T117" fmla="*/ 285 h 56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466"/>
                <a:gd name="T178" fmla="*/ 0 h 569"/>
                <a:gd name="T179" fmla="*/ 1466 w 1466"/>
                <a:gd name="T180" fmla="*/ 569 h 56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466" h="569">
                  <a:moveTo>
                    <a:pt x="0" y="285"/>
                  </a:moveTo>
                  <a:lnTo>
                    <a:pt x="4" y="254"/>
                  </a:lnTo>
                  <a:lnTo>
                    <a:pt x="17" y="224"/>
                  </a:lnTo>
                  <a:lnTo>
                    <a:pt x="39" y="193"/>
                  </a:lnTo>
                  <a:lnTo>
                    <a:pt x="67" y="165"/>
                  </a:lnTo>
                  <a:lnTo>
                    <a:pt x="104" y="139"/>
                  </a:lnTo>
                  <a:lnTo>
                    <a:pt x="150" y="113"/>
                  </a:lnTo>
                  <a:lnTo>
                    <a:pt x="200" y="89"/>
                  </a:lnTo>
                  <a:lnTo>
                    <a:pt x="258" y="67"/>
                  </a:lnTo>
                  <a:lnTo>
                    <a:pt x="321" y="50"/>
                  </a:lnTo>
                  <a:lnTo>
                    <a:pt x="389" y="33"/>
                  </a:lnTo>
                  <a:lnTo>
                    <a:pt x="463" y="20"/>
                  </a:lnTo>
                  <a:lnTo>
                    <a:pt x="536" y="11"/>
                  </a:lnTo>
                  <a:lnTo>
                    <a:pt x="615" y="4"/>
                  </a:lnTo>
                  <a:lnTo>
                    <a:pt x="693" y="0"/>
                  </a:lnTo>
                  <a:lnTo>
                    <a:pt x="773" y="0"/>
                  </a:lnTo>
                  <a:lnTo>
                    <a:pt x="851" y="4"/>
                  </a:lnTo>
                  <a:lnTo>
                    <a:pt x="929" y="11"/>
                  </a:lnTo>
                  <a:lnTo>
                    <a:pt x="1003" y="20"/>
                  </a:lnTo>
                  <a:lnTo>
                    <a:pt x="1077" y="33"/>
                  </a:lnTo>
                  <a:lnTo>
                    <a:pt x="1144" y="50"/>
                  </a:lnTo>
                  <a:lnTo>
                    <a:pt x="1207" y="67"/>
                  </a:lnTo>
                  <a:lnTo>
                    <a:pt x="1266" y="89"/>
                  </a:lnTo>
                  <a:lnTo>
                    <a:pt x="1316" y="113"/>
                  </a:lnTo>
                  <a:lnTo>
                    <a:pt x="1361" y="139"/>
                  </a:lnTo>
                  <a:lnTo>
                    <a:pt x="1398" y="165"/>
                  </a:lnTo>
                  <a:lnTo>
                    <a:pt x="1427" y="193"/>
                  </a:lnTo>
                  <a:lnTo>
                    <a:pt x="1448" y="224"/>
                  </a:lnTo>
                  <a:lnTo>
                    <a:pt x="1461" y="254"/>
                  </a:lnTo>
                  <a:lnTo>
                    <a:pt x="1466" y="285"/>
                  </a:lnTo>
                  <a:lnTo>
                    <a:pt x="1461" y="315"/>
                  </a:lnTo>
                  <a:lnTo>
                    <a:pt x="1448" y="345"/>
                  </a:lnTo>
                  <a:lnTo>
                    <a:pt x="1427" y="376"/>
                  </a:lnTo>
                  <a:lnTo>
                    <a:pt x="1398" y="404"/>
                  </a:lnTo>
                  <a:lnTo>
                    <a:pt x="1361" y="432"/>
                  </a:lnTo>
                  <a:lnTo>
                    <a:pt x="1316" y="458"/>
                  </a:lnTo>
                  <a:lnTo>
                    <a:pt x="1266" y="482"/>
                  </a:lnTo>
                  <a:lnTo>
                    <a:pt x="1207" y="502"/>
                  </a:lnTo>
                  <a:lnTo>
                    <a:pt x="1144" y="521"/>
                  </a:lnTo>
                  <a:lnTo>
                    <a:pt x="1077" y="537"/>
                  </a:lnTo>
                  <a:lnTo>
                    <a:pt x="1003" y="550"/>
                  </a:lnTo>
                  <a:lnTo>
                    <a:pt x="929" y="560"/>
                  </a:lnTo>
                  <a:lnTo>
                    <a:pt x="851" y="567"/>
                  </a:lnTo>
                  <a:lnTo>
                    <a:pt x="773" y="569"/>
                  </a:lnTo>
                  <a:lnTo>
                    <a:pt x="693" y="569"/>
                  </a:lnTo>
                  <a:lnTo>
                    <a:pt x="615" y="567"/>
                  </a:lnTo>
                  <a:lnTo>
                    <a:pt x="536" y="560"/>
                  </a:lnTo>
                  <a:lnTo>
                    <a:pt x="463" y="550"/>
                  </a:lnTo>
                  <a:lnTo>
                    <a:pt x="389" y="537"/>
                  </a:lnTo>
                  <a:lnTo>
                    <a:pt x="321" y="521"/>
                  </a:lnTo>
                  <a:lnTo>
                    <a:pt x="258" y="502"/>
                  </a:lnTo>
                  <a:lnTo>
                    <a:pt x="200" y="482"/>
                  </a:lnTo>
                  <a:lnTo>
                    <a:pt x="150" y="458"/>
                  </a:lnTo>
                  <a:lnTo>
                    <a:pt x="104" y="432"/>
                  </a:lnTo>
                  <a:lnTo>
                    <a:pt x="67" y="404"/>
                  </a:lnTo>
                  <a:lnTo>
                    <a:pt x="39" y="376"/>
                  </a:lnTo>
                  <a:lnTo>
                    <a:pt x="17" y="345"/>
                  </a:lnTo>
                  <a:lnTo>
                    <a:pt x="4" y="315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E6E6E6"/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2" name="Rectangle 19"/>
            <p:cNvSpPr>
              <a:spLocks noChangeArrowheads="1"/>
            </p:cNvSpPr>
            <p:nvPr/>
          </p:nvSpPr>
          <p:spPr bwMode="auto">
            <a:xfrm>
              <a:off x="822" y="1269"/>
              <a:ext cx="582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b="0">
                  <a:solidFill>
                    <a:srgbClr val="000000"/>
                  </a:solidFill>
                </a:rPr>
                <a:t>Verilog</a:t>
              </a:r>
              <a:endParaRPr lang="en-US" altLang="en-US" sz="1600" baseline="-25000"/>
            </a:p>
          </p:txBody>
        </p:sp>
        <p:sp>
          <p:nvSpPr>
            <p:cNvPr id="18443" name="Rectangle 20"/>
            <p:cNvSpPr>
              <a:spLocks noChangeArrowheads="1"/>
            </p:cNvSpPr>
            <p:nvPr/>
          </p:nvSpPr>
          <p:spPr bwMode="auto">
            <a:xfrm>
              <a:off x="668" y="1464"/>
              <a:ext cx="888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b="0">
                  <a:solidFill>
                    <a:srgbClr val="000000"/>
                  </a:solidFill>
                </a:rPr>
                <a:t>Description</a:t>
              </a:r>
              <a:endParaRPr lang="en-US" altLang="en-US" sz="1600" baseline="-25000"/>
            </a:p>
          </p:txBody>
        </p:sp>
        <p:sp>
          <p:nvSpPr>
            <p:cNvPr id="18444" name="Freeform 21"/>
            <p:cNvSpPr>
              <a:spLocks/>
            </p:cNvSpPr>
            <p:nvPr/>
          </p:nvSpPr>
          <p:spPr bwMode="auto">
            <a:xfrm>
              <a:off x="3601" y="3133"/>
              <a:ext cx="1548" cy="651"/>
            </a:xfrm>
            <a:custGeom>
              <a:avLst/>
              <a:gdLst>
                <a:gd name="T0" fmla="*/ 0 w 1548"/>
                <a:gd name="T1" fmla="*/ 325 h 651"/>
                <a:gd name="T2" fmla="*/ 4 w 1548"/>
                <a:gd name="T3" fmla="*/ 291 h 651"/>
                <a:gd name="T4" fmla="*/ 17 w 1548"/>
                <a:gd name="T5" fmla="*/ 258 h 651"/>
                <a:gd name="T6" fmla="*/ 37 w 1548"/>
                <a:gd name="T7" fmla="*/ 226 h 651"/>
                <a:gd name="T8" fmla="*/ 67 w 1548"/>
                <a:gd name="T9" fmla="*/ 193 h 651"/>
                <a:gd name="T10" fmla="*/ 104 w 1548"/>
                <a:gd name="T11" fmla="*/ 163 h 651"/>
                <a:gd name="T12" fmla="*/ 148 w 1548"/>
                <a:gd name="T13" fmla="*/ 134 h 651"/>
                <a:gd name="T14" fmla="*/ 200 w 1548"/>
                <a:gd name="T15" fmla="*/ 108 h 651"/>
                <a:gd name="T16" fmla="*/ 256 w 1548"/>
                <a:gd name="T17" fmla="*/ 84 h 651"/>
                <a:gd name="T18" fmla="*/ 319 w 1548"/>
                <a:gd name="T19" fmla="*/ 63 h 651"/>
                <a:gd name="T20" fmla="*/ 387 w 1548"/>
                <a:gd name="T21" fmla="*/ 43 h 651"/>
                <a:gd name="T22" fmla="*/ 458 w 1548"/>
                <a:gd name="T23" fmla="*/ 28 h 651"/>
                <a:gd name="T24" fmla="*/ 534 w 1548"/>
                <a:gd name="T25" fmla="*/ 15 h 651"/>
                <a:gd name="T26" fmla="*/ 612 w 1548"/>
                <a:gd name="T27" fmla="*/ 6 h 651"/>
                <a:gd name="T28" fmla="*/ 693 w 1548"/>
                <a:gd name="T29" fmla="*/ 2 h 651"/>
                <a:gd name="T30" fmla="*/ 773 w 1548"/>
                <a:gd name="T31" fmla="*/ 0 h 651"/>
                <a:gd name="T32" fmla="*/ 853 w 1548"/>
                <a:gd name="T33" fmla="*/ 2 h 651"/>
                <a:gd name="T34" fmla="*/ 934 w 1548"/>
                <a:gd name="T35" fmla="*/ 6 h 651"/>
                <a:gd name="T36" fmla="*/ 1012 w 1548"/>
                <a:gd name="T37" fmla="*/ 15 h 651"/>
                <a:gd name="T38" fmla="*/ 1088 w 1548"/>
                <a:gd name="T39" fmla="*/ 28 h 651"/>
                <a:gd name="T40" fmla="*/ 1160 w 1548"/>
                <a:gd name="T41" fmla="*/ 43 h 651"/>
                <a:gd name="T42" fmla="*/ 1229 w 1548"/>
                <a:gd name="T43" fmla="*/ 63 h 651"/>
                <a:gd name="T44" fmla="*/ 1292 w 1548"/>
                <a:gd name="T45" fmla="*/ 84 h 651"/>
                <a:gd name="T46" fmla="*/ 1348 w 1548"/>
                <a:gd name="T47" fmla="*/ 108 h 651"/>
                <a:gd name="T48" fmla="*/ 1398 w 1548"/>
                <a:gd name="T49" fmla="*/ 134 h 651"/>
                <a:gd name="T50" fmla="*/ 1444 w 1548"/>
                <a:gd name="T51" fmla="*/ 163 h 651"/>
                <a:gd name="T52" fmla="*/ 1481 w 1548"/>
                <a:gd name="T53" fmla="*/ 193 h 651"/>
                <a:gd name="T54" fmla="*/ 1509 w 1548"/>
                <a:gd name="T55" fmla="*/ 226 h 651"/>
                <a:gd name="T56" fmla="*/ 1531 w 1548"/>
                <a:gd name="T57" fmla="*/ 258 h 651"/>
                <a:gd name="T58" fmla="*/ 1544 w 1548"/>
                <a:gd name="T59" fmla="*/ 291 h 651"/>
                <a:gd name="T60" fmla="*/ 1548 w 1548"/>
                <a:gd name="T61" fmla="*/ 325 h 651"/>
                <a:gd name="T62" fmla="*/ 1544 w 1548"/>
                <a:gd name="T63" fmla="*/ 360 h 651"/>
                <a:gd name="T64" fmla="*/ 1531 w 1548"/>
                <a:gd name="T65" fmla="*/ 393 h 651"/>
                <a:gd name="T66" fmla="*/ 1509 w 1548"/>
                <a:gd name="T67" fmla="*/ 425 h 651"/>
                <a:gd name="T68" fmla="*/ 1481 w 1548"/>
                <a:gd name="T69" fmla="*/ 458 h 651"/>
                <a:gd name="T70" fmla="*/ 1444 w 1548"/>
                <a:gd name="T71" fmla="*/ 488 h 651"/>
                <a:gd name="T72" fmla="*/ 1398 w 1548"/>
                <a:gd name="T73" fmla="*/ 517 h 651"/>
                <a:gd name="T74" fmla="*/ 1348 w 1548"/>
                <a:gd name="T75" fmla="*/ 543 h 651"/>
                <a:gd name="T76" fmla="*/ 1292 w 1548"/>
                <a:gd name="T77" fmla="*/ 567 h 651"/>
                <a:gd name="T78" fmla="*/ 1229 w 1548"/>
                <a:gd name="T79" fmla="*/ 588 h 651"/>
                <a:gd name="T80" fmla="*/ 1160 w 1548"/>
                <a:gd name="T81" fmla="*/ 608 h 651"/>
                <a:gd name="T82" fmla="*/ 1088 w 1548"/>
                <a:gd name="T83" fmla="*/ 623 h 651"/>
                <a:gd name="T84" fmla="*/ 1012 w 1548"/>
                <a:gd name="T85" fmla="*/ 636 h 651"/>
                <a:gd name="T86" fmla="*/ 934 w 1548"/>
                <a:gd name="T87" fmla="*/ 645 h 651"/>
                <a:gd name="T88" fmla="*/ 853 w 1548"/>
                <a:gd name="T89" fmla="*/ 649 h 651"/>
                <a:gd name="T90" fmla="*/ 773 w 1548"/>
                <a:gd name="T91" fmla="*/ 651 h 651"/>
                <a:gd name="T92" fmla="*/ 693 w 1548"/>
                <a:gd name="T93" fmla="*/ 649 h 651"/>
                <a:gd name="T94" fmla="*/ 612 w 1548"/>
                <a:gd name="T95" fmla="*/ 645 h 651"/>
                <a:gd name="T96" fmla="*/ 534 w 1548"/>
                <a:gd name="T97" fmla="*/ 636 h 651"/>
                <a:gd name="T98" fmla="*/ 458 w 1548"/>
                <a:gd name="T99" fmla="*/ 623 h 651"/>
                <a:gd name="T100" fmla="*/ 387 w 1548"/>
                <a:gd name="T101" fmla="*/ 608 h 651"/>
                <a:gd name="T102" fmla="*/ 319 w 1548"/>
                <a:gd name="T103" fmla="*/ 588 h 651"/>
                <a:gd name="T104" fmla="*/ 256 w 1548"/>
                <a:gd name="T105" fmla="*/ 567 h 651"/>
                <a:gd name="T106" fmla="*/ 200 w 1548"/>
                <a:gd name="T107" fmla="*/ 543 h 651"/>
                <a:gd name="T108" fmla="*/ 148 w 1548"/>
                <a:gd name="T109" fmla="*/ 517 h 651"/>
                <a:gd name="T110" fmla="*/ 104 w 1548"/>
                <a:gd name="T111" fmla="*/ 488 h 651"/>
                <a:gd name="T112" fmla="*/ 67 w 1548"/>
                <a:gd name="T113" fmla="*/ 458 h 651"/>
                <a:gd name="T114" fmla="*/ 37 w 1548"/>
                <a:gd name="T115" fmla="*/ 425 h 651"/>
                <a:gd name="T116" fmla="*/ 17 w 1548"/>
                <a:gd name="T117" fmla="*/ 393 h 651"/>
                <a:gd name="T118" fmla="*/ 4 w 1548"/>
                <a:gd name="T119" fmla="*/ 360 h 651"/>
                <a:gd name="T120" fmla="*/ 0 w 1548"/>
                <a:gd name="T121" fmla="*/ 325 h 65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548"/>
                <a:gd name="T184" fmla="*/ 0 h 651"/>
                <a:gd name="T185" fmla="*/ 1548 w 1548"/>
                <a:gd name="T186" fmla="*/ 651 h 65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548" h="651">
                  <a:moveTo>
                    <a:pt x="0" y="325"/>
                  </a:moveTo>
                  <a:lnTo>
                    <a:pt x="4" y="291"/>
                  </a:lnTo>
                  <a:lnTo>
                    <a:pt x="17" y="258"/>
                  </a:lnTo>
                  <a:lnTo>
                    <a:pt x="37" y="226"/>
                  </a:lnTo>
                  <a:lnTo>
                    <a:pt x="67" y="193"/>
                  </a:lnTo>
                  <a:lnTo>
                    <a:pt x="104" y="163"/>
                  </a:lnTo>
                  <a:lnTo>
                    <a:pt x="148" y="134"/>
                  </a:lnTo>
                  <a:lnTo>
                    <a:pt x="200" y="108"/>
                  </a:lnTo>
                  <a:lnTo>
                    <a:pt x="256" y="84"/>
                  </a:lnTo>
                  <a:lnTo>
                    <a:pt x="319" y="63"/>
                  </a:lnTo>
                  <a:lnTo>
                    <a:pt x="387" y="43"/>
                  </a:lnTo>
                  <a:lnTo>
                    <a:pt x="458" y="28"/>
                  </a:lnTo>
                  <a:lnTo>
                    <a:pt x="534" y="15"/>
                  </a:lnTo>
                  <a:lnTo>
                    <a:pt x="612" y="6"/>
                  </a:lnTo>
                  <a:lnTo>
                    <a:pt x="693" y="2"/>
                  </a:lnTo>
                  <a:lnTo>
                    <a:pt x="773" y="0"/>
                  </a:lnTo>
                  <a:lnTo>
                    <a:pt x="853" y="2"/>
                  </a:lnTo>
                  <a:lnTo>
                    <a:pt x="934" y="6"/>
                  </a:lnTo>
                  <a:lnTo>
                    <a:pt x="1012" y="15"/>
                  </a:lnTo>
                  <a:lnTo>
                    <a:pt x="1088" y="28"/>
                  </a:lnTo>
                  <a:lnTo>
                    <a:pt x="1160" y="43"/>
                  </a:lnTo>
                  <a:lnTo>
                    <a:pt x="1229" y="63"/>
                  </a:lnTo>
                  <a:lnTo>
                    <a:pt x="1292" y="84"/>
                  </a:lnTo>
                  <a:lnTo>
                    <a:pt x="1348" y="108"/>
                  </a:lnTo>
                  <a:lnTo>
                    <a:pt x="1398" y="134"/>
                  </a:lnTo>
                  <a:lnTo>
                    <a:pt x="1444" y="163"/>
                  </a:lnTo>
                  <a:lnTo>
                    <a:pt x="1481" y="193"/>
                  </a:lnTo>
                  <a:lnTo>
                    <a:pt x="1509" y="226"/>
                  </a:lnTo>
                  <a:lnTo>
                    <a:pt x="1531" y="258"/>
                  </a:lnTo>
                  <a:lnTo>
                    <a:pt x="1544" y="291"/>
                  </a:lnTo>
                  <a:lnTo>
                    <a:pt x="1548" y="325"/>
                  </a:lnTo>
                  <a:lnTo>
                    <a:pt x="1544" y="360"/>
                  </a:lnTo>
                  <a:lnTo>
                    <a:pt x="1531" y="393"/>
                  </a:lnTo>
                  <a:lnTo>
                    <a:pt x="1509" y="425"/>
                  </a:lnTo>
                  <a:lnTo>
                    <a:pt x="1481" y="458"/>
                  </a:lnTo>
                  <a:lnTo>
                    <a:pt x="1444" y="488"/>
                  </a:lnTo>
                  <a:lnTo>
                    <a:pt x="1398" y="517"/>
                  </a:lnTo>
                  <a:lnTo>
                    <a:pt x="1348" y="543"/>
                  </a:lnTo>
                  <a:lnTo>
                    <a:pt x="1292" y="567"/>
                  </a:lnTo>
                  <a:lnTo>
                    <a:pt x="1229" y="588"/>
                  </a:lnTo>
                  <a:lnTo>
                    <a:pt x="1160" y="608"/>
                  </a:lnTo>
                  <a:lnTo>
                    <a:pt x="1088" y="623"/>
                  </a:lnTo>
                  <a:lnTo>
                    <a:pt x="1012" y="636"/>
                  </a:lnTo>
                  <a:lnTo>
                    <a:pt x="934" y="645"/>
                  </a:lnTo>
                  <a:lnTo>
                    <a:pt x="853" y="649"/>
                  </a:lnTo>
                  <a:lnTo>
                    <a:pt x="773" y="651"/>
                  </a:lnTo>
                  <a:lnTo>
                    <a:pt x="693" y="649"/>
                  </a:lnTo>
                  <a:lnTo>
                    <a:pt x="612" y="645"/>
                  </a:lnTo>
                  <a:lnTo>
                    <a:pt x="534" y="636"/>
                  </a:lnTo>
                  <a:lnTo>
                    <a:pt x="458" y="623"/>
                  </a:lnTo>
                  <a:lnTo>
                    <a:pt x="387" y="608"/>
                  </a:lnTo>
                  <a:lnTo>
                    <a:pt x="319" y="588"/>
                  </a:lnTo>
                  <a:lnTo>
                    <a:pt x="256" y="567"/>
                  </a:lnTo>
                  <a:lnTo>
                    <a:pt x="200" y="543"/>
                  </a:lnTo>
                  <a:lnTo>
                    <a:pt x="148" y="517"/>
                  </a:lnTo>
                  <a:lnTo>
                    <a:pt x="104" y="488"/>
                  </a:lnTo>
                  <a:lnTo>
                    <a:pt x="67" y="458"/>
                  </a:lnTo>
                  <a:lnTo>
                    <a:pt x="37" y="425"/>
                  </a:lnTo>
                  <a:lnTo>
                    <a:pt x="17" y="393"/>
                  </a:lnTo>
                  <a:lnTo>
                    <a:pt x="4" y="360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rgbClr val="E6E6E6"/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5" name="Rectangle 22"/>
            <p:cNvSpPr>
              <a:spLocks noChangeArrowheads="1"/>
            </p:cNvSpPr>
            <p:nvPr/>
          </p:nvSpPr>
          <p:spPr bwMode="auto">
            <a:xfrm>
              <a:off x="3953" y="3265"/>
              <a:ext cx="91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b="0">
                  <a:solidFill>
                    <a:srgbClr val="000000"/>
                  </a:solidFill>
                </a:rPr>
                <a:t>Technology</a:t>
              </a:r>
              <a:endParaRPr lang="en-US" altLang="en-US" sz="1600" baseline="-25000"/>
            </a:p>
          </p:txBody>
        </p:sp>
        <p:sp>
          <p:nvSpPr>
            <p:cNvPr id="18446" name="Rectangle 23"/>
            <p:cNvSpPr>
              <a:spLocks noChangeArrowheads="1"/>
            </p:cNvSpPr>
            <p:nvPr/>
          </p:nvSpPr>
          <p:spPr bwMode="auto">
            <a:xfrm>
              <a:off x="3814" y="3460"/>
              <a:ext cx="1190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b="0">
                  <a:solidFill>
                    <a:srgbClr val="000000"/>
                  </a:solidFill>
                </a:rPr>
                <a:t>Implementation</a:t>
              </a:r>
              <a:endParaRPr lang="en-US" altLang="en-US" sz="1600" baseline="-25000"/>
            </a:p>
          </p:txBody>
        </p:sp>
        <p:sp>
          <p:nvSpPr>
            <p:cNvPr id="18447" name="Rectangle 24"/>
            <p:cNvSpPr>
              <a:spLocks noChangeArrowheads="1"/>
            </p:cNvSpPr>
            <p:nvPr/>
          </p:nvSpPr>
          <p:spPr bwMode="auto">
            <a:xfrm>
              <a:off x="427" y="2075"/>
              <a:ext cx="1140" cy="569"/>
            </a:xfrm>
            <a:prstGeom prst="rect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8" name="Rectangle 25"/>
            <p:cNvSpPr>
              <a:spLocks noChangeArrowheads="1"/>
            </p:cNvSpPr>
            <p:nvPr/>
          </p:nvSpPr>
          <p:spPr bwMode="auto">
            <a:xfrm>
              <a:off x="487" y="2186"/>
              <a:ext cx="1099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 b="0">
                  <a:solidFill>
                    <a:srgbClr val="000000"/>
                  </a:solidFill>
                </a:rPr>
                <a:t>TRANSLATION</a:t>
              </a:r>
              <a:endParaRPr lang="en-US" altLang="en-US" sz="1600" baseline="-25000"/>
            </a:p>
          </p:txBody>
        </p:sp>
        <p:sp>
          <p:nvSpPr>
            <p:cNvPr id="18449" name="Rectangle 26"/>
            <p:cNvSpPr>
              <a:spLocks noChangeArrowheads="1"/>
            </p:cNvSpPr>
            <p:nvPr/>
          </p:nvSpPr>
          <p:spPr bwMode="auto">
            <a:xfrm>
              <a:off x="718" y="2360"/>
              <a:ext cx="630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 b="0">
                  <a:solidFill>
                    <a:srgbClr val="000000"/>
                  </a:solidFill>
                </a:rPr>
                <a:t>ENGINE</a:t>
              </a:r>
              <a:endParaRPr lang="en-US" altLang="en-US" sz="1600" baseline="-25000"/>
            </a:p>
          </p:txBody>
        </p:sp>
        <p:sp>
          <p:nvSpPr>
            <p:cNvPr id="18450" name="Freeform 27"/>
            <p:cNvSpPr>
              <a:spLocks/>
            </p:cNvSpPr>
            <p:nvPr/>
          </p:nvSpPr>
          <p:spPr bwMode="auto">
            <a:xfrm>
              <a:off x="1078" y="1749"/>
              <a:ext cx="1" cy="222"/>
            </a:xfrm>
            <a:custGeom>
              <a:avLst/>
              <a:gdLst>
                <a:gd name="T0" fmla="*/ 0 w 1"/>
                <a:gd name="T1" fmla="*/ 0 h 222"/>
                <a:gd name="T2" fmla="*/ 0 w 1"/>
                <a:gd name="T3" fmla="*/ 111 h 222"/>
                <a:gd name="T4" fmla="*/ 0 w 1"/>
                <a:gd name="T5" fmla="*/ 222 h 222"/>
                <a:gd name="T6" fmla="*/ 0 60000 65536"/>
                <a:gd name="T7" fmla="*/ 0 60000 65536"/>
                <a:gd name="T8" fmla="*/ 0 60000 65536"/>
                <a:gd name="T9" fmla="*/ 0 w 1"/>
                <a:gd name="T10" fmla="*/ 0 h 222"/>
                <a:gd name="T11" fmla="*/ 1 w 1"/>
                <a:gd name="T12" fmla="*/ 222 h 2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22">
                  <a:moveTo>
                    <a:pt x="0" y="0"/>
                  </a:moveTo>
                  <a:lnTo>
                    <a:pt x="0" y="111"/>
                  </a:lnTo>
                  <a:lnTo>
                    <a:pt x="0" y="222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1" name="Freeform 28"/>
            <p:cNvSpPr>
              <a:spLocks/>
            </p:cNvSpPr>
            <p:nvPr/>
          </p:nvSpPr>
          <p:spPr bwMode="auto">
            <a:xfrm>
              <a:off x="1019" y="1958"/>
              <a:ext cx="118" cy="117"/>
            </a:xfrm>
            <a:custGeom>
              <a:avLst/>
              <a:gdLst>
                <a:gd name="T0" fmla="*/ 118 w 118"/>
                <a:gd name="T1" fmla="*/ 0 h 117"/>
                <a:gd name="T2" fmla="*/ 59 w 118"/>
                <a:gd name="T3" fmla="*/ 117 h 117"/>
                <a:gd name="T4" fmla="*/ 0 w 118"/>
                <a:gd name="T5" fmla="*/ 0 h 117"/>
                <a:gd name="T6" fmla="*/ 118 w 118"/>
                <a:gd name="T7" fmla="*/ 0 h 1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7"/>
                <a:gd name="T14" fmla="*/ 118 w 118"/>
                <a:gd name="T15" fmla="*/ 117 h 1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7">
                  <a:moveTo>
                    <a:pt x="118" y="0"/>
                  </a:moveTo>
                  <a:lnTo>
                    <a:pt x="59" y="117"/>
                  </a:lnTo>
                  <a:lnTo>
                    <a:pt x="0" y="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2" name="Freeform 29"/>
            <p:cNvSpPr>
              <a:spLocks/>
            </p:cNvSpPr>
            <p:nvPr/>
          </p:nvSpPr>
          <p:spPr bwMode="auto">
            <a:xfrm>
              <a:off x="344" y="3133"/>
              <a:ext cx="1466" cy="651"/>
            </a:xfrm>
            <a:custGeom>
              <a:avLst/>
              <a:gdLst>
                <a:gd name="T0" fmla="*/ 0 w 1466"/>
                <a:gd name="T1" fmla="*/ 325 h 651"/>
                <a:gd name="T2" fmla="*/ 4 w 1466"/>
                <a:gd name="T3" fmla="*/ 291 h 651"/>
                <a:gd name="T4" fmla="*/ 17 w 1466"/>
                <a:gd name="T5" fmla="*/ 256 h 651"/>
                <a:gd name="T6" fmla="*/ 39 w 1466"/>
                <a:gd name="T7" fmla="*/ 221 h 651"/>
                <a:gd name="T8" fmla="*/ 67 w 1466"/>
                <a:gd name="T9" fmla="*/ 189 h 651"/>
                <a:gd name="T10" fmla="*/ 104 w 1466"/>
                <a:gd name="T11" fmla="*/ 158 h 651"/>
                <a:gd name="T12" fmla="*/ 150 w 1466"/>
                <a:gd name="T13" fmla="*/ 128 h 651"/>
                <a:gd name="T14" fmla="*/ 200 w 1466"/>
                <a:gd name="T15" fmla="*/ 102 h 651"/>
                <a:gd name="T16" fmla="*/ 258 w 1466"/>
                <a:gd name="T17" fmla="*/ 78 h 651"/>
                <a:gd name="T18" fmla="*/ 321 w 1466"/>
                <a:gd name="T19" fmla="*/ 56 h 651"/>
                <a:gd name="T20" fmla="*/ 389 w 1466"/>
                <a:gd name="T21" fmla="*/ 37 h 651"/>
                <a:gd name="T22" fmla="*/ 463 w 1466"/>
                <a:gd name="T23" fmla="*/ 24 h 651"/>
                <a:gd name="T24" fmla="*/ 536 w 1466"/>
                <a:gd name="T25" fmla="*/ 11 h 651"/>
                <a:gd name="T26" fmla="*/ 615 w 1466"/>
                <a:gd name="T27" fmla="*/ 4 h 651"/>
                <a:gd name="T28" fmla="*/ 693 w 1466"/>
                <a:gd name="T29" fmla="*/ 0 h 651"/>
                <a:gd name="T30" fmla="*/ 773 w 1466"/>
                <a:gd name="T31" fmla="*/ 0 h 651"/>
                <a:gd name="T32" fmla="*/ 851 w 1466"/>
                <a:gd name="T33" fmla="*/ 4 h 651"/>
                <a:gd name="T34" fmla="*/ 929 w 1466"/>
                <a:gd name="T35" fmla="*/ 11 h 651"/>
                <a:gd name="T36" fmla="*/ 1003 w 1466"/>
                <a:gd name="T37" fmla="*/ 24 h 651"/>
                <a:gd name="T38" fmla="*/ 1077 w 1466"/>
                <a:gd name="T39" fmla="*/ 37 h 651"/>
                <a:gd name="T40" fmla="*/ 1144 w 1466"/>
                <a:gd name="T41" fmla="*/ 56 h 651"/>
                <a:gd name="T42" fmla="*/ 1207 w 1466"/>
                <a:gd name="T43" fmla="*/ 78 h 651"/>
                <a:gd name="T44" fmla="*/ 1266 w 1466"/>
                <a:gd name="T45" fmla="*/ 102 h 651"/>
                <a:gd name="T46" fmla="*/ 1316 w 1466"/>
                <a:gd name="T47" fmla="*/ 128 h 651"/>
                <a:gd name="T48" fmla="*/ 1361 w 1466"/>
                <a:gd name="T49" fmla="*/ 158 h 651"/>
                <a:gd name="T50" fmla="*/ 1398 w 1466"/>
                <a:gd name="T51" fmla="*/ 189 h 651"/>
                <a:gd name="T52" fmla="*/ 1427 w 1466"/>
                <a:gd name="T53" fmla="*/ 221 h 651"/>
                <a:gd name="T54" fmla="*/ 1448 w 1466"/>
                <a:gd name="T55" fmla="*/ 256 h 651"/>
                <a:gd name="T56" fmla="*/ 1461 w 1466"/>
                <a:gd name="T57" fmla="*/ 291 h 651"/>
                <a:gd name="T58" fmla="*/ 1466 w 1466"/>
                <a:gd name="T59" fmla="*/ 325 h 651"/>
                <a:gd name="T60" fmla="*/ 1461 w 1466"/>
                <a:gd name="T61" fmla="*/ 360 h 651"/>
                <a:gd name="T62" fmla="*/ 1448 w 1466"/>
                <a:gd name="T63" fmla="*/ 395 h 651"/>
                <a:gd name="T64" fmla="*/ 1427 w 1466"/>
                <a:gd name="T65" fmla="*/ 430 h 651"/>
                <a:gd name="T66" fmla="*/ 1398 w 1466"/>
                <a:gd name="T67" fmla="*/ 462 h 651"/>
                <a:gd name="T68" fmla="*/ 1361 w 1466"/>
                <a:gd name="T69" fmla="*/ 493 h 651"/>
                <a:gd name="T70" fmla="*/ 1316 w 1466"/>
                <a:gd name="T71" fmla="*/ 523 h 651"/>
                <a:gd name="T72" fmla="*/ 1266 w 1466"/>
                <a:gd name="T73" fmla="*/ 549 h 651"/>
                <a:gd name="T74" fmla="*/ 1207 w 1466"/>
                <a:gd name="T75" fmla="*/ 573 h 651"/>
                <a:gd name="T76" fmla="*/ 1144 w 1466"/>
                <a:gd name="T77" fmla="*/ 595 h 651"/>
                <a:gd name="T78" fmla="*/ 1077 w 1466"/>
                <a:gd name="T79" fmla="*/ 614 h 651"/>
                <a:gd name="T80" fmla="*/ 1003 w 1466"/>
                <a:gd name="T81" fmla="*/ 627 h 651"/>
                <a:gd name="T82" fmla="*/ 929 w 1466"/>
                <a:gd name="T83" fmla="*/ 640 h 651"/>
                <a:gd name="T84" fmla="*/ 851 w 1466"/>
                <a:gd name="T85" fmla="*/ 647 h 651"/>
                <a:gd name="T86" fmla="*/ 773 w 1466"/>
                <a:gd name="T87" fmla="*/ 651 h 651"/>
                <a:gd name="T88" fmla="*/ 693 w 1466"/>
                <a:gd name="T89" fmla="*/ 651 h 651"/>
                <a:gd name="T90" fmla="*/ 615 w 1466"/>
                <a:gd name="T91" fmla="*/ 647 h 651"/>
                <a:gd name="T92" fmla="*/ 536 w 1466"/>
                <a:gd name="T93" fmla="*/ 640 h 651"/>
                <a:gd name="T94" fmla="*/ 463 w 1466"/>
                <a:gd name="T95" fmla="*/ 627 h 651"/>
                <a:gd name="T96" fmla="*/ 389 w 1466"/>
                <a:gd name="T97" fmla="*/ 614 h 651"/>
                <a:gd name="T98" fmla="*/ 321 w 1466"/>
                <a:gd name="T99" fmla="*/ 595 h 651"/>
                <a:gd name="T100" fmla="*/ 258 w 1466"/>
                <a:gd name="T101" fmla="*/ 573 h 651"/>
                <a:gd name="T102" fmla="*/ 200 w 1466"/>
                <a:gd name="T103" fmla="*/ 549 h 651"/>
                <a:gd name="T104" fmla="*/ 150 w 1466"/>
                <a:gd name="T105" fmla="*/ 523 h 651"/>
                <a:gd name="T106" fmla="*/ 104 w 1466"/>
                <a:gd name="T107" fmla="*/ 493 h 651"/>
                <a:gd name="T108" fmla="*/ 67 w 1466"/>
                <a:gd name="T109" fmla="*/ 462 h 651"/>
                <a:gd name="T110" fmla="*/ 39 w 1466"/>
                <a:gd name="T111" fmla="*/ 430 h 651"/>
                <a:gd name="T112" fmla="*/ 17 w 1466"/>
                <a:gd name="T113" fmla="*/ 395 h 651"/>
                <a:gd name="T114" fmla="*/ 4 w 1466"/>
                <a:gd name="T115" fmla="*/ 360 h 651"/>
                <a:gd name="T116" fmla="*/ 0 w 1466"/>
                <a:gd name="T117" fmla="*/ 325 h 65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466"/>
                <a:gd name="T178" fmla="*/ 0 h 651"/>
                <a:gd name="T179" fmla="*/ 1466 w 1466"/>
                <a:gd name="T180" fmla="*/ 651 h 651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466" h="651">
                  <a:moveTo>
                    <a:pt x="0" y="325"/>
                  </a:moveTo>
                  <a:lnTo>
                    <a:pt x="4" y="291"/>
                  </a:lnTo>
                  <a:lnTo>
                    <a:pt x="17" y="256"/>
                  </a:lnTo>
                  <a:lnTo>
                    <a:pt x="39" y="221"/>
                  </a:lnTo>
                  <a:lnTo>
                    <a:pt x="67" y="189"/>
                  </a:lnTo>
                  <a:lnTo>
                    <a:pt x="104" y="158"/>
                  </a:lnTo>
                  <a:lnTo>
                    <a:pt x="150" y="128"/>
                  </a:lnTo>
                  <a:lnTo>
                    <a:pt x="200" y="102"/>
                  </a:lnTo>
                  <a:lnTo>
                    <a:pt x="258" y="78"/>
                  </a:lnTo>
                  <a:lnTo>
                    <a:pt x="321" y="56"/>
                  </a:lnTo>
                  <a:lnTo>
                    <a:pt x="389" y="37"/>
                  </a:lnTo>
                  <a:lnTo>
                    <a:pt x="463" y="24"/>
                  </a:lnTo>
                  <a:lnTo>
                    <a:pt x="536" y="11"/>
                  </a:lnTo>
                  <a:lnTo>
                    <a:pt x="615" y="4"/>
                  </a:lnTo>
                  <a:lnTo>
                    <a:pt x="693" y="0"/>
                  </a:lnTo>
                  <a:lnTo>
                    <a:pt x="773" y="0"/>
                  </a:lnTo>
                  <a:lnTo>
                    <a:pt x="851" y="4"/>
                  </a:lnTo>
                  <a:lnTo>
                    <a:pt x="929" y="11"/>
                  </a:lnTo>
                  <a:lnTo>
                    <a:pt x="1003" y="24"/>
                  </a:lnTo>
                  <a:lnTo>
                    <a:pt x="1077" y="37"/>
                  </a:lnTo>
                  <a:lnTo>
                    <a:pt x="1144" y="56"/>
                  </a:lnTo>
                  <a:lnTo>
                    <a:pt x="1207" y="78"/>
                  </a:lnTo>
                  <a:lnTo>
                    <a:pt x="1266" y="102"/>
                  </a:lnTo>
                  <a:lnTo>
                    <a:pt x="1316" y="128"/>
                  </a:lnTo>
                  <a:lnTo>
                    <a:pt x="1361" y="158"/>
                  </a:lnTo>
                  <a:lnTo>
                    <a:pt x="1398" y="189"/>
                  </a:lnTo>
                  <a:lnTo>
                    <a:pt x="1427" y="221"/>
                  </a:lnTo>
                  <a:lnTo>
                    <a:pt x="1448" y="256"/>
                  </a:lnTo>
                  <a:lnTo>
                    <a:pt x="1461" y="291"/>
                  </a:lnTo>
                  <a:lnTo>
                    <a:pt x="1466" y="325"/>
                  </a:lnTo>
                  <a:lnTo>
                    <a:pt x="1461" y="360"/>
                  </a:lnTo>
                  <a:lnTo>
                    <a:pt x="1448" y="395"/>
                  </a:lnTo>
                  <a:lnTo>
                    <a:pt x="1427" y="430"/>
                  </a:lnTo>
                  <a:lnTo>
                    <a:pt x="1398" y="462"/>
                  </a:lnTo>
                  <a:lnTo>
                    <a:pt x="1361" y="493"/>
                  </a:lnTo>
                  <a:lnTo>
                    <a:pt x="1316" y="523"/>
                  </a:lnTo>
                  <a:lnTo>
                    <a:pt x="1266" y="549"/>
                  </a:lnTo>
                  <a:lnTo>
                    <a:pt x="1207" y="573"/>
                  </a:lnTo>
                  <a:lnTo>
                    <a:pt x="1144" y="595"/>
                  </a:lnTo>
                  <a:lnTo>
                    <a:pt x="1077" y="614"/>
                  </a:lnTo>
                  <a:lnTo>
                    <a:pt x="1003" y="627"/>
                  </a:lnTo>
                  <a:lnTo>
                    <a:pt x="929" y="640"/>
                  </a:lnTo>
                  <a:lnTo>
                    <a:pt x="851" y="647"/>
                  </a:lnTo>
                  <a:lnTo>
                    <a:pt x="773" y="651"/>
                  </a:lnTo>
                  <a:lnTo>
                    <a:pt x="693" y="651"/>
                  </a:lnTo>
                  <a:lnTo>
                    <a:pt x="615" y="647"/>
                  </a:lnTo>
                  <a:lnTo>
                    <a:pt x="536" y="640"/>
                  </a:lnTo>
                  <a:lnTo>
                    <a:pt x="463" y="627"/>
                  </a:lnTo>
                  <a:lnTo>
                    <a:pt x="389" y="614"/>
                  </a:lnTo>
                  <a:lnTo>
                    <a:pt x="321" y="595"/>
                  </a:lnTo>
                  <a:lnTo>
                    <a:pt x="258" y="573"/>
                  </a:lnTo>
                  <a:lnTo>
                    <a:pt x="200" y="549"/>
                  </a:lnTo>
                  <a:lnTo>
                    <a:pt x="150" y="523"/>
                  </a:lnTo>
                  <a:lnTo>
                    <a:pt x="104" y="493"/>
                  </a:lnTo>
                  <a:lnTo>
                    <a:pt x="67" y="462"/>
                  </a:lnTo>
                  <a:lnTo>
                    <a:pt x="39" y="430"/>
                  </a:lnTo>
                  <a:lnTo>
                    <a:pt x="17" y="395"/>
                  </a:lnTo>
                  <a:lnTo>
                    <a:pt x="4" y="360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rgbClr val="E6E6E6"/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3" name="Rectangle 30"/>
            <p:cNvSpPr>
              <a:spLocks noChangeArrowheads="1"/>
            </p:cNvSpPr>
            <p:nvPr/>
          </p:nvSpPr>
          <p:spPr bwMode="auto">
            <a:xfrm>
              <a:off x="731" y="3265"/>
              <a:ext cx="771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b="0">
                  <a:solidFill>
                    <a:srgbClr val="000000"/>
                  </a:solidFill>
                </a:rPr>
                <a:t>Two-level</a:t>
              </a:r>
              <a:endParaRPr lang="en-US" altLang="en-US" sz="1600" baseline="-25000"/>
            </a:p>
          </p:txBody>
        </p:sp>
        <p:sp>
          <p:nvSpPr>
            <p:cNvPr id="18454" name="Rectangle 31"/>
            <p:cNvSpPr>
              <a:spLocks noChangeArrowheads="1"/>
            </p:cNvSpPr>
            <p:nvPr/>
          </p:nvSpPr>
          <p:spPr bwMode="auto">
            <a:xfrm>
              <a:off x="503" y="3460"/>
              <a:ext cx="121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b="0">
                  <a:solidFill>
                    <a:srgbClr val="000000"/>
                  </a:solidFill>
                </a:rPr>
                <a:t>Logic Functions</a:t>
              </a:r>
              <a:endParaRPr lang="en-US" altLang="en-US" sz="1600" baseline="-25000"/>
            </a:p>
          </p:txBody>
        </p:sp>
        <p:sp>
          <p:nvSpPr>
            <p:cNvPr id="18455" name="Line 32"/>
            <p:cNvSpPr>
              <a:spLocks noChangeShapeType="1"/>
            </p:cNvSpPr>
            <p:nvPr/>
          </p:nvSpPr>
          <p:spPr bwMode="auto">
            <a:xfrm>
              <a:off x="1078" y="2727"/>
              <a:ext cx="1" cy="30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6" name="Freeform 33"/>
            <p:cNvSpPr>
              <a:spLocks/>
            </p:cNvSpPr>
            <p:nvPr/>
          </p:nvSpPr>
          <p:spPr bwMode="auto">
            <a:xfrm>
              <a:off x="1019" y="3015"/>
              <a:ext cx="118" cy="118"/>
            </a:xfrm>
            <a:custGeom>
              <a:avLst/>
              <a:gdLst>
                <a:gd name="T0" fmla="*/ 118 w 118"/>
                <a:gd name="T1" fmla="*/ 0 h 118"/>
                <a:gd name="T2" fmla="*/ 59 w 118"/>
                <a:gd name="T3" fmla="*/ 118 h 118"/>
                <a:gd name="T4" fmla="*/ 0 w 118"/>
                <a:gd name="T5" fmla="*/ 0 h 118"/>
                <a:gd name="T6" fmla="*/ 118 w 118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8"/>
                <a:gd name="T14" fmla="*/ 118 w 118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8">
                  <a:moveTo>
                    <a:pt x="118" y="0"/>
                  </a:moveTo>
                  <a:lnTo>
                    <a:pt x="59" y="118"/>
                  </a:lnTo>
                  <a:lnTo>
                    <a:pt x="0" y="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7" name="Freeform 34"/>
            <p:cNvSpPr>
              <a:spLocks/>
            </p:cNvSpPr>
            <p:nvPr/>
          </p:nvSpPr>
          <p:spPr bwMode="auto">
            <a:xfrm>
              <a:off x="1973" y="3133"/>
              <a:ext cx="1465" cy="651"/>
            </a:xfrm>
            <a:custGeom>
              <a:avLst/>
              <a:gdLst>
                <a:gd name="T0" fmla="*/ 0 w 1465"/>
                <a:gd name="T1" fmla="*/ 325 h 651"/>
                <a:gd name="T2" fmla="*/ 4 w 1465"/>
                <a:gd name="T3" fmla="*/ 291 h 651"/>
                <a:gd name="T4" fmla="*/ 17 w 1465"/>
                <a:gd name="T5" fmla="*/ 256 h 651"/>
                <a:gd name="T6" fmla="*/ 39 w 1465"/>
                <a:gd name="T7" fmla="*/ 221 h 651"/>
                <a:gd name="T8" fmla="*/ 67 w 1465"/>
                <a:gd name="T9" fmla="*/ 189 h 651"/>
                <a:gd name="T10" fmla="*/ 104 w 1465"/>
                <a:gd name="T11" fmla="*/ 158 h 651"/>
                <a:gd name="T12" fmla="*/ 149 w 1465"/>
                <a:gd name="T13" fmla="*/ 128 h 651"/>
                <a:gd name="T14" fmla="*/ 199 w 1465"/>
                <a:gd name="T15" fmla="*/ 102 h 651"/>
                <a:gd name="T16" fmla="*/ 258 w 1465"/>
                <a:gd name="T17" fmla="*/ 78 h 651"/>
                <a:gd name="T18" fmla="*/ 321 w 1465"/>
                <a:gd name="T19" fmla="*/ 56 h 651"/>
                <a:gd name="T20" fmla="*/ 388 w 1465"/>
                <a:gd name="T21" fmla="*/ 37 h 651"/>
                <a:gd name="T22" fmla="*/ 462 w 1465"/>
                <a:gd name="T23" fmla="*/ 24 h 651"/>
                <a:gd name="T24" fmla="*/ 536 w 1465"/>
                <a:gd name="T25" fmla="*/ 11 h 651"/>
                <a:gd name="T26" fmla="*/ 614 w 1465"/>
                <a:gd name="T27" fmla="*/ 4 h 651"/>
                <a:gd name="T28" fmla="*/ 692 w 1465"/>
                <a:gd name="T29" fmla="*/ 0 h 651"/>
                <a:gd name="T30" fmla="*/ 773 w 1465"/>
                <a:gd name="T31" fmla="*/ 0 h 651"/>
                <a:gd name="T32" fmla="*/ 851 w 1465"/>
                <a:gd name="T33" fmla="*/ 4 h 651"/>
                <a:gd name="T34" fmla="*/ 929 w 1465"/>
                <a:gd name="T35" fmla="*/ 11 h 651"/>
                <a:gd name="T36" fmla="*/ 1003 w 1465"/>
                <a:gd name="T37" fmla="*/ 24 h 651"/>
                <a:gd name="T38" fmla="*/ 1077 w 1465"/>
                <a:gd name="T39" fmla="*/ 37 h 651"/>
                <a:gd name="T40" fmla="*/ 1144 w 1465"/>
                <a:gd name="T41" fmla="*/ 56 h 651"/>
                <a:gd name="T42" fmla="*/ 1207 w 1465"/>
                <a:gd name="T43" fmla="*/ 78 h 651"/>
                <a:gd name="T44" fmla="*/ 1265 w 1465"/>
                <a:gd name="T45" fmla="*/ 102 h 651"/>
                <a:gd name="T46" fmla="*/ 1315 w 1465"/>
                <a:gd name="T47" fmla="*/ 128 h 651"/>
                <a:gd name="T48" fmla="*/ 1361 w 1465"/>
                <a:gd name="T49" fmla="*/ 158 h 651"/>
                <a:gd name="T50" fmla="*/ 1398 w 1465"/>
                <a:gd name="T51" fmla="*/ 189 h 651"/>
                <a:gd name="T52" fmla="*/ 1426 w 1465"/>
                <a:gd name="T53" fmla="*/ 221 h 651"/>
                <a:gd name="T54" fmla="*/ 1448 w 1465"/>
                <a:gd name="T55" fmla="*/ 256 h 651"/>
                <a:gd name="T56" fmla="*/ 1461 w 1465"/>
                <a:gd name="T57" fmla="*/ 291 h 651"/>
                <a:gd name="T58" fmla="*/ 1465 w 1465"/>
                <a:gd name="T59" fmla="*/ 325 h 651"/>
                <a:gd name="T60" fmla="*/ 1461 w 1465"/>
                <a:gd name="T61" fmla="*/ 360 h 651"/>
                <a:gd name="T62" fmla="*/ 1448 w 1465"/>
                <a:gd name="T63" fmla="*/ 395 h 651"/>
                <a:gd name="T64" fmla="*/ 1426 w 1465"/>
                <a:gd name="T65" fmla="*/ 430 h 651"/>
                <a:gd name="T66" fmla="*/ 1398 w 1465"/>
                <a:gd name="T67" fmla="*/ 462 h 651"/>
                <a:gd name="T68" fmla="*/ 1361 w 1465"/>
                <a:gd name="T69" fmla="*/ 493 h 651"/>
                <a:gd name="T70" fmla="*/ 1315 w 1465"/>
                <a:gd name="T71" fmla="*/ 523 h 651"/>
                <a:gd name="T72" fmla="*/ 1265 w 1465"/>
                <a:gd name="T73" fmla="*/ 549 h 651"/>
                <a:gd name="T74" fmla="*/ 1207 w 1465"/>
                <a:gd name="T75" fmla="*/ 573 h 651"/>
                <a:gd name="T76" fmla="*/ 1144 w 1465"/>
                <a:gd name="T77" fmla="*/ 595 h 651"/>
                <a:gd name="T78" fmla="*/ 1077 w 1465"/>
                <a:gd name="T79" fmla="*/ 614 h 651"/>
                <a:gd name="T80" fmla="*/ 1003 w 1465"/>
                <a:gd name="T81" fmla="*/ 627 h 651"/>
                <a:gd name="T82" fmla="*/ 929 w 1465"/>
                <a:gd name="T83" fmla="*/ 640 h 651"/>
                <a:gd name="T84" fmla="*/ 851 w 1465"/>
                <a:gd name="T85" fmla="*/ 647 h 651"/>
                <a:gd name="T86" fmla="*/ 773 w 1465"/>
                <a:gd name="T87" fmla="*/ 651 h 651"/>
                <a:gd name="T88" fmla="*/ 692 w 1465"/>
                <a:gd name="T89" fmla="*/ 651 h 651"/>
                <a:gd name="T90" fmla="*/ 614 w 1465"/>
                <a:gd name="T91" fmla="*/ 647 h 651"/>
                <a:gd name="T92" fmla="*/ 536 w 1465"/>
                <a:gd name="T93" fmla="*/ 640 h 651"/>
                <a:gd name="T94" fmla="*/ 462 w 1465"/>
                <a:gd name="T95" fmla="*/ 627 h 651"/>
                <a:gd name="T96" fmla="*/ 388 w 1465"/>
                <a:gd name="T97" fmla="*/ 614 h 651"/>
                <a:gd name="T98" fmla="*/ 321 w 1465"/>
                <a:gd name="T99" fmla="*/ 595 h 651"/>
                <a:gd name="T100" fmla="*/ 258 w 1465"/>
                <a:gd name="T101" fmla="*/ 573 h 651"/>
                <a:gd name="T102" fmla="*/ 199 w 1465"/>
                <a:gd name="T103" fmla="*/ 549 h 651"/>
                <a:gd name="T104" fmla="*/ 149 w 1465"/>
                <a:gd name="T105" fmla="*/ 523 h 651"/>
                <a:gd name="T106" fmla="*/ 104 w 1465"/>
                <a:gd name="T107" fmla="*/ 493 h 651"/>
                <a:gd name="T108" fmla="*/ 67 w 1465"/>
                <a:gd name="T109" fmla="*/ 462 h 651"/>
                <a:gd name="T110" fmla="*/ 39 w 1465"/>
                <a:gd name="T111" fmla="*/ 430 h 651"/>
                <a:gd name="T112" fmla="*/ 17 w 1465"/>
                <a:gd name="T113" fmla="*/ 395 h 651"/>
                <a:gd name="T114" fmla="*/ 4 w 1465"/>
                <a:gd name="T115" fmla="*/ 360 h 651"/>
                <a:gd name="T116" fmla="*/ 0 w 1465"/>
                <a:gd name="T117" fmla="*/ 325 h 65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465"/>
                <a:gd name="T178" fmla="*/ 0 h 651"/>
                <a:gd name="T179" fmla="*/ 1465 w 1465"/>
                <a:gd name="T180" fmla="*/ 651 h 651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465" h="651">
                  <a:moveTo>
                    <a:pt x="0" y="325"/>
                  </a:moveTo>
                  <a:lnTo>
                    <a:pt x="4" y="291"/>
                  </a:lnTo>
                  <a:lnTo>
                    <a:pt x="17" y="256"/>
                  </a:lnTo>
                  <a:lnTo>
                    <a:pt x="39" y="221"/>
                  </a:lnTo>
                  <a:lnTo>
                    <a:pt x="67" y="189"/>
                  </a:lnTo>
                  <a:lnTo>
                    <a:pt x="104" y="158"/>
                  </a:lnTo>
                  <a:lnTo>
                    <a:pt x="149" y="128"/>
                  </a:lnTo>
                  <a:lnTo>
                    <a:pt x="199" y="102"/>
                  </a:lnTo>
                  <a:lnTo>
                    <a:pt x="258" y="78"/>
                  </a:lnTo>
                  <a:lnTo>
                    <a:pt x="321" y="56"/>
                  </a:lnTo>
                  <a:lnTo>
                    <a:pt x="388" y="37"/>
                  </a:lnTo>
                  <a:lnTo>
                    <a:pt x="462" y="24"/>
                  </a:lnTo>
                  <a:lnTo>
                    <a:pt x="536" y="11"/>
                  </a:lnTo>
                  <a:lnTo>
                    <a:pt x="614" y="4"/>
                  </a:lnTo>
                  <a:lnTo>
                    <a:pt x="692" y="0"/>
                  </a:lnTo>
                  <a:lnTo>
                    <a:pt x="773" y="0"/>
                  </a:lnTo>
                  <a:lnTo>
                    <a:pt x="851" y="4"/>
                  </a:lnTo>
                  <a:lnTo>
                    <a:pt x="929" y="11"/>
                  </a:lnTo>
                  <a:lnTo>
                    <a:pt x="1003" y="24"/>
                  </a:lnTo>
                  <a:lnTo>
                    <a:pt x="1077" y="37"/>
                  </a:lnTo>
                  <a:lnTo>
                    <a:pt x="1144" y="56"/>
                  </a:lnTo>
                  <a:lnTo>
                    <a:pt x="1207" y="78"/>
                  </a:lnTo>
                  <a:lnTo>
                    <a:pt x="1265" y="102"/>
                  </a:lnTo>
                  <a:lnTo>
                    <a:pt x="1315" y="128"/>
                  </a:lnTo>
                  <a:lnTo>
                    <a:pt x="1361" y="158"/>
                  </a:lnTo>
                  <a:lnTo>
                    <a:pt x="1398" y="189"/>
                  </a:lnTo>
                  <a:lnTo>
                    <a:pt x="1426" y="221"/>
                  </a:lnTo>
                  <a:lnTo>
                    <a:pt x="1448" y="256"/>
                  </a:lnTo>
                  <a:lnTo>
                    <a:pt x="1461" y="291"/>
                  </a:lnTo>
                  <a:lnTo>
                    <a:pt x="1465" y="325"/>
                  </a:lnTo>
                  <a:lnTo>
                    <a:pt x="1461" y="360"/>
                  </a:lnTo>
                  <a:lnTo>
                    <a:pt x="1448" y="395"/>
                  </a:lnTo>
                  <a:lnTo>
                    <a:pt x="1426" y="430"/>
                  </a:lnTo>
                  <a:lnTo>
                    <a:pt x="1398" y="462"/>
                  </a:lnTo>
                  <a:lnTo>
                    <a:pt x="1361" y="493"/>
                  </a:lnTo>
                  <a:lnTo>
                    <a:pt x="1315" y="523"/>
                  </a:lnTo>
                  <a:lnTo>
                    <a:pt x="1265" y="549"/>
                  </a:lnTo>
                  <a:lnTo>
                    <a:pt x="1207" y="573"/>
                  </a:lnTo>
                  <a:lnTo>
                    <a:pt x="1144" y="595"/>
                  </a:lnTo>
                  <a:lnTo>
                    <a:pt x="1077" y="614"/>
                  </a:lnTo>
                  <a:lnTo>
                    <a:pt x="1003" y="627"/>
                  </a:lnTo>
                  <a:lnTo>
                    <a:pt x="929" y="640"/>
                  </a:lnTo>
                  <a:lnTo>
                    <a:pt x="851" y="647"/>
                  </a:lnTo>
                  <a:lnTo>
                    <a:pt x="773" y="651"/>
                  </a:lnTo>
                  <a:lnTo>
                    <a:pt x="692" y="651"/>
                  </a:lnTo>
                  <a:lnTo>
                    <a:pt x="614" y="647"/>
                  </a:lnTo>
                  <a:lnTo>
                    <a:pt x="536" y="640"/>
                  </a:lnTo>
                  <a:lnTo>
                    <a:pt x="462" y="627"/>
                  </a:lnTo>
                  <a:lnTo>
                    <a:pt x="388" y="614"/>
                  </a:lnTo>
                  <a:lnTo>
                    <a:pt x="321" y="595"/>
                  </a:lnTo>
                  <a:lnTo>
                    <a:pt x="258" y="573"/>
                  </a:lnTo>
                  <a:lnTo>
                    <a:pt x="199" y="549"/>
                  </a:lnTo>
                  <a:lnTo>
                    <a:pt x="149" y="523"/>
                  </a:lnTo>
                  <a:lnTo>
                    <a:pt x="104" y="493"/>
                  </a:lnTo>
                  <a:lnTo>
                    <a:pt x="67" y="462"/>
                  </a:lnTo>
                  <a:lnTo>
                    <a:pt x="39" y="430"/>
                  </a:lnTo>
                  <a:lnTo>
                    <a:pt x="17" y="395"/>
                  </a:lnTo>
                  <a:lnTo>
                    <a:pt x="4" y="360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rgbClr val="E6E6E6"/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8" name="Rectangle 35"/>
            <p:cNvSpPr>
              <a:spLocks noChangeArrowheads="1"/>
            </p:cNvSpPr>
            <p:nvPr/>
          </p:nvSpPr>
          <p:spPr bwMode="auto">
            <a:xfrm>
              <a:off x="2337" y="3167"/>
              <a:ext cx="80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b="0">
                  <a:solidFill>
                    <a:srgbClr val="000000"/>
                  </a:solidFill>
                </a:rPr>
                <a:t>Optimized</a:t>
              </a:r>
              <a:endParaRPr lang="en-US" altLang="en-US" sz="1600" baseline="-25000"/>
            </a:p>
          </p:txBody>
        </p:sp>
        <p:sp>
          <p:nvSpPr>
            <p:cNvPr id="18459" name="Rectangle 36"/>
            <p:cNvSpPr>
              <a:spLocks noChangeArrowheads="1"/>
            </p:cNvSpPr>
            <p:nvPr/>
          </p:nvSpPr>
          <p:spPr bwMode="auto">
            <a:xfrm>
              <a:off x="2120" y="3362"/>
              <a:ext cx="1244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b="0">
                  <a:solidFill>
                    <a:srgbClr val="000000"/>
                  </a:solidFill>
                </a:rPr>
                <a:t>Multi-level Logic</a:t>
              </a:r>
              <a:endParaRPr lang="en-US" altLang="en-US" sz="1600" baseline="-25000"/>
            </a:p>
          </p:txBody>
        </p:sp>
        <p:sp>
          <p:nvSpPr>
            <p:cNvPr id="18460" name="Rectangle 37"/>
            <p:cNvSpPr>
              <a:spLocks noChangeArrowheads="1"/>
            </p:cNvSpPr>
            <p:nvPr/>
          </p:nvSpPr>
          <p:spPr bwMode="auto">
            <a:xfrm>
              <a:off x="2350" y="3558"/>
              <a:ext cx="780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b="0">
                  <a:solidFill>
                    <a:srgbClr val="000000"/>
                  </a:solidFill>
                </a:rPr>
                <a:t>Functions</a:t>
              </a:r>
              <a:endParaRPr lang="en-US" altLang="en-US" sz="1600" baseline="-25000"/>
            </a:p>
          </p:txBody>
        </p:sp>
        <p:sp>
          <p:nvSpPr>
            <p:cNvPr id="18461" name="Line 38"/>
            <p:cNvSpPr>
              <a:spLocks noChangeShapeType="1"/>
            </p:cNvSpPr>
            <p:nvPr/>
          </p:nvSpPr>
          <p:spPr bwMode="auto">
            <a:xfrm>
              <a:off x="1567" y="2644"/>
              <a:ext cx="162" cy="163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2" name="Freeform 39"/>
            <p:cNvSpPr>
              <a:spLocks/>
            </p:cNvSpPr>
            <p:nvPr/>
          </p:nvSpPr>
          <p:spPr bwMode="auto">
            <a:xfrm>
              <a:off x="2055" y="2075"/>
              <a:ext cx="1303" cy="732"/>
            </a:xfrm>
            <a:custGeom>
              <a:avLst/>
              <a:gdLst>
                <a:gd name="T0" fmla="*/ 1140 w 1303"/>
                <a:gd name="T1" fmla="*/ 0 h 732"/>
                <a:gd name="T2" fmla="*/ 1303 w 1303"/>
                <a:gd name="T3" fmla="*/ 163 h 732"/>
                <a:gd name="T4" fmla="*/ 1303 w 1303"/>
                <a:gd name="T5" fmla="*/ 732 h 732"/>
                <a:gd name="T6" fmla="*/ 163 w 1303"/>
                <a:gd name="T7" fmla="*/ 732 h 732"/>
                <a:gd name="T8" fmla="*/ 0 w 1303"/>
                <a:gd name="T9" fmla="*/ 569 h 732"/>
                <a:gd name="T10" fmla="*/ 1140 w 1303"/>
                <a:gd name="T11" fmla="*/ 0 h 7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03"/>
                <a:gd name="T19" fmla="*/ 0 h 732"/>
                <a:gd name="T20" fmla="*/ 1303 w 1303"/>
                <a:gd name="T21" fmla="*/ 732 h 7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03" h="732">
                  <a:moveTo>
                    <a:pt x="1140" y="0"/>
                  </a:moveTo>
                  <a:lnTo>
                    <a:pt x="1303" y="163"/>
                  </a:lnTo>
                  <a:lnTo>
                    <a:pt x="1303" y="732"/>
                  </a:lnTo>
                  <a:lnTo>
                    <a:pt x="163" y="732"/>
                  </a:lnTo>
                  <a:lnTo>
                    <a:pt x="0" y="569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rgbClr val="E6E6E6"/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3" name="Rectangle 40"/>
            <p:cNvSpPr>
              <a:spLocks noChangeArrowheads="1"/>
            </p:cNvSpPr>
            <p:nvPr/>
          </p:nvSpPr>
          <p:spPr bwMode="auto">
            <a:xfrm>
              <a:off x="2055" y="2075"/>
              <a:ext cx="1140" cy="569"/>
            </a:xfrm>
            <a:prstGeom prst="rect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64" name="Rectangle 41"/>
            <p:cNvSpPr>
              <a:spLocks noChangeArrowheads="1"/>
            </p:cNvSpPr>
            <p:nvPr/>
          </p:nvSpPr>
          <p:spPr bwMode="auto">
            <a:xfrm>
              <a:off x="2107" y="2186"/>
              <a:ext cx="1118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 b="0">
                  <a:solidFill>
                    <a:srgbClr val="000000"/>
                  </a:solidFill>
                </a:rPr>
                <a:t>OPTIMIZATION</a:t>
              </a:r>
              <a:endParaRPr lang="en-US" altLang="en-US" sz="1600" baseline="-25000"/>
            </a:p>
          </p:txBody>
        </p:sp>
        <p:sp>
          <p:nvSpPr>
            <p:cNvPr id="18465" name="Rectangle 42"/>
            <p:cNvSpPr>
              <a:spLocks noChangeArrowheads="1"/>
            </p:cNvSpPr>
            <p:nvPr/>
          </p:nvSpPr>
          <p:spPr bwMode="auto">
            <a:xfrm>
              <a:off x="2346" y="2360"/>
              <a:ext cx="630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 b="0">
                  <a:solidFill>
                    <a:srgbClr val="000000"/>
                  </a:solidFill>
                </a:rPr>
                <a:t>ENGINE</a:t>
              </a:r>
              <a:endParaRPr lang="en-US" altLang="en-US" sz="1600" baseline="-25000"/>
            </a:p>
          </p:txBody>
        </p:sp>
        <p:sp>
          <p:nvSpPr>
            <p:cNvPr id="18466" name="Line 43"/>
            <p:cNvSpPr>
              <a:spLocks noChangeShapeType="1"/>
            </p:cNvSpPr>
            <p:nvPr/>
          </p:nvSpPr>
          <p:spPr bwMode="auto">
            <a:xfrm>
              <a:off x="3195" y="2644"/>
              <a:ext cx="163" cy="163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7" name="Line 44"/>
            <p:cNvSpPr>
              <a:spLocks noChangeShapeType="1"/>
            </p:cNvSpPr>
            <p:nvPr/>
          </p:nvSpPr>
          <p:spPr bwMode="auto">
            <a:xfrm>
              <a:off x="2706" y="2727"/>
              <a:ext cx="1" cy="30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Freeform 45"/>
            <p:cNvSpPr>
              <a:spLocks/>
            </p:cNvSpPr>
            <p:nvPr/>
          </p:nvSpPr>
          <p:spPr bwMode="auto">
            <a:xfrm>
              <a:off x="2648" y="3015"/>
              <a:ext cx="117" cy="118"/>
            </a:xfrm>
            <a:custGeom>
              <a:avLst/>
              <a:gdLst>
                <a:gd name="T0" fmla="*/ 117 w 117"/>
                <a:gd name="T1" fmla="*/ 0 h 118"/>
                <a:gd name="T2" fmla="*/ 58 w 117"/>
                <a:gd name="T3" fmla="*/ 118 h 118"/>
                <a:gd name="T4" fmla="*/ 0 w 117"/>
                <a:gd name="T5" fmla="*/ 0 h 118"/>
                <a:gd name="T6" fmla="*/ 117 w 117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7"/>
                <a:gd name="T13" fmla="*/ 0 h 118"/>
                <a:gd name="T14" fmla="*/ 117 w 117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7" h="118">
                  <a:moveTo>
                    <a:pt x="117" y="0"/>
                  </a:moveTo>
                  <a:lnTo>
                    <a:pt x="58" y="118"/>
                  </a:lnTo>
                  <a:lnTo>
                    <a:pt x="0" y="0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Freeform 46"/>
            <p:cNvSpPr>
              <a:spLocks/>
            </p:cNvSpPr>
            <p:nvPr/>
          </p:nvSpPr>
          <p:spPr bwMode="auto">
            <a:xfrm>
              <a:off x="3684" y="2075"/>
              <a:ext cx="1302" cy="732"/>
            </a:xfrm>
            <a:custGeom>
              <a:avLst/>
              <a:gdLst>
                <a:gd name="T0" fmla="*/ 1140 w 1302"/>
                <a:gd name="T1" fmla="*/ 0 h 732"/>
                <a:gd name="T2" fmla="*/ 1302 w 1302"/>
                <a:gd name="T3" fmla="*/ 163 h 732"/>
                <a:gd name="T4" fmla="*/ 1302 w 1302"/>
                <a:gd name="T5" fmla="*/ 732 h 732"/>
                <a:gd name="T6" fmla="*/ 162 w 1302"/>
                <a:gd name="T7" fmla="*/ 732 h 732"/>
                <a:gd name="T8" fmla="*/ 0 w 1302"/>
                <a:gd name="T9" fmla="*/ 569 h 732"/>
                <a:gd name="T10" fmla="*/ 1140 w 1302"/>
                <a:gd name="T11" fmla="*/ 0 h 7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02"/>
                <a:gd name="T19" fmla="*/ 0 h 732"/>
                <a:gd name="T20" fmla="*/ 1302 w 1302"/>
                <a:gd name="T21" fmla="*/ 732 h 7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02" h="732">
                  <a:moveTo>
                    <a:pt x="1140" y="0"/>
                  </a:moveTo>
                  <a:lnTo>
                    <a:pt x="1302" y="163"/>
                  </a:lnTo>
                  <a:lnTo>
                    <a:pt x="1302" y="732"/>
                  </a:lnTo>
                  <a:lnTo>
                    <a:pt x="162" y="732"/>
                  </a:lnTo>
                  <a:lnTo>
                    <a:pt x="0" y="569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rgbClr val="E6E6E6"/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Rectangle 47"/>
            <p:cNvSpPr>
              <a:spLocks noChangeArrowheads="1"/>
            </p:cNvSpPr>
            <p:nvPr/>
          </p:nvSpPr>
          <p:spPr bwMode="auto">
            <a:xfrm>
              <a:off x="3684" y="2075"/>
              <a:ext cx="1140" cy="569"/>
            </a:xfrm>
            <a:prstGeom prst="rect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71" name="Rectangle 48"/>
            <p:cNvSpPr>
              <a:spLocks noChangeArrowheads="1"/>
            </p:cNvSpPr>
            <p:nvPr/>
          </p:nvSpPr>
          <p:spPr bwMode="auto">
            <a:xfrm>
              <a:off x="3918" y="2186"/>
              <a:ext cx="745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 b="0">
                  <a:solidFill>
                    <a:srgbClr val="000000"/>
                  </a:solidFill>
                </a:rPr>
                <a:t>MAPPING</a:t>
              </a:r>
              <a:endParaRPr lang="en-US" altLang="en-US" sz="1600" baseline="-25000"/>
            </a:p>
          </p:txBody>
        </p:sp>
        <p:sp>
          <p:nvSpPr>
            <p:cNvPr id="18472" name="Rectangle 49"/>
            <p:cNvSpPr>
              <a:spLocks noChangeArrowheads="1"/>
            </p:cNvSpPr>
            <p:nvPr/>
          </p:nvSpPr>
          <p:spPr bwMode="auto">
            <a:xfrm>
              <a:off x="3975" y="2360"/>
              <a:ext cx="630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 b="0">
                  <a:solidFill>
                    <a:srgbClr val="000000"/>
                  </a:solidFill>
                </a:rPr>
                <a:t>ENGINE</a:t>
              </a:r>
              <a:endParaRPr lang="en-US" altLang="en-US" sz="1600" baseline="-25000"/>
            </a:p>
          </p:txBody>
        </p:sp>
        <p:sp>
          <p:nvSpPr>
            <p:cNvPr id="18473" name="Line 50"/>
            <p:cNvSpPr>
              <a:spLocks noChangeShapeType="1"/>
            </p:cNvSpPr>
            <p:nvPr/>
          </p:nvSpPr>
          <p:spPr bwMode="auto">
            <a:xfrm>
              <a:off x="4824" y="2644"/>
              <a:ext cx="162" cy="163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4" name="Line 51"/>
            <p:cNvSpPr>
              <a:spLocks noChangeShapeType="1"/>
            </p:cNvSpPr>
            <p:nvPr/>
          </p:nvSpPr>
          <p:spPr bwMode="auto">
            <a:xfrm>
              <a:off x="3275" y="2401"/>
              <a:ext cx="30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5" name="Freeform 52"/>
            <p:cNvSpPr>
              <a:spLocks/>
            </p:cNvSpPr>
            <p:nvPr/>
          </p:nvSpPr>
          <p:spPr bwMode="auto">
            <a:xfrm>
              <a:off x="3566" y="2342"/>
              <a:ext cx="118" cy="117"/>
            </a:xfrm>
            <a:custGeom>
              <a:avLst/>
              <a:gdLst>
                <a:gd name="T0" fmla="*/ 0 w 118"/>
                <a:gd name="T1" fmla="*/ 0 h 117"/>
                <a:gd name="T2" fmla="*/ 118 w 118"/>
                <a:gd name="T3" fmla="*/ 59 h 117"/>
                <a:gd name="T4" fmla="*/ 0 w 118"/>
                <a:gd name="T5" fmla="*/ 117 h 117"/>
                <a:gd name="T6" fmla="*/ 0 w 118"/>
                <a:gd name="T7" fmla="*/ 0 h 1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7"/>
                <a:gd name="T14" fmla="*/ 118 w 118"/>
                <a:gd name="T15" fmla="*/ 117 h 1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7">
                  <a:moveTo>
                    <a:pt x="0" y="0"/>
                  </a:moveTo>
                  <a:lnTo>
                    <a:pt x="118" y="59"/>
                  </a:lnTo>
                  <a:lnTo>
                    <a:pt x="0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6" name="Line 53"/>
            <p:cNvSpPr>
              <a:spLocks noChangeShapeType="1"/>
            </p:cNvSpPr>
            <p:nvPr/>
          </p:nvSpPr>
          <p:spPr bwMode="auto">
            <a:xfrm>
              <a:off x="4335" y="2727"/>
              <a:ext cx="1" cy="30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7" name="Freeform 54"/>
            <p:cNvSpPr>
              <a:spLocks/>
            </p:cNvSpPr>
            <p:nvPr/>
          </p:nvSpPr>
          <p:spPr bwMode="auto">
            <a:xfrm>
              <a:off x="4276" y="3015"/>
              <a:ext cx="118" cy="118"/>
            </a:xfrm>
            <a:custGeom>
              <a:avLst/>
              <a:gdLst>
                <a:gd name="T0" fmla="*/ 118 w 118"/>
                <a:gd name="T1" fmla="*/ 0 h 118"/>
                <a:gd name="T2" fmla="*/ 59 w 118"/>
                <a:gd name="T3" fmla="*/ 118 h 118"/>
                <a:gd name="T4" fmla="*/ 0 w 118"/>
                <a:gd name="T5" fmla="*/ 0 h 118"/>
                <a:gd name="T6" fmla="*/ 118 w 118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8"/>
                <a:gd name="T14" fmla="*/ 118 w 118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8">
                  <a:moveTo>
                    <a:pt x="118" y="0"/>
                  </a:moveTo>
                  <a:lnTo>
                    <a:pt x="59" y="118"/>
                  </a:lnTo>
                  <a:lnTo>
                    <a:pt x="0" y="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8" name="Freeform 55"/>
            <p:cNvSpPr>
              <a:spLocks/>
            </p:cNvSpPr>
            <p:nvPr/>
          </p:nvSpPr>
          <p:spPr bwMode="auto">
            <a:xfrm>
              <a:off x="3601" y="1178"/>
              <a:ext cx="1466" cy="569"/>
            </a:xfrm>
            <a:custGeom>
              <a:avLst/>
              <a:gdLst>
                <a:gd name="T0" fmla="*/ 0 w 1466"/>
                <a:gd name="T1" fmla="*/ 285 h 569"/>
                <a:gd name="T2" fmla="*/ 4 w 1466"/>
                <a:gd name="T3" fmla="*/ 254 h 569"/>
                <a:gd name="T4" fmla="*/ 17 w 1466"/>
                <a:gd name="T5" fmla="*/ 224 h 569"/>
                <a:gd name="T6" fmla="*/ 39 w 1466"/>
                <a:gd name="T7" fmla="*/ 193 h 569"/>
                <a:gd name="T8" fmla="*/ 67 w 1466"/>
                <a:gd name="T9" fmla="*/ 165 h 569"/>
                <a:gd name="T10" fmla="*/ 104 w 1466"/>
                <a:gd name="T11" fmla="*/ 139 h 569"/>
                <a:gd name="T12" fmla="*/ 150 w 1466"/>
                <a:gd name="T13" fmla="*/ 113 h 569"/>
                <a:gd name="T14" fmla="*/ 200 w 1466"/>
                <a:gd name="T15" fmla="*/ 89 h 569"/>
                <a:gd name="T16" fmla="*/ 258 w 1466"/>
                <a:gd name="T17" fmla="*/ 67 h 569"/>
                <a:gd name="T18" fmla="*/ 321 w 1466"/>
                <a:gd name="T19" fmla="*/ 50 h 569"/>
                <a:gd name="T20" fmla="*/ 389 w 1466"/>
                <a:gd name="T21" fmla="*/ 33 h 569"/>
                <a:gd name="T22" fmla="*/ 463 w 1466"/>
                <a:gd name="T23" fmla="*/ 20 h 569"/>
                <a:gd name="T24" fmla="*/ 536 w 1466"/>
                <a:gd name="T25" fmla="*/ 11 h 569"/>
                <a:gd name="T26" fmla="*/ 615 w 1466"/>
                <a:gd name="T27" fmla="*/ 4 h 569"/>
                <a:gd name="T28" fmla="*/ 693 w 1466"/>
                <a:gd name="T29" fmla="*/ 0 h 569"/>
                <a:gd name="T30" fmla="*/ 773 w 1466"/>
                <a:gd name="T31" fmla="*/ 0 h 569"/>
                <a:gd name="T32" fmla="*/ 851 w 1466"/>
                <a:gd name="T33" fmla="*/ 4 h 569"/>
                <a:gd name="T34" fmla="*/ 929 w 1466"/>
                <a:gd name="T35" fmla="*/ 11 h 569"/>
                <a:gd name="T36" fmla="*/ 1003 w 1466"/>
                <a:gd name="T37" fmla="*/ 20 h 569"/>
                <a:gd name="T38" fmla="*/ 1077 w 1466"/>
                <a:gd name="T39" fmla="*/ 33 h 569"/>
                <a:gd name="T40" fmla="*/ 1144 w 1466"/>
                <a:gd name="T41" fmla="*/ 50 h 569"/>
                <a:gd name="T42" fmla="*/ 1207 w 1466"/>
                <a:gd name="T43" fmla="*/ 67 h 569"/>
                <a:gd name="T44" fmla="*/ 1266 w 1466"/>
                <a:gd name="T45" fmla="*/ 89 h 569"/>
                <a:gd name="T46" fmla="*/ 1316 w 1466"/>
                <a:gd name="T47" fmla="*/ 113 h 569"/>
                <a:gd name="T48" fmla="*/ 1362 w 1466"/>
                <a:gd name="T49" fmla="*/ 139 h 569"/>
                <a:gd name="T50" fmla="*/ 1398 w 1466"/>
                <a:gd name="T51" fmla="*/ 165 h 569"/>
                <a:gd name="T52" fmla="*/ 1427 w 1466"/>
                <a:gd name="T53" fmla="*/ 193 h 569"/>
                <a:gd name="T54" fmla="*/ 1448 w 1466"/>
                <a:gd name="T55" fmla="*/ 224 h 569"/>
                <a:gd name="T56" fmla="*/ 1461 w 1466"/>
                <a:gd name="T57" fmla="*/ 254 h 569"/>
                <a:gd name="T58" fmla="*/ 1466 w 1466"/>
                <a:gd name="T59" fmla="*/ 285 h 569"/>
                <a:gd name="T60" fmla="*/ 1461 w 1466"/>
                <a:gd name="T61" fmla="*/ 315 h 569"/>
                <a:gd name="T62" fmla="*/ 1448 w 1466"/>
                <a:gd name="T63" fmla="*/ 345 h 569"/>
                <a:gd name="T64" fmla="*/ 1427 w 1466"/>
                <a:gd name="T65" fmla="*/ 376 h 569"/>
                <a:gd name="T66" fmla="*/ 1398 w 1466"/>
                <a:gd name="T67" fmla="*/ 404 h 569"/>
                <a:gd name="T68" fmla="*/ 1362 w 1466"/>
                <a:gd name="T69" fmla="*/ 432 h 569"/>
                <a:gd name="T70" fmla="*/ 1316 w 1466"/>
                <a:gd name="T71" fmla="*/ 458 h 569"/>
                <a:gd name="T72" fmla="*/ 1266 w 1466"/>
                <a:gd name="T73" fmla="*/ 482 h 569"/>
                <a:gd name="T74" fmla="*/ 1207 w 1466"/>
                <a:gd name="T75" fmla="*/ 502 h 569"/>
                <a:gd name="T76" fmla="*/ 1144 w 1466"/>
                <a:gd name="T77" fmla="*/ 521 h 569"/>
                <a:gd name="T78" fmla="*/ 1077 w 1466"/>
                <a:gd name="T79" fmla="*/ 537 h 569"/>
                <a:gd name="T80" fmla="*/ 1003 w 1466"/>
                <a:gd name="T81" fmla="*/ 550 h 569"/>
                <a:gd name="T82" fmla="*/ 929 w 1466"/>
                <a:gd name="T83" fmla="*/ 560 h 569"/>
                <a:gd name="T84" fmla="*/ 851 w 1466"/>
                <a:gd name="T85" fmla="*/ 567 h 569"/>
                <a:gd name="T86" fmla="*/ 773 w 1466"/>
                <a:gd name="T87" fmla="*/ 569 h 569"/>
                <a:gd name="T88" fmla="*/ 693 w 1466"/>
                <a:gd name="T89" fmla="*/ 569 h 569"/>
                <a:gd name="T90" fmla="*/ 615 w 1466"/>
                <a:gd name="T91" fmla="*/ 567 h 569"/>
                <a:gd name="T92" fmla="*/ 536 w 1466"/>
                <a:gd name="T93" fmla="*/ 560 h 569"/>
                <a:gd name="T94" fmla="*/ 463 w 1466"/>
                <a:gd name="T95" fmla="*/ 550 h 569"/>
                <a:gd name="T96" fmla="*/ 389 w 1466"/>
                <a:gd name="T97" fmla="*/ 537 h 569"/>
                <a:gd name="T98" fmla="*/ 321 w 1466"/>
                <a:gd name="T99" fmla="*/ 521 h 569"/>
                <a:gd name="T100" fmla="*/ 258 w 1466"/>
                <a:gd name="T101" fmla="*/ 502 h 569"/>
                <a:gd name="T102" fmla="*/ 200 w 1466"/>
                <a:gd name="T103" fmla="*/ 482 h 569"/>
                <a:gd name="T104" fmla="*/ 150 w 1466"/>
                <a:gd name="T105" fmla="*/ 458 h 569"/>
                <a:gd name="T106" fmla="*/ 104 w 1466"/>
                <a:gd name="T107" fmla="*/ 432 h 569"/>
                <a:gd name="T108" fmla="*/ 67 w 1466"/>
                <a:gd name="T109" fmla="*/ 404 h 569"/>
                <a:gd name="T110" fmla="*/ 39 w 1466"/>
                <a:gd name="T111" fmla="*/ 376 h 569"/>
                <a:gd name="T112" fmla="*/ 17 w 1466"/>
                <a:gd name="T113" fmla="*/ 345 h 569"/>
                <a:gd name="T114" fmla="*/ 4 w 1466"/>
                <a:gd name="T115" fmla="*/ 315 h 569"/>
                <a:gd name="T116" fmla="*/ 0 w 1466"/>
                <a:gd name="T117" fmla="*/ 285 h 56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466"/>
                <a:gd name="T178" fmla="*/ 0 h 569"/>
                <a:gd name="T179" fmla="*/ 1466 w 1466"/>
                <a:gd name="T180" fmla="*/ 569 h 56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466" h="569">
                  <a:moveTo>
                    <a:pt x="0" y="285"/>
                  </a:moveTo>
                  <a:lnTo>
                    <a:pt x="4" y="254"/>
                  </a:lnTo>
                  <a:lnTo>
                    <a:pt x="17" y="224"/>
                  </a:lnTo>
                  <a:lnTo>
                    <a:pt x="39" y="193"/>
                  </a:lnTo>
                  <a:lnTo>
                    <a:pt x="67" y="165"/>
                  </a:lnTo>
                  <a:lnTo>
                    <a:pt x="104" y="139"/>
                  </a:lnTo>
                  <a:lnTo>
                    <a:pt x="150" y="113"/>
                  </a:lnTo>
                  <a:lnTo>
                    <a:pt x="200" y="89"/>
                  </a:lnTo>
                  <a:lnTo>
                    <a:pt x="258" y="67"/>
                  </a:lnTo>
                  <a:lnTo>
                    <a:pt x="321" y="50"/>
                  </a:lnTo>
                  <a:lnTo>
                    <a:pt x="389" y="33"/>
                  </a:lnTo>
                  <a:lnTo>
                    <a:pt x="463" y="20"/>
                  </a:lnTo>
                  <a:lnTo>
                    <a:pt x="536" y="11"/>
                  </a:lnTo>
                  <a:lnTo>
                    <a:pt x="615" y="4"/>
                  </a:lnTo>
                  <a:lnTo>
                    <a:pt x="693" y="0"/>
                  </a:lnTo>
                  <a:lnTo>
                    <a:pt x="773" y="0"/>
                  </a:lnTo>
                  <a:lnTo>
                    <a:pt x="851" y="4"/>
                  </a:lnTo>
                  <a:lnTo>
                    <a:pt x="929" y="11"/>
                  </a:lnTo>
                  <a:lnTo>
                    <a:pt x="1003" y="20"/>
                  </a:lnTo>
                  <a:lnTo>
                    <a:pt x="1077" y="33"/>
                  </a:lnTo>
                  <a:lnTo>
                    <a:pt x="1144" y="50"/>
                  </a:lnTo>
                  <a:lnTo>
                    <a:pt x="1207" y="67"/>
                  </a:lnTo>
                  <a:lnTo>
                    <a:pt x="1266" y="89"/>
                  </a:lnTo>
                  <a:lnTo>
                    <a:pt x="1316" y="113"/>
                  </a:lnTo>
                  <a:lnTo>
                    <a:pt x="1362" y="139"/>
                  </a:lnTo>
                  <a:lnTo>
                    <a:pt x="1398" y="165"/>
                  </a:lnTo>
                  <a:lnTo>
                    <a:pt x="1427" y="193"/>
                  </a:lnTo>
                  <a:lnTo>
                    <a:pt x="1448" y="224"/>
                  </a:lnTo>
                  <a:lnTo>
                    <a:pt x="1461" y="254"/>
                  </a:lnTo>
                  <a:lnTo>
                    <a:pt x="1466" y="285"/>
                  </a:lnTo>
                  <a:lnTo>
                    <a:pt x="1461" y="315"/>
                  </a:lnTo>
                  <a:lnTo>
                    <a:pt x="1448" y="345"/>
                  </a:lnTo>
                  <a:lnTo>
                    <a:pt x="1427" y="376"/>
                  </a:lnTo>
                  <a:lnTo>
                    <a:pt x="1398" y="404"/>
                  </a:lnTo>
                  <a:lnTo>
                    <a:pt x="1362" y="432"/>
                  </a:lnTo>
                  <a:lnTo>
                    <a:pt x="1316" y="458"/>
                  </a:lnTo>
                  <a:lnTo>
                    <a:pt x="1266" y="482"/>
                  </a:lnTo>
                  <a:lnTo>
                    <a:pt x="1207" y="502"/>
                  </a:lnTo>
                  <a:lnTo>
                    <a:pt x="1144" y="521"/>
                  </a:lnTo>
                  <a:lnTo>
                    <a:pt x="1077" y="537"/>
                  </a:lnTo>
                  <a:lnTo>
                    <a:pt x="1003" y="550"/>
                  </a:lnTo>
                  <a:lnTo>
                    <a:pt x="929" y="560"/>
                  </a:lnTo>
                  <a:lnTo>
                    <a:pt x="851" y="567"/>
                  </a:lnTo>
                  <a:lnTo>
                    <a:pt x="773" y="569"/>
                  </a:lnTo>
                  <a:lnTo>
                    <a:pt x="693" y="569"/>
                  </a:lnTo>
                  <a:lnTo>
                    <a:pt x="615" y="567"/>
                  </a:lnTo>
                  <a:lnTo>
                    <a:pt x="536" y="560"/>
                  </a:lnTo>
                  <a:lnTo>
                    <a:pt x="463" y="550"/>
                  </a:lnTo>
                  <a:lnTo>
                    <a:pt x="389" y="537"/>
                  </a:lnTo>
                  <a:lnTo>
                    <a:pt x="321" y="521"/>
                  </a:lnTo>
                  <a:lnTo>
                    <a:pt x="258" y="502"/>
                  </a:lnTo>
                  <a:lnTo>
                    <a:pt x="200" y="482"/>
                  </a:lnTo>
                  <a:lnTo>
                    <a:pt x="150" y="458"/>
                  </a:lnTo>
                  <a:lnTo>
                    <a:pt x="104" y="432"/>
                  </a:lnTo>
                  <a:lnTo>
                    <a:pt x="67" y="404"/>
                  </a:lnTo>
                  <a:lnTo>
                    <a:pt x="39" y="376"/>
                  </a:lnTo>
                  <a:lnTo>
                    <a:pt x="17" y="345"/>
                  </a:lnTo>
                  <a:lnTo>
                    <a:pt x="4" y="315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E6E6E6"/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9" name="Rectangle 56"/>
            <p:cNvSpPr>
              <a:spLocks noChangeArrowheads="1"/>
            </p:cNvSpPr>
            <p:nvPr/>
          </p:nvSpPr>
          <p:spPr bwMode="auto">
            <a:xfrm>
              <a:off x="3912" y="1269"/>
              <a:ext cx="91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b="0">
                  <a:solidFill>
                    <a:srgbClr val="000000"/>
                  </a:solidFill>
                </a:rPr>
                <a:t>Technology</a:t>
              </a:r>
              <a:endParaRPr lang="en-US" altLang="en-US" sz="1600" baseline="-25000"/>
            </a:p>
          </p:txBody>
        </p:sp>
        <p:sp>
          <p:nvSpPr>
            <p:cNvPr id="18480" name="Rectangle 57"/>
            <p:cNvSpPr>
              <a:spLocks noChangeArrowheads="1"/>
            </p:cNvSpPr>
            <p:nvPr/>
          </p:nvSpPr>
          <p:spPr bwMode="auto">
            <a:xfrm>
              <a:off x="4020" y="1464"/>
              <a:ext cx="699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b="0">
                  <a:solidFill>
                    <a:srgbClr val="000000"/>
                  </a:solidFill>
                </a:rPr>
                <a:t>Libraries</a:t>
              </a:r>
              <a:endParaRPr lang="en-US" altLang="en-US" sz="1600" baseline="-25000"/>
            </a:p>
          </p:txBody>
        </p:sp>
        <p:sp>
          <p:nvSpPr>
            <p:cNvPr id="18481" name="Freeform 58"/>
            <p:cNvSpPr>
              <a:spLocks/>
            </p:cNvSpPr>
            <p:nvPr/>
          </p:nvSpPr>
          <p:spPr bwMode="auto">
            <a:xfrm>
              <a:off x="4335" y="1749"/>
              <a:ext cx="1" cy="222"/>
            </a:xfrm>
            <a:custGeom>
              <a:avLst/>
              <a:gdLst>
                <a:gd name="T0" fmla="*/ 0 w 1"/>
                <a:gd name="T1" fmla="*/ 0 h 222"/>
                <a:gd name="T2" fmla="*/ 0 w 1"/>
                <a:gd name="T3" fmla="*/ 111 h 222"/>
                <a:gd name="T4" fmla="*/ 0 w 1"/>
                <a:gd name="T5" fmla="*/ 222 h 222"/>
                <a:gd name="T6" fmla="*/ 0 60000 65536"/>
                <a:gd name="T7" fmla="*/ 0 60000 65536"/>
                <a:gd name="T8" fmla="*/ 0 60000 65536"/>
                <a:gd name="T9" fmla="*/ 0 w 1"/>
                <a:gd name="T10" fmla="*/ 0 h 222"/>
                <a:gd name="T11" fmla="*/ 1 w 1"/>
                <a:gd name="T12" fmla="*/ 222 h 2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22">
                  <a:moveTo>
                    <a:pt x="0" y="0"/>
                  </a:moveTo>
                  <a:lnTo>
                    <a:pt x="0" y="111"/>
                  </a:lnTo>
                  <a:lnTo>
                    <a:pt x="0" y="222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82" name="Freeform 59"/>
            <p:cNvSpPr>
              <a:spLocks/>
            </p:cNvSpPr>
            <p:nvPr/>
          </p:nvSpPr>
          <p:spPr bwMode="auto">
            <a:xfrm>
              <a:off x="4276" y="1958"/>
              <a:ext cx="118" cy="117"/>
            </a:xfrm>
            <a:custGeom>
              <a:avLst/>
              <a:gdLst>
                <a:gd name="T0" fmla="*/ 118 w 118"/>
                <a:gd name="T1" fmla="*/ 0 h 117"/>
                <a:gd name="T2" fmla="*/ 59 w 118"/>
                <a:gd name="T3" fmla="*/ 117 h 117"/>
                <a:gd name="T4" fmla="*/ 0 w 118"/>
                <a:gd name="T5" fmla="*/ 0 h 117"/>
                <a:gd name="T6" fmla="*/ 118 w 118"/>
                <a:gd name="T7" fmla="*/ 0 h 1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7"/>
                <a:gd name="T14" fmla="*/ 118 w 118"/>
                <a:gd name="T15" fmla="*/ 117 h 1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7">
                  <a:moveTo>
                    <a:pt x="118" y="0"/>
                  </a:moveTo>
                  <a:lnTo>
                    <a:pt x="59" y="117"/>
                  </a:lnTo>
                  <a:lnTo>
                    <a:pt x="0" y="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333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Logic Optimizations</a:t>
            </a:r>
          </a:p>
        </p:txBody>
      </p:sp>
      <p:sp>
        <p:nvSpPr>
          <p:cNvPr id="378890" name="Rectangle 10"/>
          <p:cNvSpPr>
            <a:spLocks noGrp="1" noChangeArrowheads="1"/>
          </p:cNvSpPr>
          <p:nvPr>
            <p:ph idx="1"/>
          </p:nvPr>
        </p:nvSpPr>
        <p:spPr>
          <a:xfrm>
            <a:off x="457200" y="1580356"/>
            <a:ext cx="8229600" cy="4389437"/>
          </a:xfrm>
          <a:noFill/>
        </p:spPr>
        <p:txBody>
          <a:bodyPr/>
          <a:lstStyle/>
          <a:p>
            <a:pPr eaLnBrk="1" hangingPunct="1"/>
            <a:r>
              <a:rPr lang="en-US" altLang="en-US" sz="2400" dirty="0" smtClean="0"/>
              <a:t>Area</a:t>
            </a:r>
          </a:p>
          <a:p>
            <a:pPr lvl="1" eaLnBrk="1" hangingPunct="1"/>
            <a:r>
              <a:rPr lang="en-US" altLang="en-US" sz="2000" dirty="0" smtClean="0"/>
              <a:t>Number of gates			fewer == smaller</a:t>
            </a:r>
          </a:p>
          <a:p>
            <a:pPr lvl="1" eaLnBrk="1" hangingPunct="1"/>
            <a:r>
              <a:rPr lang="en-US" altLang="en-US" sz="2000" dirty="0" smtClean="0"/>
              <a:t>Fan in of gates (# inputs)		fewer == smaller</a:t>
            </a:r>
          </a:p>
          <a:p>
            <a:pPr lvl="1" eaLnBrk="1" hangingPunct="1"/>
            <a:r>
              <a:rPr lang="en-US" altLang="en-US" sz="2000" dirty="0" smtClean="0"/>
              <a:t>Drive Strength (transistor width)	narrower == smaller</a:t>
            </a:r>
          </a:p>
          <a:p>
            <a:pPr lvl="1" eaLnBrk="1" hangingPunct="1"/>
            <a:endParaRPr lang="en-US" altLang="en-US" sz="800" dirty="0" smtClean="0"/>
          </a:p>
          <a:p>
            <a:pPr eaLnBrk="1" hangingPunct="1"/>
            <a:r>
              <a:rPr lang="en-US" altLang="en-US" sz="2400" dirty="0" smtClean="0"/>
              <a:t>Delay</a:t>
            </a:r>
          </a:p>
          <a:p>
            <a:pPr lvl="1" eaLnBrk="1" hangingPunct="1"/>
            <a:r>
              <a:rPr lang="en-US" altLang="en-US" sz="2000" dirty="0" smtClean="0"/>
              <a:t>Number of logic levels	fewer == faster (usually)</a:t>
            </a:r>
          </a:p>
          <a:p>
            <a:pPr lvl="1" eaLnBrk="1" hangingPunct="1"/>
            <a:r>
              <a:rPr lang="en-US" altLang="en-US" sz="2000" dirty="0" smtClean="0"/>
              <a:t>Fan in of gates (# inputs)	fewer == faster</a:t>
            </a:r>
          </a:p>
          <a:p>
            <a:pPr eaLnBrk="1" hangingPunct="1"/>
            <a:endParaRPr lang="en-US" altLang="en-US" sz="800" dirty="0" smtClean="0"/>
          </a:p>
          <a:p>
            <a:pPr eaLnBrk="1" hangingPunct="1"/>
            <a:r>
              <a:rPr lang="en-US" altLang="en-US" sz="2400" dirty="0" smtClean="0"/>
              <a:t>Gate Effort </a:t>
            </a:r>
            <a:r>
              <a:rPr lang="en-US" altLang="en-US" sz="2400" dirty="0" smtClean="0">
                <a:sym typeface="Wingdings" panose="05000000000000000000" pitchFamily="2" charset="2"/>
              </a:rPr>
              <a:t> Summation of Fan in of gates needed to implement function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000" b="1" i="1" dirty="0" smtClean="0"/>
              <a:t>Note that examples that follow ignore NOT gates for gate count / levels of circuits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173787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E1E7962-9537-487D-A738-EDEEEE54985A}" type="slidenum">
              <a:rPr lang="en-US" altLang="en-US" sz="1000" b="0">
                <a:latin typeface="Verdana" panose="020B0604030504040204" pitchFamily="34" charset="0"/>
              </a:rPr>
              <a:pPr/>
              <a:t>17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graphicFrame>
        <p:nvGraphicFramePr>
          <p:cNvPr id="1946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860610"/>
              </p:ext>
            </p:extLst>
          </p:nvPr>
        </p:nvGraphicFramePr>
        <p:xfrm>
          <a:off x="4267200" y="5281612"/>
          <a:ext cx="42068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Equation" r:id="rId3" imgW="1828800" imgH="254000" progId="Equation.3">
                  <p:embed/>
                </p:oleObj>
              </mc:Choice>
              <mc:Fallback>
                <p:oleObj name="Equation" r:id="rId3" imgW="18288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281612"/>
                        <a:ext cx="420687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8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8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8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8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8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8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8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8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8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8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8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8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8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8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8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8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8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8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8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8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8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8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8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8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8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8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8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8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8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78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8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8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8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8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8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8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78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8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9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24543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Logic Optimizations</a:t>
            </a:r>
          </a:p>
        </p:txBody>
      </p:sp>
      <p:sp>
        <p:nvSpPr>
          <p:cNvPr id="20484" name="Rectangle 9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Decomposition</a:t>
            </a:r>
          </a:p>
          <a:p>
            <a:pPr eaLnBrk="1" hangingPunct="1"/>
            <a:r>
              <a:rPr lang="en-US" altLang="en-US" dirty="0" smtClean="0"/>
              <a:t>Extraction</a:t>
            </a:r>
          </a:p>
          <a:p>
            <a:pPr eaLnBrk="1" hangingPunct="1"/>
            <a:r>
              <a:rPr lang="en-US" altLang="en-US" dirty="0" smtClean="0"/>
              <a:t>Factoring</a:t>
            </a:r>
          </a:p>
          <a:p>
            <a:pPr eaLnBrk="1" hangingPunct="1"/>
            <a:r>
              <a:rPr lang="en-US" altLang="en-US" dirty="0" smtClean="0"/>
              <a:t>Substitution</a:t>
            </a:r>
          </a:p>
          <a:p>
            <a:pPr eaLnBrk="1" hangingPunct="1"/>
            <a:r>
              <a:rPr lang="en-US" altLang="en-US" dirty="0" smtClean="0"/>
              <a:t>Elimination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You don’t have to remember the names of these</a:t>
            </a:r>
          </a:p>
          <a:p>
            <a:pPr eaLnBrk="1" hangingPunct="1"/>
            <a:r>
              <a:rPr lang="en-US" altLang="en-US" dirty="0" smtClean="0"/>
              <a:t>But understand the concept and the motivation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F27EBA0-1E8B-447C-8C42-017315CE735E}" type="slidenum">
              <a:rPr lang="en-US" altLang="en-US" sz="1000" b="0">
                <a:latin typeface="Verdana" panose="020B0604030504040204" pitchFamily="34" charset="0"/>
              </a:rPr>
              <a:pPr/>
              <a:t>18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Decomposition</a:t>
            </a:r>
          </a:p>
        </p:txBody>
      </p:sp>
      <p:sp>
        <p:nvSpPr>
          <p:cNvPr id="21508" name="Rectangle 15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7432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Find common expressions</a:t>
            </a:r>
          </a:p>
          <a:p>
            <a:pPr eaLnBrk="1" hangingPunct="1"/>
            <a:r>
              <a:rPr lang="en-US" altLang="en-US" smtClean="0"/>
              <a:t>Reduce redundancy</a:t>
            </a:r>
          </a:p>
          <a:p>
            <a:pPr lvl="1" eaLnBrk="1" hangingPunct="1"/>
            <a:r>
              <a:rPr lang="en-US" altLang="en-US" smtClean="0"/>
              <a:t>Reduce area (number/size of gates)</a:t>
            </a:r>
          </a:p>
          <a:p>
            <a:pPr eaLnBrk="1" hangingPunct="1"/>
            <a:r>
              <a:rPr lang="en-US" altLang="en-US" smtClean="0"/>
              <a:t>May increase delay</a:t>
            </a:r>
          </a:p>
          <a:p>
            <a:pPr lvl="1" eaLnBrk="1" hangingPunct="1"/>
            <a:r>
              <a:rPr lang="en-US" altLang="en-US" smtClean="0"/>
              <a:t>More levels of logic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86B16AA-2804-4118-ABE9-A23F41371E7F}" type="slidenum">
              <a:rPr lang="en-US" altLang="en-US" sz="1000" b="0">
                <a:latin typeface="Verdana" panose="020B0604030504040204" pitchFamily="34" charset="0"/>
              </a:rPr>
              <a:pPr/>
              <a:t>19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7586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Administrative Matters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/>
          <a:lstStyle/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HW5 Due </a:t>
            </a:r>
            <a:r>
              <a:rPr lang="en-US" altLang="en-US" dirty="0" smtClean="0"/>
              <a:t>Fri Apr 19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 </a:t>
            </a:r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/>
              <a:t>Have you read the project spec yet?  … it is posted at bottom of Canvas page</a:t>
            </a:r>
            <a:endParaRPr lang="en-US" altLang="en-US" dirty="0"/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081E663-37FA-4C58-9F1C-8CC6801AFA56}" type="slidenum">
              <a:rPr lang="en-US" altLang="en-US" sz="1000" b="0">
                <a:latin typeface="Verdana" panose="020B0604030504040204" pitchFamily="34" charset="0"/>
              </a:rPr>
              <a:pPr/>
              <a:t>2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Decomposition Example</a:t>
            </a:r>
          </a:p>
        </p:txBody>
      </p:sp>
      <p:sp>
        <p:nvSpPr>
          <p:cNvPr id="347220" name="Rectangle 8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953000"/>
          </a:xfrm>
          <a:noFill/>
        </p:spPr>
        <p:txBody>
          <a:bodyPr/>
          <a:lstStyle/>
          <a:p>
            <a:pPr eaLnBrk="1" hangingPunct="1"/>
            <a:r>
              <a:rPr lang="en-US" altLang="en-US" sz="2400" dirty="0" smtClean="0"/>
              <a:t>F = </a:t>
            </a:r>
            <a:r>
              <a:rPr lang="en-US" altLang="en-US" sz="2400" dirty="0" err="1" smtClean="0"/>
              <a:t>abc</a:t>
            </a:r>
            <a:r>
              <a:rPr lang="en-US" altLang="en-US" sz="2400" dirty="0" smtClean="0"/>
              <a:t> + </a:t>
            </a:r>
            <a:r>
              <a:rPr lang="en-US" altLang="en-US" sz="2400" dirty="0" err="1" smtClean="0"/>
              <a:t>abd</a:t>
            </a:r>
            <a:r>
              <a:rPr lang="en-US" altLang="en-US" sz="2400" dirty="0" smtClean="0"/>
              <a:t> + </a:t>
            </a:r>
            <a:r>
              <a:rPr lang="en-US" altLang="en-US" sz="2400" dirty="0" err="1" smtClean="0"/>
              <a:t>a’c’d</a:t>
            </a:r>
            <a:r>
              <a:rPr lang="en-US" altLang="en-US" sz="2400" dirty="0" smtClean="0"/>
              <a:t>’ + </a:t>
            </a:r>
            <a:r>
              <a:rPr lang="en-US" altLang="en-US" sz="2400" dirty="0" err="1" smtClean="0"/>
              <a:t>b’c’d</a:t>
            </a:r>
            <a:r>
              <a:rPr lang="en-US" altLang="en-US" sz="2400" dirty="0" smtClean="0"/>
              <a:t>’</a:t>
            </a:r>
            <a:br>
              <a:rPr lang="en-US" altLang="en-US" sz="2400" dirty="0" smtClean="0"/>
            </a:br>
            <a:r>
              <a:rPr lang="en-US" altLang="en-US" sz="2400" dirty="0" smtClean="0"/>
              <a:t>					~7 gates, ~3 levels</a:t>
            </a:r>
          </a:p>
          <a:p>
            <a:pPr eaLnBrk="1" hangingPunct="1"/>
            <a:r>
              <a:rPr lang="es-ES" altLang="en-US" sz="2400" dirty="0" smtClean="0"/>
              <a:t>F = ab(c + d) + </a:t>
            </a:r>
            <a:r>
              <a:rPr lang="es-ES" altLang="en-US" sz="2400" dirty="0" err="1" smtClean="0"/>
              <a:t>c’d</a:t>
            </a:r>
            <a:r>
              <a:rPr lang="es-ES" altLang="en-US" sz="2400" dirty="0" smtClean="0"/>
              <a:t>’(a’ + b’)</a:t>
            </a:r>
          </a:p>
          <a:p>
            <a:pPr eaLnBrk="1" hangingPunct="1"/>
            <a:r>
              <a:rPr lang="es-ES" altLang="en-US" sz="2400" dirty="0" smtClean="0"/>
              <a:t>F = ab(c + d) + (c + d)’(ab)’</a:t>
            </a:r>
          </a:p>
          <a:p>
            <a:pPr eaLnBrk="1" hangingPunct="1"/>
            <a:endParaRPr lang="es-ES" altLang="en-US" sz="2400" dirty="0" smtClean="0"/>
          </a:p>
          <a:p>
            <a:pPr eaLnBrk="1" hangingPunct="1"/>
            <a:r>
              <a:rPr lang="es-ES" altLang="en-US" sz="2400" dirty="0" smtClean="0"/>
              <a:t>X = ab				1 </a:t>
            </a:r>
            <a:r>
              <a:rPr lang="es-ES" altLang="en-US" sz="2400" dirty="0" err="1" smtClean="0"/>
              <a:t>gate</a:t>
            </a:r>
            <a:r>
              <a:rPr lang="es-ES" altLang="en-US" sz="2400" dirty="0" smtClean="0"/>
              <a:t>, 1 </a:t>
            </a:r>
            <a:r>
              <a:rPr lang="es-ES" altLang="en-US" sz="2400" dirty="0" err="1" smtClean="0"/>
              <a:t>level</a:t>
            </a:r>
            <a:endParaRPr lang="es-ES" altLang="en-US" sz="2400" dirty="0" smtClean="0"/>
          </a:p>
          <a:p>
            <a:pPr eaLnBrk="1" hangingPunct="1"/>
            <a:r>
              <a:rPr lang="es-ES" altLang="en-US" sz="2400" dirty="0" smtClean="0"/>
              <a:t>Y = c + d				1 </a:t>
            </a:r>
            <a:r>
              <a:rPr lang="es-ES" altLang="en-US" sz="2400" dirty="0" err="1" smtClean="0"/>
              <a:t>gate</a:t>
            </a:r>
            <a:r>
              <a:rPr lang="es-ES" altLang="en-US" sz="2400" dirty="0" smtClean="0"/>
              <a:t>, 1 </a:t>
            </a:r>
            <a:r>
              <a:rPr lang="es-ES" altLang="en-US" sz="2400" dirty="0" err="1" smtClean="0"/>
              <a:t>level</a:t>
            </a:r>
            <a:endParaRPr lang="es-ES" altLang="en-US" sz="2400" dirty="0" smtClean="0"/>
          </a:p>
          <a:p>
            <a:pPr eaLnBrk="1" hangingPunct="1"/>
            <a:r>
              <a:rPr lang="es-ES" altLang="en-US" sz="2400" dirty="0" smtClean="0"/>
              <a:t>F = XY + X’Y’		       	3 </a:t>
            </a:r>
            <a:r>
              <a:rPr lang="es-ES" altLang="en-US" sz="2400" dirty="0" err="1" smtClean="0"/>
              <a:t>gates</a:t>
            </a:r>
            <a:r>
              <a:rPr lang="es-ES" altLang="en-US" sz="2400" dirty="0" smtClean="0"/>
              <a:t>, 3 </a:t>
            </a:r>
            <a:r>
              <a:rPr lang="es-ES" altLang="en-US" sz="2400" dirty="0" err="1" smtClean="0"/>
              <a:t>levels</a:t>
            </a:r>
            <a:r>
              <a:rPr lang="es-ES" altLang="en-US" sz="2400" dirty="0" smtClean="0"/>
              <a:t> (</a:t>
            </a:r>
            <a:r>
              <a:rPr lang="es-ES" altLang="en-US" sz="2400" dirty="0" err="1" smtClean="0"/>
              <a:t>or</a:t>
            </a:r>
            <a:r>
              <a:rPr lang="es-ES" altLang="en-US" sz="2400" dirty="0" smtClean="0"/>
              <a:t> </a:t>
            </a:r>
            <a:r>
              <a:rPr lang="es-ES" altLang="en-US" sz="2400" dirty="0" err="1" smtClean="0"/>
              <a:t>what</a:t>
            </a:r>
            <a:r>
              <a:rPr lang="es-ES" altLang="en-US" sz="2400" dirty="0" smtClean="0"/>
              <a:t>?)</a:t>
            </a:r>
          </a:p>
          <a:p>
            <a:pPr eaLnBrk="1" hangingPunct="1"/>
            <a:r>
              <a:rPr lang="en-US" altLang="en-US" sz="2400" dirty="0" smtClean="0"/>
              <a:t>Gate Effort = 4*(3-input AND) + 4-input OR = 16 effort</a:t>
            </a:r>
          </a:p>
          <a:p>
            <a:pPr eaLnBrk="1" hangingPunct="1"/>
            <a:r>
              <a:rPr lang="en-US" altLang="en-US" sz="2400" dirty="0" smtClean="0"/>
              <a:t>Gate Effort = 2-input AND + 2-input OR + 2*(2-input AND) + 2-input OR = 10 effort</a:t>
            </a:r>
          </a:p>
        </p:txBody>
      </p:sp>
      <p:sp>
        <p:nvSpPr>
          <p:cNvPr id="225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AA8F31-832D-46AA-BEA9-7672D3A68850}" type="slidenum">
              <a:rPr lang="en-US" altLang="en-US" sz="1000" b="0">
                <a:latin typeface="Verdana" panose="020B0604030504040204" pitchFamily="34" charset="0"/>
              </a:rPr>
              <a:pPr/>
              <a:t>20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7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7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7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7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7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7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7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7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7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7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7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7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7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7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22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Extraction</a:t>
            </a:r>
          </a:p>
        </p:txBody>
      </p:sp>
      <p:sp>
        <p:nvSpPr>
          <p:cNvPr id="23556" name="Rectangle 66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Find common sub-expressions in functions</a:t>
            </a:r>
          </a:p>
          <a:p>
            <a:pPr eaLnBrk="1" hangingPunct="1"/>
            <a:r>
              <a:rPr lang="en-US" altLang="en-US" smtClean="0"/>
              <a:t>Like decomposition, but across more than one function</a:t>
            </a:r>
          </a:p>
          <a:p>
            <a:pPr eaLnBrk="1" hangingPunct="1"/>
            <a:r>
              <a:rPr lang="en-US" altLang="en-US" smtClean="0"/>
              <a:t>Reduce redundancy</a:t>
            </a:r>
          </a:p>
          <a:p>
            <a:pPr lvl="1" eaLnBrk="1" hangingPunct="1"/>
            <a:r>
              <a:rPr lang="en-US" altLang="en-US" smtClean="0"/>
              <a:t>Reduce area (number/size of gates)</a:t>
            </a:r>
          </a:p>
          <a:p>
            <a:pPr eaLnBrk="1" hangingPunct="1"/>
            <a:r>
              <a:rPr lang="en-US" altLang="en-US" smtClean="0"/>
              <a:t>May increase delay if more logic levels introduced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2BDC36B-2C8B-49AE-8A0F-34D34ECB3234}" type="slidenum">
              <a:rPr lang="en-US" altLang="en-US" sz="1000" b="0">
                <a:latin typeface="Verdana" panose="020B0604030504040204" pitchFamily="34" charset="0"/>
              </a:rPr>
              <a:pPr/>
              <a:t>21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Extraction Example</a:t>
            </a:r>
          </a:p>
        </p:txBody>
      </p:sp>
      <p:sp>
        <p:nvSpPr>
          <p:cNvPr id="281655" name="Rectangle 5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en-US" sz="2000" dirty="0" smtClean="0">
                <a:latin typeface="Tahoma" panose="020B0604030504040204" pitchFamily="34" charset="0"/>
              </a:rPr>
              <a:t>F = (a + b)cd + e				3 gates, 3 levels</a:t>
            </a:r>
          </a:p>
          <a:p>
            <a:pPr eaLnBrk="1" hangingPunct="1">
              <a:lnSpc>
                <a:spcPct val="80000"/>
              </a:lnSpc>
            </a:pPr>
            <a:r>
              <a:rPr lang="pt-BR" altLang="en-US" sz="2000" dirty="0" smtClean="0">
                <a:latin typeface="Tahoma" panose="020B0604030504040204" pitchFamily="34" charset="0"/>
              </a:rPr>
              <a:t>G = (a + b) e’				2 gates, 2 levels</a:t>
            </a:r>
            <a:endParaRPr lang="en-US" altLang="en-US" sz="2000" dirty="0" smtClean="0">
              <a:latin typeface="Tahoma" panose="020B060403050404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>
                <a:latin typeface="Tahoma" panose="020B0604030504040204" pitchFamily="34" charset="0"/>
              </a:rPr>
              <a:t>H = 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cde</a:t>
            </a:r>
            <a:r>
              <a:rPr lang="en-US" altLang="en-US" sz="2000" dirty="0" smtClean="0">
                <a:latin typeface="Tahoma" panose="020B0604030504040204" pitchFamily="34" charset="0"/>
              </a:rPr>
              <a:t>					1 gate, 1 level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 smtClean="0">
              <a:latin typeface="Tahoma" panose="020B060403050404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pt-BR" altLang="en-US" sz="2000" dirty="0" smtClean="0">
                <a:latin typeface="Tahoma" panose="020B0604030504040204" pitchFamily="34" charset="0"/>
              </a:rPr>
              <a:t>Define common terms: X = a + b, Y = cd	1 gate, 1 level (each)</a:t>
            </a:r>
          </a:p>
          <a:p>
            <a:pPr eaLnBrk="1" hangingPunct="1">
              <a:lnSpc>
                <a:spcPct val="80000"/>
              </a:lnSpc>
            </a:pPr>
            <a:r>
              <a:rPr lang="pt-BR" altLang="en-US" sz="2000" dirty="0" smtClean="0">
                <a:latin typeface="Tahoma" panose="020B0604030504040204" pitchFamily="34" charset="0"/>
              </a:rPr>
              <a:t>F = XY + e					3 gates, 3 levels</a:t>
            </a:r>
          </a:p>
          <a:p>
            <a:pPr eaLnBrk="1" hangingPunct="1">
              <a:lnSpc>
                <a:spcPct val="80000"/>
              </a:lnSpc>
            </a:pPr>
            <a:r>
              <a:rPr lang="pt-BR" altLang="en-US" sz="2000" dirty="0" smtClean="0">
                <a:latin typeface="Tahoma" panose="020B0604030504040204" pitchFamily="34" charset="0"/>
              </a:rPr>
              <a:t>G = Xe’					2 gate, 2 levels</a:t>
            </a:r>
          </a:p>
          <a:p>
            <a:pPr eaLnBrk="1" hangingPunct="1">
              <a:lnSpc>
                <a:spcPct val="80000"/>
              </a:lnSpc>
            </a:pPr>
            <a:r>
              <a:rPr lang="pt-BR" altLang="en-US" sz="2000" dirty="0" smtClean="0">
                <a:latin typeface="Tahoma" panose="020B0604030504040204" pitchFamily="34" charset="0"/>
              </a:rPr>
              <a:t>H = Ye					2 gate, 2 levels</a:t>
            </a:r>
          </a:p>
          <a:p>
            <a:pPr eaLnBrk="1" hangingPunct="1">
              <a:lnSpc>
                <a:spcPct val="80000"/>
              </a:lnSpc>
            </a:pPr>
            <a:endParaRPr lang="pt-BR" altLang="en-US" sz="2000" dirty="0" smtClean="0">
              <a:latin typeface="Tahoma" panose="020B060403050404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pt-BR" altLang="en-US" sz="2000" dirty="0" smtClean="0">
                <a:latin typeface="Tahoma" panose="020B0604030504040204" pitchFamily="34" charset="0"/>
              </a:rPr>
              <a:t>Before: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>
                <a:latin typeface="Tahoma" panose="020B0604030504040204" pitchFamily="34" charset="0"/>
              </a:rPr>
              <a:t>(3) 2-input ORs, (2) 3-input ANDs, (1) 2-input AND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>
                <a:latin typeface="Tahoma" panose="020B0604030504040204" pitchFamily="34" charset="0"/>
              </a:rPr>
              <a:t>Gate Effort = 6 + 6 + 2 = 14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>
                <a:latin typeface="Tahoma" panose="020B0604030504040204" pitchFamily="34" charset="0"/>
              </a:rPr>
              <a:t>After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>
                <a:latin typeface="Tahoma" panose="020B0604030504040204" pitchFamily="34" charset="0"/>
              </a:rPr>
              <a:t>(2) 2-input ORs, (4) 2-input ANDs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>
                <a:latin typeface="Tahoma" panose="020B0604030504040204" pitchFamily="34" charset="0"/>
              </a:rPr>
              <a:t>Gate Effort = 4 + 8 = 12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7D0067C-1D5F-43D6-8E3D-C6A93FDA8ECF}" type="slidenum">
              <a:rPr lang="en-US" altLang="en-US" sz="1000" b="0">
                <a:latin typeface="Verdana" panose="020B0604030504040204" pitchFamily="34" charset="0"/>
              </a:rPr>
              <a:pPr/>
              <a:t>22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1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1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16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16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16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16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16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16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16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16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16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16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16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16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16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16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16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16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16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16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5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Factoring</a:t>
            </a:r>
          </a:p>
        </p:txBody>
      </p:sp>
      <p:sp>
        <p:nvSpPr>
          <p:cNvPr id="25604" name="Rectangle 19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Traditional two-level logic is sum-of-products</a:t>
            </a:r>
          </a:p>
          <a:p>
            <a:pPr eaLnBrk="1" hangingPunct="1"/>
            <a:r>
              <a:rPr lang="en-US" altLang="en-US" smtClean="0"/>
              <a:t>Sometimes better expressed by product-of-sums</a:t>
            </a:r>
          </a:p>
          <a:p>
            <a:pPr lvl="1" eaLnBrk="1" hangingPunct="1"/>
            <a:r>
              <a:rPr lang="en-US" altLang="en-US" smtClean="0"/>
              <a:t>Fewer literals =&gt; less area</a:t>
            </a:r>
          </a:p>
          <a:p>
            <a:pPr eaLnBrk="1" hangingPunct="1"/>
            <a:r>
              <a:rPr lang="en-US" altLang="en-US" smtClean="0"/>
              <a:t>May increase delay if logic equation not completely factored (becomes multi-level)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6E9B3F9-CBED-4A30-B664-827D2EDBB0E8}" type="slidenum">
              <a:rPr lang="en-US" altLang="en-US" sz="1000" b="0">
                <a:latin typeface="Verdana" panose="020B0604030504040204" pitchFamily="34" charset="0"/>
              </a:rPr>
              <a:pPr/>
              <a:t>23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Factoring Example</a:t>
            </a:r>
          </a:p>
        </p:txBody>
      </p:sp>
      <p:sp>
        <p:nvSpPr>
          <p:cNvPr id="282650" name="Rectangle 26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it-IT" altLang="en-US" dirty="0" smtClean="0"/>
              <a:t>Definitely good:</a:t>
            </a:r>
          </a:p>
          <a:p>
            <a:pPr lvl="1" eaLnBrk="1" hangingPunct="1"/>
            <a:r>
              <a:rPr lang="it-IT" altLang="en-US" dirty="0" smtClean="0">
                <a:latin typeface="Tahoma" panose="020B0604030504040204" pitchFamily="34" charset="0"/>
              </a:rPr>
              <a:t>F = ac + ad + bc + bd	Gate Effort = 8 + 4</a:t>
            </a:r>
          </a:p>
          <a:p>
            <a:pPr lvl="1" eaLnBrk="1" hangingPunct="1"/>
            <a:r>
              <a:rPr lang="it-IT" altLang="en-US" dirty="0" smtClean="0">
                <a:latin typeface="Tahoma" panose="020B0604030504040204" pitchFamily="34" charset="0"/>
              </a:rPr>
              <a:t>F = (a + b)(c + d)		Gate Effort = 4 + 2</a:t>
            </a:r>
          </a:p>
          <a:p>
            <a:pPr eaLnBrk="1" hangingPunct="1"/>
            <a:r>
              <a:rPr lang="it-IT" altLang="en-US" dirty="0" smtClean="0"/>
              <a:t>Maybe good:</a:t>
            </a:r>
          </a:p>
          <a:p>
            <a:pPr lvl="1" eaLnBrk="1" hangingPunct="1"/>
            <a:r>
              <a:rPr lang="it-IT" altLang="en-US" dirty="0" smtClean="0">
                <a:latin typeface="Tahoma" panose="020B0604030504040204" pitchFamily="34" charset="0"/>
              </a:rPr>
              <a:t>F = ac + ad + e		Gate Effort = 7</a:t>
            </a:r>
          </a:p>
          <a:p>
            <a:pPr lvl="1" eaLnBrk="1" hangingPunct="1"/>
            <a:r>
              <a:rPr lang="it-IT" altLang="en-US" dirty="0" smtClean="0">
                <a:latin typeface="Tahoma" panose="020B0604030504040204" pitchFamily="34" charset="0"/>
              </a:rPr>
              <a:t>F = a(c + d) + e	     	Gate Effort = 6</a:t>
            </a:r>
          </a:p>
          <a:p>
            <a:pPr lvl="1" eaLnBrk="1" hangingPunct="1"/>
            <a:endParaRPr lang="it-IT" altLang="en-US" dirty="0" smtClean="0">
              <a:latin typeface="Tahoma" panose="020B0604030504040204" pitchFamily="34" charset="0"/>
            </a:endParaRPr>
          </a:p>
          <a:p>
            <a:pPr lvl="1" eaLnBrk="1" hangingPunct="1"/>
            <a:r>
              <a:rPr lang="it-IT" altLang="en-US" dirty="0" smtClean="0"/>
              <a:t>Factoring may improve area...</a:t>
            </a:r>
          </a:p>
          <a:p>
            <a:pPr lvl="1" eaLnBrk="1" hangingPunct="1"/>
            <a:r>
              <a:rPr lang="it-IT" altLang="en-US" dirty="0" smtClean="0"/>
              <a:t>But will likely increase delay (tradeoff)</a:t>
            </a:r>
            <a:endParaRPr lang="en-US" altLang="en-US" dirty="0" smtClean="0"/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F2B08FE-E5BE-4B08-9FB8-5FD796AFD763}" type="slidenum">
              <a:rPr lang="en-US" altLang="en-US" sz="1000" b="0">
                <a:latin typeface="Verdana" panose="020B0604030504040204" pitchFamily="34" charset="0"/>
              </a:rPr>
              <a:pPr/>
              <a:t>24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2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2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2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2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2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2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2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2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2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2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2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2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2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2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5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Substitution</a:t>
            </a:r>
          </a:p>
        </p:txBody>
      </p:sp>
      <p:sp>
        <p:nvSpPr>
          <p:cNvPr id="27652" name="Rectangle 2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Similar to Extraction (in fact a sub-case of extraction)</a:t>
            </a:r>
          </a:p>
          <a:p>
            <a:pPr eaLnBrk="1" hangingPunct="1"/>
            <a:r>
              <a:rPr lang="en-US" altLang="en-US" smtClean="0"/>
              <a:t>When one function is subfunction of another</a:t>
            </a:r>
          </a:p>
          <a:p>
            <a:pPr eaLnBrk="1" hangingPunct="1"/>
            <a:r>
              <a:rPr lang="en-US" altLang="en-US" smtClean="0"/>
              <a:t>Reduce area</a:t>
            </a:r>
          </a:p>
          <a:p>
            <a:pPr lvl="1" eaLnBrk="1" hangingPunct="1"/>
            <a:r>
              <a:rPr lang="en-US" altLang="en-US" smtClean="0"/>
              <a:t>Fewer gates</a:t>
            </a:r>
          </a:p>
          <a:p>
            <a:pPr eaLnBrk="1" hangingPunct="1"/>
            <a:r>
              <a:rPr lang="en-US" altLang="en-US" smtClean="0"/>
              <a:t>Can increase delay if more logic levels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6A3510D-D1DA-49F0-8516-7635041D6C20}" type="slidenum">
              <a:rPr lang="en-US" altLang="en-US" sz="1000" b="0">
                <a:latin typeface="Verdana" panose="020B0604030504040204" pitchFamily="34" charset="0"/>
              </a:rPr>
              <a:pPr/>
              <a:t>25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Substitution Example</a:t>
            </a:r>
          </a:p>
        </p:txBody>
      </p:sp>
      <p:sp>
        <p:nvSpPr>
          <p:cNvPr id="28676" name="Rectangle 4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>
                <a:latin typeface="Tahoma" panose="020B0604030504040204" pitchFamily="34" charset="0"/>
              </a:rPr>
              <a:t>G = a + b				1 gate, 1 level</a:t>
            </a:r>
          </a:p>
          <a:p>
            <a:pPr eaLnBrk="1" hangingPunct="1"/>
            <a:r>
              <a:rPr lang="en-US" altLang="en-US" dirty="0" smtClean="0">
                <a:latin typeface="Tahoma" panose="020B0604030504040204" pitchFamily="34" charset="0"/>
              </a:rPr>
              <a:t>F = a + b + c				1 gate, 1 level</a:t>
            </a:r>
          </a:p>
          <a:p>
            <a:pPr eaLnBrk="1" hangingPunct="1"/>
            <a:endParaRPr lang="en-US" altLang="en-US" dirty="0" smtClean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dirty="0" smtClean="0">
                <a:latin typeface="Tahoma" panose="020B0604030504040204" pitchFamily="34" charset="0"/>
              </a:rPr>
              <a:t>F = G + c				2 gate, 2 levels</a:t>
            </a:r>
          </a:p>
          <a:p>
            <a:pPr eaLnBrk="1" hangingPunct="1"/>
            <a:endParaRPr lang="en-US" altLang="en-US" dirty="0" smtClean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b="1" dirty="0" smtClean="0"/>
              <a:t>Before:</a:t>
            </a:r>
          </a:p>
          <a:p>
            <a:pPr lvl="1" eaLnBrk="1" hangingPunct="1"/>
            <a:r>
              <a:rPr lang="en-US" altLang="en-US" dirty="0" smtClean="0"/>
              <a:t>(1) 2-input OR, (1) 3-input OR  =&gt; Gate Effort = 5</a:t>
            </a:r>
          </a:p>
          <a:p>
            <a:pPr eaLnBrk="1" hangingPunct="1"/>
            <a:r>
              <a:rPr lang="en-US" altLang="en-US" b="1" dirty="0" smtClean="0"/>
              <a:t>After</a:t>
            </a:r>
          </a:p>
          <a:p>
            <a:pPr lvl="1" eaLnBrk="1" hangingPunct="1"/>
            <a:r>
              <a:rPr lang="en-US" altLang="en-US" dirty="0" smtClean="0"/>
              <a:t>(2) 2-input ORs (but increased levels) =&gt; Gate Effort = 4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A54A355-94E4-4D4B-AAAA-7F904641B6D6}" type="slidenum">
              <a:rPr lang="en-US" altLang="en-US" sz="1000" b="0">
                <a:latin typeface="Verdana" panose="020B0604030504040204" pitchFamily="34" charset="0"/>
              </a:rPr>
              <a:pPr/>
              <a:t>26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Elimination (Flattening)</a:t>
            </a:r>
          </a:p>
        </p:txBody>
      </p:sp>
      <p:sp>
        <p:nvSpPr>
          <p:cNvPr id="29700" name="Rectangle 1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Opposite of previous optimizations</a:t>
            </a:r>
          </a:p>
          <a:p>
            <a:pPr eaLnBrk="1" hangingPunct="1"/>
            <a:r>
              <a:rPr lang="en-US" altLang="en-US" smtClean="0"/>
              <a:t>Goal is to reduce delay</a:t>
            </a:r>
          </a:p>
          <a:p>
            <a:pPr lvl="1" eaLnBrk="1" hangingPunct="1"/>
            <a:r>
              <a:rPr lang="en-US" altLang="en-US" smtClean="0"/>
              <a:t>Make signals travel though as few logic levels as possible</a:t>
            </a:r>
          </a:p>
          <a:p>
            <a:pPr eaLnBrk="1" hangingPunct="1"/>
            <a:r>
              <a:rPr lang="en-US" altLang="en-US" smtClean="0"/>
              <a:t>But will likely increase area</a:t>
            </a:r>
          </a:p>
          <a:p>
            <a:pPr lvl="1" eaLnBrk="1" hangingPunct="1"/>
            <a:r>
              <a:rPr lang="en-US" altLang="en-US" smtClean="0"/>
              <a:t>Gate replication / redundant logic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B9DF0DD-9833-4AB5-A52D-05A722C40A71}" type="slidenum">
              <a:rPr lang="en-US" altLang="en-US" sz="1000" b="0">
                <a:latin typeface="Verdana" panose="020B0604030504040204" pitchFamily="34" charset="0"/>
              </a:rPr>
              <a:pPr/>
              <a:t>27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28502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Elimination Example</a:t>
            </a:r>
          </a:p>
        </p:txBody>
      </p:sp>
      <p:sp>
        <p:nvSpPr>
          <p:cNvPr id="30724" name="Rectangle 1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2400" smtClean="0">
                <a:latin typeface="Tahoma" panose="020B0604030504040204" pitchFamily="34" charset="0"/>
              </a:rPr>
              <a:t>G = c + d					1 gate, 1 level</a:t>
            </a:r>
          </a:p>
          <a:p>
            <a:pPr eaLnBrk="1" hangingPunct="1"/>
            <a:r>
              <a:rPr lang="en-US" altLang="en-US" sz="2400" smtClean="0">
                <a:latin typeface="Tahoma" panose="020B0604030504040204" pitchFamily="34" charset="0"/>
              </a:rPr>
              <a:t>F = Ga + G' b				3 gates, 3 levels</a:t>
            </a:r>
          </a:p>
          <a:p>
            <a:pPr eaLnBrk="1" hangingPunct="1"/>
            <a:endParaRPr lang="en-US" altLang="en-US" sz="2400" smtClean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2400" smtClean="0">
                <a:latin typeface="Tahoma" panose="020B0604030504040204" pitchFamily="34" charset="0"/>
              </a:rPr>
              <a:t>G = c + d					1 gate, 1 level</a:t>
            </a:r>
          </a:p>
          <a:p>
            <a:pPr eaLnBrk="1" hangingPunct="1"/>
            <a:r>
              <a:rPr lang="en-US" altLang="en-US" sz="2400" smtClean="0">
                <a:latin typeface="Tahoma" panose="020B0604030504040204" pitchFamily="34" charset="0"/>
              </a:rPr>
              <a:t>F = ac + ad + bc’d’			4 gates, 2 levels</a:t>
            </a:r>
            <a:r>
              <a:rPr lang="en-US" altLang="en-US" sz="2400" smtClean="0"/>
              <a:t>			</a:t>
            </a:r>
          </a:p>
          <a:p>
            <a:pPr eaLnBrk="1" hangingPunct="1"/>
            <a:r>
              <a:rPr lang="en-US" altLang="en-US" sz="2400" b="1" smtClean="0"/>
              <a:t>Before:</a:t>
            </a:r>
          </a:p>
          <a:p>
            <a:pPr lvl="1" eaLnBrk="1" hangingPunct="1"/>
            <a:r>
              <a:rPr lang="en-US" altLang="en-US" smtClean="0"/>
              <a:t>(2) 2-input ORs, (2) 2-input ANDs</a:t>
            </a:r>
          </a:p>
          <a:p>
            <a:pPr eaLnBrk="1" hangingPunct="1"/>
            <a:r>
              <a:rPr lang="en-US" altLang="en-US" sz="2400" b="1" smtClean="0"/>
              <a:t>After:</a:t>
            </a:r>
          </a:p>
          <a:p>
            <a:pPr lvl="1" eaLnBrk="1" hangingPunct="1"/>
            <a:r>
              <a:rPr lang="en-US" altLang="en-US" smtClean="0"/>
              <a:t>(1) 2-input OR, (1) 3-input OR, (2) 2-input ANDs,</a:t>
            </a:r>
            <a:br>
              <a:rPr lang="en-US" altLang="en-US" smtClean="0"/>
            </a:br>
            <a:r>
              <a:rPr lang="en-US" altLang="en-US" smtClean="0"/>
              <a:t>(1) 3-input AND  (but fewer levels)</a:t>
            </a: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4C6AE29-08E5-429E-895F-6A6479EAB451}" type="slidenum">
              <a:rPr lang="en-US" altLang="en-US" sz="1000" b="0">
                <a:latin typeface="Verdana" panose="020B0604030504040204" pitchFamily="34" charset="0"/>
              </a:rPr>
              <a:pPr/>
              <a:t>28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compile_ultra</a:t>
            </a:r>
            <a:r>
              <a:rPr lang="en-US" altLang="en-US" dirty="0" smtClean="0"/>
              <a:t> Optimizations</a:t>
            </a:r>
          </a:p>
        </p:txBody>
      </p:sp>
      <p:sp>
        <p:nvSpPr>
          <p:cNvPr id="352279" name="Rectangle 2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686800" cy="52578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High effort, maximum optimization</a:t>
            </a:r>
          </a:p>
          <a:p>
            <a:pPr eaLnBrk="1" hangingPunct="1"/>
            <a:r>
              <a:rPr lang="en-US" altLang="en-US" dirty="0" smtClean="0"/>
              <a:t>Automatic hierarchical ungrouping</a:t>
            </a:r>
          </a:p>
          <a:p>
            <a:pPr lvl="1" eaLnBrk="1" hangingPunct="1"/>
            <a:r>
              <a:rPr lang="en-US" altLang="en-US" dirty="0" smtClean="0"/>
              <a:t>Ungroups small modules before mapping</a:t>
            </a:r>
          </a:p>
          <a:p>
            <a:pPr lvl="1" eaLnBrk="1" hangingPunct="1"/>
            <a:r>
              <a:rPr lang="en-US" altLang="en-US" dirty="0" smtClean="0"/>
              <a:t>Ungroups critical path based on delay</a:t>
            </a:r>
          </a:p>
          <a:p>
            <a:pPr eaLnBrk="1" hangingPunct="1"/>
            <a:r>
              <a:rPr lang="en-US" altLang="en-US" dirty="0" smtClean="0"/>
              <a:t>Automatic </a:t>
            </a:r>
            <a:r>
              <a:rPr lang="en-US" altLang="en-US" dirty="0" err="1" smtClean="0"/>
              <a:t>datapath</a:t>
            </a:r>
            <a:r>
              <a:rPr lang="en-US" altLang="en-US" dirty="0" smtClean="0"/>
              <a:t> extraction</a:t>
            </a:r>
          </a:p>
          <a:p>
            <a:pPr lvl="1" eaLnBrk="1" hangingPunct="1"/>
            <a:r>
              <a:rPr lang="en-US" altLang="en-US" dirty="0" smtClean="0"/>
              <a:t>E.g. carry-save adders</a:t>
            </a:r>
          </a:p>
          <a:p>
            <a:pPr eaLnBrk="1" hangingPunct="1"/>
            <a:r>
              <a:rPr lang="en-US" altLang="en-US" dirty="0" smtClean="0"/>
              <a:t>Boundary optimization </a:t>
            </a:r>
          </a:p>
          <a:p>
            <a:pPr lvl="1" eaLnBrk="1" hangingPunct="1"/>
            <a:r>
              <a:rPr lang="en-US" altLang="en-US" dirty="0" smtClean="0"/>
              <a:t>Propagates logic  across hierarchical boundaries (constants, NC inputs/outputs, NOT)</a:t>
            </a:r>
          </a:p>
          <a:p>
            <a:pPr eaLnBrk="1" hangingPunct="1"/>
            <a:r>
              <a:rPr lang="en-US" altLang="en-US" dirty="0" smtClean="0"/>
              <a:t>Sequential inversion</a:t>
            </a:r>
          </a:p>
          <a:p>
            <a:pPr lvl="1" eaLnBrk="1" hangingPunct="1"/>
            <a:r>
              <a:rPr lang="en-US" altLang="en-US" dirty="0" smtClean="0"/>
              <a:t>Sequential elements can have their outputs inverted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CAF47A6-33BD-40EE-98A6-EA142007974C}" type="slidenum">
              <a:rPr lang="en-US" altLang="en-US" sz="1000" b="0">
                <a:latin typeface="Verdana" panose="020B0604030504040204" pitchFamily="34" charset="0"/>
              </a:rPr>
              <a:pPr/>
              <a:t>29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2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2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2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2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2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2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2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2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2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2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2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2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2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2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2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2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2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2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2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2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522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22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22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22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22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22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22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22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22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22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22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22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522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522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522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22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7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3A38284-8850-49AB-B07A-5F58D6B24A94}" type="slidenum">
              <a:rPr lang="en-US" altLang="en-US" sz="1000" b="0">
                <a:latin typeface="Verdana" panose="020B0604030504040204" pitchFamily="34" charset="0"/>
              </a:rPr>
              <a:pPr/>
              <a:t>3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sp>
        <p:nvSpPr>
          <p:cNvPr id="5123" name="Rectangle 17"/>
          <p:cNvSpPr>
            <a:spLocks noChangeArrowheads="1"/>
          </p:cNvSpPr>
          <p:nvPr/>
        </p:nvSpPr>
        <p:spPr bwMode="auto">
          <a:xfrm>
            <a:off x="381000" y="304800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0">
                <a:solidFill>
                  <a:srgbClr val="000066"/>
                </a:solidFill>
              </a:rPr>
              <a:t>Internal Synthesizer Flow</a:t>
            </a:r>
          </a:p>
        </p:txBody>
      </p:sp>
      <p:sp>
        <p:nvSpPr>
          <p:cNvPr id="5124" name="Line 20"/>
          <p:cNvSpPr>
            <a:spLocks noChangeShapeType="1"/>
          </p:cNvSpPr>
          <p:nvPr/>
        </p:nvSpPr>
        <p:spPr bwMode="auto">
          <a:xfrm>
            <a:off x="7542213" y="3390900"/>
            <a:ext cx="9525" cy="449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" name="Line 21"/>
          <p:cNvSpPr>
            <a:spLocks noChangeShapeType="1"/>
          </p:cNvSpPr>
          <p:nvPr/>
        </p:nvSpPr>
        <p:spPr bwMode="auto">
          <a:xfrm>
            <a:off x="7531100" y="4595813"/>
            <a:ext cx="9525" cy="449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" name="Line 22"/>
          <p:cNvSpPr>
            <a:spLocks noChangeShapeType="1"/>
          </p:cNvSpPr>
          <p:nvPr/>
        </p:nvSpPr>
        <p:spPr bwMode="auto">
          <a:xfrm flipH="1">
            <a:off x="5192713" y="2328863"/>
            <a:ext cx="1587" cy="449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Line 23"/>
          <p:cNvSpPr>
            <a:spLocks noChangeShapeType="1"/>
          </p:cNvSpPr>
          <p:nvPr/>
        </p:nvSpPr>
        <p:spPr bwMode="auto">
          <a:xfrm>
            <a:off x="5203825" y="3413125"/>
            <a:ext cx="9525" cy="449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Line 25"/>
          <p:cNvSpPr>
            <a:spLocks noChangeShapeType="1"/>
          </p:cNvSpPr>
          <p:nvPr/>
        </p:nvSpPr>
        <p:spPr bwMode="auto">
          <a:xfrm>
            <a:off x="1890713" y="4465638"/>
            <a:ext cx="0" cy="436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Line 26"/>
          <p:cNvSpPr>
            <a:spLocks noChangeShapeType="1"/>
          </p:cNvSpPr>
          <p:nvPr/>
        </p:nvSpPr>
        <p:spPr bwMode="auto">
          <a:xfrm flipH="1">
            <a:off x="1889125" y="3362325"/>
            <a:ext cx="3175" cy="449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Line 27"/>
          <p:cNvSpPr>
            <a:spLocks noChangeShapeType="1"/>
          </p:cNvSpPr>
          <p:nvPr/>
        </p:nvSpPr>
        <p:spPr bwMode="auto">
          <a:xfrm flipH="1">
            <a:off x="1933575" y="1947863"/>
            <a:ext cx="3175" cy="449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131" name="Group 29"/>
          <p:cNvGrpSpPr>
            <a:grpSpLocks/>
          </p:cNvGrpSpPr>
          <p:nvPr/>
        </p:nvGrpSpPr>
        <p:grpSpPr bwMode="auto">
          <a:xfrm>
            <a:off x="693738" y="2409825"/>
            <a:ext cx="2455862" cy="1063625"/>
            <a:chOff x="831" y="1408"/>
            <a:chExt cx="1663" cy="488"/>
          </a:xfrm>
        </p:grpSpPr>
        <p:sp>
          <p:nvSpPr>
            <p:cNvPr id="5163" name="Rectangle 30"/>
            <p:cNvSpPr>
              <a:spLocks noChangeArrowheads="1"/>
            </p:cNvSpPr>
            <p:nvPr/>
          </p:nvSpPr>
          <p:spPr bwMode="auto">
            <a:xfrm>
              <a:off x="831" y="1408"/>
              <a:ext cx="1663" cy="4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en-US" altLang="en-US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5164" name="Text Box 31"/>
            <p:cNvSpPr txBox="1">
              <a:spLocks noChangeArrowheads="1"/>
            </p:cNvSpPr>
            <p:nvPr/>
          </p:nvSpPr>
          <p:spPr bwMode="auto">
            <a:xfrm>
              <a:off x="912" y="1423"/>
              <a:ext cx="1552" cy="462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 b="0">
                  <a:latin typeface="Tahoma" panose="020B0604030504040204" pitchFamily="34" charset="0"/>
                </a:rPr>
                <a:t>Parsing and </a:t>
              </a:r>
            </a:p>
            <a:p>
              <a:r>
                <a:rPr lang="en-US" altLang="en-US" sz="2000" b="0">
                  <a:latin typeface="Tahoma" panose="020B0604030504040204" pitchFamily="34" charset="0"/>
                </a:rPr>
                <a:t>Syntax &amp; Semantic</a:t>
              </a:r>
            </a:p>
            <a:p>
              <a:r>
                <a:rPr lang="en-US" altLang="en-US" sz="2000" b="0">
                  <a:latin typeface="Tahoma" panose="020B0604030504040204" pitchFamily="34" charset="0"/>
                </a:rPr>
                <a:t> Error Checking</a:t>
              </a:r>
            </a:p>
          </p:txBody>
        </p:sp>
      </p:grpSp>
      <p:grpSp>
        <p:nvGrpSpPr>
          <p:cNvPr id="5132" name="Group 33"/>
          <p:cNvGrpSpPr>
            <a:grpSpLocks/>
          </p:cNvGrpSpPr>
          <p:nvPr/>
        </p:nvGrpSpPr>
        <p:grpSpPr bwMode="auto">
          <a:xfrm>
            <a:off x="1071563" y="4913313"/>
            <a:ext cx="1754187" cy="774700"/>
            <a:chOff x="831" y="1408"/>
            <a:chExt cx="1663" cy="488"/>
          </a:xfrm>
        </p:grpSpPr>
        <p:sp>
          <p:nvSpPr>
            <p:cNvPr id="5161" name="Rectangle 34"/>
            <p:cNvSpPr>
              <a:spLocks noChangeArrowheads="1"/>
            </p:cNvSpPr>
            <p:nvPr/>
          </p:nvSpPr>
          <p:spPr bwMode="auto">
            <a:xfrm>
              <a:off x="831" y="1408"/>
              <a:ext cx="1663" cy="4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en-US" altLang="en-US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5162" name="Text Box 35"/>
            <p:cNvSpPr txBox="1">
              <a:spLocks noChangeArrowheads="1"/>
            </p:cNvSpPr>
            <p:nvPr/>
          </p:nvSpPr>
          <p:spPr bwMode="auto">
            <a:xfrm>
              <a:off x="912" y="1423"/>
              <a:ext cx="1556" cy="442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 b="0">
                  <a:latin typeface="Tahoma" panose="020B0604030504040204" pitchFamily="34" charset="0"/>
                </a:rPr>
                <a:t>Translation</a:t>
              </a:r>
            </a:p>
            <a:p>
              <a:r>
                <a:rPr lang="en-US" altLang="en-US" sz="2000" b="0">
                  <a:latin typeface="Tahoma" panose="020B0604030504040204" pitchFamily="34" charset="0"/>
                </a:rPr>
                <a:t>(Elaboration)</a:t>
              </a:r>
            </a:p>
          </p:txBody>
        </p:sp>
      </p:grpSp>
      <p:grpSp>
        <p:nvGrpSpPr>
          <p:cNvPr id="5133" name="Group 36"/>
          <p:cNvGrpSpPr>
            <a:grpSpLocks/>
          </p:cNvGrpSpPr>
          <p:nvPr/>
        </p:nvGrpSpPr>
        <p:grpSpPr bwMode="auto">
          <a:xfrm>
            <a:off x="784225" y="3797300"/>
            <a:ext cx="2235200" cy="774700"/>
            <a:chOff x="831" y="1408"/>
            <a:chExt cx="1663" cy="488"/>
          </a:xfrm>
        </p:grpSpPr>
        <p:sp>
          <p:nvSpPr>
            <p:cNvPr id="5159" name="Rectangle 37"/>
            <p:cNvSpPr>
              <a:spLocks noChangeArrowheads="1"/>
            </p:cNvSpPr>
            <p:nvPr/>
          </p:nvSpPr>
          <p:spPr bwMode="auto">
            <a:xfrm>
              <a:off x="831" y="1408"/>
              <a:ext cx="1663" cy="4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en-US" altLang="en-US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5160" name="Text Box 38"/>
            <p:cNvSpPr txBox="1">
              <a:spLocks noChangeArrowheads="1"/>
            </p:cNvSpPr>
            <p:nvPr/>
          </p:nvSpPr>
          <p:spPr bwMode="auto">
            <a:xfrm>
              <a:off x="912" y="1423"/>
              <a:ext cx="1425" cy="442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 b="0">
                  <a:latin typeface="Tahoma" panose="020B0604030504040204" pitchFamily="34" charset="0"/>
                </a:rPr>
                <a:t>Synthesizer</a:t>
              </a:r>
            </a:p>
            <a:p>
              <a:r>
                <a:rPr lang="en-US" altLang="en-US" sz="2000" b="0">
                  <a:latin typeface="Tahoma" panose="020B0604030504040204" pitchFamily="34" charset="0"/>
                </a:rPr>
                <a:t>Policy Checking</a:t>
              </a:r>
            </a:p>
          </p:txBody>
        </p:sp>
      </p:grpSp>
      <p:grpSp>
        <p:nvGrpSpPr>
          <p:cNvPr id="5134" name="Group 42"/>
          <p:cNvGrpSpPr>
            <a:grpSpLocks/>
          </p:cNvGrpSpPr>
          <p:nvPr/>
        </p:nvGrpSpPr>
        <p:grpSpPr bwMode="auto">
          <a:xfrm>
            <a:off x="1874838" y="1990725"/>
            <a:ext cx="2384425" cy="3981450"/>
            <a:chOff x="1181" y="1203"/>
            <a:chExt cx="1101" cy="2559"/>
          </a:xfrm>
        </p:grpSpPr>
        <p:sp>
          <p:nvSpPr>
            <p:cNvPr id="5155" name="Line 43"/>
            <p:cNvSpPr>
              <a:spLocks noChangeShapeType="1"/>
            </p:cNvSpPr>
            <p:nvPr/>
          </p:nvSpPr>
          <p:spPr bwMode="auto">
            <a:xfrm>
              <a:off x="1181" y="3580"/>
              <a:ext cx="0" cy="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6" name="Line 44"/>
            <p:cNvSpPr>
              <a:spLocks noChangeShapeType="1"/>
            </p:cNvSpPr>
            <p:nvPr/>
          </p:nvSpPr>
          <p:spPr bwMode="auto">
            <a:xfrm>
              <a:off x="1181" y="3755"/>
              <a:ext cx="8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7" name="Line 45"/>
            <p:cNvSpPr>
              <a:spLocks noChangeShapeType="1"/>
            </p:cNvSpPr>
            <p:nvPr/>
          </p:nvSpPr>
          <p:spPr bwMode="auto">
            <a:xfrm flipV="1">
              <a:off x="2063" y="1203"/>
              <a:ext cx="0" cy="25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Line 46"/>
            <p:cNvSpPr>
              <a:spLocks noChangeShapeType="1"/>
            </p:cNvSpPr>
            <p:nvPr/>
          </p:nvSpPr>
          <p:spPr bwMode="auto">
            <a:xfrm>
              <a:off x="2071" y="1203"/>
              <a:ext cx="21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5" name="Group 47"/>
          <p:cNvGrpSpPr>
            <a:grpSpLocks/>
          </p:cNvGrpSpPr>
          <p:nvPr/>
        </p:nvGrpSpPr>
        <p:grpSpPr bwMode="auto">
          <a:xfrm>
            <a:off x="4327525" y="2735263"/>
            <a:ext cx="1760538" cy="809625"/>
            <a:chOff x="831" y="1408"/>
            <a:chExt cx="1663" cy="488"/>
          </a:xfrm>
        </p:grpSpPr>
        <p:sp>
          <p:nvSpPr>
            <p:cNvPr id="5153" name="Rectangle 48"/>
            <p:cNvSpPr>
              <a:spLocks noChangeArrowheads="1"/>
            </p:cNvSpPr>
            <p:nvPr/>
          </p:nvSpPr>
          <p:spPr bwMode="auto">
            <a:xfrm>
              <a:off x="831" y="1408"/>
              <a:ext cx="1663" cy="4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en-US" altLang="en-US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5154" name="Text Box 49"/>
            <p:cNvSpPr txBox="1">
              <a:spLocks noChangeArrowheads="1"/>
            </p:cNvSpPr>
            <p:nvPr/>
          </p:nvSpPr>
          <p:spPr bwMode="auto">
            <a:xfrm>
              <a:off x="912" y="1423"/>
              <a:ext cx="1506" cy="423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 b="0">
                  <a:latin typeface="Tahoma" panose="020B0604030504040204" pitchFamily="34" charset="0"/>
                </a:rPr>
                <a:t>Architectural</a:t>
              </a:r>
            </a:p>
            <a:p>
              <a:r>
                <a:rPr lang="en-US" altLang="en-US" sz="2000" b="0">
                  <a:latin typeface="Tahoma" panose="020B0604030504040204" pitchFamily="34" charset="0"/>
                </a:rPr>
                <a:t>Optimization</a:t>
              </a:r>
            </a:p>
          </p:txBody>
        </p:sp>
      </p:grpSp>
      <p:grpSp>
        <p:nvGrpSpPr>
          <p:cNvPr id="5136" name="Group 50"/>
          <p:cNvGrpSpPr>
            <a:grpSpLocks/>
          </p:cNvGrpSpPr>
          <p:nvPr/>
        </p:nvGrpSpPr>
        <p:grpSpPr bwMode="auto">
          <a:xfrm>
            <a:off x="4079875" y="3827463"/>
            <a:ext cx="2263775" cy="809625"/>
            <a:chOff x="831" y="1408"/>
            <a:chExt cx="1663" cy="488"/>
          </a:xfrm>
        </p:grpSpPr>
        <p:sp>
          <p:nvSpPr>
            <p:cNvPr id="5151" name="Rectangle 51"/>
            <p:cNvSpPr>
              <a:spLocks noChangeArrowheads="1"/>
            </p:cNvSpPr>
            <p:nvPr/>
          </p:nvSpPr>
          <p:spPr bwMode="auto">
            <a:xfrm>
              <a:off x="831" y="1408"/>
              <a:ext cx="1663" cy="4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en-US" altLang="en-US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5152" name="Text Box 52"/>
            <p:cNvSpPr txBox="1">
              <a:spLocks noChangeArrowheads="1"/>
            </p:cNvSpPr>
            <p:nvPr/>
          </p:nvSpPr>
          <p:spPr bwMode="auto">
            <a:xfrm>
              <a:off x="909" y="1423"/>
              <a:ext cx="1569" cy="423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 b="0">
                  <a:latin typeface="Tahoma" panose="020B0604030504040204" pitchFamily="34" charset="0"/>
                </a:rPr>
                <a:t>Multi-Level Logic </a:t>
              </a:r>
            </a:p>
            <a:p>
              <a:r>
                <a:rPr lang="en-US" altLang="en-US" sz="2000" b="0">
                  <a:latin typeface="Tahoma" panose="020B0604030504040204" pitchFamily="34" charset="0"/>
                </a:rPr>
                <a:t>Optimization</a:t>
              </a:r>
            </a:p>
          </p:txBody>
        </p:sp>
      </p:grpSp>
      <p:grpSp>
        <p:nvGrpSpPr>
          <p:cNvPr id="5137" name="Group 53"/>
          <p:cNvGrpSpPr>
            <a:grpSpLocks/>
          </p:cNvGrpSpPr>
          <p:nvPr/>
        </p:nvGrpSpPr>
        <p:grpSpPr bwMode="auto">
          <a:xfrm>
            <a:off x="6740525" y="3854450"/>
            <a:ext cx="1604963" cy="809625"/>
            <a:chOff x="831" y="1408"/>
            <a:chExt cx="1663" cy="488"/>
          </a:xfrm>
        </p:grpSpPr>
        <p:sp>
          <p:nvSpPr>
            <p:cNvPr id="5149" name="Rectangle 54"/>
            <p:cNvSpPr>
              <a:spLocks noChangeArrowheads="1"/>
            </p:cNvSpPr>
            <p:nvPr/>
          </p:nvSpPr>
          <p:spPr bwMode="auto">
            <a:xfrm>
              <a:off x="831" y="1408"/>
              <a:ext cx="1663" cy="4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en-US" altLang="en-US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5150" name="Text Box 55"/>
            <p:cNvSpPr txBox="1">
              <a:spLocks noChangeArrowheads="1"/>
            </p:cNvSpPr>
            <p:nvPr/>
          </p:nvSpPr>
          <p:spPr bwMode="auto">
            <a:xfrm>
              <a:off x="908" y="1423"/>
              <a:ext cx="1520" cy="423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 b="0">
                  <a:latin typeface="Tahoma" panose="020B0604030504040204" pitchFamily="34" charset="0"/>
                </a:rPr>
                <a:t>Technology</a:t>
              </a:r>
            </a:p>
            <a:p>
              <a:r>
                <a:rPr lang="en-US" altLang="en-US" sz="2000" b="0">
                  <a:latin typeface="Tahoma" panose="020B0604030504040204" pitchFamily="34" charset="0"/>
                </a:rPr>
                <a:t>Mapping</a:t>
              </a:r>
            </a:p>
          </p:txBody>
        </p:sp>
      </p:grpSp>
      <p:grpSp>
        <p:nvGrpSpPr>
          <p:cNvPr id="5138" name="Group 62"/>
          <p:cNvGrpSpPr>
            <a:grpSpLocks/>
          </p:cNvGrpSpPr>
          <p:nvPr/>
        </p:nvGrpSpPr>
        <p:grpSpPr bwMode="auto">
          <a:xfrm>
            <a:off x="5195888" y="4224338"/>
            <a:ext cx="1566862" cy="649287"/>
            <a:chOff x="3273" y="2661"/>
            <a:chExt cx="987" cy="409"/>
          </a:xfrm>
        </p:grpSpPr>
        <p:grpSp>
          <p:nvGrpSpPr>
            <p:cNvPr id="5143" name="Group 63"/>
            <p:cNvGrpSpPr>
              <a:grpSpLocks/>
            </p:cNvGrpSpPr>
            <p:nvPr/>
          </p:nvGrpSpPr>
          <p:grpSpPr bwMode="auto">
            <a:xfrm>
              <a:off x="3274" y="2661"/>
              <a:ext cx="986" cy="409"/>
              <a:chOff x="1181" y="1203"/>
              <a:chExt cx="1101" cy="2559"/>
            </a:xfrm>
          </p:grpSpPr>
          <p:sp>
            <p:nvSpPr>
              <p:cNvPr id="5145" name="Line 64"/>
              <p:cNvSpPr>
                <a:spLocks noChangeShapeType="1"/>
              </p:cNvSpPr>
              <p:nvPr/>
            </p:nvSpPr>
            <p:spPr bwMode="auto">
              <a:xfrm>
                <a:off x="1181" y="3580"/>
                <a:ext cx="0" cy="17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6" name="Line 65"/>
              <p:cNvSpPr>
                <a:spLocks noChangeShapeType="1"/>
              </p:cNvSpPr>
              <p:nvPr/>
            </p:nvSpPr>
            <p:spPr bwMode="auto">
              <a:xfrm>
                <a:off x="1181" y="3755"/>
                <a:ext cx="88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7" name="Line 66"/>
              <p:cNvSpPr>
                <a:spLocks noChangeShapeType="1"/>
              </p:cNvSpPr>
              <p:nvPr/>
            </p:nvSpPr>
            <p:spPr bwMode="auto">
              <a:xfrm flipV="1">
                <a:off x="2063" y="1203"/>
                <a:ext cx="0" cy="255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8" name="Line 67"/>
              <p:cNvSpPr>
                <a:spLocks noChangeShapeType="1"/>
              </p:cNvSpPr>
              <p:nvPr/>
            </p:nvSpPr>
            <p:spPr bwMode="auto">
              <a:xfrm>
                <a:off x="2071" y="1203"/>
                <a:ext cx="21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44" name="Line 68"/>
            <p:cNvSpPr>
              <a:spLocks noChangeShapeType="1"/>
            </p:cNvSpPr>
            <p:nvPr/>
          </p:nvSpPr>
          <p:spPr bwMode="auto">
            <a:xfrm>
              <a:off x="3273" y="2924"/>
              <a:ext cx="0" cy="1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9" name="AutoShape 69"/>
          <p:cNvSpPr>
            <a:spLocks noChangeArrowheads="1"/>
          </p:cNvSpPr>
          <p:nvPr/>
        </p:nvSpPr>
        <p:spPr bwMode="auto">
          <a:xfrm>
            <a:off x="6477000" y="5029200"/>
            <a:ext cx="2200275" cy="10271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b="0"/>
              <a:t>Technology-Based</a:t>
            </a:r>
          </a:p>
          <a:p>
            <a:pPr algn="ctr"/>
            <a:r>
              <a:rPr lang="en-US" altLang="en-US" sz="1800" b="0"/>
              <a:t>Implementation</a:t>
            </a:r>
          </a:p>
          <a:p>
            <a:pPr algn="ctr"/>
            <a:r>
              <a:rPr lang="en-US" altLang="en-US" sz="1800" b="0"/>
              <a:t>(netlist)</a:t>
            </a:r>
            <a:endParaRPr lang="en-US" altLang="en-US" sz="1800"/>
          </a:p>
        </p:txBody>
      </p:sp>
      <p:sp>
        <p:nvSpPr>
          <p:cNvPr id="5140" name="AutoShape 71"/>
          <p:cNvSpPr>
            <a:spLocks noChangeArrowheads="1"/>
          </p:cNvSpPr>
          <p:nvPr/>
        </p:nvSpPr>
        <p:spPr bwMode="auto">
          <a:xfrm>
            <a:off x="6781800" y="2667000"/>
            <a:ext cx="1446213" cy="7223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b="0"/>
              <a:t>Technology</a:t>
            </a:r>
          </a:p>
          <a:p>
            <a:pPr algn="ctr"/>
            <a:r>
              <a:rPr lang="en-US" altLang="en-US" sz="1800" b="0"/>
              <a:t>Library</a:t>
            </a:r>
          </a:p>
        </p:txBody>
      </p:sp>
      <p:sp>
        <p:nvSpPr>
          <p:cNvPr id="5141" name="AutoShape 72"/>
          <p:cNvSpPr>
            <a:spLocks noChangeArrowheads="1"/>
          </p:cNvSpPr>
          <p:nvPr/>
        </p:nvSpPr>
        <p:spPr bwMode="auto">
          <a:xfrm>
            <a:off x="4267200" y="1600200"/>
            <a:ext cx="1814513" cy="7223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b="0"/>
              <a:t>Structural</a:t>
            </a:r>
          </a:p>
          <a:p>
            <a:pPr algn="ctr"/>
            <a:r>
              <a:rPr lang="en-US" altLang="en-US" sz="1800" b="0"/>
              <a:t>Representation</a:t>
            </a:r>
          </a:p>
        </p:txBody>
      </p:sp>
      <p:sp>
        <p:nvSpPr>
          <p:cNvPr id="5142" name="AutoShape 73"/>
          <p:cNvSpPr>
            <a:spLocks noChangeArrowheads="1"/>
          </p:cNvSpPr>
          <p:nvPr/>
        </p:nvSpPr>
        <p:spPr bwMode="auto">
          <a:xfrm>
            <a:off x="1066800" y="1600200"/>
            <a:ext cx="1709738" cy="3857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0"/>
              <a:t>HDL Description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How to Ensure a Job Offer Once You Have the on-site Interview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F5C8008-2CDB-4541-AF12-A1F0CA51B02A}" type="slidenum">
              <a:rPr lang="en-US" altLang="en-US" sz="1000" b="0">
                <a:latin typeface="Verdana" panose="020B0604030504040204" pitchFamily="34" charset="0"/>
              </a:rPr>
              <a:pPr/>
              <a:t>30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743075"/>
            <a:ext cx="18288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457200" y="3276600"/>
            <a:ext cx="4572000" cy="2743200"/>
            <a:chOff x="457200" y="3276600"/>
            <a:chExt cx="4572000" cy="2743200"/>
          </a:xfrm>
        </p:grpSpPr>
        <p:cxnSp>
          <p:nvCxnSpPr>
            <p:cNvPr id="32776" name="Straight Connector 7"/>
            <p:cNvCxnSpPr>
              <a:cxnSpLocks noChangeShapeType="1"/>
            </p:cNvCxnSpPr>
            <p:nvPr/>
          </p:nvCxnSpPr>
          <p:spPr bwMode="auto">
            <a:xfrm>
              <a:off x="457200" y="3276600"/>
              <a:ext cx="91440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777" name="Straight Connector 10"/>
            <p:cNvCxnSpPr>
              <a:cxnSpLocks noChangeShapeType="1"/>
            </p:cNvCxnSpPr>
            <p:nvPr/>
          </p:nvCxnSpPr>
          <p:spPr bwMode="auto">
            <a:xfrm>
              <a:off x="1371600" y="3962400"/>
              <a:ext cx="91440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778" name="Straight Connector 12"/>
            <p:cNvCxnSpPr>
              <a:cxnSpLocks noChangeShapeType="1"/>
            </p:cNvCxnSpPr>
            <p:nvPr/>
          </p:nvCxnSpPr>
          <p:spPr bwMode="auto">
            <a:xfrm>
              <a:off x="1371600" y="3276600"/>
              <a:ext cx="0" cy="6858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779" name="Straight Connector 13"/>
            <p:cNvCxnSpPr>
              <a:cxnSpLocks noChangeShapeType="1"/>
            </p:cNvCxnSpPr>
            <p:nvPr/>
          </p:nvCxnSpPr>
          <p:spPr bwMode="auto">
            <a:xfrm>
              <a:off x="2308746" y="3962400"/>
              <a:ext cx="0" cy="6858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780" name="Straight Connector 14"/>
            <p:cNvCxnSpPr>
              <a:cxnSpLocks noChangeShapeType="1"/>
            </p:cNvCxnSpPr>
            <p:nvPr/>
          </p:nvCxnSpPr>
          <p:spPr bwMode="auto">
            <a:xfrm>
              <a:off x="2286000" y="4648200"/>
              <a:ext cx="91440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781" name="Straight Connector 15"/>
            <p:cNvCxnSpPr>
              <a:cxnSpLocks noChangeShapeType="1"/>
            </p:cNvCxnSpPr>
            <p:nvPr/>
          </p:nvCxnSpPr>
          <p:spPr bwMode="auto">
            <a:xfrm>
              <a:off x="3200400" y="5334000"/>
              <a:ext cx="91440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782" name="Straight Connector 16"/>
            <p:cNvCxnSpPr>
              <a:cxnSpLocks noChangeShapeType="1"/>
            </p:cNvCxnSpPr>
            <p:nvPr/>
          </p:nvCxnSpPr>
          <p:spPr bwMode="auto">
            <a:xfrm>
              <a:off x="3200400" y="4648200"/>
              <a:ext cx="0" cy="6858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783" name="Straight Connector 17"/>
            <p:cNvCxnSpPr>
              <a:cxnSpLocks noChangeShapeType="1"/>
            </p:cNvCxnSpPr>
            <p:nvPr/>
          </p:nvCxnSpPr>
          <p:spPr bwMode="auto">
            <a:xfrm>
              <a:off x="4137546" y="5334000"/>
              <a:ext cx="0" cy="6858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784" name="Straight Connector 18"/>
            <p:cNvCxnSpPr>
              <a:cxnSpLocks noChangeShapeType="1"/>
            </p:cNvCxnSpPr>
            <p:nvPr/>
          </p:nvCxnSpPr>
          <p:spPr bwMode="auto">
            <a:xfrm>
              <a:off x="4114800" y="6019800"/>
              <a:ext cx="91440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0" y="2200275"/>
            <a:ext cx="18669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5023" y="282394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Sharing and </a:t>
            </a:r>
            <a:r>
              <a:rPr lang="en-US" altLang="en-US" dirty="0" err="1" smtClean="0"/>
              <a:t>Unsharing</a:t>
            </a:r>
            <a:endParaRPr lang="en-US" altLang="en-US" dirty="0" smtClean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00200"/>
            <a:ext cx="7696200" cy="495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Expression sharing may be overridden later due to timing</a:t>
            </a:r>
          </a:p>
          <a:p>
            <a:pPr lvl="1" eaLnBrk="1" hangingPunct="1"/>
            <a:r>
              <a:rPr lang="en-US" altLang="en-US" dirty="0" smtClean="0"/>
              <a:t>Z1 &lt;= A + B + C</a:t>
            </a:r>
          </a:p>
          <a:p>
            <a:pPr lvl="1" eaLnBrk="1" hangingPunct="1"/>
            <a:r>
              <a:rPr lang="en-US" altLang="en-US" dirty="0" smtClean="0"/>
              <a:t>Z2 &lt;= A + B + D</a:t>
            </a:r>
          </a:p>
          <a:p>
            <a:pPr lvl="1" eaLnBrk="1" hangingPunct="1"/>
            <a:r>
              <a:rPr lang="en-US" altLang="en-US" dirty="0" smtClean="0"/>
              <a:t>Arrival time is A &lt; B &lt; D &lt; C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737789F-4B33-4F30-86D4-78B01E18CD66}" type="slidenum">
              <a:rPr lang="en-US" altLang="en-US" sz="1000" b="0">
                <a:latin typeface="Verdana" panose="020B0604030504040204" pitchFamily="34" charset="0"/>
              </a:rPr>
              <a:pPr/>
              <a:t>31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022725"/>
            <a:ext cx="7391400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822" name="TextBox 7"/>
          <p:cNvSpPr txBox="1">
            <a:spLocks noChangeArrowheads="1"/>
          </p:cNvSpPr>
          <p:nvPr/>
        </p:nvSpPr>
        <p:spPr bwMode="auto">
          <a:xfrm>
            <a:off x="6858000" y="4276725"/>
            <a:ext cx="314325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34823" name="TextBox 8"/>
          <p:cNvSpPr txBox="1">
            <a:spLocks noChangeArrowheads="1"/>
          </p:cNvSpPr>
          <p:nvPr/>
        </p:nvSpPr>
        <p:spPr bwMode="auto">
          <a:xfrm>
            <a:off x="5746750" y="4276725"/>
            <a:ext cx="314325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206556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Sharing and </a:t>
            </a:r>
            <a:r>
              <a:rPr lang="en-US" altLang="en-US" dirty="0" err="1" smtClean="0"/>
              <a:t>Unsharing</a:t>
            </a:r>
            <a:endParaRPr lang="en-US" altLang="en-US" dirty="0" smtClean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Mutually exclusive operations can share resources</a:t>
            </a:r>
          </a:p>
          <a:p>
            <a:pPr lvl="1" eaLnBrk="1" hangingPunct="1"/>
            <a:r>
              <a:rPr lang="en-US" altLang="en-US" dirty="0" smtClean="0"/>
              <a:t>if(SEL) Z = A + B</a:t>
            </a:r>
          </a:p>
          <a:p>
            <a:pPr lvl="1" eaLnBrk="1" hangingPunct="1"/>
            <a:r>
              <a:rPr lang="en-US" altLang="en-US" dirty="0" smtClean="0"/>
              <a:t>else Z = C + D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71E42B1-ECC3-4274-9A24-C1D36FFD4923}" type="slidenum">
              <a:rPr lang="en-US" altLang="en-US" sz="1000" b="0">
                <a:latin typeface="Verdana" panose="020B0604030504040204" pitchFamily="34" charset="0"/>
              </a:rPr>
              <a:pPr/>
              <a:t>32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05200"/>
            <a:ext cx="815975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83326" y="304800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Sequential Inversion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i="1" dirty="0" smtClean="0"/>
              <a:t>set </a:t>
            </a:r>
            <a:r>
              <a:rPr lang="en-US" altLang="en-US" i="1" dirty="0" err="1" smtClean="0"/>
              <a:t>compile_seqmap_enable_output_inversion</a:t>
            </a:r>
            <a:r>
              <a:rPr lang="en-US" altLang="en-US" i="1" dirty="0" smtClean="0"/>
              <a:t> true</a:t>
            </a:r>
          </a:p>
          <a:p>
            <a:pPr eaLnBrk="1" hangingPunct="1"/>
            <a:r>
              <a:rPr lang="en-US" altLang="en-US" dirty="0" smtClean="0"/>
              <a:t>Allows the mapping  of sequential elements in the design to library cells whose outputs are inverted.</a:t>
            </a:r>
          </a:p>
          <a:p>
            <a:pPr eaLnBrk="1" hangingPunct="1"/>
            <a:r>
              <a:rPr lang="en-US" altLang="en-US" dirty="0" smtClean="0"/>
              <a:t>This can reduce area and or speed</a:t>
            </a:r>
          </a:p>
          <a:p>
            <a:pPr eaLnBrk="1" hangingPunct="1"/>
            <a:r>
              <a:rPr lang="en-US" altLang="en-US" dirty="0" smtClean="0"/>
              <a:t>Not applicable for </a:t>
            </a:r>
            <a:r>
              <a:rPr lang="en-US" altLang="en-US" dirty="0" err="1" smtClean="0"/>
              <a:t>compile_ultra</a:t>
            </a:r>
            <a:r>
              <a:rPr lang="en-US" altLang="en-US" dirty="0" smtClean="0"/>
              <a:t>, because </a:t>
            </a:r>
            <a:r>
              <a:rPr lang="en-US" altLang="en-US" dirty="0" err="1" smtClean="0"/>
              <a:t>compile_ultra</a:t>
            </a:r>
            <a:r>
              <a:rPr lang="en-US" altLang="en-US" dirty="0" smtClean="0"/>
              <a:t> already does this.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7AD9DA0-0194-4EF4-9438-3E6454484B96}" type="slidenum">
              <a:rPr lang="en-US" altLang="en-US" sz="1000" b="0">
                <a:latin typeface="Verdana" panose="020B0604030504040204" pitchFamily="34" charset="0"/>
              </a:rPr>
              <a:pPr/>
              <a:t>33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9377" y="1682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Register Retiming</a:t>
            </a:r>
          </a:p>
        </p:txBody>
      </p:sp>
      <p:sp>
        <p:nvSpPr>
          <p:cNvPr id="353289" name="Rectangle 9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686800" cy="5410200"/>
          </a:xfrm>
          <a:noFill/>
        </p:spPr>
        <p:txBody>
          <a:bodyPr/>
          <a:lstStyle/>
          <a:p>
            <a:pPr eaLnBrk="1" hangingPunct="1"/>
            <a:r>
              <a:rPr lang="en-US" altLang="en-US" sz="2400" dirty="0" smtClean="0"/>
              <a:t>At the HDL level, determining the optimal placement of registers is difficult and tedious at best, or just plain impossible at worst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The register retiming tool moves registers through the synthesized combinational logic network to improve timing and/or area</a:t>
            </a:r>
          </a:p>
          <a:p>
            <a:pPr lvl="1" eaLnBrk="1" hangingPunct="1"/>
            <a:r>
              <a:rPr lang="en-US" altLang="en-US" sz="2000" dirty="0" smtClean="0"/>
              <a:t>Equalize delay (i.e. reduce critical path delay by increasing delay in other paths)</a:t>
            </a:r>
          </a:p>
          <a:p>
            <a:pPr lvl="1" eaLnBrk="1" hangingPunct="1"/>
            <a:r>
              <a:rPr lang="en-US" altLang="en-US" sz="2000" dirty="0" smtClean="0"/>
              <a:t>Reduce the number of flip-flops if timing criteria are met</a:t>
            </a:r>
          </a:p>
          <a:p>
            <a:pPr lvl="2" eaLnBrk="1" hangingPunct="1"/>
            <a:r>
              <a:rPr lang="en-US" altLang="en-US" dirty="0" smtClean="0"/>
              <a:t>Usually propagate registers forward</a:t>
            </a:r>
          </a:p>
          <a:p>
            <a:pPr lvl="2" eaLnBrk="1" hangingPunct="1"/>
            <a:endParaRPr lang="en-US" altLang="en-US" dirty="0" smtClean="0"/>
          </a:p>
          <a:p>
            <a:pPr eaLnBrk="1" hangingPunct="1"/>
            <a:r>
              <a:rPr lang="en-US" altLang="en-US" sz="2400" dirty="0" smtClean="0"/>
              <a:t>Can also automatically pipeline combinational logic modules</a:t>
            </a:r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0AE998A-E18E-4865-8CAD-02C2E5B124CC}" type="slidenum">
              <a:rPr lang="en-US" altLang="en-US" sz="1000" b="0">
                <a:latin typeface="Verdana" panose="020B0604030504040204" pitchFamily="34" charset="0"/>
              </a:rPr>
              <a:pPr/>
              <a:t>34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sp>
        <p:nvSpPr>
          <p:cNvPr id="37892" name="Text Box 6"/>
          <p:cNvSpPr txBox="1">
            <a:spLocks noChangeArrowheads="1"/>
          </p:cNvSpPr>
          <p:nvPr/>
        </p:nvSpPr>
        <p:spPr bwMode="auto">
          <a:xfrm>
            <a:off x="5089525" y="3897313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3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3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3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3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3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3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3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3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32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32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3972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Register Retiming Example [1]</a:t>
            </a:r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5FEECE6-6401-4B0F-BA26-D66156D42536}" type="slidenum">
              <a:rPr lang="en-US" altLang="en-US" sz="1000" b="0">
                <a:latin typeface="Verdana" panose="020B0604030504040204" pitchFamily="34" charset="0"/>
              </a:rPr>
              <a:pPr/>
              <a:t>35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pic>
        <p:nvPicPr>
          <p:cNvPr id="3891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8001000" cy="431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TextBox 1"/>
          <p:cNvSpPr txBox="1">
            <a:spLocks noChangeArrowheads="1"/>
          </p:cNvSpPr>
          <p:nvPr/>
        </p:nvSpPr>
        <p:spPr bwMode="auto">
          <a:xfrm>
            <a:off x="3276600" y="5497513"/>
            <a:ext cx="46688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i="1"/>
              <a:t>optimize_registers</a:t>
            </a:r>
            <a:r>
              <a:rPr lang="en-US" altLang="en-US"/>
              <a:t> </a:t>
            </a:r>
            <a:r>
              <a:rPr lang="en-US" altLang="en-US" sz="1200"/>
              <a:t>is the command in Design Compiler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7813"/>
            <a:ext cx="8458200" cy="1139825"/>
          </a:xfrm>
        </p:spPr>
        <p:txBody>
          <a:bodyPr/>
          <a:lstStyle/>
          <a:p>
            <a:pPr eaLnBrk="1" hangingPunct="1"/>
            <a:r>
              <a:rPr lang="en-US" altLang="en-US" smtClean="0"/>
              <a:t>Register Retiming Example [2]</a:t>
            </a:r>
          </a:p>
        </p:txBody>
      </p:sp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68FB25C-4DDA-4001-9D9E-AE843484A5F7}" type="slidenum">
              <a:rPr lang="en-US" altLang="en-US" sz="1000" b="0">
                <a:latin typeface="Verdana" panose="020B0604030504040204" pitchFamily="34" charset="0"/>
              </a:rPr>
              <a:pPr/>
              <a:t>36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pic>
        <p:nvPicPr>
          <p:cNvPr id="39940" name="Picture 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2913"/>
            <a:ext cx="8001000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Text Box 66"/>
          <p:cNvSpPr txBox="1">
            <a:spLocks noChangeArrowheads="1"/>
          </p:cNvSpPr>
          <p:nvPr/>
        </p:nvSpPr>
        <p:spPr bwMode="auto">
          <a:xfrm>
            <a:off x="5105400" y="4572000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55395" name="Text Box 67"/>
          <p:cNvSpPr txBox="1">
            <a:spLocks noChangeArrowheads="1"/>
          </p:cNvSpPr>
          <p:nvPr/>
        </p:nvSpPr>
        <p:spPr bwMode="auto">
          <a:xfrm rot="-1616776">
            <a:off x="3810000" y="3429000"/>
            <a:ext cx="4876800" cy="1465263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0"/>
              <a:t>Personally: I would </a:t>
            </a:r>
            <a:r>
              <a:rPr lang="en-US" altLang="en-US" sz="1800"/>
              <a:t>never use this</a:t>
            </a:r>
            <a:r>
              <a:rPr lang="en-US" altLang="en-US" sz="1800" b="0"/>
              <a:t>. I have an inherent mis-trust of CAD tools. I would never let it move any of my flops, and certainly never trust it to rearrange my pipelined processor.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5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5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53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9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88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Initial Steps </a:t>
            </a:r>
            <a:r>
              <a:rPr lang="en-US" altLang="en-US" sz="3600" i="1" dirty="0" smtClean="0"/>
              <a:t>(Analyze Verilog File)</a:t>
            </a:r>
          </a:p>
        </p:txBody>
      </p:sp>
      <p:sp>
        <p:nvSpPr>
          <p:cNvPr id="366682" name="Rectangle 90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229600" cy="49530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Parsing for Syntax and Semantics Checking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Gives error messages and warnings to user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User may modify the HDL description in response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Synthesizer Policy Checking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Check for adherence to allowable language constructs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Check for usage recommendations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This is where you find out you can’t use certain Verilog constructs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This is synthesizer-dependent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Example:  Design Vision allows indexed part-select</a:t>
            </a:r>
            <a:br>
              <a:rPr lang="en-US" altLang="en-US" sz="2000" dirty="0" smtClean="0"/>
            </a:br>
            <a:r>
              <a:rPr lang="en-US" altLang="en-US" sz="2000" dirty="0" smtClean="0"/>
              <a:t>(guess[</a:t>
            </a:r>
            <a:r>
              <a:rPr lang="en-US" altLang="en-US" sz="2000" dirty="0" err="1" smtClean="0"/>
              <a:t>i</a:t>
            </a:r>
            <a:r>
              <a:rPr lang="en-US" altLang="en-US" sz="2000" dirty="0" smtClean="0"/>
              <a:t>*2 : 2]), but the Xilinx tool does not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Certain things common to MOST synthesizers</a:t>
            </a: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ABA48C4-DA63-467C-99F1-CC2B6DB5A924}" type="slidenum">
              <a:rPr lang="en-US" altLang="en-US" sz="1000" b="0">
                <a:latin typeface="Verdana" panose="020B0604030504040204" pitchFamily="34" charset="0"/>
              </a:rPr>
              <a:pPr/>
              <a:t>4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6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6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6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6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6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6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6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6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6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6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66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66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66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66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66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66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66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66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68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>
          <a:xfrm>
            <a:off x="516663" y="272506"/>
            <a:ext cx="8229600" cy="1139825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Translation (Elaboration)</a:t>
            </a:r>
          </a:p>
        </p:txBody>
      </p:sp>
      <p:sp>
        <p:nvSpPr>
          <p:cNvPr id="370698" name="Rectangle 10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en-US" smtClean="0"/>
              <a:t>Unrolls loops, substitutes macros &amp; parameters, computes constant functions,  evaluates generate conditionals</a:t>
            </a:r>
          </a:p>
          <a:p>
            <a:pPr eaLnBrk="1" hangingPunct="1"/>
            <a:r>
              <a:rPr lang="en-US" altLang="en-US" smtClean="0"/>
              <a:t>Builds a structural representation of the design</a:t>
            </a:r>
          </a:p>
          <a:p>
            <a:pPr eaLnBrk="1" hangingPunct="1"/>
            <a:r>
              <a:rPr lang="en-US" altLang="en-US" smtClean="0"/>
              <a:t>Like a netlist, but includes larger components</a:t>
            </a:r>
          </a:p>
          <a:p>
            <a:pPr lvl="1" eaLnBrk="1" hangingPunct="1"/>
            <a:r>
              <a:rPr lang="en-US" altLang="en-US" smtClean="0"/>
              <a:t>Not just gate-level, may include adders, etc.</a:t>
            </a:r>
          </a:p>
          <a:p>
            <a:pPr eaLnBrk="1" hangingPunct="1"/>
            <a:r>
              <a:rPr lang="en-US" altLang="en-US" smtClean="0"/>
              <a:t>Gives additional errors or warnings to the user</a:t>
            </a:r>
          </a:p>
          <a:p>
            <a:pPr lvl="1" eaLnBrk="1" hangingPunct="1"/>
            <a:r>
              <a:rPr lang="en-US" altLang="en-US" smtClean="0"/>
              <a:t>Issues in initial transformation to hardware.</a:t>
            </a:r>
          </a:p>
          <a:p>
            <a:pPr eaLnBrk="1" hangingPunct="1"/>
            <a:r>
              <a:rPr lang="en-US" altLang="en-US" smtClean="0"/>
              <a:t>Affects quality achieved by optimization steps</a:t>
            </a:r>
          </a:p>
          <a:p>
            <a:pPr lvl="1" eaLnBrk="1" hangingPunct="1"/>
            <a:r>
              <a:rPr lang="en-US" altLang="en-US" smtClean="0"/>
              <a:t>Structural representation depends on HDL quality</a:t>
            </a:r>
          </a:p>
          <a:p>
            <a:pPr lvl="1" eaLnBrk="1" hangingPunct="1"/>
            <a:r>
              <a:rPr lang="en-US" altLang="en-US" smtClean="0"/>
              <a:t>Poor HDL can prevent optimization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63657B1-37A7-4530-969E-EB26A12065DC}" type="slidenum">
              <a:rPr lang="en-US" altLang="en-US" sz="1000" b="0">
                <a:latin typeface="Verdana" panose="020B0604030504040204" pitchFamily="34" charset="0"/>
              </a:rPr>
              <a:pPr/>
              <a:t>5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cxnSp>
        <p:nvCxnSpPr>
          <p:cNvPr id="7173" name="Straight Connector 2"/>
          <p:cNvCxnSpPr>
            <a:cxnSpLocks noChangeShapeType="1"/>
          </p:cNvCxnSpPr>
          <p:nvPr/>
        </p:nvCxnSpPr>
        <p:spPr bwMode="auto">
          <a:xfrm>
            <a:off x="490537" y="1447800"/>
            <a:ext cx="8077200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069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069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0698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069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0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0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0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0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0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0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0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0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0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0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0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0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0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0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0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0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0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0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0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0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0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0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70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0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0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0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0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0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8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70263" y="304800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Importance of Translation</a:t>
            </a:r>
          </a:p>
        </p:txBody>
      </p:sp>
      <p:sp>
        <p:nvSpPr>
          <p:cNvPr id="819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 is important for the tool to recognize the sort of logic structures you are trying to describe.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If it sees a 32-bit full adder, the tool has built-in solutions for optimizing adders</a:t>
            </a:r>
          </a:p>
          <a:p>
            <a:pPr lvl="1" eaLnBrk="1" hangingPunct="1"/>
            <a:r>
              <a:rPr lang="en-US" altLang="en-US" smtClean="0"/>
              <a:t>Ripple-carry, carry-save, carry look-ahead, etc.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If it just sees a Boolean function with 65 inputs, it has to work a lot harder to achieve the same results</a:t>
            </a:r>
          </a:p>
          <a:p>
            <a:pPr lvl="1" eaLnBrk="1" hangingPunct="1"/>
            <a:r>
              <a:rPr lang="en-US" altLang="en-US" smtClean="0"/>
              <a:t>Do you think it can invent a CLA on the fly?</a:t>
            </a: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8AE1BA4-188B-4AEF-A722-C59800425F53}" type="slidenum">
              <a:rPr lang="en-US" altLang="en-US" sz="1000" b="0">
                <a:latin typeface="Verdana" panose="020B0604030504040204" pitchFamily="34" charset="0"/>
              </a:rPr>
              <a:pPr/>
              <a:t>6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04788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Optimization in Synthesis</a:t>
            </a:r>
          </a:p>
        </p:txBody>
      </p:sp>
      <p:sp>
        <p:nvSpPr>
          <p:cNvPr id="341005" name="Rectangle 1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None of these are guaranteed!</a:t>
            </a:r>
          </a:p>
          <a:p>
            <a:pPr lvl="1" eaLnBrk="1" hangingPunct="1"/>
            <a:r>
              <a:rPr lang="en-US" altLang="en-US" dirty="0" smtClean="0"/>
              <a:t>Most synthesizers will make at least some attempt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dirty="0" smtClean="0"/>
              <a:t>Detect and eliminate redundant logic</a:t>
            </a:r>
          </a:p>
          <a:p>
            <a:pPr eaLnBrk="1" hangingPunct="1"/>
            <a:r>
              <a:rPr lang="en-US" altLang="en-US" dirty="0" smtClean="0"/>
              <a:t>Detect combinational feedback loops</a:t>
            </a:r>
          </a:p>
          <a:p>
            <a:pPr eaLnBrk="1" hangingPunct="1"/>
            <a:r>
              <a:rPr lang="en-US" altLang="en-US" dirty="0" smtClean="0"/>
              <a:t>Exploit don't-care conditions</a:t>
            </a:r>
          </a:p>
          <a:p>
            <a:pPr eaLnBrk="1" hangingPunct="1"/>
            <a:r>
              <a:rPr lang="en-US" altLang="en-US" dirty="0" smtClean="0"/>
              <a:t>Try to detect unused states </a:t>
            </a:r>
            <a:r>
              <a:rPr lang="en-US" altLang="en-US" sz="2400" dirty="0" smtClean="0"/>
              <a:t>(logic states you can’t get to)</a:t>
            </a:r>
          </a:p>
          <a:p>
            <a:pPr eaLnBrk="1" hangingPunct="1"/>
            <a:r>
              <a:rPr lang="en-US" altLang="en-US" dirty="0" smtClean="0"/>
              <a:t>Synthesize optimal, multilevel realizations subject to:</a:t>
            </a:r>
          </a:p>
          <a:p>
            <a:pPr lvl="1" eaLnBrk="1" hangingPunct="1"/>
            <a:r>
              <a:rPr lang="en-US" altLang="en-US" dirty="0" smtClean="0"/>
              <a:t>constraints on area and/or speed </a:t>
            </a:r>
          </a:p>
          <a:p>
            <a:pPr lvl="1" eaLnBrk="1" hangingPunct="1"/>
            <a:r>
              <a:rPr lang="en-US" altLang="en-US" dirty="0" smtClean="0"/>
              <a:t>available technology (library)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53D2A97-71F8-4E32-9773-D952F15D3323}" type="slidenum">
              <a:rPr lang="en-US" altLang="en-US" sz="1000" b="0">
                <a:latin typeface="Verdana" panose="020B0604030504040204" pitchFamily="34" charset="0"/>
              </a:rPr>
              <a:pPr/>
              <a:t>7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1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1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10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10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10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10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10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10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10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10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10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10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10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10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10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10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0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Optimization Process</a:t>
            </a:r>
          </a:p>
        </p:txBody>
      </p:sp>
      <p:sp>
        <p:nvSpPr>
          <p:cNvPr id="367623" name="Rectangle 7"/>
          <p:cNvSpPr>
            <a:spLocks noGrp="1" noChangeArrowheads="1"/>
          </p:cNvSpPr>
          <p:nvPr>
            <p:ph idx="1"/>
          </p:nvPr>
        </p:nvSpPr>
        <p:spPr>
          <a:xfrm>
            <a:off x="608013" y="1684338"/>
            <a:ext cx="8078787" cy="461645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Optimization modifies the initial </a:t>
            </a:r>
            <a:r>
              <a:rPr lang="en-US" altLang="en-US" dirty="0" err="1" smtClean="0"/>
              <a:t>netlist</a:t>
            </a:r>
            <a:r>
              <a:rPr lang="en-US" altLang="en-US" dirty="0" smtClean="0"/>
              <a:t> resulting from elaboration.</a:t>
            </a:r>
          </a:p>
          <a:p>
            <a:pPr lvl="1" eaLnBrk="1" hangingPunct="1"/>
            <a:r>
              <a:rPr lang="en-US" altLang="en-US" dirty="0" smtClean="0"/>
              <a:t>Architecture choices made first (CLA,RCA,…)</a:t>
            </a:r>
          </a:p>
          <a:p>
            <a:pPr lvl="1" eaLnBrk="1" hangingPunct="1"/>
            <a:r>
              <a:rPr lang="en-US" altLang="en-US" dirty="0" smtClean="0"/>
              <a:t>Boolean logic level optimization next</a:t>
            </a:r>
          </a:p>
          <a:p>
            <a:pPr lvl="1" eaLnBrk="1" hangingPunct="1"/>
            <a:r>
              <a:rPr lang="en-US" altLang="en-US" dirty="0" smtClean="0"/>
              <a:t>Maps to cells from the technology library</a:t>
            </a:r>
          </a:p>
          <a:p>
            <a:pPr lvl="1" eaLnBrk="1" hangingPunct="1"/>
            <a:r>
              <a:rPr lang="en-US" altLang="en-US" dirty="0" smtClean="0"/>
              <a:t>Attempts to meet all specified constraints</a:t>
            </a:r>
          </a:p>
          <a:p>
            <a:pPr eaLnBrk="1" hangingPunct="1"/>
            <a:r>
              <a:rPr lang="en-US" altLang="en-US" dirty="0" smtClean="0"/>
              <a:t>The process is divided into major phases</a:t>
            </a:r>
          </a:p>
          <a:p>
            <a:pPr lvl="1" eaLnBrk="1" hangingPunct="1"/>
            <a:r>
              <a:rPr lang="en-US" altLang="en-US" dirty="0" smtClean="0"/>
              <a:t>All or some selection of the major phases may be performed during optimization </a:t>
            </a:r>
          </a:p>
          <a:p>
            <a:pPr lvl="1" eaLnBrk="1" hangingPunct="1"/>
            <a:r>
              <a:rPr lang="en-US" altLang="en-US" dirty="0" smtClean="0"/>
              <a:t>Phase selection can be controlled by the user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DD10154-461B-4D6F-B5D6-E3762D327503}" type="slidenum">
              <a:rPr lang="en-US" altLang="en-US" sz="1000" b="0">
                <a:latin typeface="Verdana" panose="020B0604030504040204" pitchFamily="34" charset="0"/>
              </a:rPr>
              <a:pPr/>
              <a:t>8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7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7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7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67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7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76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76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76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76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76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76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76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76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76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76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76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76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76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76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76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76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76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76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76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76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76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76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676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676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76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676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676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76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676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76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676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676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676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676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76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74617" y="17462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Optimization Phases</a:t>
            </a:r>
          </a:p>
        </p:txBody>
      </p:sp>
      <p:sp>
        <p:nvSpPr>
          <p:cNvPr id="342028" name="Rectangle 1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1910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Architectural optimization</a:t>
            </a:r>
          </a:p>
          <a:p>
            <a:pPr lvl="1" eaLnBrk="1" hangingPunct="1"/>
            <a:r>
              <a:rPr lang="en-US" altLang="en-US" smtClean="0"/>
              <a:t>High-level optimizations that occur before the design is mapped to the logic-level</a:t>
            </a:r>
          </a:p>
          <a:p>
            <a:pPr lvl="1" eaLnBrk="1" hangingPunct="1"/>
            <a:r>
              <a:rPr lang="en-US" altLang="en-US" smtClean="0"/>
              <a:t>Based on constraints and high-level coding style</a:t>
            </a:r>
          </a:p>
          <a:p>
            <a:pPr lvl="1" eaLnBrk="1" hangingPunct="1"/>
            <a:r>
              <a:rPr lang="en-US" altLang="en-US" smtClean="0"/>
              <a:t>Level of parallelism?</a:t>
            </a:r>
          </a:p>
          <a:p>
            <a:pPr lvl="1" eaLnBrk="1" hangingPunct="1"/>
            <a:r>
              <a:rPr lang="en-US" altLang="en-US" smtClean="0"/>
              <a:t>Building block choices like adder architecture (DW components)</a:t>
            </a:r>
          </a:p>
          <a:p>
            <a:pPr lvl="1" eaLnBrk="1" hangingPunct="1"/>
            <a:r>
              <a:rPr lang="en-US" altLang="en-US" smtClean="0"/>
              <a:t>After optimization circuit function is represented by a generic, technology-independent netlist (GTECH)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E3E00E4-0771-4971-8ECC-CEB238C7BD2B}" type="slidenum">
              <a:rPr lang="en-US" altLang="en-US" sz="1000" b="0">
                <a:latin typeface="Verdana" panose="020B0604030504040204" pitchFamily="34" charset="0"/>
              </a:rPr>
              <a:pPr/>
              <a:t>9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2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42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42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42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42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8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555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555Theme" id="{E0FF54AE-9C37-4E24-9A62-0E01F95333A7}" vid="{EFA1C45D-74FA-4556-843B-D9496DA3411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555Theme</Template>
  <TotalTime>30025</TotalTime>
  <Words>1296</Words>
  <Application>Microsoft Office PowerPoint</Application>
  <PresentationFormat>On-screen Show (4:3)</PresentationFormat>
  <Paragraphs>342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Arial</vt:lpstr>
      <vt:lpstr>Calibri</vt:lpstr>
      <vt:lpstr>Constantia</vt:lpstr>
      <vt:lpstr>Courier New</vt:lpstr>
      <vt:lpstr>Tahoma</vt:lpstr>
      <vt:lpstr>Times New Roman</vt:lpstr>
      <vt:lpstr>Verdana</vt:lpstr>
      <vt:lpstr>Wingdings</vt:lpstr>
      <vt:lpstr>Wingdings 2</vt:lpstr>
      <vt:lpstr>555Theme</vt:lpstr>
      <vt:lpstr>Equation</vt:lpstr>
      <vt:lpstr>ECE 551 Digital Design And Synthesis</vt:lpstr>
      <vt:lpstr>Administrative Matters</vt:lpstr>
      <vt:lpstr>PowerPoint Presentation</vt:lpstr>
      <vt:lpstr>Initial Steps (Analyze Verilog File)</vt:lpstr>
      <vt:lpstr>Translation (Elaboration)</vt:lpstr>
      <vt:lpstr>Importance of Translation</vt:lpstr>
      <vt:lpstr>Optimization in Synthesis</vt:lpstr>
      <vt:lpstr>Optimization Process</vt:lpstr>
      <vt:lpstr>Optimization Phases</vt:lpstr>
      <vt:lpstr>PowerPoint Presentation</vt:lpstr>
      <vt:lpstr>Architectural Optimization</vt:lpstr>
      <vt:lpstr>Logic/Gate-Level Optimization</vt:lpstr>
      <vt:lpstr>Logic/Gate-Level Optimization</vt:lpstr>
      <vt:lpstr>Combinational Optimization</vt:lpstr>
      <vt:lpstr>Gate-Level Optimization</vt:lpstr>
      <vt:lpstr>Logic-Level Optimizations</vt:lpstr>
      <vt:lpstr>Logic Optimizations</vt:lpstr>
      <vt:lpstr>Logic Optimizations</vt:lpstr>
      <vt:lpstr>Decomposition</vt:lpstr>
      <vt:lpstr>Decomposition Example</vt:lpstr>
      <vt:lpstr>Extraction</vt:lpstr>
      <vt:lpstr>Extraction Example</vt:lpstr>
      <vt:lpstr>Factoring</vt:lpstr>
      <vt:lpstr>Factoring Example</vt:lpstr>
      <vt:lpstr>Substitution</vt:lpstr>
      <vt:lpstr>Substitution Example</vt:lpstr>
      <vt:lpstr>Elimination (Flattening)</vt:lpstr>
      <vt:lpstr>Elimination Example</vt:lpstr>
      <vt:lpstr>compile_ultra Optimizations</vt:lpstr>
      <vt:lpstr>How to Ensure a Job Offer Once You Have the on-site Interview</vt:lpstr>
      <vt:lpstr>Sharing and Unsharing</vt:lpstr>
      <vt:lpstr>Sharing and Unsharing</vt:lpstr>
      <vt:lpstr>Sequential Inversion</vt:lpstr>
      <vt:lpstr>Register Retiming</vt:lpstr>
      <vt:lpstr>Register Retiming Example [1]</vt:lpstr>
      <vt:lpstr>Register Retiming Example [2]</vt:lpstr>
    </vt:vector>
  </TitlesOfParts>
  <Company>University of Wisconsin-Madison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Katherine Compton</dc:creator>
  <cp:lastModifiedBy>Eric Hoffman</cp:lastModifiedBy>
  <cp:revision>303</cp:revision>
  <cp:lastPrinted>2019-04-01T15:31:30Z</cp:lastPrinted>
  <dcterms:created xsi:type="dcterms:W3CDTF">2004-09-02T02:36:09Z</dcterms:created>
  <dcterms:modified xsi:type="dcterms:W3CDTF">2019-04-01T15:31:48Z</dcterms:modified>
</cp:coreProperties>
</file>