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340" r:id="rId4"/>
    <p:sldId id="476" r:id="rId5"/>
    <p:sldId id="480" r:id="rId6"/>
    <p:sldId id="452" r:id="rId7"/>
    <p:sldId id="477" r:id="rId8"/>
    <p:sldId id="453" r:id="rId9"/>
    <p:sldId id="454" r:id="rId10"/>
    <p:sldId id="455" r:id="rId11"/>
    <p:sldId id="478" r:id="rId12"/>
    <p:sldId id="479" r:id="rId13"/>
    <p:sldId id="482" r:id="rId14"/>
    <p:sldId id="484" r:id="rId15"/>
    <p:sldId id="485" r:id="rId16"/>
    <p:sldId id="488" r:id="rId17"/>
    <p:sldId id="486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8" d="100"/>
          <a:sy n="88" d="100"/>
        </p:scale>
        <p:origin x="161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defTabSz="914877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B44511-575A-4057-A425-A0FA08E0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351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25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fld id="{6A541A94-2741-4AA0-969B-76FB1888A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59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9D95F-D954-4A54-97A1-A9F28BD5A6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8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4A16E-1BBC-4370-AD69-C930917A8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0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04FAA-1D38-4B0D-911F-6D90F8261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16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D5345-7249-4C25-A837-6482C01B46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4E8627B-9404-4823-977C-57E1ECD53A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1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20858-83D3-4BA4-977B-599CC15C12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B620-0726-4D94-B23C-E01DC33A74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85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19B9F-C1F6-4452-8ED1-6D32E0C987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9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B61FF-A768-4520-BB88-1FE832FBEF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1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C8D40-9A3A-46E1-B803-A03D3CAC8B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9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32270DD-C0E2-428F-AEB0-5CB9272596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05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A77BFD12-68A9-473E-930C-777E68A38A4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5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ECE 551</a:t>
            </a:r>
            <a:br>
              <a:rPr lang="en-US" altLang="en-US" sz="4800" smtClean="0"/>
            </a:br>
            <a:r>
              <a:rPr lang="en-US" altLang="en-US" sz="3700" smtClean="0"/>
              <a:t>Digital Design And Synthesis</a:t>
            </a:r>
            <a:endParaRPr lang="en-US" altLang="en-US" sz="260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Spring ‘19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/>
              <a:t>Parasitic Capacitance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SDF &amp; Back Annotation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01" y="2333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What is Done with These Values?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660389-C5A7-4737-94B0-B14876EDD981}" type="slidenum">
              <a:rPr lang="en-US" altLang="en-US" sz="1000">
                <a:latin typeface="Verdana" panose="020B0604030504040204" pitchFamily="34" charset="0"/>
              </a:rPr>
              <a:pPr/>
              <a:t>10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2292" name="Picture 18" descr="TimingCa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19"/>
          <p:cNvSpPr>
            <a:spLocks noChangeShapeType="1"/>
          </p:cNvSpPr>
          <p:nvPr/>
        </p:nvSpPr>
        <p:spPr bwMode="auto">
          <a:xfrm flipV="1">
            <a:off x="4814888" y="2438400"/>
            <a:ext cx="138112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20"/>
          <p:cNvSpPr>
            <a:spLocks noChangeArrowheads="1"/>
          </p:cNvSpPr>
          <p:nvPr/>
        </p:nvSpPr>
        <p:spPr bwMode="auto">
          <a:xfrm>
            <a:off x="4683125" y="2476500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21"/>
          <p:cNvSpPr>
            <a:spLocks noChangeArrowheads="1"/>
          </p:cNvSpPr>
          <p:nvPr/>
        </p:nvSpPr>
        <p:spPr bwMode="auto">
          <a:xfrm>
            <a:off x="4689475" y="2540000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22"/>
          <p:cNvSpPr>
            <a:spLocks noChangeArrowheads="1"/>
          </p:cNvSpPr>
          <p:nvPr/>
        </p:nvSpPr>
        <p:spPr bwMode="auto">
          <a:xfrm>
            <a:off x="4710113" y="2619375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auto">
          <a:xfrm>
            <a:off x="4724400" y="2590800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4088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2133600" cy="60325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Extracted Parasitic values used here</a:t>
            </a:r>
          </a:p>
        </p:txBody>
      </p:sp>
      <p:sp>
        <p:nvSpPr>
          <p:cNvPr id="344089" name="Line 25"/>
          <p:cNvSpPr>
            <a:spLocks noChangeShapeType="1"/>
          </p:cNvSpPr>
          <p:nvPr/>
        </p:nvSpPr>
        <p:spPr bwMode="auto">
          <a:xfrm flipH="1">
            <a:off x="6781800" y="2209800"/>
            <a:ext cx="5334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90" name="Text Box 26"/>
          <p:cNvSpPr txBox="1">
            <a:spLocks noChangeArrowheads="1"/>
          </p:cNvSpPr>
          <p:nvPr/>
        </p:nvSpPr>
        <p:spPr bwMode="auto">
          <a:xfrm>
            <a:off x="533400" y="3810000"/>
            <a:ext cx="3422650" cy="60325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A file called a .SDF file is generated</a:t>
            </a:r>
          </a:p>
          <a:p>
            <a:r>
              <a:rPr lang="en-US" altLang="en-US" sz="1600"/>
              <a:t>SDF = Standard Delay Format</a:t>
            </a:r>
          </a:p>
        </p:txBody>
      </p:sp>
      <p:sp>
        <p:nvSpPr>
          <p:cNvPr id="344091" name="Line 27"/>
          <p:cNvSpPr>
            <a:spLocks noChangeShapeType="1"/>
          </p:cNvSpPr>
          <p:nvPr/>
        </p:nvSpPr>
        <p:spPr bwMode="auto">
          <a:xfrm>
            <a:off x="3962400" y="4267200"/>
            <a:ext cx="3810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6705600" y="2819400"/>
            <a:ext cx="1905000" cy="13366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The functionality of this “Timing Calculator” is typically built into the APR tool</a:t>
            </a:r>
          </a:p>
        </p:txBody>
      </p:sp>
      <p:sp>
        <p:nvSpPr>
          <p:cNvPr id="344093" name="Line 29"/>
          <p:cNvSpPr>
            <a:spLocks noChangeShapeType="1"/>
          </p:cNvSpPr>
          <p:nvPr/>
        </p:nvSpPr>
        <p:spPr bwMode="auto">
          <a:xfrm flipH="1">
            <a:off x="5334000" y="3048000"/>
            <a:ext cx="13716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533400" y="4572000"/>
            <a:ext cx="3354388" cy="60325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The analysis tool can be ModelSim</a:t>
            </a:r>
          </a:p>
          <a:p>
            <a:r>
              <a:rPr lang="en-US" altLang="en-US" sz="1600"/>
              <a:t>ModelSim can read .SDF files.</a:t>
            </a:r>
          </a:p>
        </p:txBody>
      </p:sp>
      <p:sp>
        <p:nvSpPr>
          <p:cNvPr id="344095" name="Line 31"/>
          <p:cNvSpPr>
            <a:spLocks noChangeShapeType="1"/>
          </p:cNvSpPr>
          <p:nvPr/>
        </p:nvSpPr>
        <p:spPr bwMode="auto">
          <a:xfrm>
            <a:off x="3886200" y="4953000"/>
            <a:ext cx="381000" cy="2286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8" grpId="0" animBg="1"/>
      <p:bldP spid="344089" grpId="0" animBg="1"/>
      <p:bldP spid="344090" grpId="0" animBg="1"/>
      <p:bldP spid="344091" grpId="0" animBg="1"/>
      <p:bldP spid="344092" grpId="0" animBg="1"/>
      <p:bldP spid="344093" grpId="0" animBg="1"/>
      <p:bldP spid="344094" grpId="0" animBg="1"/>
      <p:bldP spid="3440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5986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Post Layout Simulation</a:t>
            </a:r>
          </a:p>
        </p:txBody>
      </p:sp>
      <p:sp>
        <p:nvSpPr>
          <p:cNvPr id="3686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894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whole process of analyzing with extracted </a:t>
            </a:r>
            <a:r>
              <a:rPr lang="en-US" altLang="en-US" dirty="0" err="1" smtClean="0"/>
              <a:t>parasitics</a:t>
            </a:r>
            <a:r>
              <a:rPr lang="en-US" altLang="en-US" dirty="0" smtClean="0"/>
              <a:t> is often referred to as “back annotation”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Back annotation of </a:t>
            </a:r>
            <a:r>
              <a:rPr lang="en-US" altLang="en-US" dirty="0" err="1" smtClean="0"/>
              <a:t>parasitics</a:t>
            </a:r>
            <a:r>
              <a:rPr lang="en-US" altLang="en-US" dirty="0" smtClean="0"/>
              <a:t> can be to dynamic or static timing analysis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Static timing analysis tools are like what Synopsys does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Timing reports like Synopsys shows for max and min paths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 smtClean="0"/>
              <a:t>NanoTime</a:t>
            </a:r>
            <a:r>
              <a:rPr lang="en-US" altLang="en-US" dirty="0" smtClean="0"/>
              <a:t> (also a Synopsys tool) is a really good static timing analysis tool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ModelSim</a:t>
            </a:r>
            <a:r>
              <a:rPr lang="en-US" altLang="en-US" dirty="0" smtClean="0"/>
              <a:t> can accept .SDF files for back annotation of </a:t>
            </a:r>
            <a:r>
              <a:rPr lang="en-US" altLang="en-US" dirty="0" err="1" smtClean="0"/>
              <a:t>parasitics</a:t>
            </a:r>
            <a:r>
              <a:rPr lang="en-US" altLang="en-US" dirty="0" smtClean="0"/>
              <a:t>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Now you would re-run some/all of your tests with this timing back annotated.  (This is dynamic simulation)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4B7B61-8246-4D00-8F88-685604754B92}" type="slidenum">
              <a:rPr lang="en-US" altLang="en-US" sz="1000">
                <a:latin typeface="Verdana" panose="020B0604030504040204" pitchFamily="34" charset="0"/>
              </a:rPr>
              <a:pPr/>
              <a:t>11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653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What Does This SDF File Look Like?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C44B17-2FCD-4871-8087-011A111054A0}" type="slidenum">
              <a:rPr lang="en-US" altLang="en-US" sz="1000">
                <a:latin typeface="Verdana" panose="020B0604030504040204" pitchFamily="34" charset="0"/>
              </a:rPr>
              <a:pPr/>
              <a:t>12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4340" name="Picture 17" descr="SD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3375"/>
            <a:ext cx="5038725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5089525" y="1611313"/>
            <a:ext cx="2838450" cy="53975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PVT for which the delay data was</a:t>
            </a:r>
          </a:p>
          <a:p>
            <a:r>
              <a:rPr lang="en-US" altLang="en-US"/>
              <a:t>calculated, is specified in header</a:t>
            </a:r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 flipH="1">
            <a:off x="2971800" y="2133600"/>
            <a:ext cx="21336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3" name="Line 20"/>
          <p:cNvSpPr>
            <a:spLocks noChangeShapeType="1"/>
          </p:cNvSpPr>
          <p:nvPr/>
        </p:nvSpPr>
        <p:spPr bwMode="auto">
          <a:xfrm flipH="1">
            <a:off x="3352800" y="2133600"/>
            <a:ext cx="1752600" cy="1447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H="1">
            <a:off x="2895600" y="2133600"/>
            <a:ext cx="220980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5" name="Text Box 22"/>
          <p:cNvSpPr txBox="1">
            <a:spLocks noChangeArrowheads="1"/>
          </p:cNvSpPr>
          <p:nvPr/>
        </p:nvSpPr>
        <p:spPr bwMode="auto">
          <a:xfrm>
            <a:off x="5181600" y="3581400"/>
            <a:ext cx="3311525" cy="3270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Cell instance for which this data applies</a:t>
            </a:r>
          </a:p>
        </p:txBody>
      </p:sp>
      <p:sp>
        <p:nvSpPr>
          <p:cNvPr id="14346" name="Line 23"/>
          <p:cNvSpPr>
            <a:spLocks noChangeShapeType="1"/>
          </p:cNvSpPr>
          <p:nvPr/>
        </p:nvSpPr>
        <p:spPr bwMode="auto">
          <a:xfrm flipH="1">
            <a:off x="2438400" y="3810000"/>
            <a:ext cx="27432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7" name="Text Box 24"/>
          <p:cNvSpPr txBox="1">
            <a:spLocks noChangeArrowheads="1"/>
          </p:cNvSpPr>
          <p:nvPr/>
        </p:nvSpPr>
        <p:spPr bwMode="auto">
          <a:xfrm>
            <a:off x="5410200" y="4419600"/>
            <a:ext cx="2874963" cy="7524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clk2q delay (min:typ:max)</a:t>
            </a:r>
          </a:p>
          <a:p>
            <a:r>
              <a:rPr lang="en-US" altLang="en-US"/>
              <a:t>(use min for hold-time checking)</a:t>
            </a:r>
          </a:p>
          <a:p>
            <a:r>
              <a:rPr lang="en-US" altLang="en-US"/>
              <a:t>(use max for setup-time checking)</a:t>
            </a:r>
          </a:p>
        </p:txBody>
      </p:sp>
      <p:sp>
        <p:nvSpPr>
          <p:cNvPr id="14348" name="Line 25"/>
          <p:cNvSpPr>
            <a:spLocks noChangeShapeType="1"/>
          </p:cNvSpPr>
          <p:nvPr/>
        </p:nvSpPr>
        <p:spPr bwMode="auto">
          <a:xfrm flipH="1">
            <a:off x="4648200" y="4800600"/>
            <a:ext cx="7620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5410200" y="5486400"/>
            <a:ext cx="2914650" cy="3270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clr2q delay (asynch reset to Q out)</a:t>
            </a:r>
          </a:p>
        </p:txBody>
      </p:sp>
      <p:sp>
        <p:nvSpPr>
          <p:cNvPr id="14350" name="Line 27"/>
          <p:cNvSpPr>
            <a:spLocks noChangeShapeType="1"/>
          </p:cNvSpPr>
          <p:nvPr/>
        </p:nvSpPr>
        <p:spPr bwMode="auto">
          <a:xfrm flipH="1" flipV="1">
            <a:off x="3505200" y="5181600"/>
            <a:ext cx="19050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19" y="3111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Parasitics</a:t>
            </a:r>
            <a:r>
              <a:rPr lang="en-US" altLang="en-US" sz="3600" dirty="0" smtClean="0"/>
              <a:t> Don’t Just Slow Down Cells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998805-92E9-41E0-8196-515846ADA9E2}" type="slidenum">
              <a:rPr lang="en-US" altLang="en-US" sz="1000">
                <a:latin typeface="Verdana" panose="020B0604030504040204" pitchFamily="34" charset="0"/>
              </a:rPr>
              <a:pPr/>
              <a:t>13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5364" name="Text Box 13"/>
          <p:cNvSpPr txBox="1">
            <a:spLocks noChangeArrowheads="1"/>
          </p:cNvSpPr>
          <p:nvPr/>
        </p:nvSpPr>
        <p:spPr bwMode="auto">
          <a:xfrm>
            <a:off x="304800" y="1804988"/>
            <a:ext cx="847883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 Resistance:</a:t>
            </a:r>
          </a:p>
          <a:p>
            <a:pPr lvl="1" eaLnBrk="1" hangingPunct="1"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When Rdriver &gt;&gt; Rwire then it is not useful to look at interconnect in terms of 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</a:rPr>
              <a:t>RC.  Lumped capacitance works fine.</a:t>
            </a:r>
          </a:p>
          <a:p>
            <a:pPr lvl="1"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Now that chips are larger and drivers are faster these RC components become </a:t>
            </a:r>
          </a:p>
          <a:p>
            <a:pPr lvl="1" eaLnBrk="1" hangingPunct="1"/>
            <a:r>
              <a:rPr lang="en-US" altLang="en-US" sz="1800">
                <a:latin typeface="Times New Roman" panose="02020603050405020304" pitchFamily="18" charset="0"/>
              </a:rPr>
              <a:t>significant.</a:t>
            </a:r>
          </a:p>
          <a:p>
            <a:pPr lvl="1" eaLnBrk="1" hangingPunct="1"/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Consider a 2000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>
                <a:latin typeface="Times New Roman" panose="02020603050405020304" pitchFamily="18" charset="0"/>
              </a:rPr>
              <a:t> M2 line at 0.18u wide.  The route it self has a 0.45pF capacitance. 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drives a 0.3pF load.  The resistance M2 = 19m</a:t>
            </a:r>
            <a:r>
              <a:rPr lang="en-US" altLang="en-US" sz="1800">
                <a:latin typeface="Symbol" panose="05050102010706020507" pitchFamily="18" charset="2"/>
              </a:rPr>
              <a:t>W</a:t>
            </a:r>
            <a:r>
              <a:rPr lang="en-US" altLang="en-US" sz="1800">
                <a:latin typeface="Times New Roman" panose="02020603050405020304" pitchFamily="18" charset="0"/>
              </a:rPr>
              <a:t>/sq.</a:t>
            </a:r>
          </a:p>
        </p:txBody>
      </p:sp>
      <p:grpSp>
        <p:nvGrpSpPr>
          <p:cNvPr id="15365" name="Group 14"/>
          <p:cNvGrpSpPr>
            <a:grpSpLocks/>
          </p:cNvGrpSpPr>
          <p:nvPr/>
        </p:nvGrpSpPr>
        <p:grpSpPr bwMode="auto">
          <a:xfrm>
            <a:off x="854075" y="4610100"/>
            <a:ext cx="1524000" cy="762000"/>
            <a:chOff x="576" y="2016"/>
            <a:chExt cx="960" cy="480"/>
          </a:xfrm>
        </p:grpSpPr>
        <p:sp>
          <p:nvSpPr>
            <p:cNvPr id="15405" name="Oval 15"/>
            <p:cNvSpPr>
              <a:spLocks noChangeArrowheads="1"/>
            </p:cNvSpPr>
            <p:nvPr/>
          </p:nvSpPr>
          <p:spPr bwMode="auto">
            <a:xfrm>
              <a:off x="1200" y="2208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Line 16"/>
            <p:cNvSpPr>
              <a:spLocks noChangeShapeType="1"/>
            </p:cNvSpPr>
            <p:nvPr/>
          </p:nvSpPr>
          <p:spPr bwMode="auto">
            <a:xfrm flipH="1" flipV="1">
              <a:off x="816" y="2016"/>
              <a:ext cx="38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17"/>
            <p:cNvSpPr>
              <a:spLocks noChangeShapeType="1"/>
            </p:cNvSpPr>
            <p:nvPr/>
          </p:nvSpPr>
          <p:spPr bwMode="auto">
            <a:xfrm flipH="1">
              <a:off x="816" y="2256"/>
              <a:ext cx="38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8"/>
            <p:cNvSpPr>
              <a:spLocks noChangeShapeType="1"/>
            </p:cNvSpPr>
            <p:nvPr/>
          </p:nvSpPr>
          <p:spPr bwMode="auto">
            <a:xfrm flipV="1">
              <a:off x="816" y="20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19"/>
            <p:cNvSpPr>
              <a:spLocks noChangeShapeType="1"/>
            </p:cNvSpPr>
            <p:nvPr/>
          </p:nvSpPr>
          <p:spPr bwMode="auto">
            <a:xfrm flipH="1">
              <a:off x="576" y="225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20"/>
            <p:cNvSpPr>
              <a:spLocks noChangeShapeType="1"/>
            </p:cNvSpPr>
            <p:nvPr/>
          </p:nvSpPr>
          <p:spPr bwMode="auto">
            <a:xfrm>
              <a:off x="1296" y="225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Line 21"/>
          <p:cNvSpPr>
            <a:spLocks noChangeShapeType="1"/>
          </p:cNvSpPr>
          <p:nvPr/>
        </p:nvSpPr>
        <p:spPr bwMode="auto">
          <a:xfrm>
            <a:off x="2378075" y="49911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22"/>
          <p:cNvSpPr>
            <a:spLocks noChangeShapeType="1"/>
          </p:cNvSpPr>
          <p:nvPr/>
        </p:nvSpPr>
        <p:spPr bwMode="auto">
          <a:xfrm flipV="1">
            <a:off x="3140075" y="48387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23"/>
          <p:cNvSpPr>
            <a:spLocks noChangeShapeType="1"/>
          </p:cNvSpPr>
          <p:nvPr/>
        </p:nvSpPr>
        <p:spPr bwMode="auto">
          <a:xfrm>
            <a:off x="3140075" y="48387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4"/>
          <p:cNvSpPr>
            <a:spLocks noChangeShapeType="1"/>
          </p:cNvSpPr>
          <p:nvPr/>
        </p:nvSpPr>
        <p:spPr bwMode="auto">
          <a:xfrm flipV="1">
            <a:off x="3216275" y="4838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5"/>
          <p:cNvSpPr>
            <a:spLocks noChangeShapeType="1"/>
          </p:cNvSpPr>
          <p:nvPr/>
        </p:nvSpPr>
        <p:spPr bwMode="auto">
          <a:xfrm>
            <a:off x="3216275" y="48387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26"/>
          <p:cNvSpPr>
            <a:spLocks noChangeShapeType="1"/>
          </p:cNvSpPr>
          <p:nvPr/>
        </p:nvSpPr>
        <p:spPr bwMode="auto">
          <a:xfrm flipV="1">
            <a:off x="3292475" y="4838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27"/>
          <p:cNvSpPr>
            <a:spLocks noChangeShapeType="1"/>
          </p:cNvSpPr>
          <p:nvPr/>
        </p:nvSpPr>
        <p:spPr bwMode="auto">
          <a:xfrm>
            <a:off x="3292475" y="48387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8"/>
          <p:cNvSpPr>
            <a:spLocks noChangeShapeType="1"/>
          </p:cNvSpPr>
          <p:nvPr/>
        </p:nvSpPr>
        <p:spPr bwMode="auto">
          <a:xfrm flipV="1">
            <a:off x="3368675" y="4838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29"/>
          <p:cNvSpPr>
            <a:spLocks noChangeShapeType="1"/>
          </p:cNvSpPr>
          <p:nvPr/>
        </p:nvSpPr>
        <p:spPr bwMode="auto">
          <a:xfrm>
            <a:off x="3368675" y="48387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30"/>
          <p:cNvSpPr>
            <a:spLocks noChangeShapeType="1"/>
          </p:cNvSpPr>
          <p:nvPr/>
        </p:nvSpPr>
        <p:spPr bwMode="auto">
          <a:xfrm flipV="1">
            <a:off x="3444875" y="48387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31"/>
          <p:cNvSpPr>
            <a:spLocks noChangeShapeType="1"/>
          </p:cNvSpPr>
          <p:nvPr/>
        </p:nvSpPr>
        <p:spPr bwMode="auto">
          <a:xfrm>
            <a:off x="3444875" y="48387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32"/>
          <p:cNvSpPr>
            <a:spLocks noChangeShapeType="1"/>
          </p:cNvSpPr>
          <p:nvPr/>
        </p:nvSpPr>
        <p:spPr bwMode="auto">
          <a:xfrm flipV="1">
            <a:off x="3521075" y="49911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3521075" y="49911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9" name="Group 34"/>
          <p:cNvGrpSpPr>
            <a:grpSpLocks/>
          </p:cNvGrpSpPr>
          <p:nvPr/>
        </p:nvGrpSpPr>
        <p:grpSpPr bwMode="auto">
          <a:xfrm flipV="1">
            <a:off x="3978275" y="5448300"/>
            <a:ext cx="457200" cy="76200"/>
            <a:chOff x="2880" y="2688"/>
            <a:chExt cx="288" cy="48"/>
          </a:xfrm>
        </p:grpSpPr>
        <p:sp>
          <p:nvSpPr>
            <p:cNvPr id="15403" name="Arc 35"/>
            <p:cNvSpPr>
              <a:spLocks/>
            </p:cNvSpPr>
            <p:nvPr/>
          </p:nvSpPr>
          <p:spPr bwMode="auto">
            <a:xfrm flipV="1">
              <a:off x="3024" y="2688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Arc 36"/>
            <p:cNvSpPr>
              <a:spLocks/>
            </p:cNvSpPr>
            <p:nvPr/>
          </p:nvSpPr>
          <p:spPr bwMode="auto">
            <a:xfrm flipH="1" flipV="1">
              <a:off x="2880" y="2688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0" name="Line 37"/>
          <p:cNvSpPr>
            <a:spLocks noChangeShapeType="1"/>
          </p:cNvSpPr>
          <p:nvPr/>
        </p:nvSpPr>
        <p:spPr bwMode="auto">
          <a:xfrm>
            <a:off x="3978275" y="5372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38"/>
          <p:cNvSpPr txBox="1">
            <a:spLocks noChangeArrowheads="1"/>
          </p:cNvSpPr>
          <p:nvPr/>
        </p:nvSpPr>
        <p:spPr bwMode="auto">
          <a:xfrm>
            <a:off x="4435475" y="5295900"/>
            <a:ext cx="83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0.45pF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82" name="Line 39"/>
          <p:cNvSpPr>
            <a:spLocks noChangeShapeType="1"/>
          </p:cNvSpPr>
          <p:nvPr/>
        </p:nvSpPr>
        <p:spPr bwMode="auto">
          <a:xfrm flipV="1">
            <a:off x="4206875" y="4991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40"/>
          <p:cNvSpPr>
            <a:spLocks noChangeShapeType="1"/>
          </p:cNvSpPr>
          <p:nvPr/>
        </p:nvSpPr>
        <p:spPr bwMode="auto">
          <a:xfrm>
            <a:off x="4206875" y="54483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41"/>
          <p:cNvSpPr>
            <a:spLocks noChangeShapeType="1"/>
          </p:cNvSpPr>
          <p:nvPr/>
        </p:nvSpPr>
        <p:spPr bwMode="auto">
          <a:xfrm>
            <a:off x="4054475" y="5981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42"/>
          <p:cNvSpPr>
            <a:spLocks noChangeShapeType="1"/>
          </p:cNvSpPr>
          <p:nvPr/>
        </p:nvSpPr>
        <p:spPr bwMode="auto">
          <a:xfrm>
            <a:off x="4054475" y="59817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43"/>
          <p:cNvSpPr>
            <a:spLocks noChangeShapeType="1"/>
          </p:cNvSpPr>
          <p:nvPr/>
        </p:nvSpPr>
        <p:spPr bwMode="auto">
          <a:xfrm flipV="1">
            <a:off x="4206875" y="59817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44"/>
          <p:cNvSpPr txBox="1">
            <a:spLocks noChangeArrowheads="1"/>
          </p:cNvSpPr>
          <p:nvPr/>
        </p:nvSpPr>
        <p:spPr bwMode="auto">
          <a:xfrm>
            <a:off x="2987675" y="4457700"/>
            <a:ext cx="757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211</a:t>
            </a:r>
            <a:r>
              <a:rPr lang="en-US" altLang="en-US" sz="2000">
                <a:latin typeface="Symbol" panose="05050102010706020507" pitchFamily="18" charset="2"/>
              </a:rPr>
              <a:t>W</a:t>
            </a:r>
          </a:p>
        </p:txBody>
      </p:sp>
      <p:grpSp>
        <p:nvGrpSpPr>
          <p:cNvPr id="15388" name="Group 45"/>
          <p:cNvGrpSpPr>
            <a:grpSpLocks/>
          </p:cNvGrpSpPr>
          <p:nvPr/>
        </p:nvGrpSpPr>
        <p:grpSpPr bwMode="auto">
          <a:xfrm flipV="1">
            <a:off x="5502275" y="5448300"/>
            <a:ext cx="457200" cy="76200"/>
            <a:chOff x="2880" y="2688"/>
            <a:chExt cx="288" cy="48"/>
          </a:xfrm>
        </p:grpSpPr>
        <p:sp>
          <p:nvSpPr>
            <p:cNvPr id="15401" name="Arc 46"/>
            <p:cNvSpPr>
              <a:spLocks/>
            </p:cNvSpPr>
            <p:nvPr/>
          </p:nvSpPr>
          <p:spPr bwMode="auto">
            <a:xfrm flipV="1">
              <a:off x="3024" y="2688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Arc 47"/>
            <p:cNvSpPr>
              <a:spLocks/>
            </p:cNvSpPr>
            <p:nvPr/>
          </p:nvSpPr>
          <p:spPr bwMode="auto">
            <a:xfrm flipH="1" flipV="1">
              <a:off x="2880" y="2688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9" name="Line 48"/>
          <p:cNvSpPr>
            <a:spLocks noChangeShapeType="1"/>
          </p:cNvSpPr>
          <p:nvPr/>
        </p:nvSpPr>
        <p:spPr bwMode="auto">
          <a:xfrm>
            <a:off x="5502275" y="5372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Text Box 49"/>
          <p:cNvSpPr txBox="1">
            <a:spLocks noChangeArrowheads="1"/>
          </p:cNvSpPr>
          <p:nvPr/>
        </p:nvSpPr>
        <p:spPr bwMode="auto">
          <a:xfrm>
            <a:off x="5959475" y="5295900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0.3pF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91" name="Line 50"/>
          <p:cNvSpPr>
            <a:spLocks noChangeShapeType="1"/>
          </p:cNvSpPr>
          <p:nvPr/>
        </p:nvSpPr>
        <p:spPr bwMode="auto">
          <a:xfrm flipV="1">
            <a:off x="5730875" y="4991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51"/>
          <p:cNvSpPr>
            <a:spLocks noChangeShapeType="1"/>
          </p:cNvSpPr>
          <p:nvPr/>
        </p:nvSpPr>
        <p:spPr bwMode="auto">
          <a:xfrm>
            <a:off x="5730875" y="54483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52"/>
          <p:cNvSpPr>
            <a:spLocks noChangeShapeType="1"/>
          </p:cNvSpPr>
          <p:nvPr/>
        </p:nvSpPr>
        <p:spPr bwMode="auto">
          <a:xfrm>
            <a:off x="5578475" y="59817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53"/>
          <p:cNvSpPr>
            <a:spLocks noChangeShapeType="1"/>
          </p:cNvSpPr>
          <p:nvPr/>
        </p:nvSpPr>
        <p:spPr bwMode="auto">
          <a:xfrm>
            <a:off x="5578475" y="59817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54"/>
          <p:cNvSpPr>
            <a:spLocks noChangeShapeType="1"/>
          </p:cNvSpPr>
          <p:nvPr/>
        </p:nvSpPr>
        <p:spPr bwMode="auto">
          <a:xfrm flipV="1">
            <a:off x="5730875" y="59817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55"/>
          <p:cNvSpPr>
            <a:spLocks noChangeShapeType="1"/>
          </p:cNvSpPr>
          <p:nvPr/>
        </p:nvSpPr>
        <p:spPr bwMode="auto">
          <a:xfrm>
            <a:off x="4206875" y="49911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Oval 56"/>
          <p:cNvSpPr>
            <a:spLocks noChangeArrowheads="1"/>
          </p:cNvSpPr>
          <p:nvPr/>
        </p:nvSpPr>
        <p:spPr bwMode="auto">
          <a:xfrm>
            <a:off x="4130675" y="49149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8" name="Text Box 57"/>
          <p:cNvSpPr txBox="1">
            <a:spLocks noChangeArrowheads="1"/>
          </p:cNvSpPr>
          <p:nvPr/>
        </p:nvSpPr>
        <p:spPr bwMode="auto">
          <a:xfrm>
            <a:off x="1463675" y="5524500"/>
            <a:ext cx="226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0.69RC = 0.11ns</a:t>
            </a:r>
          </a:p>
        </p:txBody>
      </p:sp>
      <p:sp>
        <p:nvSpPr>
          <p:cNvPr id="15399" name="Text Box 58"/>
          <p:cNvSpPr txBox="1">
            <a:spLocks noChangeArrowheads="1"/>
          </p:cNvSpPr>
          <p:nvPr/>
        </p:nvSpPr>
        <p:spPr bwMode="auto">
          <a:xfrm>
            <a:off x="6721475" y="4991100"/>
            <a:ext cx="1968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</a:rPr>
              <a:t>If your targeting</a:t>
            </a:r>
          </a:p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</a:rPr>
              <a:t>1GHz this is over</a:t>
            </a:r>
          </a:p>
          <a:p>
            <a:pPr eaLnBrk="1" hangingPunct="1"/>
            <a:r>
              <a:rPr lang="en-US" altLang="en-US" sz="1800" i="1">
                <a:latin typeface="Times New Roman" panose="02020603050405020304" pitchFamily="18" charset="0"/>
              </a:rPr>
              <a:t>10% of your period</a:t>
            </a:r>
          </a:p>
        </p:txBody>
      </p:sp>
      <p:sp>
        <p:nvSpPr>
          <p:cNvPr id="15400" name="Text Box 59"/>
          <p:cNvSpPr txBox="1">
            <a:spLocks noChangeArrowheads="1"/>
          </p:cNvSpPr>
          <p:nvPr/>
        </p:nvSpPr>
        <p:spPr bwMode="auto">
          <a:xfrm>
            <a:off x="5410200" y="4267200"/>
            <a:ext cx="2800350" cy="3270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Wires have delay too…RC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SDF Can Handle Wire RC Delay Too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060C40-DDC1-43FF-9FE8-69F899EAB0EB}" type="slidenum">
              <a:rPr lang="en-US" altLang="en-US" sz="1000">
                <a:latin typeface="Verdana" panose="020B0604030504040204" pitchFamily="34" charset="0"/>
              </a:rPr>
              <a:pPr/>
              <a:t>14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6388" name="Picture 17" descr="SD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18"/>
          <p:cNvSpPr txBox="1">
            <a:spLocks noChangeArrowheads="1"/>
          </p:cNvSpPr>
          <p:nvPr/>
        </p:nvSpPr>
        <p:spPr bwMode="auto">
          <a:xfrm>
            <a:off x="457200" y="4572000"/>
            <a:ext cx="8153400" cy="1852613"/>
          </a:xfrm>
          <a:prstGeom prst="rect">
            <a:avLst/>
          </a:prstGeom>
          <a:solidFill>
            <a:srgbClr val="CCFFCC">
              <a:alpha val="34901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/>
              <a:t> The timing calculation tool can calculate RC delays of intecconnects between cells.</a:t>
            </a:r>
          </a:p>
          <a:p>
            <a:pPr>
              <a:buFontTx/>
              <a:buChar char="•"/>
            </a:pPr>
            <a:endParaRPr lang="en-US" altLang="en-US" sz="1200"/>
          </a:p>
          <a:p>
            <a:pPr>
              <a:buFontTx/>
              <a:buChar char="•"/>
            </a:pPr>
            <a:r>
              <a:rPr lang="en-US" altLang="en-US" sz="1800"/>
              <a:t> It uses both the extracted parasitic capacitance data, as well as extracted resistance data.</a:t>
            </a:r>
          </a:p>
          <a:p>
            <a:pPr>
              <a:buFontTx/>
              <a:buChar char="•"/>
            </a:pPr>
            <a:endParaRPr lang="en-US" altLang="en-US" sz="1200"/>
          </a:p>
          <a:p>
            <a:pPr>
              <a:buFontTx/>
              <a:buChar char="•"/>
            </a:pPr>
            <a:r>
              <a:rPr lang="en-US" altLang="en-US" sz="1800"/>
              <a:t> SDF file has an INTERCONNECT delay specifier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How Do I Use SDF with Verilog?</a:t>
            </a:r>
          </a:p>
        </p:txBody>
      </p:sp>
      <p:sp>
        <p:nvSpPr>
          <p:cNvPr id="377916" name="Rectangle 6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052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Back annotate SDF to your post-synthesis (gate level) netlist simulation.</a:t>
            </a:r>
          </a:p>
          <a:p>
            <a:pPr lvl="1" eaLnBrk="1" hangingPunct="1"/>
            <a:r>
              <a:rPr lang="en-US" altLang="en-US" sz="2000" smtClean="0"/>
              <a:t>Now you will be simulating with accurate timing</a:t>
            </a:r>
          </a:p>
          <a:p>
            <a:pPr lvl="1" eaLnBrk="1" hangingPunct="1"/>
            <a:r>
              <a:rPr lang="en-US" altLang="en-US" sz="2000" smtClean="0"/>
              <a:t>Simulate your test suite (or a least a large fraction of it)</a:t>
            </a:r>
          </a:p>
          <a:p>
            <a:pPr lvl="2" eaLnBrk="1" hangingPunct="1"/>
            <a:r>
              <a:rPr lang="en-US" altLang="en-US" sz="1800" smtClean="0"/>
              <a:t>Simulate at typical delays to sanity check the whole environment</a:t>
            </a:r>
          </a:p>
          <a:p>
            <a:pPr lvl="2" eaLnBrk="1" hangingPunct="1"/>
            <a:r>
              <a:rPr lang="en-US" altLang="en-US" sz="1800" smtClean="0"/>
              <a:t>Simulate at max delays to stress setup times</a:t>
            </a:r>
          </a:p>
          <a:p>
            <a:pPr lvl="2" eaLnBrk="1" hangingPunct="1"/>
            <a:r>
              <a:rPr lang="en-US" altLang="en-US" sz="1800" smtClean="0"/>
              <a:t>Simulate at min delays to stress hold times</a:t>
            </a:r>
          </a:p>
          <a:p>
            <a:pPr eaLnBrk="1" hangingPunct="1"/>
            <a:r>
              <a:rPr lang="en-US" altLang="en-US" sz="2400" smtClean="0"/>
              <a:t>Verilog contains a directive: </a:t>
            </a:r>
            <a:r>
              <a:rPr lang="en-US" altLang="en-US" sz="2400" b="1" smtClean="0">
                <a:latin typeface="Tahoma" panose="020B0604030504040204" pitchFamily="34" charset="0"/>
              </a:rPr>
              <a:t>$sdf_annotate</a:t>
            </a:r>
            <a:r>
              <a:rPr lang="en-US" altLang="en-US" sz="2400" smtClean="0"/>
              <a:t> to control .SDF back annotation.</a:t>
            </a:r>
          </a:p>
          <a:p>
            <a:pPr lvl="2" eaLnBrk="1" hangingPunct="1"/>
            <a:endParaRPr lang="en-US" altLang="en-US" sz="180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A773FE-0CB2-4116-B8C0-935613760446}" type="slidenum">
              <a:rPr lang="en-US" altLang="en-US" sz="1000">
                <a:latin typeface="Verdana" panose="020B0604030504040204" pitchFamily="34" charset="0"/>
              </a:rPr>
              <a:pPr/>
              <a:t>15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77918" name="Text Box 62"/>
          <p:cNvSpPr txBox="1">
            <a:spLocks noChangeArrowheads="1"/>
          </p:cNvSpPr>
          <p:nvPr/>
        </p:nvSpPr>
        <p:spPr bwMode="auto">
          <a:xfrm>
            <a:off x="1447800" y="5105400"/>
            <a:ext cx="6035675" cy="12128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$sdf_annotate ("</a:t>
            </a:r>
            <a:r>
              <a:rPr lang="en-US" altLang="en-US" sz="1800">
                <a:latin typeface="Tahoma" panose="020B0604030504040204" pitchFamily="34" charset="0"/>
              </a:rPr>
              <a:t>sdf_file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module_instance ] 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"</a:t>
            </a:r>
            <a:r>
              <a:rPr lang="en-US" altLang="en-US" sz="1800">
                <a:latin typeface="Tahoma" panose="020B0604030504040204" pitchFamily="34" charset="0"/>
              </a:rPr>
              <a:t>config_file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]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"</a:t>
            </a:r>
            <a:r>
              <a:rPr lang="en-US" altLang="en-US" sz="1800">
                <a:latin typeface="Tahoma" panose="020B0604030504040204" pitchFamily="34" charset="0"/>
              </a:rPr>
              <a:t>log_file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] 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"</a:t>
            </a:r>
            <a:r>
              <a:rPr lang="en-US" altLang="en-US" sz="1800">
                <a:latin typeface="Tahoma" panose="020B0604030504040204" pitchFamily="34" charset="0"/>
              </a:rPr>
              <a:t>mtm_spec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]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</a:t>
            </a:r>
            <a:r>
              <a:rPr lang="en-US" altLang="en-US" sz="1800" b="1">
                <a:latin typeface="Tahoma" panose="020B0604030504040204" pitchFamily="34" charset="0"/>
              </a:rPr>
              <a:t>"</a:t>
            </a:r>
            <a:r>
              <a:rPr lang="en-US" altLang="en-US" sz="1800">
                <a:latin typeface="Tahoma" panose="020B0604030504040204" pitchFamily="34" charset="0"/>
              </a:rPr>
              <a:t>scale_factors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] [ </a:t>
            </a:r>
            <a:r>
              <a:rPr lang="en-US" altLang="en-US" sz="1800" b="1">
                <a:latin typeface="Tahoma" panose="020B0604030504040204" pitchFamily="34" charset="0"/>
              </a:rPr>
              <a:t>, </a:t>
            </a:r>
            <a:r>
              <a:rPr lang="en-US" altLang="en-US" sz="1800">
                <a:latin typeface="Tahoma" panose="020B0604030504040204" pitchFamily="34" charset="0"/>
              </a:rPr>
              <a:t>[ "scale_type</a:t>
            </a:r>
            <a:r>
              <a:rPr lang="en-US" altLang="en-US" sz="1800" b="1">
                <a:latin typeface="Tahoma" panose="020B0604030504040204" pitchFamily="34" charset="0"/>
              </a:rPr>
              <a:t>" </a:t>
            </a:r>
            <a:r>
              <a:rPr lang="en-US" altLang="en-US" sz="1800">
                <a:latin typeface="Tahoma" panose="020B0604030504040204" pitchFamily="34" charset="0"/>
              </a:rPr>
              <a:t>] ] ] ] ] ] ] </a:t>
            </a:r>
            <a:r>
              <a:rPr lang="en-US" altLang="en-US" sz="1800" b="1">
                <a:latin typeface="Tahoma" panose="020B0604030504040204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16" grpId="0" build="p"/>
      <p:bldP spid="3779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How Do I Use SDF with Verilog?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A4D132-7EF3-4AC8-9BFF-3EE17CB105E4}" type="slidenum">
              <a:rPr lang="en-US" altLang="en-US" sz="1000">
                <a:latin typeface="Verdana" panose="020B0604030504040204" pitchFamily="34" charset="0"/>
              </a:rPr>
              <a:pPr/>
              <a:t>16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82000" cy="31353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testbench();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// </a:t>
            </a:r>
            <a:r>
              <a:rPr lang="en-US" altLang="en-US" sz="1800" b="1">
                <a:latin typeface="Tahoma" panose="020B0604030504040204" pitchFamily="34" charset="0"/>
              </a:rPr>
              <a:t>$sdf_annotate</a:t>
            </a:r>
            <a:r>
              <a:rPr lang="en-US" altLang="en-US" sz="1800">
                <a:latin typeface="Tahoma" panose="020B0604030504040204" pitchFamily="34" charset="0"/>
              </a:rPr>
              <a:t>(“~ehoffman\verilog\dig_core_sss.sdf”,testbench.idig_core);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$sdf_annotate</a:t>
            </a:r>
            <a:r>
              <a:rPr lang="en-US" altLang="en-US" sz="1800">
                <a:latin typeface="Tahoma" panose="020B0604030504040204" pitchFamily="34" charset="0"/>
              </a:rPr>
              <a:t>(“~ehoffman\verilog\dig_core_fff.sdf”,testbench.idig_core);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// </a:t>
            </a:r>
            <a:r>
              <a:rPr lang="en-US" altLang="en-US" sz="1800" b="1">
                <a:latin typeface="Tahoma" panose="020B0604030504040204" pitchFamily="34" charset="0"/>
              </a:rPr>
              <a:t>$sdf_annotate</a:t>
            </a:r>
            <a:r>
              <a:rPr lang="en-US" altLang="en-US" sz="1800">
                <a:latin typeface="Tahoma" panose="020B0604030504040204" pitchFamily="34" charset="0"/>
              </a:rPr>
              <a:t>(“~ehoffman\verilog\dig_core_typ.sdf”,testbench.idig_core);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dig_core idig_core(.clk(clk), .por_n(por_n), .dst(dst), …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.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.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.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5125" y="1611313"/>
            <a:ext cx="8321675" cy="13366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/>
              <a:t>Example:</a:t>
            </a:r>
            <a:r>
              <a:rPr lang="en-US" altLang="en-US" sz="1600"/>
              <a:t>  Your APR tool created 3 separate files for max/typ/min delays of your digital core (dig_core). (sss=slow,slow,slow PVT), (fff=fast,fast,fast PVT)</a:t>
            </a:r>
          </a:p>
          <a:p>
            <a:endParaRPr lang="en-US" altLang="en-US" sz="1600"/>
          </a:p>
          <a:p>
            <a:r>
              <a:rPr lang="en-US" altLang="en-US" sz="1600"/>
              <a:t>Inside the testbench code you apply the SDF to the instance of the digital core.  You have 3 such </a:t>
            </a:r>
            <a:r>
              <a:rPr lang="en-US" altLang="en-US" sz="1600" b="1">
                <a:latin typeface="Tahoma" panose="020B0604030504040204" pitchFamily="34" charset="0"/>
              </a:rPr>
              <a:t>$sdf_annotate</a:t>
            </a:r>
            <a:r>
              <a:rPr lang="en-US" altLang="en-US" sz="1600"/>
              <a:t> lines and just comment out the ones you are not simulating.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88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Refining your S.W.A.G.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F4B038-13EE-4468-A582-04107190DBA2}" type="slidenum">
              <a:rPr lang="en-US" altLang="en-US" sz="1000">
                <a:latin typeface="Verdana" panose="020B0604030504040204" pitchFamily="34" charset="0"/>
              </a:rPr>
              <a:pPr/>
              <a:t>17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9460" name="AutoShape 12"/>
          <p:cNvSpPr>
            <a:spLocks noChangeArrowheads="1"/>
          </p:cNvSpPr>
          <p:nvPr/>
        </p:nvSpPr>
        <p:spPr bwMode="auto">
          <a:xfrm>
            <a:off x="457200" y="1676400"/>
            <a:ext cx="1196975" cy="993775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Extracted</a:t>
            </a:r>
          </a:p>
          <a:p>
            <a:pPr algn="ctr"/>
            <a:r>
              <a:rPr lang="en-US" altLang="en-US" sz="1800"/>
              <a:t>Parasitics</a:t>
            </a: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1828800" y="2819400"/>
            <a:ext cx="1687513" cy="965200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Physical Synthesis</a:t>
            </a:r>
          </a:p>
          <a:p>
            <a:pPr algn="ctr"/>
            <a:r>
              <a:rPr lang="en-US" altLang="en-US"/>
              <a:t>EDA Tool</a:t>
            </a:r>
          </a:p>
          <a:p>
            <a:pPr algn="ctr"/>
            <a:r>
              <a:rPr lang="en-US" altLang="en-US"/>
              <a:t>(APR tool or</a:t>
            </a:r>
          </a:p>
          <a:p>
            <a:pPr algn="ctr"/>
            <a:r>
              <a:rPr lang="en-US" altLang="en-US"/>
              <a:t>Synopsys option)</a:t>
            </a:r>
          </a:p>
        </p:txBody>
      </p:sp>
      <p:sp>
        <p:nvSpPr>
          <p:cNvPr id="19462" name="AutoShape 16"/>
          <p:cNvSpPr>
            <a:spLocks noChangeArrowheads="1"/>
          </p:cNvSpPr>
          <p:nvPr/>
        </p:nvSpPr>
        <p:spPr bwMode="auto">
          <a:xfrm>
            <a:off x="3429000" y="1676400"/>
            <a:ext cx="1196975" cy="993775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Post APR</a:t>
            </a:r>
          </a:p>
          <a:p>
            <a:pPr algn="ctr"/>
            <a:r>
              <a:rPr lang="en-US" altLang="en-US" sz="1800"/>
              <a:t>Netlist</a:t>
            </a:r>
          </a:p>
        </p:txBody>
      </p:sp>
      <p:sp>
        <p:nvSpPr>
          <p:cNvPr id="19463" name="Line 17"/>
          <p:cNvSpPr>
            <a:spLocks noChangeShapeType="1"/>
          </p:cNvSpPr>
          <p:nvPr/>
        </p:nvSpPr>
        <p:spPr bwMode="auto">
          <a:xfrm>
            <a:off x="1066800" y="2667000"/>
            <a:ext cx="762000" cy="4445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18"/>
          <p:cNvSpPr>
            <a:spLocks noChangeShapeType="1"/>
          </p:cNvSpPr>
          <p:nvPr/>
        </p:nvSpPr>
        <p:spPr bwMode="auto">
          <a:xfrm flipH="1">
            <a:off x="3505200" y="2667000"/>
            <a:ext cx="609600" cy="520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AutoShape 19"/>
          <p:cNvSpPr>
            <a:spLocks noChangeArrowheads="1"/>
          </p:cNvSpPr>
          <p:nvPr/>
        </p:nvSpPr>
        <p:spPr bwMode="auto">
          <a:xfrm>
            <a:off x="2133600" y="4038600"/>
            <a:ext cx="1143000" cy="1431925"/>
          </a:xfrm>
          <a:prstGeom prst="can">
            <a:avLst>
              <a:gd name="adj" fmla="val 31319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Refined</a:t>
            </a:r>
          </a:p>
          <a:p>
            <a:pPr algn="ctr"/>
            <a:r>
              <a:rPr lang="en-US" altLang="en-US" sz="1800"/>
              <a:t>Wireload</a:t>
            </a:r>
          </a:p>
          <a:p>
            <a:pPr algn="ctr"/>
            <a:r>
              <a:rPr lang="en-US" altLang="en-US" sz="1800"/>
              <a:t>model</a:t>
            </a:r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01" name="Rectangle 21"/>
          <p:cNvSpPr>
            <a:spLocks noChangeArrowheads="1"/>
          </p:cNvSpPr>
          <p:nvPr/>
        </p:nvSpPr>
        <p:spPr bwMode="auto">
          <a:xfrm>
            <a:off x="4648200" y="4356100"/>
            <a:ext cx="1687513" cy="752475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Synopsys</a:t>
            </a:r>
          </a:p>
          <a:p>
            <a:pPr algn="ctr"/>
            <a:r>
              <a:rPr lang="en-US" altLang="en-US"/>
              <a:t>or other synthesis</a:t>
            </a:r>
          </a:p>
          <a:p>
            <a:pPr algn="ctr"/>
            <a:r>
              <a:rPr lang="en-US" altLang="en-US"/>
              <a:t>tool</a:t>
            </a:r>
          </a:p>
        </p:txBody>
      </p:sp>
      <p:sp>
        <p:nvSpPr>
          <p:cNvPr id="378902" name="Line 22"/>
          <p:cNvSpPr>
            <a:spLocks noChangeShapeType="1"/>
          </p:cNvSpPr>
          <p:nvPr/>
        </p:nvSpPr>
        <p:spPr bwMode="auto">
          <a:xfrm>
            <a:off x="3276600" y="4800600"/>
            <a:ext cx="1371600" cy="12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903" name="AutoShape 23"/>
          <p:cNvSpPr>
            <a:spLocks noChangeArrowheads="1"/>
          </p:cNvSpPr>
          <p:nvPr/>
        </p:nvSpPr>
        <p:spPr bwMode="auto">
          <a:xfrm>
            <a:off x="4483100" y="2832100"/>
            <a:ext cx="917575" cy="993775"/>
          </a:xfrm>
          <a:prstGeom prst="can">
            <a:avLst>
              <a:gd name="adj" fmla="val 27076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Verilog</a:t>
            </a:r>
          </a:p>
          <a:p>
            <a:pPr algn="ctr"/>
            <a:r>
              <a:rPr lang="en-US" altLang="en-US" sz="1800"/>
              <a:t>Code</a:t>
            </a:r>
          </a:p>
        </p:txBody>
      </p:sp>
      <p:sp>
        <p:nvSpPr>
          <p:cNvPr id="378904" name="AutoShape 24"/>
          <p:cNvSpPr>
            <a:spLocks noChangeArrowheads="1"/>
          </p:cNvSpPr>
          <p:nvPr/>
        </p:nvSpPr>
        <p:spPr bwMode="auto">
          <a:xfrm>
            <a:off x="5791200" y="3060700"/>
            <a:ext cx="1362075" cy="554038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Constraints</a:t>
            </a:r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>
            <a:off x="4953000" y="3822700"/>
            <a:ext cx="2286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06" name="Line 26"/>
          <p:cNvSpPr>
            <a:spLocks noChangeShapeType="1"/>
          </p:cNvSpPr>
          <p:nvPr/>
        </p:nvSpPr>
        <p:spPr bwMode="auto">
          <a:xfrm flipH="1">
            <a:off x="5943600" y="3594100"/>
            <a:ext cx="60960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07" name="AutoShape 27"/>
          <p:cNvSpPr>
            <a:spLocks noChangeArrowheads="1"/>
          </p:cNvSpPr>
          <p:nvPr/>
        </p:nvSpPr>
        <p:spPr bwMode="auto">
          <a:xfrm>
            <a:off x="5105400" y="5257800"/>
            <a:ext cx="1063625" cy="1287463"/>
          </a:xfrm>
          <a:prstGeom prst="can">
            <a:avLst>
              <a:gd name="adj" fmla="val 30261"/>
            </a:avLst>
          </a:prstGeom>
          <a:solidFill>
            <a:srgbClr val="CCFFCC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New </a:t>
            </a:r>
          </a:p>
          <a:p>
            <a:pPr algn="ctr"/>
            <a:r>
              <a:rPr lang="en-US" altLang="en-US" sz="1600"/>
              <a:t>Gatelevel</a:t>
            </a:r>
          </a:p>
          <a:p>
            <a:pPr algn="ctr"/>
            <a:r>
              <a:rPr lang="en-US" altLang="en-US" sz="1600"/>
              <a:t>Netlist</a:t>
            </a:r>
          </a:p>
        </p:txBody>
      </p:sp>
      <p:sp>
        <p:nvSpPr>
          <p:cNvPr id="378908" name="Line 28"/>
          <p:cNvSpPr>
            <a:spLocks noChangeShapeType="1"/>
          </p:cNvSpPr>
          <p:nvPr/>
        </p:nvSpPr>
        <p:spPr bwMode="auto">
          <a:xfrm>
            <a:off x="5638800" y="51054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09" name="Line 29"/>
          <p:cNvSpPr>
            <a:spLocks noChangeShapeType="1"/>
          </p:cNvSpPr>
          <p:nvPr/>
        </p:nvSpPr>
        <p:spPr bwMode="auto">
          <a:xfrm>
            <a:off x="6172200" y="59436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10" name="Text Box 30"/>
          <p:cNvSpPr txBox="1">
            <a:spLocks noChangeArrowheads="1"/>
          </p:cNvSpPr>
          <p:nvPr/>
        </p:nvSpPr>
        <p:spPr bwMode="auto">
          <a:xfrm>
            <a:off x="6781800" y="5791200"/>
            <a:ext cx="1214438" cy="3270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Back to APR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1" grpId="0" animBg="1"/>
      <p:bldP spid="378902" grpId="0" animBg="1"/>
      <p:bldP spid="378903" grpId="0" animBg="1"/>
      <p:bldP spid="378904" grpId="0" animBg="1"/>
      <p:bldP spid="378905" grpId="0" animBg="1"/>
      <p:bldP spid="378906" grpId="0" animBg="1"/>
      <p:bldP spid="378907" grpId="0" animBg="1"/>
      <p:bldP spid="378908" grpId="0" animBg="1"/>
      <p:bldP spid="378909" grpId="0" animBg="1"/>
      <p:bldP spid="3789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62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69134" y="1752600"/>
            <a:ext cx="83820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HW5 is assigned and due Fri April 19</a:t>
            </a:r>
            <a:r>
              <a:rPr lang="en-US" sz="24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it is as team, but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is individual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829F1B-53E1-4635-AFA4-FBF1B8C927A8}" type="slidenum">
              <a:rPr lang="en-US" altLang="en-US" sz="1000">
                <a:latin typeface="Verdana" panose="020B0604030504040204" pitchFamily="34" charset="0"/>
              </a:rPr>
              <a:pPr/>
              <a:t>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038600" cy="1066800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Any two conducting geometries separated by an insulator will have capacitance between them.</a:t>
            </a:r>
          </a:p>
        </p:txBody>
      </p:sp>
      <p:graphicFrame>
        <p:nvGraphicFramePr>
          <p:cNvPr id="5126" name="Object 7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524000"/>
          <a:ext cx="1981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981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26" name="Object 8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43600" y="2895600"/>
          <a:ext cx="23701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990170" imgH="1002865" progId="Equation.3">
                  <p:embed/>
                </p:oleObj>
              </mc:Choice>
              <mc:Fallback>
                <p:oleObj name="Equation" r:id="rId5" imgW="990170" imgH="1002865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370138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4F4A68-467F-494D-B131-416D2C4E068A}" type="slidenum">
              <a:rPr lang="en-US" altLang="en-US" sz="1000">
                <a:latin typeface="Verdana" panose="020B0604030504040204" pitchFamily="34" charset="0"/>
              </a:rPr>
              <a:pPr/>
              <a:t>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3810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</a:rPr>
              <a:t>Capacitance is Unavoidable</a:t>
            </a:r>
          </a:p>
        </p:txBody>
      </p:sp>
      <p:sp>
        <p:nvSpPr>
          <p:cNvPr id="5124" name="Text Box 74"/>
          <p:cNvSpPr txBox="1">
            <a:spLocks noChangeArrowheads="1"/>
          </p:cNvSpPr>
          <p:nvPr/>
        </p:nvSpPr>
        <p:spPr bwMode="auto">
          <a:xfrm>
            <a:off x="898525" y="2144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  <p:sp>
        <p:nvSpPr>
          <p:cNvPr id="5127" name="Text Box 80"/>
          <p:cNvSpPr txBox="1">
            <a:spLocks noChangeArrowheads="1"/>
          </p:cNvSpPr>
          <p:nvPr/>
        </p:nvSpPr>
        <p:spPr bwMode="auto">
          <a:xfrm>
            <a:off x="1203325" y="2144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425" name="Rectangle 81"/>
          <p:cNvSpPr>
            <a:spLocks noChangeArrowheads="1"/>
          </p:cNvSpPr>
          <p:nvPr/>
        </p:nvSpPr>
        <p:spPr bwMode="auto">
          <a:xfrm>
            <a:off x="457200" y="2667000"/>
            <a:ext cx="510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</a:rPr>
              <a:t>In digital circuits capacitances slow the circuit down.</a:t>
            </a:r>
          </a:p>
        </p:txBody>
      </p:sp>
      <p:sp>
        <p:nvSpPr>
          <p:cNvPr id="185430" name="Rectangle 86"/>
          <p:cNvSpPr>
            <a:spLocks noChangeArrowheads="1"/>
          </p:cNvSpPr>
          <p:nvPr/>
        </p:nvSpPr>
        <p:spPr bwMode="auto">
          <a:xfrm>
            <a:off x="533400" y="3581400"/>
            <a:ext cx="510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Time to charge a capacitance C to a voltage V is proportional to C. 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More cap 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 Slower charge up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5431" name="Line 87"/>
          <p:cNvSpPr>
            <a:spLocks noChangeShapeType="1"/>
          </p:cNvSpPr>
          <p:nvPr/>
        </p:nvSpPr>
        <p:spPr bwMode="auto">
          <a:xfrm>
            <a:off x="3429000" y="4191000"/>
            <a:ext cx="2438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5432" name="Picture 88" descr="Buprestid_para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905183"/>
            <a:ext cx="2978150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433" name="Text Box 89"/>
          <p:cNvSpPr txBox="1">
            <a:spLocks noChangeArrowheads="1"/>
          </p:cNvSpPr>
          <p:nvPr/>
        </p:nvSpPr>
        <p:spPr bwMode="auto">
          <a:xfrm>
            <a:off x="3771900" y="5361867"/>
            <a:ext cx="4343400" cy="12128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Unavoidable &amp; Undesireable:</a:t>
            </a:r>
          </a:p>
          <a:p>
            <a:endParaRPr lang="en-US" altLang="en-US" sz="1800"/>
          </a:p>
          <a:p>
            <a:r>
              <a:rPr lang="en-US" altLang="en-US" sz="1800"/>
              <a:t>Any questions on why we call it parasitic capacitance?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54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5" grpId="0"/>
      <p:bldP spid="185430" grpId="0"/>
      <p:bldP spid="185431" grpId="0" animBg="1"/>
      <p:bldP spid="185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8"/>
          <p:cNvSpPr>
            <a:spLocks noGrp="1" noChangeArrowheads="1"/>
          </p:cNvSpPr>
          <p:nvPr>
            <p:ph type="title"/>
          </p:nvPr>
        </p:nvSpPr>
        <p:spPr>
          <a:xfrm>
            <a:off x="457200" y="21306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What do Our </a:t>
            </a:r>
            <a:r>
              <a:rPr lang="en-US" altLang="en-US" sz="4000" dirty="0" err="1" smtClean="0"/>
              <a:t>Parasitics</a:t>
            </a:r>
            <a:r>
              <a:rPr lang="en-US" altLang="en-US" sz="4000" dirty="0" smtClean="0"/>
              <a:t> Look Like?</a:t>
            </a:r>
            <a:endParaRPr lang="en-US" altLang="en-US" sz="4000" i="1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5994BA-A3CC-439A-AF16-52201C4EACBD}" type="slidenum">
              <a:rPr lang="en-US" altLang="en-US" sz="1000">
                <a:latin typeface="Verdana" panose="020B0604030504040204" pitchFamily="34" charset="0"/>
              </a:rPr>
              <a:pPr/>
              <a:t>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366684" name="Picture 92" descr="par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1352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93" descr="par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8542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686" name="Picture 94" descr="mosquito_b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719388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87" name="Text Box 95"/>
          <p:cNvSpPr txBox="1">
            <a:spLocks noChangeArrowheads="1"/>
          </p:cNvSpPr>
          <p:nvPr/>
        </p:nvSpPr>
        <p:spPr bwMode="auto">
          <a:xfrm rot="-2799428">
            <a:off x="4064000" y="2108200"/>
            <a:ext cx="1831975" cy="66357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/>
              <a:t>Wisconsin’s</a:t>
            </a:r>
          </a:p>
          <a:p>
            <a:pPr algn="ctr"/>
            <a:r>
              <a:rPr lang="en-US" altLang="en-US" sz="1800" b="1"/>
              <a:t>most prevalent</a:t>
            </a:r>
          </a:p>
        </p:txBody>
      </p:sp>
      <p:pic>
        <p:nvPicPr>
          <p:cNvPr id="366688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962400"/>
            <a:ext cx="68008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6689" name="Text Box 97"/>
          <p:cNvSpPr txBox="1">
            <a:spLocks noChangeArrowheads="1"/>
          </p:cNvSpPr>
          <p:nvPr/>
        </p:nvSpPr>
        <p:spPr bwMode="auto">
          <a:xfrm>
            <a:off x="517525" y="4151313"/>
            <a:ext cx="2073275" cy="93821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No…I meant on</a:t>
            </a:r>
          </a:p>
          <a:p>
            <a:r>
              <a:rPr lang="en-US" altLang="en-US" sz="1800" b="1"/>
              <a:t>an integrated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6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6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6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87" grpId="0" animBg="1"/>
      <p:bldP spid="3666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Modern Processes Are Worse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1D1072-D79A-4FA2-8FC9-C524DCDCD62E}" type="slidenum">
              <a:rPr lang="en-US" altLang="en-US" sz="1000">
                <a:latin typeface="Verdana" panose="020B0604030504040204" pitchFamily="34" charset="0"/>
              </a:rPr>
              <a:pPr/>
              <a:t>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3810000" y="3124200"/>
            <a:ext cx="4572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As technologies scaled smaller the aspect ratio of the wires changed.  Typical wire is now “taller” than it is wide.</a:t>
            </a:r>
          </a:p>
        </p:txBody>
      </p:sp>
      <p:sp>
        <p:nvSpPr>
          <p:cNvPr id="7173" name="Rectangle 13" descr="Dark downward diagonal"/>
          <p:cNvSpPr>
            <a:spLocks noChangeArrowheads="1"/>
          </p:cNvSpPr>
          <p:nvPr/>
        </p:nvSpPr>
        <p:spPr bwMode="auto">
          <a:xfrm>
            <a:off x="381000" y="2438400"/>
            <a:ext cx="914400" cy="9906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 flipV="1">
            <a:off x="1295400" y="1447800"/>
            <a:ext cx="1524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5"/>
          <p:cNvSpPr>
            <a:spLocks noChangeShapeType="1"/>
          </p:cNvSpPr>
          <p:nvPr/>
        </p:nvSpPr>
        <p:spPr bwMode="auto">
          <a:xfrm flipV="1">
            <a:off x="1295400" y="2362200"/>
            <a:ext cx="15240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16" descr="Dark upward diagonal"/>
          <p:cNvSpPr>
            <a:spLocks/>
          </p:cNvSpPr>
          <p:nvPr/>
        </p:nvSpPr>
        <p:spPr bwMode="auto">
          <a:xfrm>
            <a:off x="1295400" y="1447800"/>
            <a:ext cx="1524000" cy="1981200"/>
          </a:xfrm>
          <a:custGeom>
            <a:avLst/>
            <a:gdLst>
              <a:gd name="T0" fmla="*/ 0 w 960"/>
              <a:gd name="T1" fmla="*/ 2147483647 h 1248"/>
              <a:gd name="T2" fmla="*/ 2147483647 w 960"/>
              <a:gd name="T3" fmla="*/ 2147483647 h 1248"/>
              <a:gd name="T4" fmla="*/ 2147483647 w 960"/>
              <a:gd name="T5" fmla="*/ 0 h 1248"/>
              <a:gd name="T6" fmla="*/ 0 w 960"/>
              <a:gd name="T7" fmla="*/ 2147483647 h 1248"/>
              <a:gd name="T8" fmla="*/ 0 w 960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248"/>
              <a:gd name="T17" fmla="*/ 960 w 960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248">
                <a:moveTo>
                  <a:pt x="0" y="1248"/>
                </a:moveTo>
                <a:lnTo>
                  <a:pt x="960" y="576"/>
                </a:lnTo>
                <a:lnTo>
                  <a:pt x="960" y="0"/>
                </a:lnTo>
                <a:lnTo>
                  <a:pt x="0" y="624"/>
                </a:lnTo>
                <a:lnTo>
                  <a:pt x="0" y="1248"/>
                </a:lnTo>
                <a:close/>
              </a:path>
            </a:pathLst>
          </a:custGeom>
          <a:pattFill prst="dkUpDiag">
            <a:fgClr>
              <a:schemeClr val="bg2"/>
            </a:fgClr>
            <a:bgClr>
              <a:srgbClr val="FFFFFF"/>
            </a:bgClr>
          </a:patt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17"/>
          <p:cNvSpPr>
            <a:spLocks noChangeShapeType="1"/>
          </p:cNvSpPr>
          <p:nvPr/>
        </p:nvSpPr>
        <p:spPr bwMode="auto">
          <a:xfrm>
            <a:off x="1905000" y="1447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Freeform 18" descr="25%"/>
          <p:cNvSpPr>
            <a:spLocks/>
          </p:cNvSpPr>
          <p:nvPr/>
        </p:nvSpPr>
        <p:spPr bwMode="auto">
          <a:xfrm>
            <a:off x="381000" y="1447800"/>
            <a:ext cx="2438400" cy="990600"/>
          </a:xfrm>
          <a:custGeom>
            <a:avLst/>
            <a:gdLst>
              <a:gd name="T0" fmla="*/ 0 w 1536"/>
              <a:gd name="T1" fmla="*/ 2147483647 h 624"/>
              <a:gd name="T2" fmla="*/ 2147483647 w 1536"/>
              <a:gd name="T3" fmla="*/ 0 h 624"/>
              <a:gd name="T4" fmla="*/ 2147483647 w 1536"/>
              <a:gd name="T5" fmla="*/ 0 h 624"/>
              <a:gd name="T6" fmla="*/ 2147483647 w 1536"/>
              <a:gd name="T7" fmla="*/ 2147483647 h 624"/>
              <a:gd name="T8" fmla="*/ 0 w 1536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624"/>
              <a:gd name="T17" fmla="*/ 1536 w 1536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624">
                <a:moveTo>
                  <a:pt x="0" y="624"/>
                </a:moveTo>
                <a:lnTo>
                  <a:pt x="960" y="0"/>
                </a:lnTo>
                <a:lnTo>
                  <a:pt x="1536" y="0"/>
                </a:lnTo>
                <a:lnTo>
                  <a:pt x="576" y="624"/>
                </a:lnTo>
                <a:lnTo>
                  <a:pt x="0" y="624"/>
                </a:lnTo>
                <a:close/>
              </a:path>
            </a:pathLst>
          </a:custGeom>
          <a:pattFill prst="pct25">
            <a:fgClr>
              <a:schemeClr val="bg2"/>
            </a:fgClr>
            <a:bgClr>
              <a:srgbClr val="FFFFFF"/>
            </a:bgClr>
          </a:patt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19" descr="Dark downward diagonal"/>
          <p:cNvSpPr>
            <a:spLocks noChangeArrowheads="1"/>
          </p:cNvSpPr>
          <p:nvPr/>
        </p:nvSpPr>
        <p:spPr bwMode="auto">
          <a:xfrm>
            <a:off x="2057400" y="2438400"/>
            <a:ext cx="914400" cy="9906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Line 20"/>
          <p:cNvSpPr>
            <a:spLocks noChangeShapeType="1"/>
          </p:cNvSpPr>
          <p:nvPr/>
        </p:nvSpPr>
        <p:spPr bwMode="auto">
          <a:xfrm flipV="1">
            <a:off x="2971800" y="1447800"/>
            <a:ext cx="1524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 flipV="1">
            <a:off x="2971800" y="2362200"/>
            <a:ext cx="15240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22" descr="Dark upward diagonal"/>
          <p:cNvSpPr>
            <a:spLocks/>
          </p:cNvSpPr>
          <p:nvPr/>
        </p:nvSpPr>
        <p:spPr bwMode="auto">
          <a:xfrm>
            <a:off x="2971800" y="1447800"/>
            <a:ext cx="1524000" cy="1981200"/>
          </a:xfrm>
          <a:custGeom>
            <a:avLst/>
            <a:gdLst>
              <a:gd name="T0" fmla="*/ 0 w 960"/>
              <a:gd name="T1" fmla="*/ 2147483647 h 1248"/>
              <a:gd name="T2" fmla="*/ 2147483647 w 960"/>
              <a:gd name="T3" fmla="*/ 2147483647 h 1248"/>
              <a:gd name="T4" fmla="*/ 2147483647 w 960"/>
              <a:gd name="T5" fmla="*/ 0 h 1248"/>
              <a:gd name="T6" fmla="*/ 0 w 960"/>
              <a:gd name="T7" fmla="*/ 2147483647 h 1248"/>
              <a:gd name="T8" fmla="*/ 0 w 960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248"/>
              <a:gd name="T17" fmla="*/ 960 w 960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248">
                <a:moveTo>
                  <a:pt x="0" y="1248"/>
                </a:moveTo>
                <a:lnTo>
                  <a:pt x="960" y="576"/>
                </a:lnTo>
                <a:lnTo>
                  <a:pt x="960" y="0"/>
                </a:lnTo>
                <a:lnTo>
                  <a:pt x="0" y="624"/>
                </a:lnTo>
                <a:lnTo>
                  <a:pt x="0" y="1248"/>
                </a:lnTo>
                <a:close/>
              </a:path>
            </a:pathLst>
          </a:custGeom>
          <a:pattFill prst="dkUpDiag">
            <a:fgClr>
              <a:schemeClr val="bg2"/>
            </a:fgClr>
            <a:bgClr>
              <a:srgbClr val="FFFFFF"/>
            </a:bgClr>
          </a:patt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>
            <a:off x="3581400" y="1447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24" descr="25%"/>
          <p:cNvSpPr>
            <a:spLocks/>
          </p:cNvSpPr>
          <p:nvPr/>
        </p:nvSpPr>
        <p:spPr bwMode="auto">
          <a:xfrm>
            <a:off x="2057400" y="1447800"/>
            <a:ext cx="2438400" cy="990600"/>
          </a:xfrm>
          <a:custGeom>
            <a:avLst/>
            <a:gdLst>
              <a:gd name="T0" fmla="*/ 0 w 1536"/>
              <a:gd name="T1" fmla="*/ 2147483647 h 624"/>
              <a:gd name="T2" fmla="*/ 2147483647 w 1536"/>
              <a:gd name="T3" fmla="*/ 0 h 624"/>
              <a:gd name="T4" fmla="*/ 2147483647 w 1536"/>
              <a:gd name="T5" fmla="*/ 0 h 624"/>
              <a:gd name="T6" fmla="*/ 2147483647 w 1536"/>
              <a:gd name="T7" fmla="*/ 2147483647 h 624"/>
              <a:gd name="T8" fmla="*/ 0 w 1536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624"/>
              <a:gd name="T17" fmla="*/ 1536 w 1536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624">
                <a:moveTo>
                  <a:pt x="0" y="624"/>
                </a:moveTo>
                <a:lnTo>
                  <a:pt x="960" y="0"/>
                </a:lnTo>
                <a:lnTo>
                  <a:pt x="1536" y="0"/>
                </a:lnTo>
                <a:lnTo>
                  <a:pt x="576" y="624"/>
                </a:lnTo>
                <a:lnTo>
                  <a:pt x="0" y="624"/>
                </a:lnTo>
                <a:close/>
              </a:path>
            </a:pathLst>
          </a:custGeom>
          <a:pattFill prst="pct25">
            <a:fgClr>
              <a:schemeClr val="bg2"/>
            </a:fgClr>
            <a:bgClr>
              <a:srgbClr val="FFFFFF"/>
            </a:bgClr>
          </a:patt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Text Box 25"/>
          <p:cNvSpPr txBox="1">
            <a:spLocks noChangeArrowheads="1"/>
          </p:cNvSpPr>
          <p:nvPr/>
        </p:nvSpPr>
        <p:spPr bwMode="auto">
          <a:xfrm>
            <a:off x="4876800" y="1676400"/>
            <a:ext cx="4054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As the spacing shrank the height did not shrink, or even grew to try to recoup some of the conductance lost by narrowing the line.</a:t>
            </a:r>
          </a:p>
        </p:txBody>
      </p:sp>
      <p:sp>
        <p:nvSpPr>
          <p:cNvPr id="7186" name="Rectangle 26"/>
          <p:cNvSpPr>
            <a:spLocks noChangeArrowheads="1"/>
          </p:cNvSpPr>
          <p:nvPr/>
        </p:nvSpPr>
        <p:spPr bwMode="auto">
          <a:xfrm>
            <a:off x="152400" y="5257800"/>
            <a:ext cx="47244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27" descr="Dark downward diagonal"/>
          <p:cNvSpPr>
            <a:spLocks noChangeArrowheads="1"/>
          </p:cNvSpPr>
          <p:nvPr/>
        </p:nvSpPr>
        <p:spPr bwMode="auto">
          <a:xfrm>
            <a:off x="1143000" y="4267200"/>
            <a:ext cx="914400" cy="9906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Rectangle 28" descr="Dark downward diagonal"/>
          <p:cNvSpPr>
            <a:spLocks noChangeArrowheads="1"/>
          </p:cNvSpPr>
          <p:nvPr/>
        </p:nvSpPr>
        <p:spPr bwMode="auto">
          <a:xfrm>
            <a:off x="2819400" y="4267200"/>
            <a:ext cx="914400" cy="9906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Rectangle 29" descr="20%"/>
          <p:cNvSpPr>
            <a:spLocks noChangeArrowheads="1"/>
          </p:cNvSpPr>
          <p:nvPr/>
        </p:nvSpPr>
        <p:spPr bwMode="auto">
          <a:xfrm>
            <a:off x="0" y="5943600"/>
            <a:ext cx="5334000" cy="9144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P- Substrate</a:t>
            </a:r>
          </a:p>
        </p:txBody>
      </p:sp>
      <p:sp>
        <p:nvSpPr>
          <p:cNvPr id="7190" name="Text Box 30"/>
          <p:cNvSpPr txBox="1">
            <a:spLocks noChangeArrowheads="1"/>
          </p:cNvSpPr>
          <p:nvPr/>
        </p:nvSpPr>
        <p:spPr bwMode="auto">
          <a:xfrm>
            <a:off x="2041525" y="537527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SiO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91" name="Line 31"/>
          <p:cNvSpPr>
            <a:spLocks noChangeShapeType="1"/>
          </p:cNvSpPr>
          <p:nvPr/>
        </p:nvSpPr>
        <p:spPr bwMode="auto">
          <a:xfrm>
            <a:off x="2057400" y="4343400"/>
            <a:ext cx="762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32"/>
          <p:cNvSpPr>
            <a:spLocks noChangeShapeType="1"/>
          </p:cNvSpPr>
          <p:nvPr/>
        </p:nvSpPr>
        <p:spPr bwMode="auto">
          <a:xfrm>
            <a:off x="2057400" y="4572000"/>
            <a:ext cx="762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33"/>
          <p:cNvSpPr>
            <a:spLocks noChangeShapeType="1"/>
          </p:cNvSpPr>
          <p:nvPr/>
        </p:nvSpPr>
        <p:spPr bwMode="auto">
          <a:xfrm>
            <a:off x="2057400" y="4800600"/>
            <a:ext cx="762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34"/>
          <p:cNvSpPr>
            <a:spLocks noChangeShapeType="1"/>
          </p:cNvSpPr>
          <p:nvPr/>
        </p:nvSpPr>
        <p:spPr bwMode="auto">
          <a:xfrm>
            <a:off x="2057400" y="5029200"/>
            <a:ext cx="7620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5"/>
          <p:cNvSpPr>
            <a:spLocks noChangeShapeType="1"/>
          </p:cNvSpPr>
          <p:nvPr/>
        </p:nvSpPr>
        <p:spPr bwMode="auto">
          <a:xfrm>
            <a:off x="12192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6"/>
          <p:cNvSpPr>
            <a:spLocks noChangeShapeType="1"/>
          </p:cNvSpPr>
          <p:nvPr/>
        </p:nvSpPr>
        <p:spPr bwMode="auto">
          <a:xfrm>
            <a:off x="19050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7"/>
          <p:cNvSpPr>
            <a:spLocks noChangeShapeType="1"/>
          </p:cNvSpPr>
          <p:nvPr/>
        </p:nvSpPr>
        <p:spPr bwMode="auto">
          <a:xfrm>
            <a:off x="14478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8"/>
          <p:cNvSpPr>
            <a:spLocks noChangeShapeType="1"/>
          </p:cNvSpPr>
          <p:nvPr/>
        </p:nvSpPr>
        <p:spPr bwMode="auto">
          <a:xfrm>
            <a:off x="16764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Freeform 39"/>
          <p:cNvSpPr>
            <a:spLocks/>
          </p:cNvSpPr>
          <p:nvPr/>
        </p:nvSpPr>
        <p:spPr bwMode="auto">
          <a:xfrm>
            <a:off x="1981200" y="4114800"/>
            <a:ext cx="838200" cy="152400"/>
          </a:xfrm>
          <a:custGeom>
            <a:avLst/>
            <a:gdLst>
              <a:gd name="T0" fmla="*/ 0 w 528"/>
              <a:gd name="T1" fmla="*/ 2147483647 h 96"/>
              <a:gd name="T2" fmla="*/ 2147483647 w 528"/>
              <a:gd name="T3" fmla="*/ 0 h 96"/>
              <a:gd name="T4" fmla="*/ 2147483647 w 528"/>
              <a:gd name="T5" fmla="*/ 2147483647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100" y="48"/>
                  <a:pt x="200" y="0"/>
                  <a:pt x="288" y="0"/>
                </a:cubicBezTo>
                <a:cubicBezTo>
                  <a:pt x="376" y="0"/>
                  <a:pt x="452" y="48"/>
                  <a:pt x="528" y="96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Freeform 40"/>
          <p:cNvSpPr>
            <a:spLocks/>
          </p:cNvSpPr>
          <p:nvPr/>
        </p:nvSpPr>
        <p:spPr bwMode="auto">
          <a:xfrm>
            <a:off x="1905000" y="3911600"/>
            <a:ext cx="990600" cy="355600"/>
          </a:xfrm>
          <a:custGeom>
            <a:avLst/>
            <a:gdLst>
              <a:gd name="T0" fmla="*/ 0 w 624"/>
              <a:gd name="T1" fmla="*/ 2147483647 h 224"/>
              <a:gd name="T2" fmla="*/ 2147483647 w 624"/>
              <a:gd name="T3" fmla="*/ 2147483647 h 224"/>
              <a:gd name="T4" fmla="*/ 2147483647 w 624"/>
              <a:gd name="T5" fmla="*/ 2147483647 h 224"/>
              <a:gd name="T6" fmla="*/ 2147483647 w 62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24"/>
              <a:gd name="T14" fmla="*/ 624 w 62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24">
                <a:moveTo>
                  <a:pt x="0" y="224"/>
                </a:moveTo>
                <a:cubicBezTo>
                  <a:pt x="60" y="144"/>
                  <a:pt x="120" y="64"/>
                  <a:pt x="192" y="32"/>
                </a:cubicBezTo>
                <a:cubicBezTo>
                  <a:pt x="264" y="0"/>
                  <a:pt x="360" y="0"/>
                  <a:pt x="432" y="32"/>
                </a:cubicBezTo>
                <a:cubicBezTo>
                  <a:pt x="504" y="64"/>
                  <a:pt x="564" y="144"/>
                  <a:pt x="624" y="224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Freeform 41"/>
          <p:cNvSpPr>
            <a:spLocks/>
          </p:cNvSpPr>
          <p:nvPr/>
        </p:nvSpPr>
        <p:spPr bwMode="auto">
          <a:xfrm flipV="1">
            <a:off x="2057400" y="5257800"/>
            <a:ext cx="838200" cy="152400"/>
          </a:xfrm>
          <a:custGeom>
            <a:avLst/>
            <a:gdLst>
              <a:gd name="T0" fmla="*/ 0 w 528"/>
              <a:gd name="T1" fmla="*/ 2147483647 h 96"/>
              <a:gd name="T2" fmla="*/ 2147483647 w 528"/>
              <a:gd name="T3" fmla="*/ 0 h 96"/>
              <a:gd name="T4" fmla="*/ 2147483647 w 528"/>
              <a:gd name="T5" fmla="*/ 2147483647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100" y="48"/>
                  <a:pt x="200" y="0"/>
                  <a:pt x="288" y="0"/>
                </a:cubicBezTo>
                <a:cubicBezTo>
                  <a:pt x="376" y="0"/>
                  <a:pt x="452" y="48"/>
                  <a:pt x="528" y="96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Freeform 42"/>
          <p:cNvSpPr>
            <a:spLocks/>
          </p:cNvSpPr>
          <p:nvPr/>
        </p:nvSpPr>
        <p:spPr bwMode="auto">
          <a:xfrm flipV="1">
            <a:off x="1981200" y="5257800"/>
            <a:ext cx="990600" cy="355600"/>
          </a:xfrm>
          <a:custGeom>
            <a:avLst/>
            <a:gdLst>
              <a:gd name="T0" fmla="*/ 0 w 624"/>
              <a:gd name="T1" fmla="*/ 2147483647 h 224"/>
              <a:gd name="T2" fmla="*/ 2147483647 w 624"/>
              <a:gd name="T3" fmla="*/ 2147483647 h 224"/>
              <a:gd name="T4" fmla="*/ 2147483647 w 624"/>
              <a:gd name="T5" fmla="*/ 2147483647 h 224"/>
              <a:gd name="T6" fmla="*/ 2147483647 w 62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24"/>
              <a:gd name="T14" fmla="*/ 624 w 62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24">
                <a:moveTo>
                  <a:pt x="0" y="224"/>
                </a:moveTo>
                <a:cubicBezTo>
                  <a:pt x="60" y="144"/>
                  <a:pt x="120" y="64"/>
                  <a:pt x="192" y="32"/>
                </a:cubicBezTo>
                <a:cubicBezTo>
                  <a:pt x="264" y="0"/>
                  <a:pt x="360" y="0"/>
                  <a:pt x="432" y="32"/>
                </a:cubicBezTo>
                <a:cubicBezTo>
                  <a:pt x="504" y="64"/>
                  <a:pt x="564" y="144"/>
                  <a:pt x="624" y="224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43"/>
          <p:cNvSpPr>
            <a:spLocks noChangeShapeType="1"/>
          </p:cNvSpPr>
          <p:nvPr/>
        </p:nvSpPr>
        <p:spPr bwMode="auto">
          <a:xfrm>
            <a:off x="29718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44"/>
          <p:cNvSpPr>
            <a:spLocks noChangeShapeType="1"/>
          </p:cNvSpPr>
          <p:nvPr/>
        </p:nvSpPr>
        <p:spPr bwMode="auto">
          <a:xfrm>
            <a:off x="36576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45"/>
          <p:cNvSpPr>
            <a:spLocks noChangeShapeType="1"/>
          </p:cNvSpPr>
          <p:nvPr/>
        </p:nvSpPr>
        <p:spPr bwMode="auto">
          <a:xfrm>
            <a:off x="32004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46"/>
          <p:cNvSpPr>
            <a:spLocks noChangeShapeType="1"/>
          </p:cNvSpPr>
          <p:nvPr/>
        </p:nvSpPr>
        <p:spPr bwMode="auto">
          <a:xfrm>
            <a:off x="3429000" y="5257800"/>
            <a:ext cx="0" cy="7620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Freeform 47"/>
          <p:cNvSpPr>
            <a:spLocks/>
          </p:cNvSpPr>
          <p:nvPr/>
        </p:nvSpPr>
        <p:spPr bwMode="auto">
          <a:xfrm>
            <a:off x="3733800" y="5181600"/>
            <a:ext cx="228600" cy="838200"/>
          </a:xfrm>
          <a:custGeom>
            <a:avLst/>
            <a:gdLst>
              <a:gd name="T0" fmla="*/ 0 w 144"/>
              <a:gd name="T1" fmla="*/ 0 h 528"/>
              <a:gd name="T2" fmla="*/ 2147483647 w 144"/>
              <a:gd name="T3" fmla="*/ 2147483647 h 528"/>
              <a:gd name="T4" fmla="*/ 2147483647 w 144"/>
              <a:gd name="T5" fmla="*/ 2147483647 h 528"/>
              <a:gd name="T6" fmla="*/ 0 60000 65536"/>
              <a:gd name="T7" fmla="*/ 0 60000 65536"/>
              <a:gd name="T8" fmla="*/ 0 60000 65536"/>
              <a:gd name="T9" fmla="*/ 0 w 144"/>
              <a:gd name="T10" fmla="*/ 0 h 528"/>
              <a:gd name="T11" fmla="*/ 144 w 14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528">
                <a:moveTo>
                  <a:pt x="0" y="0"/>
                </a:moveTo>
                <a:cubicBezTo>
                  <a:pt x="36" y="52"/>
                  <a:pt x="72" y="104"/>
                  <a:pt x="96" y="192"/>
                </a:cubicBezTo>
                <a:cubicBezTo>
                  <a:pt x="120" y="280"/>
                  <a:pt x="132" y="404"/>
                  <a:pt x="144" y="528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Freeform 48"/>
          <p:cNvSpPr>
            <a:spLocks/>
          </p:cNvSpPr>
          <p:nvPr/>
        </p:nvSpPr>
        <p:spPr bwMode="auto">
          <a:xfrm flipH="1">
            <a:off x="914400" y="5181600"/>
            <a:ext cx="228600" cy="838200"/>
          </a:xfrm>
          <a:custGeom>
            <a:avLst/>
            <a:gdLst>
              <a:gd name="T0" fmla="*/ 0 w 144"/>
              <a:gd name="T1" fmla="*/ 0 h 528"/>
              <a:gd name="T2" fmla="*/ 2147483647 w 144"/>
              <a:gd name="T3" fmla="*/ 2147483647 h 528"/>
              <a:gd name="T4" fmla="*/ 2147483647 w 144"/>
              <a:gd name="T5" fmla="*/ 2147483647 h 528"/>
              <a:gd name="T6" fmla="*/ 0 60000 65536"/>
              <a:gd name="T7" fmla="*/ 0 60000 65536"/>
              <a:gd name="T8" fmla="*/ 0 60000 65536"/>
              <a:gd name="T9" fmla="*/ 0 w 144"/>
              <a:gd name="T10" fmla="*/ 0 h 528"/>
              <a:gd name="T11" fmla="*/ 144 w 14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528">
                <a:moveTo>
                  <a:pt x="0" y="0"/>
                </a:moveTo>
                <a:cubicBezTo>
                  <a:pt x="36" y="52"/>
                  <a:pt x="72" y="104"/>
                  <a:pt x="96" y="192"/>
                </a:cubicBezTo>
                <a:cubicBezTo>
                  <a:pt x="120" y="280"/>
                  <a:pt x="132" y="404"/>
                  <a:pt x="144" y="528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Freeform 49"/>
          <p:cNvSpPr>
            <a:spLocks/>
          </p:cNvSpPr>
          <p:nvPr/>
        </p:nvSpPr>
        <p:spPr bwMode="auto">
          <a:xfrm>
            <a:off x="3733800" y="5029200"/>
            <a:ext cx="609600" cy="990600"/>
          </a:xfrm>
          <a:custGeom>
            <a:avLst/>
            <a:gdLst>
              <a:gd name="T0" fmla="*/ 0 w 384"/>
              <a:gd name="T1" fmla="*/ 0 h 576"/>
              <a:gd name="T2" fmla="*/ 2147483647 w 384"/>
              <a:gd name="T3" fmla="*/ 2147483647 h 576"/>
              <a:gd name="T4" fmla="*/ 2147483647 w 384"/>
              <a:gd name="T5" fmla="*/ 2147483647 h 576"/>
              <a:gd name="T6" fmla="*/ 2147483647 w 38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76"/>
              <a:gd name="T14" fmla="*/ 384 w 38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76">
                <a:moveTo>
                  <a:pt x="0" y="0"/>
                </a:moveTo>
                <a:cubicBezTo>
                  <a:pt x="48" y="4"/>
                  <a:pt x="96" y="8"/>
                  <a:pt x="144" y="48"/>
                </a:cubicBezTo>
                <a:cubicBezTo>
                  <a:pt x="192" y="88"/>
                  <a:pt x="248" y="152"/>
                  <a:pt x="288" y="240"/>
                </a:cubicBezTo>
                <a:cubicBezTo>
                  <a:pt x="328" y="328"/>
                  <a:pt x="356" y="452"/>
                  <a:pt x="384" y="576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Freeform 50"/>
          <p:cNvSpPr>
            <a:spLocks/>
          </p:cNvSpPr>
          <p:nvPr/>
        </p:nvSpPr>
        <p:spPr bwMode="auto">
          <a:xfrm flipH="1">
            <a:off x="533400" y="5029200"/>
            <a:ext cx="609600" cy="990600"/>
          </a:xfrm>
          <a:custGeom>
            <a:avLst/>
            <a:gdLst>
              <a:gd name="T0" fmla="*/ 0 w 384"/>
              <a:gd name="T1" fmla="*/ 0 h 576"/>
              <a:gd name="T2" fmla="*/ 2147483647 w 384"/>
              <a:gd name="T3" fmla="*/ 2147483647 h 576"/>
              <a:gd name="T4" fmla="*/ 2147483647 w 384"/>
              <a:gd name="T5" fmla="*/ 2147483647 h 576"/>
              <a:gd name="T6" fmla="*/ 2147483647 w 38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76"/>
              <a:gd name="T14" fmla="*/ 384 w 38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76">
                <a:moveTo>
                  <a:pt x="0" y="0"/>
                </a:moveTo>
                <a:cubicBezTo>
                  <a:pt x="48" y="4"/>
                  <a:pt x="96" y="8"/>
                  <a:pt x="144" y="48"/>
                </a:cubicBezTo>
                <a:cubicBezTo>
                  <a:pt x="192" y="88"/>
                  <a:pt x="248" y="152"/>
                  <a:pt x="288" y="240"/>
                </a:cubicBezTo>
                <a:cubicBezTo>
                  <a:pt x="328" y="328"/>
                  <a:pt x="356" y="452"/>
                  <a:pt x="384" y="576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Freeform 51"/>
          <p:cNvSpPr>
            <a:spLocks/>
          </p:cNvSpPr>
          <p:nvPr/>
        </p:nvSpPr>
        <p:spPr bwMode="auto">
          <a:xfrm>
            <a:off x="3733800" y="4800600"/>
            <a:ext cx="914400" cy="1219200"/>
          </a:xfrm>
          <a:custGeom>
            <a:avLst/>
            <a:gdLst>
              <a:gd name="T0" fmla="*/ 0 w 576"/>
              <a:gd name="T1" fmla="*/ 0 h 768"/>
              <a:gd name="T2" fmla="*/ 2147483647 w 576"/>
              <a:gd name="T3" fmla="*/ 2147483647 h 768"/>
              <a:gd name="T4" fmla="*/ 2147483647 w 576"/>
              <a:gd name="T5" fmla="*/ 2147483647 h 768"/>
              <a:gd name="T6" fmla="*/ 2147483647 w 576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768"/>
              <a:gd name="T14" fmla="*/ 576 w 576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768">
                <a:moveTo>
                  <a:pt x="0" y="0"/>
                </a:moveTo>
                <a:cubicBezTo>
                  <a:pt x="64" y="4"/>
                  <a:pt x="128" y="8"/>
                  <a:pt x="192" y="48"/>
                </a:cubicBezTo>
                <a:cubicBezTo>
                  <a:pt x="256" y="88"/>
                  <a:pt x="320" y="120"/>
                  <a:pt x="384" y="240"/>
                </a:cubicBezTo>
                <a:cubicBezTo>
                  <a:pt x="448" y="360"/>
                  <a:pt x="512" y="564"/>
                  <a:pt x="576" y="768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Freeform 52"/>
          <p:cNvSpPr>
            <a:spLocks/>
          </p:cNvSpPr>
          <p:nvPr/>
        </p:nvSpPr>
        <p:spPr bwMode="auto">
          <a:xfrm flipH="1">
            <a:off x="228600" y="4800600"/>
            <a:ext cx="914400" cy="1219200"/>
          </a:xfrm>
          <a:custGeom>
            <a:avLst/>
            <a:gdLst>
              <a:gd name="T0" fmla="*/ 0 w 576"/>
              <a:gd name="T1" fmla="*/ 0 h 768"/>
              <a:gd name="T2" fmla="*/ 2147483647 w 576"/>
              <a:gd name="T3" fmla="*/ 2147483647 h 768"/>
              <a:gd name="T4" fmla="*/ 2147483647 w 576"/>
              <a:gd name="T5" fmla="*/ 2147483647 h 768"/>
              <a:gd name="T6" fmla="*/ 2147483647 w 576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768"/>
              <a:gd name="T14" fmla="*/ 576 w 576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768">
                <a:moveTo>
                  <a:pt x="0" y="0"/>
                </a:moveTo>
                <a:cubicBezTo>
                  <a:pt x="64" y="4"/>
                  <a:pt x="128" y="8"/>
                  <a:pt x="192" y="48"/>
                </a:cubicBezTo>
                <a:cubicBezTo>
                  <a:pt x="256" y="88"/>
                  <a:pt x="320" y="120"/>
                  <a:pt x="384" y="240"/>
                </a:cubicBezTo>
                <a:cubicBezTo>
                  <a:pt x="448" y="360"/>
                  <a:pt x="512" y="564"/>
                  <a:pt x="576" y="768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Text Box 53"/>
          <p:cNvSpPr txBox="1">
            <a:spLocks noChangeArrowheads="1"/>
          </p:cNvSpPr>
          <p:nvPr/>
        </p:nvSpPr>
        <p:spPr bwMode="auto">
          <a:xfrm>
            <a:off x="5562600" y="44958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Fringe components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line to line components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now dominate.  Parallel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plate is a small percent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total cap.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79413" y="762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Cap to ground &amp; Cap to neighbors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1A050E-998A-4FE1-A04B-B0740810F6FD}" type="slidenum">
              <a:rPr lang="en-US" altLang="en-US" sz="1000">
                <a:latin typeface="Verdana" panose="020B0604030504040204" pitchFamily="34" charset="0"/>
              </a:rPr>
              <a:pPr/>
              <a:t>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8196" name="Rectangle 15"/>
          <p:cNvSpPr>
            <a:spLocks noChangeArrowheads="1"/>
          </p:cNvSpPr>
          <p:nvPr/>
        </p:nvSpPr>
        <p:spPr bwMode="auto">
          <a:xfrm>
            <a:off x="4648200" y="1524000"/>
            <a:ext cx="4114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8197" name="Group 16"/>
          <p:cNvGrpSpPr>
            <a:grpSpLocks/>
          </p:cNvGrpSpPr>
          <p:nvPr/>
        </p:nvGrpSpPr>
        <p:grpSpPr bwMode="auto">
          <a:xfrm>
            <a:off x="5105400" y="4572000"/>
            <a:ext cx="3200400" cy="304800"/>
            <a:chOff x="3216" y="2496"/>
            <a:chExt cx="2016" cy="192"/>
          </a:xfrm>
        </p:grpSpPr>
        <p:sp>
          <p:nvSpPr>
            <p:cNvPr id="8226" name="Line 17"/>
            <p:cNvSpPr>
              <a:spLocks noChangeShapeType="1"/>
            </p:cNvSpPr>
            <p:nvPr/>
          </p:nvSpPr>
          <p:spPr bwMode="auto">
            <a:xfrm>
              <a:off x="3216" y="254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18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19"/>
            <p:cNvSpPr>
              <a:spLocks noChangeShapeType="1"/>
            </p:cNvSpPr>
            <p:nvPr/>
          </p:nvSpPr>
          <p:spPr bwMode="auto">
            <a:xfrm>
              <a:off x="3792" y="254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0"/>
            <p:cNvSpPr>
              <a:spLocks noChangeShapeType="1"/>
            </p:cNvSpPr>
            <p:nvPr/>
          </p:nvSpPr>
          <p:spPr bwMode="auto">
            <a:xfrm flipV="1">
              <a:off x="4080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1"/>
            <p:cNvSpPr>
              <a:spLocks noChangeShapeType="1"/>
            </p:cNvSpPr>
            <p:nvPr/>
          </p:nvSpPr>
          <p:spPr bwMode="auto">
            <a:xfrm>
              <a:off x="4368" y="254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2"/>
            <p:cNvSpPr>
              <a:spLocks noChangeShapeType="1"/>
            </p:cNvSpPr>
            <p:nvPr/>
          </p:nvSpPr>
          <p:spPr bwMode="auto">
            <a:xfrm flipV="1">
              <a:off x="4656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3"/>
            <p:cNvSpPr>
              <a:spLocks noChangeShapeType="1"/>
            </p:cNvSpPr>
            <p:nvPr/>
          </p:nvSpPr>
          <p:spPr bwMode="auto">
            <a:xfrm>
              <a:off x="4944" y="254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4"/>
            <p:cNvSpPr>
              <a:spLocks noChangeShapeType="1"/>
            </p:cNvSpPr>
            <p:nvPr/>
          </p:nvSpPr>
          <p:spPr bwMode="auto">
            <a:xfrm flipV="1">
              <a:off x="5232" y="24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5394325" y="48387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0.2</a:t>
            </a:r>
          </a:p>
        </p:txBody>
      </p:sp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6308725" y="48387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0.4</a:t>
            </a:r>
          </a:p>
        </p:txBody>
      </p:sp>
      <p:sp>
        <p:nvSpPr>
          <p:cNvPr id="8200" name="Text Box 27"/>
          <p:cNvSpPr txBox="1">
            <a:spLocks noChangeArrowheads="1"/>
          </p:cNvSpPr>
          <p:nvPr/>
        </p:nvSpPr>
        <p:spPr bwMode="auto">
          <a:xfrm>
            <a:off x="7223125" y="48387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0.6</a:t>
            </a:r>
          </a:p>
        </p:txBody>
      </p:sp>
      <p:sp>
        <p:nvSpPr>
          <p:cNvPr id="8201" name="Text Box 28"/>
          <p:cNvSpPr txBox="1">
            <a:spLocks noChangeArrowheads="1"/>
          </p:cNvSpPr>
          <p:nvPr/>
        </p:nvSpPr>
        <p:spPr bwMode="auto">
          <a:xfrm>
            <a:off x="8137525" y="48387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0.8</a:t>
            </a:r>
          </a:p>
        </p:txBody>
      </p:sp>
      <p:sp>
        <p:nvSpPr>
          <p:cNvPr id="8202" name="Line 29"/>
          <p:cNvSpPr>
            <a:spLocks noChangeShapeType="1"/>
          </p:cNvSpPr>
          <p:nvPr/>
        </p:nvSpPr>
        <p:spPr bwMode="auto">
          <a:xfrm rot="-5400000">
            <a:off x="4648200" y="4189413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30"/>
          <p:cNvSpPr>
            <a:spLocks noChangeShapeType="1"/>
          </p:cNvSpPr>
          <p:nvPr/>
        </p:nvSpPr>
        <p:spPr bwMode="auto">
          <a:xfrm rot="16200000" flipV="1">
            <a:off x="4648200" y="36560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31"/>
          <p:cNvSpPr>
            <a:spLocks noChangeShapeType="1"/>
          </p:cNvSpPr>
          <p:nvPr/>
        </p:nvSpPr>
        <p:spPr bwMode="auto">
          <a:xfrm rot="-5400000">
            <a:off x="4648200" y="3275013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32"/>
          <p:cNvSpPr>
            <a:spLocks noChangeShapeType="1"/>
          </p:cNvSpPr>
          <p:nvPr/>
        </p:nvSpPr>
        <p:spPr bwMode="auto">
          <a:xfrm rot="16200000" flipV="1">
            <a:off x="4648200" y="27416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33"/>
          <p:cNvSpPr>
            <a:spLocks noChangeShapeType="1"/>
          </p:cNvSpPr>
          <p:nvPr/>
        </p:nvSpPr>
        <p:spPr bwMode="auto">
          <a:xfrm rot="-5400000">
            <a:off x="4646613" y="2360613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34"/>
          <p:cNvSpPr>
            <a:spLocks noChangeShapeType="1"/>
          </p:cNvSpPr>
          <p:nvPr/>
        </p:nvSpPr>
        <p:spPr bwMode="auto">
          <a:xfrm rot="16200000" flipV="1">
            <a:off x="4646613" y="18272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35"/>
          <p:cNvSpPr txBox="1">
            <a:spLocks noChangeArrowheads="1"/>
          </p:cNvSpPr>
          <p:nvPr/>
        </p:nvSpPr>
        <p:spPr bwMode="auto">
          <a:xfrm>
            <a:off x="4251325" y="3619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9" name="Text Box 36"/>
          <p:cNvSpPr txBox="1">
            <a:spLocks noChangeArrowheads="1"/>
          </p:cNvSpPr>
          <p:nvPr/>
        </p:nvSpPr>
        <p:spPr bwMode="auto">
          <a:xfrm>
            <a:off x="4251325" y="2705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0" name="Text Box 37"/>
          <p:cNvSpPr txBox="1">
            <a:spLocks noChangeArrowheads="1"/>
          </p:cNvSpPr>
          <p:nvPr/>
        </p:nvSpPr>
        <p:spPr bwMode="auto">
          <a:xfrm>
            <a:off x="4251325" y="1790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1" name="Freeform 38"/>
          <p:cNvSpPr>
            <a:spLocks/>
          </p:cNvSpPr>
          <p:nvPr/>
        </p:nvSpPr>
        <p:spPr bwMode="auto">
          <a:xfrm>
            <a:off x="4876800" y="1524000"/>
            <a:ext cx="3810000" cy="1308100"/>
          </a:xfrm>
          <a:custGeom>
            <a:avLst/>
            <a:gdLst>
              <a:gd name="T0" fmla="*/ 2147483647 w 2400"/>
              <a:gd name="T1" fmla="*/ 2147483647 h 824"/>
              <a:gd name="T2" fmla="*/ 2147483647 w 2400"/>
              <a:gd name="T3" fmla="*/ 2147483647 h 824"/>
              <a:gd name="T4" fmla="*/ 2147483647 w 2400"/>
              <a:gd name="T5" fmla="*/ 2147483647 h 824"/>
              <a:gd name="T6" fmla="*/ 0 w 2400"/>
              <a:gd name="T7" fmla="*/ 0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824"/>
              <a:gd name="T14" fmla="*/ 2400 w 2400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824">
                <a:moveTo>
                  <a:pt x="2400" y="288"/>
                </a:moveTo>
                <a:cubicBezTo>
                  <a:pt x="1868" y="500"/>
                  <a:pt x="1336" y="712"/>
                  <a:pt x="1008" y="768"/>
                </a:cubicBezTo>
                <a:cubicBezTo>
                  <a:pt x="680" y="824"/>
                  <a:pt x="600" y="752"/>
                  <a:pt x="432" y="624"/>
                </a:cubicBezTo>
                <a:cubicBezTo>
                  <a:pt x="264" y="496"/>
                  <a:pt x="132" y="248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Freeform 39"/>
          <p:cNvSpPr>
            <a:spLocks/>
          </p:cNvSpPr>
          <p:nvPr/>
        </p:nvSpPr>
        <p:spPr bwMode="auto">
          <a:xfrm>
            <a:off x="4953000" y="2057400"/>
            <a:ext cx="3733800" cy="2590800"/>
          </a:xfrm>
          <a:custGeom>
            <a:avLst/>
            <a:gdLst>
              <a:gd name="T0" fmla="*/ 2147483647 w 2352"/>
              <a:gd name="T1" fmla="*/ 0 h 1632"/>
              <a:gd name="T2" fmla="*/ 2147483647 w 2352"/>
              <a:gd name="T3" fmla="*/ 2147483647 h 1632"/>
              <a:gd name="T4" fmla="*/ 0 w 2352"/>
              <a:gd name="T5" fmla="*/ 2147483647 h 1632"/>
              <a:gd name="T6" fmla="*/ 0 60000 65536"/>
              <a:gd name="T7" fmla="*/ 0 60000 65536"/>
              <a:gd name="T8" fmla="*/ 0 60000 65536"/>
              <a:gd name="T9" fmla="*/ 0 w 2352"/>
              <a:gd name="T10" fmla="*/ 0 h 1632"/>
              <a:gd name="T11" fmla="*/ 2352 w 2352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632">
                <a:moveTo>
                  <a:pt x="2352" y="0"/>
                </a:moveTo>
                <a:cubicBezTo>
                  <a:pt x="1708" y="392"/>
                  <a:pt x="1064" y="784"/>
                  <a:pt x="672" y="1056"/>
                </a:cubicBezTo>
                <a:cubicBezTo>
                  <a:pt x="280" y="1328"/>
                  <a:pt x="104" y="1544"/>
                  <a:pt x="0" y="163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Freeform 40"/>
          <p:cNvSpPr>
            <a:spLocks/>
          </p:cNvSpPr>
          <p:nvPr/>
        </p:nvSpPr>
        <p:spPr bwMode="auto">
          <a:xfrm>
            <a:off x="4876800" y="1676400"/>
            <a:ext cx="3886200" cy="2997200"/>
          </a:xfrm>
          <a:custGeom>
            <a:avLst/>
            <a:gdLst>
              <a:gd name="T0" fmla="*/ 2147483647 w 2448"/>
              <a:gd name="T1" fmla="*/ 2147483647 h 1888"/>
              <a:gd name="T2" fmla="*/ 2147483647 w 2448"/>
              <a:gd name="T3" fmla="*/ 2147483647 h 1888"/>
              <a:gd name="T4" fmla="*/ 0 w 2448"/>
              <a:gd name="T5" fmla="*/ 0 h 1888"/>
              <a:gd name="T6" fmla="*/ 0 60000 65536"/>
              <a:gd name="T7" fmla="*/ 0 60000 65536"/>
              <a:gd name="T8" fmla="*/ 0 60000 65536"/>
              <a:gd name="T9" fmla="*/ 0 w 2448"/>
              <a:gd name="T10" fmla="*/ 0 h 1888"/>
              <a:gd name="T11" fmla="*/ 2448 w 2448"/>
              <a:gd name="T12" fmla="*/ 1888 h 18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" h="1888">
                <a:moveTo>
                  <a:pt x="2448" y="1824"/>
                </a:moveTo>
                <a:cubicBezTo>
                  <a:pt x="1908" y="1856"/>
                  <a:pt x="1368" y="1888"/>
                  <a:pt x="960" y="1584"/>
                </a:cubicBezTo>
                <a:cubicBezTo>
                  <a:pt x="552" y="1280"/>
                  <a:pt x="276" y="64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Text Box 41"/>
          <p:cNvSpPr txBox="1">
            <a:spLocks noChangeArrowheads="1"/>
          </p:cNvSpPr>
          <p:nvPr/>
        </p:nvSpPr>
        <p:spPr bwMode="auto">
          <a:xfrm rot="-1021069">
            <a:off x="6553200" y="2209800"/>
            <a:ext cx="89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C</a:t>
            </a:r>
            <a:r>
              <a:rPr lang="en-US" altLang="en-US" sz="2000" baseline="-25000">
                <a:latin typeface="Times New Roman" panose="02020603050405020304" pitchFamily="18" charset="0"/>
              </a:rPr>
              <a:t>TOTAL</a:t>
            </a:r>
          </a:p>
        </p:txBody>
      </p:sp>
      <p:sp>
        <p:nvSpPr>
          <p:cNvPr id="8215" name="Text Box 42"/>
          <p:cNvSpPr txBox="1">
            <a:spLocks noChangeArrowheads="1"/>
          </p:cNvSpPr>
          <p:nvPr/>
        </p:nvSpPr>
        <p:spPr bwMode="auto">
          <a:xfrm rot="-2069147">
            <a:off x="6324600" y="274320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C</a:t>
            </a:r>
            <a:r>
              <a:rPr lang="en-US" altLang="en-US" sz="2000" baseline="-25000">
                <a:latin typeface="Times New Roman" panose="02020603050405020304" pitchFamily="18" charset="0"/>
              </a:rPr>
              <a:t>GROUND</a:t>
            </a:r>
          </a:p>
        </p:txBody>
      </p:sp>
      <p:sp>
        <p:nvSpPr>
          <p:cNvPr id="8216" name="Text Box 43"/>
          <p:cNvSpPr txBox="1">
            <a:spLocks noChangeArrowheads="1"/>
          </p:cNvSpPr>
          <p:nvPr/>
        </p:nvSpPr>
        <p:spPr bwMode="auto">
          <a:xfrm rot="1735051">
            <a:off x="6096000" y="3810000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C</a:t>
            </a:r>
            <a:r>
              <a:rPr lang="en-US" altLang="en-US" sz="2000" baseline="-25000">
                <a:latin typeface="Times New Roman" panose="02020603050405020304" pitchFamily="18" charset="0"/>
              </a:rPr>
              <a:t>LINE-LINE</a:t>
            </a:r>
          </a:p>
        </p:txBody>
      </p:sp>
      <p:sp>
        <p:nvSpPr>
          <p:cNvPr id="8217" name="Text Box 44"/>
          <p:cNvSpPr txBox="1">
            <a:spLocks noChangeArrowheads="1"/>
          </p:cNvSpPr>
          <p:nvPr/>
        </p:nvSpPr>
        <p:spPr bwMode="auto">
          <a:xfrm>
            <a:off x="6080125" y="5062538"/>
            <a:ext cx="1662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Design Rule (</a:t>
            </a:r>
            <a:r>
              <a:rPr lang="en-US" altLang="en-US" sz="1800">
                <a:latin typeface="Symbol" panose="05050102010706020507" pitchFamily="18" charset="2"/>
              </a:rPr>
              <a:t>m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218" name="Text Box 45"/>
          <p:cNvSpPr txBox="1">
            <a:spLocks noChangeArrowheads="1"/>
          </p:cNvSpPr>
          <p:nvPr/>
        </p:nvSpPr>
        <p:spPr bwMode="auto">
          <a:xfrm rot="-5400000">
            <a:off x="3098007" y="2921793"/>
            <a:ext cx="209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Capacitance (pF/cm)</a:t>
            </a:r>
          </a:p>
        </p:txBody>
      </p:sp>
      <p:sp>
        <p:nvSpPr>
          <p:cNvPr id="8219" name="Rectangle 46" descr="Dark downward diagonal"/>
          <p:cNvSpPr>
            <a:spLocks noChangeArrowheads="1"/>
          </p:cNvSpPr>
          <p:nvPr/>
        </p:nvSpPr>
        <p:spPr bwMode="auto">
          <a:xfrm>
            <a:off x="1676400" y="1676400"/>
            <a:ext cx="762000" cy="9144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0" name="Rectangle 47" descr="Dark downward diagonal"/>
          <p:cNvSpPr>
            <a:spLocks noChangeArrowheads="1"/>
          </p:cNvSpPr>
          <p:nvPr/>
        </p:nvSpPr>
        <p:spPr bwMode="auto">
          <a:xfrm>
            <a:off x="381000" y="1676400"/>
            <a:ext cx="762000" cy="9144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1" name="Rectangle 48" descr="Dark downward diagonal"/>
          <p:cNvSpPr>
            <a:spLocks noChangeArrowheads="1"/>
          </p:cNvSpPr>
          <p:nvPr/>
        </p:nvSpPr>
        <p:spPr bwMode="auto">
          <a:xfrm>
            <a:off x="2971800" y="1676400"/>
            <a:ext cx="762000" cy="914400"/>
          </a:xfrm>
          <a:prstGeom prst="rect">
            <a:avLst/>
          </a:prstGeom>
          <a:pattFill prst="dkDnDiag">
            <a:fgClr>
              <a:schemeClr val="bg2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2" name="Freeform 49"/>
          <p:cNvSpPr>
            <a:spLocks/>
          </p:cNvSpPr>
          <p:nvPr/>
        </p:nvSpPr>
        <p:spPr bwMode="auto">
          <a:xfrm>
            <a:off x="1524000" y="2667000"/>
            <a:ext cx="5334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44"/>
              <a:gd name="T14" fmla="*/ 336 w 33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44">
                <a:moveTo>
                  <a:pt x="0" y="0"/>
                </a:moveTo>
                <a:cubicBezTo>
                  <a:pt x="24" y="44"/>
                  <a:pt x="48" y="88"/>
                  <a:pt x="96" y="96"/>
                </a:cubicBezTo>
                <a:cubicBezTo>
                  <a:pt x="144" y="104"/>
                  <a:pt x="248" y="40"/>
                  <a:pt x="288" y="48"/>
                </a:cubicBezTo>
                <a:cubicBezTo>
                  <a:pt x="328" y="56"/>
                  <a:pt x="332" y="100"/>
                  <a:pt x="336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Freeform 50"/>
          <p:cNvSpPr>
            <a:spLocks/>
          </p:cNvSpPr>
          <p:nvPr/>
        </p:nvSpPr>
        <p:spPr bwMode="auto">
          <a:xfrm flipH="1">
            <a:off x="2057400" y="2667000"/>
            <a:ext cx="5334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44"/>
              <a:gd name="T14" fmla="*/ 336 w 33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44">
                <a:moveTo>
                  <a:pt x="0" y="0"/>
                </a:moveTo>
                <a:cubicBezTo>
                  <a:pt x="24" y="44"/>
                  <a:pt x="48" y="88"/>
                  <a:pt x="96" y="96"/>
                </a:cubicBezTo>
                <a:cubicBezTo>
                  <a:pt x="144" y="104"/>
                  <a:pt x="248" y="40"/>
                  <a:pt x="288" y="48"/>
                </a:cubicBezTo>
                <a:cubicBezTo>
                  <a:pt x="328" y="56"/>
                  <a:pt x="332" y="100"/>
                  <a:pt x="336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51"/>
          <p:cNvSpPr txBox="1">
            <a:spLocks noChangeArrowheads="1"/>
          </p:cNvSpPr>
          <p:nvPr/>
        </p:nvSpPr>
        <p:spPr bwMode="auto">
          <a:xfrm>
            <a:off x="1066800" y="2971800"/>
            <a:ext cx="2286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This graph is for the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middle conductor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“sandwiched” between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two other conductors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at minimum spacing.</a:t>
            </a:r>
          </a:p>
        </p:txBody>
      </p:sp>
      <p:sp>
        <p:nvSpPr>
          <p:cNvPr id="8225" name="Text Box 52"/>
          <p:cNvSpPr txBox="1">
            <a:spLocks noChangeArrowheads="1"/>
          </p:cNvSpPr>
          <p:nvPr/>
        </p:nvSpPr>
        <p:spPr bwMode="auto">
          <a:xfrm>
            <a:off x="457200" y="5029200"/>
            <a:ext cx="533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Not only is this sidewall and fringing capacitance brining the total cap higher, but it creates a whole new noise problem called cross-talk due to the line to line capacitances.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How do we Simulate this Effect?</a:t>
            </a:r>
          </a:p>
        </p:txBody>
      </p:sp>
      <p:sp>
        <p:nvSpPr>
          <p:cNvPr id="36762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67449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Synopsys Doesn’t Have a Clue</a:t>
            </a:r>
          </a:p>
          <a:p>
            <a:pPr lvl="1" eaLnBrk="1" hangingPunct="1"/>
            <a:r>
              <a:rPr lang="en-US" altLang="en-US" dirty="0" smtClean="0"/>
              <a:t>Sad reality is </a:t>
            </a:r>
            <a:r>
              <a:rPr lang="en-US" altLang="en-US" dirty="0" err="1" smtClean="0"/>
              <a:t>wireload</a:t>
            </a:r>
            <a:r>
              <a:rPr lang="en-US" altLang="en-US" dirty="0" smtClean="0"/>
              <a:t> model is a S.W.A.G.</a:t>
            </a:r>
          </a:p>
          <a:p>
            <a:pPr lvl="1" eaLnBrk="1" hangingPunct="1"/>
            <a:r>
              <a:rPr lang="en-US" altLang="en-US" dirty="0" smtClean="0"/>
              <a:t>Might as well go ask the local fortune teller if your circuit is going to work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Need to extract the value of parasitic capacitance from actual layout of the circuit.</a:t>
            </a:r>
          </a:p>
          <a:p>
            <a:pPr lvl="1" eaLnBrk="1" hangingPunct="1"/>
            <a:r>
              <a:rPr lang="en-US" altLang="en-US" dirty="0" smtClean="0"/>
              <a:t>Since </a:t>
            </a:r>
            <a:r>
              <a:rPr lang="en-US" altLang="en-US" dirty="0" err="1" smtClean="0"/>
              <a:t>parasitics</a:t>
            </a:r>
            <a:r>
              <a:rPr lang="en-US" altLang="en-US" dirty="0" smtClean="0"/>
              <a:t> are dominated by wiring, the wiring has to be routed to extract it.</a:t>
            </a:r>
          </a:p>
          <a:p>
            <a:pPr lvl="1" eaLnBrk="1" hangingPunct="1"/>
            <a:r>
              <a:rPr lang="en-US" altLang="en-US" dirty="0" smtClean="0"/>
              <a:t>Need to perform APR first!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787277-9536-479C-9762-77B6FA72C575}" type="slidenum">
              <a:rPr lang="en-US" altLang="en-US" sz="1000">
                <a:latin typeface="Verdana" panose="020B0604030504040204" pitchFamily="34" charset="0"/>
              </a:rPr>
              <a:pPr/>
              <a:t>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7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7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9645A6-98BB-4210-8BAE-66A0F9B37F3C}" type="slidenum">
              <a:rPr lang="en-US" altLang="en-US" sz="1000">
                <a:latin typeface="Verdana" panose="020B0604030504040204" pitchFamily="34" charset="0"/>
              </a:rPr>
              <a:pPr/>
              <a:t>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0243" name="Rectangle 15"/>
          <p:cNvSpPr>
            <a:spLocks noChangeArrowheads="1"/>
          </p:cNvSpPr>
          <p:nvPr/>
        </p:nvSpPr>
        <p:spPr bwMode="auto">
          <a:xfrm>
            <a:off x="17526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1905000" y="2438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22860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18"/>
          <p:cNvSpPr>
            <a:spLocks noChangeArrowheads="1"/>
          </p:cNvSpPr>
          <p:nvPr/>
        </p:nvSpPr>
        <p:spPr bwMode="auto">
          <a:xfrm>
            <a:off x="2514600" y="2438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19"/>
          <p:cNvSpPr>
            <a:spLocks noChangeArrowheads="1"/>
          </p:cNvSpPr>
          <p:nvPr/>
        </p:nvSpPr>
        <p:spPr bwMode="auto">
          <a:xfrm>
            <a:off x="30480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20"/>
          <p:cNvSpPr>
            <a:spLocks noChangeArrowheads="1"/>
          </p:cNvSpPr>
          <p:nvPr/>
        </p:nvSpPr>
        <p:spPr bwMode="auto">
          <a:xfrm>
            <a:off x="3276600" y="2438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21"/>
          <p:cNvSpPr>
            <a:spLocks noChangeArrowheads="1"/>
          </p:cNvSpPr>
          <p:nvPr/>
        </p:nvSpPr>
        <p:spPr bwMode="auto">
          <a:xfrm>
            <a:off x="36576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22"/>
          <p:cNvSpPr>
            <a:spLocks noChangeArrowheads="1"/>
          </p:cNvSpPr>
          <p:nvPr/>
        </p:nvSpPr>
        <p:spPr bwMode="auto">
          <a:xfrm>
            <a:off x="3886200" y="2438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23"/>
          <p:cNvSpPr>
            <a:spLocks noChangeArrowheads="1"/>
          </p:cNvSpPr>
          <p:nvPr/>
        </p:nvSpPr>
        <p:spPr bwMode="auto">
          <a:xfrm>
            <a:off x="44958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24"/>
          <p:cNvSpPr>
            <a:spLocks noChangeArrowheads="1"/>
          </p:cNvSpPr>
          <p:nvPr/>
        </p:nvSpPr>
        <p:spPr bwMode="auto">
          <a:xfrm>
            <a:off x="4648200" y="2438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3" name="Rectangle 25"/>
          <p:cNvSpPr>
            <a:spLocks noChangeArrowheads="1"/>
          </p:cNvSpPr>
          <p:nvPr/>
        </p:nvSpPr>
        <p:spPr bwMode="auto">
          <a:xfrm>
            <a:off x="50292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4" name="Rectangle 26"/>
          <p:cNvSpPr>
            <a:spLocks noChangeArrowheads="1"/>
          </p:cNvSpPr>
          <p:nvPr/>
        </p:nvSpPr>
        <p:spPr bwMode="auto">
          <a:xfrm>
            <a:off x="5257800" y="2438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5" name="Rectangle 27"/>
          <p:cNvSpPr>
            <a:spLocks noChangeArrowheads="1"/>
          </p:cNvSpPr>
          <p:nvPr/>
        </p:nvSpPr>
        <p:spPr bwMode="auto">
          <a:xfrm>
            <a:off x="56388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6" name="Rectangle 28"/>
          <p:cNvSpPr>
            <a:spLocks noChangeArrowheads="1"/>
          </p:cNvSpPr>
          <p:nvPr/>
        </p:nvSpPr>
        <p:spPr bwMode="auto">
          <a:xfrm>
            <a:off x="5867400" y="2438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29"/>
          <p:cNvSpPr>
            <a:spLocks noChangeArrowheads="1"/>
          </p:cNvSpPr>
          <p:nvPr/>
        </p:nvSpPr>
        <p:spPr bwMode="auto">
          <a:xfrm>
            <a:off x="64770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8" name="Rectangle 30"/>
          <p:cNvSpPr>
            <a:spLocks noChangeArrowheads="1"/>
          </p:cNvSpPr>
          <p:nvPr/>
        </p:nvSpPr>
        <p:spPr bwMode="auto">
          <a:xfrm>
            <a:off x="6629400" y="2438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Rectangle 31"/>
          <p:cNvSpPr>
            <a:spLocks noChangeArrowheads="1"/>
          </p:cNvSpPr>
          <p:nvPr/>
        </p:nvSpPr>
        <p:spPr bwMode="auto">
          <a:xfrm>
            <a:off x="7010400" y="2438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0" name="Rectangle 32"/>
          <p:cNvSpPr>
            <a:spLocks noChangeArrowheads="1"/>
          </p:cNvSpPr>
          <p:nvPr/>
        </p:nvSpPr>
        <p:spPr bwMode="auto">
          <a:xfrm>
            <a:off x="1752600" y="2819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1" name="Rectangle 33"/>
          <p:cNvSpPr>
            <a:spLocks noChangeArrowheads="1"/>
          </p:cNvSpPr>
          <p:nvPr/>
        </p:nvSpPr>
        <p:spPr bwMode="auto">
          <a:xfrm>
            <a:off x="21336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2" name="Rectangle 34"/>
          <p:cNvSpPr>
            <a:spLocks noChangeArrowheads="1"/>
          </p:cNvSpPr>
          <p:nvPr/>
        </p:nvSpPr>
        <p:spPr bwMode="auto">
          <a:xfrm>
            <a:off x="2362200" y="2819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3" name="Rectangle 35"/>
          <p:cNvSpPr>
            <a:spLocks noChangeArrowheads="1"/>
          </p:cNvSpPr>
          <p:nvPr/>
        </p:nvSpPr>
        <p:spPr bwMode="auto">
          <a:xfrm>
            <a:off x="28956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4" name="Rectangle 36"/>
          <p:cNvSpPr>
            <a:spLocks noChangeArrowheads="1"/>
          </p:cNvSpPr>
          <p:nvPr/>
        </p:nvSpPr>
        <p:spPr bwMode="auto">
          <a:xfrm>
            <a:off x="3124200" y="2819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5" name="Rectangle 37"/>
          <p:cNvSpPr>
            <a:spLocks noChangeArrowheads="1"/>
          </p:cNvSpPr>
          <p:nvPr/>
        </p:nvSpPr>
        <p:spPr bwMode="auto">
          <a:xfrm>
            <a:off x="35052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6" name="Rectangle 38"/>
          <p:cNvSpPr>
            <a:spLocks noChangeArrowheads="1"/>
          </p:cNvSpPr>
          <p:nvPr/>
        </p:nvSpPr>
        <p:spPr bwMode="auto">
          <a:xfrm>
            <a:off x="3733800" y="2819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7" name="Rectangle 39"/>
          <p:cNvSpPr>
            <a:spLocks noChangeArrowheads="1"/>
          </p:cNvSpPr>
          <p:nvPr/>
        </p:nvSpPr>
        <p:spPr bwMode="auto">
          <a:xfrm>
            <a:off x="43434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8" name="Rectangle 40"/>
          <p:cNvSpPr>
            <a:spLocks noChangeArrowheads="1"/>
          </p:cNvSpPr>
          <p:nvPr/>
        </p:nvSpPr>
        <p:spPr bwMode="auto">
          <a:xfrm>
            <a:off x="4495800" y="2819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69" name="Rectangle 41"/>
          <p:cNvSpPr>
            <a:spLocks noChangeArrowheads="1"/>
          </p:cNvSpPr>
          <p:nvPr/>
        </p:nvSpPr>
        <p:spPr bwMode="auto">
          <a:xfrm>
            <a:off x="48768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0" name="Rectangle 42"/>
          <p:cNvSpPr>
            <a:spLocks noChangeArrowheads="1"/>
          </p:cNvSpPr>
          <p:nvPr/>
        </p:nvSpPr>
        <p:spPr bwMode="auto">
          <a:xfrm>
            <a:off x="5105400" y="2819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1" name="Rectangle 43"/>
          <p:cNvSpPr>
            <a:spLocks noChangeArrowheads="1"/>
          </p:cNvSpPr>
          <p:nvPr/>
        </p:nvSpPr>
        <p:spPr bwMode="auto">
          <a:xfrm>
            <a:off x="54864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2" name="Rectangle 44"/>
          <p:cNvSpPr>
            <a:spLocks noChangeArrowheads="1"/>
          </p:cNvSpPr>
          <p:nvPr/>
        </p:nvSpPr>
        <p:spPr bwMode="auto">
          <a:xfrm>
            <a:off x="5715000" y="2819400"/>
            <a:ext cx="533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3" name="Rectangle 45"/>
          <p:cNvSpPr>
            <a:spLocks noChangeArrowheads="1"/>
          </p:cNvSpPr>
          <p:nvPr/>
        </p:nvSpPr>
        <p:spPr bwMode="auto">
          <a:xfrm>
            <a:off x="63246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4" name="Rectangle 46"/>
          <p:cNvSpPr>
            <a:spLocks noChangeArrowheads="1"/>
          </p:cNvSpPr>
          <p:nvPr/>
        </p:nvSpPr>
        <p:spPr bwMode="auto">
          <a:xfrm>
            <a:off x="6477000" y="2819400"/>
            <a:ext cx="3048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5" name="Rectangle 47"/>
          <p:cNvSpPr>
            <a:spLocks noChangeArrowheads="1"/>
          </p:cNvSpPr>
          <p:nvPr/>
        </p:nvSpPr>
        <p:spPr bwMode="auto">
          <a:xfrm>
            <a:off x="68580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6" name="Rectangle 48"/>
          <p:cNvSpPr>
            <a:spLocks noChangeArrowheads="1"/>
          </p:cNvSpPr>
          <p:nvPr/>
        </p:nvSpPr>
        <p:spPr bwMode="auto">
          <a:xfrm>
            <a:off x="7010400" y="2819400"/>
            <a:ext cx="152400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7" name="Line 49"/>
          <p:cNvSpPr>
            <a:spLocks noChangeShapeType="1"/>
          </p:cNvSpPr>
          <p:nvPr/>
        </p:nvSpPr>
        <p:spPr bwMode="auto">
          <a:xfrm>
            <a:off x="1981200" y="3048000"/>
            <a:ext cx="228600" cy="1588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Line 50"/>
          <p:cNvSpPr>
            <a:spLocks noChangeShapeType="1"/>
          </p:cNvSpPr>
          <p:nvPr/>
        </p:nvSpPr>
        <p:spPr bwMode="auto">
          <a:xfrm>
            <a:off x="2362200" y="2590800"/>
            <a:ext cx="7620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Line 51"/>
          <p:cNvSpPr>
            <a:spLocks noChangeShapeType="1"/>
          </p:cNvSpPr>
          <p:nvPr/>
        </p:nvSpPr>
        <p:spPr bwMode="auto">
          <a:xfrm flipV="1">
            <a:off x="1828800" y="2667000"/>
            <a:ext cx="1588" cy="381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Line 52"/>
          <p:cNvSpPr>
            <a:spLocks noChangeShapeType="1"/>
          </p:cNvSpPr>
          <p:nvPr/>
        </p:nvSpPr>
        <p:spPr bwMode="auto">
          <a:xfrm>
            <a:off x="2133600" y="2514600"/>
            <a:ext cx="2286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" name="Line 53"/>
          <p:cNvSpPr>
            <a:spLocks noChangeShapeType="1"/>
          </p:cNvSpPr>
          <p:nvPr/>
        </p:nvSpPr>
        <p:spPr bwMode="auto">
          <a:xfrm>
            <a:off x="2133600" y="26670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Line 54"/>
          <p:cNvSpPr>
            <a:spLocks noChangeShapeType="1"/>
          </p:cNvSpPr>
          <p:nvPr/>
        </p:nvSpPr>
        <p:spPr bwMode="auto">
          <a:xfrm>
            <a:off x="2133600" y="2895600"/>
            <a:ext cx="533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Line 55"/>
          <p:cNvSpPr>
            <a:spLocks noChangeShapeType="1"/>
          </p:cNvSpPr>
          <p:nvPr/>
        </p:nvSpPr>
        <p:spPr bwMode="auto">
          <a:xfrm>
            <a:off x="2971800" y="2895600"/>
            <a:ext cx="6096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56"/>
          <p:cNvSpPr>
            <a:spLocks noChangeShapeType="1"/>
          </p:cNvSpPr>
          <p:nvPr/>
        </p:nvSpPr>
        <p:spPr bwMode="auto">
          <a:xfrm>
            <a:off x="3276600" y="30480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57"/>
          <p:cNvSpPr>
            <a:spLocks noChangeShapeType="1"/>
          </p:cNvSpPr>
          <p:nvPr/>
        </p:nvSpPr>
        <p:spPr bwMode="auto">
          <a:xfrm flipV="1">
            <a:off x="3429000" y="2514600"/>
            <a:ext cx="1588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Line 58"/>
          <p:cNvSpPr>
            <a:spLocks noChangeShapeType="1"/>
          </p:cNvSpPr>
          <p:nvPr/>
        </p:nvSpPr>
        <p:spPr bwMode="auto">
          <a:xfrm>
            <a:off x="3429000" y="25146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Line 59"/>
          <p:cNvSpPr>
            <a:spLocks noChangeShapeType="1"/>
          </p:cNvSpPr>
          <p:nvPr/>
        </p:nvSpPr>
        <p:spPr bwMode="auto">
          <a:xfrm>
            <a:off x="3733800" y="2667000"/>
            <a:ext cx="1066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Line 60"/>
          <p:cNvSpPr>
            <a:spLocks noChangeShapeType="1"/>
          </p:cNvSpPr>
          <p:nvPr/>
        </p:nvSpPr>
        <p:spPr bwMode="auto">
          <a:xfrm>
            <a:off x="4114800" y="27432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Line 61"/>
          <p:cNvSpPr>
            <a:spLocks noChangeShapeType="1"/>
          </p:cNvSpPr>
          <p:nvPr/>
        </p:nvSpPr>
        <p:spPr bwMode="auto">
          <a:xfrm>
            <a:off x="4114800" y="31242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62"/>
          <p:cNvSpPr>
            <a:spLocks noChangeShapeType="1"/>
          </p:cNvSpPr>
          <p:nvPr/>
        </p:nvSpPr>
        <p:spPr bwMode="auto">
          <a:xfrm>
            <a:off x="4724400" y="3048000"/>
            <a:ext cx="152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63"/>
          <p:cNvSpPr>
            <a:spLocks noChangeShapeType="1"/>
          </p:cNvSpPr>
          <p:nvPr/>
        </p:nvSpPr>
        <p:spPr bwMode="auto">
          <a:xfrm>
            <a:off x="4724400" y="2895600"/>
            <a:ext cx="3810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64"/>
          <p:cNvSpPr>
            <a:spLocks noChangeShapeType="1"/>
          </p:cNvSpPr>
          <p:nvPr/>
        </p:nvSpPr>
        <p:spPr bwMode="auto">
          <a:xfrm flipV="1">
            <a:off x="5105400" y="26670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Line 65"/>
          <p:cNvSpPr>
            <a:spLocks noChangeShapeType="1"/>
          </p:cNvSpPr>
          <p:nvPr/>
        </p:nvSpPr>
        <p:spPr bwMode="auto">
          <a:xfrm>
            <a:off x="5334000" y="26670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66"/>
          <p:cNvSpPr>
            <a:spLocks noChangeShapeType="1"/>
          </p:cNvSpPr>
          <p:nvPr/>
        </p:nvSpPr>
        <p:spPr bwMode="auto">
          <a:xfrm>
            <a:off x="5334000" y="2971800"/>
            <a:ext cx="533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67"/>
          <p:cNvSpPr>
            <a:spLocks noChangeShapeType="1"/>
          </p:cNvSpPr>
          <p:nvPr/>
        </p:nvSpPr>
        <p:spPr bwMode="auto">
          <a:xfrm>
            <a:off x="5715000" y="25908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6" name="Line 68"/>
          <p:cNvSpPr>
            <a:spLocks noChangeShapeType="1"/>
          </p:cNvSpPr>
          <p:nvPr/>
        </p:nvSpPr>
        <p:spPr bwMode="auto">
          <a:xfrm flipH="1">
            <a:off x="6934200" y="3048000"/>
            <a:ext cx="152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7" name="Line 69"/>
          <p:cNvSpPr>
            <a:spLocks noChangeShapeType="1"/>
          </p:cNvSpPr>
          <p:nvPr/>
        </p:nvSpPr>
        <p:spPr bwMode="auto">
          <a:xfrm flipH="1">
            <a:off x="6781800" y="26670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8" name="Line 70"/>
          <p:cNvSpPr>
            <a:spLocks noChangeShapeType="1"/>
          </p:cNvSpPr>
          <p:nvPr/>
        </p:nvSpPr>
        <p:spPr bwMode="auto">
          <a:xfrm flipH="1">
            <a:off x="6400800" y="30480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9" name="Line 71"/>
          <p:cNvSpPr>
            <a:spLocks noChangeShapeType="1"/>
          </p:cNvSpPr>
          <p:nvPr/>
        </p:nvSpPr>
        <p:spPr bwMode="auto">
          <a:xfrm>
            <a:off x="6324600" y="2590800"/>
            <a:ext cx="1588" cy="304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Line 72"/>
          <p:cNvSpPr>
            <a:spLocks noChangeShapeType="1"/>
          </p:cNvSpPr>
          <p:nvPr/>
        </p:nvSpPr>
        <p:spPr bwMode="auto">
          <a:xfrm>
            <a:off x="6324600" y="28956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Line 73"/>
          <p:cNvSpPr>
            <a:spLocks noChangeShapeType="1"/>
          </p:cNvSpPr>
          <p:nvPr/>
        </p:nvSpPr>
        <p:spPr bwMode="auto">
          <a:xfrm>
            <a:off x="4572000" y="2514600"/>
            <a:ext cx="8382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2" name="Line 74"/>
          <p:cNvSpPr>
            <a:spLocks noChangeShapeType="1"/>
          </p:cNvSpPr>
          <p:nvPr/>
        </p:nvSpPr>
        <p:spPr bwMode="auto">
          <a:xfrm flipH="1">
            <a:off x="6096000" y="2514600"/>
            <a:ext cx="4572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3" name="Line 75"/>
          <p:cNvSpPr>
            <a:spLocks noChangeShapeType="1"/>
          </p:cNvSpPr>
          <p:nvPr/>
        </p:nvSpPr>
        <p:spPr bwMode="auto">
          <a:xfrm>
            <a:off x="6096000" y="2514600"/>
            <a:ext cx="1588" cy="533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4" name="Group 76"/>
          <p:cNvGrpSpPr>
            <a:grpSpLocks/>
          </p:cNvGrpSpPr>
          <p:nvPr/>
        </p:nvGrpSpPr>
        <p:grpSpPr bwMode="auto">
          <a:xfrm flipH="1">
            <a:off x="1752600" y="3505200"/>
            <a:ext cx="5410200" cy="762000"/>
            <a:chOff x="1248" y="2208"/>
            <a:chExt cx="3408" cy="480"/>
          </a:xfrm>
        </p:grpSpPr>
        <p:sp>
          <p:nvSpPr>
            <p:cNvPr id="10510" name="Rectangle 77"/>
            <p:cNvSpPr>
              <a:spLocks noChangeArrowheads="1"/>
            </p:cNvSpPr>
            <p:nvPr/>
          </p:nvSpPr>
          <p:spPr bwMode="auto">
            <a:xfrm>
              <a:off x="1248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1" name="Rectangle 78"/>
            <p:cNvSpPr>
              <a:spLocks noChangeArrowheads="1"/>
            </p:cNvSpPr>
            <p:nvPr/>
          </p:nvSpPr>
          <p:spPr bwMode="auto">
            <a:xfrm>
              <a:off x="1344" y="220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2" name="Rectangle 79"/>
            <p:cNvSpPr>
              <a:spLocks noChangeArrowheads="1"/>
            </p:cNvSpPr>
            <p:nvPr/>
          </p:nvSpPr>
          <p:spPr bwMode="auto">
            <a:xfrm>
              <a:off x="158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3" name="Rectangle 80"/>
            <p:cNvSpPr>
              <a:spLocks noChangeArrowheads="1"/>
            </p:cNvSpPr>
            <p:nvPr/>
          </p:nvSpPr>
          <p:spPr bwMode="auto">
            <a:xfrm>
              <a:off x="1728" y="220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4" name="Rectangle 81"/>
            <p:cNvSpPr>
              <a:spLocks noChangeArrowheads="1"/>
            </p:cNvSpPr>
            <p:nvPr/>
          </p:nvSpPr>
          <p:spPr bwMode="auto">
            <a:xfrm>
              <a:off x="206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5" name="Rectangle 82"/>
            <p:cNvSpPr>
              <a:spLocks noChangeArrowheads="1"/>
            </p:cNvSpPr>
            <p:nvPr/>
          </p:nvSpPr>
          <p:spPr bwMode="auto">
            <a:xfrm>
              <a:off x="2208" y="220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6" name="Rectangle 83"/>
            <p:cNvSpPr>
              <a:spLocks noChangeArrowheads="1"/>
            </p:cNvSpPr>
            <p:nvPr/>
          </p:nvSpPr>
          <p:spPr bwMode="auto">
            <a:xfrm>
              <a:off x="2448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7" name="Rectangle 84"/>
            <p:cNvSpPr>
              <a:spLocks noChangeArrowheads="1"/>
            </p:cNvSpPr>
            <p:nvPr/>
          </p:nvSpPr>
          <p:spPr bwMode="auto">
            <a:xfrm>
              <a:off x="2592" y="220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8" name="Rectangle 85"/>
            <p:cNvSpPr>
              <a:spLocks noChangeArrowheads="1"/>
            </p:cNvSpPr>
            <p:nvPr/>
          </p:nvSpPr>
          <p:spPr bwMode="auto">
            <a:xfrm>
              <a:off x="297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9" name="Rectangle 86"/>
            <p:cNvSpPr>
              <a:spLocks noChangeArrowheads="1"/>
            </p:cNvSpPr>
            <p:nvPr/>
          </p:nvSpPr>
          <p:spPr bwMode="auto">
            <a:xfrm>
              <a:off x="3072" y="220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0" name="Rectangle 87"/>
            <p:cNvSpPr>
              <a:spLocks noChangeArrowheads="1"/>
            </p:cNvSpPr>
            <p:nvPr/>
          </p:nvSpPr>
          <p:spPr bwMode="auto">
            <a:xfrm>
              <a:off x="3312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1" name="Rectangle 88"/>
            <p:cNvSpPr>
              <a:spLocks noChangeArrowheads="1"/>
            </p:cNvSpPr>
            <p:nvPr/>
          </p:nvSpPr>
          <p:spPr bwMode="auto">
            <a:xfrm>
              <a:off x="3456" y="220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2" name="Rectangle 89"/>
            <p:cNvSpPr>
              <a:spLocks noChangeArrowheads="1"/>
            </p:cNvSpPr>
            <p:nvPr/>
          </p:nvSpPr>
          <p:spPr bwMode="auto">
            <a:xfrm>
              <a:off x="3696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3" name="Rectangle 90"/>
            <p:cNvSpPr>
              <a:spLocks noChangeArrowheads="1"/>
            </p:cNvSpPr>
            <p:nvPr/>
          </p:nvSpPr>
          <p:spPr bwMode="auto">
            <a:xfrm>
              <a:off x="3840" y="220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4" name="Rectangle 91"/>
            <p:cNvSpPr>
              <a:spLocks noChangeArrowheads="1"/>
            </p:cNvSpPr>
            <p:nvPr/>
          </p:nvSpPr>
          <p:spPr bwMode="auto">
            <a:xfrm>
              <a:off x="4224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5" name="Rectangle 92"/>
            <p:cNvSpPr>
              <a:spLocks noChangeArrowheads="1"/>
            </p:cNvSpPr>
            <p:nvPr/>
          </p:nvSpPr>
          <p:spPr bwMode="auto">
            <a:xfrm>
              <a:off x="4320" y="220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6" name="Rectangle 93"/>
            <p:cNvSpPr>
              <a:spLocks noChangeArrowheads="1"/>
            </p:cNvSpPr>
            <p:nvPr/>
          </p:nvSpPr>
          <p:spPr bwMode="auto">
            <a:xfrm>
              <a:off x="4560" y="220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7" name="Rectangle 94"/>
            <p:cNvSpPr>
              <a:spLocks noChangeArrowheads="1"/>
            </p:cNvSpPr>
            <p:nvPr/>
          </p:nvSpPr>
          <p:spPr bwMode="auto">
            <a:xfrm>
              <a:off x="1248" y="244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8" name="Rectangle 95"/>
            <p:cNvSpPr>
              <a:spLocks noChangeArrowheads="1"/>
            </p:cNvSpPr>
            <p:nvPr/>
          </p:nvSpPr>
          <p:spPr bwMode="auto">
            <a:xfrm>
              <a:off x="1488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9" name="Rectangle 96"/>
            <p:cNvSpPr>
              <a:spLocks noChangeArrowheads="1"/>
            </p:cNvSpPr>
            <p:nvPr/>
          </p:nvSpPr>
          <p:spPr bwMode="auto">
            <a:xfrm>
              <a:off x="1632" y="244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0" name="Rectangle 97"/>
            <p:cNvSpPr>
              <a:spLocks noChangeArrowheads="1"/>
            </p:cNvSpPr>
            <p:nvPr/>
          </p:nvSpPr>
          <p:spPr bwMode="auto">
            <a:xfrm>
              <a:off x="1968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1" name="Rectangle 98"/>
            <p:cNvSpPr>
              <a:spLocks noChangeArrowheads="1"/>
            </p:cNvSpPr>
            <p:nvPr/>
          </p:nvSpPr>
          <p:spPr bwMode="auto">
            <a:xfrm>
              <a:off x="2112" y="244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2" name="Rectangle 99"/>
            <p:cNvSpPr>
              <a:spLocks noChangeArrowheads="1"/>
            </p:cNvSpPr>
            <p:nvPr/>
          </p:nvSpPr>
          <p:spPr bwMode="auto">
            <a:xfrm>
              <a:off x="2352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3" name="Rectangle 100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4" name="Rectangle 101"/>
            <p:cNvSpPr>
              <a:spLocks noChangeArrowheads="1"/>
            </p:cNvSpPr>
            <p:nvPr/>
          </p:nvSpPr>
          <p:spPr bwMode="auto">
            <a:xfrm>
              <a:off x="2880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5" name="Rectangle 102"/>
            <p:cNvSpPr>
              <a:spLocks noChangeArrowheads="1"/>
            </p:cNvSpPr>
            <p:nvPr/>
          </p:nvSpPr>
          <p:spPr bwMode="auto">
            <a:xfrm>
              <a:off x="2976" y="244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6" name="Rectangle 103"/>
            <p:cNvSpPr>
              <a:spLocks noChangeArrowheads="1"/>
            </p:cNvSpPr>
            <p:nvPr/>
          </p:nvSpPr>
          <p:spPr bwMode="auto">
            <a:xfrm>
              <a:off x="3216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7" name="Rectangle 104"/>
            <p:cNvSpPr>
              <a:spLocks noChangeArrowheads="1"/>
            </p:cNvSpPr>
            <p:nvPr/>
          </p:nvSpPr>
          <p:spPr bwMode="auto">
            <a:xfrm>
              <a:off x="3360" y="244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8" name="Rectangle 105"/>
            <p:cNvSpPr>
              <a:spLocks noChangeArrowheads="1"/>
            </p:cNvSpPr>
            <p:nvPr/>
          </p:nvSpPr>
          <p:spPr bwMode="auto">
            <a:xfrm>
              <a:off x="3600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9" name="Rectangle 106"/>
            <p:cNvSpPr>
              <a:spLocks noChangeArrowheads="1"/>
            </p:cNvSpPr>
            <p:nvPr/>
          </p:nvSpPr>
          <p:spPr bwMode="auto">
            <a:xfrm>
              <a:off x="3744" y="2448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0" name="Rectangle 107"/>
            <p:cNvSpPr>
              <a:spLocks noChangeArrowheads="1"/>
            </p:cNvSpPr>
            <p:nvPr/>
          </p:nvSpPr>
          <p:spPr bwMode="auto">
            <a:xfrm>
              <a:off x="4128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1" name="Rectangle 108"/>
            <p:cNvSpPr>
              <a:spLocks noChangeArrowheads="1"/>
            </p:cNvSpPr>
            <p:nvPr/>
          </p:nvSpPr>
          <p:spPr bwMode="auto">
            <a:xfrm>
              <a:off x="4224" y="2448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2" name="Rectangle 109"/>
            <p:cNvSpPr>
              <a:spLocks noChangeArrowheads="1"/>
            </p:cNvSpPr>
            <p:nvPr/>
          </p:nvSpPr>
          <p:spPr bwMode="auto">
            <a:xfrm>
              <a:off x="4464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3" name="Rectangle 110"/>
            <p:cNvSpPr>
              <a:spLocks noChangeArrowheads="1"/>
            </p:cNvSpPr>
            <p:nvPr/>
          </p:nvSpPr>
          <p:spPr bwMode="auto">
            <a:xfrm>
              <a:off x="4560" y="2448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4" name="Line 111"/>
            <p:cNvSpPr>
              <a:spLocks noChangeShapeType="1"/>
            </p:cNvSpPr>
            <p:nvPr/>
          </p:nvSpPr>
          <p:spPr bwMode="auto">
            <a:xfrm>
              <a:off x="1392" y="2592"/>
              <a:ext cx="14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5" name="Line 112"/>
            <p:cNvSpPr>
              <a:spLocks noChangeShapeType="1"/>
            </p:cNvSpPr>
            <p:nvPr/>
          </p:nvSpPr>
          <p:spPr bwMode="auto">
            <a:xfrm>
              <a:off x="1632" y="2304"/>
              <a:ext cx="48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6" name="Line 113"/>
            <p:cNvSpPr>
              <a:spLocks noChangeShapeType="1"/>
            </p:cNvSpPr>
            <p:nvPr/>
          </p:nvSpPr>
          <p:spPr bwMode="auto">
            <a:xfrm flipV="1">
              <a:off x="1296" y="2352"/>
              <a:ext cx="0" cy="24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7" name="Line 114"/>
            <p:cNvSpPr>
              <a:spLocks noChangeShapeType="1"/>
            </p:cNvSpPr>
            <p:nvPr/>
          </p:nvSpPr>
          <p:spPr bwMode="auto">
            <a:xfrm>
              <a:off x="1488" y="2256"/>
              <a:ext cx="144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" name="Line 115"/>
            <p:cNvSpPr>
              <a:spLocks noChangeShapeType="1"/>
            </p:cNvSpPr>
            <p:nvPr/>
          </p:nvSpPr>
          <p:spPr bwMode="auto">
            <a:xfrm>
              <a:off x="1488" y="235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" name="Line 116"/>
            <p:cNvSpPr>
              <a:spLocks noChangeShapeType="1"/>
            </p:cNvSpPr>
            <p:nvPr/>
          </p:nvSpPr>
          <p:spPr bwMode="auto">
            <a:xfrm>
              <a:off x="1488" y="2496"/>
              <a:ext cx="33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" name="Line 117"/>
            <p:cNvSpPr>
              <a:spLocks noChangeShapeType="1"/>
            </p:cNvSpPr>
            <p:nvPr/>
          </p:nvSpPr>
          <p:spPr bwMode="auto">
            <a:xfrm>
              <a:off x="2016" y="2496"/>
              <a:ext cx="384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" name="Line 118"/>
            <p:cNvSpPr>
              <a:spLocks noChangeShapeType="1"/>
            </p:cNvSpPr>
            <p:nvPr/>
          </p:nvSpPr>
          <p:spPr bwMode="auto">
            <a:xfrm>
              <a:off x="2208" y="2592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" name="Line 119"/>
            <p:cNvSpPr>
              <a:spLocks noChangeShapeType="1"/>
            </p:cNvSpPr>
            <p:nvPr/>
          </p:nvSpPr>
          <p:spPr bwMode="auto">
            <a:xfrm flipV="1">
              <a:off x="2304" y="2256"/>
              <a:ext cx="0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" name="Line 120"/>
            <p:cNvSpPr>
              <a:spLocks noChangeShapeType="1"/>
            </p:cNvSpPr>
            <p:nvPr/>
          </p:nvSpPr>
          <p:spPr bwMode="auto">
            <a:xfrm>
              <a:off x="2304" y="2256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4" name="Line 121"/>
            <p:cNvSpPr>
              <a:spLocks noChangeShapeType="1"/>
            </p:cNvSpPr>
            <p:nvPr/>
          </p:nvSpPr>
          <p:spPr bwMode="auto">
            <a:xfrm>
              <a:off x="2496" y="2352"/>
              <a:ext cx="67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" name="Line 122"/>
            <p:cNvSpPr>
              <a:spLocks noChangeShapeType="1"/>
            </p:cNvSpPr>
            <p:nvPr/>
          </p:nvSpPr>
          <p:spPr bwMode="auto">
            <a:xfrm>
              <a:off x="2736" y="2400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6" name="Line 123"/>
            <p:cNvSpPr>
              <a:spLocks noChangeShapeType="1"/>
            </p:cNvSpPr>
            <p:nvPr/>
          </p:nvSpPr>
          <p:spPr bwMode="auto">
            <a:xfrm>
              <a:off x="2736" y="2640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" name="Line 124"/>
            <p:cNvSpPr>
              <a:spLocks noChangeShapeType="1"/>
            </p:cNvSpPr>
            <p:nvPr/>
          </p:nvSpPr>
          <p:spPr bwMode="auto">
            <a:xfrm>
              <a:off x="3120" y="2592"/>
              <a:ext cx="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8" name="Line 125"/>
            <p:cNvSpPr>
              <a:spLocks noChangeShapeType="1"/>
            </p:cNvSpPr>
            <p:nvPr/>
          </p:nvSpPr>
          <p:spPr bwMode="auto">
            <a:xfrm>
              <a:off x="3120" y="2496"/>
              <a:ext cx="24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9" name="Line 126"/>
            <p:cNvSpPr>
              <a:spLocks noChangeShapeType="1"/>
            </p:cNvSpPr>
            <p:nvPr/>
          </p:nvSpPr>
          <p:spPr bwMode="auto">
            <a:xfrm flipV="1">
              <a:off x="3360" y="235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" name="Line 127"/>
            <p:cNvSpPr>
              <a:spLocks noChangeShapeType="1"/>
            </p:cNvSpPr>
            <p:nvPr/>
          </p:nvSpPr>
          <p:spPr bwMode="auto">
            <a:xfrm>
              <a:off x="3504" y="235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" name="Line 128"/>
            <p:cNvSpPr>
              <a:spLocks noChangeShapeType="1"/>
            </p:cNvSpPr>
            <p:nvPr/>
          </p:nvSpPr>
          <p:spPr bwMode="auto">
            <a:xfrm>
              <a:off x="3504" y="2544"/>
              <a:ext cx="33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" name="Line 129"/>
            <p:cNvSpPr>
              <a:spLocks noChangeShapeType="1"/>
            </p:cNvSpPr>
            <p:nvPr/>
          </p:nvSpPr>
          <p:spPr bwMode="auto">
            <a:xfrm>
              <a:off x="3744" y="2304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" name="Line 130"/>
            <p:cNvSpPr>
              <a:spLocks noChangeShapeType="1"/>
            </p:cNvSpPr>
            <p:nvPr/>
          </p:nvSpPr>
          <p:spPr bwMode="auto">
            <a:xfrm flipH="1">
              <a:off x="4512" y="2592"/>
              <a:ext cx="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" name="Line 131"/>
            <p:cNvSpPr>
              <a:spLocks noChangeShapeType="1"/>
            </p:cNvSpPr>
            <p:nvPr/>
          </p:nvSpPr>
          <p:spPr bwMode="auto">
            <a:xfrm flipH="1">
              <a:off x="4416" y="2352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5" name="Line 132"/>
            <p:cNvSpPr>
              <a:spLocks noChangeShapeType="1"/>
            </p:cNvSpPr>
            <p:nvPr/>
          </p:nvSpPr>
          <p:spPr bwMode="auto">
            <a:xfrm flipH="1">
              <a:off x="4176" y="2592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6" name="Line 133"/>
            <p:cNvSpPr>
              <a:spLocks noChangeShapeType="1"/>
            </p:cNvSpPr>
            <p:nvPr/>
          </p:nvSpPr>
          <p:spPr bwMode="auto">
            <a:xfrm>
              <a:off x="4128" y="2304"/>
              <a:ext cx="0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7" name="Line 134"/>
            <p:cNvSpPr>
              <a:spLocks noChangeShapeType="1"/>
            </p:cNvSpPr>
            <p:nvPr/>
          </p:nvSpPr>
          <p:spPr bwMode="auto">
            <a:xfrm>
              <a:off x="4128" y="2496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8" name="Line 135"/>
            <p:cNvSpPr>
              <a:spLocks noChangeShapeType="1"/>
            </p:cNvSpPr>
            <p:nvPr/>
          </p:nvSpPr>
          <p:spPr bwMode="auto">
            <a:xfrm>
              <a:off x="3024" y="2256"/>
              <a:ext cx="52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9" name="Line 136"/>
            <p:cNvSpPr>
              <a:spLocks noChangeShapeType="1"/>
            </p:cNvSpPr>
            <p:nvPr/>
          </p:nvSpPr>
          <p:spPr bwMode="auto">
            <a:xfrm flipH="1">
              <a:off x="3984" y="2256"/>
              <a:ext cx="28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0" name="Line 137"/>
            <p:cNvSpPr>
              <a:spLocks noChangeShapeType="1"/>
            </p:cNvSpPr>
            <p:nvPr/>
          </p:nvSpPr>
          <p:spPr bwMode="auto">
            <a:xfrm>
              <a:off x="3984" y="2256"/>
              <a:ext cx="0" cy="3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5" name="Line 138"/>
          <p:cNvSpPr>
            <a:spLocks noChangeShapeType="1"/>
          </p:cNvSpPr>
          <p:nvPr/>
        </p:nvSpPr>
        <p:spPr bwMode="auto">
          <a:xfrm>
            <a:off x="6096000" y="3124200"/>
            <a:ext cx="1588" cy="838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6" name="Line 139"/>
          <p:cNvSpPr>
            <a:spLocks noChangeShapeType="1"/>
          </p:cNvSpPr>
          <p:nvPr/>
        </p:nvSpPr>
        <p:spPr bwMode="auto">
          <a:xfrm>
            <a:off x="4648200" y="3048000"/>
            <a:ext cx="1588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7" name="Line 140"/>
          <p:cNvSpPr>
            <a:spLocks noChangeShapeType="1"/>
          </p:cNvSpPr>
          <p:nvPr/>
        </p:nvSpPr>
        <p:spPr bwMode="auto">
          <a:xfrm>
            <a:off x="4648200" y="4114800"/>
            <a:ext cx="3810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8" name="Line 141"/>
          <p:cNvSpPr>
            <a:spLocks noChangeShapeType="1"/>
          </p:cNvSpPr>
          <p:nvPr/>
        </p:nvSpPr>
        <p:spPr bwMode="auto">
          <a:xfrm>
            <a:off x="2819400" y="2667000"/>
            <a:ext cx="1588" cy="609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9" name="Line 142"/>
          <p:cNvSpPr>
            <a:spLocks noChangeShapeType="1"/>
          </p:cNvSpPr>
          <p:nvPr/>
        </p:nvSpPr>
        <p:spPr bwMode="auto">
          <a:xfrm>
            <a:off x="2819400" y="3276600"/>
            <a:ext cx="2057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0" name="Line 143"/>
          <p:cNvSpPr>
            <a:spLocks noChangeShapeType="1"/>
          </p:cNvSpPr>
          <p:nvPr/>
        </p:nvSpPr>
        <p:spPr bwMode="auto">
          <a:xfrm>
            <a:off x="4876800" y="3276600"/>
            <a:ext cx="1588" cy="381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1" name="Line 144"/>
          <p:cNvSpPr>
            <a:spLocks noChangeShapeType="1"/>
          </p:cNvSpPr>
          <p:nvPr/>
        </p:nvSpPr>
        <p:spPr bwMode="auto">
          <a:xfrm>
            <a:off x="2590800" y="31242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2" name="Line 145"/>
          <p:cNvSpPr>
            <a:spLocks noChangeShapeType="1"/>
          </p:cNvSpPr>
          <p:nvPr/>
        </p:nvSpPr>
        <p:spPr bwMode="auto">
          <a:xfrm flipH="1">
            <a:off x="2133600" y="3352800"/>
            <a:ext cx="4572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3" name="Line 146"/>
          <p:cNvSpPr>
            <a:spLocks noChangeShapeType="1"/>
          </p:cNvSpPr>
          <p:nvPr/>
        </p:nvSpPr>
        <p:spPr bwMode="auto">
          <a:xfrm>
            <a:off x="2133600" y="33528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4" name="Line 147"/>
          <p:cNvSpPr>
            <a:spLocks noChangeShapeType="1"/>
          </p:cNvSpPr>
          <p:nvPr/>
        </p:nvSpPr>
        <p:spPr bwMode="auto">
          <a:xfrm>
            <a:off x="5257800" y="31242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5" name="Line 148"/>
          <p:cNvSpPr>
            <a:spLocks noChangeShapeType="1"/>
          </p:cNvSpPr>
          <p:nvPr/>
        </p:nvSpPr>
        <p:spPr bwMode="auto">
          <a:xfrm>
            <a:off x="5257800" y="3352800"/>
            <a:ext cx="685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6" name="Line 149"/>
          <p:cNvSpPr>
            <a:spLocks noChangeShapeType="1"/>
          </p:cNvSpPr>
          <p:nvPr/>
        </p:nvSpPr>
        <p:spPr bwMode="auto">
          <a:xfrm>
            <a:off x="5943600" y="33528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7" name="Line 150"/>
          <p:cNvSpPr>
            <a:spLocks noChangeShapeType="1"/>
          </p:cNvSpPr>
          <p:nvPr/>
        </p:nvSpPr>
        <p:spPr bwMode="auto">
          <a:xfrm>
            <a:off x="6705600" y="2514600"/>
            <a:ext cx="1588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8" name="Line 151"/>
          <p:cNvSpPr>
            <a:spLocks noChangeShapeType="1"/>
          </p:cNvSpPr>
          <p:nvPr/>
        </p:nvSpPr>
        <p:spPr bwMode="auto">
          <a:xfrm>
            <a:off x="6705600" y="3429000"/>
            <a:ext cx="2286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9" name="Line 152"/>
          <p:cNvSpPr>
            <a:spLocks noChangeShapeType="1"/>
          </p:cNvSpPr>
          <p:nvPr/>
        </p:nvSpPr>
        <p:spPr bwMode="auto">
          <a:xfrm>
            <a:off x="6934200" y="3429000"/>
            <a:ext cx="1588" cy="304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0" name="Line 153"/>
          <p:cNvSpPr>
            <a:spLocks noChangeShapeType="1"/>
          </p:cNvSpPr>
          <p:nvPr/>
        </p:nvSpPr>
        <p:spPr bwMode="auto">
          <a:xfrm flipV="1">
            <a:off x="1981200" y="2667000"/>
            <a:ext cx="1588" cy="1371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" name="Line 154"/>
          <p:cNvSpPr>
            <a:spLocks noChangeShapeType="1"/>
          </p:cNvSpPr>
          <p:nvPr/>
        </p:nvSpPr>
        <p:spPr bwMode="auto">
          <a:xfrm>
            <a:off x="3962400" y="2590800"/>
            <a:ext cx="1588" cy="838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" name="Line 155"/>
          <p:cNvSpPr>
            <a:spLocks noChangeShapeType="1"/>
          </p:cNvSpPr>
          <p:nvPr/>
        </p:nvSpPr>
        <p:spPr bwMode="auto">
          <a:xfrm>
            <a:off x="3962400" y="3429000"/>
            <a:ext cx="533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3" name="Line 156"/>
          <p:cNvSpPr>
            <a:spLocks noChangeShapeType="1"/>
          </p:cNvSpPr>
          <p:nvPr/>
        </p:nvSpPr>
        <p:spPr bwMode="auto">
          <a:xfrm>
            <a:off x="4495800" y="3429000"/>
            <a:ext cx="1588" cy="533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4" name="Line 157"/>
          <p:cNvSpPr>
            <a:spLocks noChangeShapeType="1"/>
          </p:cNvSpPr>
          <p:nvPr/>
        </p:nvSpPr>
        <p:spPr bwMode="auto">
          <a:xfrm>
            <a:off x="6934200" y="2895600"/>
            <a:ext cx="1588" cy="457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5" name="Line 158"/>
          <p:cNvSpPr>
            <a:spLocks noChangeShapeType="1"/>
          </p:cNvSpPr>
          <p:nvPr/>
        </p:nvSpPr>
        <p:spPr bwMode="auto">
          <a:xfrm>
            <a:off x="6934200" y="3352800"/>
            <a:ext cx="152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6" name="Line 159"/>
          <p:cNvSpPr>
            <a:spLocks noChangeShapeType="1"/>
          </p:cNvSpPr>
          <p:nvPr/>
        </p:nvSpPr>
        <p:spPr bwMode="auto">
          <a:xfrm flipV="1">
            <a:off x="7086600" y="33528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7" name="Line 160"/>
          <p:cNvSpPr>
            <a:spLocks noChangeShapeType="1"/>
          </p:cNvSpPr>
          <p:nvPr/>
        </p:nvSpPr>
        <p:spPr bwMode="auto">
          <a:xfrm flipV="1">
            <a:off x="3200400" y="3048000"/>
            <a:ext cx="1588" cy="533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8" name="Group 161"/>
          <p:cNvGrpSpPr>
            <a:grpSpLocks/>
          </p:cNvGrpSpPr>
          <p:nvPr/>
        </p:nvGrpSpPr>
        <p:grpSpPr bwMode="auto">
          <a:xfrm flipH="1" flipV="1">
            <a:off x="1752600" y="4495800"/>
            <a:ext cx="5410200" cy="1828800"/>
            <a:chOff x="1248" y="2880"/>
            <a:chExt cx="3408" cy="1152"/>
          </a:xfrm>
        </p:grpSpPr>
        <p:sp>
          <p:nvSpPr>
            <p:cNvPr id="10364" name="Rectangle 162"/>
            <p:cNvSpPr>
              <a:spLocks noChangeArrowheads="1"/>
            </p:cNvSpPr>
            <p:nvPr/>
          </p:nvSpPr>
          <p:spPr bwMode="auto">
            <a:xfrm>
              <a:off x="1248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5" name="Rectangle 163"/>
            <p:cNvSpPr>
              <a:spLocks noChangeArrowheads="1"/>
            </p:cNvSpPr>
            <p:nvPr/>
          </p:nvSpPr>
          <p:spPr bwMode="auto">
            <a:xfrm>
              <a:off x="1344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6" name="Rectangle 164"/>
            <p:cNvSpPr>
              <a:spLocks noChangeArrowheads="1"/>
            </p:cNvSpPr>
            <p:nvPr/>
          </p:nvSpPr>
          <p:spPr bwMode="auto">
            <a:xfrm>
              <a:off x="1584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7" name="Rectangle 165"/>
            <p:cNvSpPr>
              <a:spLocks noChangeArrowheads="1"/>
            </p:cNvSpPr>
            <p:nvPr/>
          </p:nvSpPr>
          <p:spPr bwMode="auto">
            <a:xfrm>
              <a:off x="1728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8" name="Rectangle 166"/>
            <p:cNvSpPr>
              <a:spLocks noChangeArrowheads="1"/>
            </p:cNvSpPr>
            <p:nvPr/>
          </p:nvSpPr>
          <p:spPr bwMode="auto">
            <a:xfrm>
              <a:off x="2064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9" name="Rectangle 167"/>
            <p:cNvSpPr>
              <a:spLocks noChangeArrowheads="1"/>
            </p:cNvSpPr>
            <p:nvPr/>
          </p:nvSpPr>
          <p:spPr bwMode="auto">
            <a:xfrm>
              <a:off x="2208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0" name="Rectangle 168"/>
            <p:cNvSpPr>
              <a:spLocks noChangeArrowheads="1"/>
            </p:cNvSpPr>
            <p:nvPr/>
          </p:nvSpPr>
          <p:spPr bwMode="auto">
            <a:xfrm>
              <a:off x="2448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1" name="Rectangle 169"/>
            <p:cNvSpPr>
              <a:spLocks noChangeArrowheads="1"/>
            </p:cNvSpPr>
            <p:nvPr/>
          </p:nvSpPr>
          <p:spPr bwMode="auto">
            <a:xfrm>
              <a:off x="2592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2" name="Rectangle 170"/>
            <p:cNvSpPr>
              <a:spLocks noChangeArrowheads="1"/>
            </p:cNvSpPr>
            <p:nvPr/>
          </p:nvSpPr>
          <p:spPr bwMode="auto">
            <a:xfrm>
              <a:off x="2976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3" name="Rectangle 171"/>
            <p:cNvSpPr>
              <a:spLocks noChangeArrowheads="1"/>
            </p:cNvSpPr>
            <p:nvPr/>
          </p:nvSpPr>
          <p:spPr bwMode="auto">
            <a:xfrm>
              <a:off x="3072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4" name="Rectangle 172"/>
            <p:cNvSpPr>
              <a:spLocks noChangeArrowheads="1"/>
            </p:cNvSpPr>
            <p:nvPr/>
          </p:nvSpPr>
          <p:spPr bwMode="auto">
            <a:xfrm>
              <a:off x="3312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5" name="Rectangle 173"/>
            <p:cNvSpPr>
              <a:spLocks noChangeArrowheads="1"/>
            </p:cNvSpPr>
            <p:nvPr/>
          </p:nvSpPr>
          <p:spPr bwMode="auto">
            <a:xfrm>
              <a:off x="3456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6" name="Rectangle 174"/>
            <p:cNvSpPr>
              <a:spLocks noChangeArrowheads="1"/>
            </p:cNvSpPr>
            <p:nvPr/>
          </p:nvSpPr>
          <p:spPr bwMode="auto">
            <a:xfrm>
              <a:off x="3696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7" name="Rectangle 175"/>
            <p:cNvSpPr>
              <a:spLocks noChangeArrowheads="1"/>
            </p:cNvSpPr>
            <p:nvPr/>
          </p:nvSpPr>
          <p:spPr bwMode="auto">
            <a:xfrm>
              <a:off x="3840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8" name="Rectangle 176"/>
            <p:cNvSpPr>
              <a:spLocks noChangeArrowheads="1"/>
            </p:cNvSpPr>
            <p:nvPr/>
          </p:nvSpPr>
          <p:spPr bwMode="auto">
            <a:xfrm>
              <a:off x="4224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9" name="Rectangle 177"/>
            <p:cNvSpPr>
              <a:spLocks noChangeArrowheads="1"/>
            </p:cNvSpPr>
            <p:nvPr/>
          </p:nvSpPr>
          <p:spPr bwMode="auto">
            <a:xfrm>
              <a:off x="4320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0" name="Rectangle 178"/>
            <p:cNvSpPr>
              <a:spLocks noChangeArrowheads="1"/>
            </p:cNvSpPr>
            <p:nvPr/>
          </p:nvSpPr>
          <p:spPr bwMode="auto">
            <a:xfrm>
              <a:off x="4560" y="288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1" name="Rectangle 179"/>
            <p:cNvSpPr>
              <a:spLocks noChangeArrowheads="1"/>
            </p:cNvSpPr>
            <p:nvPr/>
          </p:nvSpPr>
          <p:spPr bwMode="auto">
            <a:xfrm>
              <a:off x="1248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2" name="Rectangle 180"/>
            <p:cNvSpPr>
              <a:spLocks noChangeArrowheads="1"/>
            </p:cNvSpPr>
            <p:nvPr/>
          </p:nvSpPr>
          <p:spPr bwMode="auto">
            <a:xfrm>
              <a:off x="1488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3" name="Rectangle 181"/>
            <p:cNvSpPr>
              <a:spLocks noChangeArrowheads="1"/>
            </p:cNvSpPr>
            <p:nvPr/>
          </p:nvSpPr>
          <p:spPr bwMode="auto">
            <a:xfrm>
              <a:off x="1632" y="312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4" name="Rectangle 182"/>
            <p:cNvSpPr>
              <a:spLocks noChangeArrowheads="1"/>
            </p:cNvSpPr>
            <p:nvPr/>
          </p:nvSpPr>
          <p:spPr bwMode="auto">
            <a:xfrm>
              <a:off x="1968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5" name="Rectangle 183"/>
            <p:cNvSpPr>
              <a:spLocks noChangeArrowheads="1"/>
            </p:cNvSpPr>
            <p:nvPr/>
          </p:nvSpPr>
          <p:spPr bwMode="auto">
            <a:xfrm>
              <a:off x="2112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6" name="Rectangle 184"/>
            <p:cNvSpPr>
              <a:spLocks noChangeArrowheads="1"/>
            </p:cNvSpPr>
            <p:nvPr/>
          </p:nvSpPr>
          <p:spPr bwMode="auto">
            <a:xfrm>
              <a:off x="2352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7" name="Rectangle 185"/>
            <p:cNvSpPr>
              <a:spLocks noChangeArrowheads="1"/>
            </p:cNvSpPr>
            <p:nvPr/>
          </p:nvSpPr>
          <p:spPr bwMode="auto">
            <a:xfrm>
              <a:off x="2496" y="312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8" name="Rectangle 186"/>
            <p:cNvSpPr>
              <a:spLocks noChangeArrowheads="1"/>
            </p:cNvSpPr>
            <p:nvPr/>
          </p:nvSpPr>
          <p:spPr bwMode="auto">
            <a:xfrm>
              <a:off x="2880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9" name="Rectangle 187"/>
            <p:cNvSpPr>
              <a:spLocks noChangeArrowheads="1"/>
            </p:cNvSpPr>
            <p:nvPr/>
          </p:nvSpPr>
          <p:spPr bwMode="auto">
            <a:xfrm>
              <a:off x="2976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0" name="Rectangle 188"/>
            <p:cNvSpPr>
              <a:spLocks noChangeArrowheads="1"/>
            </p:cNvSpPr>
            <p:nvPr/>
          </p:nvSpPr>
          <p:spPr bwMode="auto">
            <a:xfrm>
              <a:off x="3216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1" name="Rectangle 189"/>
            <p:cNvSpPr>
              <a:spLocks noChangeArrowheads="1"/>
            </p:cNvSpPr>
            <p:nvPr/>
          </p:nvSpPr>
          <p:spPr bwMode="auto">
            <a:xfrm>
              <a:off x="3360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2" name="Rectangle 190"/>
            <p:cNvSpPr>
              <a:spLocks noChangeArrowheads="1"/>
            </p:cNvSpPr>
            <p:nvPr/>
          </p:nvSpPr>
          <p:spPr bwMode="auto">
            <a:xfrm>
              <a:off x="3600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3" name="Rectangle 191"/>
            <p:cNvSpPr>
              <a:spLocks noChangeArrowheads="1"/>
            </p:cNvSpPr>
            <p:nvPr/>
          </p:nvSpPr>
          <p:spPr bwMode="auto">
            <a:xfrm>
              <a:off x="3744" y="3120"/>
              <a:ext cx="33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4" name="Rectangle 192"/>
            <p:cNvSpPr>
              <a:spLocks noChangeArrowheads="1"/>
            </p:cNvSpPr>
            <p:nvPr/>
          </p:nvSpPr>
          <p:spPr bwMode="auto">
            <a:xfrm>
              <a:off x="4128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5" name="Rectangle 193"/>
            <p:cNvSpPr>
              <a:spLocks noChangeArrowheads="1"/>
            </p:cNvSpPr>
            <p:nvPr/>
          </p:nvSpPr>
          <p:spPr bwMode="auto">
            <a:xfrm>
              <a:off x="4224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6" name="Rectangle 194"/>
            <p:cNvSpPr>
              <a:spLocks noChangeArrowheads="1"/>
            </p:cNvSpPr>
            <p:nvPr/>
          </p:nvSpPr>
          <p:spPr bwMode="auto">
            <a:xfrm>
              <a:off x="4464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7" name="Rectangle 195"/>
            <p:cNvSpPr>
              <a:spLocks noChangeArrowheads="1"/>
            </p:cNvSpPr>
            <p:nvPr/>
          </p:nvSpPr>
          <p:spPr bwMode="auto">
            <a:xfrm>
              <a:off x="4560" y="3120"/>
              <a:ext cx="96" cy="2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8" name="Line 196"/>
            <p:cNvSpPr>
              <a:spLocks noChangeShapeType="1"/>
            </p:cNvSpPr>
            <p:nvPr/>
          </p:nvSpPr>
          <p:spPr bwMode="auto">
            <a:xfrm>
              <a:off x="1392" y="3264"/>
              <a:ext cx="144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9" name="Line 197"/>
            <p:cNvSpPr>
              <a:spLocks noChangeShapeType="1"/>
            </p:cNvSpPr>
            <p:nvPr/>
          </p:nvSpPr>
          <p:spPr bwMode="auto">
            <a:xfrm>
              <a:off x="1632" y="2976"/>
              <a:ext cx="48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0" name="Line 198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24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1" name="Line 199"/>
            <p:cNvSpPr>
              <a:spLocks noChangeShapeType="1"/>
            </p:cNvSpPr>
            <p:nvPr/>
          </p:nvSpPr>
          <p:spPr bwMode="auto">
            <a:xfrm>
              <a:off x="1488" y="2928"/>
              <a:ext cx="144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2" name="Line 200"/>
            <p:cNvSpPr>
              <a:spLocks noChangeShapeType="1"/>
            </p:cNvSpPr>
            <p:nvPr/>
          </p:nvSpPr>
          <p:spPr bwMode="auto">
            <a:xfrm>
              <a:off x="1488" y="3024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3" name="Line 201"/>
            <p:cNvSpPr>
              <a:spLocks noChangeShapeType="1"/>
            </p:cNvSpPr>
            <p:nvPr/>
          </p:nvSpPr>
          <p:spPr bwMode="auto">
            <a:xfrm>
              <a:off x="1488" y="3168"/>
              <a:ext cx="33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4" name="Line 202"/>
            <p:cNvSpPr>
              <a:spLocks noChangeShapeType="1"/>
            </p:cNvSpPr>
            <p:nvPr/>
          </p:nvSpPr>
          <p:spPr bwMode="auto">
            <a:xfrm>
              <a:off x="2016" y="3168"/>
              <a:ext cx="384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5" name="Line 203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6" name="Line 204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7" name="Line 205"/>
            <p:cNvSpPr>
              <a:spLocks noChangeShapeType="1"/>
            </p:cNvSpPr>
            <p:nvPr/>
          </p:nvSpPr>
          <p:spPr bwMode="auto">
            <a:xfrm>
              <a:off x="2304" y="2928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8" name="Line 206"/>
            <p:cNvSpPr>
              <a:spLocks noChangeShapeType="1"/>
            </p:cNvSpPr>
            <p:nvPr/>
          </p:nvSpPr>
          <p:spPr bwMode="auto">
            <a:xfrm>
              <a:off x="2496" y="3024"/>
              <a:ext cx="67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9" name="Line 207"/>
            <p:cNvSpPr>
              <a:spLocks noChangeShapeType="1"/>
            </p:cNvSpPr>
            <p:nvPr/>
          </p:nvSpPr>
          <p:spPr bwMode="auto">
            <a:xfrm>
              <a:off x="2736" y="307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0" name="Line 208"/>
            <p:cNvSpPr>
              <a:spLocks noChangeShapeType="1"/>
            </p:cNvSpPr>
            <p:nvPr/>
          </p:nvSpPr>
          <p:spPr bwMode="auto">
            <a:xfrm>
              <a:off x="2736" y="3312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1" name="Line 209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2" name="Line 210"/>
            <p:cNvSpPr>
              <a:spLocks noChangeShapeType="1"/>
            </p:cNvSpPr>
            <p:nvPr/>
          </p:nvSpPr>
          <p:spPr bwMode="auto">
            <a:xfrm>
              <a:off x="3120" y="3168"/>
              <a:ext cx="24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3" name="Line 211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4" name="Line 212"/>
            <p:cNvSpPr>
              <a:spLocks noChangeShapeType="1"/>
            </p:cNvSpPr>
            <p:nvPr/>
          </p:nvSpPr>
          <p:spPr bwMode="auto">
            <a:xfrm>
              <a:off x="3504" y="3024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5" name="Line 213"/>
            <p:cNvSpPr>
              <a:spLocks noChangeShapeType="1"/>
            </p:cNvSpPr>
            <p:nvPr/>
          </p:nvSpPr>
          <p:spPr bwMode="auto">
            <a:xfrm>
              <a:off x="3504" y="3216"/>
              <a:ext cx="33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6" name="Line 214"/>
            <p:cNvSpPr>
              <a:spLocks noChangeShapeType="1"/>
            </p:cNvSpPr>
            <p:nvPr/>
          </p:nvSpPr>
          <p:spPr bwMode="auto">
            <a:xfrm>
              <a:off x="3744" y="2976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7" name="Line 215"/>
            <p:cNvSpPr>
              <a:spLocks noChangeShapeType="1"/>
            </p:cNvSpPr>
            <p:nvPr/>
          </p:nvSpPr>
          <p:spPr bwMode="auto">
            <a:xfrm flipH="1">
              <a:off x="4512" y="3264"/>
              <a:ext cx="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8" name="Line 216"/>
            <p:cNvSpPr>
              <a:spLocks noChangeShapeType="1"/>
            </p:cNvSpPr>
            <p:nvPr/>
          </p:nvSpPr>
          <p:spPr bwMode="auto">
            <a:xfrm flipH="1">
              <a:off x="4416" y="3024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9" name="Line 217"/>
            <p:cNvSpPr>
              <a:spLocks noChangeShapeType="1"/>
            </p:cNvSpPr>
            <p:nvPr/>
          </p:nvSpPr>
          <p:spPr bwMode="auto">
            <a:xfrm flipH="1">
              <a:off x="4176" y="3264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0" name="Line 218"/>
            <p:cNvSpPr>
              <a:spLocks noChangeShapeType="1"/>
            </p:cNvSpPr>
            <p:nvPr/>
          </p:nvSpPr>
          <p:spPr bwMode="auto">
            <a:xfrm>
              <a:off x="4128" y="2976"/>
              <a:ext cx="0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1" name="Line 219"/>
            <p:cNvSpPr>
              <a:spLocks noChangeShapeType="1"/>
            </p:cNvSpPr>
            <p:nvPr/>
          </p:nvSpPr>
          <p:spPr bwMode="auto">
            <a:xfrm>
              <a:off x="4128" y="3168"/>
              <a:ext cx="19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2" name="Line 220"/>
            <p:cNvSpPr>
              <a:spLocks noChangeShapeType="1"/>
            </p:cNvSpPr>
            <p:nvPr/>
          </p:nvSpPr>
          <p:spPr bwMode="auto">
            <a:xfrm>
              <a:off x="3024" y="2928"/>
              <a:ext cx="52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3" name="Line 221"/>
            <p:cNvSpPr>
              <a:spLocks noChangeShapeType="1"/>
            </p:cNvSpPr>
            <p:nvPr/>
          </p:nvSpPr>
          <p:spPr bwMode="auto">
            <a:xfrm flipH="1">
              <a:off x="3984" y="2928"/>
              <a:ext cx="28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" name="Line 222"/>
            <p:cNvSpPr>
              <a:spLocks noChangeShapeType="1"/>
            </p:cNvSpPr>
            <p:nvPr/>
          </p:nvSpPr>
          <p:spPr bwMode="auto">
            <a:xfrm>
              <a:off x="3984" y="2928"/>
              <a:ext cx="0" cy="3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25" name="Group 223"/>
            <p:cNvGrpSpPr>
              <a:grpSpLocks/>
            </p:cNvGrpSpPr>
            <p:nvPr/>
          </p:nvGrpSpPr>
          <p:grpSpPr bwMode="auto">
            <a:xfrm flipH="1">
              <a:off x="1248" y="3552"/>
              <a:ext cx="3408" cy="480"/>
              <a:chOff x="1248" y="2208"/>
              <a:chExt cx="3408" cy="480"/>
            </a:xfrm>
          </p:grpSpPr>
          <p:sp>
            <p:nvSpPr>
              <p:cNvPr id="10449" name="Rectangle 224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0" name="Rectangle 225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1" name="Rectangle 226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2" name="Rectangle 227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3" name="Rectangle 228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4" name="Rectangle 22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5" name="Rectangle 230"/>
              <p:cNvSpPr>
                <a:spLocks noChangeArrowheads="1"/>
              </p:cNvSpPr>
              <p:nvPr/>
            </p:nvSpPr>
            <p:spPr bwMode="auto">
              <a:xfrm>
                <a:off x="2448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6" name="Rectangle 231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7" name="Rectangle 232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8" name="Rectangle 233"/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59" name="Rectangle 234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0" name="Rectangle 235"/>
              <p:cNvSpPr>
                <a:spLocks noChangeArrowheads="1"/>
              </p:cNvSpPr>
              <p:nvPr/>
            </p:nvSpPr>
            <p:spPr bwMode="auto">
              <a:xfrm>
                <a:off x="3456" y="22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1" name="Rectangle 236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2" name="Rectangle 237"/>
              <p:cNvSpPr>
                <a:spLocks noChangeArrowheads="1"/>
              </p:cNvSpPr>
              <p:nvPr/>
            </p:nvSpPr>
            <p:spPr bwMode="auto">
              <a:xfrm>
                <a:off x="3840" y="220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3" name="Rectangle 238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4" name="Rectangle 239"/>
              <p:cNvSpPr>
                <a:spLocks noChangeArrowheads="1"/>
              </p:cNvSpPr>
              <p:nvPr/>
            </p:nvSpPr>
            <p:spPr bwMode="auto">
              <a:xfrm>
                <a:off x="4320" y="22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5" name="Rectangle 240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6" name="Rectangle 241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7" name="Rectangle 242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8" name="Rectangle 243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69" name="Rectangle 244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0" name="Rectangle 245"/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1" name="Rectangle 246"/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2" name="Rectangle 247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3" name="Rectangle 248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4" name="Rectangle 249"/>
              <p:cNvSpPr>
                <a:spLocks noChangeArrowheads="1"/>
              </p:cNvSpPr>
              <p:nvPr/>
            </p:nvSpPr>
            <p:spPr bwMode="auto">
              <a:xfrm>
                <a:off x="2976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5" name="Rectangle 25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6" name="Rectangle 25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7" name="Rectangle 252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8" name="Rectangle 25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79" name="Rectangle 254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80" name="Rectangle 255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81" name="Rectangle 256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82" name="Rectangle 25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83" name="Line 258"/>
              <p:cNvSpPr>
                <a:spLocks noChangeShapeType="1"/>
              </p:cNvSpPr>
              <p:nvPr/>
            </p:nvSpPr>
            <p:spPr bwMode="auto">
              <a:xfrm>
                <a:off x="1392" y="259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4" name="Line 259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5" name="Line 260"/>
              <p:cNvSpPr>
                <a:spLocks noChangeShapeType="1"/>
              </p:cNvSpPr>
              <p:nvPr/>
            </p:nvSpPr>
            <p:spPr bwMode="auto">
              <a:xfrm flipV="1">
                <a:off x="1296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6" name="Line 261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" name="Line 262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8" name="Line 26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9" name="Line 264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0" name="Line 265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1" name="Line 266"/>
              <p:cNvSpPr>
                <a:spLocks noChangeShapeType="1"/>
              </p:cNvSpPr>
              <p:nvPr/>
            </p:nvSpPr>
            <p:spPr bwMode="auto">
              <a:xfrm flipV="1">
                <a:off x="2304" y="225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" name="Line 267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" name="Line 268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" name="Line 26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" name="Line 270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6" name="Line 271"/>
              <p:cNvSpPr>
                <a:spLocks noChangeShapeType="1"/>
              </p:cNvSpPr>
              <p:nvPr/>
            </p:nvSpPr>
            <p:spPr bwMode="auto">
              <a:xfrm>
                <a:off x="3120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7" name="Line 272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8" name="Line 273"/>
              <p:cNvSpPr>
                <a:spLocks noChangeShapeType="1"/>
              </p:cNvSpPr>
              <p:nvPr/>
            </p:nvSpPr>
            <p:spPr bwMode="auto">
              <a:xfrm flipV="1">
                <a:off x="3360" y="235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9" name="Line 274"/>
              <p:cNvSpPr>
                <a:spLocks noChangeShapeType="1"/>
              </p:cNvSpPr>
              <p:nvPr/>
            </p:nvSpPr>
            <p:spPr bwMode="auto">
              <a:xfrm>
                <a:off x="3504" y="235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0" name="Line 275"/>
              <p:cNvSpPr>
                <a:spLocks noChangeShapeType="1"/>
              </p:cNvSpPr>
              <p:nvPr/>
            </p:nvSpPr>
            <p:spPr bwMode="auto">
              <a:xfrm>
                <a:off x="3504" y="25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1" name="Line 276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2" name="Line 277"/>
              <p:cNvSpPr>
                <a:spLocks noChangeShapeType="1"/>
              </p:cNvSpPr>
              <p:nvPr/>
            </p:nvSpPr>
            <p:spPr bwMode="auto">
              <a:xfrm flipH="1">
                <a:off x="4512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3" name="Line 278"/>
              <p:cNvSpPr>
                <a:spLocks noChangeShapeType="1"/>
              </p:cNvSpPr>
              <p:nvPr/>
            </p:nvSpPr>
            <p:spPr bwMode="auto">
              <a:xfrm flipH="1">
                <a:off x="441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4" name="Line 279"/>
              <p:cNvSpPr>
                <a:spLocks noChangeShapeType="1"/>
              </p:cNvSpPr>
              <p:nvPr/>
            </p:nvSpPr>
            <p:spPr bwMode="auto">
              <a:xfrm flipH="1">
                <a:off x="4176" y="25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5" name="Line 280"/>
              <p:cNvSpPr>
                <a:spLocks noChangeShapeType="1"/>
              </p:cNvSpPr>
              <p:nvPr/>
            </p:nvSpPr>
            <p:spPr bwMode="auto">
              <a:xfrm>
                <a:off x="4128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6" name="Line 281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7" name="Line 282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8" name="Line 283"/>
              <p:cNvSpPr>
                <a:spLocks noChangeShapeType="1"/>
              </p:cNvSpPr>
              <p:nvPr/>
            </p:nvSpPr>
            <p:spPr bwMode="auto">
              <a:xfrm flipH="1">
                <a:off x="3984" y="225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9" name="Line 284"/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26" name="Line 285"/>
            <p:cNvSpPr>
              <a:spLocks noChangeShapeType="1"/>
            </p:cNvSpPr>
            <p:nvPr/>
          </p:nvSpPr>
          <p:spPr bwMode="auto">
            <a:xfrm>
              <a:off x="3984" y="3312"/>
              <a:ext cx="0" cy="52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7" name="Line 286"/>
            <p:cNvSpPr>
              <a:spLocks noChangeShapeType="1"/>
            </p:cNvSpPr>
            <p:nvPr/>
          </p:nvSpPr>
          <p:spPr bwMode="auto">
            <a:xfrm>
              <a:off x="3072" y="3264"/>
              <a:ext cx="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8" name="Line 287"/>
            <p:cNvSpPr>
              <a:spLocks noChangeShapeType="1"/>
            </p:cNvSpPr>
            <p:nvPr/>
          </p:nvSpPr>
          <p:spPr bwMode="auto">
            <a:xfrm>
              <a:off x="3072" y="3936"/>
              <a:ext cx="24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9" name="Line 288"/>
            <p:cNvSpPr>
              <a:spLocks noChangeShapeType="1"/>
            </p:cNvSpPr>
            <p:nvPr/>
          </p:nvSpPr>
          <p:spPr bwMode="auto">
            <a:xfrm>
              <a:off x="1920" y="3024"/>
              <a:ext cx="0" cy="38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0" name="Line 289"/>
            <p:cNvSpPr>
              <a:spLocks noChangeShapeType="1"/>
            </p:cNvSpPr>
            <p:nvPr/>
          </p:nvSpPr>
          <p:spPr bwMode="auto">
            <a:xfrm>
              <a:off x="1920" y="3408"/>
              <a:ext cx="12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1" name="Line 290"/>
            <p:cNvSpPr>
              <a:spLocks noChangeShapeType="1"/>
            </p:cNvSpPr>
            <p:nvPr/>
          </p:nvSpPr>
          <p:spPr bwMode="auto">
            <a:xfrm>
              <a:off x="3216" y="3408"/>
              <a:ext cx="0" cy="24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2" name="Line 291"/>
            <p:cNvSpPr>
              <a:spLocks noChangeShapeType="1"/>
            </p:cNvSpPr>
            <p:nvPr/>
          </p:nvSpPr>
          <p:spPr bwMode="auto">
            <a:xfrm>
              <a:off x="1776" y="331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3" name="Line 292"/>
            <p:cNvSpPr>
              <a:spLocks noChangeShapeType="1"/>
            </p:cNvSpPr>
            <p:nvPr/>
          </p:nvSpPr>
          <p:spPr bwMode="auto">
            <a:xfrm flipH="1">
              <a:off x="1488" y="3456"/>
              <a:ext cx="288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4" name="Line 293"/>
            <p:cNvSpPr>
              <a:spLocks noChangeShapeType="1"/>
            </p:cNvSpPr>
            <p:nvPr/>
          </p:nvSpPr>
          <p:spPr bwMode="auto">
            <a:xfrm>
              <a:off x="1488" y="3456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5" name="Line 294"/>
            <p:cNvSpPr>
              <a:spLocks noChangeShapeType="1"/>
            </p:cNvSpPr>
            <p:nvPr/>
          </p:nvSpPr>
          <p:spPr bwMode="auto">
            <a:xfrm>
              <a:off x="3456" y="3312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6" name="Line 295"/>
            <p:cNvSpPr>
              <a:spLocks noChangeShapeType="1"/>
            </p:cNvSpPr>
            <p:nvPr/>
          </p:nvSpPr>
          <p:spPr bwMode="auto">
            <a:xfrm>
              <a:off x="3456" y="3456"/>
              <a:ext cx="432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7" name="Line 296"/>
            <p:cNvSpPr>
              <a:spLocks noChangeShapeType="1"/>
            </p:cNvSpPr>
            <p:nvPr/>
          </p:nvSpPr>
          <p:spPr bwMode="auto">
            <a:xfrm>
              <a:off x="3888" y="3456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8" name="Line 297"/>
            <p:cNvSpPr>
              <a:spLocks noChangeShapeType="1"/>
            </p:cNvSpPr>
            <p:nvPr/>
          </p:nvSpPr>
          <p:spPr bwMode="auto">
            <a:xfrm>
              <a:off x="4368" y="2928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9" name="Line 298"/>
            <p:cNvSpPr>
              <a:spLocks noChangeShapeType="1"/>
            </p:cNvSpPr>
            <p:nvPr/>
          </p:nvSpPr>
          <p:spPr bwMode="auto">
            <a:xfrm>
              <a:off x="4368" y="3504"/>
              <a:ext cx="144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0" name="Line 299"/>
            <p:cNvSpPr>
              <a:spLocks noChangeShapeType="1"/>
            </p:cNvSpPr>
            <p:nvPr/>
          </p:nvSpPr>
          <p:spPr bwMode="auto">
            <a:xfrm>
              <a:off x="4512" y="3504"/>
              <a:ext cx="0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1" name="Line 300"/>
            <p:cNvSpPr>
              <a:spLocks noChangeShapeType="1"/>
            </p:cNvSpPr>
            <p:nvPr/>
          </p:nvSpPr>
          <p:spPr bwMode="auto">
            <a:xfrm flipV="1">
              <a:off x="1392" y="3024"/>
              <a:ext cx="0" cy="86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2" name="Line 301"/>
            <p:cNvSpPr>
              <a:spLocks noChangeShapeType="1"/>
            </p:cNvSpPr>
            <p:nvPr/>
          </p:nvSpPr>
          <p:spPr bwMode="auto">
            <a:xfrm>
              <a:off x="2640" y="2976"/>
              <a:ext cx="0" cy="52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3" name="Line 302"/>
            <p:cNvSpPr>
              <a:spLocks noChangeShapeType="1"/>
            </p:cNvSpPr>
            <p:nvPr/>
          </p:nvSpPr>
          <p:spPr bwMode="auto">
            <a:xfrm>
              <a:off x="2640" y="3504"/>
              <a:ext cx="33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4" name="Line 303"/>
            <p:cNvSpPr>
              <a:spLocks noChangeShapeType="1"/>
            </p:cNvSpPr>
            <p:nvPr/>
          </p:nvSpPr>
          <p:spPr bwMode="auto">
            <a:xfrm>
              <a:off x="2976" y="3504"/>
              <a:ext cx="0" cy="3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" name="Line 304"/>
            <p:cNvSpPr>
              <a:spLocks noChangeShapeType="1"/>
            </p:cNvSpPr>
            <p:nvPr/>
          </p:nvSpPr>
          <p:spPr bwMode="auto">
            <a:xfrm>
              <a:off x="4512" y="3168"/>
              <a:ext cx="0" cy="2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" name="Line 305"/>
            <p:cNvSpPr>
              <a:spLocks noChangeShapeType="1"/>
            </p:cNvSpPr>
            <p:nvPr/>
          </p:nvSpPr>
          <p:spPr bwMode="auto">
            <a:xfrm>
              <a:off x="4512" y="3456"/>
              <a:ext cx="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" name="Line 306"/>
            <p:cNvSpPr>
              <a:spLocks noChangeShapeType="1"/>
            </p:cNvSpPr>
            <p:nvPr/>
          </p:nvSpPr>
          <p:spPr bwMode="auto">
            <a:xfrm flipV="1">
              <a:off x="4608" y="3456"/>
              <a:ext cx="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" name="Line 307"/>
            <p:cNvSpPr>
              <a:spLocks noChangeShapeType="1"/>
            </p:cNvSpPr>
            <p:nvPr/>
          </p:nvSpPr>
          <p:spPr bwMode="auto">
            <a:xfrm flipV="1">
              <a:off x="2160" y="3264"/>
              <a:ext cx="0" cy="3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9" name="Line 308"/>
          <p:cNvSpPr>
            <a:spLocks noChangeShapeType="1"/>
          </p:cNvSpPr>
          <p:nvPr/>
        </p:nvSpPr>
        <p:spPr bwMode="auto">
          <a:xfrm>
            <a:off x="2971800" y="41910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Line 309"/>
          <p:cNvSpPr>
            <a:spLocks noChangeShapeType="1"/>
          </p:cNvSpPr>
          <p:nvPr/>
        </p:nvSpPr>
        <p:spPr bwMode="auto">
          <a:xfrm flipH="1">
            <a:off x="2667000" y="44196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1" name="Line 310"/>
          <p:cNvSpPr>
            <a:spLocks noChangeShapeType="1"/>
          </p:cNvSpPr>
          <p:nvPr/>
        </p:nvSpPr>
        <p:spPr bwMode="auto">
          <a:xfrm>
            <a:off x="2667000" y="44196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2" name="Line 311"/>
          <p:cNvSpPr>
            <a:spLocks noChangeShapeType="1"/>
          </p:cNvSpPr>
          <p:nvPr/>
        </p:nvSpPr>
        <p:spPr bwMode="auto">
          <a:xfrm>
            <a:off x="3657600" y="4191000"/>
            <a:ext cx="1588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3" name="Line 312"/>
          <p:cNvSpPr>
            <a:spLocks noChangeShapeType="1"/>
          </p:cNvSpPr>
          <p:nvPr/>
        </p:nvSpPr>
        <p:spPr bwMode="auto">
          <a:xfrm>
            <a:off x="3657600" y="4343400"/>
            <a:ext cx="9144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4" name="Line 313"/>
          <p:cNvSpPr>
            <a:spLocks noChangeShapeType="1"/>
          </p:cNvSpPr>
          <p:nvPr/>
        </p:nvSpPr>
        <p:spPr bwMode="auto">
          <a:xfrm>
            <a:off x="4572000" y="4343400"/>
            <a:ext cx="1588" cy="304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5" name="Line 314"/>
          <p:cNvSpPr>
            <a:spLocks noChangeShapeType="1"/>
          </p:cNvSpPr>
          <p:nvPr/>
        </p:nvSpPr>
        <p:spPr bwMode="auto">
          <a:xfrm>
            <a:off x="6172200" y="41910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6" name="Line 315"/>
          <p:cNvSpPr>
            <a:spLocks noChangeShapeType="1"/>
          </p:cNvSpPr>
          <p:nvPr/>
        </p:nvSpPr>
        <p:spPr bwMode="auto">
          <a:xfrm flipH="1">
            <a:off x="5867400" y="4419600"/>
            <a:ext cx="304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7" name="Line 316"/>
          <p:cNvSpPr>
            <a:spLocks noChangeShapeType="1"/>
          </p:cNvSpPr>
          <p:nvPr/>
        </p:nvSpPr>
        <p:spPr bwMode="auto">
          <a:xfrm>
            <a:off x="5867400" y="44196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8" name="Line 317"/>
          <p:cNvSpPr>
            <a:spLocks noChangeShapeType="1"/>
          </p:cNvSpPr>
          <p:nvPr/>
        </p:nvSpPr>
        <p:spPr bwMode="auto">
          <a:xfrm>
            <a:off x="7010400" y="4191000"/>
            <a:ext cx="1588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9" name="Line 318"/>
          <p:cNvSpPr>
            <a:spLocks noChangeShapeType="1"/>
          </p:cNvSpPr>
          <p:nvPr/>
        </p:nvSpPr>
        <p:spPr bwMode="auto">
          <a:xfrm flipH="1">
            <a:off x="6629400" y="4343400"/>
            <a:ext cx="3810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0" name="Line 319"/>
          <p:cNvSpPr>
            <a:spLocks noChangeShapeType="1"/>
          </p:cNvSpPr>
          <p:nvPr/>
        </p:nvSpPr>
        <p:spPr bwMode="auto">
          <a:xfrm>
            <a:off x="6629400" y="43434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1" name="Line 320"/>
          <p:cNvSpPr>
            <a:spLocks noChangeShapeType="1"/>
          </p:cNvSpPr>
          <p:nvPr/>
        </p:nvSpPr>
        <p:spPr bwMode="auto">
          <a:xfrm flipV="1">
            <a:off x="7086600" y="5181600"/>
            <a:ext cx="1588" cy="457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" name="Line 321"/>
          <p:cNvSpPr>
            <a:spLocks noChangeShapeType="1"/>
          </p:cNvSpPr>
          <p:nvPr/>
        </p:nvSpPr>
        <p:spPr bwMode="auto">
          <a:xfrm flipH="1">
            <a:off x="5638800" y="4191000"/>
            <a:ext cx="1588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" name="Line 322"/>
          <p:cNvSpPr>
            <a:spLocks noChangeShapeType="1"/>
          </p:cNvSpPr>
          <p:nvPr/>
        </p:nvSpPr>
        <p:spPr bwMode="auto">
          <a:xfrm flipH="1">
            <a:off x="4953000" y="4343400"/>
            <a:ext cx="68580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" name="Line 323"/>
          <p:cNvSpPr>
            <a:spLocks noChangeShapeType="1"/>
          </p:cNvSpPr>
          <p:nvPr/>
        </p:nvSpPr>
        <p:spPr bwMode="auto">
          <a:xfrm flipV="1">
            <a:off x="4953000" y="4343400"/>
            <a:ext cx="1588" cy="228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" name="Line 324"/>
          <p:cNvSpPr>
            <a:spLocks noChangeShapeType="1"/>
          </p:cNvSpPr>
          <p:nvPr/>
        </p:nvSpPr>
        <p:spPr bwMode="auto">
          <a:xfrm flipH="1">
            <a:off x="1828800" y="4191000"/>
            <a:ext cx="1588" cy="381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" name="Rectangle 325"/>
          <p:cNvSpPr>
            <a:spLocks noChangeArrowheads="1"/>
          </p:cNvSpPr>
          <p:nvPr/>
        </p:nvSpPr>
        <p:spPr bwMode="auto">
          <a:xfrm>
            <a:off x="1371600" y="24384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7" name="Rectangle 326"/>
          <p:cNvSpPr>
            <a:spLocks noChangeArrowheads="1"/>
          </p:cNvSpPr>
          <p:nvPr/>
        </p:nvSpPr>
        <p:spPr bwMode="auto">
          <a:xfrm>
            <a:off x="1371600" y="2743200"/>
            <a:ext cx="6172200" cy="1524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8" name="Rectangle 327"/>
          <p:cNvSpPr>
            <a:spLocks noChangeArrowheads="1"/>
          </p:cNvSpPr>
          <p:nvPr/>
        </p:nvSpPr>
        <p:spPr bwMode="auto">
          <a:xfrm>
            <a:off x="1371600" y="31242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9" name="Rectangle 328"/>
          <p:cNvSpPr>
            <a:spLocks noChangeArrowheads="1"/>
          </p:cNvSpPr>
          <p:nvPr/>
        </p:nvSpPr>
        <p:spPr bwMode="auto">
          <a:xfrm>
            <a:off x="1371600" y="35052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0" name="Rectangle 329"/>
          <p:cNvSpPr>
            <a:spLocks noChangeArrowheads="1"/>
          </p:cNvSpPr>
          <p:nvPr/>
        </p:nvSpPr>
        <p:spPr bwMode="auto">
          <a:xfrm>
            <a:off x="1371600" y="3810000"/>
            <a:ext cx="6172200" cy="1524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1" name="Rectangle 330"/>
          <p:cNvSpPr>
            <a:spLocks noChangeArrowheads="1"/>
          </p:cNvSpPr>
          <p:nvPr/>
        </p:nvSpPr>
        <p:spPr bwMode="auto">
          <a:xfrm>
            <a:off x="1371600" y="41910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2" name="Rectangle 331"/>
          <p:cNvSpPr>
            <a:spLocks noChangeArrowheads="1"/>
          </p:cNvSpPr>
          <p:nvPr/>
        </p:nvSpPr>
        <p:spPr bwMode="auto">
          <a:xfrm>
            <a:off x="1371600" y="44958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3" name="Rectangle 332"/>
          <p:cNvSpPr>
            <a:spLocks noChangeArrowheads="1"/>
          </p:cNvSpPr>
          <p:nvPr/>
        </p:nvSpPr>
        <p:spPr bwMode="auto">
          <a:xfrm>
            <a:off x="1371600" y="4800600"/>
            <a:ext cx="6172200" cy="1524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4" name="Rectangle 333"/>
          <p:cNvSpPr>
            <a:spLocks noChangeArrowheads="1"/>
          </p:cNvSpPr>
          <p:nvPr/>
        </p:nvSpPr>
        <p:spPr bwMode="auto">
          <a:xfrm>
            <a:off x="1371600" y="51816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5" name="Rectangle 334"/>
          <p:cNvSpPr>
            <a:spLocks noChangeArrowheads="1"/>
          </p:cNvSpPr>
          <p:nvPr/>
        </p:nvSpPr>
        <p:spPr bwMode="auto">
          <a:xfrm>
            <a:off x="1371600" y="55626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6" name="Rectangle 335"/>
          <p:cNvSpPr>
            <a:spLocks noChangeArrowheads="1"/>
          </p:cNvSpPr>
          <p:nvPr/>
        </p:nvSpPr>
        <p:spPr bwMode="auto">
          <a:xfrm>
            <a:off x="1371600" y="5867400"/>
            <a:ext cx="6172200" cy="1524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7" name="Rectangle 336"/>
          <p:cNvSpPr>
            <a:spLocks noChangeArrowheads="1"/>
          </p:cNvSpPr>
          <p:nvPr/>
        </p:nvSpPr>
        <p:spPr bwMode="auto">
          <a:xfrm>
            <a:off x="1371600" y="6248400"/>
            <a:ext cx="6172200" cy="76200"/>
          </a:xfrm>
          <a:prstGeom prst="rect">
            <a:avLst/>
          </a:prstGeom>
          <a:solidFill>
            <a:srgbClr val="3366FF">
              <a:alpha val="50195"/>
            </a:srgbClr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8" name="Rectangle 337"/>
          <p:cNvSpPr>
            <a:spLocks noChangeArrowheads="1"/>
          </p:cNvSpPr>
          <p:nvPr/>
        </p:nvSpPr>
        <p:spPr bwMode="auto">
          <a:xfrm>
            <a:off x="1447800" y="2362200"/>
            <a:ext cx="76200" cy="4038600"/>
          </a:xfrm>
          <a:prstGeom prst="rect">
            <a:avLst/>
          </a:prstGeom>
          <a:solidFill>
            <a:srgbClr val="FF9900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9" name="Rectangle 338"/>
          <p:cNvSpPr>
            <a:spLocks noChangeArrowheads="1"/>
          </p:cNvSpPr>
          <p:nvPr/>
        </p:nvSpPr>
        <p:spPr bwMode="auto">
          <a:xfrm>
            <a:off x="1600200" y="2362200"/>
            <a:ext cx="76200" cy="4038600"/>
          </a:xfrm>
          <a:prstGeom prst="rect">
            <a:avLst/>
          </a:prstGeom>
          <a:solidFill>
            <a:srgbClr val="FF9900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0" name="Rectangle 339"/>
          <p:cNvSpPr>
            <a:spLocks noChangeArrowheads="1"/>
          </p:cNvSpPr>
          <p:nvPr/>
        </p:nvSpPr>
        <p:spPr bwMode="auto">
          <a:xfrm>
            <a:off x="7391400" y="2362200"/>
            <a:ext cx="76200" cy="4038600"/>
          </a:xfrm>
          <a:prstGeom prst="rect">
            <a:avLst/>
          </a:prstGeom>
          <a:solidFill>
            <a:srgbClr val="FF9900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1" name="Rectangle 340"/>
          <p:cNvSpPr>
            <a:spLocks noChangeArrowheads="1"/>
          </p:cNvSpPr>
          <p:nvPr/>
        </p:nvSpPr>
        <p:spPr bwMode="auto">
          <a:xfrm>
            <a:off x="7239000" y="2362200"/>
            <a:ext cx="76200" cy="4038600"/>
          </a:xfrm>
          <a:prstGeom prst="rect">
            <a:avLst/>
          </a:prstGeom>
          <a:solidFill>
            <a:srgbClr val="FF9900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2" name="Rectangle 341"/>
          <p:cNvSpPr>
            <a:spLocks noChangeArrowheads="1"/>
          </p:cNvSpPr>
          <p:nvPr/>
        </p:nvSpPr>
        <p:spPr bwMode="auto">
          <a:xfrm>
            <a:off x="304800" y="1295400"/>
            <a:ext cx="845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3" name="Text Box 342"/>
          <p:cNvSpPr txBox="1">
            <a:spLocks noChangeArrowheads="1"/>
          </p:cNvSpPr>
          <p:nvPr/>
        </p:nvSpPr>
        <p:spPr bwMode="auto">
          <a:xfrm>
            <a:off x="381000" y="533400"/>
            <a:ext cx="8531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</a:rPr>
              <a:t> What is an APR (Auto Place &amp; Route) Block?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Netlist mapped to standard logic cells (from synthesis tool) is read into a CAD tool.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Standard Cells (typically of a fixed height) are placed by an automated program in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cell rows </a:t>
            </a:r>
            <a:r>
              <a:rPr lang="en-US" altLang="en-US" sz="1800" b="1">
                <a:latin typeface="Times New Roman" panose="02020603050405020304" pitchFamily="18" charset="0"/>
              </a:rPr>
              <a:t>(Place)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>
                <a:latin typeface="Times New Roman" panose="02020603050405020304" pitchFamily="18" charset="0"/>
              </a:rPr>
              <a:t> Then they are interconnected </a:t>
            </a:r>
            <a:r>
              <a:rPr lang="en-US" altLang="en-US" sz="1800" b="1">
                <a:latin typeface="Times New Roman" panose="02020603050405020304" pitchFamily="18" charset="0"/>
              </a:rPr>
              <a:t>(Route)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51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877075"/>
            <a:ext cx="8229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Does it remove the parasitics?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Quit asking stupid questions…”I cannot change the laws of physics Captain”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No, it just reads all the geometries of the interconnecting and overlapping metal layers that wire up the standard cells in the APR blocks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analyzes these geometries and </a:t>
            </a:r>
            <a:r>
              <a:rPr lang="en-US" altLang="en-US" b="1" smtClean="0"/>
              <a:t>extracts the value</a:t>
            </a:r>
            <a:r>
              <a:rPr lang="en-US" altLang="en-US" smtClean="0"/>
              <a:t> of the parasitic capacitances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0A64CE-7D3E-43D0-9E7F-4364A0E0A6CE}" type="slidenum">
              <a:rPr lang="en-US" altLang="en-US" sz="1000">
                <a:latin typeface="Verdana" panose="020B0604030504040204" pitchFamily="34" charset="0"/>
              </a:rPr>
              <a:pPr/>
              <a:t>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457200" y="50547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</a:rPr>
              <a:t>What is a Parasitic Extractor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3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3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3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19621</TotalTime>
  <Words>1129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555Theme</vt:lpstr>
      <vt:lpstr>Equation</vt:lpstr>
      <vt:lpstr>ECE 551 Digital Design And Synthesis</vt:lpstr>
      <vt:lpstr>Administrative Matters</vt:lpstr>
      <vt:lpstr>PowerPoint Presentation</vt:lpstr>
      <vt:lpstr>What do Our Parasitics Look Like?</vt:lpstr>
      <vt:lpstr>Modern Processes Are Worse</vt:lpstr>
      <vt:lpstr>Cap to ground &amp; Cap to neighbors</vt:lpstr>
      <vt:lpstr>How do we Simulate this Effect?</vt:lpstr>
      <vt:lpstr>PowerPoint Presentation</vt:lpstr>
      <vt:lpstr>PowerPoint Presentation</vt:lpstr>
      <vt:lpstr>What is Done with These Values?</vt:lpstr>
      <vt:lpstr>Post Layout Simulation</vt:lpstr>
      <vt:lpstr>What Does This SDF File Look Like?</vt:lpstr>
      <vt:lpstr>Parasitics Don’t Just Slow Down Cells</vt:lpstr>
      <vt:lpstr>SDF Can Handle Wire RC Delay Too</vt:lpstr>
      <vt:lpstr>How Do I Use SDF with Verilog?</vt:lpstr>
      <vt:lpstr>How Do I Use SDF with Verilog?</vt:lpstr>
      <vt:lpstr>Refining your S.W.A.G.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264</cp:revision>
  <cp:lastPrinted>2013-04-29T17:26:36Z</cp:lastPrinted>
  <dcterms:created xsi:type="dcterms:W3CDTF">2004-09-02T02:36:09Z</dcterms:created>
  <dcterms:modified xsi:type="dcterms:W3CDTF">2019-04-09T14:11:50Z</dcterms:modified>
</cp:coreProperties>
</file>