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8" r:id="rId3"/>
    <p:sldId id="340" r:id="rId4"/>
    <p:sldId id="476" r:id="rId5"/>
    <p:sldId id="480" r:id="rId6"/>
    <p:sldId id="452" r:id="rId7"/>
    <p:sldId id="453" r:id="rId8"/>
    <p:sldId id="454" r:id="rId9"/>
    <p:sldId id="455" r:id="rId10"/>
    <p:sldId id="478" r:id="rId11"/>
    <p:sldId id="479" r:id="rId12"/>
    <p:sldId id="482" r:id="rId13"/>
    <p:sldId id="484" r:id="rId14"/>
    <p:sldId id="485" r:id="rId15"/>
    <p:sldId id="488" r:id="rId16"/>
    <p:sldId id="486" r:id="rId17"/>
    <p:sldId id="489" r:id="rId18"/>
    <p:sldId id="490" r:id="rId19"/>
    <p:sldId id="515" r:id="rId20"/>
    <p:sldId id="491" r:id="rId21"/>
    <p:sldId id="492" r:id="rId22"/>
    <p:sldId id="493" r:id="rId23"/>
    <p:sldId id="494" r:id="rId24"/>
    <p:sldId id="495" r:id="rId25"/>
    <p:sldId id="496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497" r:id="rId36"/>
    <p:sldId id="498" r:id="rId37"/>
    <p:sldId id="499" r:id="rId38"/>
    <p:sldId id="500" r:id="rId39"/>
    <p:sldId id="501" r:id="rId40"/>
    <p:sldId id="504" r:id="rId41"/>
    <p:sldId id="502" r:id="rId42"/>
    <p:sldId id="505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8" d="100"/>
          <a:sy n="88" d="100"/>
        </p:scale>
        <p:origin x="156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51C1B3-3A64-4651-8CA9-B477735E7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6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fld id="{7A09277D-A52A-4CC6-93B1-8FACB1684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5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57D98-1BEC-4159-BCDE-A5C0A4088E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51B3F-D772-4288-93DA-99CA1BDD46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82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EC7D9-FF80-483A-9205-6F2806691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42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8C63D-6A30-48DB-AC92-717FA048F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5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9EB1D-8BD7-416B-826B-3D262F3522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20196E1-06E9-43A1-9153-882C026BF7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70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A576B-A587-4FFD-B959-89ABCDB7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9CA50-7539-4042-A418-3C39881222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9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71A6F-B11F-4431-A3C7-223AA85E23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1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E591C-8288-4BDE-9D26-6A1C9BF600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95C9E-2EC9-4D55-9893-40FF312215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F4322E2B-6347-49D0-A5CC-124CB99251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873CE7E2-8188-4D03-8371-091CBEA326A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ECE 551</a:t>
            </a:r>
            <a:br>
              <a:rPr lang="en-US" altLang="en-US" sz="4800" smtClean="0"/>
            </a:br>
            <a:r>
              <a:rPr lang="en-US" altLang="en-US" sz="3700" smtClean="0"/>
              <a:t>Digital Design And Synthesis</a:t>
            </a:r>
            <a:endParaRPr lang="en-US" altLang="en-US" sz="260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Spring ‘19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Digital Circuit Implementations: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Standard Cell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FPGA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Custom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2032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Logic Elements</a:t>
            </a:r>
          </a:p>
        </p:txBody>
      </p:sp>
      <p:sp>
        <p:nvSpPr>
          <p:cNvPr id="36864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54969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Look-Up Table (LUT)</a:t>
            </a:r>
          </a:p>
          <a:p>
            <a:pPr lvl="1" eaLnBrk="1" hangingPunct="1"/>
            <a:r>
              <a:rPr lang="en-US" altLang="en-US" dirty="0" smtClean="0"/>
              <a:t>Extremely flexible in implementing logic</a:t>
            </a:r>
          </a:p>
          <a:p>
            <a:pPr lvl="1" eaLnBrk="1" hangingPunct="1"/>
            <a:r>
              <a:rPr lang="en-US" altLang="en-US" dirty="0" smtClean="0"/>
              <a:t>Larger and slower than just using gates</a:t>
            </a:r>
            <a:r>
              <a:rPr lang="en-US" altLang="en-US" sz="2800" dirty="0" smtClean="0"/>
              <a:t> 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09B80C-C1C0-4A2C-A896-701A55D270A9}" type="slidenum">
              <a:rPr lang="en-US" altLang="en-US" sz="1000">
                <a:latin typeface="Verdana" panose="020B0604030504040204" pitchFamily="34" charset="0"/>
              </a:rPr>
              <a:pPr/>
              <a:t>10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2293" name="Oval 10"/>
          <p:cNvSpPr>
            <a:spLocks noChangeArrowheads="1"/>
          </p:cNvSpPr>
          <p:nvPr/>
        </p:nvSpPr>
        <p:spPr bwMode="auto">
          <a:xfrm>
            <a:off x="3524250" y="331787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12294" name="Oval 11"/>
          <p:cNvSpPr>
            <a:spLocks noChangeArrowheads="1"/>
          </p:cNvSpPr>
          <p:nvPr/>
        </p:nvSpPr>
        <p:spPr bwMode="auto">
          <a:xfrm>
            <a:off x="3124200" y="358457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12295" name="Oval 12"/>
          <p:cNvSpPr>
            <a:spLocks noChangeArrowheads="1"/>
          </p:cNvSpPr>
          <p:nvPr/>
        </p:nvSpPr>
        <p:spPr bwMode="auto">
          <a:xfrm>
            <a:off x="3524250" y="384968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P3</a:t>
            </a:r>
          </a:p>
        </p:txBody>
      </p:sp>
      <p:sp>
        <p:nvSpPr>
          <p:cNvPr id="12296" name="Oval 13"/>
          <p:cNvSpPr>
            <a:spLocks noChangeArrowheads="1"/>
          </p:cNvSpPr>
          <p:nvPr/>
        </p:nvSpPr>
        <p:spPr bwMode="auto">
          <a:xfrm>
            <a:off x="3124200" y="411638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P4</a:t>
            </a:r>
          </a:p>
        </p:txBody>
      </p:sp>
      <p:sp>
        <p:nvSpPr>
          <p:cNvPr id="12297" name="Oval 14"/>
          <p:cNvSpPr>
            <a:spLocks noChangeArrowheads="1"/>
          </p:cNvSpPr>
          <p:nvPr/>
        </p:nvSpPr>
        <p:spPr bwMode="auto">
          <a:xfrm>
            <a:off x="3524250" y="43815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12298" name="Oval 15"/>
          <p:cNvSpPr>
            <a:spLocks noChangeArrowheads="1"/>
          </p:cNvSpPr>
          <p:nvPr/>
        </p:nvSpPr>
        <p:spPr bwMode="auto">
          <a:xfrm>
            <a:off x="3124200" y="46482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P6</a:t>
            </a:r>
          </a:p>
        </p:txBody>
      </p:sp>
      <p:sp>
        <p:nvSpPr>
          <p:cNvPr id="12299" name="Oval 16"/>
          <p:cNvSpPr>
            <a:spLocks noChangeArrowheads="1"/>
          </p:cNvSpPr>
          <p:nvPr/>
        </p:nvSpPr>
        <p:spPr bwMode="auto">
          <a:xfrm>
            <a:off x="3524250" y="49133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P7</a:t>
            </a:r>
          </a:p>
        </p:txBody>
      </p:sp>
      <p:sp>
        <p:nvSpPr>
          <p:cNvPr id="12300" name="Oval 17"/>
          <p:cNvSpPr>
            <a:spLocks noChangeArrowheads="1"/>
          </p:cNvSpPr>
          <p:nvPr/>
        </p:nvSpPr>
        <p:spPr bwMode="auto">
          <a:xfrm>
            <a:off x="3124200" y="51800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P8</a:t>
            </a:r>
          </a:p>
        </p:txBody>
      </p:sp>
      <p:sp>
        <p:nvSpPr>
          <p:cNvPr id="12301" name="AutoShape 18"/>
          <p:cNvSpPr>
            <a:spLocks noChangeArrowheads="1"/>
          </p:cNvSpPr>
          <p:nvPr/>
        </p:nvSpPr>
        <p:spPr bwMode="auto">
          <a:xfrm rot="-5400000">
            <a:off x="3660775" y="4114800"/>
            <a:ext cx="2260600" cy="666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9"/>
          <p:cNvSpPr>
            <a:spLocks noChangeShapeType="1"/>
          </p:cNvSpPr>
          <p:nvPr/>
        </p:nvSpPr>
        <p:spPr bwMode="auto">
          <a:xfrm>
            <a:off x="3924300" y="351948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20"/>
          <p:cNvSpPr>
            <a:spLocks noChangeShapeType="1"/>
          </p:cNvSpPr>
          <p:nvPr/>
        </p:nvSpPr>
        <p:spPr bwMode="auto">
          <a:xfrm>
            <a:off x="3924300" y="4051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21"/>
          <p:cNvSpPr>
            <a:spLocks noChangeShapeType="1"/>
          </p:cNvSpPr>
          <p:nvPr/>
        </p:nvSpPr>
        <p:spPr bwMode="auto">
          <a:xfrm>
            <a:off x="3924300" y="458311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22"/>
          <p:cNvSpPr>
            <a:spLocks noChangeShapeType="1"/>
          </p:cNvSpPr>
          <p:nvPr/>
        </p:nvSpPr>
        <p:spPr bwMode="auto">
          <a:xfrm>
            <a:off x="3924300" y="51149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3"/>
          <p:cNvSpPr>
            <a:spLocks noChangeShapeType="1"/>
          </p:cNvSpPr>
          <p:nvPr/>
        </p:nvSpPr>
        <p:spPr bwMode="auto">
          <a:xfrm>
            <a:off x="3524250" y="48418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4"/>
          <p:cNvSpPr>
            <a:spLocks noChangeShapeType="1"/>
          </p:cNvSpPr>
          <p:nvPr/>
        </p:nvSpPr>
        <p:spPr bwMode="auto">
          <a:xfrm>
            <a:off x="3524250" y="53975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3524250" y="43338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6"/>
          <p:cNvSpPr>
            <a:spLocks noChangeShapeType="1"/>
          </p:cNvSpPr>
          <p:nvPr/>
        </p:nvSpPr>
        <p:spPr bwMode="auto">
          <a:xfrm>
            <a:off x="3524250" y="3802063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7"/>
          <p:cNvSpPr>
            <a:spLocks noChangeShapeType="1"/>
          </p:cNvSpPr>
          <p:nvPr/>
        </p:nvSpPr>
        <p:spPr bwMode="auto">
          <a:xfrm>
            <a:off x="5124450" y="4381500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>
            <a:off x="4565650" y="5492750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>
            <a:off x="4794250" y="5295900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30"/>
          <p:cNvSpPr>
            <a:spLocks noChangeShapeType="1"/>
          </p:cNvSpPr>
          <p:nvPr/>
        </p:nvSpPr>
        <p:spPr bwMode="auto">
          <a:xfrm>
            <a:off x="5057775" y="5072063"/>
            <a:ext cx="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31"/>
          <p:cNvSpPr txBox="1">
            <a:spLocks noChangeArrowheads="1"/>
          </p:cNvSpPr>
          <p:nvPr/>
        </p:nvSpPr>
        <p:spPr bwMode="auto">
          <a:xfrm>
            <a:off x="4419600" y="570547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15" name="Text Box 32"/>
          <p:cNvSpPr txBox="1">
            <a:spLocks noChangeArrowheads="1"/>
          </p:cNvSpPr>
          <p:nvPr/>
        </p:nvSpPr>
        <p:spPr bwMode="auto">
          <a:xfrm>
            <a:off x="4918075" y="570547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316" name="Text Box 33"/>
          <p:cNvSpPr txBox="1">
            <a:spLocks noChangeArrowheads="1"/>
          </p:cNvSpPr>
          <p:nvPr/>
        </p:nvSpPr>
        <p:spPr bwMode="auto">
          <a:xfrm>
            <a:off x="4648200" y="570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7" name="Text Box 34"/>
          <p:cNvSpPr txBox="1">
            <a:spLocks noChangeArrowheads="1"/>
          </p:cNvSpPr>
          <p:nvPr/>
        </p:nvSpPr>
        <p:spPr bwMode="auto">
          <a:xfrm>
            <a:off x="5172075" y="4079875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12318" name="Text Box 35"/>
          <p:cNvSpPr txBox="1">
            <a:spLocks noChangeArrowheads="1"/>
          </p:cNvSpPr>
          <p:nvPr/>
        </p:nvSpPr>
        <p:spPr bwMode="auto">
          <a:xfrm>
            <a:off x="4419600" y="3397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0</a:t>
            </a:r>
          </a:p>
        </p:txBody>
      </p:sp>
      <p:sp>
        <p:nvSpPr>
          <p:cNvPr id="12319" name="Text Box 36"/>
          <p:cNvSpPr txBox="1">
            <a:spLocks noChangeArrowheads="1"/>
          </p:cNvSpPr>
          <p:nvPr/>
        </p:nvSpPr>
        <p:spPr bwMode="auto">
          <a:xfrm>
            <a:off x="4419600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1</a:t>
            </a:r>
          </a:p>
        </p:txBody>
      </p:sp>
      <p:sp>
        <p:nvSpPr>
          <p:cNvPr id="12320" name="Text Box 37"/>
          <p:cNvSpPr txBox="1">
            <a:spLocks noChangeArrowheads="1"/>
          </p:cNvSpPr>
          <p:nvPr/>
        </p:nvSpPr>
        <p:spPr bwMode="auto">
          <a:xfrm>
            <a:off x="4419600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2</a:t>
            </a:r>
          </a:p>
        </p:txBody>
      </p:sp>
      <p:sp>
        <p:nvSpPr>
          <p:cNvPr id="12321" name="Text Box 38"/>
          <p:cNvSpPr txBox="1">
            <a:spLocks noChangeArrowheads="1"/>
          </p:cNvSpPr>
          <p:nvPr/>
        </p:nvSpPr>
        <p:spPr bwMode="auto">
          <a:xfrm>
            <a:off x="4419600" y="4159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3</a:t>
            </a:r>
          </a:p>
        </p:txBody>
      </p:sp>
      <p:sp>
        <p:nvSpPr>
          <p:cNvPr id="12322" name="Text Box 39"/>
          <p:cNvSpPr txBox="1">
            <a:spLocks noChangeArrowheads="1"/>
          </p:cNvSpPr>
          <p:nvPr/>
        </p:nvSpPr>
        <p:spPr bwMode="auto">
          <a:xfrm>
            <a:off x="4419600" y="4387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4</a:t>
            </a:r>
          </a:p>
        </p:txBody>
      </p:sp>
      <p:sp>
        <p:nvSpPr>
          <p:cNvPr id="12323" name="Text Box 40"/>
          <p:cNvSpPr txBox="1">
            <a:spLocks noChangeArrowheads="1"/>
          </p:cNvSpPr>
          <p:nvPr/>
        </p:nvSpPr>
        <p:spPr bwMode="auto">
          <a:xfrm>
            <a:off x="4419600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5</a:t>
            </a:r>
          </a:p>
        </p:txBody>
      </p:sp>
      <p:sp>
        <p:nvSpPr>
          <p:cNvPr id="12324" name="Text Box 41"/>
          <p:cNvSpPr txBox="1">
            <a:spLocks noChangeArrowheads="1"/>
          </p:cNvSpPr>
          <p:nvPr/>
        </p:nvSpPr>
        <p:spPr bwMode="auto">
          <a:xfrm>
            <a:off x="4419600" y="4876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6</a:t>
            </a:r>
          </a:p>
        </p:txBody>
      </p:sp>
      <p:sp>
        <p:nvSpPr>
          <p:cNvPr id="12325" name="Text Box 42"/>
          <p:cNvSpPr txBox="1">
            <a:spLocks noChangeArrowheads="1"/>
          </p:cNvSpPr>
          <p:nvPr/>
        </p:nvSpPr>
        <p:spPr bwMode="auto">
          <a:xfrm>
            <a:off x="4419600" y="5149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38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FPGA Logic Structure</a:t>
            </a:r>
          </a:p>
        </p:txBody>
      </p:sp>
      <p:sp>
        <p:nvSpPr>
          <p:cNvPr id="13316" name="Rectangle 2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24375" cy="495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“Cell” or “logic block”:</a:t>
            </a:r>
          </a:p>
          <a:p>
            <a:pPr lvl="1" eaLnBrk="1" hangingPunct="1"/>
            <a:r>
              <a:rPr lang="en-US" altLang="en-US" smtClean="0"/>
              <a:t>1 or more LUTs (generally 4-input)</a:t>
            </a:r>
          </a:p>
          <a:p>
            <a:pPr lvl="1" eaLnBrk="1" hangingPunct="1"/>
            <a:r>
              <a:rPr lang="en-US" altLang="en-US" smtClean="0"/>
              <a:t>At least one D flip-flop</a:t>
            </a:r>
          </a:p>
          <a:p>
            <a:pPr lvl="1" eaLnBrk="1" hangingPunct="1"/>
            <a:r>
              <a:rPr lang="en-US" altLang="en-US" smtClean="0"/>
              <a:t>Possibly fast carry logic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Connect several logic blocks to form circuit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7C5B05-79EB-4999-BE59-C0D0EC12654A}" type="slidenum">
              <a:rPr lang="en-US" altLang="en-US" sz="1000">
                <a:latin typeface="Verdana" panose="020B0604030504040204" pitchFamily="34" charset="0"/>
              </a:rPr>
              <a:pPr/>
              <a:t>11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3317" name="Rectangle 29"/>
          <p:cNvSpPr>
            <a:spLocks noChangeAspect="1" noChangeArrowheads="1"/>
          </p:cNvSpPr>
          <p:nvPr/>
        </p:nvSpPr>
        <p:spPr bwMode="auto">
          <a:xfrm>
            <a:off x="6858000" y="3657600"/>
            <a:ext cx="1098550" cy="612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4-LUT</a:t>
            </a:r>
          </a:p>
        </p:txBody>
      </p:sp>
      <p:sp>
        <p:nvSpPr>
          <p:cNvPr id="13318" name="AutoShape 30"/>
          <p:cNvSpPr>
            <a:spLocks noChangeAspect="1" noChangeArrowheads="1"/>
          </p:cNvSpPr>
          <p:nvPr/>
        </p:nvSpPr>
        <p:spPr bwMode="auto">
          <a:xfrm>
            <a:off x="7589838" y="3290888"/>
            <a:ext cx="488950" cy="2444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31"/>
          <p:cNvSpPr>
            <a:spLocks noChangeAspect="1" noChangeShapeType="1"/>
          </p:cNvSpPr>
          <p:nvPr/>
        </p:nvSpPr>
        <p:spPr bwMode="auto">
          <a:xfrm>
            <a:off x="6980238" y="2678113"/>
            <a:ext cx="0" cy="979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2"/>
          <p:cNvSpPr>
            <a:spLocks noChangeAspect="1" noChangeShapeType="1"/>
          </p:cNvSpPr>
          <p:nvPr/>
        </p:nvSpPr>
        <p:spPr bwMode="auto">
          <a:xfrm>
            <a:off x="7223125" y="2678113"/>
            <a:ext cx="0" cy="979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33"/>
          <p:cNvSpPr>
            <a:spLocks noChangeAspect="1" noChangeShapeType="1"/>
          </p:cNvSpPr>
          <p:nvPr/>
        </p:nvSpPr>
        <p:spPr bwMode="auto">
          <a:xfrm>
            <a:off x="7467600" y="2678113"/>
            <a:ext cx="0" cy="979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34"/>
          <p:cNvSpPr>
            <a:spLocks noChangeAspect="1" noChangeShapeType="1"/>
          </p:cNvSpPr>
          <p:nvPr/>
        </p:nvSpPr>
        <p:spPr bwMode="auto">
          <a:xfrm>
            <a:off x="7834313" y="3535363"/>
            <a:ext cx="0" cy="122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35"/>
          <p:cNvSpPr>
            <a:spLocks noChangeAspect="1" noChangeShapeType="1"/>
          </p:cNvSpPr>
          <p:nvPr/>
        </p:nvSpPr>
        <p:spPr bwMode="auto">
          <a:xfrm>
            <a:off x="7712075" y="2678113"/>
            <a:ext cx="0" cy="612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36"/>
          <p:cNvSpPr>
            <a:spLocks noChangeAspect="1" noChangeShapeType="1"/>
          </p:cNvSpPr>
          <p:nvPr/>
        </p:nvSpPr>
        <p:spPr bwMode="auto">
          <a:xfrm flipV="1">
            <a:off x="7956550" y="2924175"/>
            <a:ext cx="0" cy="366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37"/>
          <p:cNvSpPr>
            <a:spLocks noChangeAspect="1" noChangeShapeType="1"/>
          </p:cNvSpPr>
          <p:nvPr/>
        </p:nvSpPr>
        <p:spPr bwMode="auto">
          <a:xfrm flipV="1">
            <a:off x="7956550" y="2924175"/>
            <a:ext cx="733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38"/>
          <p:cNvSpPr>
            <a:spLocks noChangeAspect="1" noChangeShapeType="1"/>
          </p:cNvSpPr>
          <p:nvPr/>
        </p:nvSpPr>
        <p:spPr bwMode="auto">
          <a:xfrm flipH="1">
            <a:off x="6491288" y="2924175"/>
            <a:ext cx="1465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39"/>
          <p:cNvSpPr>
            <a:spLocks noChangeAspect="1" noChangeArrowheads="1"/>
          </p:cNvSpPr>
          <p:nvPr/>
        </p:nvSpPr>
        <p:spPr bwMode="auto">
          <a:xfrm>
            <a:off x="5637213" y="2800350"/>
            <a:ext cx="854075" cy="735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carry logic</a:t>
            </a:r>
          </a:p>
        </p:txBody>
      </p:sp>
      <p:sp>
        <p:nvSpPr>
          <p:cNvPr id="13328" name="Line 40"/>
          <p:cNvSpPr>
            <a:spLocks noChangeAspect="1" noChangeShapeType="1"/>
          </p:cNvSpPr>
          <p:nvPr/>
        </p:nvSpPr>
        <p:spPr bwMode="auto">
          <a:xfrm flipH="1">
            <a:off x="6491288" y="3168650"/>
            <a:ext cx="731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41"/>
          <p:cNvSpPr>
            <a:spLocks noChangeAspect="1" noChangeShapeType="1"/>
          </p:cNvSpPr>
          <p:nvPr/>
        </p:nvSpPr>
        <p:spPr bwMode="auto">
          <a:xfrm flipH="1">
            <a:off x="6491288" y="3413125"/>
            <a:ext cx="488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42"/>
          <p:cNvSpPr>
            <a:spLocks noChangeAspect="1" noChangeShapeType="1"/>
          </p:cNvSpPr>
          <p:nvPr/>
        </p:nvSpPr>
        <p:spPr bwMode="auto">
          <a:xfrm flipH="1">
            <a:off x="4659313" y="2924175"/>
            <a:ext cx="977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Text Box 43"/>
          <p:cNvSpPr txBox="1">
            <a:spLocks noChangeAspect="1" noChangeArrowheads="1"/>
          </p:cNvSpPr>
          <p:nvPr/>
        </p:nvSpPr>
        <p:spPr bwMode="auto">
          <a:xfrm>
            <a:off x="4743450" y="2582863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Cout</a:t>
            </a:r>
          </a:p>
        </p:txBody>
      </p:sp>
      <p:sp>
        <p:nvSpPr>
          <p:cNvPr id="13332" name="Text Box 44"/>
          <p:cNvSpPr txBox="1">
            <a:spLocks noChangeAspect="1" noChangeArrowheads="1"/>
          </p:cNvSpPr>
          <p:nvPr/>
        </p:nvSpPr>
        <p:spPr bwMode="auto">
          <a:xfrm>
            <a:off x="8066088" y="258286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Cin</a:t>
            </a:r>
          </a:p>
        </p:txBody>
      </p:sp>
      <p:sp>
        <p:nvSpPr>
          <p:cNvPr id="13333" name="Text Box 45"/>
          <p:cNvSpPr txBox="1">
            <a:spLocks noChangeAspect="1" noChangeArrowheads="1"/>
          </p:cNvSpPr>
          <p:nvPr/>
        </p:nvSpPr>
        <p:spPr bwMode="auto">
          <a:xfrm>
            <a:off x="6797675" y="5414963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13334" name="Rectangle 46"/>
          <p:cNvSpPr>
            <a:spLocks noChangeAspect="1" noChangeArrowheads="1"/>
          </p:cNvSpPr>
          <p:nvPr/>
        </p:nvSpPr>
        <p:spPr bwMode="auto">
          <a:xfrm>
            <a:off x="5881688" y="3657600"/>
            <a:ext cx="731837" cy="1100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DFF</a:t>
            </a:r>
          </a:p>
        </p:txBody>
      </p:sp>
      <p:sp>
        <p:nvSpPr>
          <p:cNvPr id="13335" name="Line 47"/>
          <p:cNvSpPr>
            <a:spLocks noChangeAspect="1" noChangeShapeType="1"/>
          </p:cNvSpPr>
          <p:nvPr/>
        </p:nvSpPr>
        <p:spPr bwMode="auto">
          <a:xfrm>
            <a:off x="7345363" y="4270375"/>
            <a:ext cx="0" cy="731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48"/>
          <p:cNvSpPr>
            <a:spLocks noChangeAspect="1" noChangeShapeType="1"/>
          </p:cNvSpPr>
          <p:nvPr/>
        </p:nvSpPr>
        <p:spPr bwMode="auto">
          <a:xfrm flipH="1">
            <a:off x="6613525" y="4514850"/>
            <a:ext cx="731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49"/>
          <p:cNvSpPr>
            <a:spLocks noChangeAspect="1" noChangeShapeType="1"/>
          </p:cNvSpPr>
          <p:nvPr/>
        </p:nvSpPr>
        <p:spPr bwMode="auto">
          <a:xfrm>
            <a:off x="6248400" y="4757738"/>
            <a:ext cx="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50"/>
          <p:cNvSpPr>
            <a:spLocks noChangeAspect="1" noChangeShapeType="1"/>
          </p:cNvSpPr>
          <p:nvPr/>
        </p:nvSpPr>
        <p:spPr bwMode="auto">
          <a:xfrm>
            <a:off x="6248400" y="5002213"/>
            <a:ext cx="487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51"/>
          <p:cNvSpPr>
            <a:spLocks noChangeAspect="1" noChangeShapeType="1"/>
          </p:cNvSpPr>
          <p:nvPr/>
        </p:nvSpPr>
        <p:spPr bwMode="auto">
          <a:xfrm>
            <a:off x="6735763" y="5002213"/>
            <a:ext cx="0" cy="122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52"/>
          <p:cNvSpPr>
            <a:spLocks noChangeAspect="1" noChangeShapeType="1"/>
          </p:cNvSpPr>
          <p:nvPr/>
        </p:nvSpPr>
        <p:spPr bwMode="auto">
          <a:xfrm>
            <a:off x="6980238" y="5002213"/>
            <a:ext cx="0" cy="122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53"/>
          <p:cNvSpPr>
            <a:spLocks noChangeAspect="1" noChangeShapeType="1"/>
          </p:cNvSpPr>
          <p:nvPr/>
        </p:nvSpPr>
        <p:spPr bwMode="auto">
          <a:xfrm>
            <a:off x="6980238" y="5002213"/>
            <a:ext cx="365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AutoShape 54"/>
          <p:cNvSpPr>
            <a:spLocks noChangeAspect="1" noChangeArrowheads="1"/>
          </p:cNvSpPr>
          <p:nvPr/>
        </p:nvSpPr>
        <p:spPr bwMode="auto">
          <a:xfrm>
            <a:off x="6613525" y="5124450"/>
            <a:ext cx="487363" cy="2460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55"/>
          <p:cNvSpPr>
            <a:spLocks noChangeAspect="1" noChangeShapeType="1"/>
          </p:cNvSpPr>
          <p:nvPr/>
        </p:nvSpPr>
        <p:spPr bwMode="auto">
          <a:xfrm>
            <a:off x="6850063" y="5375275"/>
            <a:ext cx="0" cy="484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56"/>
          <p:cNvSpPr txBox="1">
            <a:spLocks noChangeAspect="1" noChangeArrowheads="1"/>
          </p:cNvSpPr>
          <p:nvPr/>
        </p:nvSpPr>
        <p:spPr bwMode="auto">
          <a:xfrm>
            <a:off x="6827838" y="2373313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I1  I2  I3  I4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6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Xilinx 4000 Combinational Logic Block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0BAB8E-1FEA-4FA0-AA2D-6EE9106C15E4}" type="slidenum">
              <a:rPr lang="en-US" altLang="en-US" sz="1000">
                <a:latin typeface="Verdana" panose="020B0604030504040204" pitchFamily="34" charset="0"/>
              </a:rPr>
              <a:pPr/>
              <a:t>12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4340" name="Picture 60" descr="4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5380"/>
          <a:stretch>
            <a:fillRect/>
          </a:stretch>
        </p:blipFill>
        <p:spPr bwMode="auto">
          <a:xfrm>
            <a:off x="381000" y="1524000"/>
            <a:ext cx="835501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03" y="215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Xilinx 4000 FPGA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E1DA41-3B9C-419A-86E3-08F8F56F1D74}" type="slidenum">
              <a:rPr lang="en-US" altLang="en-US" sz="1000">
                <a:latin typeface="Verdana" panose="020B0604030504040204" pitchFamily="34" charset="0"/>
              </a:rPr>
              <a:pPr/>
              <a:t>13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5364" name="Picture 19" descr="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0831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20"/>
          <p:cNvSpPr txBox="1">
            <a:spLocks noChangeArrowheads="1"/>
          </p:cNvSpPr>
          <p:nvPr/>
        </p:nvSpPr>
        <p:spPr bwMode="auto">
          <a:xfrm>
            <a:off x="5715000" y="1854200"/>
            <a:ext cx="2590800" cy="148748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Really much more than 4 CLB’s and 9 configurable routing channels but this gives an idea of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FPGAs</a:t>
            </a:r>
          </a:p>
        </p:txBody>
      </p:sp>
      <p:sp>
        <p:nvSpPr>
          <p:cNvPr id="377920" name="Rectangle 6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1"/>
                </a:solidFill>
              </a:rPr>
              <a:t>Allow for complex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1"/>
                </a:solidFill>
              </a:rPr>
              <a:t>Generally reuseable (upgrades/bugfixes/prototype)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1"/>
                </a:solidFill>
              </a:rPr>
              <a:t>Low non-recurring engineering costs (NREs)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CC0000"/>
                </a:solidFill>
              </a:rPr>
              <a:t>Expensive per-unit (10s-100s of $)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CC0000"/>
                </a:solidFill>
              </a:rPr>
              <a:t>Slower than gates (Programming points)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Newer FPGAs often incorporate memories, multipliers, peripherals, and even processors all on the same chip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1ED7DE-DE5D-4707-BFBC-CEE709226B4D}" type="slidenum">
              <a:rPr lang="en-US" altLang="en-US" sz="1000">
                <a:latin typeface="Verdana" panose="020B0604030504040204" pitchFamily="34" charset="0"/>
              </a:rPr>
              <a:pPr/>
              <a:t>14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7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7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9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9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9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9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92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Cells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4906963" cy="495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Gates and other small structures</a:t>
            </a:r>
          </a:p>
          <a:p>
            <a:pPr eaLnBrk="1" hangingPunct="1"/>
            <a:r>
              <a:rPr lang="en-US" altLang="en-US" smtClean="0"/>
              <a:t>Can also use macroblocks</a:t>
            </a:r>
          </a:p>
          <a:p>
            <a:pPr lvl="1" eaLnBrk="1" hangingPunct="1"/>
            <a:r>
              <a:rPr lang="en-US" altLang="en-US" smtClean="0"/>
              <a:t>Groups of pre-optimized cells</a:t>
            </a:r>
          </a:p>
          <a:p>
            <a:pPr lvl="1" eaLnBrk="1" hangingPunct="1"/>
            <a:r>
              <a:rPr lang="en-US" altLang="en-US" smtClean="0"/>
              <a:t>Larger custom-layout structures</a:t>
            </a:r>
          </a:p>
          <a:p>
            <a:pPr lvl="1" eaLnBrk="1" hangingPunct="1"/>
            <a:r>
              <a:rPr lang="en-US" altLang="en-US" smtClean="0"/>
              <a:t>More efficient when possible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8EADA6-182A-4708-8994-3E8B8F5C8CD4}" type="slidenum">
              <a:rPr lang="en-US" altLang="en-US" sz="1000">
                <a:latin typeface="Verdana" panose="020B0604030504040204" pitchFamily="34" charset="0"/>
              </a:rPr>
              <a:pPr/>
              <a:t>15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7413" name="Picture 7" descr="SmallCe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830638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381000" y="5653088"/>
            <a:ext cx="441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From: http://www.zuraleff.com/layout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Cell Layouts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0938DF-271B-48AF-8CB8-422BE8779303}" type="slidenum">
              <a:rPr lang="en-US" altLang="en-US" sz="1000">
                <a:latin typeface="Verdana" panose="020B0604030504040204" pitchFamily="34" charset="0"/>
              </a:rPr>
              <a:pPr/>
              <a:t>16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8436" name="Rectangle 33"/>
          <p:cNvSpPr>
            <a:spLocks noChangeAspect="1" noChangeArrowheads="1"/>
          </p:cNvSpPr>
          <p:nvPr/>
        </p:nvSpPr>
        <p:spPr bwMode="auto">
          <a:xfrm>
            <a:off x="1981200" y="2286000"/>
            <a:ext cx="4233863" cy="26320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34"/>
          <p:cNvSpPr>
            <a:spLocks noChangeAspect="1" noChangeArrowheads="1"/>
          </p:cNvSpPr>
          <p:nvPr/>
        </p:nvSpPr>
        <p:spPr bwMode="auto">
          <a:xfrm>
            <a:off x="2324100" y="3087688"/>
            <a:ext cx="3662363" cy="342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35"/>
          <p:cNvSpPr>
            <a:spLocks noChangeAspect="1" noChangeArrowheads="1"/>
          </p:cNvSpPr>
          <p:nvPr/>
        </p:nvSpPr>
        <p:spPr bwMode="auto">
          <a:xfrm>
            <a:off x="2324100" y="3659188"/>
            <a:ext cx="3662363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36"/>
          <p:cNvSpPr>
            <a:spLocks noChangeAspect="1" noChangeArrowheads="1"/>
          </p:cNvSpPr>
          <p:nvPr/>
        </p:nvSpPr>
        <p:spPr bwMode="auto">
          <a:xfrm>
            <a:off x="2324100" y="4230688"/>
            <a:ext cx="1373188" cy="5730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Rectangle 37"/>
          <p:cNvSpPr>
            <a:spLocks noChangeAspect="1" noChangeArrowheads="1"/>
          </p:cNvSpPr>
          <p:nvPr/>
        </p:nvSpPr>
        <p:spPr bwMode="auto">
          <a:xfrm>
            <a:off x="3925888" y="4230688"/>
            <a:ext cx="915987" cy="5730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Rectangle 38"/>
          <p:cNvSpPr>
            <a:spLocks noChangeAspect="1" noChangeArrowheads="1"/>
          </p:cNvSpPr>
          <p:nvPr/>
        </p:nvSpPr>
        <p:spPr bwMode="auto">
          <a:xfrm>
            <a:off x="5070475" y="4230688"/>
            <a:ext cx="228600" cy="5730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2" name="Rectangle 39"/>
          <p:cNvSpPr>
            <a:spLocks noChangeAspect="1" noChangeArrowheads="1"/>
          </p:cNvSpPr>
          <p:nvPr/>
        </p:nvSpPr>
        <p:spPr bwMode="auto">
          <a:xfrm>
            <a:off x="5529263" y="4230688"/>
            <a:ext cx="342900" cy="5730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8443" name="Group 40"/>
          <p:cNvGrpSpPr>
            <a:grpSpLocks noChangeAspect="1"/>
          </p:cNvGrpSpPr>
          <p:nvPr/>
        </p:nvGrpSpPr>
        <p:grpSpPr bwMode="auto">
          <a:xfrm>
            <a:off x="2324100" y="2514600"/>
            <a:ext cx="3662363" cy="342900"/>
            <a:chOff x="3024" y="1584"/>
            <a:chExt cx="1536" cy="144"/>
          </a:xfrm>
        </p:grpSpPr>
        <p:sp>
          <p:nvSpPr>
            <p:cNvPr id="18471" name="Rectangle 41"/>
            <p:cNvSpPr>
              <a:spLocks noChangeAspect="1"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2" name="Rectangle 42"/>
            <p:cNvSpPr>
              <a:spLocks noChangeAspect="1"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3" name="Rectangle 43"/>
            <p:cNvSpPr>
              <a:spLocks noChangeAspect="1"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4" name="Rectangle 44"/>
            <p:cNvSpPr>
              <a:spLocks noChangeAspect="1"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5" name="Rectangle 45"/>
            <p:cNvSpPr>
              <a:spLocks noChangeAspect="1"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6" name="Rectangle 46"/>
            <p:cNvSpPr>
              <a:spLocks noChangeAspect="1"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7" name="Rectangle 47"/>
            <p:cNvSpPr>
              <a:spLocks noChangeAspect="1"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8" name="Rectangle 48"/>
            <p:cNvSpPr>
              <a:spLocks noChangeAspect="1"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9" name="Rectangle 49"/>
            <p:cNvSpPr>
              <a:spLocks noChangeAspect="1"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44" name="Rectangle 50"/>
          <p:cNvSpPr>
            <a:spLocks noChangeAspect="1" noChangeArrowheads="1"/>
          </p:cNvSpPr>
          <p:nvPr/>
        </p:nvSpPr>
        <p:spPr bwMode="auto">
          <a:xfrm>
            <a:off x="2324100" y="3087688"/>
            <a:ext cx="801688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Rectangle 51"/>
          <p:cNvSpPr>
            <a:spLocks noChangeAspect="1" noChangeArrowheads="1"/>
          </p:cNvSpPr>
          <p:nvPr/>
        </p:nvSpPr>
        <p:spPr bwMode="auto">
          <a:xfrm>
            <a:off x="3125788" y="3087688"/>
            <a:ext cx="571500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Rectangle 52"/>
          <p:cNvSpPr>
            <a:spLocks noChangeAspect="1" noChangeArrowheads="1"/>
          </p:cNvSpPr>
          <p:nvPr/>
        </p:nvSpPr>
        <p:spPr bwMode="auto">
          <a:xfrm>
            <a:off x="3697288" y="3087688"/>
            <a:ext cx="228600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7" name="Rectangle 53"/>
          <p:cNvSpPr>
            <a:spLocks noChangeAspect="1" noChangeArrowheads="1"/>
          </p:cNvSpPr>
          <p:nvPr/>
        </p:nvSpPr>
        <p:spPr bwMode="auto">
          <a:xfrm>
            <a:off x="3925888" y="3087688"/>
            <a:ext cx="915987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8" name="Rectangle 54"/>
          <p:cNvSpPr>
            <a:spLocks noChangeAspect="1" noChangeArrowheads="1"/>
          </p:cNvSpPr>
          <p:nvPr/>
        </p:nvSpPr>
        <p:spPr bwMode="auto">
          <a:xfrm>
            <a:off x="4841875" y="3087688"/>
            <a:ext cx="228600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Rectangle 55"/>
          <p:cNvSpPr>
            <a:spLocks noChangeAspect="1" noChangeArrowheads="1"/>
          </p:cNvSpPr>
          <p:nvPr/>
        </p:nvSpPr>
        <p:spPr bwMode="auto">
          <a:xfrm>
            <a:off x="5070475" y="3087688"/>
            <a:ext cx="228600" cy="342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Rectangle 56"/>
          <p:cNvSpPr>
            <a:spLocks noChangeAspect="1" noChangeArrowheads="1"/>
          </p:cNvSpPr>
          <p:nvPr/>
        </p:nvSpPr>
        <p:spPr bwMode="auto">
          <a:xfrm>
            <a:off x="5299075" y="3087688"/>
            <a:ext cx="687388" cy="342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8451" name="Group 57"/>
          <p:cNvGrpSpPr>
            <a:grpSpLocks noChangeAspect="1"/>
          </p:cNvGrpSpPr>
          <p:nvPr/>
        </p:nvGrpSpPr>
        <p:grpSpPr bwMode="auto">
          <a:xfrm flipH="1">
            <a:off x="2324100" y="3659188"/>
            <a:ext cx="3662363" cy="342900"/>
            <a:chOff x="3024" y="1584"/>
            <a:chExt cx="1536" cy="144"/>
          </a:xfrm>
        </p:grpSpPr>
        <p:sp>
          <p:nvSpPr>
            <p:cNvPr id="18462" name="Rectangle 58"/>
            <p:cNvSpPr>
              <a:spLocks noChangeAspect="1" noChangeArrowheads="1"/>
            </p:cNvSpPr>
            <p:nvPr/>
          </p:nvSpPr>
          <p:spPr bwMode="auto">
            <a:xfrm>
              <a:off x="3024" y="1584"/>
              <a:ext cx="153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3" name="Rectangle 59"/>
            <p:cNvSpPr>
              <a:spLocks noChangeAspect="1" noChangeArrowheads="1"/>
            </p:cNvSpPr>
            <p:nvPr/>
          </p:nvSpPr>
          <p:spPr bwMode="auto">
            <a:xfrm>
              <a:off x="3024" y="1584"/>
              <a:ext cx="192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4" name="Rectangle 60"/>
            <p:cNvSpPr>
              <a:spLocks noChangeAspect="1" noChangeArrowheads="1"/>
            </p:cNvSpPr>
            <p:nvPr/>
          </p:nvSpPr>
          <p:spPr bwMode="auto">
            <a:xfrm>
              <a:off x="3216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5" name="Rectangle 61"/>
            <p:cNvSpPr>
              <a:spLocks noChangeAspect="1" noChangeArrowheads="1"/>
            </p:cNvSpPr>
            <p:nvPr/>
          </p:nvSpPr>
          <p:spPr bwMode="auto">
            <a:xfrm>
              <a:off x="3312" y="1584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6" name="Rectangle 62"/>
            <p:cNvSpPr>
              <a:spLocks noChangeAspect="1" noChangeArrowheads="1"/>
            </p:cNvSpPr>
            <p:nvPr/>
          </p:nvSpPr>
          <p:spPr bwMode="auto">
            <a:xfrm>
              <a:off x="3696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7" name="Rectangle 63"/>
            <p:cNvSpPr>
              <a:spLocks noChangeAspect="1" noChangeArrowheads="1"/>
            </p:cNvSpPr>
            <p:nvPr/>
          </p:nvSpPr>
          <p:spPr bwMode="auto">
            <a:xfrm>
              <a:off x="3792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8" name="Rectangle 64"/>
            <p:cNvSpPr>
              <a:spLocks noChangeAspect="1" noChangeArrowheads="1"/>
            </p:cNvSpPr>
            <p:nvPr/>
          </p:nvSpPr>
          <p:spPr bwMode="auto">
            <a:xfrm>
              <a:off x="3888" y="1584"/>
              <a:ext cx="9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9" name="Rectangle 65"/>
            <p:cNvSpPr>
              <a:spLocks noChangeAspect="1" noChangeArrowheads="1"/>
            </p:cNvSpPr>
            <p:nvPr/>
          </p:nvSpPr>
          <p:spPr bwMode="auto">
            <a:xfrm>
              <a:off x="3984" y="1584"/>
              <a:ext cx="33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0" name="Rectangle 66"/>
            <p:cNvSpPr>
              <a:spLocks noChangeAspect="1" noChangeArrowheads="1"/>
            </p:cNvSpPr>
            <p:nvPr/>
          </p:nvSpPr>
          <p:spPr bwMode="auto">
            <a:xfrm>
              <a:off x="4320" y="1584"/>
              <a:ext cx="240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52" name="Text Box 67"/>
          <p:cNvSpPr txBox="1">
            <a:spLocks noChangeAspect="1" noChangeArrowheads="1"/>
          </p:cNvSpPr>
          <p:nvPr/>
        </p:nvSpPr>
        <p:spPr bwMode="auto">
          <a:xfrm>
            <a:off x="3582988" y="3092450"/>
            <a:ext cx="1144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8453" name="Line 68"/>
          <p:cNvSpPr>
            <a:spLocks noChangeShapeType="1"/>
          </p:cNvSpPr>
          <p:nvPr/>
        </p:nvSpPr>
        <p:spPr bwMode="auto">
          <a:xfrm flipH="1">
            <a:off x="1719263" y="3519488"/>
            <a:ext cx="1066800" cy="21431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Text Box 69"/>
          <p:cNvSpPr txBox="1">
            <a:spLocks noChangeArrowheads="1"/>
          </p:cNvSpPr>
          <p:nvPr/>
        </p:nvSpPr>
        <p:spPr bwMode="auto">
          <a:xfrm>
            <a:off x="500063" y="333692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Adjustable Spacing</a:t>
            </a:r>
          </a:p>
        </p:txBody>
      </p:sp>
      <p:sp>
        <p:nvSpPr>
          <p:cNvPr id="18455" name="Text Box 70"/>
          <p:cNvSpPr txBox="1">
            <a:spLocks noChangeArrowheads="1"/>
          </p:cNvSpPr>
          <p:nvPr/>
        </p:nvSpPr>
        <p:spPr bwMode="auto">
          <a:xfrm>
            <a:off x="576263" y="4495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Megacells</a:t>
            </a:r>
          </a:p>
        </p:txBody>
      </p:sp>
      <p:sp>
        <p:nvSpPr>
          <p:cNvPr id="18456" name="Line 71"/>
          <p:cNvSpPr>
            <a:spLocks noChangeShapeType="1"/>
          </p:cNvSpPr>
          <p:nvPr/>
        </p:nvSpPr>
        <p:spPr bwMode="auto">
          <a:xfrm flipH="1">
            <a:off x="1795463" y="4510088"/>
            <a:ext cx="1066800" cy="21431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72"/>
          <p:cNvSpPr>
            <a:spLocks noChangeShapeType="1"/>
          </p:cNvSpPr>
          <p:nvPr/>
        </p:nvSpPr>
        <p:spPr bwMode="auto">
          <a:xfrm flipH="1" flipV="1">
            <a:off x="5300663" y="3505200"/>
            <a:ext cx="1143000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73"/>
          <p:cNvSpPr txBox="1">
            <a:spLocks noChangeArrowheads="1"/>
          </p:cNvSpPr>
          <p:nvPr/>
        </p:nvSpPr>
        <p:spPr bwMode="auto">
          <a:xfrm>
            <a:off x="6443663" y="3657600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Metal interconnect placed in channels between cells</a:t>
            </a:r>
          </a:p>
        </p:txBody>
      </p:sp>
      <p:sp>
        <p:nvSpPr>
          <p:cNvPr id="18459" name="Line 74"/>
          <p:cNvSpPr>
            <a:spLocks noChangeShapeType="1"/>
          </p:cNvSpPr>
          <p:nvPr/>
        </p:nvSpPr>
        <p:spPr bwMode="auto">
          <a:xfrm flipH="1">
            <a:off x="5300663" y="4114800"/>
            <a:ext cx="1143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75"/>
          <p:cNvSpPr txBox="1">
            <a:spLocks noChangeArrowheads="1"/>
          </p:cNvSpPr>
          <p:nvPr/>
        </p:nvSpPr>
        <p:spPr bwMode="auto">
          <a:xfrm>
            <a:off x="6443663" y="2438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Gate, flip-flop, 1-bit adder, …</a:t>
            </a:r>
          </a:p>
        </p:txBody>
      </p:sp>
      <p:sp>
        <p:nvSpPr>
          <p:cNvPr id="18461" name="Line 76"/>
          <p:cNvSpPr>
            <a:spLocks noChangeShapeType="1"/>
          </p:cNvSpPr>
          <p:nvPr/>
        </p:nvSpPr>
        <p:spPr bwMode="auto">
          <a:xfrm flipH="1">
            <a:off x="5300663" y="2667000"/>
            <a:ext cx="1143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Cells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1"/>
                </a:solidFill>
              </a:rPr>
              <a:t>Cheap per-unit pricing ($0.50-$10s)</a:t>
            </a:r>
          </a:p>
          <a:p>
            <a:pPr eaLnBrk="1" hangingPunct="1"/>
            <a:r>
              <a:rPr lang="en-US" altLang="en-US" smtClean="0">
                <a:solidFill>
                  <a:schemeClr val="accent1"/>
                </a:solidFill>
              </a:rPr>
              <a:t>Fast compared to FPGAs</a:t>
            </a:r>
          </a:p>
          <a:p>
            <a:pPr eaLnBrk="1" hangingPunct="1"/>
            <a:endParaRPr lang="en-US" altLang="en-US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mtClean="0">
                <a:solidFill>
                  <a:srgbClr val="CC0000"/>
                </a:solidFill>
              </a:rPr>
              <a:t>High NREs (design time, mask fabrication...)</a:t>
            </a:r>
          </a:p>
          <a:p>
            <a:pPr lvl="1" eaLnBrk="1" hangingPunct="1"/>
            <a:r>
              <a:rPr lang="en-US" altLang="en-US" smtClean="0">
                <a:solidFill>
                  <a:srgbClr val="CC0000"/>
                </a:solidFill>
              </a:rPr>
              <a:t>$150K-$10M</a:t>
            </a:r>
          </a:p>
          <a:p>
            <a:pPr lvl="1" eaLnBrk="1" hangingPunct="1"/>
            <a:r>
              <a:rPr lang="en-US" altLang="en-US" smtClean="0">
                <a:solidFill>
                  <a:srgbClr val="CC0000"/>
                </a:solidFill>
              </a:rPr>
              <a:t>Cost of a respin is very high in time &amp; $$</a:t>
            </a:r>
          </a:p>
          <a:p>
            <a:pPr eaLnBrk="1" hangingPunct="1"/>
            <a:r>
              <a:rPr lang="en-US" altLang="en-US" smtClean="0">
                <a:solidFill>
                  <a:srgbClr val="CC0000"/>
                </a:solidFill>
              </a:rPr>
              <a:t>Only makes sense for</a:t>
            </a:r>
          </a:p>
          <a:p>
            <a:pPr lvl="1" eaLnBrk="1" hangingPunct="1"/>
            <a:r>
              <a:rPr lang="en-US" altLang="en-US" smtClean="0">
                <a:solidFill>
                  <a:srgbClr val="CC0000"/>
                </a:solidFill>
              </a:rPr>
              <a:t>Large quantities and/or</a:t>
            </a:r>
          </a:p>
          <a:p>
            <a:pPr lvl="1" eaLnBrk="1" hangingPunct="1"/>
            <a:r>
              <a:rPr lang="en-US" altLang="en-US" smtClean="0">
                <a:solidFill>
                  <a:srgbClr val="CC0000"/>
                </a:solidFill>
              </a:rPr>
              <a:t>Critical operations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6A0135-860F-4F41-8158-3AA974126872}" type="slidenum">
              <a:rPr lang="en-US" altLang="en-US" sz="1000">
                <a:latin typeface="Verdana" panose="020B0604030504040204" pitchFamily="34" charset="0"/>
              </a:rPr>
              <a:pPr/>
              <a:t>17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Custom Logic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00200"/>
            <a:ext cx="5141913" cy="49530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layout</a:t>
            </a:r>
          </a:p>
          <a:p>
            <a:pPr eaLnBrk="1" hangingPunct="1"/>
            <a:endParaRPr lang="en-US" altLang="en-US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high NREs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Huge design time!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changes painful.</a:t>
            </a:r>
          </a:p>
          <a:p>
            <a:pPr lvl="1" eaLnBrk="1" hangingPunct="1"/>
            <a:endParaRPr lang="en-US" altLang="en-US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is still better than the CAD tool at tight layout.</a:t>
            </a:r>
          </a:p>
          <a:p>
            <a:pPr eaLnBrk="1" hangingPunct="1"/>
            <a:endParaRPr lang="en-US" altLang="en-US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exists a compromise between standard cell APR and full custom.  These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datapath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synthesis tools do APR on a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bitslice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basis exploiting symmetry in the </a:t>
            </a:r>
            <a:r>
              <a:rPr lang="en-US" alt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netlist</a:t>
            </a:r>
            <a:r>
              <a:rPr lang="en-US" alt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aphicFrame>
        <p:nvGraphicFramePr>
          <p:cNvPr id="20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599113" y="2163763"/>
          <a:ext cx="213677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Image" r:id="rId3" imgW="2134839" imgH="3824921" progId="Photoshop.Image.4">
                  <p:embed/>
                </p:oleObj>
              </mc:Choice>
              <mc:Fallback>
                <p:oleObj name="Image" r:id="rId3" imgW="2134839" imgH="3824921" progId="Photoshop.Image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2163763"/>
                        <a:ext cx="2136775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C5E3A0-8E0C-44EC-B171-B6E152CF64C8}" type="slidenum">
              <a:rPr lang="en-US" altLang="en-US" sz="1000">
                <a:latin typeface="Verdana" panose="020B0604030504040204" pitchFamily="34" charset="0"/>
              </a:rPr>
              <a:pPr/>
              <a:t>18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4A4FE4-C0B9-48A3-915F-74B4BA40D292}" type="slidenum">
              <a:rPr lang="en-US" altLang="en-US" sz="1000">
                <a:latin typeface="Verdana" panose="020B0604030504040204" pitchFamily="34" charset="0"/>
              </a:rPr>
              <a:pPr/>
              <a:t>19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2150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1038"/>
            <a:ext cx="6867525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7"/>
          <p:cNvSpPr txBox="1">
            <a:spLocks noChangeArrowheads="1"/>
          </p:cNvSpPr>
          <p:nvPr/>
        </p:nvSpPr>
        <p:spPr bwMode="auto">
          <a:xfrm rot="-4512268">
            <a:off x="-358775" y="2805113"/>
            <a:ext cx="2928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Apple A6 Utilizes Full Custom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92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Demos (all team members should be present)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Weds May 1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1:00PM till evening B555 (1.5% extra)</a:t>
            </a:r>
          </a:p>
          <a:p>
            <a:pPr lvl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Thurs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1:00PM till evening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B555 (0.75% extra)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 May 3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1:00PM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till evening B555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Monday May 6</a:t>
            </a:r>
            <a:r>
              <a:rPr lang="en-US" alt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2:45PM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Room ???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 with focus on Lecture 6 – 12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have a 8.5x11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cheatsheet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exam will be posted (and reviewed during last discussion section)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480DA3-C457-47FF-AD62-9C18189C7B44}" type="slidenum">
              <a:rPr lang="en-US" altLang="en-US" sz="1000">
                <a:latin typeface="Verdana" panose="020B0604030504040204" pitchFamily="34" charset="0"/>
              </a:rPr>
              <a:pPr/>
              <a:t>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7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Hardware Implementations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There is no one “best” method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mtClean="0"/>
              <a:t>Tradeoffs between cost and speed</a:t>
            </a:r>
          </a:p>
          <a:p>
            <a:pPr lvl="1" eaLnBrk="1" hangingPunct="1"/>
            <a:r>
              <a:rPr lang="en-US" altLang="en-US" smtClean="0"/>
              <a:t>Design complexity matters, too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r>
              <a:rPr lang="en-US" altLang="en-US" smtClean="0"/>
              <a:t>Standard cells are getting more expensive…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mtClean="0"/>
              <a:t>FPGAs are getting faster and bigger…</a:t>
            </a:r>
          </a:p>
          <a:p>
            <a:pPr lvl="1" eaLnBrk="1" hangingPunct="1"/>
            <a:r>
              <a:rPr lang="en-US" altLang="en-US" smtClean="0"/>
              <a:t>This will affect future design choices</a:t>
            </a:r>
          </a:p>
          <a:p>
            <a:pPr lvl="1" eaLnBrk="1" hangingPunct="1"/>
            <a:r>
              <a:rPr lang="en-US" altLang="en-US" smtClean="0"/>
              <a:t>For a given design, current best choice may not == future best choice!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B481A6-6E67-4AF3-B698-6980F9EDDFD6}" type="slidenum">
              <a:rPr lang="en-US" altLang="en-US" sz="1000">
                <a:latin typeface="Verdana" panose="020B0604030504040204" pitchFamily="34" charset="0"/>
              </a:rPr>
              <a:pPr/>
              <a:t>20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6019800" y="2057400"/>
            <a:ext cx="2743200" cy="17621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Another choice to implement your digital design might be a programmable 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/>
              <a:t>Controller with off the shelf support hardware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75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 Mapping: Std. Cells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ED9957-D099-4D19-9A2B-ED447B7DCDC6}" type="slidenum">
              <a:rPr lang="en-US" altLang="en-US" sz="1000">
                <a:latin typeface="Verdana" panose="020B0604030504040204" pitchFamily="34" charset="0"/>
              </a:rPr>
              <a:pPr/>
              <a:t>21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6002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Example boolean equation: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z = a b c  +  c d  +  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Example cell library: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2-input NAND, INV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30350" y="4083050"/>
            <a:ext cx="6470650" cy="2241550"/>
            <a:chOff x="964" y="2572"/>
            <a:chExt cx="4076" cy="1412"/>
          </a:xfrm>
        </p:grpSpPr>
        <p:sp>
          <p:nvSpPr>
            <p:cNvPr id="23562" name="AutoShape 5"/>
            <p:cNvSpPr>
              <a:spLocks noChangeArrowheads="1"/>
            </p:cNvSpPr>
            <p:nvPr/>
          </p:nvSpPr>
          <p:spPr bwMode="auto">
            <a:xfrm>
              <a:off x="1497" y="2630"/>
              <a:ext cx="336" cy="384"/>
            </a:xfrm>
            <a:prstGeom prst="flowChartDelay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6"/>
            <p:cNvSpPr>
              <a:spLocks noChangeArrowheads="1"/>
            </p:cNvSpPr>
            <p:nvPr/>
          </p:nvSpPr>
          <p:spPr bwMode="auto">
            <a:xfrm>
              <a:off x="1833" y="2774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AutoShape 7"/>
            <p:cNvSpPr>
              <a:spLocks noChangeArrowheads="1"/>
            </p:cNvSpPr>
            <p:nvPr/>
          </p:nvSpPr>
          <p:spPr bwMode="auto">
            <a:xfrm>
              <a:off x="2256" y="3456"/>
              <a:ext cx="336" cy="384"/>
            </a:xfrm>
            <a:prstGeom prst="flowChartDelay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Oval 8"/>
            <p:cNvSpPr>
              <a:spLocks noChangeArrowheads="1"/>
            </p:cNvSpPr>
            <p:nvPr/>
          </p:nvSpPr>
          <p:spPr bwMode="auto">
            <a:xfrm>
              <a:off x="2592" y="3600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6" name="AutoShape 9"/>
            <p:cNvSpPr>
              <a:spLocks noChangeArrowheads="1"/>
            </p:cNvSpPr>
            <p:nvPr/>
          </p:nvSpPr>
          <p:spPr bwMode="auto">
            <a:xfrm>
              <a:off x="1497" y="3600"/>
              <a:ext cx="336" cy="384"/>
            </a:xfrm>
            <a:prstGeom prst="flowChartDelay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Oval 10"/>
            <p:cNvSpPr>
              <a:spLocks noChangeArrowheads="1"/>
            </p:cNvSpPr>
            <p:nvPr/>
          </p:nvSpPr>
          <p:spPr bwMode="auto">
            <a:xfrm>
              <a:off x="1833" y="3744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AutoShape 11"/>
            <p:cNvSpPr>
              <a:spLocks noChangeArrowheads="1"/>
            </p:cNvSpPr>
            <p:nvPr/>
          </p:nvSpPr>
          <p:spPr bwMode="auto">
            <a:xfrm>
              <a:off x="3081" y="2774"/>
              <a:ext cx="336" cy="384"/>
            </a:xfrm>
            <a:prstGeom prst="flowChartDelay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Oval 12"/>
            <p:cNvSpPr>
              <a:spLocks noChangeArrowheads="1"/>
            </p:cNvSpPr>
            <p:nvPr/>
          </p:nvSpPr>
          <p:spPr bwMode="auto">
            <a:xfrm>
              <a:off x="3417" y="2918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AutoShape 13"/>
            <p:cNvSpPr>
              <a:spLocks noChangeArrowheads="1"/>
            </p:cNvSpPr>
            <p:nvPr/>
          </p:nvSpPr>
          <p:spPr bwMode="auto">
            <a:xfrm>
              <a:off x="4041" y="3110"/>
              <a:ext cx="336" cy="384"/>
            </a:xfrm>
            <a:prstGeom prst="flowChartDelay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1" name="Oval 14"/>
            <p:cNvSpPr>
              <a:spLocks noChangeArrowheads="1"/>
            </p:cNvSpPr>
            <p:nvPr/>
          </p:nvSpPr>
          <p:spPr bwMode="auto">
            <a:xfrm>
              <a:off x="4377" y="3254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2" name="AutoShape 15"/>
            <p:cNvSpPr>
              <a:spLocks noChangeArrowheads="1"/>
            </p:cNvSpPr>
            <p:nvPr/>
          </p:nvSpPr>
          <p:spPr bwMode="auto">
            <a:xfrm rot="5400000">
              <a:off x="2145" y="2726"/>
              <a:ext cx="168" cy="216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Oval 16"/>
            <p:cNvSpPr>
              <a:spLocks noChangeArrowheads="1"/>
            </p:cNvSpPr>
            <p:nvPr/>
          </p:nvSpPr>
          <p:spPr bwMode="auto">
            <a:xfrm>
              <a:off x="2361" y="2774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4" name="AutoShape 17"/>
            <p:cNvSpPr>
              <a:spLocks noChangeArrowheads="1"/>
            </p:cNvSpPr>
            <p:nvPr/>
          </p:nvSpPr>
          <p:spPr bwMode="auto">
            <a:xfrm rot="5400000">
              <a:off x="2145" y="3014"/>
              <a:ext cx="168" cy="216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5" name="Oval 18"/>
            <p:cNvSpPr>
              <a:spLocks noChangeArrowheads="1"/>
            </p:cNvSpPr>
            <p:nvPr/>
          </p:nvSpPr>
          <p:spPr bwMode="auto">
            <a:xfrm>
              <a:off x="2361" y="3062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6" name="Line 19"/>
            <p:cNvSpPr>
              <a:spLocks noChangeShapeType="1"/>
            </p:cNvSpPr>
            <p:nvPr/>
          </p:nvSpPr>
          <p:spPr bwMode="auto">
            <a:xfrm>
              <a:off x="1209" y="272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1209" y="291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1209" y="369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22"/>
            <p:cNvSpPr>
              <a:spLocks noChangeShapeType="1"/>
            </p:cNvSpPr>
            <p:nvPr/>
          </p:nvSpPr>
          <p:spPr bwMode="auto">
            <a:xfrm>
              <a:off x="1209" y="38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23"/>
            <p:cNvSpPr>
              <a:spLocks noChangeShapeType="1"/>
            </p:cNvSpPr>
            <p:nvPr/>
          </p:nvSpPr>
          <p:spPr bwMode="auto">
            <a:xfrm>
              <a:off x="1209" y="3504"/>
              <a:ext cx="10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24"/>
            <p:cNvSpPr>
              <a:spLocks noChangeShapeType="1"/>
            </p:cNvSpPr>
            <p:nvPr/>
          </p:nvSpPr>
          <p:spPr bwMode="auto">
            <a:xfrm>
              <a:off x="1209" y="311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2457" y="311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2457" y="282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27"/>
            <p:cNvSpPr>
              <a:spLocks noChangeShapeType="1"/>
            </p:cNvSpPr>
            <p:nvPr/>
          </p:nvSpPr>
          <p:spPr bwMode="auto">
            <a:xfrm>
              <a:off x="1929" y="282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28"/>
            <p:cNvSpPr>
              <a:spLocks noChangeShapeType="1"/>
            </p:cNvSpPr>
            <p:nvPr/>
          </p:nvSpPr>
          <p:spPr bwMode="auto">
            <a:xfrm>
              <a:off x="1920" y="37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Text Box 29"/>
            <p:cNvSpPr txBox="1">
              <a:spLocks noChangeArrowheads="1"/>
            </p:cNvSpPr>
            <p:nvPr/>
          </p:nvSpPr>
          <p:spPr bwMode="auto">
            <a:xfrm>
              <a:off x="969" y="257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969" y="276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c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964" y="295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974" y="335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e</a:t>
              </a:r>
            </a:p>
          </p:txBody>
        </p:sp>
        <p:sp>
          <p:nvSpPr>
            <p:cNvPr id="23590" name="Text Box 33"/>
            <p:cNvSpPr txBox="1">
              <a:spLocks noChangeArrowheads="1"/>
            </p:cNvSpPr>
            <p:nvPr/>
          </p:nvSpPr>
          <p:spPr bwMode="auto">
            <a:xfrm>
              <a:off x="969" y="355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c</a:t>
              </a:r>
            </a:p>
          </p:txBody>
        </p:sp>
        <p:sp>
          <p:nvSpPr>
            <p:cNvPr id="23591" name="Text Box 34"/>
            <p:cNvSpPr txBox="1">
              <a:spLocks noChangeArrowheads="1"/>
            </p:cNvSpPr>
            <p:nvPr/>
          </p:nvSpPr>
          <p:spPr bwMode="auto">
            <a:xfrm>
              <a:off x="964" y="37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d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4844" y="315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b="1"/>
                <a:t>z</a:t>
              </a:r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473" y="330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Freeform 37"/>
            <p:cNvSpPr>
              <a:spLocks/>
            </p:cNvSpPr>
            <p:nvPr/>
          </p:nvSpPr>
          <p:spPr bwMode="auto">
            <a:xfrm>
              <a:off x="3513" y="2966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192 w 528"/>
                <a:gd name="T3" fmla="*/ 0 h 240"/>
                <a:gd name="T4" fmla="*/ 192 w 528"/>
                <a:gd name="T5" fmla="*/ 240 h 240"/>
                <a:gd name="T6" fmla="*/ 528 w 52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40"/>
                <a:gd name="T14" fmla="*/ 528 w 52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40">
                  <a:moveTo>
                    <a:pt x="0" y="0"/>
                  </a:moveTo>
                  <a:lnTo>
                    <a:pt x="192" y="0"/>
                  </a:lnTo>
                  <a:lnTo>
                    <a:pt x="192" y="240"/>
                  </a:lnTo>
                  <a:lnTo>
                    <a:pt x="528" y="24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Freeform 38"/>
            <p:cNvSpPr>
              <a:spLocks/>
            </p:cNvSpPr>
            <p:nvPr/>
          </p:nvSpPr>
          <p:spPr bwMode="auto">
            <a:xfrm>
              <a:off x="3513" y="3408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192 w 528"/>
                <a:gd name="T5" fmla="*/ 0 h 240"/>
                <a:gd name="T6" fmla="*/ 528 w 52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40"/>
                <a:gd name="T14" fmla="*/ 528 w 52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192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AutoShape 39"/>
            <p:cNvSpPr>
              <a:spLocks noChangeArrowheads="1"/>
            </p:cNvSpPr>
            <p:nvPr/>
          </p:nvSpPr>
          <p:spPr bwMode="auto">
            <a:xfrm rot="5400000">
              <a:off x="3240" y="3552"/>
              <a:ext cx="168" cy="216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7" name="Oval 40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2688" y="3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2474" name="Text Box 42"/>
          <p:cNvSpPr txBox="1">
            <a:spLocks noChangeArrowheads="1"/>
          </p:cNvSpPr>
          <p:nvPr/>
        </p:nvSpPr>
        <p:spPr bwMode="auto">
          <a:xfrm>
            <a:off x="5638800" y="1752600"/>
            <a:ext cx="3200400" cy="19431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Been there…Done that…</a:t>
            </a:r>
          </a:p>
          <a:p>
            <a:endParaRPr lang="en-US" altLang="en-US" sz="2000" b="1"/>
          </a:p>
          <a:p>
            <a:r>
              <a:rPr lang="en-US" altLang="en-US" sz="2000" b="1"/>
              <a:t>This is what we are doing with our designs when synthesizing to the 35nm tsmc library</a:t>
            </a:r>
          </a:p>
        </p:txBody>
      </p:sp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381000" y="35814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Resulting Tech Mapped Circuit:</a:t>
            </a:r>
          </a:p>
        </p:txBody>
      </p:sp>
      <p:sp>
        <p:nvSpPr>
          <p:cNvPr id="23560" name="Line 45"/>
          <p:cNvSpPr>
            <a:spLocks noChangeShapeType="1"/>
          </p:cNvSpPr>
          <p:nvPr/>
        </p:nvSpPr>
        <p:spPr bwMode="auto">
          <a:xfrm>
            <a:off x="1905000" y="2133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1" name="Line 46"/>
          <p:cNvSpPr>
            <a:spLocks noChangeShapeType="1"/>
          </p:cNvSpPr>
          <p:nvPr/>
        </p:nvSpPr>
        <p:spPr bwMode="auto">
          <a:xfrm>
            <a:off x="3581400" y="22098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4" grpId="0" animBg="1"/>
      <p:bldP spid="4024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 Mapping: FPGAs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Need to know building blocks of the FPGA</a:t>
            </a:r>
          </a:p>
          <a:p>
            <a:pPr lvl="1" eaLnBrk="1" hangingPunct="1"/>
            <a:r>
              <a:rPr lang="en-US" altLang="en-US" smtClean="0"/>
              <a:t>LUT size (if uses LUTs)</a:t>
            </a:r>
          </a:p>
          <a:p>
            <a:pPr lvl="1" eaLnBrk="1" hangingPunct="1"/>
            <a:r>
              <a:rPr lang="en-US" altLang="en-US" smtClean="0"/>
              <a:t>Any special resources (Multipliers, RAMs)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Tech mapping then implements your netlist in terms of those building blocks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306888-E368-4DAC-B226-8BD4424CC690}" type="slidenum">
              <a:rPr lang="en-US" altLang="en-US" sz="1000">
                <a:latin typeface="Verdana" panose="020B0604030504040204" pitchFamily="34" charset="0"/>
              </a:rPr>
              <a:pPr/>
              <a:t>22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2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 Mapping: FPGAs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578644" y="1614285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equation:</a:t>
            </a:r>
          </a:p>
          <a:p>
            <a:pPr lvl="1" eaLnBrk="1" hangingPunct="1"/>
            <a:r>
              <a:rPr lang="en-US" altLang="en-US" dirty="0" smtClean="0"/>
              <a:t>z = a b c  +  c d  +  e</a:t>
            </a:r>
          </a:p>
          <a:p>
            <a:pPr eaLnBrk="1" hangingPunct="1"/>
            <a:r>
              <a:rPr lang="en-US" altLang="en-US" dirty="0" smtClean="0"/>
              <a:t>Example basic block:</a:t>
            </a:r>
          </a:p>
          <a:p>
            <a:pPr lvl="1" eaLnBrk="1" hangingPunct="1"/>
            <a:r>
              <a:rPr lang="en-US" altLang="en-US" dirty="0" smtClean="0"/>
              <a:t>4-input LUT</a:t>
            </a:r>
          </a:p>
          <a:p>
            <a:pPr eaLnBrk="1" hangingPunct="1"/>
            <a:r>
              <a:rPr lang="en-US" altLang="en-US" dirty="0" smtClean="0"/>
              <a:t>Resulting tech-mapped circuit: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22F846-1F22-4906-B860-FDA282E0A978}" type="slidenum">
              <a:rPr lang="en-US" altLang="en-US" sz="1000">
                <a:latin typeface="Verdana" panose="020B0604030504040204" pitchFamily="34" charset="0"/>
              </a:rPr>
              <a:pPr/>
              <a:t>23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76488" y="4175125"/>
            <a:ext cx="533400" cy="609600"/>
          </a:xfrm>
          <a:prstGeom prst="flowChartDelay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909888" y="4403725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3581400" y="5486400"/>
            <a:ext cx="533400" cy="609600"/>
          </a:xfrm>
          <a:prstGeom prst="flowChartDelay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114800" y="57150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2376488" y="5715000"/>
            <a:ext cx="533400" cy="609600"/>
          </a:xfrm>
          <a:prstGeom prst="flowChartDelay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2909888" y="59436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891088" y="4403725"/>
            <a:ext cx="533400" cy="609600"/>
          </a:xfrm>
          <a:prstGeom prst="flowChartDelay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5424488" y="4632325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6415088" y="4937125"/>
            <a:ext cx="533400" cy="609600"/>
          </a:xfrm>
          <a:prstGeom prst="flowChartDelay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948488" y="5165725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 rot="5400000">
            <a:off x="3405188" y="4327525"/>
            <a:ext cx="266700" cy="3429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748088" y="4403725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 rot="5400000">
            <a:off x="3405188" y="4784725"/>
            <a:ext cx="266700" cy="3429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3748088" y="4860925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1919288" y="43275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1919288" y="46323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919288" y="5867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1919288" y="617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1919288" y="5562600"/>
            <a:ext cx="1662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1919288" y="4937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3900488" y="49371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3900488" y="44799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3062288" y="44799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3048000" y="6019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538288" y="40830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a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1538288" y="43878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c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530350" y="46926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b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546225" y="5318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e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538288" y="5638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c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530350" y="59277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d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7689850" y="5013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z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7100888" y="52419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Freeform 37"/>
          <p:cNvSpPr>
            <a:spLocks/>
          </p:cNvSpPr>
          <p:nvPr/>
        </p:nvSpPr>
        <p:spPr bwMode="auto">
          <a:xfrm>
            <a:off x="5576888" y="4708525"/>
            <a:ext cx="838200" cy="381000"/>
          </a:xfrm>
          <a:custGeom>
            <a:avLst/>
            <a:gdLst>
              <a:gd name="T0" fmla="*/ 0 w 528"/>
              <a:gd name="T1" fmla="*/ 0 h 240"/>
              <a:gd name="T2" fmla="*/ 2147483647 w 528"/>
              <a:gd name="T3" fmla="*/ 0 h 240"/>
              <a:gd name="T4" fmla="*/ 2147483647 w 528"/>
              <a:gd name="T5" fmla="*/ 2147483647 h 240"/>
              <a:gd name="T6" fmla="*/ 2147483647 w 52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40"/>
              <a:gd name="T14" fmla="*/ 528 w 52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528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5576888" y="5410200"/>
            <a:ext cx="838200" cy="381000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2147483647 w 528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40"/>
              <a:gd name="T14" fmla="*/ 528 w 52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40">
                <a:moveTo>
                  <a:pt x="0" y="240"/>
                </a:moveTo>
                <a:lnTo>
                  <a:pt x="192" y="240"/>
                </a:lnTo>
                <a:lnTo>
                  <a:pt x="192" y="0"/>
                </a:lnTo>
                <a:lnTo>
                  <a:pt x="528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 rot="5400000">
            <a:off x="5143500" y="5638800"/>
            <a:ext cx="266700" cy="3429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5486400" y="5715000"/>
            <a:ext cx="152400" cy="152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267200" y="579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Freeform 42"/>
          <p:cNvSpPr>
            <a:spLocks/>
          </p:cNvSpPr>
          <p:nvPr/>
        </p:nvSpPr>
        <p:spPr bwMode="auto">
          <a:xfrm>
            <a:off x="1976438" y="3902075"/>
            <a:ext cx="3759200" cy="1400175"/>
          </a:xfrm>
          <a:custGeom>
            <a:avLst/>
            <a:gdLst>
              <a:gd name="T0" fmla="*/ 2147483647 w 2368"/>
              <a:gd name="T1" fmla="*/ 2147483647 h 882"/>
              <a:gd name="T2" fmla="*/ 2147483647 w 2368"/>
              <a:gd name="T3" fmla="*/ 2147483647 h 882"/>
              <a:gd name="T4" fmla="*/ 2147483647 w 2368"/>
              <a:gd name="T5" fmla="*/ 2147483647 h 882"/>
              <a:gd name="T6" fmla="*/ 2147483647 w 2368"/>
              <a:gd name="T7" fmla="*/ 2147483647 h 882"/>
              <a:gd name="T8" fmla="*/ 2147483647 w 2368"/>
              <a:gd name="T9" fmla="*/ 2147483647 h 882"/>
              <a:gd name="T10" fmla="*/ 2147483647 w 2368"/>
              <a:gd name="T11" fmla="*/ 2147483647 h 882"/>
              <a:gd name="T12" fmla="*/ 2147483647 w 2368"/>
              <a:gd name="T13" fmla="*/ 2147483647 h 8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68"/>
              <a:gd name="T22" fmla="*/ 0 h 882"/>
              <a:gd name="T23" fmla="*/ 2368 w 2368"/>
              <a:gd name="T24" fmla="*/ 882 h 8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68" h="882">
                <a:moveTo>
                  <a:pt x="2333" y="469"/>
                </a:moveTo>
                <a:cubicBezTo>
                  <a:pt x="2368" y="584"/>
                  <a:pt x="2263" y="710"/>
                  <a:pt x="2035" y="774"/>
                </a:cubicBezTo>
                <a:cubicBezTo>
                  <a:pt x="1807" y="838"/>
                  <a:pt x="1285" y="882"/>
                  <a:pt x="963" y="854"/>
                </a:cubicBezTo>
                <a:cubicBezTo>
                  <a:pt x="641" y="826"/>
                  <a:pt x="208" y="733"/>
                  <a:pt x="104" y="605"/>
                </a:cubicBezTo>
                <a:cubicBezTo>
                  <a:pt x="0" y="477"/>
                  <a:pt x="52" y="172"/>
                  <a:pt x="339" y="86"/>
                </a:cubicBezTo>
                <a:cubicBezTo>
                  <a:pt x="626" y="0"/>
                  <a:pt x="1495" y="22"/>
                  <a:pt x="1827" y="86"/>
                </a:cubicBezTo>
                <a:cubicBezTo>
                  <a:pt x="2159" y="150"/>
                  <a:pt x="2298" y="354"/>
                  <a:pt x="2333" y="469"/>
                </a:cubicBezTo>
                <a:close/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1938338" y="4699000"/>
            <a:ext cx="5656262" cy="1812925"/>
          </a:xfrm>
          <a:custGeom>
            <a:avLst/>
            <a:gdLst>
              <a:gd name="T0" fmla="*/ 2147483647 w 3563"/>
              <a:gd name="T1" fmla="*/ 2147483647 h 1142"/>
              <a:gd name="T2" fmla="*/ 2147483647 w 3563"/>
              <a:gd name="T3" fmla="*/ 2147483647 h 1142"/>
              <a:gd name="T4" fmla="*/ 2147483647 w 3563"/>
              <a:gd name="T5" fmla="*/ 2147483647 h 1142"/>
              <a:gd name="T6" fmla="*/ 2147483647 w 3563"/>
              <a:gd name="T7" fmla="*/ 2147483647 h 1142"/>
              <a:gd name="T8" fmla="*/ 2147483647 w 3563"/>
              <a:gd name="T9" fmla="*/ 2147483647 h 1142"/>
              <a:gd name="T10" fmla="*/ 2147483647 w 3563"/>
              <a:gd name="T11" fmla="*/ 2147483647 h 1142"/>
              <a:gd name="T12" fmla="*/ 2147483647 w 3563"/>
              <a:gd name="T13" fmla="*/ 2147483647 h 1142"/>
              <a:gd name="T14" fmla="*/ 2147483647 w 3563"/>
              <a:gd name="T15" fmla="*/ 2147483647 h 1142"/>
              <a:gd name="T16" fmla="*/ 2147483647 w 3563"/>
              <a:gd name="T17" fmla="*/ 2147483647 h 11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63"/>
              <a:gd name="T28" fmla="*/ 0 h 1142"/>
              <a:gd name="T29" fmla="*/ 3563 w 3563"/>
              <a:gd name="T30" fmla="*/ 1142 h 11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63" h="1142">
                <a:moveTo>
                  <a:pt x="324" y="1086"/>
                </a:moveTo>
                <a:cubicBezTo>
                  <a:pt x="0" y="1015"/>
                  <a:pt x="173" y="656"/>
                  <a:pt x="243" y="550"/>
                </a:cubicBezTo>
                <a:cubicBezTo>
                  <a:pt x="313" y="444"/>
                  <a:pt x="455" y="473"/>
                  <a:pt x="747" y="448"/>
                </a:cubicBezTo>
                <a:cubicBezTo>
                  <a:pt x="1039" y="423"/>
                  <a:pt x="1659" y="456"/>
                  <a:pt x="1995" y="400"/>
                </a:cubicBezTo>
                <a:cubicBezTo>
                  <a:pt x="2331" y="344"/>
                  <a:pt x="2555" y="168"/>
                  <a:pt x="2763" y="112"/>
                </a:cubicBezTo>
                <a:cubicBezTo>
                  <a:pt x="2971" y="56"/>
                  <a:pt x="3139" y="0"/>
                  <a:pt x="3243" y="64"/>
                </a:cubicBezTo>
                <a:cubicBezTo>
                  <a:pt x="3347" y="128"/>
                  <a:pt x="3563" y="344"/>
                  <a:pt x="3387" y="496"/>
                </a:cubicBezTo>
                <a:cubicBezTo>
                  <a:pt x="3211" y="648"/>
                  <a:pt x="2698" y="878"/>
                  <a:pt x="2187" y="976"/>
                </a:cubicBezTo>
                <a:cubicBezTo>
                  <a:pt x="1676" y="1074"/>
                  <a:pt x="660" y="1142"/>
                  <a:pt x="324" y="1086"/>
                </a:cubicBezTo>
                <a:close/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787775" y="39624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LUT #1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124200" y="6096000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LUT #2</a:t>
            </a:r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>
            <a:off x="1981200" y="2133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>
            <a:off x="3657600" y="22098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26961" y="3730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 Mapping: FPGAs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11313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equation:</a:t>
            </a:r>
          </a:p>
          <a:p>
            <a:pPr lvl="1" eaLnBrk="1" hangingPunct="1"/>
            <a:r>
              <a:rPr lang="en-US" altLang="en-US" dirty="0" smtClean="0"/>
              <a:t>z = a b c  +  c d  +  e</a:t>
            </a:r>
          </a:p>
          <a:p>
            <a:pPr eaLnBrk="1" hangingPunct="1"/>
            <a:r>
              <a:rPr lang="en-US" altLang="en-US" dirty="0" smtClean="0"/>
              <a:t>Example basic block:</a:t>
            </a:r>
          </a:p>
          <a:p>
            <a:pPr lvl="1" eaLnBrk="1" hangingPunct="1"/>
            <a:r>
              <a:rPr lang="en-US" altLang="en-US" dirty="0" smtClean="0"/>
              <a:t>4-input LUT</a:t>
            </a:r>
          </a:p>
          <a:p>
            <a:pPr eaLnBrk="1" hangingPunct="1"/>
            <a:r>
              <a:rPr lang="en-US" altLang="en-US" dirty="0" smtClean="0"/>
              <a:t>Resulting tech-mapped circuit: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62C502-54EF-4B60-83EA-377001CC55DD}" type="slidenum">
              <a:rPr lang="en-US" altLang="en-US" sz="1000">
                <a:latin typeface="Verdana" panose="020B0604030504040204" pitchFamily="34" charset="0"/>
              </a:rPr>
              <a:pPr/>
              <a:t>24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6629" name="Line 45"/>
          <p:cNvSpPr>
            <a:spLocks noChangeShapeType="1"/>
          </p:cNvSpPr>
          <p:nvPr/>
        </p:nvSpPr>
        <p:spPr bwMode="auto">
          <a:xfrm>
            <a:off x="1919288" y="43275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46"/>
          <p:cNvSpPr>
            <a:spLocks noChangeShapeType="1"/>
          </p:cNvSpPr>
          <p:nvPr/>
        </p:nvSpPr>
        <p:spPr bwMode="auto">
          <a:xfrm>
            <a:off x="1919288" y="46323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47"/>
          <p:cNvSpPr>
            <a:spLocks noChangeShapeType="1"/>
          </p:cNvSpPr>
          <p:nvPr/>
        </p:nvSpPr>
        <p:spPr bwMode="auto">
          <a:xfrm>
            <a:off x="1919288" y="5867400"/>
            <a:ext cx="2271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48"/>
          <p:cNvSpPr>
            <a:spLocks noChangeShapeType="1"/>
          </p:cNvSpPr>
          <p:nvPr/>
        </p:nvSpPr>
        <p:spPr bwMode="auto">
          <a:xfrm>
            <a:off x="1919288" y="6172200"/>
            <a:ext cx="2271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49"/>
          <p:cNvSpPr>
            <a:spLocks noChangeShapeType="1"/>
          </p:cNvSpPr>
          <p:nvPr/>
        </p:nvSpPr>
        <p:spPr bwMode="auto">
          <a:xfrm>
            <a:off x="1919288" y="5562600"/>
            <a:ext cx="2271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50"/>
          <p:cNvSpPr>
            <a:spLocks noChangeShapeType="1"/>
          </p:cNvSpPr>
          <p:nvPr/>
        </p:nvSpPr>
        <p:spPr bwMode="auto">
          <a:xfrm>
            <a:off x="1919288" y="4937125"/>
            <a:ext cx="442912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51"/>
          <p:cNvSpPr txBox="1">
            <a:spLocks noChangeArrowheads="1"/>
          </p:cNvSpPr>
          <p:nvPr/>
        </p:nvSpPr>
        <p:spPr bwMode="auto">
          <a:xfrm>
            <a:off x="1538288" y="40830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a</a:t>
            </a:r>
          </a:p>
        </p:txBody>
      </p:sp>
      <p:sp>
        <p:nvSpPr>
          <p:cNvPr id="26636" name="Text Box 52"/>
          <p:cNvSpPr txBox="1">
            <a:spLocks noChangeArrowheads="1"/>
          </p:cNvSpPr>
          <p:nvPr/>
        </p:nvSpPr>
        <p:spPr bwMode="auto">
          <a:xfrm>
            <a:off x="1538288" y="43878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c</a:t>
            </a:r>
          </a:p>
        </p:txBody>
      </p:sp>
      <p:sp>
        <p:nvSpPr>
          <p:cNvPr id="26637" name="Text Box 53"/>
          <p:cNvSpPr txBox="1">
            <a:spLocks noChangeArrowheads="1"/>
          </p:cNvSpPr>
          <p:nvPr/>
        </p:nvSpPr>
        <p:spPr bwMode="auto">
          <a:xfrm>
            <a:off x="1530350" y="46926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b</a:t>
            </a:r>
          </a:p>
        </p:txBody>
      </p:sp>
      <p:sp>
        <p:nvSpPr>
          <p:cNvPr id="26638" name="Text Box 54"/>
          <p:cNvSpPr txBox="1">
            <a:spLocks noChangeArrowheads="1"/>
          </p:cNvSpPr>
          <p:nvPr/>
        </p:nvSpPr>
        <p:spPr bwMode="auto">
          <a:xfrm>
            <a:off x="1546225" y="5318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e</a:t>
            </a:r>
          </a:p>
        </p:txBody>
      </p:sp>
      <p:sp>
        <p:nvSpPr>
          <p:cNvPr id="26639" name="Text Box 55"/>
          <p:cNvSpPr txBox="1">
            <a:spLocks noChangeArrowheads="1"/>
          </p:cNvSpPr>
          <p:nvPr/>
        </p:nvSpPr>
        <p:spPr bwMode="auto">
          <a:xfrm>
            <a:off x="1538288" y="5638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c</a:t>
            </a:r>
          </a:p>
        </p:txBody>
      </p:sp>
      <p:sp>
        <p:nvSpPr>
          <p:cNvPr id="26640" name="Text Box 56"/>
          <p:cNvSpPr txBox="1">
            <a:spLocks noChangeArrowheads="1"/>
          </p:cNvSpPr>
          <p:nvPr/>
        </p:nvSpPr>
        <p:spPr bwMode="auto">
          <a:xfrm>
            <a:off x="1530350" y="59277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d</a:t>
            </a:r>
          </a:p>
        </p:txBody>
      </p:sp>
      <p:sp>
        <p:nvSpPr>
          <p:cNvPr id="26641" name="Text Box 57"/>
          <p:cNvSpPr txBox="1">
            <a:spLocks noChangeArrowheads="1"/>
          </p:cNvSpPr>
          <p:nvPr/>
        </p:nvSpPr>
        <p:spPr bwMode="auto">
          <a:xfrm>
            <a:off x="5618163" y="5546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/>
              <a:t>z</a:t>
            </a:r>
          </a:p>
        </p:txBody>
      </p:sp>
      <p:sp>
        <p:nvSpPr>
          <p:cNvPr id="26642" name="Line 58"/>
          <p:cNvSpPr>
            <a:spLocks noChangeShapeType="1"/>
          </p:cNvSpPr>
          <p:nvPr/>
        </p:nvSpPr>
        <p:spPr bwMode="auto">
          <a:xfrm>
            <a:off x="5029200" y="57753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59"/>
          <p:cNvSpPr>
            <a:spLocks noChangeArrowheads="1"/>
          </p:cNvSpPr>
          <p:nvPr/>
        </p:nvSpPr>
        <p:spPr bwMode="auto">
          <a:xfrm>
            <a:off x="2362200" y="4191000"/>
            <a:ext cx="8382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LUT #1</a:t>
            </a:r>
          </a:p>
        </p:txBody>
      </p:sp>
      <p:sp>
        <p:nvSpPr>
          <p:cNvPr id="26644" name="Rectangle 60"/>
          <p:cNvSpPr>
            <a:spLocks noChangeArrowheads="1"/>
          </p:cNvSpPr>
          <p:nvPr/>
        </p:nvSpPr>
        <p:spPr bwMode="auto">
          <a:xfrm>
            <a:off x="4191000" y="5181600"/>
            <a:ext cx="8382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LUT #2</a:t>
            </a:r>
          </a:p>
        </p:txBody>
      </p:sp>
      <p:sp>
        <p:nvSpPr>
          <p:cNvPr id="26645" name="Freeform 61"/>
          <p:cNvSpPr>
            <a:spLocks/>
          </p:cNvSpPr>
          <p:nvPr/>
        </p:nvSpPr>
        <p:spPr bwMode="auto">
          <a:xfrm>
            <a:off x="3200400" y="4800600"/>
            <a:ext cx="990600" cy="533400"/>
          </a:xfrm>
          <a:custGeom>
            <a:avLst/>
            <a:gdLst>
              <a:gd name="T0" fmla="*/ 0 w 624"/>
              <a:gd name="T1" fmla="*/ 0 h 336"/>
              <a:gd name="T2" fmla="*/ 2147483647 w 624"/>
              <a:gd name="T3" fmla="*/ 0 h 336"/>
              <a:gd name="T4" fmla="*/ 2147483647 w 624"/>
              <a:gd name="T5" fmla="*/ 2147483647 h 336"/>
              <a:gd name="T6" fmla="*/ 2147483647 w 62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336"/>
              <a:gd name="T14" fmla="*/ 624 w 62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  <a:lnTo>
                  <a:pt x="624" y="33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62"/>
          <p:cNvSpPr txBox="1">
            <a:spLocks noChangeArrowheads="1"/>
          </p:cNvSpPr>
          <p:nvPr/>
        </p:nvSpPr>
        <p:spPr bwMode="auto">
          <a:xfrm>
            <a:off x="3486150" y="405288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solidFill>
                  <a:srgbClr val="0033CC"/>
                </a:solidFill>
              </a:rPr>
              <a:t>a b c</a:t>
            </a:r>
          </a:p>
        </p:txBody>
      </p:sp>
      <p:sp>
        <p:nvSpPr>
          <p:cNvPr id="26647" name="Line 63"/>
          <p:cNvSpPr>
            <a:spLocks noChangeShapeType="1"/>
          </p:cNvSpPr>
          <p:nvPr/>
        </p:nvSpPr>
        <p:spPr bwMode="auto">
          <a:xfrm>
            <a:off x="3733800" y="4114800"/>
            <a:ext cx="15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Freeform 64"/>
          <p:cNvSpPr>
            <a:spLocks/>
          </p:cNvSpPr>
          <p:nvPr/>
        </p:nvSpPr>
        <p:spPr bwMode="auto">
          <a:xfrm>
            <a:off x="2711450" y="4257675"/>
            <a:ext cx="793750" cy="282575"/>
          </a:xfrm>
          <a:custGeom>
            <a:avLst/>
            <a:gdLst>
              <a:gd name="T0" fmla="*/ 2147483647 w 500"/>
              <a:gd name="T1" fmla="*/ 2147483647 h 178"/>
              <a:gd name="T2" fmla="*/ 2147483647 w 500"/>
              <a:gd name="T3" fmla="*/ 2147483647 h 178"/>
              <a:gd name="T4" fmla="*/ 0 w 500"/>
              <a:gd name="T5" fmla="*/ 2147483647 h 178"/>
              <a:gd name="T6" fmla="*/ 0 60000 65536"/>
              <a:gd name="T7" fmla="*/ 0 60000 65536"/>
              <a:gd name="T8" fmla="*/ 0 60000 65536"/>
              <a:gd name="T9" fmla="*/ 0 w 500"/>
              <a:gd name="T10" fmla="*/ 0 h 178"/>
              <a:gd name="T11" fmla="*/ 500 w 500"/>
              <a:gd name="T12" fmla="*/ 178 h 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0" h="178">
                <a:moveTo>
                  <a:pt x="500" y="6"/>
                </a:moveTo>
                <a:cubicBezTo>
                  <a:pt x="443" y="10"/>
                  <a:pt x="239" y="0"/>
                  <a:pt x="156" y="29"/>
                </a:cubicBezTo>
                <a:cubicBezTo>
                  <a:pt x="73" y="58"/>
                  <a:pt x="32" y="147"/>
                  <a:pt x="0" y="178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65"/>
          <p:cNvSpPr txBox="1">
            <a:spLocks noChangeArrowheads="1"/>
          </p:cNvSpPr>
          <p:nvPr/>
        </p:nvSpPr>
        <p:spPr bwMode="auto">
          <a:xfrm>
            <a:off x="3656013" y="4953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y</a:t>
            </a:r>
          </a:p>
        </p:txBody>
      </p:sp>
      <p:sp>
        <p:nvSpPr>
          <p:cNvPr id="26650" name="Text Box 66"/>
          <p:cNvSpPr txBox="1">
            <a:spLocks noChangeArrowheads="1"/>
          </p:cNvSpPr>
          <p:nvPr/>
        </p:nvSpPr>
        <p:spPr bwMode="auto">
          <a:xfrm>
            <a:off x="5314950" y="5043488"/>
            <a:ext cx="154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solidFill>
                  <a:srgbClr val="0033CC"/>
                </a:solidFill>
              </a:rPr>
              <a:t>y  +  c d  +  e</a:t>
            </a:r>
          </a:p>
        </p:txBody>
      </p:sp>
      <p:sp>
        <p:nvSpPr>
          <p:cNvPr id="26651" name="Freeform 67"/>
          <p:cNvSpPr>
            <a:spLocks/>
          </p:cNvSpPr>
          <p:nvPr/>
        </p:nvSpPr>
        <p:spPr bwMode="auto">
          <a:xfrm>
            <a:off x="4540250" y="5280025"/>
            <a:ext cx="793750" cy="282575"/>
          </a:xfrm>
          <a:custGeom>
            <a:avLst/>
            <a:gdLst>
              <a:gd name="T0" fmla="*/ 2147483647 w 500"/>
              <a:gd name="T1" fmla="*/ 2147483647 h 178"/>
              <a:gd name="T2" fmla="*/ 2147483647 w 500"/>
              <a:gd name="T3" fmla="*/ 2147483647 h 178"/>
              <a:gd name="T4" fmla="*/ 0 w 500"/>
              <a:gd name="T5" fmla="*/ 2147483647 h 178"/>
              <a:gd name="T6" fmla="*/ 0 60000 65536"/>
              <a:gd name="T7" fmla="*/ 0 60000 65536"/>
              <a:gd name="T8" fmla="*/ 0 60000 65536"/>
              <a:gd name="T9" fmla="*/ 0 w 500"/>
              <a:gd name="T10" fmla="*/ 0 h 178"/>
              <a:gd name="T11" fmla="*/ 500 w 500"/>
              <a:gd name="T12" fmla="*/ 178 h 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0" h="178">
                <a:moveTo>
                  <a:pt x="500" y="6"/>
                </a:moveTo>
                <a:cubicBezTo>
                  <a:pt x="443" y="10"/>
                  <a:pt x="239" y="0"/>
                  <a:pt x="156" y="29"/>
                </a:cubicBezTo>
                <a:cubicBezTo>
                  <a:pt x="73" y="58"/>
                  <a:pt x="32" y="147"/>
                  <a:pt x="0" y="178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68"/>
          <p:cNvSpPr>
            <a:spLocks noChangeShapeType="1"/>
          </p:cNvSpPr>
          <p:nvPr/>
        </p:nvSpPr>
        <p:spPr bwMode="auto">
          <a:xfrm>
            <a:off x="6629400" y="5105400"/>
            <a:ext cx="15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69"/>
          <p:cNvSpPr>
            <a:spLocks noChangeShapeType="1"/>
          </p:cNvSpPr>
          <p:nvPr/>
        </p:nvSpPr>
        <p:spPr bwMode="auto">
          <a:xfrm>
            <a:off x="1981200" y="2133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54" name="Line 70"/>
          <p:cNvSpPr>
            <a:spLocks noChangeShapeType="1"/>
          </p:cNvSpPr>
          <p:nvPr/>
        </p:nvSpPr>
        <p:spPr bwMode="auto">
          <a:xfrm>
            <a:off x="3657600" y="22098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Placement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Standard Cells:</a:t>
            </a:r>
          </a:p>
          <a:p>
            <a:pPr lvl="1" eaLnBrk="1" hangingPunct="1"/>
            <a:r>
              <a:rPr lang="en-US" altLang="en-US" dirty="0" smtClean="0"/>
              <a:t>Choosing a row for each cell</a:t>
            </a:r>
          </a:p>
          <a:p>
            <a:pPr lvl="1" eaLnBrk="1" hangingPunct="1"/>
            <a:r>
              <a:rPr lang="en-US" altLang="en-US" dirty="0" smtClean="0"/>
              <a:t>Choosing a location within the row for each cell</a:t>
            </a:r>
          </a:p>
          <a:p>
            <a:pPr lvl="1" eaLnBrk="1" hangingPunct="1"/>
            <a:r>
              <a:rPr lang="en-US" altLang="en-US" dirty="0" smtClean="0"/>
              <a:t>Cost function based</a:t>
            </a:r>
          </a:p>
          <a:p>
            <a:pPr lvl="1" eaLnBrk="1" hangingPunct="1"/>
            <a:r>
              <a:rPr lang="en-US" altLang="en-US" dirty="0" smtClean="0"/>
              <a:t>Minimize </a:t>
            </a:r>
            <a:r>
              <a:rPr lang="en-US" altLang="en-US" dirty="0" err="1" smtClean="0"/>
              <a:t>ratsnest</a:t>
            </a:r>
            <a:r>
              <a:rPr lang="en-US" altLang="en-US" dirty="0" smtClean="0"/>
              <a:t> (interconnection)</a:t>
            </a:r>
          </a:p>
          <a:p>
            <a:pPr lvl="1" eaLnBrk="1" hangingPunct="1"/>
            <a:r>
              <a:rPr lang="en-US" altLang="en-US" dirty="0" smtClean="0"/>
              <a:t>CTS will have priority in placing clock buffers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FPGAs:</a:t>
            </a:r>
          </a:p>
          <a:p>
            <a:pPr lvl="1" eaLnBrk="1" hangingPunct="1"/>
            <a:r>
              <a:rPr lang="en-US" altLang="en-US" dirty="0" smtClean="0"/>
              <a:t>Choosing which physical LUTs implement each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 LUTs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8D9A49-A7F5-4CA5-AE73-EBE594579540}" type="slidenum">
              <a:rPr lang="en-US" altLang="en-US" sz="1000">
                <a:latin typeface="Verdana" panose="020B0604030504040204" pitchFamily="34" charset="0"/>
              </a:rPr>
              <a:pPr/>
              <a:t>25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54487F-4017-4B05-8011-2B082D957327}" type="slidenum">
              <a:rPr lang="en-US" altLang="en-US" sz="1000">
                <a:latin typeface="Verdana" panose="020B0604030504040204" pitchFamily="34" charset="0"/>
              </a:rPr>
              <a:pPr/>
              <a:t>26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220014" y="6096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66"/>
                </a:solidFill>
              </a:rPr>
              <a:t>Partitioning &amp; </a:t>
            </a:r>
            <a:r>
              <a:rPr lang="en-US" altLang="en-US" sz="3600" dirty="0" err="1">
                <a:solidFill>
                  <a:srgbClr val="000066"/>
                </a:solidFill>
              </a:rPr>
              <a:t>Floorplanning</a:t>
            </a:r>
            <a:r>
              <a:rPr lang="en-US" altLang="en-US" sz="3600" dirty="0">
                <a:solidFill>
                  <a:srgbClr val="000066"/>
                </a:solidFill>
              </a:rPr>
              <a:t> </a:t>
            </a:r>
            <a:r>
              <a:rPr lang="en-US" altLang="en-US" sz="2000" dirty="0">
                <a:solidFill>
                  <a:srgbClr val="000066"/>
                </a:solidFill>
              </a:rPr>
              <a:t>(can be common to both </a:t>
            </a:r>
            <a:r>
              <a:rPr lang="en-US" altLang="en-US" sz="2000" dirty="0" err="1">
                <a:solidFill>
                  <a:srgbClr val="000066"/>
                </a:solidFill>
              </a:rPr>
              <a:t>StdCell</a:t>
            </a:r>
            <a:r>
              <a:rPr lang="en-US" altLang="en-US" sz="2000" dirty="0">
                <a:solidFill>
                  <a:srgbClr val="000066"/>
                </a:solidFill>
              </a:rPr>
              <a:t> and FPGA)</a:t>
            </a: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304800" y="18288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Sometimes you have BIG circuits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Makes placement take a long time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Yields poor results (too large a solution space)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Use partitioning and </a:t>
            </a:r>
            <a:r>
              <a:rPr lang="en-US" altLang="en-US" sz="2800" dirty="0" err="1">
                <a:latin typeface="Times New Roman" panose="02020603050405020304" pitchFamily="18" charset="0"/>
              </a:rPr>
              <a:t>floorplanning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Partitioning: Divide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netlist</a:t>
            </a:r>
            <a:r>
              <a:rPr lang="en-US" altLang="en-US" sz="2400" dirty="0">
                <a:latin typeface="Times New Roman" panose="02020603050405020304" pitchFamily="18" charset="0"/>
              </a:rPr>
              <a:t> into partitions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</a:rPr>
              <a:t>Floorplanning</a:t>
            </a:r>
            <a:r>
              <a:rPr lang="en-US" altLang="en-US" sz="2400" dirty="0">
                <a:latin typeface="Times New Roman" panose="02020603050405020304" pitchFamily="18" charset="0"/>
              </a:rPr>
              <a:t>: Assign partitions to chip regions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Place regions separately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Benefit: Small problems are easier to solve well than large ones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7" name="Slide Number Placeholder 5"/>
          <p:cNvSpPr txBox="1">
            <a:spLocks/>
          </p:cNvSpPr>
          <p:nvPr/>
        </p:nvSpPr>
        <p:spPr bwMode="auto">
          <a:xfrm>
            <a:off x="6934200" y="65532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655847A-4C1B-4843-BAF8-7BCCF97B28B2}" type="slidenum">
              <a:rPr lang="en-US" altLang="en-US" sz="1000">
                <a:latin typeface="Verdana" panose="020B0604030504040204" pitchFamily="34" charset="0"/>
              </a:rPr>
              <a:pPr algn="r" eaLnBrk="1" hangingPunct="1"/>
              <a:t>26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Example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91AF3D-DAC7-4293-9550-0A2A7C61BBEE}" type="slidenum">
              <a:rPr lang="en-US" altLang="en-US" sz="1000">
                <a:latin typeface="Verdana" panose="020B0604030504040204" pitchFamily="34" charset="0"/>
              </a:rPr>
              <a:pPr/>
              <a:t>27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9700" name="Slide Number Placeholder 4"/>
          <p:cNvSpPr txBox="1">
            <a:spLocks/>
          </p:cNvSpPr>
          <p:nvPr/>
        </p:nvSpPr>
        <p:spPr bwMode="auto">
          <a:xfrm>
            <a:off x="6858000" y="67056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CE15D10-F15A-4FE5-861F-C585E29F033B}" type="slidenum">
              <a:rPr lang="en-US" altLang="en-US" sz="1000">
                <a:latin typeface="Verdana" panose="020B0604030504040204" pitchFamily="34" charset="0"/>
              </a:rPr>
              <a:pPr algn="r" eaLnBrk="1" hangingPunct="1"/>
              <a:t>27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990600" y="2209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A</a:t>
            </a:r>
          </a:p>
        </p:txBody>
      </p:sp>
      <p:sp>
        <p:nvSpPr>
          <p:cNvPr id="29702" name="Oval 4"/>
          <p:cNvSpPr>
            <a:spLocks noChangeArrowheads="1"/>
          </p:cNvSpPr>
          <p:nvPr/>
        </p:nvSpPr>
        <p:spPr bwMode="auto">
          <a:xfrm>
            <a:off x="1524000" y="3505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B</a:t>
            </a:r>
          </a:p>
        </p:txBody>
      </p:sp>
      <p:sp>
        <p:nvSpPr>
          <p:cNvPr id="29703" name="Oval 5"/>
          <p:cNvSpPr>
            <a:spLocks noChangeArrowheads="1"/>
          </p:cNvSpPr>
          <p:nvPr/>
        </p:nvSpPr>
        <p:spPr bwMode="auto">
          <a:xfrm>
            <a:off x="685800" y="4724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C</a:t>
            </a:r>
          </a:p>
        </p:txBody>
      </p:sp>
      <p:sp>
        <p:nvSpPr>
          <p:cNvPr id="29704" name="Oval 6"/>
          <p:cNvSpPr>
            <a:spLocks noChangeArrowheads="1"/>
          </p:cNvSpPr>
          <p:nvPr/>
        </p:nvSpPr>
        <p:spPr bwMode="auto">
          <a:xfrm>
            <a:off x="3276600" y="2590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D</a:t>
            </a:r>
          </a:p>
        </p:txBody>
      </p:sp>
      <p:sp>
        <p:nvSpPr>
          <p:cNvPr id="29705" name="Oval 7"/>
          <p:cNvSpPr>
            <a:spLocks noChangeArrowheads="1"/>
          </p:cNvSpPr>
          <p:nvPr/>
        </p:nvSpPr>
        <p:spPr bwMode="auto">
          <a:xfrm>
            <a:off x="3048000" y="4191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E</a:t>
            </a:r>
          </a:p>
        </p:txBody>
      </p:sp>
      <p:sp>
        <p:nvSpPr>
          <p:cNvPr id="29706" name="Oval 8"/>
          <p:cNvSpPr>
            <a:spLocks noChangeArrowheads="1"/>
          </p:cNvSpPr>
          <p:nvPr/>
        </p:nvSpPr>
        <p:spPr bwMode="auto">
          <a:xfrm>
            <a:off x="4648200" y="5410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G</a:t>
            </a:r>
          </a:p>
        </p:txBody>
      </p:sp>
      <p:sp>
        <p:nvSpPr>
          <p:cNvPr id="29707" name="Oval 9"/>
          <p:cNvSpPr>
            <a:spLocks noChangeArrowheads="1"/>
          </p:cNvSpPr>
          <p:nvPr/>
        </p:nvSpPr>
        <p:spPr bwMode="auto">
          <a:xfrm>
            <a:off x="4724400" y="3352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F</a:t>
            </a:r>
          </a:p>
        </p:txBody>
      </p:sp>
      <p:sp>
        <p:nvSpPr>
          <p:cNvPr id="29708" name="Oval 10"/>
          <p:cNvSpPr>
            <a:spLocks noChangeArrowheads="1"/>
          </p:cNvSpPr>
          <p:nvPr/>
        </p:nvSpPr>
        <p:spPr bwMode="auto">
          <a:xfrm>
            <a:off x="5791200" y="2057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H</a:t>
            </a:r>
          </a:p>
        </p:txBody>
      </p:sp>
      <p:sp>
        <p:nvSpPr>
          <p:cNvPr id="29709" name="Oval 11"/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I</a:t>
            </a:r>
          </a:p>
        </p:txBody>
      </p:sp>
      <p:sp>
        <p:nvSpPr>
          <p:cNvPr id="29710" name="Oval 12"/>
          <p:cNvSpPr>
            <a:spLocks noChangeArrowheads="1"/>
          </p:cNvSpPr>
          <p:nvPr/>
        </p:nvSpPr>
        <p:spPr bwMode="auto">
          <a:xfrm>
            <a:off x="6019800" y="5334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J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1447800" y="26670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4"/>
          <p:cNvSpPr>
            <a:spLocks noChangeArrowheads="1"/>
          </p:cNvSpPr>
          <p:nvPr/>
        </p:nvSpPr>
        <p:spPr bwMode="auto">
          <a:xfrm>
            <a:off x="7010400" y="2438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K</a:t>
            </a:r>
          </a:p>
        </p:txBody>
      </p:sp>
      <p:sp>
        <p:nvSpPr>
          <p:cNvPr id="29713" name="Oval 15"/>
          <p:cNvSpPr>
            <a:spLocks noChangeArrowheads="1"/>
          </p:cNvSpPr>
          <p:nvPr/>
        </p:nvSpPr>
        <p:spPr bwMode="auto">
          <a:xfrm>
            <a:off x="7239000" y="4800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L</a:t>
            </a:r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V="1">
            <a:off x="1066800" y="39624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 flipV="1">
            <a:off x="1981200" y="29718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8"/>
          <p:cNvSpPr>
            <a:spLocks noChangeShapeType="1"/>
          </p:cNvSpPr>
          <p:nvPr/>
        </p:nvSpPr>
        <p:spPr bwMode="auto">
          <a:xfrm flipV="1">
            <a:off x="1524000" y="2286000"/>
            <a:ext cx="426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 flipV="1">
            <a:off x="3810000" y="2438400"/>
            <a:ext cx="1981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0"/>
          <p:cNvSpPr>
            <a:spLocks noChangeShapeType="1"/>
          </p:cNvSpPr>
          <p:nvPr/>
        </p:nvSpPr>
        <p:spPr bwMode="auto">
          <a:xfrm>
            <a:off x="1524000" y="25146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 flipV="1">
            <a:off x="1219200" y="4572000"/>
            <a:ext cx="1828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 flipH="1">
            <a:off x="914400" y="2667000"/>
            <a:ext cx="152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3581400" y="45720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 flipV="1">
            <a:off x="3581400" y="37338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6324600" y="2362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26"/>
          <p:cNvSpPr>
            <a:spLocks noChangeShapeType="1"/>
          </p:cNvSpPr>
          <p:nvPr/>
        </p:nvSpPr>
        <p:spPr bwMode="auto">
          <a:xfrm flipH="1">
            <a:off x="6629400" y="29718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7"/>
          <p:cNvSpPr>
            <a:spLocks noChangeShapeType="1"/>
          </p:cNvSpPr>
          <p:nvPr/>
        </p:nvSpPr>
        <p:spPr bwMode="auto">
          <a:xfrm>
            <a:off x="5257800" y="3657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28"/>
          <p:cNvSpPr>
            <a:spLocks noChangeShapeType="1"/>
          </p:cNvSpPr>
          <p:nvPr/>
        </p:nvSpPr>
        <p:spPr bwMode="auto">
          <a:xfrm>
            <a:off x="6705600" y="43434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29"/>
          <p:cNvSpPr>
            <a:spLocks noChangeShapeType="1"/>
          </p:cNvSpPr>
          <p:nvPr/>
        </p:nvSpPr>
        <p:spPr bwMode="auto">
          <a:xfrm>
            <a:off x="7391400" y="2971800"/>
            <a:ext cx="76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0"/>
          <p:cNvSpPr>
            <a:spLocks noChangeShapeType="1"/>
          </p:cNvSpPr>
          <p:nvPr/>
        </p:nvSpPr>
        <p:spPr bwMode="auto">
          <a:xfrm flipV="1">
            <a:off x="6553200" y="51816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1"/>
          <p:cNvSpPr>
            <a:spLocks noChangeShapeType="1"/>
          </p:cNvSpPr>
          <p:nvPr/>
        </p:nvSpPr>
        <p:spPr bwMode="auto">
          <a:xfrm flipH="1">
            <a:off x="6477000" y="2971800"/>
            <a:ext cx="762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2"/>
          <p:cNvSpPr>
            <a:spLocks noChangeShapeType="1"/>
          </p:cNvSpPr>
          <p:nvPr/>
        </p:nvSpPr>
        <p:spPr bwMode="auto">
          <a:xfrm>
            <a:off x="6324600" y="4495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TextBox 33"/>
          <p:cNvSpPr txBox="1">
            <a:spLocks noChangeArrowheads="1"/>
          </p:cNvSpPr>
          <p:nvPr/>
        </p:nvSpPr>
        <p:spPr bwMode="auto">
          <a:xfrm>
            <a:off x="609600" y="61722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How might we choose to form 3 partitions?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Example - Bad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E3E870-E692-4C43-B2E7-4984AA7B68F4}" type="slidenum">
              <a:rPr lang="en-US" altLang="en-US" sz="1000">
                <a:latin typeface="Verdana" panose="020B0604030504040204" pitchFamily="34" charset="0"/>
              </a:rPr>
              <a:pPr/>
              <a:t>28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A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00200" y="3352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B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762000" y="4572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C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D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3124200" y="4038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E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G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4800600" y="3200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F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5867400" y="1905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H</a:t>
            </a:r>
          </a:p>
        </p:txBody>
      </p:sp>
      <p:sp>
        <p:nvSpPr>
          <p:cNvPr id="30732" name="Oval 11"/>
          <p:cNvSpPr>
            <a:spLocks noChangeArrowheads="1"/>
          </p:cNvSpPr>
          <p:nvPr/>
        </p:nvSpPr>
        <p:spPr bwMode="auto">
          <a:xfrm>
            <a:off x="6248400" y="3810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I</a:t>
            </a:r>
          </a:p>
        </p:txBody>
      </p:sp>
      <p:sp>
        <p:nvSpPr>
          <p:cNvPr id="30733" name="Oval 12"/>
          <p:cNvSpPr>
            <a:spLocks noChangeArrowheads="1"/>
          </p:cNvSpPr>
          <p:nvPr/>
        </p:nvSpPr>
        <p:spPr bwMode="auto">
          <a:xfrm>
            <a:off x="6096000" y="5181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J</a:t>
            </a:r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1524000" y="25146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K</a:t>
            </a:r>
          </a:p>
        </p:txBody>
      </p:sp>
      <p:sp>
        <p:nvSpPr>
          <p:cNvPr id="30736" name="Oval 15"/>
          <p:cNvSpPr>
            <a:spLocks noChangeArrowheads="1"/>
          </p:cNvSpPr>
          <p:nvPr/>
        </p:nvSpPr>
        <p:spPr bwMode="auto">
          <a:xfrm>
            <a:off x="7315200" y="4648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L</a:t>
            </a:r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 flipV="1">
            <a:off x="1143000" y="38100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V="1">
            <a:off x="2057400" y="2819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 flipV="1">
            <a:off x="1600200" y="2133600"/>
            <a:ext cx="42672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 flipV="1">
            <a:off x="3886200" y="2286000"/>
            <a:ext cx="1981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1600200" y="2362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 flipV="1">
            <a:off x="1295400" y="4419600"/>
            <a:ext cx="1828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 flipH="1">
            <a:off x="990600" y="2514600"/>
            <a:ext cx="152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3657600" y="44196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 flipV="1">
            <a:off x="3657600" y="35814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6400800" y="22098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 flipH="1">
            <a:off x="6705600" y="2819400"/>
            <a:ext cx="533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5334000" y="35052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6781800" y="4191000"/>
            <a:ext cx="609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29"/>
          <p:cNvSpPr>
            <a:spLocks noChangeShapeType="1"/>
          </p:cNvSpPr>
          <p:nvPr/>
        </p:nvSpPr>
        <p:spPr bwMode="auto">
          <a:xfrm>
            <a:off x="7467600" y="2819400"/>
            <a:ext cx="76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 flipV="1">
            <a:off x="6629400" y="50292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31"/>
          <p:cNvSpPr>
            <a:spLocks noChangeShapeType="1"/>
          </p:cNvSpPr>
          <p:nvPr/>
        </p:nvSpPr>
        <p:spPr bwMode="auto">
          <a:xfrm flipH="1">
            <a:off x="6553200" y="2819400"/>
            <a:ext cx="762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2"/>
          <p:cNvSpPr>
            <a:spLocks noChangeShapeType="1"/>
          </p:cNvSpPr>
          <p:nvPr/>
        </p:nvSpPr>
        <p:spPr bwMode="auto">
          <a:xfrm>
            <a:off x="6400800" y="43434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Freeform 33"/>
          <p:cNvSpPr>
            <a:spLocks/>
          </p:cNvSpPr>
          <p:nvPr/>
        </p:nvSpPr>
        <p:spPr bwMode="auto">
          <a:xfrm>
            <a:off x="539750" y="1781175"/>
            <a:ext cx="3525838" cy="3670300"/>
          </a:xfrm>
          <a:custGeom>
            <a:avLst/>
            <a:gdLst>
              <a:gd name="T0" fmla="*/ 2147483647 w 2221"/>
              <a:gd name="T1" fmla="*/ 2147483647 h 2312"/>
              <a:gd name="T2" fmla="*/ 2147483647 w 2221"/>
              <a:gd name="T3" fmla="*/ 2147483647 h 2312"/>
              <a:gd name="T4" fmla="*/ 2147483647 w 2221"/>
              <a:gd name="T5" fmla="*/ 2147483647 h 2312"/>
              <a:gd name="T6" fmla="*/ 2147483647 w 2221"/>
              <a:gd name="T7" fmla="*/ 2147483647 h 2312"/>
              <a:gd name="T8" fmla="*/ 2147483647 w 2221"/>
              <a:gd name="T9" fmla="*/ 2147483647 h 2312"/>
              <a:gd name="T10" fmla="*/ 2147483647 w 2221"/>
              <a:gd name="T11" fmla="*/ 2147483647 h 2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21"/>
              <a:gd name="T19" fmla="*/ 0 h 2312"/>
              <a:gd name="T20" fmla="*/ 2221 w 2221"/>
              <a:gd name="T21" fmla="*/ 2312 h 2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21" h="2312">
                <a:moveTo>
                  <a:pt x="212" y="388"/>
                </a:moveTo>
                <a:cubicBezTo>
                  <a:pt x="108" y="724"/>
                  <a:pt x="0" y="1780"/>
                  <a:pt x="92" y="2046"/>
                </a:cubicBezTo>
                <a:cubicBezTo>
                  <a:pt x="184" y="2312"/>
                  <a:pt x="410" y="2228"/>
                  <a:pt x="763" y="1982"/>
                </a:cubicBezTo>
                <a:cubicBezTo>
                  <a:pt x="1116" y="1736"/>
                  <a:pt x="2221" y="895"/>
                  <a:pt x="2213" y="570"/>
                </a:cubicBezTo>
                <a:cubicBezTo>
                  <a:pt x="2205" y="245"/>
                  <a:pt x="1049" y="60"/>
                  <a:pt x="716" y="30"/>
                </a:cubicBezTo>
                <a:cubicBezTo>
                  <a:pt x="383" y="0"/>
                  <a:pt x="316" y="52"/>
                  <a:pt x="212" y="388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Freeform 34"/>
          <p:cNvSpPr>
            <a:spLocks/>
          </p:cNvSpPr>
          <p:nvPr/>
        </p:nvSpPr>
        <p:spPr bwMode="auto">
          <a:xfrm>
            <a:off x="2820988" y="3016250"/>
            <a:ext cx="4202112" cy="2905125"/>
          </a:xfrm>
          <a:custGeom>
            <a:avLst/>
            <a:gdLst>
              <a:gd name="T0" fmla="*/ 2147483647 w 2647"/>
              <a:gd name="T1" fmla="*/ 2147483647 h 1830"/>
              <a:gd name="T2" fmla="*/ 2147483647 w 2647"/>
              <a:gd name="T3" fmla="*/ 2147483647 h 1830"/>
              <a:gd name="T4" fmla="*/ 2147483647 w 2647"/>
              <a:gd name="T5" fmla="*/ 2147483647 h 1830"/>
              <a:gd name="T6" fmla="*/ 2147483647 w 2647"/>
              <a:gd name="T7" fmla="*/ 2147483647 h 1830"/>
              <a:gd name="T8" fmla="*/ 2147483647 w 2647"/>
              <a:gd name="T9" fmla="*/ 2147483647 h 1830"/>
              <a:gd name="T10" fmla="*/ 2147483647 w 2647"/>
              <a:gd name="T11" fmla="*/ 2147483647 h 1830"/>
              <a:gd name="T12" fmla="*/ 2147483647 w 2647"/>
              <a:gd name="T13" fmla="*/ 2147483647 h 1830"/>
              <a:gd name="T14" fmla="*/ 2147483647 w 2647"/>
              <a:gd name="T15" fmla="*/ 2147483647 h 18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47"/>
              <a:gd name="T25" fmla="*/ 0 h 1830"/>
              <a:gd name="T26" fmla="*/ 2647 w 2647"/>
              <a:gd name="T27" fmla="*/ 1830 h 18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47" h="1830">
                <a:moveTo>
                  <a:pt x="143" y="1028"/>
                </a:moveTo>
                <a:cubicBezTo>
                  <a:pt x="340" y="1228"/>
                  <a:pt x="1122" y="1780"/>
                  <a:pt x="1406" y="1805"/>
                </a:cubicBezTo>
                <a:cubicBezTo>
                  <a:pt x="1690" y="1830"/>
                  <a:pt x="1679" y="1335"/>
                  <a:pt x="1849" y="1180"/>
                </a:cubicBezTo>
                <a:cubicBezTo>
                  <a:pt x="2019" y="1025"/>
                  <a:pt x="2318" y="993"/>
                  <a:pt x="2425" y="877"/>
                </a:cubicBezTo>
                <a:cubicBezTo>
                  <a:pt x="2532" y="761"/>
                  <a:pt x="2647" y="626"/>
                  <a:pt x="2491" y="483"/>
                </a:cubicBezTo>
                <a:cubicBezTo>
                  <a:pt x="2335" y="340"/>
                  <a:pt x="1865" y="0"/>
                  <a:pt x="1487" y="20"/>
                </a:cubicBezTo>
                <a:cubicBezTo>
                  <a:pt x="1109" y="40"/>
                  <a:pt x="448" y="436"/>
                  <a:pt x="224" y="604"/>
                </a:cubicBezTo>
                <a:cubicBezTo>
                  <a:pt x="0" y="772"/>
                  <a:pt x="160" y="940"/>
                  <a:pt x="143" y="1028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Freeform 35"/>
          <p:cNvSpPr>
            <a:spLocks/>
          </p:cNvSpPr>
          <p:nvPr/>
        </p:nvSpPr>
        <p:spPr bwMode="auto">
          <a:xfrm>
            <a:off x="5613400" y="1663700"/>
            <a:ext cx="2527300" cy="4356100"/>
          </a:xfrm>
          <a:custGeom>
            <a:avLst/>
            <a:gdLst>
              <a:gd name="T0" fmla="*/ 2147483647 w 1592"/>
              <a:gd name="T1" fmla="*/ 2147483647 h 2744"/>
              <a:gd name="T2" fmla="*/ 2147483647 w 1592"/>
              <a:gd name="T3" fmla="*/ 2147483647 h 2744"/>
              <a:gd name="T4" fmla="*/ 2147483647 w 1592"/>
              <a:gd name="T5" fmla="*/ 2147483647 h 2744"/>
              <a:gd name="T6" fmla="*/ 2147483647 w 1592"/>
              <a:gd name="T7" fmla="*/ 2147483647 h 2744"/>
              <a:gd name="T8" fmla="*/ 2147483647 w 1592"/>
              <a:gd name="T9" fmla="*/ 2147483647 h 2744"/>
              <a:gd name="T10" fmla="*/ 2147483647 w 1592"/>
              <a:gd name="T11" fmla="*/ 2147483647 h 2744"/>
              <a:gd name="T12" fmla="*/ 2147483647 w 1592"/>
              <a:gd name="T13" fmla="*/ 2147483647 h 2744"/>
              <a:gd name="T14" fmla="*/ 2147483647 w 1592"/>
              <a:gd name="T15" fmla="*/ 2147483647 h 2744"/>
              <a:gd name="T16" fmla="*/ 2147483647 w 1592"/>
              <a:gd name="T17" fmla="*/ 2147483647 h 2744"/>
              <a:gd name="T18" fmla="*/ 2147483647 w 1592"/>
              <a:gd name="T19" fmla="*/ 2147483647 h 2744"/>
              <a:gd name="T20" fmla="*/ 2147483647 w 1592"/>
              <a:gd name="T21" fmla="*/ 2147483647 h 27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92"/>
              <a:gd name="T34" fmla="*/ 0 h 2744"/>
              <a:gd name="T35" fmla="*/ 1592 w 1592"/>
              <a:gd name="T36" fmla="*/ 2744 h 27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92" h="2744">
                <a:moveTo>
                  <a:pt x="256" y="56"/>
                </a:moveTo>
                <a:cubicBezTo>
                  <a:pt x="32" y="40"/>
                  <a:pt x="32" y="168"/>
                  <a:pt x="16" y="248"/>
                </a:cubicBezTo>
                <a:cubicBezTo>
                  <a:pt x="0" y="328"/>
                  <a:pt x="8" y="336"/>
                  <a:pt x="160" y="536"/>
                </a:cubicBezTo>
                <a:cubicBezTo>
                  <a:pt x="312" y="736"/>
                  <a:pt x="896" y="1192"/>
                  <a:pt x="928" y="1448"/>
                </a:cubicBezTo>
                <a:cubicBezTo>
                  <a:pt x="960" y="1704"/>
                  <a:pt x="472" y="1920"/>
                  <a:pt x="352" y="2072"/>
                </a:cubicBezTo>
                <a:cubicBezTo>
                  <a:pt x="232" y="2224"/>
                  <a:pt x="208" y="2256"/>
                  <a:pt x="208" y="2360"/>
                </a:cubicBezTo>
                <a:cubicBezTo>
                  <a:pt x="208" y="2464"/>
                  <a:pt x="248" y="2648"/>
                  <a:pt x="352" y="2696"/>
                </a:cubicBezTo>
                <a:cubicBezTo>
                  <a:pt x="456" y="2744"/>
                  <a:pt x="640" y="2744"/>
                  <a:pt x="832" y="2648"/>
                </a:cubicBezTo>
                <a:cubicBezTo>
                  <a:pt x="1024" y="2552"/>
                  <a:pt x="1416" y="2504"/>
                  <a:pt x="1504" y="2120"/>
                </a:cubicBezTo>
                <a:cubicBezTo>
                  <a:pt x="1592" y="1736"/>
                  <a:pt x="1568" y="688"/>
                  <a:pt x="1360" y="344"/>
                </a:cubicBezTo>
                <a:cubicBezTo>
                  <a:pt x="1152" y="0"/>
                  <a:pt x="480" y="72"/>
                  <a:pt x="256" y="5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9317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Partitioning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want to try to make our partitions as independent as possible.</a:t>
            </a:r>
          </a:p>
          <a:p>
            <a:pPr eaLnBrk="1" hangingPunct="1"/>
            <a:r>
              <a:rPr lang="en-US" altLang="en-US" smtClean="0"/>
              <a:t>Independent = fewer outside connections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Why?</a:t>
            </a:r>
          </a:p>
          <a:p>
            <a:pPr lvl="1" eaLnBrk="1" hangingPunct="1"/>
            <a:r>
              <a:rPr lang="en-US" altLang="en-US" smtClean="0"/>
              <a:t>Want to keep wires short</a:t>
            </a:r>
          </a:p>
          <a:p>
            <a:pPr lvl="1" eaLnBrk="1" hangingPunct="1"/>
            <a:r>
              <a:rPr lang="en-US" altLang="en-US" smtClean="0"/>
              <a:t>Try to place partitions adjacent to the partitions they interconnect with</a:t>
            </a:r>
          </a:p>
          <a:p>
            <a:pPr lvl="1" eaLnBrk="1" hangingPunct="1"/>
            <a:r>
              <a:rPr lang="en-US" altLang="en-US" smtClean="0"/>
              <a:t>If we have a lot of interconnections, this may not be easy/possible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96EA15-FD29-4BD0-893F-386D2463CC44}" type="slidenum">
              <a:rPr lang="en-US" altLang="en-US" sz="1000">
                <a:latin typeface="Verdana" panose="020B0604030504040204" pitchFamily="34" charset="0"/>
              </a:rPr>
              <a:pPr/>
              <a:t>29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68475"/>
            <a:ext cx="8229600" cy="495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After synthesis, implement as hardware</a:t>
            </a:r>
          </a:p>
          <a:p>
            <a:pPr lvl="1" eaLnBrk="1" hangingPunct="1"/>
            <a:r>
              <a:rPr lang="en-US" altLang="en-US" dirty="0" smtClean="0"/>
              <a:t>FPGAs			</a:t>
            </a:r>
          </a:p>
          <a:p>
            <a:pPr lvl="1" eaLnBrk="1" hangingPunct="1"/>
            <a:r>
              <a:rPr lang="en-US" altLang="en-US" dirty="0" smtClean="0"/>
              <a:t>Standard cells</a:t>
            </a:r>
          </a:p>
          <a:p>
            <a:pPr lvl="1" eaLnBrk="1" hangingPunct="1"/>
            <a:r>
              <a:rPr lang="en-US" altLang="en-US" dirty="0" smtClean="0"/>
              <a:t>Custom logic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Choose implementation based on cost and performance requirements</a:t>
            </a:r>
          </a:p>
        </p:txBody>
      </p:sp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E9944F-0FA9-4F01-B341-4758609F46C2}" type="slidenum">
              <a:rPr lang="en-US" altLang="en-US" sz="1000">
                <a:latin typeface="Verdana" panose="020B0604030504040204" pitchFamily="34" charset="0"/>
              </a:rPr>
              <a:pPr/>
              <a:t>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3810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rgbClr val="000066"/>
                </a:solidFill>
              </a:rPr>
              <a:t>Functional &amp; Synthesized…Now </a:t>
            </a:r>
            <a:r>
              <a:rPr lang="en-US" altLang="en-US" sz="3600" dirty="0">
                <a:solidFill>
                  <a:srgbClr val="000066"/>
                </a:solidFill>
              </a:rPr>
              <a:t>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Example - Bad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0889CD-2A2F-4D2F-B23B-F4C3ACF988DC}" type="slidenum">
              <a:rPr lang="en-US" altLang="en-US" sz="1000">
                <a:latin typeface="Verdana" panose="020B0604030504040204" pitchFamily="34" charset="0"/>
              </a:rPr>
              <a:pPr/>
              <a:t>30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11430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A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1676400" y="3810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B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838200" y="5029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C</a:t>
            </a: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3429000" y="2895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D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3200400" y="4495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E</a:t>
            </a:r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4800600" y="5715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G</a:t>
            </a:r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4876800" y="3657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F</a:t>
            </a:r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5943600" y="2362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H</a:t>
            </a:r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6324600" y="4267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I</a:t>
            </a:r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6172200" y="563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J</a:t>
            </a: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1600200" y="29718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7162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K</a:t>
            </a:r>
          </a:p>
        </p:txBody>
      </p:sp>
      <p:sp>
        <p:nvSpPr>
          <p:cNvPr id="32784" name="Oval 15"/>
          <p:cNvSpPr>
            <a:spLocks noChangeArrowheads="1"/>
          </p:cNvSpPr>
          <p:nvPr/>
        </p:nvSpPr>
        <p:spPr bwMode="auto">
          <a:xfrm>
            <a:off x="7391400" y="5105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L</a:t>
            </a: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1219200" y="42672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V="1">
            <a:off x="2133600" y="32766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V="1">
            <a:off x="1676400" y="2590800"/>
            <a:ext cx="42672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V="1">
            <a:off x="3962400" y="2743200"/>
            <a:ext cx="1981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>
            <a:off x="1676400" y="2819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 flipV="1">
            <a:off x="1371600" y="4876800"/>
            <a:ext cx="1828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flipH="1">
            <a:off x="1066800" y="2971800"/>
            <a:ext cx="152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3733800" y="48768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 flipV="1">
            <a:off x="3733800" y="4038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6477000" y="26670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 flipH="1">
            <a:off x="6781800" y="3276600"/>
            <a:ext cx="533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5410200" y="39624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>
            <a:off x="6858000" y="4648200"/>
            <a:ext cx="609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29"/>
          <p:cNvSpPr>
            <a:spLocks noChangeShapeType="1"/>
          </p:cNvSpPr>
          <p:nvPr/>
        </p:nvSpPr>
        <p:spPr bwMode="auto">
          <a:xfrm>
            <a:off x="7543800" y="3276600"/>
            <a:ext cx="76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30"/>
          <p:cNvSpPr>
            <a:spLocks noChangeShapeType="1"/>
          </p:cNvSpPr>
          <p:nvPr/>
        </p:nvSpPr>
        <p:spPr bwMode="auto">
          <a:xfrm flipV="1">
            <a:off x="6705600" y="54864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 flipH="1">
            <a:off x="6629400" y="3276600"/>
            <a:ext cx="762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>
            <a:off x="6477000" y="48006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615950" y="2238375"/>
            <a:ext cx="3525838" cy="3670300"/>
          </a:xfrm>
          <a:custGeom>
            <a:avLst/>
            <a:gdLst>
              <a:gd name="T0" fmla="*/ 2147483647 w 2221"/>
              <a:gd name="T1" fmla="*/ 2147483647 h 2312"/>
              <a:gd name="T2" fmla="*/ 2147483647 w 2221"/>
              <a:gd name="T3" fmla="*/ 2147483647 h 2312"/>
              <a:gd name="T4" fmla="*/ 2147483647 w 2221"/>
              <a:gd name="T5" fmla="*/ 2147483647 h 2312"/>
              <a:gd name="T6" fmla="*/ 2147483647 w 2221"/>
              <a:gd name="T7" fmla="*/ 2147483647 h 2312"/>
              <a:gd name="T8" fmla="*/ 2147483647 w 2221"/>
              <a:gd name="T9" fmla="*/ 2147483647 h 2312"/>
              <a:gd name="T10" fmla="*/ 2147483647 w 2221"/>
              <a:gd name="T11" fmla="*/ 2147483647 h 2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21"/>
              <a:gd name="T19" fmla="*/ 0 h 2312"/>
              <a:gd name="T20" fmla="*/ 2221 w 2221"/>
              <a:gd name="T21" fmla="*/ 2312 h 2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21" h="2312">
                <a:moveTo>
                  <a:pt x="212" y="388"/>
                </a:moveTo>
                <a:cubicBezTo>
                  <a:pt x="108" y="724"/>
                  <a:pt x="0" y="1780"/>
                  <a:pt x="92" y="2046"/>
                </a:cubicBezTo>
                <a:cubicBezTo>
                  <a:pt x="184" y="2312"/>
                  <a:pt x="410" y="2228"/>
                  <a:pt x="763" y="1982"/>
                </a:cubicBezTo>
                <a:cubicBezTo>
                  <a:pt x="1116" y="1736"/>
                  <a:pt x="2221" y="895"/>
                  <a:pt x="2213" y="570"/>
                </a:cubicBezTo>
                <a:cubicBezTo>
                  <a:pt x="2205" y="245"/>
                  <a:pt x="1049" y="60"/>
                  <a:pt x="716" y="30"/>
                </a:cubicBezTo>
                <a:cubicBezTo>
                  <a:pt x="383" y="0"/>
                  <a:pt x="316" y="52"/>
                  <a:pt x="212" y="388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Freeform 34"/>
          <p:cNvSpPr>
            <a:spLocks/>
          </p:cNvSpPr>
          <p:nvPr/>
        </p:nvSpPr>
        <p:spPr bwMode="auto">
          <a:xfrm>
            <a:off x="2897188" y="3473450"/>
            <a:ext cx="4202112" cy="2905125"/>
          </a:xfrm>
          <a:custGeom>
            <a:avLst/>
            <a:gdLst>
              <a:gd name="T0" fmla="*/ 2147483647 w 2647"/>
              <a:gd name="T1" fmla="*/ 2147483647 h 1830"/>
              <a:gd name="T2" fmla="*/ 2147483647 w 2647"/>
              <a:gd name="T3" fmla="*/ 2147483647 h 1830"/>
              <a:gd name="T4" fmla="*/ 2147483647 w 2647"/>
              <a:gd name="T5" fmla="*/ 2147483647 h 1830"/>
              <a:gd name="T6" fmla="*/ 2147483647 w 2647"/>
              <a:gd name="T7" fmla="*/ 2147483647 h 1830"/>
              <a:gd name="T8" fmla="*/ 2147483647 w 2647"/>
              <a:gd name="T9" fmla="*/ 2147483647 h 1830"/>
              <a:gd name="T10" fmla="*/ 2147483647 w 2647"/>
              <a:gd name="T11" fmla="*/ 2147483647 h 1830"/>
              <a:gd name="T12" fmla="*/ 2147483647 w 2647"/>
              <a:gd name="T13" fmla="*/ 2147483647 h 1830"/>
              <a:gd name="T14" fmla="*/ 2147483647 w 2647"/>
              <a:gd name="T15" fmla="*/ 2147483647 h 18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47"/>
              <a:gd name="T25" fmla="*/ 0 h 1830"/>
              <a:gd name="T26" fmla="*/ 2647 w 2647"/>
              <a:gd name="T27" fmla="*/ 1830 h 18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47" h="1830">
                <a:moveTo>
                  <a:pt x="143" y="1028"/>
                </a:moveTo>
                <a:cubicBezTo>
                  <a:pt x="340" y="1228"/>
                  <a:pt x="1122" y="1780"/>
                  <a:pt x="1406" y="1805"/>
                </a:cubicBezTo>
                <a:cubicBezTo>
                  <a:pt x="1690" y="1830"/>
                  <a:pt x="1679" y="1335"/>
                  <a:pt x="1849" y="1180"/>
                </a:cubicBezTo>
                <a:cubicBezTo>
                  <a:pt x="2019" y="1025"/>
                  <a:pt x="2318" y="993"/>
                  <a:pt x="2425" y="877"/>
                </a:cubicBezTo>
                <a:cubicBezTo>
                  <a:pt x="2532" y="761"/>
                  <a:pt x="2647" y="626"/>
                  <a:pt x="2491" y="483"/>
                </a:cubicBezTo>
                <a:cubicBezTo>
                  <a:pt x="2335" y="340"/>
                  <a:pt x="1865" y="0"/>
                  <a:pt x="1487" y="20"/>
                </a:cubicBezTo>
                <a:cubicBezTo>
                  <a:pt x="1109" y="40"/>
                  <a:pt x="448" y="436"/>
                  <a:pt x="224" y="604"/>
                </a:cubicBezTo>
                <a:cubicBezTo>
                  <a:pt x="0" y="772"/>
                  <a:pt x="160" y="940"/>
                  <a:pt x="143" y="1028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Freeform 35"/>
          <p:cNvSpPr>
            <a:spLocks/>
          </p:cNvSpPr>
          <p:nvPr/>
        </p:nvSpPr>
        <p:spPr bwMode="auto">
          <a:xfrm>
            <a:off x="5689600" y="2120900"/>
            <a:ext cx="2527300" cy="4356100"/>
          </a:xfrm>
          <a:custGeom>
            <a:avLst/>
            <a:gdLst>
              <a:gd name="T0" fmla="*/ 2147483647 w 1592"/>
              <a:gd name="T1" fmla="*/ 2147483647 h 2744"/>
              <a:gd name="T2" fmla="*/ 2147483647 w 1592"/>
              <a:gd name="T3" fmla="*/ 2147483647 h 2744"/>
              <a:gd name="T4" fmla="*/ 2147483647 w 1592"/>
              <a:gd name="T5" fmla="*/ 2147483647 h 2744"/>
              <a:gd name="T6" fmla="*/ 2147483647 w 1592"/>
              <a:gd name="T7" fmla="*/ 2147483647 h 2744"/>
              <a:gd name="T8" fmla="*/ 2147483647 w 1592"/>
              <a:gd name="T9" fmla="*/ 2147483647 h 2744"/>
              <a:gd name="T10" fmla="*/ 2147483647 w 1592"/>
              <a:gd name="T11" fmla="*/ 2147483647 h 2744"/>
              <a:gd name="T12" fmla="*/ 2147483647 w 1592"/>
              <a:gd name="T13" fmla="*/ 2147483647 h 2744"/>
              <a:gd name="T14" fmla="*/ 2147483647 w 1592"/>
              <a:gd name="T15" fmla="*/ 2147483647 h 2744"/>
              <a:gd name="T16" fmla="*/ 2147483647 w 1592"/>
              <a:gd name="T17" fmla="*/ 2147483647 h 2744"/>
              <a:gd name="T18" fmla="*/ 2147483647 w 1592"/>
              <a:gd name="T19" fmla="*/ 2147483647 h 2744"/>
              <a:gd name="T20" fmla="*/ 2147483647 w 1592"/>
              <a:gd name="T21" fmla="*/ 2147483647 h 27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92"/>
              <a:gd name="T34" fmla="*/ 0 h 2744"/>
              <a:gd name="T35" fmla="*/ 1592 w 1592"/>
              <a:gd name="T36" fmla="*/ 2744 h 27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92" h="2744">
                <a:moveTo>
                  <a:pt x="256" y="56"/>
                </a:moveTo>
                <a:cubicBezTo>
                  <a:pt x="32" y="40"/>
                  <a:pt x="32" y="168"/>
                  <a:pt x="16" y="248"/>
                </a:cubicBezTo>
                <a:cubicBezTo>
                  <a:pt x="0" y="328"/>
                  <a:pt x="8" y="336"/>
                  <a:pt x="160" y="536"/>
                </a:cubicBezTo>
                <a:cubicBezTo>
                  <a:pt x="312" y="736"/>
                  <a:pt x="896" y="1192"/>
                  <a:pt x="928" y="1448"/>
                </a:cubicBezTo>
                <a:cubicBezTo>
                  <a:pt x="960" y="1704"/>
                  <a:pt x="472" y="1920"/>
                  <a:pt x="352" y="2072"/>
                </a:cubicBezTo>
                <a:cubicBezTo>
                  <a:pt x="232" y="2224"/>
                  <a:pt x="208" y="2256"/>
                  <a:pt x="208" y="2360"/>
                </a:cubicBezTo>
                <a:cubicBezTo>
                  <a:pt x="208" y="2464"/>
                  <a:pt x="248" y="2648"/>
                  <a:pt x="352" y="2696"/>
                </a:cubicBezTo>
                <a:cubicBezTo>
                  <a:pt x="456" y="2744"/>
                  <a:pt x="640" y="2744"/>
                  <a:pt x="832" y="2648"/>
                </a:cubicBezTo>
                <a:cubicBezTo>
                  <a:pt x="1024" y="2552"/>
                  <a:pt x="1416" y="2504"/>
                  <a:pt x="1504" y="2120"/>
                </a:cubicBezTo>
                <a:cubicBezTo>
                  <a:pt x="1592" y="1736"/>
                  <a:pt x="1568" y="688"/>
                  <a:pt x="1360" y="344"/>
                </a:cubicBezTo>
                <a:cubicBezTo>
                  <a:pt x="1152" y="0"/>
                  <a:pt x="480" y="72"/>
                  <a:pt x="256" y="5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Example - Better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F4BBD1-F836-4E7D-9904-69DD0F2D73CB}" type="slidenum">
              <a:rPr lang="en-US" altLang="en-US" sz="1000">
                <a:latin typeface="Verdana" panose="020B0604030504040204" pitchFamily="34" charset="0"/>
              </a:rPr>
              <a:pPr/>
              <a:t>31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143000" y="2514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A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1676400" y="3810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B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838200" y="5029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C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429000" y="2895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D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3200400" y="4495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E</a:t>
            </a: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4800600" y="57150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G</a:t>
            </a: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4876800" y="36576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F</a:t>
            </a: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5943600" y="2362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H</a:t>
            </a:r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6324600" y="4267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I</a:t>
            </a:r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6172200" y="56388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J</a:t>
            </a: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1600200" y="29718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7162800" y="27432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K</a:t>
            </a:r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7391400" y="5105400"/>
            <a:ext cx="533400" cy="5334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L</a:t>
            </a: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V="1">
            <a:off x="1219200" y="4267200"/>
            <a:ext cx="533400" cy="762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V="1">
            <a:off x="2133600" y="32766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V="1">
            <a:off x="1676400" y="2590800"/>
            <a:ext cx="426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V="1">
            <a:off x="3962400" y="2743200"/>
            <a:ext cx="1981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1676400" y="2819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 flipV="1">
            <a:off x="1371600" y="4876800"/>
            <a:ext cx="1828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 flipH="1">
            <a:off x="1066800" y="2971800"/>
            <a:ext cx="152400" cy="2057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3733800" y="48768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 flipV="1">
            <a:off x="3733800" y="4038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6477000" y="2667000"/>
            <a:ext cx="685800" cy="228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 flipH="1">
            <a:off x="6781800" y="32766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5410200" y="3962400"/>
            <a:ext cx="990600" cy="381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6858000" y="46482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7543800" y="3276600"/>
            <a:ext cx="76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 flipV="1">
            <a:off x="6705600" y="54864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Freeform 31"/>
          <p:cNvSpPr>
            <a:spLocks/>
          </p:cNvSpPr>
          <p:nvPr/>
        </p:nvSpPr>
        <p:spPr bwMode="auto">
          <a:xfrm>
            <a:off x="833438" y="2070100"/>
            <a:ext cx="6354762" cy="2439988"/>
          </a:xfrm>
          <a:custGeom>
            <a:avLst/>
            <a:gdLst>
              <a:gd name="T0" fmla="*/ 2147483647 w 4003"/>
              <a:gd name="T1" fmla="*/ 2147483647 h 1537"/>
              <a:gd name="T2" fmla="*/ 2147483647 w 4003"/>
              <a:gd name="T3" fmla="*/ 2147483647 h 1537"/>
              <a:gd name="T4" fmla="*/ 2147483647 w 4003"/>
              <a:gd name="T5" fmla="*/ 2147483647 h 1537"/>
              <a:gd name="T6" fmla="*/ 2147483647 w 4003"/>
              <a:gd name="T7" fmla="*/ 2147483647 h 1537"/>
              <a:gd name="T8" fmla="*/ 2147483647 w 4003"/>
              <a:gd name="T9" fmla="*/ 2147483647 h 1537"/>
              <a:gd name="T10" fmla="*/ 2147483647 w 4003"/>
              <a:gd name="T11" fmla="*/ 2147483647 h 1537"/>
              <a:gd name="T12" fmla="*/ 2147483647 w 4003"/>
              <a:gd name="T13" fmla="*/ 2147483647 h 1537"/>
              <a:gd name="T14" fmla="*/ 2147483647 w 4003"/>
              <a:gd name="T15" fmla="*/ 2147483647 h 15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03"/>
              <a:gd name="T25" fmla="*/ 0 h 1537"/>
              <a:gd name="T26" fmla="*/ 4003 w 4003"/>
              <a:gd name="T27" fmla="*/ 1537 h 153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03" h="1537">
                <a:moveTo>
                  <a:pt x="281" y="172"/>
                </a:moveTo>
                <a:cubicBezTo>
                  <a:pt x="0" y="299"/>
                  <a:pt x="43" y="577"/>
                  <a:pt x="93" y="803"/>
                </a:cubicBezTo>
                <a:cubicBezTo>
                  <a:pt x="143" y="1029"/>
                  <a:pt x="186" y="1519"/>
                  <a:pt x="579" y="1528"/>
                </a:cubicBezTo>
                <a:cubicBezTo>
                  <a:pt x="972" y="1537"/>
                  <a:pt x="1947" y="1016"/>
                  <a:pt x="2451" y="856"/>
                </a:cubicBezTo>
                <a:cubicBezTo>
                  <a:pt x="2955" y="696"/>
                  <a:pt x="3395" y="696"/>
                  <a:pt x="3603" y="568"/>
                </a:cubicBezTo>
                <a:cubicBezTo>
                  <a:pt x="3811" y="440"/>
                  <a:pt x="4003" y="176"/>
                  <a:pt x="3699" y="88"/>
                </a:cubicBezTo>
                <a:cubicBezTo>
                  <a:pt x="3395" y="0"/>
                  <a:pt x="2349" y="26"/>
                  <a:pt x="1779" y="40"/>
                </a:cubicBezTo>
                <a:cubicBezTo>
                  <a:pt x="1209" y="54"/>
                  <a:pt x="562" y="45"/>
                  <a:pt x="281" y="172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Freeform 32"/>
          <p:cNvSpPr>
            <a:spLocks/>
          </p:cNvSpPr>
          <p:nvPr/>
        </p:nvSpPr>
        <p:spPr bwMode="auto">
          <a:xfrm>
            <a:off x="5740400" y="2273300"/>
            <a:ext cx="2679700" cy="4305300"/>
          </a:xfrm>
          <a:custGeom>
            <a:avLst/>
            <a:gdLst>
              <a:gd name="T0" fmla="*/ 2147483647 w 1688"/>
              <a:gd name="T1" fmla="*/ 2147483647 h 2712"/>
              <a:gd name="T2" fmla="*/ 2147483647 w 1688"/>
              <a:gd name="T3" fmla="*/ 2147483647 h 2712"/>
              <a:gd name="T4" fmla="*/ 2147483647 w 1688"/>
              <a:gd name="T5" fmla="*/ 2147483647 h 2712"/>
              <a:gd name="T6" fmla="*/ 2147483647 w 1688"/>
              <a:gd name="T7" fmla="*/ 2147483647 h 2712"/>
              <a:gd name="T8" fmla="*/ 2147483647 w 1688"/>
              <a:gd name="T9" fmla="*/ 2147483647 h 2712"/>
              <a:gd name="T10" fmla="*/ 2147483647 w 1688"/>
              <a:gd name="T11" fmla="*/ 2147483647 h 2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2712"/>
              <a:gd name="T20" fmla="*/ 1688 w 1688"/>
              <a:gd name="T21" fmla="*/ 2712 h 2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2712">
                <a:moveTo>
                  <a:pt x="992" y="104"/>
                </a:moveTo>
                <a:cubicBezTo>
                  <a:pt x="760" y="208"/>
                  <a:pt x="256" y="1176"/>
                  <a:pt x="128" y="1592"/>
                </a:cubicBezTo>
                <a:cubicBezTo>
                  <a:pt x="0" y="2008"/>
                  <a:pt x="0" y="2488"/>
                  <a:pt x="224" y="2600"/>
                </a:cubicBezTo>
                <a:cubicBezTo>
                  <a:pt x="448" y="2712"/>
                  <a:pt x="1256" y="2536"/>
                  <a:pt x="1472" y="2264"/>
                </a:cubicBezTo>
                <a:cubicBezTo>
                  <a:pt x="1688" y="1992"/>
                  <a:pt x="1600" y="1328"/>
                  <a:pt x="1520" y="968"/>
                </a:cubicBezTo>
                <a:cubicBezTo>
                  <a:pt x="1440" y="608"/>
                  <a:pt x="1224" y="0"/>
                  <a:pt x="992" y="104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H="1">
            <a:off x="6629400" y="3276600"/>
            <a:ext cx="762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>
            <a:off x="6477000" y="4800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Freeform 35"/>
          <p:cNvSpPr>
            <a:spLocks/>
          </p:cNvSpPr>
          <p:nvPr/>
        </p:nvSpPr>
        <p:spPr bwMode="auto">
          <a:xfrm>
            <a:off x="393700" y="3511550"/>
            <a:ext cx="5265738" cy="3116263"/>
          </a:xfrm>
          <a:custGeom>
            <a:avLst/>
            <a:gdLst>
              <a:gd name="T0" fmla="*/ 2147483647 w 3317"/>
              <a:gd name="T1" fmla="*/ 2147483647 h 1963"/>
              <a:gd name="T2" fmla="*/ 2147483647 w 3317"/>
              <a:gd name="T3" fmla="*/ 2147483647 h 1963"/>
              <a:gd name="T4" fmla="*/ 2147483647 w 3317"/>
              <a:gd name="T5" fmla="*/ 2147483647 h 1963"/>
              <a:gd name="T6" fmla="*/ 2147483647 w 3317"/>
              <a:gd name="T7" fmla="*/ 2147483647 h 1963"/>
              <a:gd name="T8" fmla="*/ 2147483647 w 3317"/>
              <a:gd name="T9" fmla="*/ 2147483647 h 1963"/>
              <a:gd name="T10" fmla="*/ 2147483647 w 3317"/>
              <a:gd name="T11" fmla="*/ 2147483647 h 1963"/>
              <a:gd name="T12" fmla="*/ 2147483647 w 3317"/>
              <a:gd name="T13" fmla="*/ 2147483647 h 1963"/>
              <a:gd name="T14" fmla="*/ 2147483647 w 3317"/>
              <a:gd name="T15" fmla="*/ 2147483647 h 1963"/>
              <a:gd name="T16" fmla="*/ 2147483647 w 3317"/>
              <a:gd name="T17" fmla="*/ 2147483647 h 19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17"/>
              <a:gd name="T28" fmla="*/ 0 h 1963"/>
              <a:gd name="T29" fmla="*/ 3317 w 3317"/>
              <a:gd name="T30" fmla="*/ 1963 h 19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17" h="1963">
                <a:moveTo>
                  <a:pt x="1384" y="1580"/>
                </a:moveTo>
                <a:cubicBezTo>
                  <a:pt x="888" y="1492"/>
                  <a:pt x="368" y="1420"/>
                  <a:pt x="184" y="1292"/>
                </a:cubicBezTo>
                <a:cubicBezTo>
                  <a:pt x="0" y="1164"/>
                  <a:pt x="56" y="916"/>
                  <a:pt x="280" y="812"/>
                </a:cubicBezTo>
                <a:cubicBezTo>
                  <a:pt x="504" y="708"/>
                  <a:pt x="1131" y="781"/>
                  <a:pt x="1528" y="668"/>
                </a:cubicBezTo>
                <a:cubicBezTo>
                  <a:pt x="1925" y="555"/>
                  <a:pt x="2392" y="228"/>
                  <a:pt x="2662" y="131"/>
                </a:cubicBezTo>
                <a:cubicBezTo>
                  <a:pt x="2932" y="34"/>
                  <a:pt x="3050" y="0"/>
                  <a:pt x="3147" y="83"/>
                </a:cubicBezTo>
                <a:cubicBezTo>
                  <a:pt x="3244" y="166"/>
                  <a:pt x="3267" y="342"/>
                  <a:pt x="3244" y="629"/>
                </a:cubicBezTo>
                <a:cubicBezTo>
                  <a:pt x="3221" y="916"/>
                  <a:pt x="3317" y="1647"/>
                  <a:pt x="3007" y="1805"/>
                </a:cubicBezTo>
                <a:cubicBezTo>
                  <a:pt x="2697" y="1963"/>
                  <a:pt x="1722" y="1627"/>
                  <a:pt x="1384" y="158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4000"/>
            <a:ext cx="5867400" cy="990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Floorplanning</a:t>
            </a:r>
            <a:endParaRPr lang="en-US" alt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473200"/>
            <a:ext cx="86868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OK, so we’ve divided our problem up into partitions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Now, figure out where partitions should be placed relative to one another</a:t>
            </a:r>
          </a:p>
          <a:p>
            <a:pPr eaLnBrk="1" hangingPunct="1"/>
            <a:r>
              <a:rPr lang="en-US" altLang="en-US" smtClean="0"/>
              <a:t>Assign partitions to regions of the silicon / FPGA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Try to avoid long wires between partitions</a:t>
            </a:r>
          </a:p>
          <a:p>
            <a:pPr eaLnBrk="1" hangingPunct="1"/>
            <a:r>
              <a:rPr lang="en-US" altLang="en-US" smtClean="0"/>
              <a:t>Don’t want to have to route wires through too many other partitions</a:t>
            </a:r>
          </a:p>
          <a:p>
            <a:pPr lvl="1" eaLnBrk="1" hangingPunct="1"/>
            <a:r>
              <a:rPr lang="en-US" altLang="en-US" smtClean="0"/>
              <a:t>Wastes area in those partitions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6EC024-4A6F-4EFF-AA6F-EE867D2183E9}" type="slidenum">
              <a:rPr lang="en-US" altLang="en-US" sz="1000">
                <a:latin typeface="Verdana" panose="020B0604030504040204" pitchFamily="34" charset="0"/>
              </a:rPr>
              <a:pPr/>
              <a:t>32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821" name="Slide Number Placeholder 5"/>
          <p:cNvSpPr txBox="1">
            <a:spLocks/>
          </p:cNvSpPr>
          <p:nvPr/>
        </p:nvSpPr>
        <p:spPr bwMode="auto">
          <a:xfrm>
            <a:off x="6958013" y="68834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6ACA7AB-5B14-4F1E-A9A5-D9472616B087}" type="slidenum">
              <a:rPr lang="en-US" altLang="en-US" sz="1000">
                <a:latin typeface="Verdana" panose="020B0604030504040204" pitchFamily="34" charset="0"/>
              </a:rPr>
              <a:pPr algn="r" eaLnBrk="1" hangingPunct="1"/>
              <a:t>32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9238"/>
            <a:ext cx="7086600" cy="990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Floorplanning</a:t>
            </a:r>
            <a:r>
              <a:rPr lang="en-US" altLang="en-US" dirty="0" smtClean="0"/>
              <a:t> Example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5238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BF3411-1B79-49AF-A1E0-EB01009DB930}" type="slidenum">
              <a:rPr lang="en-US" altLang="en-US" sz="1000">
                <a:latin typeface="Verdana" panose="020B0604030504040204" pitchFamily="34" charset="0"/>
              </a:rPr>
              <a:pPr/>
              <a:t>33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238500" y="33734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4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219700" y="50498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7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409700" y="46688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2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181100" y="20780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1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390900" y="52784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5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543300" y="20018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3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5448300" y="26114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6896100" y="54308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9</a:t>
            </a: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 flipV="1">
            <a:off x="2019300" y="2916238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4229100" y="352583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533900" y="2382838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2247900" y="558323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H="1" flipV="1">
            <a:off x="1409700" y="2916238"/>
            <a:ext cx="22098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4381500" y="5430838"/>
            <a:ext cx="1828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V="1">
            <a:off x="5753100" y="3525838"/>
            <a:ext cx="3048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H="1" flipV="1">
            <a:off x="4229100" y="4287838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6896100" y="2992438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8</a:t>
            </a: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6210300" y="5278438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V="1">
            <a:off x="7429500" y="3906838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V="1">
            <a:off x="2400300" y="3830638"/>
            <a:ext cx="4724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6629400" cy="990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Floorplanning</a:t>
            </a:r>
            <a:r>
              <a:rPr lang="en-US" altLang="en-US" dirty="0" smtClean="0"/>
              <a:t> Example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Try to arrange partitions to minimize cross-partition routing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D9A8B6-C1CB-4F21-9C62-EB230D622E12}" type="slidenum">
              <a:rPr lang="en-US" altLang="en-US" sz="1000">
                <a:latin typeface="Verdana" panose="020B0604030504040204" pitchFamily="34" charset="0"/>
              </a:rPr>
              <a:pPr/>
              <a:t>34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810000" y="22098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4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53000" y="43434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7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667000" y="32766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2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2667000" y="22098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1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810000" y="32766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5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4953000" y="32766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3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4953000" y="22098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3810000" y="43434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9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2667000" y="4343400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/>
              <a:t>8</a:t>
            </a:r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505200" y="2743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H="1" flipV="1">
            <a:off x="3581400" y="30480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 flipH="1">
            <a:off x="3200400" y="419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 flipV="1">
            <a:off x="35814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 flipH="1" flipV="1">
            <a:off x="5562600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5334000" y="3124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4800600" y="4191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 flipV="1">
            <a:off x="36576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V="1">
            <a:off x="4724400" y="4876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TextBox 23"/>
          <p:cNvSpPr txBox="1">
            <a:spLocks noChangeArrowheads="1"/>
          </p:cNvSpPr>
          <p:nvPr/>
        </p:nvSpPr>
        <p:spPr bwMode="auto">
          <a:xfrm>
            <a:off x="457200" y="57912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Verdana" panose="020B0604030504040204" pitchFamily="34" charset="0"/>
              </a:rPr>
              <a:t>Eat your heart out, Sudoku.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4648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Routing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Have locations for all the cells/LUTs in the netlist</a:t>
            </a:r>
          </a:p>
          <a:p>
            <a:pPr eaLnBrk="1" hangingPunct="1"/>
            <a:r>
              <a:rPr lang="en-US" altLang="en-US" smtClean="0"/>
              <a:t>Now need to connect them together to actually make the circuit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Different techniques for std. cell vs. FPGA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Divided into:</a:t>
            </a:r>
          </a:p>
          <a:p>
            <a:pPr lvl="1" eaLnBrk="1" hangingPunct="1"/>
            <a:r>
              <a:rPr lang="en-US" altLang="en-US" smtClean="0"/>
              <a:t>Global</a:t>
            </a:r>
          </a:p>
          <a:p>
            <a:pPr lvl="1" eaLnBrk="1" hangingPunct="1"/>
            <a:r>
              <a:rPr lang="en-US" altLang="en-US" smtClean="0"/>
              <a:t>Detailed (local)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BD775B-93BB-4E39-9330-3536B4811180}" type="slidenum">
              <a:rPr lang="en-US" altLang="en-US" sz="1000">
                <a:latin typeface="Verdana" panose="020B0604030504040204" pitchFamily="34" charset="0"/>
              </a:rPr>
              <a:pPr/>
              <a:t>35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88145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Global Routing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266700" y="1828800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Find a rough path for each net</a:t>
            </a:r>
          </a:p>
          <a:p>
            <a:pPr eaLnBrk="1" hangingPunct="1"/>
            <a:r>
              <a:rPr lang="en-US" altLang="en-US" dirty="0" smtClean="0"/>
              <a:t>Figure out what areas a signal passes through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CF78C6-E1C0-4708-825B-74652A3AC454}" type="slidenum">
              <a:rPr lang="en-US" altLang="en-US" sz="1000">
                <a:latin typeface="Verdana" panose="020B0604030504040204" pitchFamily="34" charset="0"/>
              </a:rPr>
              <a:pPr/>
              <a:t>36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86200" y="30532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29200" y="51868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743200" y="41200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743200" y="30532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886200" y="41200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029200" y="41200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029200" y="30532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886200" y="51868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743200" y="5186854"/>
            <a:ext cx="1143000" cy="1066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/>
          </a:p>
        </p:txBody>
      </p:sp>
      <p:sp>
        <p:nvSpPr>
          <p:cNvPr id="38926" name="Freeform 14"/>
          <p:cNvSpPr>
            <a:spLocks/>
          </p:cNvSpPr>
          <p:nvPr/>
        </p:nvSpPr>
        <p:spPr bwMode="auto">
          <a:xfrm>
            <a:off x="3581400" y="3434254"/>
            <a:ext cx="1676400" cy="1219200"/>
          </a:xfrm>
          <a:custGeom>
            <a:avLst/>
            <a:gdLst>
              <a:gd name="T0" fmla="*/ 0 w 1056"/>
              <a:gd name="T1" fmla="*/ 2147483647 h 768"/>
              <a:gd name="T2" fmla="*/ 2147483647 w 1056"/>
              <a:gd name="T3" fmla="*/ 2147483647 h 768"/>
              <a:gd name="T4" fmla="*/ 2147483647 w 1056"/>
              <a:gd name="T5" fmla="*/ 0 h 768"/>
              <a:gd name="T6" fmla="*/ 0 60000 65536"/>
              <a:gd name="T7" fmla="*/ 0 60000 65536"/>
              <a:gd name="T8" fmla="*/ 0 60000 65536"/>
              <a:gd name="T9" fmla="*/ 0 w 1056"/>
              <a:gd name="T10" fmla="*/ 0 h 768"/>
              <a:gd name="T11" fmla="*/ 1056 w 105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68">
                <a:moveTo>
                  <a:pt x="0" y="768"/>
                </a:moveTo>
                <a:cubicBezTo>
                  <a:pt x="32" y="592"/>
                  <a:pt x="64" y="416"/>
                  <a:pt x="240" y="288"/>
                </a:cubicBezTo>
                <a:cubicBezTo>
                  <a:pt x="416" y="160"/>
                  <a:pt x="736" y="80"/>
                  <a:pt x="1056" y="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Freeform 15"/>
          <p:cNvSpPr>
            <a:spLocks/>
          </p:cNvSpPr>
          <p:nvPr/>
        </p:nvSpPr>
        <p:spPr bwMode="auto">
          <a:xfrm>
            <a:off x="3581400" y="4653454"/>
            <a:ext cx="990600" cy="152400"/>
          </a:xfrm>
          <a:custGeom>
            <a:avLst/>
            <a:gdLst>
              <a:gd name="T0" fmla="*/ 0 w 624"/>
              <a:gd name="T1" fmla="*/ 0 h 96"/>
              <a:gd name="T2" fmla="*/ 2147483647 w 624"/>
              <a:gd name="T3" fmla="*/ 2147483647 h 96"/>
              <a:gd name="T4" fmla="*/ 2147483647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0"/>
                </a:moveTo>
                <a:cubicBezTo>
                  <a:pt x="140" y="48"/>
                  <a:pt x="280" y="96"/>
                  <a:pt x="384" y="96"/>
                </a:cubicBezTo>
                <a:cubicBezTo>
                  <a:pt x="488" y="96"/>
                  <a:pt x="556" y="48"/>
                  <a:pt x="624" y="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>
            <a:off x="3441700" y="4653454"/>
            <a:ext cx="977900" cy="1143000"/>
          </a:xfrm>
          <a:custGeom>
            <a:avLst/>
            <a:gdLst>
              <a:gd name="T0" fmla="*/ 2147483647 w 616"/>
              <a:gd name="T1" fmla="*/ 0 h 720"/>
              <a:gd name="T2" fmla="*/ 2147483647 w 616"/>
              <a:gd name="T3" fmla="*/ 2147483647 h 720"/>
              <a:gd name="T4" fmla="*/ 2147483647 w 616"/>
              <a:gd name="T5" fmla="*/ 2147483647 h 720"/>
              <a:gd name="T6" fmla="*/ 0 60000 65536"/>
              <a:gd name="T7" fmla="*/ 0 60000 65536"/>
              <a:gd name="T8" fmla="*/ 0 60000 65536"/>
              <a:gd name="T9" fmla="*/ 0 w 616"/>
              <a:gd name="T10" fmla="*/ 0 h 720"/>
              <a:gd name="T11" fmla="*/ 616 w 61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720">
                <a:moveTo>
                  <a:pt x="88" y="0"/>
                </a:moveTo>
                <a:cubicBezTo>
                  <a:pt x="44" y="228"/>
                  <a:pt x="0" y="456"/>
                  <a:pt x="88" y="576"/>
                </a:cubicBezTo>
                <a:cubicBezTo>
                  <a:pt x="176" y="696"/>
                  <a:pt x="396" y="708"/>
                  <a:pt x="616" y="720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938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Detailed Routing: Std. Cells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477963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Connect the cells within the global regions</a:t>
            </a:r>
          </a:p>
          <a:p>
            <a:pPr eaLnBrk="1" hangingPunct="1"/>
            <a:r>
              <a:rPr lang="en-US" altLang="en-US" dirty="0" smtClean="0"/>
              <a:t>Goal: minimize channel width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24905A-A05E-4A90-A5D2-A0A1CB534AD3}" type="slidenum">
              <a:rPr lang="en-US" altLang="en-US" sz="1000">
                <a:latin typeface="Verdana" panose="020B0604030504040204" pitchFamily="34" charset="0"/>
              </a:rPr>
              <a:pPr/>
              <a:t>37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219200" y="2667000"/>
            <a:ext cx="11430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362200" y="2667000"/>
            <a:ext cx="609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971800" y="2667000"/>
            <a:ext cx="11430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038600" y="2667000"/>
            <a:ext cx="1752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791200" y="2667000"/>
            <a:ext cx="609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971800" y="4724400"/>
            <a:ext cx="11430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114800" y="4724400"/>
            <a:ext cx="609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334000" y="4724400"/>
            <a:ext cx="11430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219200" y="4724400"/>
            <a:ext cx="1752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724400" y="4724400"/>
            <a:ext cx="609600" cy="1143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51" name="AutoShape 15"/>
          <p:cNvSpPr>
            <a:spLocks/>
          </p:cNvSpPr>
          <p:nvPr/>
        </p:nvSpPr>
        <p:spPr bwMode="auto">
          <a:xfrm>
            <a:off x="6553200" y="38100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794500" y="3886200"/>
            <a:ext cx="1206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0033CC"/>
                </a:solidFill>
              </a:rPr>
              <a:t>Channel Width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295400" y="3429000"/>
            <a:ext cx="494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1        2       2       4       4       0       3       0       4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295400" y="4724400"/>
            <a:ext cx="501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2       4        4       3       0       0        3       3       1</a:t>
            </a:r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1447800" y="3810000"/>
            <a:ext cx="1219200" cy="914400"/>
          </a:xfrm>
          <a:custGeom>
            <a:avLst/>
            <a:gdLst>
              <a:gd name="T0" fmla="*/ 0 w 768"/>
              <a:gd name="T1" fmla="*/ 2147483647 h 576"/>
              <a:gd name="T2" fmla="*/ 0 w 768"/>
              <a:gd name="T3" fmla="*/ 2147483647 h 576"/>
              <a:gd name="T4" fmla="*/ 2147483647 w 768"/>
              <a:gd name="T5" fmla="*/ 2147483647 h 576"/>
              <a:gd name="T6" fmla="*/ 2147483647 w 768"/>
              <a:gd name="T7" fmla="*/ 0 h 576"/>
              <a:gd name="T8" fmla="*/ 2147483647 w 768"/>
              <a:gd name="T9" fmla="*/ 2147483647 h 576"/>
              <a:gd name="T10" fmla="*/ 2147483647 w 768"/>
              <a:gd name="T11" fmla="*/ 2147483647 h 576"/>
              <a:gd name="T12" fmla="*/ 2147483647 w 768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576"/>
              <a:gd name="T23" fmla="*/ 768 w 768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576">
                <a:moveTo>
                  <a:pt x="0" y="576"/>
                </a:moveTo>
                <a:lnTo>
                  <a:pt x="0" y="384"/>
                </a:lnTo>
                <a:lnTo>
                  <a:pt x="432" y="384"/>
                </a:lnTo>
                <a:lnTo>
                  <a:pt x="432" y="0"/>
                </a:lnTo>
                <a:lnTo>
                  <a:pt x="432" y="96"/>
                </a:lnTo>
                <a:lnTo>
                  <a:pt x="768" y="96"/>
                </a:lnTo>
                <a:lnTo>
                  <a:pt x="768" y="0"/>
                </a:lnTo>
              </a:path>
            </a:pathLst>
          </a:custGeom>
          <a:noFill/>
          <a:ln w="317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Freeform 20"/>
          <p:cNvSpPr>
            <a:spLocks/>
          </p:cNvSpPr>
          <p:nvPr/>
        </p:nvSpPr>
        <p:spPr bwMode="auto">
          <a:xfrm>
            <a:off x="1447800" y="3810000"/>
            <a:ext cx="4724400" cy="914400"/>
          </a:xfrm>
          <a:custGeom>
            <a:avLst/>
            <a:gdLst>
              <a:gd name="T0" fmla="*/ 0 w 2976"/>
              <a:gd name="T1" fmla="*/ 0 h 576"/>
              <a:gd name="T2" fmla="*/ 0 w 2976"/>
              <a:gd name="T3" fmla="*/ 2147483647 h 576"/>
              <a:gd name="T4" fmla="*/ 2147483647 w 2976"/>
              <a:gd name="T5" fmla="*/ 2147483647 h 576"/>
              <a:gd name="T6" fmla="*/ 2147483647 w 297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576"/>
              <a:gd name="T14" fmla="*/ 2976 w 297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576">
                <a:moveTo>
                  <a:pt x="0" y="0"/>
                </a:moveTo>
                <a:lnTo>
                  <a:pt x="0" y="288"/>
                </a:lnTo>
                <a:lnTo>
                  <a:pt x="2976" y="288"/>
                </a:lnTo>
                <a:lnTo>
                  <a:pt x="2976" y="576"/>
                </a:lnTo>
              </a:path>
            </a:pathLst>
          </a:custGeom>
          <a:noFill/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Freeform 21"/>
          <p:cNvSpPr>
            <a:spLocks/>
          </p:cNvSpPr>
          <p:nvPr/>
        </p:nvSpPr>
        <p:spPr bwMode="auto">
          <a:xfrm>
            <a:off x="3810000" y="3810000"/>
            <a:ext cx="1752600" cy="914400"/>
          </a:xfrm>
          <a:custGeom>
            <a:avLst/>
            <a:gdLst>
              <a:gd name="T0" fmla="*/ 0 w 1104"/>
              <a:gd name="T1" fmla="*/ 2147483647 h 576"/>
              <a:gd name="T2" fmla="*/ 0 w 1104"/>
              <a:gd name="T3" fmla="*/ 2147483647 h 576"/>
              <a:gd name="T4" fmla="*/ 2147483647 w 1104"/>
              <a:gd name="T5" fmla="*/ 2147483647 h 576"/>
              <a:gd name="T6" fmla="*/ 2147483647 w 1104"/>
              <a:gd name="T7" fmla="*/ 2147483647 h 576"/>
              <a:gd name="T8" fmla="*/ 2147483647 w 1104"/>
              <a:gd name="T9" fmla="*/ 0 h 576"/>
              <a:gd name="T10" fmla="*/ 2147483647 w 1104"/>
              <a:gd name="T11" fmla="*/ 2147483647 h 576"/>
              <a:gd name="T12" fmla="*/ 2147483647 w 1104"/>
              <a:gd name="T13" fmla="*/ 2147483647 h 576"/>
              <a:gd name="T14" fmla="*/ 2147483647 w 1104"/>
              <a:gd name="T15" fmla="*/ 0 h 5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04"/>
              <a:gd name="T25" fmla="*/ 0 h 576"/>
              <a:gd name="T26" fmla="*/ 1104 w 1104"/>
              <a:gd name="T27" fmla="*/ 576 h 5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04" h="576">
                <a:moveTo>
                  <a:pt x="0" y="576"/>
                </a:moveTo>
                <a:lnTo>
                  <a:pt x="0" y="384"/>
                </a:lnTo>
                <a:lnTo>
                  <a:pt x="384" y="384"/>
                </a:lnTo>
                <a:lnTo>
                  <a:pt x="384" y="576"/>
                </a:lnTo>
                <a:lnTo>
                  <a:pt x="384" y="0"/>
                </a:lnTo>
                <a:lnTo>
                  <a:pt x="384" y="96"/>
                </a:lnTo>
                <a:lnTo>
                  <a:pt x="1104" y="96"/>
                </a:lnTo>
                <a:lnTo>
                  <a:pt x="1104" y="0"/>
                </a:lnTo>
              </a:path>
            </a:pathLst>
          </a:custGeom>
          <a:noFill/>
          <a:ln w="317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Freeform 22"/>
          <p:cNvSpPr>
            <a:spLocks/>
          </p:cNvSpPr>
          <p:nvPr/>
        </p:nvSpPr>
        <p:spPr bwMode="auto">
          <a:xfrm>
            <a:off x="2057400" y="3810000"/>
            <a:ext cx="4114800" cy="914400"/>
          </a:xfrm>
          <a:custGeom>
            <a:avLst/>
            <a:gdLst>
              <a:gd name="T0" fmla="*/ 0 w 2592"/>
              <a:gd name="T1" fmla="*/ 2147483647 h 576"/>
              <a:gd name="T2" fmla="*/ 0 w 2592"/>
              <a:gd name="T3" fmla="*/ 2147483647 h 576"/>
              <a:gd name="T4" fmla="*/ 2147483647 w 2592"/>
              <a:gd name="T5" fmla="*/ 2147483647 h 576"/>
              <a:gd name="T6" fmla="*/ 2147483647 w 2592"/>
              <a:gd name="T7" fmla="*/ 2147483647 h 576"/>
              <a:gd name="T8" fmla="*/ 2147483647 w 2592"/>
              <a:gd name="T9" fmla="*/ 2147483647 h 576"/>
              <a:gd name="T10" fmla="*/ 2147483647 w 2592"/>
              <a:gd name="T11" fmla="*/ 2147483647 h 576"/>
              <a:gd name="T12" fmla="*/ 2147483647 w 2592"/>
              <a:gd name="T13" fmla="*/ 0 h 576"/>
              <a:gd name="T14" fmla="*/ 2147483647 w 2592"/>
              <a:gd name="T15" fmla="*/ 2147483647 h 576"/>
              <a:gd name="T16" fmla="*/ 2147483647 w 2592"/>
              <a:gd name="T17" fmla="*/ 2147483647 h 576"/>
              <a:gd name="T18" fmla="*/ 2147483647 w 2592"/>
              <a:gd name="T19" fmla="*/ 0 h 576"/>
              <a:gd name="T20" fmla="*/ 2147483647 w 2592"/>
              <a:gd name="T21" fmla="*/ 2147483647 h 576"/>
              <a:gd name="T22" fmla="*/ 2147483647 w 2592"/>
              <a:gd name="T23" fmla="*/ 2147483647 h 576"/>
              <a:gd name="T24" fmla="*/ 2147483647 w 2592"/>
              <a:gd name="T25" fmla="*/ 0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592"/>
              <a:gd name="T40" fmla="*/ 0 h 576"/>
              <a:gd name="T41" fmla="*/ 2592 w 2592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592" h="576">
                <a:moveTo>
                  <a:pt x="0" y="576"/>
                </a:moveTo>
                <a:lnTo>
                  <a:pt x="0" y="480"/>
                </a:lnTo>
                <a:lnTo>
                  <a:pt x="384" y="480"/>
                </a:lnTo>
                <a:lnTo>
                  <a:pt x="384" y="576"/>
                </a:lnTo>
                <a:lnTo>
                  <a:pt x="384" y="192"/>
                </a:lnTo>
                <a:lnTo>
                  <a:pt x="768" y="192"/>
                </a:lnTo>
                <a:lnTo>
                  <a:pt x="768" y="0"/>
                </a:lnTo>
                <a:lnTo>
                  <a:pt x="768" y="192"/>
                </a:lnTo>
                <a:lnTo>
                  <a:pt x="1152" y="192"/>
                </a:lnTo>
                <a:lnTo>
                  <a:pt x="1152" y="0"/>
                </a:lnTo>
                <a:lnTo>
                  <a:pt x="1152" y="192"/>
                </a:lnTo>
                <a:lnTo>
                  <a:pt x="2592" y="192"/>
                </a:lnTo>
                <a:lnTo>
                  <a:pt x="2592" y="0"/>
                </a:lnTo>
              </a:path>
            </a:pathLst>
          </a:custGeom>
          <a:noFill/>
          <a:ln w="317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3276600" y="3810000"/>
            <a:ext cx="2286000" cy="914400"/>
          </a:xfrm>
          <a:custGeom>
            <a:avLst/>
            <a:gdLst>
              <a:gd name="T0" fmla="*/ 0 w 1440"/>
              <a:gd name="T1" fmla="*/ 2147483647 h 576"/>
              <a:gd name="T2" fmla="*/ 0 w 1440"/>
              <a:gd name="T3" fmla="*/ 2147483647 h 576"/>
              <a:gd name="T4" fmla="*/ 2147483647 w 1440"/>
              <a:gd name="T5" fmla="*/ 2147483647 h 576"/>
              <a:gd name="T6" fmla="*/ 2147483647 w 1440"/>
              <a:gd name="T7" fmla="*/ 2147483647 h 576"/>
              <a:gd name="T8" fmla="*/ 2147483647 w 1440"/>
              <a:gd name="T9" fmla="*/ 0 h 576"/>
              <a:gd name="T10" fmla="*/ 2147483647 w 1440"/>
              <a:gd name="T11" fmla="*/ 2147483647 h 576"/>
              <a:gd name="T12" fmla="*/ 2147483647 w 1440"/>
              <a:gd name="T13" fmla="*/ 2147483647 h 576"/>
              <a:gd name="T14" fmla="*/ 2147483647 w 1440"/>
              <a:gd name="T15" fmla="*/ 2147483647 h 5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"/>
              <a:gd name="T25" fmla="*/ 0 h 576"/>
              <a:gd name="T26" fmla="*/ 1440 w 1440"/>
              <a:gd name="T27" fmla="*/ 576 h 5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" h="576">
                <a:moveTo>
                  <a:pt x="0" y="576"/>
                </a:moveTo>
                <a:lnTo>
                  <a:pt x="0" y="480"/>
                </a:lnTo>
                <a:lnTo>
                  <a:pt x="1056" y="480"/>
                </a:lnTo>
                <a:lnTo>
                  <a:pt x="1056" y="576"/>
                </a:lnTo>
                <a:lnTo>
                  <a:pt x="1056" y="0"/>
                </a:lnTo>
                <a:lnTo>
                  <a:pt x="1056" y="480"/>
                </a:lnTo>
                <a:lnTo>
                  <a:pt x="1440" y="480"/>
                </a:lnTo>
                <a:lnTo>
                  <a:pt x="1440" y="576"/>
                </a:lnTo>
              </a:path>
            </a:pathLst>
          </a:custGeom>
          <a:noFill/>
          <a:ln w="31750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Detailed Routing: FPGAs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Assign signals in netlist to:</a:t>
            </a:r>
          </a:p>
          <a:p>
            <a:pPr lvl="1" eaLnBrk="1" hangingPunct="1"/>
            <a:r>
              <a:rPr lang="en-US" altLang="en-US" smtClean="0"/>
              <a:t>Wires</a:t>
            </a:r>
          </a:p>
          <a:p>
            <a:pPr lvl="1" eaLnBrk="1" hangingPunct="1"/>
            <a:r>
              <a:rPr lang="en-US" altLang="en-US" smtClean="0"/>
              <a:t>Switchbox points</a:t>
            </a:r>
          </a:p>
          <a:p>
            <a:pPr eaLnBrk="1" hangingPunct="1"/>
            <a:r>
              <a:rPr lang="en-US" altLang="en-US" smtClean="0"/>
              <a:t>Fixed set of available resources</a:t>
            </a:r>
          </a:p>
          <a:p>
            <a:pPr lvl="1" eaLnBrk="1" hangingPunct="1"/>
            <a:r>
              <a:rPr lang="en-US" altLang="en-US" smtClean="0"/>
              <a:t>Can’t “widen” routing channels</a:t>
            </a:r>
          </a:p>
          <a:p>
            <a:pPr eaLnBrk="1" hangingPunct="1"/>
            <a:r>
              <a:rPr lang="en-US" altLang="en-US" smtClean="0"/>
              <a:t>Goal: Reduce </a:t>
            </a:r>
            <a:r>
              <a:rPr lang="en-US" altLang="en-US" i="1" smtClean="0"/>
              <a:t>congestion</a:t>
            </a:r>
          </a:p>
          <a:p>
            <a:pPr lvl="1" eaLnBrk="1" hangingPunct="1"/>
            <a:r>
              <a:rPr lang="en-US" altLang="en-US" smtClean="0"/>
              <a:t>Congestion is the ratio of signals:wires</a:t>
            </a:r>
          </a:p>
          <a:p>
            <a:pPr lvl="1" eaLnBrk="1" hangingPunct="1"/>
            <a:r>
              <a:rPr lang="en-US" altLang="en-US" smtClean="0"/>
              <a:t>By keeping areas “open”, more likely to be able to route later signals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DFE87B-2DAE-4044-A25F-A15C0F409854}" type="slidenum">
              <a:rPr lang="en-US" altLang="en-US" sz="1000">
                <a:latin typeface="Verdana" panose="020B0604030504040204" pitchFamily="34" charset="0"/>
              </a:rPr>
              <a:pPr/>
              <a:t>38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687" y="1762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Detailed Routing: FPGAs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395493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Goal: Reduce </a:t>
            </a:r>
            <a:r>
              <a:rPr lang="en-US" altLang="en-US" i="1" dirty="0" smtClean="0"/>
              <a:t>congestion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C981A5-B6E7-418A-BF28-AF3C60A94272}" type="slidenum">
              <a:rPr lang="en-US" altLang="en-US" sz="1000">
                <a:latin typeface="Verdana" panose="020B0604030504040204" pitchFamily="34" charset="0"/>
              </a:rPr>
              <a:pPr/>
              <a:t>39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0574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57400" y="38100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624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9436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0574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0386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1242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2766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4290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5814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1054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52578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54102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55626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981200" y="31242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1981200" y="3276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1981200" y="3429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1981200" y="35814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1981200" y="4800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1981200" y="4953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1981200" y="51054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1981200" y="5257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Freeform 30"/>
          <p:cNvSpPr>
            <a:spLocks/>
          </p:cNvSpPr>
          <p:nvPr/>
        </p:nvSpPr>
        <p:spPr bwMode="auto">
          <a:xfrm>
            <a:off x="2438400" y="2425700"/>
            <a:ext cx="1828800" cy="241300"/>
          </a:xfrm>
          <a:custGeom>
            <a:avLst/>
            <a:gdLst>
              <a:gd name="T0" fmla="*/ 0 w 1296"/>
              <a:gd name="T1" fmla="*/ 2147483647 h 152"/>
              <a:gd name="T2" fmla="*/ 2147483647 w 1296"/>
              <a:gd name="T3" fmla="*/ 2147483647 h 152"/>
              <a:gd name="T4" fmla="*/ 2147483647 w 1296"/>
              <a:gd name="T5" fmla="*/ 2147483647 h 152"/>
              <a:gd name="T6" fmla="*/ 0 60000 65536"/>
              <a:gd name="T7" fmla="*/ 0 60000 65536"/>
              <a:gd name="T8" fmla="*/ 0 60000 65536"/>
              <a:gd name="T9" fmla="*/ 0 w 1296"/>
              <a:gd name="T10" fmla="*/ 0 h 152"/>
              <a:gd name="T11" fmla="*/ 1296 w 129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152">
                <a:moveTo>
                  <a:pt x="0" y="104"/>
                </a:moveTo>
                <a:cubicBezTo>
                  <a:pt x="420" y="52"/>
                  <a:pt x="840" y="0"/>
                  <a:pt x="1056" y="8"/>
                </a:cubicBezTo>
                <a:cubicBezTo>
                  <a:pt x="1272" y="16"/>
                  <a:pt x="1284" y="84"/>
                  <a:pt x="1296" y="152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2438400" y="2590800"/>
            <a:ext cx="3998913" cy="1600200"/>
          </a:xfrm>
          <a:custGeom>
            <a:avLst/>
            <a:gdLst>
              <a:gd name="T0" fmla="*/ 0 w 2519"/>
              <a:gd name="T1" fmla="*/ 0 h 1008"/>
              <a:gd name="T2" fmla="*/ 2147483647 w 2519"/>
              <a:gd name="T3" fmla="*/ 2147483647 h 1008"/>
              <a:gd name="T4" fmla="*/ 2147483647 w 2519"/>
              <a:gd name="T5" fmla="*/ 2147483647 h 1008"/>
              <a:gd name="T6" fmla="*/ 0 60000 65536"/>
              <a:gd name="T7" fmla="*/ 0 60000 65536"/>
              <a:gd name="T8" fmla="*/ 0 60000 65536"/>
              <a:gd name="T9" fmla="*/ 0 w 2519"/>
              <a:gd name="T10" fmla="*/ 0 h 1008"/>
              <a:gd name="T11" fmla="*/ 2519 w 2519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9" h="1008">
                <a:moveTo>
                  <a:pt x="0" y="0"/>
                </a:moveTo>
                <a:cubicBezTo>
                  <a:pt x="350" y="84"/>
                  <a:pt x="1687" y="335"/>
                  <a:pt x="2103" y="503"/>
                </a:cubicBezTo>
                <a:cubicBezTo>
                  <a:pt x="2519" y="671"/>
                  <a:pt x="2414" y="903"/>
                  <a:pt x="2496" y="1008"/>
                </a:cubicBez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4343400" y="2438400"/>
            <a:ext cx="1905000" cy="1676400"/>
          </a:xfrm>
          <a:custGeom>
            <a:avLst/>
            <a:gdLst>
              <a:gd name="T0" fmla="*/ 0 w 1200"/>
              <a:gd name="T1" fmla="*/ 2147483647 h 1056"/>
              <a:gd name="T2" fmla="*/ 2147483647 w 1200"/>
              <a:gd name="T3" fmla="*/ 2147483647 h 1056"/>
              <a:gd name="T4" fmla="*/ 2147483647 w 1200"/>
              <a:gd name="T5" fmla="*/ 0 h 1056"/>
              <a:gd name="T6" fmla="*/ 0 60000 65536"/>
              <a:gd name="T7" fmla="*/ 0 60000 65536"/>
              <a:gd name="T8" fmla="*/ 0 60000 65536"/>
              <a:gd name="T9" fmla="*/ 0 w 1200"/>
              <a:gd name="T10" fmla="*/ 0 h 1056"/>
              <a:gd name="T11" fmla="*/ 1200 w 120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56">
                <a:moveTo>
                  <a:pt x="0" y="1056"/>
                </a:moveTo>
                <a:cubicBezTo>
                  <a:pt x="212" y="760"/>
                  <a:pt x="424" y="464"/>
                  <a:pt x="624" y="288"/>
                </a:cubicBezTo>
                <a:cubicBezTo>
                  <a:pt x="824" y="112"/>
                  <a:pt x="1012" y="56"/>
                  <a:pt x="1200" y="0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4343400" y="4114800"/>
            <a:ext cx="1981200" cy="1905000"/>
          </a:xfrm>
          <a:custGeom>
            <a:avLst/>
            <a:gdLst>
              <a:gd name="T0" fmla="*/ 0 w 1248"/>
              <a:gd name="T1" fmla="*/ 0 h 1200"/>
              <a:gd name="T2" fmla="*/ 2147483647 w 1248"/>
              <a:gd name="T3" fmla="*/ 2147483647 h 1200"/>
              <a:gd name="T4" fmla="*/ 2147483647 w 1248"/>
              <a:gd name="T5" fmla="*/ 2147483647 h 1200"/>
              <a:gd name="T6" fmla="*/ 0 60000 65536"/>
              <a:gd name="T7" fmla="*/ 0 60000 65536"/>
              <a:gd name="T8" fmla="*/ 0 60000 65536"/>
              <a:gd name="T9" fmla="*/ 0 w 1248"/>
              <a:gd name="T10" fmla="*/ 0 h 1200"/>
              <a:gd name="T11" fmla="*/ 1248 w 124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200">
                <a:moveTo>
                  <a:pt x="0" y="0"/>
                </a:moveTo>
                <a:cubicBezTo>
                  <a:pt x="184" y="408"/>
                  <a:pt x="368" y="816"/>
                  <a:pt x="576" y="1008"/>
                </a:cubicBezTo>
                <a:cubicBezTo>
                  <a:pt x="784" y="1200"/>
                  <a:pt x="1016" y="1176"/>
                  <a:pt x="1248" y="115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2362200" y="4114800"/>
            <a:ext cx="1981200" cy="1588"/>
          </a:xfrm>
          <a:custGeom>
            <a:avLst/>
            <a:gdLst>
              <a:gd name="T0" fmla="*/ 2147483647 w 1248"/>
              <a:gd name="T1" fmla="*/ 0 h 1"/>
              <a:gd name="T2" fmla="*/ 0 w 1248"/>
              <a:gd name="T3" fmla="*/ 0 h 1"/>
              <a:gd name="T4" fmla="*/ 0 60000 65536"/>
              <a:gd name="T5" fmla="*/ 0 60000 65536"/>
              <a:gd name="T6" fmla="*/ 0 w 1248"/>
              <a:gd name="T7" fmla="*/ 0 h 1"/>
              <a:gd name="T8" fmla="*/ 1248 w 12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48" h="1">
                <a:moveTo>
                  <a:pt x="1248" y="0"/>
                </a:moveTo>
                <a:cubicBezTo>
                  <a:pt x="1248" y="0"/>
                  <a:pt x="624" y="0"/>
                  <a:pt x="0" y="0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2438400" y="4267200"/>
            <a:ext cx="1905000" cy="1600200"/>
          </a:xfrm>
          <a:custGeom>
            <a:avLst/>
            <a:gdLst>
              <a:gd name="T0" fmla="*/ 2147483647 w 1200"/>
              <a:gd name="T1" fmla="*/ 2147483647 h 1008"/>
              <a:gd name="T2" fmla="*/ 2147483647 w 1200"/>
              <a:gd name="T3" fmla="*/ 2147483647 h 1008"/>
              <a:gd name="T4" fmla="*/ 0 w 1200"/>
              <a:gd name="T5" fmla="*/ 0 h 1008"/>
              <a:gd name="T6" fmla="*/ 0 60000 65536"/>
              <a:gd name="T7" fmla="*/ 0 60000 65536"/>
              <a:gd name="T8" fmla="*/ 0 60000 65536"/>
              <a:gd name="T9" fmla="*/ 0 w 1200"/>
              <a:gd name="T10" fmla="*/ 0 h 1008"/>
              <a:gd name="T11" fmla="*/ 1200 w 120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08">
                <a:moveTo>
                  <a:pt x="1200" y="1008"/>
                </a:moveTo>
                <a:cubicBezTo>
                  <a:pt x="868" y="924"/>
                  <a:pt x="536" y="840"/>
                  <a:pt x="336" y="672"/>
                </a:cubicBezTo>
                <a:cubicBezTo>
                  <a:pt x="136" y="504"/>
                  <a:pt x="68" y="252"/>
                  <a:pt x="0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4343400" y="4267200"/>
            <a:ext cx="1905000" cy="1600200"/>
          </a:xfrm>
          <a:custGeom>
            <a:avLst/>
            <a:gdLst>
              <a:gd name="T0" fmla="*/ 0 w 1200"/>
              <a:gd name="T1" fmla="*/ 2147483647 h 1008"/>
              <a:gd name="T2" fmla="*/ 2147483647 w 1200"/>
              <a:gd name="T3" fmla="*/ 2147483647 h 1008"/>
              <a:gd name="T4" fmla="*/ 2147483647 w 1200"/>
              <a:gd name="T5" fmla="*/ 0 h 1008"/>
              <a:gd name="T6" fmla="*/ 0 60000 65536"/>
              <a:gd name="T7" fmla="*/ 0 60000 65536"/>
              <a:gd name="T8" fmla="*/ 0 60000 65536"/>
              <a:gd name="T9" fmla="*/ 0 w 1200"/>
              <a:gd name="T10" fmla="*/ 0 h 1008"/>
              <a:gd name="T11" fmla="*/ 1200 w 120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008">
                <a:moveTo>
                  <a:pt x="0" y="1008"/>
                </a:moveTo>
                <a:cubicBezTo>
                  <a:pt x="380" y="804"/>
                  <a:pt x="760" y="600"/>
                  <a:pt x="960" y="432"/>
                </a:cubicBezTo>
                <a:cubicBezTo>
                  <a:pt x="1160" y="264"/>
                  <a:pt x="1180" y="132"/>
                  <a:pt x="1200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8"/>
          <p:cNvSpPr>
            <a:spLocks noGrp="1" noChangeArrowheads="1"/>
          </p:cNvSpPr>
          <p:nvPr>
            <p:ph type="title"/>
          </p:nvPr>
        </p:nvSpPr>
        <p:spPr>
          <a:xfrm>
            <a:off x="423930" y="3810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FPGAs</a:t>
            </a:r>
          </a:p>
        </p:txBody>
      </p:sp>
      <p:sp>
        <p:nvSpPr>
          <p:cNvPr id="6148" name="Rectangle 98"/>
          <p:cNvSpPr>
            <a:spLocks noGrp="1" noChangeArrowheads="1"/>
          </p:cNvSpPr>
          <p:nvPr>
            <p:ph idx="1"/>
          </p:nvPr>
        </p:nvSpPr>
        <p:spPr>
          <a:xfrm>
            <a:off x="457200" y="1582324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Field Programmable Gate Array</a:t>
            </a:r>
          </a:p>
          <a:p>
            <a:pPr lvl="1" eaLnBrk="1" hangingPunct="1"/>
            <a:r>
              <a:rPr lang="en-US" altLang="en-US" sz="2000" dirty="0" smtClean="0"/>
              <a:t>Temporary (SRAM based)</a:t>
            </a:r>
          </a:p>
          <a:p>
            <a:pPr lvl="1" eaLnBrk="1" hangingPunct="1"/>
            <a:r>
              <a:rPr lang="en-US" altLang="en-US" sz="2000" dirty="0" smtClean="0"/>
              <a:t>Permanent (Flash)  not as common</a:t>
            </a:r>
          </a:p>
          <a:p>
            <a:pPr eaLnBrk="1" hangingPunct="1"/>
            <a:r>
              <a:rPr lang="en-US" altLang="en-US" sz="2400" dirty="0" smtClean="0"/>
              <a:t>Pros</a:t>
            </a:r>
          </a:p>
          <a:p>
            <a:pPr lvl="1" eaLnBrk="1" hangingPunct="1"/>
            <a:r>
              <a:rPr lang="en-US" altLang="en-US" sz="2000" dirty="0" smtClean="0"/>
              <a:t>Allow for very complex implementations</a:t>
            </a:r>
          </a:p>
          <a:p>
            <a:pPr lvl="1" eaLnBrk="1" hangingPunct="1"/>
            <a:r>
              <a:rPr lang="en-US" altLang="en-US" sz="2000" dirty="0" smtClean="0"/>
              <a:t>Generally </a:t>
            </a:r>
            <a:r>
              <a:rPr lang="en-US" altLang="en-US" sz="2000" dirty="0" err="1" smtClean="0"/>
              <a:t>reuseable</a:t>
            </a:r>
            <a:r>
              <a:rPr lang="en-US" altLang="en-US" sz="2000" dirty="0" smtClean="0"/>
              <a:t> (upgrades/</a:t>
            </a:r>
            <a:r>
              <a:rPr lang="en-US" altLang="en-US" sz="2000" dirty="0" err="1" smtClean="0"/>
              <a:t>bugfixes</a:t>
            </a:r>
            <a:r>
              <a:rPr lang="en-US" altLang="en-US" sz="2000" dirty="0" smtClean="0"/>
              <a:t>/prototype)</a:t>
            </a:r>
          </a:p>
          <a:p>
            <a:pPr lvl="1" eaLnBrk="1" hangingPunct="1"/>
            <a:r>
              <a:rPr lang="en-US" altLang="en-US" sz="2000" dirty="0" smtClean="0"/>
              <a:t>Low non-recurring engineering costs (NREs)</a:t>
            </a:r>
          </a:p>
          <a:p>
            <a:pPr eaLnBrk="1" hangingPunct="1"/>
            <a:r>
              <a:rPr lang="en-US" altLang="en-US" sz="2400" dirty="0" smtClean="0"/>
              <a:t>Cons</a:t>
            </a:r>
          </a:p>
          <a:p>
            <a:pPr lvl="1" eaLnBrk="1" hangingPunct="1"/>
            <a:r>
              <a:rPr lang="en-US" altLang="en-US" sz="2000" dirty="0" smtClean="0"/>
              <a:t>Expensive per-unit (10s-100s of $)</a:t>
            </a:r>
          </a:p>
          <a:p>
            <a:pPr lvl="1" eaLnBrk="1" hangingPunct="1"/>
            <a:r>
              <a:rPr lang="en-US" altLang="en-US" sz="2000" dirty="0" smtClean="0"/>
              <a:t>Slower than gates</a:t>
            </a:r>
          </a:p>
          <a:p>
            <a:pPr lvl="1" eaLnBrk="1" hangingPunct="1"/>
            <a:r>
              <a:rPr lang="en-US" altLang="en-US" sz="2000" dirty="0" smtClean="0"/>
              <a:t>Need support circuits (configuration loading)</a:t>
            </a:r>
          </a:p>
          <a:p>
            <a:pPr lvl="1" eaLnBrk="1" hangingPunct="1"/>
            <a:r>
              <a:rPr lang="en-US" altLang="en-US" sz="2000" dirty="0" smtClean="0"/>
              <a:t>Higher power consumption than ASIC.</a:t>
            </a:r>
          </a:p>
          <a:p>
            <a:pPr lvl="1" eaLnBrk="1" hangingPunct="1"/>
            <a:r>
              <a:rPr lang="en-US" altLang="en-US" sz="2000" dirty="0" smtClean="0"/>
              <a:t>Not as robust (mission critical operations)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AB01AF-5196-4F46-8F5B-E9E389200735}" type="slidenum">
              <a:rPr lang="en-US" altLang="en-US" sz="1000">
                <a:latin typeface="Verdana" panose="020B0604030504040204" pitchFamily="34" charset="0"/>
              </a:rPr>
              <a:pPr/>
              <a:t>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9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Detailed Routing: FPGAs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33235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Goal: Reduce </a:t>
            </a:r>
            <a:r>
              <a:rPr lang="en-US" altLang="en-US" i="1" dirty="0" smtClean="0"/>
              <a:t>congestion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26FDAA-70BC-4C6C-9420-B9E6ACD44E3F}" type="slidenum">
              <a:rPr lang="en-US" altLang="en-US" sz="1000">
                <a:latin typeface="Verdana" panose="020B0604030504040204" pitchFamily="34" charset="0"/>
              </a:rPr>
              <a:pPr/>
              <a:t>40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3013" name="Rectangle 36"/>
          <p:cNvSpPr>
            <a:spLocks noChangeArrowheads="1"/>
          </p:cNvSpPr>
          <p:nvPr/>
        </p:nvSpPr>
        <p:spPr bwMode="auto">
          <a:xfrm>
            <a:off x="20574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37"/>
          <p:cNvSpPr>
            <a:spLocks noChangeArrowheads="1"/>
          </p:cNvSpPr>
          <p:nvPr/>
        </p:nvSpPr>
        <p:spPr bwMode="auto">
          <a:xfrm>
            <a:off x="2057400" y="38100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Rectangle 38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Rectangle 39"/>
          <p:cNvSpPr>
            <a:spLocks noChangeArrowheads="1"/>
          </p:cNvSpPr>
          <p:nvPr/>
        </p:nvSpPr>
        <p:spPr bwMode="auto">
          <a:xfrm>
            <a:off x="39624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7" name="Rectangle 40"/>
          <p:cNvSpPr>
            <a:spLocks noChangeArrowheads="1"/>
          </p:cNvSpPr>
          <p:nvPr/>
        </p:nvSpPr>
        <p:spPr bwMode="auto">
          <a:xfrm>
            <a:off x="5943600" y="22098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8" name="Rectangle 41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9" name="Rectangle 42"/>
          <p:cNvSpPr>
            <a:spLocks noChangeArrowheads="1"/>
          </p:cNvSpPr>
          <p:nvPr/>
        </p:nvSpPr>
        <p:spPr bwMode="auto">
          <a:xfrm>
            <a:off x="59436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20" name="Rectangle 43"/>
          <p:cNvSpPr>
            <a:spLocks noChangeArrowheads="1"/>
          </p:cNvSpPr>
          <p:nvPr/>
        </p:nvSpPr>
        <p:spPr bwMode="auto">
          <a:xfrm>
            <a:off x="20574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21" name="Rectangle 44"/>
          <p:cNvSpPr>
            <a:spLocks noChangeArrowheads="1"/>
          </p:cNvSpPr>
          <p:nvPr/>
        </p:nvSpPr>
        <p:spPr bwMode="auto">
          <a:xfrm>
            <a:off x="4038600" y="5562600"/>
            <a:ext cx="6858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22" name="Line 45"/>
          <p:cNvSpPr>
            <a:spLocks noChangeShapeType="1"/>
          </p:cNvSpPr>
          <p:nvPr/>
        </p:nvSpPr>
        <p:spPr bwMode="auto">
          <a:xfrm>
            <a:off x="31242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46"/>
          <p:cNvSpPr>
            <a:spLocks noChangeShapeType="1"/>
          </p:cNvSpPr>
          <p:nvPr/>
        </p:nvSpPr>
        <p:spPr bwMode="auto">
          <a:xfrm>
            <a:off x="32766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47"/>
          <p:cNvSpPr>
            <a:spLocks noChangeShapeType="1"/>
          </p:cNvSpPr>
          <p:nvPr/>
        </p:nvSpPr>
        <p:spPr bwMode="auto">
          <a:xfrm>
            <a:off x="34290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48"/>
          <p:cNvSpPr>
            <a:spLocks noChangeShapeType="1"/>
          </p:cNvSpPr>
          <p:nvPr/>
        </p:nvSpPr>
        <p:spPr bwMode="auto">
          <a:xfrm>
            <a:off x="35814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49"/>
          <p:cNvSpPr>
            <a:spLocks noChangeShapeType="1"/>
          </p:cNvSpPr>
          <p:nvPr/>
        </p:nvSpPr>
        <p:spPr bwMode="auto">
          <a:xfrm>
            <a:off x="51054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50"/>
          <p:cNvSpPr>
            <a:spLocks noChangeShapeType="1"/>
          </p:cNvSpPr>
          <p:nvPr/>
        </p:nvSpPr>
        <p:spPr bwMode="auto">
          <a:xfrm>
            <a:off x="52578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51"/>
          <p:cNvSpPr>
            <a:spLocks noChangeShapeType="1"/>
          </p:cNvSpPr>
          <p:nvPr/>
        </p:nvSpPr>
        <p:spPr bwMode="auto">
          <a:xfrm>
            <a:off x="54102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52"/>
          <p:cNvSpPr>
            <a:spLocks noChangeShapeType="1"/>
          </p:cNvSpPr>
          <p:nvPr/>
        </p:nvSpPr>
        <p:spPr bwMode="auto">
          <a:xfrm>
            <a:off x="5562600" y="2133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53"/>
          <p:cNvSpPr>
            <a:spLocks noChangeShapeType="1"/>
          </p:cNvSpPr>
          <p:nvPr/>
        </p:nvSpPr>
        <p:spPr bwMode="auto">
          <a:xfrm>
            <a:off x="1981200" y="31242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54"/>
          <p:cNvSpPr>
            <a:spLocks noChangeShapeType="1"/>
          </p:cNvSpPr>
          <p:nvPr/>
        </p:nvSpPr>
        <p:spPr bwMode="auto">
          <a:xfrm>
            <a:off x="1981200" y="3276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55"/>
          <p:cNvSpPr>
            <a:spLocks noChangeShapeType="1"/>
          </p:cNvSpPr>
          <p:nvPr/>
        </p:nvSpPr>
        <p:spPr bwMode="auto">
          <a:xfrm>
            <a:off x="1981200" y="3429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56"/>
          <p:cNvSpPr>
            <a:spLocks noChangeShapeType="1"/>
          </p:cNvSpPr>
          <p:nvPr/>
        </p:nvSpPr>
        <p:spPr bwMode="auto">
          <a:xfrm>
            <a:off x="1981200" y="35814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57"/>
          <p:cNvSpPr>
            <a:spLocks noChangeShapeType="1"/>
          </p:cNvSpPr>
          <p:nvPr/>
        </p:nvSpPr>
        <p:spPr bwMode="auto">
          <a:xfrm>
            <a:off x="1981200" y="4800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58"/>
          <p:cNvSpPr>
            <a:spLocks noChangeShapeType="1"/>
          </p:cNvSpPr>
          <p:nvPr/>
        </p:nvSpPr>
        <p:spPr bwMode="auto">
          <a:xfrm>
            <a:off x="1981200" y="4953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59"/>
          <p:cNvSpPr>
            <a:spLocks noChangeShapeType="1"/>
          </p:cNvSpPr>
          <p:nvPr/>
        </p:nvSpPr>
        <p:spPr bwMode="auto">
          <a:xfrm>
            <a:off x="1981200" y="51054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60"/>
          <p:cNvSpPr>
            <a:spLocks noChangeShapeType="1"/>
          </p:cNvSpPr>
          <p:nvPr/>
        </p:nvSpPr>
        <p:spPr bwMode="auto">
          <a:xfrm>
            <a:off x="1981200" y="5257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61"/>
          <p:cNvSpPr>
            <a:spLocks noChangeShapeType="1"/>
          </p:cNvSpPr>
          <p:nvPr/>
        </p:nvSpPr>
        <p:spPr bwMode="auto">
          <a:xfrm>
            <a:off x="2743200" y="2667000"/>
            <a:ext cx="53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62"/>
          <p:cNvSpPr>
            <a:spLocks noChangeShapeType="1"/>
          </p:cNvSpPr>
          <p:nvPr/>
        </p:nvSpPr>
        <p:spPr bwMode="auto">
          <a:xfrm>
            <a:off x="3276600" y="2133600"/>
            <a:ext cx="0" cy="1143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63"/>
          <p:cNvSpPr>
            <a:spLocks noChangeShapeType="1"/>
          </p:cNvSpPr>
          <p:nvPr/>
        </p:nvSpPr>
        <p:spPr bwMode="auto">
          <a:xfrm flipH="1">
            <a:off x="3276600" y="2438400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64"/>
          <p:cNvSpPr>
            <a:spLocks noChangeShapeType="1"/>
          </p:cNvSpPr>
          <p:nvPr/>
        </p:nvSpPr>
        <p:spPr bwMode="auto">
          <a:xfrm>
            <a:off x="3276600" y="3276600"/>
            <a:ext cx="1981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65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66"/>
          <p:cNvSpPr>
            <a:spLocks noChangeShapeType="1"/>
          </p:cNvSpPr>
          <p:nvPr/>
        </p:nvSpPr>
        <p:spPr bwMode="auto">
          <a:xfrm flipH="1">
            <a:off x="3429000" y="3962400"/>
            <a:ext cx="6096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67"/>
          <p:cNvSpPr>
            <a:spLocks noChangeShapeType="1"/>
          </p:cNvSpPr>
          <p:nvPr/>
        </p:nvSpPr>
        <p:spPr bwMode="auto">
          <a:xfrm>
            <a:off x="2743200" y="4343400"/>
            <a:ext cx="6858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68"/>
          <p:cNvSpPr>
            <a:spLocks noChangeShapeType="1"/>
          </p:cNvSpPr>
          <p:nvPr/>
        </p:nvSpPr>
        <p:spPr bwMode="auto">
          <a:xfrm>
            <a:off x="3429000" y="3429000"/>
            <a:ext cx="0" cy="1524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Line 69"/>
          <p:cNvSpPr>
            <a:spLocks noChangeShapeType="1"/>
          </p:cNvSpPr>
          <p:nvPr/>
        </p:nvSpPr>
        <p:spPr bwMode="auto">
          <a:xfrm>
            <a:off x="5410200" y="4953000"/>
            <a:ext cx="10668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70"/>
          <p:cNvSpPr>
            <a:spLocks noChangeShapeType="1"/>
          </p:cNvSpPr>
          <p:nvPr/>
        </p:nvSpPr>
        <p:spPr bwMode="auto">
          <a:xfrm>
            <a:off x="6477000" y="4953000"/>
            <a:ext cx="0" cy="609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71"/>
          <p:cNvSpPr>
            <a:spLocks noChangeShapeType="1"/>
          </p:cNvSpPr>
          <p:nvPr/>
        </p:nvSpPr>
        <p:spPr bwMode="auto">
          <a:xfrm>
            <a:off x="4724400" y="4343400"/>
            <a:ext cx="6858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72"/>
          <p:cNvSpPr>
            <a:spLocks noChangeShapeType="1"/>
          </p:cNvSpPr>
          <p:nvPr/>
        </p:nvSpPr>
        <p:spPr bwMode="auto">
          <a:xfrm>
            <a:off x="6477000" y="3276600"/>
            <a:ext cx="228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73"/>
          <p:cNvSpPr>
            <a:spLocks noChangeShapeType="1"/>
          </p:cNvSpPr>
          <p:nvPr/>
        </p:nvSpPr>
        <p:spPr bwMode="auto">
          <a:xfrm flipH="1">
            <a:off x="5410200" y="2362200"/>
            <a:ext cx="5334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74"/>
          <p:cNvSpPr>
            <a:spLocks noChangeShapeType="1"/>
          </p:cNvSpPr>
          <p:nvPr/>
        </p:nvSpPr>
        <p:spPr bwMode="auto">
          <a:xfrm>
            <a:off x="6477000" y="4953000"/>
            <a:ext cx="228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Line 75"/>
          <p:cNvSpPr>
            <a:spLocks noChangeShapeType="1"/>
          </p:cNvSpPr>
          <p:nvPr/>
        </p:nvSpPr>
        <p:spPr bwMode="auto">
          <a:xfrm>
            <a:off x="2209800" y="44958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Line 76"/>
          <p:cNvSpPr>
            <a:spLocks noChangeShapeType="1"/>
          </p:cNvSpPr>
          <p:nvPr/>
        </p:nvSpPr>
        <p:spPr bwMode="auto">
          <a:xfrm>
            <a:off x="6096000" y="457200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Line 77"/>
          <p:cNvSpPr>
            <a:spLocks noChangeShapeType="1"/>
          </p:cNvSpPr>
          <p:nvPr/>
        </p:nvSpPr>
        <p:spPr bwMode="auto">
          <a:xfrm flipV="1">
            <a:off x="4191000" y="51054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Line 78"/>
          <p:cNvSpPr>
            <a:spLocks noChangeShapeType="1"/>
          </p:cNvSpPr>
          <p:nvPr/>
        </p:nvSpPr>
        <p:spPr bwMode="auto">
          <a:xfrm>
            <a:off x="1981200" y="5105400"/>
            <a:ext cx="1295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Line 79"/>
          <p:cNvSpPr>
            <a:spLocks noChangeShapeType="1"/>
          </p:cNvSpPr>
          <p:nvPr/>
        </p:nvSpPr>
        <p:spPr bwMode="auto">
          <a:xfrm>
            <a:off x="5257800" y="3276600"/>
            <a:ext cx="1219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Line 80"/>
          <p:cNvSpPr>
            <a:spLocks noChangeShapeType="1"/>
          </p:cNvSpPr>
          <p:nvPr/>
        </p:nvSpPr>
        <p:spPr bwMode="auto">
          <a:xfrm flipV="1">
            <a:off x="5410200" y="2133600"/>
            <a:ext cx="0" cy="1143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Line 81"/>
          <p:cNvSpPr>
            <a:spLocks noChangeShapeType="1"/>
          </p:cNvSpPr>
          <p:nvPr/>
        </p:nvSpPr>
        <p:spPr bwMode="auto">
          <a:xfrm>
            <a:off x="5410200" y="3276600"/>
            <a:ext cx="0" cy="1676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82"/>
          <p:cNvSpPr>
            <a:spLocks noChangeShapeType="1"/>
          </p:cNvSpPr>
          <p:nvPr/>
        </p:nvSpPr>
        <p:spPr bwMode="auto">
          <a:xfrm>
            <a:off x="3276600" y="5105400"/>
            <a:ext cx="1981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Line 83"/>
          <p:cNvSpPr>
            <a:spLocks noChangeShapeType="1"/>
          </p:cNvSpPr>
          <p:nvPr/>
        </p:nvSpPr>
        <p:spPr bwMode="auto">
          <a:xfrm>
            <a:off x="5257800" y="5105400"/>
            <a:ext cx="1447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70079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Detailed Routing: FPGAs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Frequently start with an “idealized” routing</a:t>
            </a:r>
          </a:p>
          <a:p>
            <a:pPr lvl="1" eaLnBrk="1" hangingPunct="1"/>
            <a:r>
              <a:rPr lang="en-US" altLang="en-US" smtClean="0"/>
              <a:t>Signals can share wires</a:t>
            </a:r>
          </a:p>
          <a:p>
            <a:pPr eaLnBrk="1" hangingPunct="1"/>
            <a:r>
              <a:rPr lang="en-US" altLang="en-US" smtClean="0"/>
              <a:t>Repeatedly “rip up” and reroute</a:t>
            </a:r>
          </a:p>
          <a:p>
            <a:pPr lvl="1" eaLnBrk="1" hangingPunct="1"/>
            <a:r>
              <a:rPr lang="en-US" altLang="en-US" smtClean="0"/>
              <a:t>One or more nets (signals)</a:t>
            </a:r>
          </a:p>
          <a:p>
            <a:pPr eaLnBrk="1" hangingPunct="1"/>
            <a:r>
              <a:rPr lang="en-US" altLang="en-US" smtClean="0"/>
              <a:t>Stop when no wires are shared 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5BE73C-42A7-478F-BD05-BDF0F0006E96}" type="slidenum">
              <a:rPr lang="en-US" altLang="en-US" sz="1000">
                <a:latin typeface="Verdana" panose="020B0604030504040204" pitchFamily="34" charset="0"/>
              </a:rPr>
              <a:pPr/>
              <a:t>41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518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Conclusion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Synthesis isn’t the end of the process!</a:t>
            </a:r>
          </a:p>
          <a:p>
            <a:pPr lvl="1" eaLnBrk="1" hangingPunct="1"/>
            <a:r>
              <a:rPr lang="en-US" altLang="en-US" smtClean="0"/>
              <a:t>Many steps after it</a:t>
            </a:r>
          </a:p>
          <a:p>
            <a:pPr eaLnBrk="1" hangingPunct="1"/>
            <a:r>
              <a:rPr lang="en-US" altLang="en-US" smtClean="0"/>
              <a:t>Choose target implementation</a:t>
            </a:r>
          </a:p>
          <a:p>
            <a:pPr lvl="1" eaLnBrk="1" hangingPunct="1"/>
            <a:r>
              <a:rPr lang="en-US" altLang="en-US" smtClean="0"/>
              <a:t>Examine cost/performance tradeoffs</a:t>
            </a:r>
          </a:p>
          <a:p>
            <a:pPr eaLnBrk="1" hangingPunct="1"/>
            <a:r>
              <a:rPr lang="en-US" altLang="en-US" smtClean="0"/>
              <a:t>Use CAD tools to implement synthesized circuit on FPGA or std. cells</a:t>
            </a:r>
          </a:p>
          <a:p>
            <a:pPr lvl="1" eaLnBrk="1" hangingPunct="1"/>
            <a:r>
              <a:rPr lang="en-US" altLang="en-US" smtClean="0"/>
              <a:t>Place &amp; Route</a:t>
            </a:r>
          </a:p>
          <a:p>
            <a:pPr lvl="1" eaLnBrk="1" hangingPunct="1"/>
            <a:r>
              <a:rPr lang="en-US" altLang="en-US" smtClean="0"/>
              <a:t>Generate bitstream or layout masks</a:t>
            </a:r>
          </a:p>
          <a:p>
            <a:pPr eaLnBrk="1" hangingPunct="1"/>
            <a:r>
              <a:rPr lang="en-US" altLang="en-US" smtClean="0"/>
              <a:t>See </a:t>
            </a:r>
            <a:r>
              <a:rPr lang="en-US" altLang="en-US" b="1" smtClean="0"/>
              <a:t>ECE556</a:t>
            </a:r>
            <a:r>
              <a:rPr lang="en-US" altLang="en-US" smtClean="0"/>
              <a:t> for more details on CAD algorithms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C0783-8B43-4A90-B88A-95175B2EFC53}" type="slidenum">
              <a:rPr lang="en-US" altLang="en-US" sz="1000">
                <a:latin typeface="Verdana" panose="020B0604030504040204" pitchFamily="34" charset="0"/>
              </a:rPr>
              <a:pPr/>
              <a:t>42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Programming an FPGA</a:t>
            </a:r>
          </a:p>
        </p:txBody>
      </p:sp>
      <p:sp>
        <p:nvSpPr>
          <p:cNvPr id="7172" name="Rectangle 5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Most designs based on SRAM</a:t>
            </a:r>
          </a:p>
          <a:p>
            <a:pPr lvl="1" eaLnBrk="1" hangingPunct="1"/>
            <a:r>
              <a:rPr lang="en-US" altLang="en-US" smtClean="0"/>
              <a:t>Writing to the SRAM “configures” device</a:t>
            </a:r>
          </a:p>
          <a:p>
            <a:pPr lvl="1" eaLnBrk="1" hangingPunct="1"/>
            <a:r>
              <a:rPr lang="en-US" altLang="en-US" smtClean="0"/>
              <a:t>Different circuits implemented based on values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2C8220-40BC-450B-876A-F660B956B85A}" type="slidenum">
              <a:rPr lang="en-US" altLang="en-US" sz="1000">
                <a:latin typeface="Verdana" panose="020B0604030504040204" pitchFamily="34" charset="0"/>
              </a:rPr>
              <a:pPr/>
              <a:t>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7173" name="Line 55"/>
          <p:cNvSpPr>
            <a:spLocks noChangeAspect="1" noChangeShapeType="1"/>
          </p:cNvSpPr>
          <p:nvPr/>
        </p:nvSpPr>
        <p:spPr bwMode="auto">
          <a:xfrm>
            <a:off x="2582863" y="5086350"/>
            <a:ext cx="1222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56"/>
          <p:cNvSpPr>
            <a:spLocks noChangeAspect="1" noChangeShapeType="1"/>
          </p:cNvSpPr>
          <p:nvPr/>
        </p:nvSpPr>
        <p:spPr bwMode="auto">
          <a:xfrm flipV="1">
            <a:off x="3805238" y="4843463"/>
            <a:ext cx="0" cy="24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57"/>
          <p:cNvSpPr>
            <a:spLocks noChangeAspect="1" noChangeShapeType="1"/>
          </p:cNvSpPr>
          <p:nvPr/>
        </p:nvSpPr>
        <p:spPr bwMode="auto">
          <a:xfrm>
            <a:off x="3805238" y="4843463"/>
            <a:ext cx="488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58"/>
          <p:cNvSpPr>
            <a:spLocks noChangeAspect="1" noChangeShapeType="1"/>
          </p:cNvSpPr>
          <p:nvPr/>
        </p:nvSpPr>
        <p:spPr bwMode="auto">
          <a:xfrm>
            <a:off x="4294188" y="4843463"/>
            <a:ext cx="0" cy="24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59"/>
          <p:cNvSpPr>
            <a:spLocks noChangeAspect="1" noChangeShapeType="1"/>
          </p:cNvSpPr>
          <p:nvPr/>
        </p:nvSpPr>
        <p:spPr bwMode="auto">
          <a:xfrm>
            <a:off x="4294188" y="5086350"/>
            <a:ext cx="24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60"/>
          <p:cNvSpPr>
            <a:spLocks noChangeAspect="1" noChangeShapeType="1"/>
          </p:cNvSpPr>
          <p:nvPr/>
        </p:nvSpPr>
        <p:spPr bwMode="auto">
          <a:xfrm flipV="1">
            <a:off x="4537075" y="4354513"/>
            <a:ext cx="0" cy="731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61"/>
          <p:cNvSpPr>
            <a:spLocks noChangeAspect="1" noChangeShapeType="1"/>
          </p:cNvSpPr>
          <p:nvPr/>
        </p:nvSpPr>
        <p:spPr bwMode="auto">
          <a:xfrm>
            <a:off x="4537075" y="5086350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62"/>
          <p:cNvSpPr>
            <a:spLocks noChangeAspect="1" noChangeShapeType="1"/>
          </p:cNvSpPr>
          <p:nvPr/>
        </p:nvSpPr>
        <p:spPr bwMode="auto">
          <a:xfrm>
            <a:off x="4537075" y="4354513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63"/>
          <p:cNvSpPr>
            <a:spLocks noChangeAspect="1" noChangeShapeType="1"/>
          </p:cNvSpPr>
          <p:nvPr/>
        </p:nvSpPr>
        <p:spPr bwMode="auto">
          <a:xfrm>
            <a:off x="4537075" y="3743325"/>
            <a:ext cx="1711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64"/>
          <p:cNvSpPr>
            <a:spLocks noChangeAspect="1" noChangeShapeType="1"/>
          </p:cNvSpPr>
          <p:nvPr/>
        </p:nvSpPr>
        <p:spPr bwMode="auto">
          <a:xfrm>
            <a:off x="4537075" y="3743325"/>
            <a:ext cx="0" cy="611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65"/>
          <p:cNvSpPr>
            <a:spLocks noChangeAspect="1" noChangeArrowheads="1"/>
          </p:cNvSpPr>
          <p:nvPr/>
        </p:nvSpPr>
        <p:spPr bwMode="auto">
          <a:xfrm rot="-5400000">
            <a:off x="5271294" y="5017294"/>
            <a:ext cx="119062" cy="120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Line 66"/>
          <p:cNvSpPr>
            <a:spLocks noChangeAspect="1" noChangeShapeType="1"/>
          </p:cNvSpPr>
          <p:nvPr/>
        </p:nvSpPr>
        <p:spPr bwMode="auto">
          <a:xfrm rot="-5400000" flipH="1" flipV="1">
            <a:off x="5005388" y="4991100"/>
            <a:ext cx="16510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67"/>
          <p:cNvSpPr>
            <a:spLocks noChangeAspect="1" noChangeShapeType="1"/>
          </p:cNvSpPr>
          <p:nvPr/>
        </p:nvSpPr>
        <p:spPr bwMode="auto">
          <a:xfrm rot="-5400000">
            <a:off x="4718843" y="5079207"/>
            <a:ext cx="3667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68"/>
          <p:cNvSpPr>
            <a:spLocks noChangeAspect="1" noChangeShapeType="1"/>
          </p:cNvSpPr>
          <p:nvPr/>
        </p:nvSpPr>
        <p:spPr bwMode="auto">
          <a:xfrm rot="16200000" flipV="1">
            <a:off x="4992688" y="4805362"/>
            <a:ext cx="17780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69"/>
          <p:cNvSpPr>
            <a:spLocks noChangeAspect="1" noChangeArrowheads="1"/>
          </p:cNvSpPr>
          <p:nvPr/>
        </p:nvSpPr>
        <p:spPr bwMode="auto">
          <a:xfrm rot="5400000" flipH="1">
            <a:off x="4899025" y="4287838"/>
            <a:ext cx="120650" cy="120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Line 70"/>
          <p:cNvSpPr>
            <a:spLocks noChangeAspect="1" noChangeShapeType="1"/>
          </p:cNvSpPr>
          <p:nvPr/>
        </p:nvSpPr>
        <p:spPr bwMode="auto">
          <a:xfrm rot="5400000" flipV="1">
            <a:off x="5112544" y="4250532"/>
            <a:ext cx="174625" cy="38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71"/>
          <p:cNvSpPr>
            <a:spLocks noChangeAspect="1" noChangeShapeType="1"/>
          </p:cNvSpPr>
          <p:nvPr/>
        </p:nvSpPr>
        <p:spPr bwMode="auto">
          <a:xfrm rot="5400000" flipH="1">
            <a:off x="5208587" y="4346576"/>
            <a:ext cx="365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72"/>
          <p:cNvSpPr>
            <a:spLocks noChangeAspect="1" noChangeShapeType="1"/>
          </p:cNvSpPr>
          <p:nvPr/>
        </p:nvSpPr>
        <p:spPr bwMode="auto">
          <a:xfrm rot="5400000" flipH="1" flipV="1">
            <a:off x="5119688" y="4073525"/>
            <a:ext cx="17780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73"/>
          <p:cNvSpPr>
            <a:spLocks noChangeAspect="1" noChangeShapeType="1"/>
          </p:cNvSpPr>
          <p:nvPr/>
        </p:nvSpPr>
        <p:spPr bwMode="auto">
          <a:xfrm>
            <a:off x="5392738" y="4354513"/>
            <a:ext cx="855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74"/>
          <p:cNvSpPr>
            <a:spLocks noChangeAspect="1" noChangeShapeType="1"/>
          </p:cNvSpPr>
          <p:nvPr/>
        </p:nvSpPr>
        <p:spPr bwMode="auto">
          <a:xfrm>
            <a:off x="5392738" y="5086350"/>
            <a:ext cx="366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75"/>
          <p:cNvSpPr>
            <a:spLocks noChangeAspect="1" noChangeShapeType="1"/>
          </p:cNvSpPr>
          <p:nvPr/>
        </p:nvSpPr>
        <p:spPr bwMode="auto">
          <a:xfrm flipV="1">
            <a:off x="5759450" y="4354513"/>
            <a:ext cx="0" cy="731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76"/>
          <p:cNvSpPr>
            <a:spLocks noChangeAspect="1" noChangeShapeType="1"/>
          </p:cNvSpPr>
          <p:nvPr/>
        </p:nvSpPr>
        <p:spPr bwMode="auto">
          <a:xfrm>
            <a:off x="3805238" y="4721225"/>
            <a:ext cx="488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77"/>
          <p:cNvSpPr>
            <a:spLocks noChangeAspect="1" noChangeShapeType="1"/>
          </p:cNvSpPr>
          <p:nvPr/>
        </p:nvSpPr>
        <p:spPr bwMode="auto">
          <a:xfrm flipV="1">
            <a:off x="4049713" y="4598988"/>
            <a:ext cx="0" cy="122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78"/>
          <p:cNvSpPr>
            <a:spLocks noChangeAspect="1" noChangeShapeType="1"/>
          </p:cNvSpPr>
          <p:nvPr/>
        </p:nvSpPr>
        <p:spPr bwMode="auto">
          <a:xfrm flipH="1">
            <a:off x="2582863" y="4598988"/>
            <a:ext cx="146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79"/>
          <p:cNvSpPr txBox="1">
            <a:spLocks noChangeAspect="1" noChangeArrowheads="1"/>
          </p:cNvSpPr>
          <p:nvPr/>
        </p:nvSpPr>
        <p:spPr bwMode="auto">
          <a:xfrm>
            <a:off x="2460625" y="47863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7198" name="Text Box 80"/>
          <p:cNvSpPr txBox="1">
            <a:spLocks noChangeAspect="1" noChangeArrowheads="1"/>
          </p:cNvSpPr>
          <p:nvPr/>
        </p:nvSpPr>
        <p:spPr bwMode="auto">
          <a:xfrm>
            <a:off x="2460625" y="42672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READ or WRITE</a:t>
            </a:r>
          </a:p>
        </p:txBody>
      </p:sp>
      <p:sp>
        <p:nvSpPr>
          <p:cNvPr id="7199" name="Text Box 81"/>
          <p:cNvSpPr txBox="1">
            <a:spLocks noChangeAspect="1" noChangeArrowheads="1"/>
          </p:cNvSpPr>
          <p:nvPr/>
        </p:nvSpPr>
        <p:spPr bwMode="auto">
          <a:xfrm>
            <a:off x="5759450" y="3429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200" name="Text Box 82"/>
          <p:cNvSpPr txBox="1">
            <a:spLocks noChangeAspect="1" noChangeArrowheads="1"/>
          </p:cNvSpPr>
          <p:nvPr/>
        </p:nvSpPr>
        <p:spPr bwMode="auto">
          <a:xfrm>
            <a:off x="5803900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201" name="Line 83"/>
          <p:cNvSpPr>
            <a:spLocks noChangeAspect="1" noChangeShapeType="1"/>
          </p:cNvSpPr>
          <p:nvPr/>
        </p:nvSpPr>
        <p:spPr bwMode="auto">
          <a:xfrm>
            <a:off x="5897563" y="4117975"/>
            <a:ext cx="16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58419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Configurable Routing Elements</a:t>
            </a:r>
          </a:p>
        </p:txBody>
      </p:sp>
      <p:sp>
        <p:nvSpPr>
          <p:cNvPr id="8196" name="Rectangle 53"/>
          <p:cNvSpPr>
            <a:spLocks noGrp="1" noChangeArrowheads="1"/>
          </p:cNvSpPr>
          <p:nvPr>
            <p:ph idx="1"/>
          </p:nvPr>
        </p:nvSpPr>
        <p:spPr>
          <a:xfrm>
            <a:off x="404813" y="1707335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Programmable connection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Programmable bypass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B43577-E117-4A95-A77A-DC0B63F24C21}" type="slidenum">
              <a:rPr lang="en-US" altLang="en-US" sz="1000">
                <a:latin typeface="Verdana" panose="020B0604030504040204" pitchFamily="34" charset="0"/>
              </a:rPr>
              <a:pPr/>
              <a:t>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8197" name="Line 54"/>
          <p:cNvSpPr>
            <a:spLocks noChangeAspect="1" noChangeShapeType="1"/>
          </p:cNvSpPr>
          <p:nvPr/>
        </p:nvSpPr>
        <p:spPr bwMode="auto">
          <a:xfrm flipV="1">
            <a:off x="2811463" y="3352800"/>
            <a:ext cx="152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55"/>
          <p:cNvSpPr>
            <a:spLocks noChangeAspect="1" noChangeShapeType="1"/>
          </p:cNvSpPr>
          <p:nvPr/>
        </p:nvSpPr>
        <p:spPr bwMode="auto">
          <a:xfrm flipV="1">
            <a:off x="4338638" y="3046413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56"/>
          <p:cNvSpPr>
            <a:spLocks noChangeAspect="1" noChangeShapeType="1"/>
          </p:cNvSpPr>
          <p:nvPr/>
        </p:nvSpPr>
        <p:spPr bwMode="auto">
          <a:xfrm>
            <a:off x="4338638" y="3046413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57"/>
          <p:cNvSpPr>
            <a:spLocks noChangeAspect="1" noChangeShapeType="1"/>
          </p:cNvSpPr>
          <p:nvPr/>
        </p:nvSpPr>
        <p:spPr bwMode="auto">
          <a:xfrm>
            <a:off x="4949825" y="3046413"/>
            <a:ext cx="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58"/>
          <p:cNvSpPr>
            <a:spLocks noChangeAspect="1" noChangeShapeType="1"/>
          </p:cNvSpPr>
          <p:nvPr/>
        </p:nvSpPr>
        <p:spPr bwMode="auto">
          <a:xfrm flipV="1">
            <a:off x="4949825" y="3352800"/>
            <a:ext cx="152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59"/>
          <p:cNvSpPr>
            <a:spLocks noChangeAspect="1" noChangeShapeType="1"/>
          </p:cNvSpPr>
          <p:nvPr/>
        </p:nvSpPr>
        <p:spPr bwMode="auto">
          <a:xfrm flipV="1">
            <a:off x="4338638" y="2894013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60"/>
          <p:cNvSpPr>
            <a:spLocks noChangeAspect="1" noChangeShapeType="1"/>
          </p:cNvSpPr>
          <p:nvPr/>
        </p:nvSpPr>
        <p:spPr bwMode="auto">
          <a:xfrm flipV="1">
            <a:off x="4645025" y="2557463"/>
            <a:ext cx="0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61"/>
          <p:cNvSpPr txBox="1">
            <a:spLocks noChangeAspect="1" noChangeArrowheads="1"/>
          </p:cNvSpPr>
          <p:nvPr/>
        </p:nvSpPr>
        <p:spPr bwMode="auto">
          <a:xfrm>
            <a:off x="2794000" y="2668588"/>
            <a:ext cx="132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Routing</a:t>
            </a:r>
          </a:p>
          <a:p>
            <a:r>
              <a:rPr lang="en-US" altLang="en-US" sz="1800">
                <a:latin typeface="Times New Roman" panose="02020603050405020304" pitchFamily="18" charset="0"/>
              </a:rPr>
              <a:t>Resource #1</a:t>
            </a:r>
          </a:p>
        </p:txBody>
      </p:sp>
      <p:sp>
        <p:nvSpPr>
          <p:cNvPr id="8205" name="Oval 62"/>
          <p:cNvSpPr>
            <a:spLocks noChangeAspect="1" noChangeArrowheads="1"/>
          </p:cNvSpPr>
          <p:nvPr/>
        </p:nvSpPr>
        <p:spPr bwMode="auto">
          <a:xfrm>
            <a:off x="4491038" y="2251075"/>
            <a:ext cx="306387" cy="3063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8206" name="Text Box 63"/>
          <p:cNvSpPr txBox="1">
            <a:spLocks noChangeAspect="1" noChangeArrowheads="1"/>
          </p:cNvSpPr>
          <p:nvPr/>
        </p:nvSpPr>
        <p:spPr bwMode="auto">
          <a:xfrm>
            <a:off x="5156200" y="2668588"/>
            <a:ext cx="132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Routing</a:t>
            </a:r>
          </a:p>
          <a:p>
            <a:r>
              <a:rPr lang="en-US" altLang="en-US" sz="1800">
                <a:latin typeface="Times New Roman" panose="02020603050405020304" pitchFamily="18" charset="0"/>
              </a:rPr>
              <a:t>Resource #2</a:t>
            </a:r>
          </a:p>
        </p:txBody>
      </p:sp>
      <p:sp>
        <p:nvSpPr>
          <p:cNvPr id="8207" name="Rectangle 64"/>
          <p:cNvSpPr>
            <a:spLocks noChangeArrowheads="1"/>
          </p:cNvSpPr>
          <p:nvPr/>
        </p:nvSpPr>
        <p:spPr bwMode="auto">
          <a:xfrm>
            <a:off x="4119563" y="5108575"/>
            <a:ext cx="800100" cy="1063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DFF</a:t>
            </a:r>
          </a:p>
        </p:txBody>
      </p:sp>
      <p:sp>
        <p:nvSpPr>
          <p:cNvPr id="8208" name="Line 65"/>
          <p:cNvSpPr>
            <a:spLocks noChangeShapeType="1"/>
          </p:cNvSpPr>
          <p:nvPr/>
        </p:nvSpPr>
        <p:spPr bwMode="auto">
          <a:xfrm>
            <a:off x="2786063" y="5640388"/>
            <a:ext cx="133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66"/>
          <p:cNvSpPr>
            <a:spLocks noChangeShapeType="1"/>
          </p:cNvSpPr>
          <p:nvPr/>
        </p:nvSpPr>
        <p:spPr bwMode="auto">
          <a:xfrm flipV="1">
            <a:off x="3852863" y="4841875"/>
            <a:ext cx="0" cy="798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67"/>
          <p:cNvSpPr>
            <a:spLocks noChangeShapeType="1"/>
          </p:cNvSpPr>
          <p:nvPr/>
        </p:nvSpPr>
        <p:spPr bwMode="auto">
          <a:xfrm>
            <a:off x="3852863" y="4841875"/>
            <a:ext cx="146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AutoShape 68"/>
          <p:cNvSpPr>
            <a:spLocks noChangeArrowheads="1"/>
          </p:cNvSpPr>
          <p:nvPr/>
        </p:nvSpPr>
        <p:spPr bwMode="auto">
          <a:xfrm rot="-5400000">
            <a:off x="4987925" y="4908551"/>
            <a:ext cx="1063625" cy="4000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69"/>
          <p:cNvSpPr>
            <a:spLocks noChangeShapeType="1"/>
          </p:cNvSpPr>
          <p:nvPr/>
        </p:nvSpPr>
        <p:spPr bwMode="auto">
          <a:xfrm flipH="1">
            <a:off x="4919663" y="53736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70"/>
          <p:cNvSpPr>
            <a:spLocks noChangeShapeType="1"/>
          </p:cNvSpPr>
          <p:nvPr/>
        </p:nvSpPr>
        <p:spPr bwMode="auto">
          <a:xfrm>
            <a:off x="5719763" y="51085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71"/>
          <p:cNvSpPr txBox="1">
            <a:spLocks noChangeArrowheads="1"/>
          </p:cNvSpPr>
          <p:nvPr/>
        </p:nvSpPr>
        <p:spPr bwMode="auto">
          <a:xfrm>
            <a:off x="5899150" y="48260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8215" name="Line 72"/>
          <p:cNvSpPr>
            <a:spLocks noChangeShapeType="1"/>
          </p:cNvSpPr>
          <p:nvPr/>
        </p:nvSpPr>
        <p:spPr bwMode="auto">
          <a:xfrm>
            <a:off x="5586413" y="5462588"/>
            <a:ext cx="0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73"/>
          <p:cNvSpPr txBox="1">
            <a:spLocks noChangeArrowheads="1"/>
          </p:cNvSpPr>
          <p:nvPr/>
        </p:nvSpPr>
        <p:spPr bwMode="auto">
          <a:xfrm>
            <a:off x="2667000" y="52974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SIGNAL</a:t>
            </a:r>
          </a:p>
        </p:txBody>
      </p:sp>
      <p:sp>
        <p:nvSpPr>
          <p:cNvPr id="8217" name="Oval 74"/>
          <p:cNvSpPr>
            <a:spLocks noChangeAspect="1" noChangeArrowheads="1"/>
          </p:cNvSpPr>
          <p:nvPr/>
        </p:nvSpPr>
        <p:spPr bwMode="auto">
          <a:xfrm>
            <a:off x="5429250" y="5889625"/>
            <a:ext cx="306388" cy="3063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43"/>
          <p:cNvSpPr>
            <a:spLocks noGrp="1" noChangeArrowheads="1"/>
          </p:cNvSpPr>
          <p:nvPr>
            <p:ph type="title"/>
          </p:nvPr>
        </p:nvSpPr>
        <p:spPr>
          <a:xfrm>
            <a:off x="457200" y="47453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Logic Elements</a:t>
            </a:r>
          </a:p>
        </p:txBody>
      </p:sp>
      <p:sp>
        <p:nvSpPr>
          <p:cNvPr id="9253" name="Rectangle 37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Look-Up Table (LUT)</a:t>
            </a:r>
          </a:p>
          <a:p>
            <a:pPr lvl="1" eaLnBrk="1" hangingPunct="1"/>
            <a:r>
              <a:rPr lang="en-US" altLang="en-US" dirty="0" smtClean="0"/>
              <a:t>Essentially a very small memory</a:t>
            </a:r>
          </a:p>
          <a:p>
            <a:pPr lvl="1" eaLnBrk="1" hangingPunct="1"/>
            <a:r>
              <a:rPr lang="en-US" altLang="en-US" dirty="0" smtClean="0"/>
              <a:t>Most common size is 4-input LUT (shown is 3-input)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E58E06-8B14-44EA-8914-803487BB3621}" type="slidenum">
              <a:rPr lang="en-US" altLang="en-US" sz="1000">
                <a:latin typeface="Verdana" panose="020B0604030504040204" pitchFamily="34" charset="0"/>
              </a:rPr>
              <a:pPr/>
              <a:t>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9220" name="Oval 344"/>
          <p:cNvSpPr>
            <a:spLocks noChangeArrowheads="1"/>
          </p:cNvSpPr>
          <p:nvPr/>
        </p:nvSpPr>
        <p:spPr bwMode="auto">
          <a:xfrm>
            <a:off x="3524250" y="331787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9221" name="Oval 345"/>
          <p:cNvSpPr>
            <a:spLocks noChangeArrowheads="1"/>
          </p:cNvSpPr>
          <p:nvPr/>
        </p:nvSpPr>
        <p:spPr bwMode="auto">
          <a:xfrm>
            <a:off x="3124200" y="358457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9222" name="Oval 346"/>
          <p:cNvSpPr>
            <a:spLocks noChangeArrowheads="1"/>
          </p:cNvSpPr>
          <p:nvPr/>
        </p:nvSpPr>
        <p:spPr bwMode="auto">
          <a:xfrm>
            <a:off x="3524250" y="384968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P3</a:t>
            </a:r>
          </a:p>
        </p:txBody>
      </p:sp>
      <p:sp>
        <p:nvSpPr>
          <p:cNvPr id="9223" name="Oval 347"/>
          <p:cNvSpPr>
            <a:spLocks noChangeArrowheads="1"/>
          </p:cNvSpPr>
          <p:nvPr/>
        </p:nvSpPr>
        <p:spPr bwMode="auto">
          <a:xfrm>
            <a:off x="3124200" y="411638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P4</a:t>
            </a:r>
          </a:p>
        </p:txBody>
      </p:sp>
      <p:sp>
        <p:nvSpPr>
          <p:cNvPr id="9224" name="Oval 348"/>
          <p:cNvSpPr>
            <a:spLocks noChangeArrowheads="1"/>
          </p:cNvSpPr>
          <p:nvPr/>
        </p:nvSpPr>
        <p:spPr bwMode="auto">
          <a:xfrm>
            <a:off x="3524250" y="43815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9225" name="Oval 349"/>
          <p:cNvSpPr>
            <a:spLocks noChangeArrowheads="1"/>
          </p:cNvSpPr>
          <p:nvPr/>
        </p:nvSpPr>
        <p:spPr bwMode="auto">
          <a:xfrm>
            <a:off x="3124200" y="46482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P6</a:t>
            </a:r>
          </a:p>
        </p:txBody>
      </p:sp>
      <p:sp>
        <p:nvSpPr>
          <p:cNvPr id="9226" name="Oval 350"/>
          <p:cNvSpPr>
            <a:spLocks noChangeArrowheads="1"/>
          </p:cNvSpPr>
          <p:nvPr/>
        </p:nvSpPr>
        <p:spPr bwMode="auto">
          <a:xfrm>
            <a:off x="3524250" y="49133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P7</a:t>
            </a:r>
          </a:p>
        </p:txBody>
      </p:sp>
      <p:sp>
        <p:nvSpPr>
          <p:cNvPr id="9227" name="Oval 351"/>
          <p:cNvSpPr>
            <a:spLocks noChangeArrowheads="1"/>
          </p:cNvSpPr>
          <p:nvPr/>
        </p:nvSpPr>
        <p:spPr bwMode="auto">
          <a:xfrm>
            <a:off x="3124200" y="51800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P8</a:t>
            </a:r>
          </a:p>
        </p:txBody>
      </p:sp>
      <p:sp>
        <p:nvSpPr>
          <p:cNvPr id="9228" name="AutoShape 352"/>
          <p:cNvSpPr>
            <a:spLocks noChangeArrowheads="1"/>
          </p:cNvSpPr>
          <p:nvPr/>
        </p:nvSpPr>
        <p:spPr bwMode="auto">
          <a:xfrm rot="-5400000">
            <a:off x="3660775" y="4114800"/>
            <a:ext cx="2260600" cy="666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353"/>
          <p:cNvSpPr>
            <a:spLocks noChangeShapeType="1"/>
          </p:cNvSpPr>
          <p:nvPr/>
        </p:nvSpPr>
        <p:spPr bwMode="auto">
          <a:xfrm>
            <a:off x="3924300" y="351948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354"/>
          <p:cNvSpPr>
            <a:spLocks noChangeShapeType="1"/>
          </p:cNvSpPr>
          <p:nvPr/>
        </p:nvSpPr>
        <p:spPr bwMode="auto">
          <a:xfrm>
            <a:off x="3924300" y="40513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355"/>
          <p:cNvSpPr>
            <a:spLocks noChangeShapeType="1"/>
          </p:cNvSpPr>
          <p:nvPr/>
        </p:nvSpPr>
        <p:spPr bwMode="auto">
          <a:xfrm>
            <a:off x="3924300" y="458311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356"/>
          <p:cNvSpPr>
            <a:spLocks noChangeShapeType="1"/>
          </p:cNvSpPr>
          <p:nvPr/>
        </p:nvSpPr>
        <p:spPr bwMode="auto">
          <a:xfrm>
            <a:off x="3924300" y="51149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357"/>
          <p:cNvSpPr>
            <a:spLocks noChangeShapeType="1"/>
          </p:cNvSpPr>
          <p:nvPr/>
        </p:nvSpPr>
        <p:spPr bwMode="auto">
          <a:xfrm>
            <a:off x="3524250" y="48418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358"/>
          <p:cNvSpPr>
            <a:spLocks noChangeShapeType="1"/>
          </p:cNvSpPr>
          <p:nvPr/>
        </p:nvSpPr>
        <p:spPr bwMode="auto">
          <a:xfrm>
            <a:off x="3524250" y="53975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359"/>
          <p:cNvSpPr>
            <a:spLocks noChangeShapeType="1"/>
          </p:cNvSpPr>
          <p:nvPr/>
        </p:nvSpPr>
        <p:spPr bwMode="auto">
          <a:xfrm>
            <a:off x="3524250" y="433387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60"/>
          <p:cNvSpPr>
            <a:spLocks noChangeShapeType="1"/>
          </p:cNvSpPr>
          <p:nvPr/>
        </p:nvSpPr>
        <p:spPr bwMode="auto">
          <a:xfrm>
            <a:off x="3524250" y="3802063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361"/>
          <p:cNvSpPr>
            <a:spLocks noChangeShapeType="1"/>
          </p:cNvSpPr>
          <p:nvPr/>
        </p:nvSpPr>
        <p:spPr bwMode="auto">
          <a:xfrm>
            <a:off x="5124450" y="4381500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362"/>
          <p:cNvSpPr>
            <a:spLocks noChangeShapeType="1"/>
          </p:cNvSpPr>
          <p:nvPr/>
        </p:nvSpPr>
        <p:spPr bwMode="auto">
          <a:xfrm>
            <a:off x="4565650" y="5492750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363"/>
          <p:cNvSpPr>
            <a:spLocks noChangeShapeType="1"/>
          </p:cNvSpPr>
          <p:nvPr/>
        </p:nvSpPr>
        <p:spPr bwMode="auto">
          <a:xfrm>
            <a:off x="4794250" y="5295900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364"/>
          <p:cNvSpPr>
            <a:spLocks noChangeShapeType="1"/>
          </p:cNvSpPr>
          <p:nvPr/>
        </p:nvSpPr>
        <p:spPr bwMode="auto">
          <a:xfrm>
            <a:off x="5057775" y="5072063"/>
            <a:ext cx="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Text Box 365"/>
          <p:cNvSpPr txBox="1">
            <a:spLocks noChangeArrowheads="1"/>
          </p:cNvSpPr>
          <p:nvPr/>
        </p:nvSpPr>
        <p:spPr bwMode="auto">
          <a:xfrm>
            <a:off x="4419600" y="570547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42" name="Text Box 366"/>
          <p:cNvSpPr txBox="1">
            <a:spLocks noChangeArrowheads="1"/>
          </p:cNvSpPr>
          <p:nvPr/>
        </p:nvSpPr>
        <p:spPr bwMode="auto">
          <a:xfrm>
            <a:off x="4918075" y="570547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243" name="Text Box 367"/>
          <p:cNvSpPr txBox="1">
            <a:spLocks noChangeArrowheads="1"/>
          </p:cNvSpPr>
          <p:nvPr/>
        </p:nvSpPr>
        <p:spPr bwMode="auto">
          <a:xfrm>
            <a:off x="4648200" y="570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44" name="Text Box 368"/>
          <p:cNvSpPr txBox="1">
            <a:spLocks noChangeArrowheads="1"/>
          </p:cNvSpPr>
          <p:nvPr/>
        </p:nvSpPr>
        <p:spPr bwMode="auto">
          <a:xfrm>
            <a:off x="5172075" y="4079875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9245" name="Text Box 369"/>
          <p:cNvSpPr txBox="1">
            <a:spLocks noChangeArrowheads="1"/>
          </p:cNvSpPr>
          <p:nvPr/>
        </p:nvSpPr>
        <p:spPr bwMode="auto">
          <a:xfrm>
            <a:off x="4419600" y="3397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0</a:t>
            </a:r>
          </a:p>
        </p:txBody>
      </p:sp>
      <p:sp>
        <p:nvSpPr>
          <p:cNvPr id="9246" name="Text Box 370"/>
          <p:cNvSpPr txBox="1">
            <a:spLocks noChangeArrowheads="1"/>
          </p:cNvSpPr>
          <p:nvPr/>
        </p:nvSpPr>
        <p:spPr bwMode="auto">
          <a:xfrm>
            <a:off x="4419600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1</a:t>
            </a:r>
          </a:p>
        </p:txBody>
      </p:sp>
      <p:sp>
        <p:nvSpPr>
          <p:cNvPr id="9247" name="Text Box 371"/>
          <p:cNvSpPr txBox="1">
            <a:spLocks noChangeArrowheads="1"/>
          </p:cNvSpPr>
          <p:nvPr/>
        </p:nvSpPr>
        <p:spPr bwMode="auto">
          <a:xfrm>
            <a:off x="4419600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2</a:t>
            </a:r>
          </a:p>
        </p:txBody>
      </p:sp>
      <p:sp>
        <p:nvSpPr>
          <p:cNvPr id="9248" name="Text Box 372"/>
          <p:cNvSpPr txBox="1">
            <a:spLocks noChangeArrowheads="1"/>
          </p:cNvSpPr>
          <p:nvPr/>
        </p:nvSpPr>
        <p:spPr bwMode="auto">
          <a:xfrm>
            <a:off x="4419600" y="4159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3</a:t>
            </a:r>
          </a:p>
        </p:txBody>
      </p:sp>
      <p:sp>
        <p:nvSpPr>
          <p:cNvPr id="9249" name="Text Box 373"/>
          <p:cNvSpPr txBox="1">
            <a:spLocks noChangeArrowheads="1"/>
          </p:cNvSpPr>
          <p:nvPr/>
        </p:nvSpPr>
        <p:spPr bwMode="auto">
          <a:xfrm>
            <a:off x="4419600" y="4387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4</a:t>
            </a:r>
          </a:p>
        </p:txBody>
      </p:sp>
      <p:sp>
        <p:nvSpPr>
          <p:cNvPr id="9250" name="Text Box 374"/>
          <p:cNvSpPr txBox="1">
            <a:spLocks noChangeArrowheads="1"/>
          </p:cNvSpPr>
          <p:nvPr/>
        </p:nvSpPr>
        <p:spPr bwMode="auto">
          <a:xfrm>
            <a:off x="4419600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5</a:t>
            </a:r>
          </a:p>
        </p:txBody>
      </p:sp>
      <p:sp>
        <p:nvSpPr>
          <p:cNvPr id="9251" name="Text Box 375"/>
          <p:cNvSpPr txBox="1">
            <a:spLocks noChangeArrowheads="1"/>
          </p:cNvSpPr>
          <p:nvPr/>
        </p:nvSpPr>
        <p:spPr bwMode="auto">
          <a:xfrm>
            <a:off x="4419600" y="4876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6</a:t>
            </a:r>
          </a:p>
        </p:txBody>
      </p:sp>
      <p:sp>
        <p:nvSpPr>
          <p:cNvPr id="9252" name="Text Box 376"/>
          <p:cNvSpPr txBox="1">
            <a:spLocks noChangeArrowheads="1"/>
          </p:cNvSpPr>
          <p:nvPr/>
        </p:nvSpPr>
        <p:spPr bwMode="auto">
          <a:xfrm>
            <a:off x="4419600" y="5149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Rectangle 4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49530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Look-Up Table (LUT)</a:t>
            </a:r>
          </a:p>
          <a:p>
            <a:pPr lvl="1" eaLnBrk="1" hangingPunct="1"/>
            <a:r>
              <a:rPr lang="en-US" altLang="en-US" sz="2000" smtClean="0"/>
              <a:t>OUT = a XOR b XOR c</a:t>
            </a:r>
          </a:p>
        </p:txBody>
      </p:sp>
      <p:graphicFrame>
        <p:nvGraphicFramePr>
          <p:cNvPr id="343159" name="Group 119"/>
          <p:cNvGraphicFramePr>
            <a:graphicFrameLocks noGrp="1"/>
          </p:cNvGraphicFramePr>
          <p:nvPr>
            <p:ph sz="half" idx="2"/>
          </p:nvPr>
        </p:nvGraphicFramePr>
        <p:xfrm>
          <a:off x="1371600" y="2895600"/>
          <a:ext cx="1676400" cy="3260820"/>
        </p:xfrm>
        <a:graphic>
          <a:graphicData uri="http://schemas.openxmlformats.org/drawingml/2006/table">
            <a:tbl>
              <a:tblPr/>
              <a:tblGrid>
                <a:gridCol w="676275"/>
                <a:gridCol w="1000125"/>
              </a:tblGrid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abc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537B81-1823-4FCF-A635-B0331BA1D98F}" type="slidenum">
              <a:rPr lang="en-US" altLang="en-US" sz="1000">
                <a:latin typeface="Verdana" panose="020B0604030504040204" pitchFamily="34" charset="0"/>
              </a:rPr>
              <a:pPr/>
              <a:t>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</a:rPr>
              <a:t>Logic Elements</a:t>
            </a:r>
          </a:p>
        </p:txBody>
      </p:sp>
      <p:sp>
        <p:nvSpPr>
          <p:cNvPr id="343054" name="Oval 14"/>
          <p:cNvSpPr>
            <a:spLocks noChangeArrowheads="1"/>
          </p:cNvSpPr>
          <p:nvPr/>
        </p:nvSpPr>
        <p:spPr bwMode="auto">
          <a:xfrm>
            <a:off x="5391150" y="32766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3055" name="Oval 15"/>
          <p:cNvSpPr>
            <a:spLocks noChangeArrowheads="1"/>
          </p:cNvSpPr>
          <p:nvPr/>
        </p:nvSpPr>
        <p:spPr bwMode="auto">
          <a:xfrm>
            <a:off x="4991100" y="35433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56" name="Oval 16"/>
          <p:cNvSpPr>
            <a:spLocks noChangeArrowheads="1"/>
          </p:cNvSpPr>
          <p:nvPr/>
        </p:nvSpPr>
        <p:spPr bwMode="auto">
          <a:xfrm>
            <a:off x="5391150" y="38084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3057" name="Oval 17"/>
          <p:cNvSpPr>
            <a:spLocks noChangeArrowheads="1"/>
          </p:cNvSpPr>
          <p:nvPr/>
        </p:nvSpPr>
        <p:spPr bwMode="auto">
          <a:xfrm>
            <a:off x="4991100" y="40751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58" name="Oval 18"/>
          <p:cNvSpPr>
            <a:spLocks noChangeArrowheads="1"/>
          </p:cNvSpPr>
          <p:nvPr/>
        </p:nvSpPr>
        <p:spPr bwMode="auto">
          <a:xfrm>
            <a:off x="5391150" y="434022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3059" name="Oval 19"/>
          <p:cNvSpPr>
            <a:spLocks noChangeArrowheads="1"/>
          </p:cNvSpPr>
          <p:nvPr/>
        </p:nvSpPr>
        <p:spPr bwMode="auto">
          <a:xfrm>
            <a:off x="4991100" y="460692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5391150" y="487203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3061" name="Oval 21"/>
          <p:cNvSpPr>
            <a:spLocks noChangeArrowheads="1"/>
          </p:cNvSpPr>
          <p:nvPr/>
        </p:nvSpPr>
        <p:spPr bwMode="auto">
          <a:xfrm>
            <a:off x="4991100" y="513873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3062" name="AutoShape 22"/>
          <p:cNvSpPr>
            <a:spLocks noChangeArrowheads="1"/>
          </p:cNvSpPr>
          <p:nvPr/>
        </p:nvSpPr>
        <p:spPr bwMode="auto">
          <a:xfrm rot="-5400000">
            <a:off x="5527675" y="4073525"/>
            <a:ext cx="2260600" cy="666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5791200" y="347821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791200" y="40100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5791200" y="45418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5791200" y="50736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5391150" y="48006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5391150" y="535622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5391150" y="42926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5391150" y="3760788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>
            <a:off x="6991350" y="4340225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6432550" y="5451475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3" name="Line 33"/>
          <p:cNvSpPr>
            <a:spLocks noChangeShapeType="1"/>
          </p:cNvSpPr>
          <p:nvPr/>
        </p:nvSpPr>
        <p:spPr bwMode="auto">
          <a:xfrm>
            <a:off x="6661150" y="5254625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6924675" y="5030788"/>
            <a:ext cx="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5" name="Text Box 35"/>
          <p:cNvSpPr txBox="1">
            <a:spLocks noChangeArrowheads="1"/>
          </p:cNvSpPr>
          <p:nvPr/>
        </p:nvSpPr>
        <p:spPr bwMode="auto">
          <a:xfrm>
            <a:off x="6286500" y="5664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6784975" y="5664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6515100" y="5664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7038975" y="40386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6286500" y="3355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0</a:t>
            </a: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6286500" y="3584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1</a:t>
            </a: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6286500" y="38131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2</a:t>
            </a:r>
          </a:p>
        </p:txBody>
      </p:sp>
      <p:sp>
        <p:nvSpPr>
          <p:cNvPr id="343082" name="Text Box 42"/>
          <p:cNvSpPr txBox="1">
            <a:spLocks noChangeArrowheads="1"/>
          </p:cNvSpPr>
          <p:nvPr/>
        </p:nvSpPr>
        <p:spPr bwMode="auto">
          <a:xfrm>
            <a:off x="6286500" y="4117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3</a:t>
            </a:r>
          </a:p>
        </p:txBody>
      </p:sp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6286500" y="4346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4</a:t>
            </a: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6286500" y="460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5</a:t>
            </a:r>
          </a:p>
        </p:txBody>
      </p:sp>
      <p:sp>
        <p:nvSpPr>
          <p:cNvPr id="343085" name="Text Box 45"/>
          <p:cNvSpPr txBox="1">
            <a:spLocks noChangeArrowheads="1"/>
          </p:cNvSpPr>
          <p:nvPr/>
        </p:nvSpPr>
        <p:spPr bwMode="auto">
          <a:xfrm>
            <a:off x="6286500" y="48355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6</a:t>
            </a:r>
          </a:p>
        </p:txBody>
      </p:sp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6286500" y="5108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4" grpId="0" animBg="1"/>
      <p:bldP spid="343055" grpId="0" animBg="1"/>
      <p:bldP spid="343056" grpId="0" animBg="1"/>
      <p:bldP spid="343057" grpId="0" animBg="1"/>
      <p:bldP spid="343058" grpId="0" animBg="1"/>
      <p:bldP spid="343059" grpId="0" animBg="1"/>
      <p:bldP spid="343060" grpId="0" animBg="1"/>
      <p:bldP spid="343061" grpId="0" animBg="1"/>
      <p:bldP spid="343062" grpId="0" animBg="1"/>
      <p:bldP spid="343063" grpId="0" animBg="1"/>
      <p:bldP spid="343064" grpId="0" animBg="1"/>
      <p:bldP spid="343065" grpId="0" animBg="1"/>
      <p:bldP spid="343066" grpId="0" animBg="1"/>
      <p:bldP spid="343067" grpId="0" animBg="1"/>
      <p:bldP spid="343068" grpId="0" animBg="1"/>
      <p:bldP spid="343069" grpId="0" animBg="1"/>
      <p:bldP spid="343070" grpId="0" animBg="1"/>
      <p:bldP spid="343071" grpId="0" animBg="1"/>
      <p:bldP spid="343072" grpId="0" animBg="1"/>
      <p:bldP spid="343073" grpId="0" animBg="1"/>
      <p:bldP spid="343074" grpId="0" animBg="1"/>
      <p:bldP spid="343075" grpId="0"/>
      <p:bldP spid="343076" grpId="0"/>
      <p:bldP spid="343077" grpId="0"/>
      <p:bldP spid="343078" grpId="0"/>
      <p:bldP spid="343079" grpId="0"/>
      <p:bldP spid="343080" grpId="0"/>
      <p:bldP spid="343081" grpId="0"/>
      <p:bldP spid="343082" grpId="0"/>
      <p:bldP spid="343083" grpId="0"/>
      <p:bldP spid="343084" grpId="0"/>
      <p:bldP spid="343085" grpId="0"/>
      <p:bldP spid="3430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Elements</a:t>
            </a:r>
          </a:p>
        </p:txBody>
      </p:sp>
      <p:sp>
        <p:nvSpPr>
          <p:cNvPr id="11268" name="Rectangle 32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 smtClean="0">
                <a:latin typeface="Tahoma" panose="020B0604030504040204" pitchFamily="34" charset="0"/>
              </a:rPr>
              <a:t>Look-Up Table (LUT)</a:t>
            </a:r>
          </a:p>
          <a:p>
            <a:pPr lvl="1" eaLnBrk="1" hangingPunct="1"/>
            <a:r>
              <a:rPr lang="en-US" altLang="en-US" smtClean="0">
                <a:latin typeface="Tahoma" panose="020B0604030504040204" pitchFamily="34" charset="0"/>
              </a:rPr>
              <a:t>OUT = ab + ac + bc</a:t>
            </a:r>
          </a:p>
        </p:txBody>
      </p:sp>
      <p:graphicFrame>
        <p:nvGraphicFramePr>
          <p:cNvPr id="344164" name="Group 100"/>
          <p:cNvGraphicFramePr>
            <a:graphicFrameLocks noGrp="1"/>
          </p:cNvGraphicFramePr>
          <p:nvPr>
            <p:ph sz="half" idx="2"/>
          </p:nvPr>
        </p:nvGraphicFramePr>
        <p:xfrm>
          <a:off x="1371600" y="2895600"/>
          <a:ext cx="1905000" cy="3352803"/>
        </p:xfrm>
        <a:graphic>
          <a:graphicData uri="http://schemas.openxmlformats.org/drawingml/2006/table">
            <a:tbl>
              <a:tblPr/>
              <a:tblGrid>
                <a:gridCol w="768350"/>
                <a:gridCol w="11366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112550-0990-42AE-B969-C810FA53AC52}" type="slidenum">
              <a:rPr lang="en-US" altLang="en-US" sz="1000">
                <a:latin typeface="Verdana" panose="020B0604030504040204" pitchFamily="34" charset="0"/>
              </a:rPr>
              <a:pPr/>
              <a:t>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4097" name="Oval 33"/>
          <p:cNvSpPr>
            <a:spLocks noChangeArrowheads="1"/>
          </p:cNvSpPr>
          <p:nvPr/>
        </p:nvSpPr>
        <p:spPr bwMode="auto">
          <a:xfrm>
            <a:off x="5467350" y="28956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098" name="Oval 34"/>
          <p:cNvSpPr>
            <a:spLocks noChangeArrowheads="1"/>
          </p:cNvSpPr>
          <p:nvPr/>
        </p:nvSpPr>
        <p:spPr bwMode="auto">
          <a:xfrm>
            <a:off x="5067300" y="3162300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4099" name="Oval 35"/>
          <p:cNvSpPr>
            <a:spLocks noChangeArrowheads="1"/>
          </p:cNvSpPr>
          <p:nvPr/>
        </p:nvSpPr>
        <p:spPr bwMode="auto">
          <a:xfrm>
            <a:off x="5467350" y="34274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100" name="Oval 36"/>
          <p:cNvSpPr>
            <a:spLocks noChangeArrowheads="1"/>
          </p:cNvSpPr>
          <p:nvPr/>
        </p:nvSpPr>
        <p:spPr bwMode="auto">
          <a:xfrm>
            <a:off x="5067300" y="3694113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101" name="Oval 37"/>
          <p:cNvSpPr>
            <a:spLocks noChangeArrowheads="1"/>
          </p:cNvSpPr>
          <p:nvPr/>
        </p:nvSpPr>
        <p:spPr bwMode="auto">
          <a:xfrm>
            <a:off x="5467350" y="395922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102" name="Oval 38"/>
          <p:cNvSpPr>
            <a:spLocks noChangeArrowheads="1"/>
          </p:cNvSpPr>
          <p:nvPr/>
        </p:nvSpPr>
        <p:spPr bwMode="auto">
          <a:xfrm>
            <a:off x="5067300" y="4225925"/>
            <a:ext cx="400050" cy="398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103" name="Oval 39"/>
          <p:cNvSpPr>
            <a:spLocks noChangeArrowheads="1"/>
          </p:cNvSpPr>
          <p:nvPr/>
        </p:nvSpPr>
        <p:spPr bwMode="auto">
          <a:xfrm>
            <a:off x="5467350" y="449103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4104" name="Oval 40"/>
          <p:cNvSpPr>
            <a:spLocks noChangeArrowheads="1"/>
          </p:cNvSpPr>
          <p:nvPr/>
        </p:nvSpPr>
        <p:spPr bwMode="auto">
          <a:xfrm>
            <a:off x="5067300" y="4757738"/>
            <a:ext cx="400050" cy="398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4105" name="AutoShape 41"/>
          <p:cNvSpPr>
            <a:spLocks noChangeArrowheads="1"/>
          </p:cNvSpPr>
          <p:nvPr/>
        </p:nvSpPr>
        <p:spPr bwMode="auto">
          <a:xfrm rot="-5400000">
            <a:off x="5603875" y="3692525"/>
            <a:ext cx="2260600" cy="666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6" name="Line 42"/>
          <p:cNvSpPr>
            <a:spLocks noChangeShapeType="1"/>
          </p:cNvSpPr>
          <p:nvPr/>
        </p:nvSpPr>
        <p:spPr bwMode="auto">
          <a:xfrm>
            <a:off x="5867400" y="309721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Line 43"/>
          <p:cNvSpPr>
            <a:spLocks noChangeShapeType="1"/>
          </p:cNvSpPr>
          <p:nvPr/>
        </p:nvSpPr>
        <p:spPr bwMode="auto">
          <a:xfrm>
            <a:off x="5867400" y="36290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8" name="Line 44"/>
          <p:cNvSpPr>
            <a:spLocks noChangeShapeType="1"/>
          </p:cNvSpPr>
          <p:nvPr/>
        </p:nvSpPr>
        <p:spPr bwMode="auto">
          <a:xfrm>
            <a:off x="5867400" y="41608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9" name="Line 45"/>
          <p:cNvSpPr>
            <a:spLocks noChangeShapeType="1"/>
          </p:cNvSpPr>
          <p:nvPr/>
        </p:nvSpPr>
        <p:spPr bwMode="auto">
          <a:xfrm>
            <a:off x="5867400" y="46926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0" name="Line 46"/>
          <p:cNvSpPr>
            <a:spLocks noChangeShapeType="1"/>
          </p:cNvSpPr>
          <p:nvPr/>
        </p:nvSpPr>
        <p:spPr bwMode="auto">
          <a:xfrm>
            <a:off x="5467350" y="44196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1" name="Line 47"/>
          <p:cNvSpPr>
            <a:spLocks noChangeShapeType="1"/>
          </p:cNvSpPr>
          <p:nvPr/>
        </p:nvSpPr>
        <p:spPr bwMode="auto">
          <a:xfrm>
            <a:off x="5467350" y="4975225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2" name="Line 48"/>
          <p:cNvSpPr>
            <a:spLocks noChangeShapeType="1"/>
          </p:cNvSpPr>
          <p:nvPr/>
        </p:nvSpPr>
        <p:spPr bwMode="auto">
          <a:xfrm>
            <a:off x="5467350" y="3911600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3" name="Line 49"/>
          <p:cNvSpPr>
            <a:spLocks noChangeShapeType="1"/>
          </p:cNvSpPr>
          <p:nvPr/>
        </p:nvSpPr>
        <p:spPr bwMode="auto">
          <a:xfrm>
            <a:off x="5467350" y="3379788"/>
            <a:ext cx="933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4" name="Line 50"/>
          <p:cNvSpPr>
            <a:spLocks noChangeShapeType="1"/>
          </p:cNvSpPr>
          <p:nvPr/>
        </p:nvSpPr>
        <p:spPr bwMode="auto">
          <a:xfrm>
            <a:off x="7067550" y="3959225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5" name="Line 51"/>
          <p:cNvSpPr>
            <a:spLocks noChangeShapeType="1"/>
          </p:cNvSpPr>
          <p:nvPr/>
        </p:nvSpPr>
        <p:spPr bwMode="auto">
          <a:xfrm>
            <a:off x="6508750" y="5070475"/>
            <a:ext cx="0" cy="261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6" name="Line 52"/>
          <p:cNvSpPr>
            <a:spLocks noChangeShapeType="1"/>
          </p:cNvSpPr>
          <p:nvPr/>
        </p:nvSpPr>
        <p:spPr bwMode="auto">
          <a:xfrm>
            <a:off x="6737350" y="4873625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7" name="Line 53"/>
          <p:cNvSpPr>
            <a:spLocks noChangeShapeType="1"/>
          </p:cNvSpPr>
          <p:nvPr/>
        </p:nvSpPr>
        <p:spPr bwMode="auto">
          <a:xfrm>
            <a:off x="7000875" y="4649788"/>
            <a:ext cx="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18" name="Text Box 54"/>
          <p:cNvSpPr txBox="1">
            <a:spLocks noChangeArrowheads="1"/>
          </p:cNvSpPr>
          <p:nvPr/>
        </p:nvSpPr>
        <p:spPr bwMode="auto">
          <a:xfrm>
            <a:off x="6362700" y="5283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4119" name="Text Box 55"/>
          <p:cNvSpPr txBox="1">
            <a:spLocks noChangeArrowheads="1"/>
          </p:cNvSpPr>
          <p:nvPr/>
        </p:nvSpPr>
        <p:spPr bwMode="auto">
          <a:xfrm>
            <a:off x="6861175" y="5283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4120" name="Text Box 56"/>
          <p:cNvSpPr txBox="1">
            <a:spLocks noChangeArrowheads="1"/>
          </p:cNvSpPr>
          <p:nvPr/>
        </p:nvSpPr>
        <p:spPr bwMode="auto">
          <a:xfrm>
            <a:off x="6591300" y="528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4121" name="Text Box 57"/>
          <p:cNvSpPr txBox="1">
            <a:spLocks noChangeArrowheads="1"/>
          </p:cNvSpPr>
          <p:nvPr/>
        </p:nvSpPr>
        <p:spPr bwMode="auto">
          <a:xfrm>
            <a:off x="7115175" y="36576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344122" name="Text Box 58"/>
          <p:cNvSpPr txBox="1">
            <a:spLocks noChangeArrowheads="1"/>
          </p:cNvSpPr>
          <p:nvPr/>
        </p:nvSpPr>
        <p:spPr bwMode="auto">
          <a:xfrm>
            <a:off x="6362700" y="2974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0</a:t>
            </a:r>
          </a:p>
        </p:txBody>
      </p:sp>
      <p:sp>
        <p:nvSpPr>
          <p:cNvPr id="344123" name="Text Box 59"/>
          <p:cNvSpPr txBox="1">
            <a:spLocks noChangeArrowheads="1"/>
          </p:cNvSpPr>
          <p:nvPr/>
        </p:nvSpPr>
        <p:spPr bwMode="auto">
          <a:xfrm>
            <a:off x="6362700" y="3203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1</a:t>
            </a: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6362700" y="34321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2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6362700" y="37369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3</a:t>
            </a:r>
          </a:p>
        </p:txBody>
      </p:sp>
      <p:sp>
        <p:nvSpPr>
          <p:cNvPr id="344126" name="Text Box 62"/>
          <p:cNvSpPr txBox="1">
            <a:spLocks noChangeArrowheads="1"/>
          </p:cNvSpPr>
          <p:nvPr/>
        </p:nvSpPr>
        <p:spPr bwMode="auto">
          <a:xfrm>
            <a:off x="6362700" y="3965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4</a:t>
            </a:r>
          </a:p>
        </p:txBody>
      </p:sp>
      <p:sp>
        <p:nvSpPr>
          <p:cNvPr id="344127" name="Text Box 63"/>
          <p:cNvSpPr txBox="1">
            <a:spLocks noChangeArrowheads="1"/>
          </p:cNvSpPr>
          <p:nvPr/>
        </p:nvSpPr>
        <p:spPr bwMode="auto">
          <a:xfrm>
            <a:off x="6362700" y="4225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5</a:t>
            </a:r>
          </a:p>
        </p:txBody>
      </p:sp>
      <p:sp>
        <p:nvSpPr>
          <p:cNvPr id="344128" name="Text Box 64"/>
          <p:cNvSpPr txBox="1">
            <a:spLocks noChangeArrowheads="1"/>
          </p:cNvSpPr>
          <p:nvPr/>
        </p:nvSpPr>
        <p:spPr bwMode="auto">
          <a:xfrm>
            <a:off x="6362700" y="44545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6</a:t>
            </a:r>
          </a:p>
        </p:txBody>
      </p:sp>
      <p:sp>
        <p:nvSpPr>
          <p:cNvPr id="344129" name="Text Box 65"/>
          <p:cNvSpPr txBox="1">
            <a:spLocks noChangeArrowheads="1"/>
          </p:cNvSpPr>
          <p:nvPr/>
        </p:nvSpPr>
        <p:spPr bwMode="auto">
          <a:xfrm>
            <a:off x="6362700" y="4727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7</a:t>
            </a:r>
          </a:p>
        </p:txBody>
      </p:sp>
      <p:sp>
        <p:nvSpPr>
          <p:cNvPr id="11334" name="Line 101"/>
          <p:cNvSpPr>
            <a:spLocks noChangeShapeType="1"/>
          </p:cNvSpPr>
          <p:nvPr/>
        </p:nvSpPr>
        <p:spPr bwMode="auto">
          <a:xfrm>
            <a:off x="2311400" y="21463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102"/>
          <p:cNvSpPr>
            <a:spLocks noChangeShapeType="1"/>
          </p:cNvSpPr>
          <p:nvPr/>
        </p:nvSpPr>
        <p:spPr bwMode="auto">
          <a:xfrm>
            <a:off x="3962400" y="20812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Line 103"/>
          <p:cNvSpPr>
            <a:spLocks noChangeShapeType="1"/>
          </p:cNvSpPr>
          <p:nvPr/>
        </p:nvSpPr>
        <p:spPr bwMode="auto">
          <a:xfrm>
            <a:off x="3760788" y="2081213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4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7" grpId="0" animBg="1"/>
      <p:bldP spid="344098" grpId="0" animBg="1"/>
      <p:bldP spid="344099" grpId="0" animBg="1"/>
      <p:bldP spid="344100" grpId="0" animBg="1"/>
      <p:bldP spid="344101" grpId="0" animBg="1"/>
      <p:bldP spid="344102" grpId="0" animBg="1"/>
      <p:bldP spid="344103" grpId="0" animBg="1"/>
      <p:bldP spid="344104" grpId="0" animBg="1"/>
      <p:bldP spid="344105" grpId="0" animBg="1"/>
      <p:bldP spid="344106" grpId="0" animBg="1"/>
      <p:bldP spid="344107" grpId="0" animBg="1"/>
      <p:bldP spid="344108" grpId="0" animBg="1"/>
      <p:bldP spid="344109" grpId="0" animBg="1"/>
      <p:bldP spid="344110" grpId="0" animBg="1"/>
      <p:bldP spid="344111" grpId="0" animBg="1"/>
      <p:bldP spid="344112" grpId="0" animBg="1"/>
      <p:bldP spid="344113" grpId="0" animBg="1"/>
      <p:bldP spid="344114" grpId="0" animBg="1"/>
      <p:bldP spid="344115" grpId="0" animBg="1"/>
      <p:bldP spid="344116" grpId="0" animBg="1"/>
      <p:bldP spid="344117" grpId="0" animBg="1"/>
      <p:bldP spid="344118" grpId="0"/>
      <p:bldP spid="344119" grpId="0"/>
      <p:bldP spid="344120" grpId="0"/>
      <p:bldP spid="344121" grpId="0"/>
      <p:bldP spid="344122" grpId="0"/>
      <p:bldP spid="344123" grpId="0"/>
      <p:bldP spid="344124" grpId="0"/>
      <p:bldP spid="344125" grpId="0"/>
      <p:bldP spid="344126" grpId="0"/>
      <p:bldP spid="344127" grpId="0"/>
      <p:bldP spid="344128" grpId="0"/>
      <p:bldP spid="3441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23991</TotalTime>
  <Words>1558</Words>
  <Application>Microsoft Office PowerPoint</Application>
  <PresentationFormat>On-screen Show (4:3)</PresentationFormat>
  <Paragraphs>523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555Theme</vt:lpstr>
      <vt:lpstr>Image</vt:lpstr>
      <vt:lpstr>ECE 551 Digital Design And Synthesis</vt:lpstr>
      <vt:lpstr>Administrative Matters</vt:lpstr>
      <vt:lpstr>PowerPoint Presentation</vt:lpstr>
      <vt:lpstr>FPGAs</vt:lpstr>
      <vt:lpstr>Programming an FPGA</vt:lpstr>
      <vt:lpstr>Configurable Routing Elements</vt:lpstr>
      <vt:lpstr>Logic Elements</vt:lpstr>
      <vt:lpstr>PowerPoint Presentation</vt:lpstr>
      <vt:lpstr>Logic Elements</vt:lpstr>
      <vt:lpstr>Logic Elements</vt:lpstr>
      <vt:lpstr>FPGA Logic Structure</vt:lpstr>
      <vt:lpstr>Xilinx 4000 Combinational Logic Block</vt:lpstr>
      <vt:lpstr>Xilinx 4000 FPGA</vt:lpstr>
      <vt:lpstr>FPGAs</vt:lpstr>
      <vt:lpstr>Standard Cells</vt:lpstr>
      <vt:lpstr>Standard Cell Layouts</vt:lpstr>
      <vt:lpstr>Standard Cells</vt:lpstr>
      <vt:lpstr>Custom Logic</vt:lpstr>
      <vt:lpstr>PowerPoint Presentation</vt:lpstr>
      <vt:lpstr>Hardware Implementations</vt:lpstr>
      <vt:lpstr>Tech Mapping: Std. Cells</vt:lpstr>
      <vt:lpstr>Tech Mapping: FPGAs</vt:lpstr>
      <vt:lpstr>Tech Mapping: FPGAs</vt:lpstr>
      <vt:lpstr>Tech Mapping: FPGAs</vt:lpstr>
      <vt:lpstr>Placement</vt:lpstr>
      <vt:lpstr>PowerPoint Presentation</vt:lpstr>
      <vt:lpstr>Partitioning Example</vt:lpstr>
      <vt:lpstr>Partitioning Example - Bad</vt:lpstr>
      <vt:lpstr>Partitioning</vt:lpstr>
      <vt:lpstr>Partitioning Example - Bad</vt:lpstr>
      <vt:lpstr>Partitioning Example - Better</vt:lpstr>
      <vt:lpstr>Floorplanning</vt:lpstr>
      <vt:lpstr>Floorplanning Example</vt:lpstr>
      <vt:lpstr>Floorplanning Example</vt:lpstr>
      <vt:lpstr>Routing</vt:lpstr>
      <vt:lpstr>Global Routing</vt:lpstr>
      <vt:lpstr>Detailed Routing: Std. Cells</vt:lpstr>
      <vt:lpstr>Detailed Routing: FPGAs</vt:lpstr>
      <vt:lpstr>Detailed Routing: FPGAs</vt:lpstr>
      <vt:lpstr>Detailed Routing: FPGAs</vt:lpstr>
      <vt:lpstr>Detailed Routing: FPGAs</vt:lpstr>
      <vt:lpstr>Conclusion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275</cp:revision>
  <cp:lastPrinted>2013-04-29T17:51:11Z</cp:lastPrinted>
  <dcterms:created xsi:type="dcterms:W3CDTF">2004-09-02T02:36:09Z</dcterms:created>
  <dcterms:modified xsi:type="dcterms:W3CDTF">2019-04-09T14:19:14Z</dcterms:modified>
</cp:coreProperties>
</file>