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2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8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9" r:id="rId15"/>
    <p:sldId id="527" r:id="rId16"/>
    <p:sldId id="528" r:id="rId17"/>
    <p:sldId id="530" r:id="rId18"/>
    <p:sldId id="537" r:id="rId19"/>
    <p:sldId id="531" r:id="rId20"/>
    <p:sldId id="533" r:id="rId21"/>
    <p:sldId id="534" r:id="rId22"/>
    <p:sldId id="535" r:id="rId23"/>
    <p:sldId id="536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FF"/>
    <a:srgbClr val="CC0000"/>
    <a:srgbClr val="0000A0"/>
    <a:srgbClr val="0066CC"/>
    <a:srgbClr val="0033CC"/>
    <a:srgbClr val="6699FF"/>
    <a:srgbClr val="008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8" autoAdjust="0"/>
  </p:normalViewPr>
  <p:slideViewPr>
    <p:cSldViewPr>
      <p:cViewPr varScale="1">
        <p:scale>
          <a:sx n="89" d="100"/>
          <a:sy n="89" d="100"/>
        </p:scale>
        <p:origin x="177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2439B-8DD0-4F4F-8390-96464A3483E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657135F-7160-4685-8291-B8B987A874D6}">
      <dgm:prSet phldrT="[Text]"/>
      <dgm:spPr/>
      <dgm:t>
        <a:bodyPr/>
        <a:lstStyle/>
        <a:p>
          <a:r>
            <a:rPr lang="en-US" b="1" dirty="0" smtClean="0"/>
            <a:t>Top Level Module</a:t>
          </a:r>
        </a:p>
        <a:p>
          <a:r>
            <a:rPr lang="en-US" dirty="0" smtClean="0"/>
            <a:t>Instantiate </a:t>
          </a:r>
          <a:r>
            <a:rPr lang="en-US" dirty="0" err="1" smtClean="0"/>
            <a:t>testbench</a:t>
          </a:r>
          <a:r>
            <a:rPr lang="en-US" dirty="0" smtClean="0"/>
            <a:t> class</a:t>
          </a:r>
          <a:endParaRPr lang="en-IN" dirty="0"/>
        </a:p>
      </dgm:t>
    </dgm:pt>
    <dgm:pt modelId="{90DE26C2-517D-48FD-A86D-B40BAB7C0778}" type="parTrans" cxnId="{75B8A626-01BB-4C42-96F2-AFFF94EF2C07}">
      <dgm:prSet/>
      <dgm:spPr/>
      <dgm:t>
        <a:bodyPr/>
        <a:lstStyle/>
        <a:p>
          <a:endParaRPr lang="en-IN"/>
        </a:p>
      </dgm:t>
    </dgm:pt>
    <dgm:pt modelId="{9A91E10C-FB63-40A4-98D5-4D22BE640FD0}" type="sibTrans" cxnId="{75B8A626-01BB-4C42-96F2-AFFF94EF2C07}">
      <dgm:prSet/>
      <dgm:spPr/>
      <dgm:t>
        <a:bodyPr/>
        <a:lstStyle/>
        <a:p>
          <a:endParaRPr lang="en-IN"/>
        </a:p>
      </dgm:t>
    </dgm:pt>
    <dgm:pt modelId="{264936D1-6001-4F27-80E5-6EE9268DCE10}">
      <dgm:prSet phldrT="[Text]"/>
      <dgm:spPr/>
      <dgm:t>
        <a:bodyPr/>
        <a:lstStyle/>
        <a:p>
          <a:r>
            <a:rPr lang="en-US" b="1" dirty="0" smtClean="0"/>
            <a:t>Tester Class</a:t>
          </a:r>
          <a:endParaRPr lang="en-IN" b="1" dirty="0"/>
        </a:p>
      </dgm:t>
    </dgm:pt>
    <dgm:pt modelId="{3ACCBDF4-8AE9-428E-82AB-507DCDE567A4}" type="sibTrans" cxnId="{129A4CD5-CA3C-4C36-A0C3-9804408D2A3B}">
      <dgm:prSet/>
      <dgm:spPr/>
      <dgm:t>
        <a:bodyPr/>
        <a:lstStyle/>
        <a:p>
          <a:endParaRPr lang="en-IN"/>
        </a:p>
      </dgm:t>
    </dgm:pt>
    <dgm:pt modelId="{3B32917C-AF9B-4DBC-88A4-70C35A8037F1}" type="parTrans" cxnId="{129A4CD5-CA3C-4C36-A0C3-9804408D2A3B}">
      <dgm:prSet/>
      <dgm:spPr/>
      <dgm:t>
        <a:bodyPr/>
        <a:lstStyle/>
        <a:p>
          <a:endParaRPr lang="en-IN"/>
        </a:p>
      </dgm:t>
    </dgm:pt>
    <dgm:pt modelId="{2843A3E4-196F-4F66-A08F-B5B89558CED4}">
      <dgm:prSet phldrT="[Text]"/>
      <dgm:spPr/>
      <dgm:t>
        <a:bodyPr/>
        <a:lstStyle/>
        <a:p>
          <a:r>
            <a:rPr lang="en-US" b="1" dirty="0" err="1" smtClean="0"/>
            <a:t>Testbench</a:t>
          </a:r>
          <a:r>
            <a:rPr lang="en-US" b="1" dirty="0" smtClean="0"/>
            <a:t> Class</a:t>
          </a:r>
        </a:p>
        <a:p>
          <a:r>
            <a:rPr lang="en-US" dirty="0" smtClean="0"/>
            <a:t>Top level class instantiates 3 classes</a:t>
          </a:r>
          <a:endParaRPr lang="en-IN" dirty="0"/>
        </a:p>
      </dgm:t>
    </dgm:pt>
    <dgm:pt modelId="{D21E89BA-2AE3-4281-9BF5-BFD9C4726001}" type="sibTrans" cxnId="{777D7310-4FF6-4B98-B277-5CA632051044}">
      <dgm:prSet/>
      <dgm:spPr/>
      <dgm:t>
        <a:bodyPr/>
        <a:lstStyle/>
        <a:p>
          <a:endParaRPr lang="en-IN"/>
        </a:p>
      </dgm:t>
    </dgm:pt>
    <dgm:pt modelId="{E80261FD-4164-409A-983E-876A5A3EF771}" type="parTrans" cxnId="{777D7310-4FF6-4B98-B277-5CA632051044}">
      <dgm:prSet/>
      <dgm:spPr/>
      <dgm:t>
        <a:bodyPr/>
        <a:lstStyle/>
        <a:p>
          <a:endParaRPr lang="en-IN"/>
        </a:p>
      </dgm:t>
    </dgm:pt>
    <dgm:pt modelId="{69643383-83C5-4514-ADB3-8B4CBB19B880}">
      <dgm:prSet phldrT="[Text]"/>
      <dgm:spPr/>
      <dgm:t>
        <a:bodyPr/>
        <a:lstStyle/>
        <a:p>
          <a:r>
            <a:rPr lang="en-US" b="1" dirty="0" smtClean="0"/>
            <a:t>Scoreboard Class</a:t>
          </a:r>
          <a:endParaRPr lang="en-IN" b="1" dirty="0"/>
        </a:p>
      </dgm:t>
    </dgm:pt>
    <dgm:pt modelId="{1F9E9F53-7E8B-4BC5-91CA-D262AAC74476}" type="parTrans" cxnId="{C563DA13-70AB-4763-B08E-7B1288E68FD3}">
      <dgm:prSet/>
      <dgm:spPr/>
      <dgm:t>
        <a:bodyPr/>
        <a:lstStyle/>
        <a:p>
          <a:endParaRPr lang="en-IN"/>
        </a:p>
      </dgm:t>
    </dgm:pt>
    <dgm:pt modelId="{185A7CA7-884E-4E1E-9E17-6F826A02A493}" type="sibTrans" cxnId="{C563DA13-70AB-4763-B08E-7B1288E68FD3}">
      <dgm:prSet/>
      <dgm:spPr/>
      <dgm:t>
        <a:bodyPr/>
        <a:lstStyle/>
        <a:p>
          <a:endParaRPr lang="en-IN"/>
        </a:p>
      </dgm:t>
    </dgm:pt>
    <dgm:pt modelId="{82E4D0B7-A772-49DA-B0DC-3EEF1FBE810F}">
      <dgm:prSet phldrT="[Text]"/>
      <dgm:spPr/>
      <dgm:t>
        <a:bodyPr/>
        <a:lstStyle/>
        <a:p>
          <a:r>
            <a:rPr lang="en-US" b="1" dirty="0" smtClean="0"/>
            <a:t>Coverage Class</a:t>
          </a:r>
          <a:endParaRPr lang="en-IN" b="1" dirty="0"/>
        </a:p>
      </dgm:t>
    </dgm:pt>
    <dgm:pt modelId="{F69B1336-4058-4E7F-B084-069B0F033545}" type="parTrans" cxnId="{00C58BE6-1EA6-4C15-8834-A2C5AC0DA8B3}">
      <dgm:prSet/>
      <dgm:spPr/>
      <dgm:t>
        <a:bodyPr/>
        <a:lstStyle/>
        <a:p>
          <a:endParaRPr lang="en-IN"/>
        </a:p>
      </dgm:t>
    </dgm:pt>
    <dgm:pt modelId="{1987F2C2-809B-4C0F-864D-5B12F516CDCF}" type="sibTrans" cxnId="{00C58BE6-1EA6-4C15-8834-A2C5AC0DA8B3}">
      <dgm:prSet/>
      <dgm:spPr/>
      <dgm:t>
        <a:bodyPr/>
        <a:lstStyle/>
        <a:p>
          <a:endParaRPr lang="en-IN"/>
        </a:p>
      </dgm:t>
    </dgm:pt>
    <dgm:pt modelId="{E960F0B7-6231-4964-A29D-84BF69312028}" type="pres">
      <dgm:prSet presAssocID="{7F92439B-8DD0-4F4F-8390-96464A3483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7D5C4C5-C054-44CA-8EB4-897F6ADC00AB}" type="pres">
      <dgm:prSet presAssocID="{1657135F-7160-4685-8291-B8B987A874D6}" presName="hierRoot1" presStyleCnt="0"/>
      <dgm:spPr/>
    </dgm:pt>
    <dgm:pt modelId="{9CBC2BC9-758B-49B3-911D-C6E87D474D12}" type="pres">
      <dgm:prSet presAssocID="{1657135F-7160-4685-8291-B8B987A874D6}" presName="composite" presStyleCnt="0"/>
      <dgm:spPr/>
    </dgm:pt>
    <dgm:pt modelId="{AFD135A8-2A93-4B2C-A315-EEDDCD8560D0}" type="pres">
      <dgm:prSet presAssocID="{1657135F-7160-4685-8291-B8B987A874D6}" presName="background" presStyleLbl="node0" presStyleIdx="0" presStyleCnt="1"/>
      <dgm:spPr/>
    </dgm:pt>
    <dgm:pt modelId="{ABFC7A9F-2F55-4DDC-A72C-E99A7743407A}" type="pres">
      <dgm:prSet presAssocID="{1657135F-7160-4685-8291-B8B987A874D6}" presName="text" presStyleLbl="fgAcc0" presStyleIdx="0" presStyleCnt="1" custScaleX="21255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9FFCA48-6875-4017-A132-A69E3FBF7147}" type="pres">
      <dgm:prSet presAssocID="{1657135F-7160-4685-8291-B8B987A874D6}" presName="hierChild2" presStyleCnt="0"/>
      <dgm:spPr/>
    </dgm:pt>
    <dgm:pt modelId="{01967C9D-9A64-41FE-B6D6-AFB1E230CAC6}" type="pres">
      <dgm:prSet presAssocID="{E80261FD-4164-409A-983E-876A5A3EF771}" presName="Name10" presStyleLbl="parChTrans1D2" presStyleIdx="0" presStyleCnt="1"/>
      <dgm:spPr/>
      <dgm:t>
        <a:bodyPr/>
        <a:lstStyle/>
        <a:p>
          <a:endParaRPr lang="en-IN"/>
        </a:p>
      </dgm:t>
    </dgm:pt>
    <dgm:pt modelId="{45A60861-B730-48DB-94E9-E7299C7E85E4}" type="pres">
      <dgm:prSet presAssocID="{2843A3E4-196F-4F66-A08F-B5B89558CED4}" presName="hierRoot2" presStyleCnt="0"/>
      <dgm:spPr/>
    </dgm:pt>
    <dgm:pt modelId="{4FD95B31-87F2-4FB6-B561-2086801A2EE4}" type="pres">
      <dgm:prSet presAssocID="{2843A3E4-196F-4F66-A08F-B5B89558CED4}" presName="composite2" presStyleCnt="0"/>
      <dgm:spPr/>
    </dgm:pt>
    <dgm:pt modelId="{C4FB982E-8719-40B2-A356-1AE609E25D54}" type="pres">
      <dgm:prSet presAssocID="{2843A3E4-196F-4F66-A08F-B5B89558CED4}" presName="background2" presStyleLbl="node2" presStyleIdx="0" presStyleCnt="1"/>
      <dgm:spPr/>
    </dgm:pt>
    <dgm:pt modelId="{6E318C96-1F0A-4DCA-B459-60DB73FB8C26}" type="pres">
      <dgm:prSet presAssocID="{2843A3E4-196F-4F66-A08F-B5B89558CED4}" presName="text2" presStyleLbl="fgAcc2" presStyleIdx="0" presStyleCnt="1" custScaleX="14448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BD57F40-CD07-4A7C-B5CE-FEE4FD481FE6}" type="pres">
      <dgm:prSet presAssocID="{2843A3E4-196F-4F66-A08F-B5B89558CED4}" presName="hierChild3" presStyleCnt="0"/>
      <dgm:spPr/>
    </dgm:pt>
    <dgm:pt modelId="{ADE9E589-EA46-4FF5-9EB0-B4638A4C3CE1}" type="pres">
      <dgm:prSet presAssocID="{3B32917C-AF9B-4DBC-88A4-70C35A8037F1}" presName="Name17" presStyleLbl="parChTrans1D3" presStyleIdx="0" presStyleCnt="3"/>
      <dgm:spPr/>
      <dgm:t>
        <a:bodyPr/>
        <a:lstStyle/>
        <a:p>
          <a:endParaRPr lang="en-IN"/>
        </a:p>
      </dgm:t>
    </dgm:pt>
    <dgm:pt modelId="{D7765D63-D554-4FC4-8FEF-7F28BDCA7C67}" type="pres">
      <dgm:prSet presAssocID="{264936D1-6001-4F27-80E5-6EE9268DCE10}" presName="hierRoot3" presStyleCnt="0"/>
      <dgm:spPr/>
    </dgm:pt>
    <dgm:pt modelId="{BE8A470F-1A08-4A4F-81C8-A9EF248A5BCC}" type="pres">
      <dgm:prSet presAssocID="{264936D1-6001-4F27-80E5-6EE9268DCE10}" presName="composite3" presStyleCnt="0"/>
      <dgm:spPr/>
    </dgm:pt>
    <dgm:pt modelId="{BC5E142D-AC1B-414D-8DB3-58324D5A84AC}" type="pres">
      <dgm:prSet presAssocID="{264936D1-6001-4F27-80E5-6EE9268DCE10}" presName="background3" presStyleLbl="node3" presStyleIdx="0" presStyleCnt="3"/>
      <dgm:spPr/>
    </dgm:pt>
    <dgm:pt modelId="{DF594D55-96BB-4F25-BBFD-549F2CF415E9}" type="pres">
      <dgm:prSet presAssocID="{264936D1-6001-4F27-80E5-6EE9268DCE10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CC296D2-0964-4205-B4C7-D5E4DD29CB78}" type="pres">
      <dgm:prSet presAssocID="{264936D1-6001-4F27-80E5-6EE9268DCE10}" presName="hierChild4" presStyleCnt="0"/>
      <dgm:spPr/>
    </dgm:pt>
    <dgm:pt modelId="{4D86E348-8E87-42CC-BFA7-FA01E67836AB}" type="pres">
      <dgm:prSet presAssocID="{1F9E9F53-7E8B-4BC5-91CA-D262AAC74476}" presName="Name17" presStyleLbl="parChTrans1D3" presStyleIdx="1" presStyleCnt="3"/>
      <dgm:spPr/>
      <dgm:t>
        <a:bodyPr/>
        <a:lstStyle/>
        <a:p>
          <a:endParaRPr lang="en-IN"/>
        </a:p>
      </dgm:t>
    </dgm:pt>
    <dgm:pt modelId="{FE9D8D69-4BCA-471E-8445-F2F86A0A5327}" type="pres">
      <dgm:prSet presAssocID="{69643383-83C5-4514-ADB3-8B4CBB19B880}" presName="hierRoot3" presStyleCnt="0"/>
      <dgm:spPr/>
    </dgm:pt>
    <dgm:pt modelId="{D0BD52FC-E03A-47D5-A72E-75FE1D684E89}" type="pres">
      <dgm:prSet presAssocID="{69643383-83C5-4514-ADB3-8B4CBB19B880}" presName="composite3" presStyleCnt="0"/>
      <dgm:spPr/>
    </dgm:pt>
    <dgm:pt modelId="{A3AE7AC6-C417-43D8-953D-466E224D91F0}" type="pres">
      <dgm:prSet presAssocID="{69643383-83C5-4514-ADB3-8B4CBB19B880}" presName="background3" presStyleLbl="node3" presStyleIdx="1" presStyleCnt="3"/>
      <dgm:spPr/>
    </dgm:pt>
    <dgm:pt modelId="{3DBCC13F-533B-4DA4-9324-4488A9C8C541}" type="pres">
      <dgm:prSet presAssocID="{69643383-83C5-4514-ADB3-8B4CBB19B880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5077E96-2CAA-40C4-8B7A-006073FD6002}" type="pres">
      <dgm:prSet presAssocID="{69643383-83C5-4514-ADB3-8B4CBB19B880}" presName="hierChild4" presStyleCnt="0"/>
      <dgm:spPr/>
    </dgm:pt>
    <dgm:pt modelId="{4E984E99-992D-4AD3-A6C0-17308B153CE5}" type="pres">
      <dgm:prSet presAssocID="{F69B1336-4058-4E7F-B084-069B0F033545}" presName="Name17" presStyleLbl="parChTrans1D3" presStyleIdx="2" presStyleCnt="3"/>
      <dgm:spPr/>
      <dgm:t>
        <a:bodyPr/>
        <a:lstStyle/>
        <a:p>
          <a:endParaRPr lang="en-IN"/>
        </a:p>
      </dgm:t>
    </dgm:pt>
    <dgm:pt modelId="{CCEB272D-2C21-4D9E-9F40-D26F9B4CB996}" type="pres">
      <dgm:prSet presAssocID="{82E4D0B7-A772-49DA-B0DC-3EEF1FBE810F}" presName="hierRoot3" presStyleCnt="0"/>
      <dgm:spPr/>
    </dgm:pt>
    <dgm:pt modelId="{A77C6325-C119-4D67-9908-1320AB62F118}" type="pres">
      <dgm:prSet presAssocID="{82E4D0B7-A772-49DA-B0DC-3EEF1FBE810F}" presName="composite3" presStyleCnt="0"/>
      <dgm:spPr/>
    </dgm:pt>
    <dgm:pt modelId="{BCBC1529-75AA-4463-A4A8-9C817909B4B5}" type="pres">
      <dgm:prSet presAssocID="{82E4D0B7-A772-49DA-B0DC-3EEF1FBE810F}" presName="background3" presStyleLbl="node3" presStyleIdx="2" presStyleCnt="3"/>
      <dgm:spPr/>
    </dgm:pt>
    <dgm:pt modelId="{D4EC2574-2F40-49AE-8713-DC30C882ECB7}" type="pres">
      <dgm:prSet presAssocID="{82E4D0B7-A772-49DA-B0DC-3EEF1FBE810F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FC0E2D5-E630-408D-B195-D83542151B11}" type="pres">
      <dgm:prSet presAssocID="{82E4D0B7-A772-49DA-B0DC-3EEF1FBE810F}" presName="hierChild4" presStyleCnt="0"/>
      <dgm:spPr/>
    </dgm:pt>
  </dgm:ptLst>
  <dgm:cxnLst>
    <dgm:cxn modelId="{60B855A4-BD54-4618-9248-D27F304A857F}" type="presOf" srcId="{F69B1336-4058-4E7F-B084-069B0F033545}" destId="{4E984E99-992D-4AD3-A6C0-17308B153CE5}" srcOrd="0" destOrd="0" presId="urn:microsoft.com/office/officeart/2005/8/layout/hierarchy1"/>
    <dgm:cxn modelId="{B60D2D52-2E55-4279-A26F-2FF52757266A}" type="presOf" srcId="{82E4D0B7-A772-49DA-B0DC-3EEF1FBE810F}" destId="{D4EC2574-2F40-49AE-8713-DC30C882ECB7}" srcOrd="0" destOrd="0" presId="urn:microsoft.com/office/officeart/2005/8/layout/hierarchy1"/>
    <dgm:cxn modelId="{2E262701-4D00-47E7-AABF-4D34798D6857}" type="presOf" srcId="{2843A3E4-196F-4F66-A08F-B5B89558CED4}" destId="{6E318C96-1F0A-4DCA-B459-60DB73FB8C26}" srcOrd="0" destOrd="0" presId="urn:microsoft.com/office/officeart/2005/8/layout/hierarchy1"/>
    <dgm:cxn modelId="{00C58BE6-1EA6-4C15-8834-A2C5AC0DA8B3}" srcId="{2843A3E4-196F-4F66-A08F-B5B89558CED4}" destId="{82E4D0B7-A772-49DA-B0DC-3EEF1FBE810F}" srcOrd="2" destOrd="0" parTransId="{F69B1336-4058-4E7F-B084-069B0F033545}" sibTransId="{1987F2C2-809B-4C0F-864D-5B12F516CDCF}"/>
    <dgm:cxn modelId="{8E39E300-BA45-4028-A9A6-EA3E3CDBC404}" type="presOf" srcId="{1F9E9F53-7E8B-4BC5-91CA-D262AAC74476}" destId="{4D86E348-8E87-42CC-BFA7-FA01E67836AB}" srcOrd="0" destOrd="0" presId="urn:microsoft.com/office/officeart/2005/8/layout/hierarchy1"/>
    <dgm:cxn modelId="{42780141-CCD8-4539-9659-77CB79068991}" type="presOf" srcId="{1657135F-7160-4685-8291-B8B987A874D6}" destId="{ABFC7A9F-2F55-4DDC-A72C-E99A7743407A}" srcOrd="0" destOrd="0" presId="urn:microsoft.com/office/officeart/2005/8/layout/hierarchy1"/>
    <dgm:cxn modelId="{129A4CD5-CA3C-4C36-A0C3-9804408D2A3B}" srcId="{2843A3E4-196F-4F66-A08F-B5B89558CED4}" destId="{264936D1-6001-4F27-80E5-6EE9268DCE10}" srcOrd="0" destOrd="0" parTransId="{3B32917C-AF9B-4DBC-88A4-70C35A8037F1}" sibTransId="{3ACCBDF4-8AE9-428E-82AB-507DCDE567A4}"/>
    <dgm:cxn modelId="{2FC49275-85F5-491A-8FFE-9A6CA821CEC5}" type="presOf" srcId="{3B32917C-AF9B-4DBC-88A4-70C35A8037F1}" destId="{ADE9E589-EA46-4FF5-9EB0-B4638A4C3CE1}" srcOrd="0" destOrd="0" presId="urn:microsoft.com/office/officeart/2005/8/layout/hierarchy1"/>
    <dgm:cxn modelId="{785FB5E5-122B-4FA6-9275-B5435796893B}" type="presOf" srcId="{69643383-83C5-4514-ADB3-8B4CBB19B880}" destId="{3DBCC13F-533B-4DA4-9324-4488A9C8C541}" srcOrd="0" destOrd="0" presId="urn:microsoft.com/office/officeart/2005/8/layout/hierarchy1"/>
    <dgm:cxn modelId="{75B8A626-01BB-4C42-96F2-AFFF94EF2C07}" srcId="{7F92439B-8DD0-4F4F-8390-96464A3483E8}" destId="{1657135F-7160-4685-8291-B8B987A874D6}" srcOrd="0" destOrd="0" parTransId="{90DE26C2-517D-48FD-A86D-B40BAB7C0778}" sibTransId="{9A91E10C-FB63-40A4-98D5-4D22BE640FD0}"/>
    <dgm:cxn modelId="{777D7310-4FF6-4B98-B277-5CA632051044}" srcId="{1657135F-7160-4685-8291-B8B987A874D6}" destId="{2843A3E4-196F-4F66-A08F-B5B89558CED4}" srcOrd="0" destOrd="0" parTransId="{E80261FD-4164-409A-983E-876A5A3EF771}" sibTransId="{D21E89BA-2AE3-4281-9BF5-BFD9C4726001}"/>
    <dgm:cxn modelId="{631BC722-321B-41C2-961A-F2F5F49C9CCA}" type="presOf" srcId="{E80261FD-4164-409A-983E-876A5A3EF771}" destId="{01967C9D-9A64-41FE-B6D6-AFB1E230CAC6}" srcOrd="0" destOrd="0" presId="urn:microsoft.com/office/officeart/2005/8/layout/hierarchy1"/>
    <dgm:cxn modelId="{8BC77468-21C2-4E1D-8C03-E3B2AD973B1E}" type="presOf" srcId="{264936D1-6001-4F27-80E5-6EE9268DCE10}" destId="{DF594D55-96BB-4F25-BBFD-549F2CF415E9}" srcOrd="0" destOrd="0" presId="urn:microsoft.com/office/officeart/2005/8/layout/hierarchy1"/>
    <dgm:cxn modelId="{C563DA13-70AB-4763-B08E-7B1288E68FD3}" srcId="{2843A3E4-196F-4F66-A08F-B5B89558CED4}" destId="{69643383-83C5-4514-ADB3-8B4CBB19B880}" srcOrd="1" destOrd="0" parTransId="{1F9E9F53-7E8B-4BC5-91CA-D262AAC74476}" sibTransId="{185A7CA7-884E-4E1E-9E17-6F826A02A493}"/>
    <dgm:cxn modelId="{886851E3-A022-44FD-9ED6-F77922470DBD}" type="presOf" srcId="{7F92439B-8DD0-4F4F-8390-96464A3483E8}" destId="{E960F0B7-6231-4964-A29D-84BF69312028}" srcOrd="0" destOrd="0" presId="urn:microsoft.com/office/officeart/2005/8/layout/hierarchy1"/>
    <dgm:cxn modelId="{4A724A4E-7D69-4FD6-98A9-814B568E3ABC}" type="presParOf" srcId="{E960F0B7-6231-4964-A29D-84BF69312028}" destId="{27D5C4C5-C054-44CA-8EB4-897F6ADC00AB}" srcOrd="0" destOrd="0" presId="urn:microsoft.com/office/officeart/2005/8/layout/hierarchy1"/>
    <dgm:cxn modelId="{97BAB6A0-92C5-4AC7-84DB-2B7A4724411C}" type="presParOf" srcId="{27D5C4C5-C054-44CA-8EB4-897F6ADC00AB}" destId="{9CBC2BC9-758B-49B3-911D-C6E87D474D12}" srcOrd="0" destOrd="0" presId="urn:microsoft.com/office/officeart/2005/8/layout/hierarchy1"/>
    <dgm:cxn modelId="{FDCE18F9-1BD8-4BB5-8C8E-1CA1D99B1039}" type="presParOf" srcId="{9CBC2BC9-758B-49B3-911D-C6E87D474D12}" destId="{AFD135A8-2A93-4B2C-A315-EEDDCD8560D0}" srcOrd="0" destOrd="0" presId="urn:microsoft.com/office/officeart/2005/8/layout/hierarchy1"/>
    <dgm:cxn modelId="{5588BB58-2C35-4741-B9FC-A39AFB215916}" type="presParOf" srcId="{9CBC2BC9-758B-49B3-911D-C6E87D474D12}" destId="{ABFC7A9F-2F55-4DDC-A72C-E99A7743407A}" srcOrd="1" destOrd="0" presId="urn:microsoft.com/office/officeart/2005/8/layout/hierarchy1"/>
    <dgm:cxn modelId="{E5025027-4116-4EE0-9EB5-77B5AA404064}" type="presParOf" srcId="{27D5C4C5-C054-44CA-8EB4-897F6ADC00AB}" destId="{79FFCA48-6875-4017-A132-A69E3FBF7147}" srcOrd="1" destOrd="0" presId="urn:microsoft.com/office/officeart/2005/8/layout/hierarchy1"/>
    <dgm:cxn modelId="{65BD618D-C435-4DD0-82E1-CFE1DB69EB5F}" type="presParOf" srcId="{79FFCA48-6875-4017-A132-A69E3FBF7147}" destId="{01967C9D-9A64-41FE-B6D6-AFB1E230CAC6}" srcOrd="0" destOrd="0" presId="urn:microsoft.com/office/officeart/2005/8/layout/hierarchy1"/>
    <dgm:cxn modelId="{0A95ACE2-100B-4DED-91F7-8CAEE63FC8C7}" type="presParOf" srcId="{79FFCA48-6875-4017-A132-A69E3FBF7147}" destId="{45A60861-B730-48DB-94E9-E7299C7E85E4}" srcOrd="1" destOrd="0" presId="urn:microsoft.com/office/officeart/2005/8/layout/hierarchy1"/>
    <dgm:cxn modelId="{F7B295D6-574A-4DE5-A149-F16C31C147D3}" type="presParOf" srcId="{45A60861-B730-48DB-94E9-E7299C7E85E4}" destId="{4FD95B31-87F2-4FB6-B561-2086801A2EE4}" srcOrd="0" destOrd="0" presId="urn:microsoft.com/office/officeart/2005/8/layout/hierarchy1"/>
    <dgm:cxn modelId="{D4FDD920-BC59-44F1-9862-6710FF41EC90}" type="presParOf" srcId="{4FD95B31-87F2-4FB6-B561-2086801A2EE4}" destId="{C4FB982E-8719-40B2-A356-1AE609E25D54}" srcOrd="0" destOrd="0" presId="urn:microsoft.com/office/officeart/2005/8/layout/hierarchy1"/>
    <dgm:cxn modelId="{B9528736-5EC9-4187-A5AD-EEF5C6E8582C}" type="presParOf" srcId="{4FD95B31-87F2-4FB6-B561-2086801A2EE4}" destId="{6E318C96-1F0A-4DCA-B459-60DB73FB8C26}" srcOrd="1" destOrd="0" presId="urn:microsoft.com/office/officeart/2005/8/layout/hierarchy1"/>
    <dgm:cxn modelId="{D8C4120C-2BD1-4B38-BE5F-6CD8E7FBD091}" type="presParOf" srcId="{45A60861-B730-48DB-94E9-E7299C7E85E4}" destId="{3BD57F40-CD07-4A7C-B5CE-FEE4FD481FE6}" srcOrd="1" destOrd="0" presId="urn:microsoft.com/office/officeart/2005/8/layout/hierarchy1"/>
    <dgm:cxn modelId="{2AF2EB13-CC36-4009-83DA-1EF31F02F8FB}" type="presParOf" srcId="{3BD57F40-CD07-4A7C-B5CE-FEE4FD481FE6}" destId="{ADE9E589-EA46-4FF5-9EB0-B4638A4C3CE1}" srcOrd="0" destOrd="0" presId="urn:microsoft.com/office/officeart/2005/8/layout/hierarchy1"/>
    <dgm:cxn modelId="{15BB27C6-A99E-412C-9A83-641CF79FD3EA}" type="presParOf" srcId="{3BD57F40-CD07-4A7C-B5CE-FEE4FD481FE6}" destId="{D7765D63-D554-4FC4-8FEF-7F28BDCA7C67}" srcOrd="1" destOrd="0" presId="urn:microsoft.com/office/officeart/2005/8/layout/hierarchy1"/>
    <dgm:cxn modelId="{5051E2CF-F452-498D-B8FE-5080DD3F56B6}" type="presParOf" srcId="{D7765D63-D554-4FC4-8FEF-7F28BDCA7C67}" destId="{BE8A470F-1A08-4A4F-81C8-A9EF248A5BCC}" srcOrd="0" destOrd="0" presId="urn:microsoft.com/office/officeart/2005/8/layout/hierarchy1"/>
    <dgm:cxn modelId="{AD8E27C5-051E-45FA-94EF-E3819222D01E}" type="presParOf" srcId="{BE8A470F-1A08-4A4F-81C8-A9EF248A5BCC}" destId="{BC5E142D-AC1B-414D-8DB3-58324D5A84AC}" srcOrd="0" destOrd="0" presId="urn:microsoft.com/office/officeart/2005/8/layout/hierarchy1"/>
    <dgm:cxn modelId="{005B9E34-6692-4AF5-B54D-EC1D6BC73B67}" type="presParOf" srcId="{BE8A470F-1A08-4A4F-81C8-A9EF248A5BCC}" destId="{DF594D55-96BB-4F25-BBFD-549F2CF415E9}" srcOrd="1" destOrd="0" presId="urn:microsoft.com/office/officeart/2005/8/layout/hierarchy1"/>
    <dgm:cxn modelId="{413C302B-70BD-4B24-B4DC-DE836F8851CA}" type="presParOf" srcId="{D7765D63-D554-4FC4-8FEF-7F28BDCA7C67}" destId="{5CC296D2-0964-4205-B4C7-D5E4DD29CB78}" srcOrd="1" destOrd="0" presId="urn:microsoft.com/office/officeart/2005/8/layout/hierarchy1"/>
    <dgm:cxn modelId="{07F07A13-EF81-4638-9686-3BAD5932DA12}" type="presParOf" srcId="{3BD57F40-CD07-4A7C-B5CE-FEE4FD481FE6}" destId="{4D86E348-8E87-42CC-BFA7-FA01E67836AB}" srcOrd="2" destOrd="0" presId="urn:microsoft.com/office/officeart/2005/8/layout/hierarchy1"/>
    <dgm:cxn modelId="{6CEC4C96-78DA-408D-BAA5-49BDBBC797D9}" type="presParOf" srcId="{3BD57F40-CD07-4A7C-B5CE-FEE4FD481FE6}" destId="{FE9D8D69-4BCA-471E-8445-F2F86A0A5327}" srcOrd="3" destOrd="0" presId="urn:microsoft.com/office/officeart/2005/8/layout/hierarchy1"/>
    <dgm:cxn modelId="{BFE17E7D-A612-4B93-9617-CB04B252EB41}" type="presParOf" srcId="{FE9D8D69-4BCA-471E-8445-F2F86A0A5327}" destId="{D0BD52FC-E03A-47D5-A72E-75FE1D684E89}" srcOrd="0" destOrd="0" presId="urn:microsoft.com/office/officeart/2005/8/layout/hierarchy1"/>
    <dgm:cxn modelId="{C5DD7748-BD2E-4579-AD20-D60527828BA6}" type="presParOf" srcId="{D0BD52FC-E03A-47D5-A72E-75FE1D684E89}" destId="{A3AE7AC6-C417-43D8-953D-466E224D91F0}" srcOrd="0" destOrd="0" presId="urn:microsoft.com/office/officeart/2005/8/layout/hierarchy1"/>
    <dgm:cxn modelId="{2E5534D7-F06C-4D30-825D-0E8FEF4BC546}" type="presParOf" srcId="{D0BD52FC-E03A-47D5-A72E-75FE1D684E89}" destId="{3DBCC13F-533B-4DA4-9324-4488A9C8C541}" srcOrd="1" destOrd="0" presId="urn:microsoft.com/office/officeart/2005/8/layout/hierarchy1"/>
    <dgm:cxn modelId="{B86BF3B3-9CBC-4FBF-8F37-EA9E7AE2E70E}" type="presParOf" srcId="{FE9D8D69-4BCA-471E-8445-F2F86A0A5327}" destId="{C5077E96-2CAA-40C4-8B7A-006073FD6002}" srcOrd="1" destOrd="0" presId="urn:microsoft.com/office/officeart/2005/8/layout/hierarchy1"/>
    <dgm:cxn modelId="{CADCC8F1-4BFD-47BA-8D98-5C2F7E85C7D3}" type="presParOf" srcId="{3BD57F40-CD07-4A7C-B5CE-FEE4FD481FE6}" destId="{4E984E99-992D-4AD3-A6C0-17308B153CE5}" srcOrd="4" destOrd="0" presId="urn:microsoft.com/office/officeart/2005/8/layout/hierarchy1"/>
    <dgm:cxn modelId="{81D8DE53-BCD8-4474-9366-AA5880D81828}" type="presParOf" srcId="{3BD57F40-CD07-4A7C-B5CE-FEE4FD481FE6}" destId="{CCEB272D-2C21-4D9E-9F40-D26F9B4CB996}" srcOrd="5" destOrd="0" presId="urn:microsoft.com/office/officeart/2005/8/layout/hierarchy1"/>
    <dgm:cxn modelId="{A3E29F28-843E-4AD4-8436-EAB2F4DF163B}" type="presParOf" srcId="{CCEB272D-2C21-4D9E-9F40-D26F9B4CB996}" destId="{A77C6325-C119-4D67-9908-1320AB62F118}" srcOrd="0" destOrd="0" presId="urn:microsoft.com/office/officeart/2005/8/layout/hierarchy1"/>
    <dgm:cxn modelId="{AC2FDEF7-7A33-423D-8BA2-C63875812C42}" type="presParOf" srcId="{A77C6325-C119-4D67-9908-1320AB62F118}" destId="{BCBC1529-75AA-4463-A4A8-9C817909B4B5}" srcOrd="0" destOrd="0" presId="urn:microsoft.com/office/officeart/2005/8/layout/hierarchy1"/>
    <dgm:cxn modelId="{7A4F0D9E-9F89-461C-BF82-64EE1492D5A9}" type="presParOf" srcId="{A77C6325-C119-4D67-9908-1320AB62F118}" destId="{D4EC2574-2F40-49AE-8713-DC30C882ECB7}" srcOrd="1" destOrd="0" presId="urn:microsoft.com/office/officeart/2005/8/layout/hierarchy1"/>
    <dgm:cxn modelId="{920C7BE0-A2B4-47CD-BE5E-0E6778CA6F6C}" type="presParOf" srcId="{CCEB272D-2C21-4D9E-9F40-D26F9B4CB996}" destId="{CFC0E2D5-E630-408D-B195-D83542151B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1" tIns="45697" rIns="91391" bIns="45697" numCol="1" anchor="t" anchorCtr="0" compatLnSpc="1">
            <a:prstTxWarp prst="textNoShape">
              <a:avLst/>
            </a:prstTxWarp>
          </a:bodyPr>
          <a:lstStyle>
            <a:lvl1pPr defTabSz="91464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2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1" tIns="45697" rIns="91391" bIns="45697" numCol="1" anchor="t" anchorCtr="0" compatLnSpc="1">
            <a:prstTxWarp prst="textNoShape">
              <a:avLst/>
            </a:prstTxWarp>
          </a:bodyPr>
          <a:lstStyle>
            <a:lvl1pPr algn="r" defTabSz="91464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1" tIns="45697" rIns="91391" bIns="45697" numCol="1" anchor="b" anchorCtr="0" compatLnSpc="1">
            <a:prstTxWarp prst="textNoShape">
              <a:avLst/>
            </a:prstTxWarp>
          </a:bodyPr>
          <a:lstStyle>
            <a:lvl1pPr defTabSz="91464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1" tIns="45697" rIns="91391" bIns="4569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851C1B3-3A64-4651-8CA9-B477735E7F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6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5" rIns="96610" bIns="48305" numCol="1" anchor="t" anchorCtr="0" compatLnSpc="1">
            <a:prstTxWarp prst="textNoShape">
              <a:avLst/>
            </a:prstTxWarp>
          </a:bodyPr>
          <a:lstStyle>
            <a:lvl1pPr defTabSz="966476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2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5" rIns="96610" bIns="48305" numCol="1" anchor="t" anchorCtr="0" compatLnSpc="1">
            <a:prstTxWarp prst="textNoShape">
              <a:avLst/>
            </a:prstTxWarp>
          </a:bodyPr>
          <a:lstStyle>
            <a:lvl1pPr algn="r" defTabSz="966476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5" rIns="96610" bIns="483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5" rIns="96610" bIns="48305" numCol="1" anchor="b" anchorCtr="0" compatLnSpc="1">
            <a:prstTxWarp prst="textNoShape">
              <a:avLst/>
            </a:prstTxWarp>
          </a:bodyPr>
          <a:lstStyle>
            <a:lvl1pPr defTabSz="966476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5" rIns="96610" bIns="48305" numCol="1" anchor="b" anchorCtr="0" compatLnSpc="1">
            <a:prstTxWarp prst="textNoShape">
              <a:avLst/>
            </a:prstTxWarp>
          </a:bodyPr>
          <a:lstStyle>
            <a:lvl1pPr algn="r" defTabSz="964952" eaLnBrk="1" hangingPunct="1">
              <a:defRPr sz="1300"/>
            </a:lvl1pPr>
          </a:lstStyle>
          <a:p>
            <a:fld id="{7A09277D-A52A-4CC6-93B1-8FACB1684A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5307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053F7A7E-378F-4C9B-A16A-6A94A81EB3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97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57D98-1BEC-4159-BCDE-A5C0A4088E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73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51B3F-D772-4288-93DA-99CA1BDD464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82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9EB1D-8BD7-416B-826B-3D262F3522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60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720196E1-06E9-43A1-9153-882C026BF7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70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A576B-A587-4FFD-B959-89ABCDB7FC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73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9CA50-7539-4042-A418-3C39881222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92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71A6F-B11F-4431-A3C7-223AA85E23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15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E591C-8288-4BDE-9D26-6A1C9BF600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2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95C9E-2EC9-4D55-9893-40FF312215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1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F4322E2B-6347-49D0-A5CC-124CB99251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0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873CE7E2-8188-4D03-8371-091CBEA326A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rc.utexas.edu/~jaa/ee382m-verif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 smtClean="0"/>
              <a:t>ECE 551</a:t>
            </a:r>
            <a:br>
              <a:rPr lang="en-US" altLang="en-US" sz="4800" dirty="0" smtClean="0"/>
            </a:br>
            <a:r>
              <a:rPr lang="en-US" altLang="en-US" sz="3700" dirty="0" smtClean="0"/>
              <a:t>Digital Design And Synthesis</a:t>
            </a:r>
            <a:endParaRPr lang="en-US" altLang="en-US" sz="2600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534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Fall </a:t>
            </a:r>
            <a:r>
              <a:rPr lang="en-US" altLang="en-US" dirty="0" smtClean="0"/>
              <a:t>`19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sz="3200" dirty="0" smtClean="0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2438400" y="3810000"/>
            <a:ext cx="5638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UVM &amp; Object Oriented Test Benches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1212057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IN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7E73B9D2-06F0-40F5-9C9B-E4CC9CD4C3BA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609600" y="1600200"/>
            <a:ext cx="8077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Classes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inherit properties and methods from other classes:</a:t>
            </a:r>
          </a:p>
          <a:p>
            <a:pPr marL="629285" lvl="1" indent="-172085" eaLnBrk="1" hangingPunct="1">
              <a:spcBef>
                <a:spcPts val="925"/>
              </a:spcBef>
              <a:buClr>
                <a:srgbClr val="104EFB"/>
              </a:buClr>
              <a:buSzPct val="91666"/>
              <a:buFont typeface="Arial" pitchFamily="34" charset="0"/>
              <a:buChar char="•"/>
              <a:tabLst>
                <a:tab pos="172720" algn="l"/>
              </a:tabLst>
              <a:defRPr/>
            </a:pPr>
            <a:r>
              <a:rPr lang="en-US" sz="2000" dirty="0" smtClean="0">
                <a:latin typeface="+mn-lt"/>
                <a:cs typeface="+mn-cs"/>
              </a:rPr>
              <a:t>Derived class</a:t>
            </a:r>
          </a:p>
          <a:p>
            <a:pPr marL="629285" lvl="1" indent="-172085" eaLnBrk="1" hangingPunct="1">
              <a:spcBef>
                <a:spcPts val="925"/>
              </a:spcBef>
              <a:buClr>
                <a:srgbClr val="104EFB"/>
              </a:buClr>
              <a:buSzPct val="91666"/>
              <a:buFont typeface="Arial" pitchFamily="34" charset="0"/>
              <a:buChar char="•"/>
              <a:tabLst>
                <a:tab pos="172720" algn="l"/>
              </a:tabLst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Allows customization in derived class without modifying known good functionality of parent class</a:t>
            </a:r>
            <a:endParaRPr kumimoji="0" lang="en-IN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260" y="4025504"/>
            <a:ext cx="65532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429000" y="3285460"/>
            <a:ext cx="4343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ErrPkt</a:t>
            </a:r>
            <a:r>
              <a:rPr lang="en-US" dirty="0" smtClean="0"/>
              <a:t> is derived class of Packet with addition of Error bit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77788"/>
            <a:ext cx="8229600" cy="1139825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38400" y="3581400"/>
            <a:ext cx="990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3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Design Example : ALU</a:t>
            </a:r>
            <a:endParaRPr lang="en-IN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16002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410200" y="3657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733800" y="2590800"/>
            <a:ext cx="16764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33800" y="2590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3800" y="3657600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733800" y="41148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33800" y="4495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10200" y="41910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733800" y="4724400"/>
            <a:ext cx="1676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9400" y="3048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71800" y="4114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19400" y="4953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2819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A[7:0]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905000" y="3886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start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752600" y="4724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B[7:0]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24400" y="22098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91000" y="5410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029200" y="5029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81400" y="5943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Clk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5943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err="1" smtClean="0"/>
              <a:t>Rst_n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038600" y="1752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op[2:0]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410200" y="3886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10200" y="4343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77000" y="3657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result[15:0]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6477000" y="4114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done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2121932"/>
            <a:ext cx="2895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Multi-function ALU that can perform different operations.  Some over multiple clock cycles.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Design Example : ALU</a:t>
            </a:r>
            <a:endParaRPr lang="en-IN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1585912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266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Opcode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No_op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3’b000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Add_op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3’b001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And_op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3’b010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Xor_op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3’b011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Mul_op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3’b100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3’b101</a:t>
                      </a:r>
                      <a:r>
                        <a:rPr lang="en-US" baseline="0" dirty="0" smtClean="0"/>
                        <a:t> – 3’b111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609600" y="17526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Arial" pitchFamily="34" charset="0"/>
              <a:buChar char="•"/>
              <a:tabLst>
                <a:tab pos="172720" algn="l"/>
              </a:tabLst>
              <a:defRPr/>
            </a:pPr>
            <a:r>
              <a:rPr kumimoji="0" lang="en-I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Opcode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description for ALU –</a:t>
            </a: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lang="en-IN" sz="2600" dirty="0" smtClean="0">
              <a:latin typeface="+mn-lt"/>
              <a:cs typeface="+mn-cs"/>
            </a:endParaRP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lang="en-IN" sz="2600" dirty="0" smtClean="0">
              <a:latin typeface="+mn-lt"/>
              <a:cs typeface="+mn-cs"/>
            </a:endParaRP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lang="en-IN" sz="2600" dirty="0" smtClean="0">
              <a:latin typeface="+mn-lt"/>
              <a:cs typeface="+mn-cs"/>
            </a:endParaRP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lang="en-IN" sz="2600" dirty="0" smtClean="0">
              <a:latin typeface="+mn-lt"/>
              <a:cs typeface="+mn-cs"/>
            </a:endParaRP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Arial" pitchFamily="34" charset="0"/>
              <a:buChar char="•"/>
              <a:tabLst>
                <a:tab pos="172720" algn="l"/>
              </a:tabLst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For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this design let’s create Object Oriented based test-bench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endParaRPr lang="en-IN" sz="2400" dirty="0" smtClean="0">
              <a:latin typeface="+mn-lt"/>
              <a:cs typeface="+mn-cs"/>
            </a:endParaRP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2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Design Example : ALU</a:t>
            </a:r>
            <a:endParaRPr lang="en-IN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04800" y="1600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IN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304800" y="16002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Arial" pitchFamily="34" charset="0"/>
              <a:buChar char="•"/>
              <a:tabLst>
                <a:tab pos="172720" algn="l"/>
              </a:tabLst>
              <a:defRPr/>
            </a:pPr>
            <a:r>
              <a:rPr lang="en-IN" sz="2600" dirty="0" smtClean="0">
                <a:latin typeface="+mn-lt"/>
                <a:cs typeface="+mn-cs"/>
              </a:rPr>
              <a:t>Waveform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ALU –</a:t>
            </a:r>
          </a:p>
          <a:p>
            <a:pPr marL="629285" lvl="1" indent="-172085">
              <a:spcBef>
                <a:spcPts val="925"/>
              </a:spcBef>
              <a:buClr>
                <a:srgbClr val="104EFB"/>
              </a:buClr>
              <a:buSzPct val="91666"/>
              <a:buFont typeface="Arial" pitchFamily="34" charset="0"/>
              <a:buChar char="•"/>
              <a:tabLst>
                <a:tab pos="172720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must remain high and operator , operands remain stable until ALU raises done signal and result is available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lang="en-IN" sz="2600" dirty="0" smtClean="0">
              <a:latin typeface="+mn-lt"/>
              <a:cs typeface="+mn-cs"/>
            </a:endParaRP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352800"/>
            <a:ext cx="7977371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urved Connector 8"/>
          <p:cNvCxnSpPr/>
          <p:nvPr/>
        </p:nvCxnSpPr>
        <p:spPr>
          <a:xfrm rot="16200000" flipV="1">
            <a:off x="876300" y="3162300"/>
            <a:ext cx="1752600" cy="609600"/>
          </a:xfrm>
          <a:prstGeom prst="curvedConnector3">
            <a:avLst>
              <a:gd name="adj1" fmla="val 50000"/>
            </a:avLst>
          </a:prstGeom>
          <a:ln>
            <a:solidFill>
              <a:srgbClr val="00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 flipH="1" flipV="1">
            <a:off x="4381500" y="4152900"/>
            <a:ext cx="2819400" cy="457200"/>
          </a:xfrm>
          <a:prstGeom prst="curvedConnector3">
            <a:avLst>
              <a:gd name="adj1" fmla="val 50000"/>
            </a:avLst>
          </a:prstGeom>
          <a:ln>
            <a:solidFill>
              <a:srgbClr val="00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Object Oriented TB for ALU</a:t>
            </a:r>
            <a:endParaRPr lang="en-IN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16002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IN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609600" y="17526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609600" y="16764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r>
              <a:rPr lang="en-US" sz="2600" dirty="0" err="1" smtClean="0">
                <a:latin typeface="+mn-lt"/>
                <a:cs typeface="+mn-cs"/>
              </a:rPr>
              <a:t>Testbench</a:t>
            </a:r>
            <a:r>
              <a:rPr lang="en-US" sz="2600" dirty="0" smtClean="0">
                <a:latin typeface="+mn-lt"/>
                <a:cs typeface="+mn-cs"/>
              </a:rPr>
              <a:t> contains one module and four classes –</a:t>
            </a: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5240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6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00315"/>
            <a:ext cx="8229600" cy="1139825"/>
          </a:xfrm>
        </p:spPr>
        <p:txBody>
          <a:bodyPr/>
          <a:lstStyle/>
          <a:p>
            <a:r>
              <a:rPr lang="en-US" sz="3200" dirty="0" smtClean="0"/>
              <a:t>System Verilog: </a:t>
            </a:r>
            <a:r>
              <a:rPr lang="en-US" sz="3200" b="1" dirty="0" smtClean="0"/>
              <a:t>Interface</a:t>
            </a:r>
            <a:r>
              <a:rPr lang="en-US" sz="3200" dirty="0" smtClean="0"/>
              <a:t> </a:t>
            </a:r>
            <a:r>
              <a:rPr lang="en-US" sz="1800" dirty="0" smtClean="0"/>
              <a:t>(allows one to encapsulate an interface</a:t>
            </a:r>
            <a:r>
              <a:rPr lang="en-US" sz="3200" dirty="0" smtClean="0"/>
              <a:t>)</a:t>
            </a:r>
            <a:endParaRPr lang="en-IN" sz="3200" b="1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09600" y="1676400"/>
            <a:ext cx="8077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Verilog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encapsulate</a:t>
            </a:r>
            <a:r>
              <a:rPr kumimoji="0" lang="en-US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port signals in a test-bench – First step in modular test-bench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lang="en-US" sz="2600" noProof="0" dirty="0" smtClean="0">
                <a:latin typeface="+mn-lt"/>
                <a:cs typeface="+mn-cs"/>
              </a:rPr>
              <a:t>This makes it easy to share signals between modules/objects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657600"/>
            <a:ext cx="2133600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tiny_alu_bfm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[7:0] 	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A;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[7:0]	  B;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 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 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reset_n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[2:0] 	  op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  start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  done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[15:0] result;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.</a:t>
            </a:r>
          </a:p>
          <a:p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endinterface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3815010"/>
            <a:ext cx="492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Interface to ALU is defined and can be reused.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4377719"/>
            <a:ext cx="495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Interface is named: </a:t>
            </a:r>
            <a:r>
              <a:rPr lang="en-US" sz="1800" i="1" dirty="0" err="1" smtClean="0"/>
              <a:t>tiny_alu_bfm</a:t>
            </a:r>
            <a:endParaRPr lang="en-US" sz="1800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bfm</a:t>
            </a:r>
            <a:r>
              <a:rPr lang="en-US" sz="1800" dirty="0" smtClean="0"/>
              <a:t> = Bus Functional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BFM </a:t>
            </a:r>
            <a:r>
              <a:rPr lang="en-US" sz="1800" dirty="0" smtClean="0"/>
              <a:t>is a term you will hear a lot and typically refers to an </a:t>
            </a:r>
            <a:r>
              <a:rPr lang="en-US" sz="1800" i="1" dirty="0" smtClean="0"/>
              <a:t>interface</a:t>
            </a:r>
            <a:r>
              <a:rPr lang="en-US" sz="1800" dirty="0" smtClean="0"/>
              <a:t> and a set of tasks associated with that interface that allow you to drive stimulus and check response.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95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-80475"/>
            <a:ext cx="8229600" cy="1139825"/>
          </a:xfrm>
        </p:spPr>
        <p:txBody>
          <a:bodyPr/>
          <a:lstStyle/>
          <a:p>
            <a:r>
              <a:rPr lang="en-US" dirty="0" smtClean="0"/>
              <a:t>BFM : </a:t>
            </a:r>
            <a:r>
              <a:rPr lang="en-US" sz="2400" dirty="0" smtClean="0"/>
              <a:t>interface &amp; tasks/functions for stimulus/response</a:t>
            </a:r>
            <a:endParaRPr lang="en-IN" sz="24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16002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IN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609600" y="17526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609600" y="16764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751" y="4076700"/>
            <a:ext cx="2960712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5886" y="1031365"/>
            <a:ext cx="528833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3886200" y="950547"/>
            <a:ext cx="1219200" cy="533400"/>
          </a:xfrm>
          <a:prstGeom prst="ellipse">
            <a:avLst/>
          </a:pr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626853" y="3994150"/>
            <a:ext cx="2209800" cy="533400"/>
          </a:xfrm>
          <a:prstGeom prst="ellipse">
            <a:avLst/>
          </a:pr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79026" y="3340027"/>
            <a:ext cx="3276600" cy="523220"/>
          </a:xfrm>
          <a:prstGeom prst="rect">
            <a:avLst/>
          </a:prstGeom>
          <a:solidFill>
            <a:srgbClr val="6699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BFM tasks called inside TB classes to drive/monitor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82917" y="1211750"/>
            <a:ext cx="3077471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969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interface</a:t>
            </a:r>
            <a:r>
              <a:rPr lang="en-US" sz="16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tiny_alu_bfm</a:t>
            </a:r>
            <a:r>
              <a:rPr lang="en-US" sz="16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6969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bit</a:t>
            </a:r>
            <a:r>
              <a:rPr lang="en-US" sz="16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C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[7:0]	</a:t>
            </a:r>
            <a:r>
              <a:rPr lang="en-US" sz="16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.</a:t>
            </a:r>
          </a:p>
          <a:p>
            <a:r>
              <a:rPr lang="en-US" sz="16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.</a:t>
            </a:r>
          </a:p>
          <a:p>
            <a:r>
              <a:rPr lang="en-US" sz="1600" b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.</a:t>
            </a:r>
          </a:p>
          <a:p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6969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wire</a:t>
            </a:r>
            <a:r>
              <a:rPr lang="en-US" sz="16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	  	done</a:t>
            </a:r>
          </a:p>
          <a:p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6969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wire</a:t>
            </a:r>
            <a:r>
              <a:rPr lang="en-US" sz="16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C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[15:0] 	</a:t>
            </a:r>
            <a:r>
              <a:rPr lang="en-US" sz="16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result;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65758" y="6513612"/>
            <a:ext cx="18792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6969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endinterface</a:t>
            </a:r>
            <a:r>
              <a:rPr lang="en-US" b="1" dirty="0" smtClean="0">
                <a:solidFill>
                  <a:srgbClr val="6969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0600" y="6029236"/>
            <a:ext cx="2231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.</a:t>
            </a:r>
          </a:p>
          <a:p>
            <a:r>
              <a:rPr lang="en-US" sz="1100" b="1" dirty="0" smtClean="0"/>
              <a:t>.</a:t>
            </a:r>
          </a:p>
          <a:p>
            <a:r>
              <a:rPr lang="en-US" sz="11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8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 class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33600"/>
            <a:ext cx="42767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Callout 1 6"/>
          <p:cNvSpPr/>
          <p:nvPr/>
        </p:nvSpPr>
        <p:spPr>
          <a:xfrm>
            <a:off x="4038600" y="1676400"/>
            <a:ext cx="4648200" cy="1295400"/>
          </a:xfrm>
          <a:prstGeom prst="borderCallout1">
            <a:avLst>
              <a:gd name="adj1" fmla="val 18750"/>
              <a:gd name="adj2" fmla="val -8333"/>
              <a:gd name="adj3" fmla="val 85273"/>
              <a:gd name="adj4" fmla="val -38052"/>
            </a:avLst>
          </a:prstGeom>
          <a:solidFill>
            <a:srgbClr val="6699FF"/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114800" y="17526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Object’s world equivalent of module’s port list. Object access signal by getting a handle to system </a:t>
            </a:r>
            <a:r>
              <a:rPr lang="en-US" sz="1800" dirty="0" err="1" smtClean="0"/>
              <a:t>verilog</a:t>
            </a:r>
            <a:r>
              <a:rPr lang="en-US" sz="1800" dirty="0" smtClean="0"/>
              <a:t> interface defined previously</a:t>
            </a:r>
            <a:endParaRPr lang="en-IN" sz="1800" dirty="0"/>
          </a:p>
        </p:txBody>
      </p:sp>
      <p:sp>
        <p:nvSpPr>
          <p:cNvPr id="9" name="Line Callout 1 8"/>
          <p:cNvSpPr/>
          <p:nvPr/>
        </p:nvSpPr>
        <p:spPr>
          <a:xfrm>
            <a:off x="4191000" y="3505200"/>
            <a:ext cx="4572000" cy="1295400"/>
          </a:xfrm>
          <a:prstGeom prst="borderCallout1">
            <a:avLst>
              <a:gd name="adj1" fmla="val 18750"/>
              <a:gd name="adj2" fmla="val -8333"/>
              <a:gd name="adj3" fmla="val 95500"/>
              <a:gd name="adj4" fmla="val -27316"/>
            </a:avLst>
          </a:prstGeom>
          <a:solidFill>
            <a:srgbClr val="6699FF"/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267200" y="35814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Getting the handle to the interface into the </a:t>
            </a:r>
            <a:r>
              <a:rPr lang="en-US" sz="1800" dirty="0" err="1" smtClean="0"/>
              <a:t>bfm</a:t>
            </a:r>
            <a:r>
              <a:rPr lang="en-US" sz="1800" dirty="0" smtClean="0"/>
              <a:t> variable. Handle would be passed by top level module which instantiates </a:t>
            </a:r>
            <a:r>
              <a:rPr lang="en-US" sz="1800" dirty="0" err="1" smtClean="0"/>
              <a:t>testbench</a:t>
            </a:r>
            <a:r>
              <a:rPr lang="en-US" sz="1800" dirty="0" smtClean="0"/>
              <a:t> class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460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 class : continued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2514600"/>
            <a:ext cx="412046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Callout 1 6"/>
          <p:cNvSpPr/>
          <p:nvPr/>
        </p:nvSpPr>
        <p:spPr>
          <a:xfrm>
            <a:off x="3962400" y="1676400"/>
            <a:ext cx="4572000" cy="1295400"/>
          </a:xfrm>
          <a:prstGeom prst="borderCallout1">
            <a:avLst>
              <a:gd name="adj1" fmla="val 18750"/>
              <a:gd name="adj2" fmla="val -8333"/>
              <a:gd name="adj3" fmla="val 88447"/>
              <a:gd name="adj4" fmla="val -25316"/>
            </a:avLst>
          </a:prstGeom>
          <a:solidFill>
            <a:srgbClr val="6699FF"/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962400" y="17526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Execute task instantiates the lower level class objects passing </a:t>
            </a:r>
            <a:r>
              <a:rPr lang="en-US" sz="1800" dirty="0" err="1" smtClean="0"/>
              <a:t>bfm</a:t>
            </a:r>
            <a:r>
              <a:rPr lang="en-US" sz="1800" dirty="0" smtClean="0"/>
              <a:t> interface handle and also launches their execute method</a:t>
            </a:r>
            <a:endParaRPr lang="en-IN" sz="1800" dirty="0"/>
          </a:p>
        </p:txBody>
      </p:sp>
      <p:sp>
        <p:nvSpPr>
          <p:cNvPr id="9" name="Line Callout 1 8"/>
          <p:cNvSpPr/>
          <p:nvPr/>
        </p:nvSpPr>
        <p:spPr>
          <a:xfrm>
            <a:off x="4343400" y="5029200"/>
            <a:ext cx="4572000" cy="990600"/>
          </a:xfrm>
          <a:prstGeom prst="borderCallout1">
            <a:avLst>
              <a:gd name="adj1" fmla="val 18750"/>
              <a:gd name="adj2" fmla="val -8333"/>
              <a:gd name="adj3" fmla="val 4594"/>
              <a:gd name="adj4" fmla="val -27030"/>
            </a:avLst>
          </a:prstGeom>
          <a:solidFill>
            <a:srgbClr val="6699FF"/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343400" y="51054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This is same as instantiating three modules, each with its own initial or always block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396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Top Level Module</a:t>
            </a:r>
            <a:endParaRPr lang="en-IN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16002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IN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609600" y="17526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70866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Callout 1 8"/>
          <p:cNvSpPr/>
          <p:nvPr/>
        </p:nvSpPr>
        <p:spPr>
          <a:xfrm>
            <a:off x="3886200" y="1371600"/>
            <a:ext cx="4800600" cy="533400"/>
          </a:xfrm>
          <a:prstGeom prst="borderCallout1">
            <a:avLst>
              <a:gd name="adj1" fmla="val 18750"/>
              <a:gd name="adj2" fmla="val -8333"/>
              <a:gd name="adj3" fmla="val 88010"/>
              <a:gd name="adj4" fmla="val -32075"/>
            </a:avLst>
          </a:prstGeom>
          <a:solidFill>
            <a:srgbClr val="6699FF"/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886200" y="1447800"/>
            <a:ext cx="449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Tinyalu_pkg</a:t>
            </a:r>
            <a:r>
              <a:rPr lang="en-US" sz="1800" dirty="0" smtClean="0"/>
              <a:t> defines the four classes</a:t>
            </a:r>
            <a:endParaRPr lang="en-IN" sz="1800" dirty="0"/>
          </a:p>
        </p:txBody>
      </p:sp>
      <p:sp>
        <p:nvSpPr>
          <p:cNvPr id="11" name="Line Callout 1 10"/>
          <p:cNvSpPr/>
          <p:nvPr/>
        </p:nvSpPr>
        <p:spPr>
          <a:xfrm>
            <a:off x="3505200" y="3505200"/>
            <a:ext cx="5029200" cy="1066800"/>
          </a:xfrm>
          <a:prstGeom prst="borderCallout1">
            <a:avLst>
              <a:gd name="adj1" fmla="val 18750"/>
              <a:gd name="adj2" fmla="val -8333"/>
              <a:gd name="adj3" fmla="val 62296"/>
              <a:gd name="adj4" fmla="val -18013"/>
            </a:avLst>
          </a:prstGeom>
          <a:solidFill>
            <a:srgbClr val="6699FF"/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581400" y="35814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DUT and BFM are instantiated</a:t>
            </a:r>
          </a:p>
          <a:p>
            <a:r>
              <a:rPr lang="en-US" sz="1800" dirty="0" smtClean="0"/>
              <a:t>Variable ‘</a:t>
            </a:r>
            <a:r>
              <a:rPr lang="en-US" sz="1800" b="1" dirty="0" err="1" smtClean="0"/>
              <a:t>testbench_h</a:t>
            </a:r>
            <a:r>
              <a:rPr lang="en-US" sz="1800" dirty="0" smtClean="0"/>
              <a:t>’  -- an object of test-bench class is declared</a:t>
            </a:r>
            <a:endParaRPr lang="en-IN" sz="1800" dirty="0"/>
          </a:p>
        </p:txBody>
      </p:sp>
      <p:sp>
        <p:nvSpPr>
          <p:cNvPr id="13" name="Line Callout 1 12"/>
          <p:cNvSpPr/>
          <p:nvPr/>
        </p:nvSpPr>
        <p:spPr>
          <a:xfrm>
            <a:off x="3810000" y="4876800"/>
            <a:ext cx="5181600" cy="1066800"/>
          </a:xfrm>
          <a:prstGeom prst="borderCallout1">
            <a:avLst>
              <a:gd name="adj1" fmla="val 18750"/>
              <a:gd name="adj2" fmla="val -8333"/>
              <a:gd name="adj3" fmla="val 18214"/>
              <a:gd name="adj4" fmla="val -32818"/>
            </a:avLst>
          </a:prstGeom>
          <a:solidFill>
            <a:srgbClr val="6699FF"/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810000" y="49530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BFM handle is passed to test-bench object</a:t>
            </a:r>
          </a:p>
          <a:p>
            <a:r>
              <a:rPr lang="en-US" sz="1800" dirty="0" smtClean="0"/>
              <a:t>TB object can use task in BFM to drive, monitor signals</a:t>
            </a:r>
            <a:endParaRPr lang="en-IN" sz="1800" dirty="0"/>
          </a:p>
        </p:txBody>
      </p:sp>
      <p:sp>
        <p:nvSpPr>
          <p:cNvPr id="15" name="Line Callout 1 14"/>
          <p:cNvSpPr/>
          <p:nvPr/>
        </p:nvSpPr>
        <p:spPr>
          <a:xfrm>
            <a:off x="3276600" y="6019800"/>
            <a:ext cx="4724400" cy="685800"/>
          </a:xfrm>
          <a:prstGeom prst="borderCallout1">
            <a:avLst>
              <a:gd name="adj1" fmla="val 18750"/>
              <a:gd name="adj2" fmla="val -8333"/>
              <a:gd name="adj3" fmla="val -59881"/>
              <a:gd name="adj4" fmla="val -36965"/>
            </a:avLst>
          </a:prstGeom>
          <a:solidFill>
            <a:srgbClr val="6699FF"/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276600" y="6065256"/>
            <a:ext cx="473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Execute task method in </a:t>
            </a:r>
            <a:r>
              <a:rPr lang="en-US" sz="1800" dirty="0" err="1" smtClean="0"/>
              <a:t>testbench</a:t>
            </a:r>
            <a:r>
              <a:rPr lang="en-US" sz="1800" dirty="0" smtClean="0"/>
              <a:t> class is called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0909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926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Administrative Matters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Demos (all team members should be present)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Weds May 1</a:t>
            </a:r>
            <a:r>
              <a:rPr lang="en-US" altLang="en-US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1:00PM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till evening B555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Thurs May 2</a:t>
            </a:r>
            <a:r>
              <a:rPr lang="en-US" altLang="en-US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1:00PM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till evening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B555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Fri May 3</a:t>
            </a:r>
            <a:r>
              <a:rPr lang="en-US" altLang="en-US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1:00PM till evening B555</a:t>
            </a:r>
            <a:endParaRPr lang="en-US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Monday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6</a:t>
            </a:r>
            <a:r>
              <a:rPr lang="en-US" altLang="en-US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 2:45PM Soils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Bldg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room 270</a:t>
            </a:r>
            <a:endParaRPr lang="en-US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Comprehensive with focus on Lecture 6 – 12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have a 8.5x11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cheatsheet</a:t>
            </a:r>
            <a:endParaRPr lang="en-US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 exam will be posted.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480DA3-C457-47FF-AD62-9C18189C7B44}" type="slidenum">
              <a:rPr lang="en-US" altLang="en-US" sz="1000">
                <a:latin typeface="Verdana" panose="020B0604030504040204" pitchFamily="34" charset="0"/>
              </a:rPr>
              <a:pPr/>
              <a:t>2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43497"/>
            <a:ext cx="8229600" cy="1139825"/>
          </a:xfrm>
        </p:spPr>
        <p:txBody>
          <a:bodyPr/>
          <a:lstStyle/>
          <a:p>
            <a:r>
              <a:rPr lang="en-US" dirty="0" smtClean="0"/>
              <a:t>Tester class </a:t>
            </a:r>
            <a:r>
              <a:rPr lang="en-US" sz="3600" dirty="0" smtClean="0"/>
              <a:t>(drives the stimulus)</a:t>
            </a:r>
            <a:endParaRPr lang="en-IN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16002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IN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609600" y="17526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666750" y="1736725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40100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505200"/>
            <a:ext cx="45529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Callout 1 12"/>
          <p:cNvSpPr/>
          <p:nvPr/>
        </p:nvSpPr>
        <p:spPr>
          <a:xfrm>
            <a:off x="4343400" y="1943100"/>
            <a:ext cx="4648200" cy="1066800"/>
          </a:xfrm>
          <a:prstGeom prst="borderCallout1">
            <a:avLst>
              <a:gd name="adj1" fmla="val 18750"/>
              <a:gd name="adj2" fmla="val -8333"/>
              <a:gd name="adj3" fmla="val 146718"/>
              <a:gd name="adj4" fmla="val -40234"/>
            </a:avLst>
          </a:prstGeom>
          <a:solidFill>
            <a:srgbClr val="6699FF"/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448175" y="202049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Execute task generates random transaction and drive them using BFM interface </a:t>
            </a:r>
            <a:r>
              <a:rPr lang="en-US" sz="1800" dirty="0" err="1" smtClean="0"/>
              <a:t>send_op</a:t>
            </a:r>
            <a:r>
              <a:rPr lang="en-US" sz="1800" dirty="0" smtClean="0"/>
              <a:t> defined earlier</a:t>
            </a:r>
            <a:endParaRPr lang="en-IN" sz="1800" dirty="0"/>
          </a:p>
        </p:txBody>
      </p:sp>
      <p:sp>
        <p:nvSpPr>
          <p:cNvPr id="15" name="Oval 14"/>
          <p:cNvSpPr/>
          <p:nvPr/>
        </p:nvSpPr>
        <p:spPr>
          <a:xfrm>
            <a:off x="381000" y="5562600"/>
            <a:ext cx="3962400" cy="381000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ine Callout 1 15"/>
          <p:cNvSpPr/>
          <p:nvPr/>
        </p:nvSpPr>
        <p:spPr>
          <a:xfrm>
            <a:off x="4495800" y="5105400"/>
            <a:ext cx="4495800" cy="1447800"/>
          </a:xfrm>
          <a:prstGeom prst="borderCallout1">
            <a:avLst>
              <a:gd name="adj1" fmla="val 18750"/>
              <a:gd name="adj2" fmla="val -8333"/>
              <a:gd name="adj3" fmla="val 31480"/>
              <a:gd name="adj4" fmla="val -21214"/>
            </a:avLst>
          </a:prstGeom>
          <a:solidFill>
            <a:srgbClr val="6699FF"/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4572000" y="51054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Tester class is not bothered about protocol level details of sending command !!</a:t>
            </a:r>
          </a:p>
          <a:p>
            <a:r>
              <a:rPr lang="en-US" sz="1800" dirty="0" smtClean="0"/>
              <a:t>Taken care by one piece of code i.e. </a:t>
            </a:r>
            <a:r>
              <a:rPr lang="en-US" sz="1800" dirty="0" err="1" smtClean="0"/>
              <a:t>bfm</a:t>
            </a:r>
            <a:r>
              <a:rPr lang="en-US" sz="1800" dirty="0" smtClean="0"/>
              <a:t> interface</a:t>
            </a:r>
            <a:endParaRPr lang="en-IN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4739640" y="3718798"/>
            <a:ext cx="3962400" cy="738664"/>
          </a:xfrm>
          <a:prstGeom prst="rect">
            <a:avLst/>
          </a:prstGeom>
          <a:solidFill>
            <a:srgbClr val="696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Get_data</a:t>
            </a:r>
            <a:r>
              <a:rPr lang="en-US" dirty="0" smtClean="0"/>
              <a:t>() is just a task that assigns a random byte for input stimulus.  Defined elsewhere (in code we didn’t look at)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2233612" y="4088130"/>
            <a:ext cx="2506028" cy="116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2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2000" y="117475"/>
            <a:ext cx="8229600" cy="1139825"/>
          </a:xfrm>
        </p:spPr>
        <p:txBody>
          <a:bodyPr/>
          <a:lstStyle/>
          <a:p>
            <a:r>
              <a:rPr lang="en-US" dirty="0" smtClean="0"/>
              <a:t>Scoreboard class </a:t>
            </a:r>
            <a:r>
              <a:rPr lang="en-US" sz="2400" dirty="0" smtClean="0"/>
              <a:t>(The self checking part)</a:t>
            </a:r>
            <a:endParaRPr lang="en-IN" sz="2400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 bwMode="auto">
          <a:xfrm>
            <a:off x="457200" y="16002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IN" dirty="0"/>
          </a:p>
        </p:txBody>
      </p:sp>
      <p:sp>
        <p:nvSpPr>
          <p:cNvPr id="20" name="Text Placeholder 2"/>
          <p:cNvSpPr txBox="1">
            <a:spLocks/>
          </p:cNvSpPr>
          <p:nvPr/>
        </p:nvSpPr>
        <p:spPr bwMode="auto">
          <a:xfrm>
            <a:off x="609600" y="17526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auto">
          <a:xfrm>
            <a:off x="609600" y="16764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63436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Line Callout 1 22"/>
          <p:cNvSpPr/>
          <p:nvPr/>
        </p:nvSpPr>
        <p:spPr>
          <a:xfrm>
            <a:off x="4133850" y="2787601"/>
            <a:ext cx="4572000" cy="990600"/>
          </a:xfrm>
          <a:prstGeom prst="borderCallout1">
            <a:avLst>
              <a:gd name="adj1" fmla="val 18750"/>
              <a:gd name="adj2" fmla="val -8333"/>
              <a:gd name="adj3" fmla="val 75803"/>
              <a:gd name="adj4" fmla="val -31030"/>
            </a:avLst>
          </a:prstGeom>
          <a:solidFill>
            <a:srgbClr val="6699FF"/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229100" y="2821236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Waits on </a:t>
            </a:r>
            <a:r>
              <a:rPr lang="en-US" sz="1800" dirty="0" err="1" smtClean="0"/>
              <a:t>posedge</a:t>
            </a:r>
            <a:r>
              <a:rPr lang="en-US" sz="1800" dirty="0" smtClean="0"/>
              <a:t> of done and checks the predicted output by monitoring signals via BFM interface</a:t>
            </a:r>
            <a:endParaRPr lang="en-IN" sz="1800" dirty="0"/>
          </a:p>
        </p:txBody>
      </p:sp>
      <p:sp>
        <p:nvSpPr>
          <p:cNvPr id="25" name="Line Callout 1 24"/>
          <p:cNvSpPr/>
          <p:nvPr/>
        </p:nvSpPr>
        <p:spPr>
          <a:xfrm>
            <a:off x="4343400" y="1531620"/>
            <a:ext cx="4572000" cy="762000"/>
          </a:xfrm>
          <a:prstGeom prst="borderCallout1">
            <a:avLst>
              <a:gd name="adj1" fmla="val 18750"/>
              <a:gd name="adj2" fmla="val -8333"/>
              <a:gd name="adj3" fmla="val 63935"/>
              <a:gd name="adj4" fmla="val -31316"/>
            </a:avLst>
          </a:prstGeom>
          <a:solidFill>
            <a:srgbClr val="6699FF"/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4381500" y="158056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Scoreboard class checks that DUT is working. Usual declarations as before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827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Putting it together</a:t>
            </a:r>
            <a:endParaRPr lang="en-IN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1593532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Arial" pitchFamily="34" charset="0"/>
              <a:buChar char="•"/>
              <a:tabLst>
                <a:tab pos="172720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Coverage class would perform code coverage metrics.  Not covered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here.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Arial" pitchFamily="34" charset="0"/>
              <a:buChar char="•"/>
              <a:tabLst>
                <a:tab pos="172720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created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simple test-bench using objects instead of modules</a:t>
            </a: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Arial" pitchFamily="34" charset="0"/>
              <a:buChar char="•"/>
              <a:tabLst>
                <a:tab pos="172720" algn="l"/>
              </a:tabLst>
              <a:defRPr/>
            </a:pPr>
            <a:r>
              <a:rPr lang="en-US" sz="2600" baseline="0" dirty="0" smtClean="0">
                <a:latin typeface="+mn-lt"/>
                <a:cs typeface="+mn-cs"/>
              </a:rPr>
              <a:t>Top</a:t>
            </a:r>
            <a:r>
              <a:rPr lang="en-US" sz="2600" dirty="0" smtClean="0">
                <a:latin typeface="+mn-lt"/>
                <a:cs typeface="+mn-cs"/>
              </a:rPr>
              <a:t> level module declares object, instantiate and launch them all in their own thread.</a:t>
            </a: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Arial" pitchFamily="34" charset="0"/>
              <a:buChar char="•"/>
              <a:tabLst>
                <a:tab pos="172720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Now,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this test-bench has the flexibility and re-use power of OOP</a:t>
            </a: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Arial" pitchFamily="34" charset="0"/>
              <a:buChar char="•"/>
              <a:tabLst>
                <a:tab pos="172720" algn="l"/>
              </a:tabLst>
              <a:defRPr/>
            </a:pPr>
            <a:r>
              <a:rPr lang="en-US" sz="2600" dirty="0" smtClean="0">
                <a:latin typeface="+mn-lt"/>
                <a:cs typeface="+mn-cs"/>
              </a:rPr>
              <a:t>UVM is a </a:t>
            </a:r>
            <a:r>
              <a:rPr lang="en-US" sz="2600" dirty="0">
                <a:latin typeface="+mn-lt"/>
                <a:cs typeface="+mn-cs"/>
              </a:rPr>
              <a:t>c</a:t>
            </a:r>
            <a:r>
              <a:rPr lang="en-US" sz="2600" dirty="0" smtClean="0">
                <a:latin typeface="+mn-lt"/>
                <a:cs typeface="+mn-cs"/>
              </a:rPr>
              <a:t>omplex topic worthy of its course.  It has become widely used in industry.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tabLst>
                <a:tab pos="172720" algn="l"/>
              </a:tabLst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1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762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09600" y="17526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Arial" pitchFamily="34" charset="0"/>
              <a:buChar char="•"/>
              <a:tabLst>
                <a:tab pos="172720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UVM primer </a:t>
            </a:r>
            <a:r>
              <a:rPr lang="en-US" sz="2600" dirty="0" smtClean="0">
                <a:latin typeface="+mn-lt"/>
                <a:cs typeface="+mn-cs"/>
              </a:rPr>
              <a:t>Book by Ray </a:t>
            </a:r>
            <a:r>
              <a:rPr lang="en-US" sz="2600" dirty="0" err="1" smtClean="0">
                <a:latin typeface="+mn-lt"/>
                <a:cs typeface="+mn-cs"/>
              </a:rPr>
              <a:t>Salemi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2085" lvl="0" indent="-172085">
              <a:spcBef>
                <a:spcPts val="925"/>
              </a:spcBef>
              <a:buClr>
                <a:srgbClr val="104EFB"/>
              </a:buClr>
              <a:buSzPct val="91666"/>
              <a:buFont typeface="Arial" pitchFamily="34" charset="0"/>
              <a:buChar char="•"/>
              <a:tabLst>
                <a:tab pos="172720" algn="l"/>
              </a:tabLst>
              <a:defRPr/>
            </a:pPr>
            <a:r>
              <a:rPr lang="en-US" sz="2600" noProof="0" dirty="0" smtClean="0">
                <a:latin typeface="+mn-lt"/>
                <a:cs typeface="+mn-cs"/>
              </a:rPr>
              <a:t>Course </a:t>
            </a:r>
            <a:r>
              <a:rPr lang="en-US" sz="2600" dirty="0" smtClean="0">
                <a:latin typeface="+mn-lt"/>
                <a:cs typeface="+mn-cs"/>
              </a:rPr>
              <a:t>- </a:t>
            </a:r>
            <a:r>
              <a:rPr lang="en-US" sz="2600" dirty="0" smtClean="0">
                <a:latin typeface="+mn-lt"/>
                <a:cs typeface="+mn-cs"/>
                <a:hlinkClick r:id="rId2"/>
              </a:rPr>
              <a:t>http://www.cerc.utexas.edu/~jaa/ee382m-verif/</a:t>
            </a:r>
            <a:endParaRPr lang="en-US" sz="2600" dirty="0" smtClean="0">
              <a:latin typeface="+mn-lt"/>
              <a:cs typeface="+mn-cs"/>
            </a:endParaRPr>
          </a:p>
          <a:p>
            <a:pPr marL="172085" lvl="0" indent="-172085">
              <a:spcBef>
                <a:spcPts val="925"/>
              </a:spcBef>
              <a:buClr>
                <a:srgbClr val="104EFB"/>
              </a:buClr>
              <a:buSzPct val="91666"/>
              <a:buFont typeface="Arial" pitchFamily="34" charset="0"/>
              <a:buChar char="•"/>
              <a:tabLst>
                <a:tab pos="172720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Slides created from content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Kushagra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Garg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5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UVM</a:t>
            </a:r>
            <a:endParaRPr lang="en-IN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16002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dirty="0" smtClean="0"/>
              <a:t>What is UVM ?</a:t>
            </a:r>
          </a:p>
          <a:p>
            <a:pPr>
              <a:buFont typeface="Wingdings 2" panose="05020102010507070707" pitchFamily="18" charset="2"/>
              <a:buNone/>
            </a:pPr>
            <a:endParaRPr lang="en-US" dirty="0" smtClean="0"/>
          </a:p>
          <a:p>
            <a:r>
              <a:rPr lang="en-US" b="1" dirty="0" smtClean="0"/>
              <a:t>U</a:t>
            </a:r>
            <a:r>
              <a:rPr lang="en-US" dirty="0" smtClean="0"/>
              <a:t>niversal </a:t>
            </a:r>
            <a:r>
              <a:rPr lang="en-US" b="1" dirty="0" smtClean="0"/>
              <a:t>V</a:t>
            </a:r>
            <a:r>
              <a:rPr lang="en-US" dirty="0" smtClean="0"/>
              <a:t>erification </a:t>
            </a:r>
            <a:r>
              <a:rPr lang="en-US" b="1" dirty="0" smtClean="0"/>
              <a:t>M</a:t>
            </a:r>
            <a:r>
              <a:rPr lang="en-US" dirty="0" smtClean="0"/>
              <a:t>ethodology</a:t>
            </a:r>
          </a:p>
          <a:p>
            <a:r>
              <a:rPr lang="en-US" dirty="0" smtClean="0"/>
              <a:t>Object Oriented approach for reusability</a:t>
            </a:r>
          </a:p>
          <a:p>
            <a:r>
              <a:rPr lang="en-US" dirty="0" smtClean="0"/>
              <a:t>Created for the need to automate verification</a:t>
            </a:r>
          </a:p>
          <a:p>
            <a:pPr lvl="1"/>
            <a:r>
              <a:rPr lang="en-US" dirty="0" smtClean="0"/>
              <a:t>As an example - UVM allows dynamically configurable test-bench</a:t>
            </a:r>
          </a:p>
          <a:p>
            <a:pPr lvl="1"/>
            <a:r>
              <a:rPr lang="en-US" dirty="0" smtClean="0"/>
              <a:t>Allows compiling test-bench once and run with different arguments, stimulus to cover all scenarios</a:t>
            </a:r>
          </a:p>
          <a:p>
            <a:pPr lvl="1"/>
            <a:r>
              <a:rPr lang="en-US" dirty="0" smtClean="0"/>
              <a:t>Big Designs - 1000 tests * 5 min compile time per test = That’s 5000 min saved !!</a:t>
            </a:r>
          </a:p>
          <a:p>
            <a:pPr lvl="1"/>
            <a:endParaRPr lang="en-US" dirty="0" smtClean="0"/>
          </a:p>
          <a:p>
            <a:pPr>
              <a:buFont typeface="Wingdings 2" panose="05020102010507070707" pitchFamily="18" charset="2"/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Font typeface="Wingdings 2" panose="05020102010507070707" pitchFamily="18" charset="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1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UVM : </a:t>
            </a:r>
            <a:r>
              <a:rPr lang="en-US" sz="2400" dirty="0" smtClean="0"/>
              <a:t>We can only scratch the surface</a:t>
            </a:r>
            <a:endParaRPr lang="en-IN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16002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dirty="0" smtClean="0"/>
              <a:t>Universal Verification Methodology(UVM) based on:</a:t>
            </a:r>
          </a:p>
          <a:p>
            <a:pPr>
              <a:buFont typeface="Wingdings 2" panose="05020102010507070707" pitchFamily="18" charset="2"/>
              <a:buNone/>
            </a:pPr>
            <a:endParaRPr lang="en-US" dirty="0" smtClean="0"/>
          </a:p>
          <a:p>
            <a:r>
              <a:rPr lang="en-US" b="1" dirty="0" smtClean="0"/>
              <a:t>System Verilog Object-Oriented Programming</a:t>
            </a:r>
          </a:p>
          <a:p>
            <a:r>
              <a:rPr lang="en-US" dirty="0" smtClean="0"/>
              <a:t>Dynamically generated objects to specify TB</a:t>
            </a:r>
          </a:p>
          <a:p>
            <a:r>
              <a:rPr lang="en-US" dirty="0" smtClean="0"/>
              <a:t>Transaction level - communication between objects</a:t>
            </a:r>
          </a:p>
          <a:p>
            <a:r>
              <a:rPr lang="en-US" dirty="0" smtClean="0"/>
              <a:t>Stimulus – UVM sequences</a:t>
            </a:r>
          </a:p>
          <a:p>
            <a:endParaRPr lang="en-US" dirty="0" smtClean="0"/>
          </a:p>
          <a:p>
            <a:r>
              <a:rPr lang="en-US" i="1" dirty="0" smtClean="0"/>
              <a:t>We only have enough time to introduce some OOP portions of system Verilog in relation to UVM.</a:t>
            </a:r>
          </a:p>
          <a:p>
            <a:endParaRPr lang="en-US" dirty="0" smtClean="0"/>
          </a:p>
          <a:p>
            <a:pPr>
              <a:buFont typeface="Wingdings 2" panose="05020102010507070707" pitchFamily="18" charset="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0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z="4400" dirty="0" smtClean="0"/>
              <a:t>SV: Object Oriented Programming</a:t>
            </a:r>
            <a:endParaRPr lang="en-IN" sz="44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09600" y="17526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Enables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OOP through 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type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Re-use</a:t>
            </a:r>
            <a:endParaRPr lang="en-US" sz="2600" dirty="0" smtClean="0">
              <a:latin typeface="+mn-lt"/>
              <a:cs typeface="+mn-cs"/>
            </a:endParaRPr>
          </a:p>
          <a:p>
            <a:pPr marL="730250" lvl="1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 functionality in TB, </a:t>
            </a:r>
            <a:r>
              <a:rPr lang="en-US" sz="2600" dirty="0" smtClean="0">
                <a:latin typeface="+mn-lt"/>
                <a:cs typeface="+mn-cs"/>
              </a:rPr>
              <a:t>r</a:t>
            </a: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e-use</a:t>
            </a:r>
            <a:r>
              <a:rPr kumimoji="0" lang="en-US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 to create more complex functionality without knowing internal details -  Encapsulation</a:t>
            </a:r>
            <a:endParaRPr kumimoji="0" lang="en-US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maintainability</a:t>
            </a:r>
          </a:p>
          <a:p>
            <a:pPr marL="730250" lvl="1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common code in one place, access it anywhere from your test-bench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5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SV Classes</a:t>
            </a:r>
            <a:endParaRPr lang="en-IN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16002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2085" indent="-172085">
              <a:spcBef>
                <a:spcPts val="925"/>
              </a:spcBef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</a:pPr>
            <a:r>
              <a:rPr lang="en-IN" smtClean="0"/>
              <a:t>A class is a type</a:t>
            </a:r>
          </a:p>
          <a:p>
            <a:pPr marL="371475" lvl="1" indent="-142875">
              <a:spcBef>
                <a:spcPts val="245"/>
              </a:spcBef>
              <a:buClr>
                <a:srgbClr val="104EFB"/>
              </a:buClr>
              <a:buFont typeface="Arial"/>
              <a:buChar char="–"/>
              <a:tabLst>
                <a:tab pos="372110" algn="l"/>
              </a:tabLst>
            </a:pPr>
            <a:r>
              <a:rPr lang="en-IN" sz="2600" smtClean="0"/>
              <a:t>Contains data referred to as class properties</a:t>
            </a:r>
          </a:p>
          <a:p>
            <a:pPr marL="371475" lvl="1" indent="-142875">
              <a:spcBef>
                <a:spcPts val="225"/>
              </a:spcBef>
              <a:buClr>
                <a:srgbClr val="104EFB"/>
              </a:buClr>
              <a:buFont typeface="Arial"/>
              <a:buChar char="–"/>
              <a:tabLst>
                <a:tab pos="372110" algn="l"/>
              </a:tabLst>
            </a:pPr>
            <a:r>
              <a:rPr lang="en-IN" sz="2600" smtClean="0"/>
              <a:t>Contains subroutines (task/functions) referred to as class </a:t>
            </a:r>
            <a:r>
              <a:rPr lang="en-IN" sz="2600" b="1" smtClean="0"/>
              <a:t>methods</a:t>
            </a:r>
            <a:endParaRPr lang="en-IN" sz="1000" b="1" smtClean="0">
              <a:latin typeface="Times New Roman"/>
              <a:cs typeface="Times New Roman"/>
            </a:endParaRPr>
          </a:p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IN" dirty="0"/>
          </a:p>
        </p:txBody>
      </p:sp>
      <p:sp>
        <p:nvSpPr>
          <p:cNvPr id="7" name="object 5"/>
          <p:cNvSpPr txBox="1"/>
          <p:nvPr/>
        </p:nvSpPr>
        <p:spPr>
          <a:xfrm>
            <a:off x="3858985" y="2930192"/>
            <a:ext cx="4833257" cy="2877711"/>
          </a:xfrm>
          <a:prstGeom prst="rect">
            <a:avLst/>
          </a:prstGeom>
          <a:solidFill>
            <a:srgbClr val="CCFFCC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typede</a:t>
            </a:r>
            <a:r>
              <a:rPr b="1" dirty="0">
                <a:latin typeface="Courier New"/>
                <a:cs typeface="Courier New"/>
              </a:rPr>
              <a:t>f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-5" dirty="0" err="1">
                <a:latin typeface="Courier New"/>
                <a:cs typeface="Courier New"/>
              </a:rPr>
              <a:t>enu</a:t>
            </a:r>
            <a:r>
              <a:rPr b="1" dirty="0" err="1">
                <a:latin typeface="Courier New"/>
                <a:cs typeface="Courier New"/>
              </a:rPr>
              <a:t>m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lang="en-US" b="1" spc="-5" dirty="0" err="1" smtClean="0">
                <a:latin typeface="Courier New"/>
                <a:cs typeface="Courier New"/>
              </a:rPr>
              <a:t>reg</a:t>
            </a:r>
            <a:r>
              <a:rPr lang="en-US" b="1" spc="-5" dirty="0" smtClean="0">
                <a:latin typeface="Courier New"/>
                <a:cs typeface="Courier New"/>
              </a:rPr>
              <a:t>[1:0] </a:t>
            </a:r>
            <a:r>
              <a:rPr spc="10" dirty="0" smtClean="0">
                <a:latin typeface="Courier New"/>
                <a:cs typeface="Courier New"/>
              </a:rPr>
              <a:t>{</a:t>
            </a:r>
            <a:r>
              <a:rPr spc="-5" dirty="0" smtClean="0">
                <a:latin typeface="Courier New"/>
                <a:cs typeface="Courier New"/>
              </a:rPr>
              <a:t>IDLE</a:t>
            </a:r>
            <a:r>
              <a:rPr dirty="0" smtClean="0">
                <a:latin typeface="Courier New"/>
                <a:cs typeface="Courier New"/>
              </a:rPr>
              <a:t>,</a:t>
            </a:r>
            <a:r>
              <a:rPr spc="-5" dirty="0" smtClean="0">
                <a:latin typeface="Courier New"/>
                <a:cs typeface="Courier New"/>
              </a:rPr>
              <a:t>RU</a:t>
            </a:r>
            <a:r>
              <a:rPr spc="10" dirty="0" smtClean="0">
                <a:latin typeface="Courier New"/>
                <a:cs typeface="Courier New"/>
              </a:rPr>
              <a:t>N</a:t>
            </a:r>
            <a:r>
              <a:rPr dirty="0">
                <a:latin typeface="Courier New"/>
                <a:cs typeface="Courier New"/>
              </a:rPr>
              <a:t>,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dirty="0">
                <a:latin typeface="Courier New"/>
                <a:cs typeface="Courier New"/>
              </a:rPr>
              <a:t>}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5" dirty="0" err="1">
                <a:latin typeface="Courier New"/>
                <a:cs typeface="Courier New"/>
              </a:rPr>
              <a:t>cmd_t</a:t>
            </a:r>
            <a:r>
              <a:rPr dirty="0" smtClean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endParaRPr dirty="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10"/>
              </a:spcBef>
            </a:pPr>
            <a:r>
              <a:rPr b="1" spc="-5" dirty="0">
                <a:latin typeface="Courier New"/>
                <a:cs typeface="Courier New"/>
              </a:rPr>
              <a:t>clas</a:t>
            </a:r>
            <a:r>
              <a:rPr b="1" dirty="0">
                <a:latin typeface="Courier New"/>
                <a:cs typeface="Courier New"/>
              </a:rPr>
              <a:t>s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Packet</a:t>
            </a:r>
            <a:r>
              <a:rPr dirty="0">
                <a:latin typeface="Courier New"/>
                <a:cs typeface="Courier New"/>
              </a:rPr>
              <a:t>;</a:t>
            </a:r>
          </a:p>
          <a:p>
            <a:pPr marL="288925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cmd_</a:t>
            </a:r>
            <a:r>
              <a:rPr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 Com</a:t>
            </a:r>
            <a:r>
              <a:rPr spc="10" dirty="0">
                <a:latin typeface="Courier New"/>
                <a:cs typeface="Courier New"/>
              </a:rPr>
              <a:t>m</a:t>
            </a:r>
            <a:r>
              <a:rPr spc="-5" dirty="0">
                <a:latin typeface="Courier New"/>
                <a:cs typeface="Courier New"/>
              </a:rPr>
              <a:t>and</a:t>
            </a:r>
            <a:r>
              <a:rPr dirty="0">
                <a:latin typeface="Courier New"/>
                <a:cs typeface="Courier New"/>
              </a:rPr>
              <a:t>;</a:t>
            </a:r>
          </a:p>
          <a:p>
            <a:pPr marL="28892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in</a:t>
            </a:r>
            <a:r>
              <a:rPr b="1" dirty="0">
                <a:latin typeface="Courier New"/>
                <a:cs typeface="Courier New"/>
              </a:rPr>
              <a:t>t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Statu</a:t>
            </a:r>
            <a:r>
              <a:rPr spc="10" dirty="0">
                <a:latin typeface="Courier New"/>
                <a:cs typeface="Courier New"/>
              </a:rPr>
              <a:t>s</a:t>
            </a:r>
            <a:r>
              <a:rPr dirty="0">
                <a:latin typeface="Courier New"/>
                <a:cs typeface="Courier New"/>
              </a:rPr>
              <a:t>;</a:t>
            </a:r>
          </a:p>
          <a:p>
            <a:pPr marL="28892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logi</a:t>
            </a:r>
            <a:r>
              <a:rPr b="1" dirty="0">
                <a:latin typeface="Courier New"/>
                <a:cs typeface="Courier New"/>
              </a:rPr>
              <a:t>c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[31</a:t>
            </a:r>
            <a:r>
              <a:rPr spc="10" dirty="0">
                <a:latin typeface="Courier New"/>
                <a:cs typeface="Courier New"/>
              </a:rPr>
              <a:t>: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]</a:t>
            </a:r>
            <a:r>
              <a:rPr spc="-5" dirty="0">
                <a:latin typeface="Courier New"/>
                <a:cs typeface="Courier New"/>
              </a:rPr>
              <a:t> Dat</a:t>
            </a:r>
            <a:r>
              <a:rPr dirty="0">
                <a:latin typeface="Courier New"/>
                <a:cs typeface="Courier New"/>
              </a:rPr>
              <a:t>a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10" dirty="0">
                <a:latin typeface="Courier New"/>
                <a:cs typeface="Courier New"/>
              </a:rPr>
              <a:t>[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spc="10" dirty="0">
                <a:latin typeface="Courier New"/>
                <a:cs typeface="Courier New"/>
              </a:rPr>
              <a:t>:</a:t>
            </a:r>
            <a:r>
              <a:rPr spc="-5" dirty="0">
                <a:latin typeface="Courier New"/>
                <a:cs typeface="Courier New"/>
              </a:rPr>
              <a:t>255]</a:t>
            </a:r>
            <a:r>
              <a:rPr dirty="0">
                <a:latin typeface="Courier New"/>
                <a:cs typeface="Courier New"/>
              </a:rPr>
              <a:t>;</a:t>
            </a:r>
          </a:p>
          <a:p>
            <a:pPr marL="288925">
              <a:lnSpc>
                <a:spcPct val="100000"/>
              </a:lnSpc>
              <a:spcBef>
                <a:spcPts val="155"/>
              </a:spcBef>
            </a:pPr>
            <a:r>
              <a:rPr b="1" spc="-5" dirty="0">
                <a:latin typeface="Courier New"/>
                <a:cs typeface="Courier New"/>
              </a:rPr>
              <a:t>functio</a:t>
            </a:r>
            <a:r>
              <a:rPr b="1" dirty="0">
                <a:latin typeface="Courier New"/>
                <a:cs typeface="Courier New"/>
              </a:rPr>
              <a:t>n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10" dirty="0">
                <a:latin typeface="Courier New"/>
                <a:cs typeface="Courier New"/>
              </a:rPr>
              <a:t>i</a:t>
            </a:r>
            <a:r>
              <a:rPr b="1" spc="-5" dirty="0">
                <a:latin typeface="Courier New"/>
                <a:cs typeface="Courier New"/>
              </a:rPr>
              <a:t>n</a:t>
            </a:r>
            <a:r>
              <a:rPr b="1" dirty="0">
                <a:latin typeface="Courier New"/>
                <a:cs typeface="Courier New"/>
              </a:rPr>
              <a:t>t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 err="1">
                <a:latin typeface="Courier New"/>
                <a:cs typeface="Courier New"/>
              </a:rPr>
              <a:t>GetSt</a:t>
            </a:r>
            <a:r>
              <a:rPr spc="10" dirty="0" err="1">
                <a:latin typeface="Courier New"/>
                <a:cs typeface="Courier New"/>
              </a:rPr>
              <a:t>a</a:t>
            </a:r>
            <a:r>
              <a:rPr spc="-5" dirty="0" err="1">
                <a:latin typeface="Courier New"/>
                <a:cs typeface="Courier New"/>
              </a:rPr>
              <a:t>t</a:t>
            </a:r>
            <a:r>
              <a:rPr spc="10" dirty="0" err="1">
                <a:latin typeface="Courier New"/>
                <a:cs typeface="Courier New"/>
              </a:rPr>
              <a:t>u</a:t>
            </a:r>
            <a:r>
              <a:rPr spc="-5" dirty="0" err="1">
                <a:latin typeface="Courier New"/>
                <a:cs typeface="Courier New"/>
              </a:rPr>
              <a:t>s</a:t>
            </a:r>
            <a:r>
              <a:rPr spc="-5" dirty="0" smtClean="0">
                <a:latin typeface="Courier New"/>
                <a:cs typeface="Courier New"/>
              </a:rPr>
              <a:t>()</a:t>
            </a:r>
            <a:r>
              <a:rPr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pPr marL="288925">
              <a:lnSpc>
                <a:spcPct val="100000"/>
              </a:lnSpc>
              <a:spcBef>
                <a:spcPts val="155"/>
              </a:spcBef>
            </a:pPr>
            <a:r>
              <a:rPr lang="en-US" b="1" spc="-5" dirty="0">
                <a:latin typeface="Courier New"/>
                <a:cs typeface="Courier New"/>
              </a:rPr>
              <a:t> </a:t>
            </a:r>
            <a:r>
              <a:rPr lang="en-US" b="1" spc="-5" dirty="0" smtClean="0">
                <a:latin typeface="Courier New"/>
                <a:cs typeface="Courier New"/>
              </a:rPr>
              <a:t> </a:t>
            </a:r>
            <a:r>
              <a:rPr b="1" spc="-5" dirty="0" smtClean="0">
                <a:latin typeface="Courier New"/>
                <a:cs typeface="Courier New"/>
              </a:rPr>
              <a:t>retur</a:t>
            </a:r>
            <a:r>
              <a:rPr b="1" spc="10" dirty="0" smtClean="0">
                <a:latin typeface="Courier New"/>
                <a:cs typeface="Courier New"/>
              </a:rPr>
              <a:t>n</a:t>
            </a:r>
            <a:r>
              <a:rPr spc="-5" dirty="0" smtClean="0">
                <a:latin typeface="Courier New"/>
                <a:cs typeface="Courier New"/>
              </a:rPr>
              <a:t>(Status</a:t>
            </a:r>
            <a:r>
              <a:rPr spc="-5" dirty="0">
                <a:latin typeface="Courier New"/>
                <a:cs typeface="Courier New"/>
              </a:rPr>
              <a:t>)</a:t>
            </a:r>
            <a:r>
              <a:rPr dirty="0">
                <a:latin typeface="Courier New"/>
                <a:cs typeface="Courier New"/>
              </a:rPr>
              <a:t>; </a:t>
            </a:r>
            <a:endParaRPr lang="en-US" dirty="0" smtClean="0">
              <a:latin typeface="Courier New"/>
              <a:cs typeface="Courier New"/>
            </a:endParaRPr>
          </a:p>
          <a:p>
            <a:pPr marL="288925">
              <a:lnSpc>
                <a:spcPct val="100000"/>
              </a:lnSpc>
              <a:spcBef>
                <a:spcPts val="155"/>
              </a:spcBef>
            </a:pPr>
            <a:r>
              <a:rPr b="1" spc="-5" dirty="0" err="1" smtClean="0">
                <a:latin typeface="Courier New"/>
                <a:cs typeface="Courier New"/>
              </a:rPr>
              <a:t>endfuncti</a:t>
            </a:r>
            <a:r>
              <a:rPr b="1" spc="10" dirty="0" err="1" smtClean="0">
                <a:latin typeface="Courier New"/>
                <a:cs typeface="Courier New"/>
              </a:rPr>
              <a:t>o</a:t>
            </a:r>
            <a:r>
              <a:rPr b="1" dirty="0" err="1" smtClean="0">
                <a:latin typeface="Courier New"/>
                <a:cs typeface="Courier New"/>
              </a:rPr>
              <a:t>n</a:t>
            </a:r>
            <a:r>
              <a:rPr b="1" spc="-5" dirty="0" smtClean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:</a:t>
            </a:r>
            <a:r>
              <a:rPr spc="-5" dirty="0">
                <a:latin typeface="Courier New"/>
                <a:cs typeface="Courier New"/>
              </a:rPr>
              <a:t> GetS</a:t>
            </a:r>
            <a:r>
              <a:rPr spc="10"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a</a:t>
            </a:r>
            <a:r>
              <a:rPr spc="10"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u</a:t>
            </a:r>
            <a:r>
              <a:rPr dirty="0">
                <a:latin typeface="Courier New"/>
                <a:cs typeface="Courier New"/>
              </a:rPr>
              <a:t>s</a:t>
            </a:r>
          </a:p>
          <a:p>
            <a:pPr marL="532765" marR="61594" indent="-24384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tas</a:t>
            </a:r>
            <a:r>
              <a:rPr b="1" dirty="0">
                <a:latin typeface="Courier New"/>
                <a:cs typeface="Courier New"/>
              </a:rPr>
              <a:t>k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SetC</a:t>
            </a:r>
            <a:r>
              <a:rPr spc="10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mman</a:t>
            </a:r>
            <a:r>
              <a:rPr dirty="0">
                <a:latin typeface="Courier New"/>
                <a:cs typeface="Courier New"/>
              </a:rPr>
              <a:t>d</a:t>
            </a:r>
            <a:r>
              <a:rPr spc="-5" dirty="0">
                <a:latin typeface="Courier New"/>
                <a:cs typeface="Courier New"/>
              </a:rPr>
              <a:t> (</a:t>
            </a:r>
            <a:r>
              <a:rPr b="1" spc="-5" dirty="0">
                <a:latin typeface="Courier New"/>
                <a:cs typeface="Courier New"/>
              </a:rPr>
              <a:t>i</a:t>
            </a:r>
            <a:r>
              <a:rPr b="1" spc="10" dirty="0">
                <a:latin typeface="Courier New"/>
                <a:cs typeface="Courier New"/>
              </a:rPr>
              <a:t>n</a:t>
            </a:r>
            <a:r>
              <a:rPr b="1" spc="-5" dirty="0">
                <a:latin typeface="Courier New"/>
                <a:cs typeface="Courier New"/>
              </a:rPr>
              <a:t>p</a:t>
            </a:r>
            <a:r>
              <a:rPr b="1" spc="10" dirty="0">
                <a:latin typeface="Courier New"/>
                <a:cs typeface="Courier New"/>
              </a:rPr>
              <a:t>u</a:t>
            </a:r>
            <a:r>
              <a:rPr b="1" dirty="0">
                <a:latin typeface="Courier New"/>
                <a:cs typeface="Courier New"/>
              </a:rPr>
              <a:t>t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cmd_</a:t>
            </a:r>
            <a:r>
              <a:rPr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 a)</a:t>
            </a:r>
            <a:r>
              <a:rPr dirty="0">
                <a:latin typeface="Courier New"/>
                <a:cs typeface="Courier New"/>
              </a:rPr>
              <a:t>; </a:t>
            </a:r>
            <a:endParaRPr lang="en-US" dirty="0" smtClean="0">
              <a:latin typeface="Courier New"/>
              <a:cs typeface="Courier New"/>
            </a:endParaRPr>
          </a:p>
          <a:p>
            <a:pPr marL="532765" marR="61594" indent="-243840">
              <a:lnSpc>
                <a:spcPct val="100000"/>
              </a:lnSpc>
            </a:pPr>
            <a:r>
              <a:rPr lang="en-US" spc="-5" dirty="0">
                <a:latin typeface="Courier New"/>
                <a:cs typeface="Courier New"/>
              </a:rPr>
              <a:t> </a:t>
            </a:r>
            <a:r>
              <a:rPr lang="en-US" spc="-5" dirty="0" smtClean="0">
                <a:latin typeface="Courier New"/>
                <a:cs typeface="Courier New"/>
              </a:rPr>
              <a:t> </a:t>
            </a:r>
            <a:r>
              <a:rPr spc="-5" dirty="0" smtClean="0">
                <a:latin typeface="Courier New"/>
                <a:cs typeface="Courier New"/>
              </a:rPr>
              <a:t>Comma</a:t>
            </a:r>
            <a:r>
              <a:rPr spc="10" dirty="0" smtClean="0">
                <a:latin typeface="Courier New"/>
                <a:cs typeface="Courier New"/>
              </a:rPr>
              <a:t>n</a:t>
            </a:r>
            <a:r>
              <a:rPr dirty="0" smtClean="0">
                <a:latin typeface="Courier New"/>
                <a:cs typeface="Courier New"/>
              </a:rPr>
              <a:t>d</a:t>
            </a:r>
            <a:r>
              <a:rPr spc="-5" dirty="0" smtClean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" dirty="0">
                <a:latin typeface="Courier New"/>
                <a:cs typeface="Courier New"/>
              </a:rPr>
              <a:t> a</a:t>
            </a:r>
            <a:r>
              <a:rPr dirty="0">
                <a:latin typeface="Courier New"/>
                <a:cs typeface="Courier New"/>
              </a:rPr>
              <a:t>;</a:t>
            </a:r>
          </a:p>
          <a:p>
            <a:pPr marL="288925">
              <a:lnSpc>
                <a:spcPct val="100000"/>
              </a:lnSpc>
              <a:spcBef>
                <a:spcPts val="10"/>
              </a:spcBef>
            </a:pPr>
            <a:r>
              <a:rPr b="1" spc="-5" dirty="0">
                <a:latin typeface="Courier New"/>
                <a:cs typeface="Courier New"/>
              </a:rPr>
              <a:t>endtas</a:t>
            </a:r>
            <a:r>
              <a:rPr b="1" dirty="0">
                <a:latin typeface="Courier New"/>
                <a:cs typeface="Courier New"/>
              </a:rPr>
              <a:t>k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: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SetComma</a:t>
            </a:r>
            <a:r>
              <a:rPr spc="10" dirty="0">
                <a:latin typeface="Courier New"/>
                <a:cs typeface="Courier New"/>
              </a:rPr>
              <a:t>n</a:t>
            </a:r>
            <a:r>
              <a:rPr dirty="0">
                <a:latin typeface="Courier New"/>
                <a:cs typeface="Courier New"/>
              </a:rPr>
              <a:t>d</a:t>
            </a:r>
          </a:p>
          <a:p>
            <a:pPr marL="4508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endclas</a:t>
            </a:r>
            <a:r>
              <a:rPr b="1" dirty="0">
                <a:latin typeface="Courier New"/>
                <a:cs typeface="Courier New"/>
              </a:rPr>
              <a:t>s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: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5" dirty="0" smtClean="0">
                <a:latin typeface="Courier New"/>
                <a:cs typeface="Courier New"/>
              </a:rPr>
              <a:t>Pa</a:t>
            </a:r>
            <a:r>
              <a:rPr spc="10" dirty="0" smtClean="0">
                <a:latin typeface="Courier New"/>
                <a:cs typeface="Courier New"/>
              </a:rPr>
              <a:t>c</a:t>
            </a:r>
            <a:r>
              <a:rPr spc="-5" dirty="0" smtClean="0">
                <a:latin typeface="Courier New"/>
                <a:cs typeface="Courier New"/>
              </a:rPr>
              <a:t>ke</a:t>
            </a:r>
            <a:r>
              <a:rPr dirty="0" smtClean="0">
                <a:latin typeface="Courier New"/>
                <a:cs typeface="Courier New"/>
              </a:rPr>
              <a:t>t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732314" y="3265714"/>
            <a:ext cx="1306285" cy="1721981"/>
          </a:xfrm>
          <a:custGeom>
            <a:avLst/>
            <a:gdLst>
              <a:gd name="connsiteX0" fmla="*/ 1524000 w 1524000"/>
              <a:gd name="connsiteY0" fmla="*/ 1719943 h 1721981"/>
              <a:gd name="connsiteX1" fmla="*/ 1121229 w 1524000"/>
              <a:gd name="connsiteY1" fmla="*/ 1643743 h 1721981"/>
              <a:gd name="connsiteX2" fmla="*/ 631372 w 1524000"/>
              <a:gd name="connsiteY2" fmla="*/ 1208315 h 1721981"/>
              <a:gd name="connsiteX3" fmla="*/ 566057 w 1524000"/>
              <a:gd name="connsiteY3" fmla="*/ 696686 h 1721981"/>
              <a:gd name="connsiteX4" fmla="*/ 0 w 1524000"/>
              <a:gd name="connsiteY4" fmla="*/ 0 h 172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721981">
                <a:moveTo>
                  <a:pt x="1524000" y="1719943"/>
                </a:moveTo>
                <a:cubicBezTo>
                  <a:pt x="1397000" y="1724478"/>
                  <a:pt x="1270000" y="1729014"/>
                  <a:pt x="1121229" y="1643743"/>
                </a:cubicBezTo>
                <a:cubicBezTo>
                  <a:pt x="972458" y="1558472"/>
                  <a:pt x="723901" y="1366158"/>
                  <a:pt x="631372" y="1208315"/>
                </a:cubicBezTo>
                <a:cubicBezTo>
                  <a:pt x="538843" y="1050472"/>
                  <a:pt x="671286" y="898072"/>
                  <a:pt x="566057" y="696686"/>
                </a:cubicBezTo>
                <a:cubicBezTo>
                  <a:pt x="460828" y="495300"/>
                  <a:pt x="230414" y="247650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069771" y="3276600"/>
            <a:ext cx="968828" cy="1066800"/>
          </a:xfrm>
          <a:custGeom>
            <a:avLst/>
            <a:gdLst>
              <a:gd name="connsiteX0" fmla="*/ 1164772 w 1164772"/>
              <a:gd name="connsiteY0" fmla="*/ 1066800 h 1066800"/>
              <a:gd name="connsiteX1" fmla="*/ 827315 w 1164772"/>
              <a:gd name="connsiteY1" fmla="*/ 1001486 h 1066800"/>
              <a:gd name="connsiteX2" fmla="*/ 664029 w 1164772"/>
              <a:gd name="connsiteY2" fmla="*/ 707571 h 1066800"/>
              <a:gd name="connsiteX3" fmla="*/ 566058 w 1164772"/>
              <a:gd name="connsiteY3" fmla="*/ 478971 h 1066800"/>
              <a:gd name="connsiteX4" fmla="*/ 0 w 1164772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772" h="1066800">
                <a:moveTo>
                  <a:pt x="1164772" y="1066800"/>
                </a:moveTo>
                <a:cubicBezTo>
                  <a:pt x="1037772" y="1064078"/>
                  <a:pt x="910772" y="1061357"/>
                  <a:pt x="827315" y="1001486"/>
                </a:cubicBezTo>
                <a:cubicBezTo>
                  <a:pt x="743858" y="941614"/>
                  <a:pt x="707572" y="794657"/>
                  <a:pt x="664029" y="707571"/>
                </a:cubicBezTo>
                <a:cubicBezTo>
                  <a:pt x="620486" y="620485"/>
                  <a:pt x="676729" y="596899"/>
                  <a:pt x="566058" y="478971"/>
                </a:cubicBezTo>
                <a:cubicBezTo>
                  <a:pt x="455386" y="361042"/>
                  <a:pt x="227693" y="180521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57646" y="6241721"/>
            <a:ext cx="762000" cy="365125"/>
          </a:xfrm>
        </p:spPr>
        <p:txBody>
          <a:bodyPr/>
          <a:lstStyle/>
          <a:p>
            <a:fld id="{BA49EB1D-8BD7-416B-826B-3D262F35225E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26671" y="4763"/>
            <a:ext cx="4038600" cy="1139825"/>
          </a:xfrm>
        </p:spPr>
        <p:txBody>
          <a:bodyPr/>
          <a:lstStyle/>
          <a:p>
            <a:r>
              <a:rPr lang="en-US" dirty="0" smtClean="0"/>
              <a:t>SV Classes</a:t>
            </a:r>
            <a:endParaRPr lang="en-IN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3400" y="15240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pPr>
              <a:buFont typeface="Wingdings 2" panose="05020102010507070707" pitchFamily="18" charset="2"/>
              <a:buNone/>
            </a:pPr>
            <a:endParaRPr lang="en-IN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609600" y="1304330"/>
            <a:ext cx="8077200" cy="181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2085" marR="0" lvl="0" indent="-172085" algn="l" defTabSz="914400" rtl="0" eaLnBrk="1" fontAlgn="base" latinLnBrk="0" hangingPunct="1">
              <a:lnSpc>
                <a:spcPct val="100000"/>
              </a:lnSpc>
              <a:spcBef>
                <a:spcPts val="925"/>
              </a:spcBef>
              <a:spcAft>
                <a:spcPct val="0"/>
              </a:spcAft>
              <a:buClr>
                <a:srgbClr val="104EFB"/>
              </a:buClr>
              <a:buSzPct val="91666"/>
              <a:buFont typeface="Wingdings 2" panose="05020102010507070707" pitchFamily="18" charset="2"/>
              <a:buNone/>
              <a:tabLst>
                <a:tab pos="172720" algn="l"/>
              </a:tabLst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Classes are dynamically created objects (class instance)</a:t>
            </a:r>
          </a:p>
          <a:p>
            <a:pPr marL="914400" lvl="1" indent="-457200" eaLnBrk="1" hangingPunct="1">
              <a:spcBef>
                <a:spcPts val="925"/>
              </a:spcBef>
              <a:buClr>
                <a:srgbClr val="104EFB"/>
              </a:buClr>
              <a:buSzPct val="91666"/>
              <a:buFont typeface="Arial" panose="020B0604020202020204" pitchFamily="34" charset="0"/>
              <a:buChar char="•"/>
              <a:tabLst>
                <a:tab pos="172720" algn="l"/>
              </a:tabLst>
              <a:defRPr/>
            </a:pPr>
            <a:r>
              <a:rPr lang="en-IN" sz="2000" dirty="0" smtClean="0">
                <a:latin typeface="+mn-lt"/>
                <a:cs typeface="+mn-cs"/>
              </a:rPr>
              <a:t>Every class has a method </a:t>
            </a:r>
            <a:r>
              <a:rPr lang="en-IN" sz="2000" i="1" dirty="0" smtClean="0">
                <a:latin typeface="+mn-lt"/>
                <a:cs typeface="+mn-cs"/>
              </a:rPr>
              <a:t>new() </a:t>
            </a:r>
            <a:r>
              <a:rPr lang="en-IN" sz="2000" dirty="0" smtClean="0">
                <a:latin typeface="+mn-lt"/>
                <a:cs typeface="+mn-cs"/>
              </a:rPr>
              <a:t>call the constructor</a:t>
            </a:r>
          </a:p>
          <a:p>
            <a:pPr marL="914400" lvl="1" indent="-457200" eaLnBrk="1" hangingPunct="1">
              <a:spcBef>
                <a:spcPts val="925"/>
              </a:spcBef>
              <a:buClr>
                <a:srgbClr val="104EFB"/>
              </a:buClr>
              <a:buSzPct val="91666"/>
              <a:buFont typeface="Arial" panose="020B0604020202020204" pitchFamily="34" charset="0"/>
              <a:buChar char="•"/>
              <a:tabLst>
                <a:tab pos="172720" algn="l"/>
              </a:tabLst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It can be explicitly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specified or built-in</a:t>
            </a:r>
          </a:p>
          <a:p>
            <a:pPr marL="914400" lvl="1" indent="-457200" eaLnBrk="1" hangingPunct="1">
              <a:spcBef>
                <a:spcPts val="925"/>
              </a:spcBef>
              <a:buClr>
                <a:srgbClr val="104EFB"/>
              </a:buClr>
              <a:buSzPct val="91666"/>
              <a:buFont typeface="Arial" panose="020B0604020202020204" pitchFamily="34" charset="0"/>
              <a:buChar char="•"/>
              <a:tabLst>
                <a:tab pos="172720" algn="l"/>
              </a:tabLst>
              <a:defRPr/>
            </a:pPr>
            <a:r>
              <a:rPr lang="en-IN" sz="2000" baseline="0" dirty="0" smtClean="0">
                <a:latin typeface="+mn-lt"/>
                <a:cs typeface="+mn-cs"/>
              </a:rPr>
              <a:t>It</a:t>
            </a:r>
            <a:r>
              <a:rPr lang="en-IN" sz="2000" dirty="0" smtClean="0">
                <a:latin typeface="+mn-lt"/>
                <a:cs typeface="+mn-cs"/>
              </a:rPr>
              <a:t> can take input </a:t>
            </a:r>
            <a:r>
              <a:rPr lang="en-IN" sz="2000" dirty="0" err="1" smtClean="0">
                <a:latin typeface="+mn-lt"/>
                <a:cs typeface="+mn-cs"/>
              </a:rPr>
              <a:t>aruguments</a:t>
            </a:r>
            <a:r>
              <a:rPr lang="en-IN" sz="2000" dirty="0" smtClean="0">
                <a:latin typeface="+mn-lt"/>
                <a:cs typeface="+mn-cs"/>
              </a:rPr>
              <a:t> or not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object 5"/>
          <p:cNvSpPr txBox="1"/>
          <p:nvPr/>
        </p:nvSpPr>
        <p:spPr>
          <a:xfrm>
            <a:off x="337456" y="3415306"/>
            <a:ext cx="4784261" cy="2877711"/>
          </a:xfrm>
          <a:prstGeom prst="rect">
            <a:avLst/>
          </a:prstGeom>
          <a:solidFill>
            <a:srgbClr val="CCFFCC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typede</a:t>
            </a:r>
            <a:r>
              <a:rPr b="1" dirty="0">
                <a:latin typeface="Courier New"/>
                <a:cs typeface="Courier New"/>
              </a:rPr>
              <a:t>f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-5" dirty="0" err="1">
                <a:latin typeface="Courier New"/>
                <a:cs typeface="Courier New"/>
              </a:rPr>
              <a:t>enu</a:t>
            </a:r>
            <a:r>
              <a:rPr b="1" dirty="0" err="1">
                <a:latin typeface="Courier New"/>
                <a:cs typeface="Courier New"/>
              </a:rPr>
              <a:t>m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lang="en-US" b="1" spc="-5" dirty="0" err="1" smtClean="0">
                <a:latin typeface="Courier New"/>
                <a:cs typeface="Courier New"/>
              </a:rPr>
              <a:t>reg</a:t>
            </a:r>
            <a:r>
              <a:rPr lang="en-US" b="1" spc="-5" dirty="0" smtClean="0">
                <a:latin typeface="Courier New"/>
                <a:cs typeface="Courier New"/>
              </a:rPr>
              <a:t>[1:0] </a:t>
            </a:r>
            <a:r>
              <a:rPr spc="10" dirty="0" smtClean="0">
                <a:latin typeface="Courier New"/>
                <a:cs typeface="Courier New"/>
              </a:rPr>
              <a:t>{</a:t>
            </a:r>
            <a:r>
              <a:rPr spc="-5" dirty="0" smtClean="0">
                <a:latin typeface="Courier New"/>
                <a:cs typeface="Courier New"/>
              </a:rPr>
              <a:t>IDLE</a:t>
            </a:r>
            <a:r>
              <a:rPr dirty="0" smtClean="0">
                <a:latin typeface="Courier New"/>
                <a:cs typeface="Courier New"/>
              </a:rPr>
              <a:t>,</a:t>
            </a:r>
            <a:r>
              <a:rPr spc="-5" dirty="0" smtClean="0">
                <a:latin typeface="Courier New"/>
                <a:cs typeface="Courier New"/>
              </a:rPr>
              <a:t>RU</a:t>
            </a:r>
            <a:r>
              <a:rPr spc="10" dirty="0" smtClean="0">
                <a:latin typeface="Courier New"/>
                <a:cs typeface="Courier New"/>
              </a:rPr>
              <a:t>N</a:t>
            </a:r>
            <a:r>
              <a:rPr dirty="0">
                <a:latin typeface="Courier New"/>
                <a:cs typeface="Courier New"/>
              </a:rPr>
              <a:t>,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dirty="0">
                <a:latin typeface="Courier New"/>
                <a:cs typeface="Courier New"/>
              </a:rPr>
              <a:t>}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5" dirty="0" err="1">
                <a:latin typeface="Courier New"/>
                <a:cs typeface="Courier New"/>
              </a:rPr>
              <a:t>cmd_t</a:t>
            </a:r>
            <a:r>
              <a:rPr dirty="0" smtClean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endParaRPr dirty="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10"/>
              </a:spcBef>
            </a:pPr>
            <a:r>
              <a:rPr b="1" spc="-5" dirty="0">
                <a:latin typeface="Courier New"/>
                <a:cs typeface="Courier New"/>
              </a:rPr>
              <a:t>clas</a:t>
            </a:r>
            <a:r>
              <a:rPr b="1" dirty="0">
                <a:latin typeface="Courier New"/>
                <a:cs typeface="Courier New"/>
              </a:rPr>
              <a:t>s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Packet</a:t>
            </a:r>
            <a:r>
              <a:rPr dirty="0">
                <a:latin typeface="Courier New"/>
                <a:cs typeface="Courier New"/>
              </a:rPr>
              <a:t>;</a:t>
            </a:r>
          </a:p>
          <a:p>
            <a:pPr marL="288925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cmd_</a:t>
            </a:r>
            <a:r>
              <a:rPr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 Com</a:t>
            </a:r>
            <a:r>
              <a:rPr spc="10" dirty="0">
                <a:latin typeface="Courier New"/>
                <a:cs typeface="Courier New"/>
              </a:rPr>
              <a:t>m</a:t>
            </a:r>
            <a:r>
              <a:rPr spc="-5" dirty="0">
                <a:latin typeface="Courier New"/>
                <a:cs typeface="Courier New"/>
              </a:rPr>
              <a:t>and</a:t>
            </a:r>
            <a:r>
              <a:rPr dirty="0">
                <a:latin typeface="Courier New"/>
                <a:cs typeface="Courier New"/>
              </a:rPr>
              <a:t>;</a:t>
            </a:r>
          </a:p>
          <a:p>
            <a:pPr marL="28892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in</a:t>
            </a:r>
            <a:r>
              <a:rPr b="1" dirty="0">
                <a:latin typeface="Courier New"/>
                <a:cs typeface="Courier New"/>
              </a:rPr>
              <a:t>t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Statu</a:t>
            </a:r>
            <a:r>
              <a:rPr spc="10" dirty="0">
                <a:latin typeface="Courier New"/>
                <a:cs typeface="Courier New"/>
              </a:rPr>
              <a:t>s</a:t>
            </a:r>
            <a:r>
              <a:rPr dirty="0">
                <a:latin typeface="Courier New"/>
                <a:cs typeface="Courier New"/>
              </a:rPr>
              <a:t>;</a:t>
            </a:r>
          </a:p>
          <a:p>
            <a:pPr marL="28892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logi</a:t>
            </a:r>
            <a:r>
              <a:rPr b="1" dirty="0">
                <a:latin typeface="Courier New"/>
                <a:cs typeface="Courier New"/>
              </a:rPr>
              <a:t>c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[31</a:t>
            </a:r>
            <a:r>
              <a:rPr spc="10" dirty="0">
                <a:latin typeface="Courier New"/>
                <a:cs typeface="Courier New"/>
              </a:rPr>
              <a:t>: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]</a:t>
            </a:r>
            <a:r>
              <a:rPr spc="-5" dirty="0">
                <a:latin typeface="Courier New"/>
                <a:cs typeface="Courier New"/>
              </a:rPr>
              <a:t> Dat</a:t>
            </a:r>
            <a:r>
              <a:rPr dirty="0">
                <a:latin typeface="Courier New"/>
                <a:cs typeface="Courier New"/>
              </a:rPr>
              <a:t>a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10" dirty="0">
                <a:latin typeface="Courier New"/>
                <a:cs typeface="Courier New"/>
              </a:rPr>
              <a:t>[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spc="10" dirty="0">
                <a:latin typeface="Courier New"/>
                <a:cs typeface="Courier New"/>
              </a:rPr>
              <a:t>:</a:t>
            </a:r>
            <a:r>
              <a:rPr spc="-5" dirty="0">
                <a:latin typeface="Courier New"/>
                <a:cs typeface="Courier New"/>
              </a:rPr>
              <a:t>255]</a:t>
            </a:r>
            <a:r>
              <a:rPr dirty="0">
                <a:latin typeface="Courier New"/>
                <a:cs typeface="Courier New"/>
              </a:rPr>
              <a:t>;</a:t>
            </a:r>
          </a:p>
          <a:p>
            <a:pPr marL="288925">
              <a:lnSpc>
                <a:spcPct val="100000"/>
              </a:lnSpc>
              <a:spcBef>
                <a:spcPts val="155"/>
              </a:spcBef>
            </a:pPr>
            <a:r>
              <a:rPr b="1" spc="-5" dirty="0">
                <a:latin typeface="Courier New"/>
                <a:cs typeface="Courier New"/>
              </a:rPr>
              <a:t>functio</a:t>
            </a:r>
            <a:r>
              <a:rPr b="1" dirty="0">
                <a:latin typeface="Courier New"/>
                <a:cs typeface="Courier New"/>
              </a:rPr>
              <a:t>n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10" dirty="0">
                <a:latin typeface="Courier New"/>
                <a:cs typeface="Courier New"/>
              </a:rPr>
              <a:t>i</a:t>
            </a:r>
            <a:r>
              <a:rPr b="1" spc="-5" dirty="0">
                <a:latin typeface="Courier New"/>
                <a:cs typeface="Courier New"/>
              </a:rPr>
              <a:t>n</a:t>
            </a:r>
            <a:r>
              <a:rPr b="1" dirty="0">
                <a:latin typeface="Courier New"/>
                <a:cs typeface="Courier New"/>
              </a:rPr>
              <a:t>t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 err="1">
                <a:latin typeface="Courier New"/>
                <a:cs typeface="Courier New"/>
              </a:rPr>
              <a:t>GetSt</a:t>
            </a:r>
            <a:r>
              <a:rPr spc="10" dirty="0" err="1">
                <a:latin typeface="Courier New"/>
                <a:cs typeface="Courier New"/>
              </a:rPr>
              <a:t>a</a:t>
            </a:r>
            <a:r>
              <a:rPr spc="-5" dirty="0" err="1">
                <a:latin typeface="Courier New"/>
                <a:cs typeface="Courier New"/>
              </a:rPr>
              <a:t>t</a:t>
            </a:r>
            <a:r>
              <a:rPr spc="10" dirty="0" err="1">
                <a:latin typeface="Courier New"/>
                <a:cs typeface="Courier New"/>
              </a:rPr>
              <a:t>u</a:t>
            </a:r>
            <a:r>
              <a:rPr spc="-5" dirty="0" err="1">
                <a:latin typeface="Courier New"/>
                <a:cs typeface="Courier New"/>
              </a:rPr>
              <a:t>s</a:t>
            </a:r>
            <a:r>
              <a:rPr spc="-5" dirty="0" smtClean="0">
                <a:latin typeface="Courier New"/>
                <a:cs typeface="Courier New"/>
              </a:rPr>
              <a:t>()</a:t>
            </a:r>
            <a:r>
              <a:rPr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pPr marL="288925">
              <a:lnSpc>
                <a:spcPct val="100000"/>
              </a:lnSpc>
              <a:spcBef>
                <a:spcPts val="155"/>
              </a:spcBef>
            </a:pPr>
            <a:r>
              <a:rPr lang="en-US" b="1" spc="-5" dirty="0">
                <a:latin typeface="Courier New"/>
                <a:cs typeface="Courier New"/>
              </a:rPr>
              <a:t> </a:t>
            </a:r>
            <a:r>
              <a:rPr lang="en-US" b="1" spc="-5" dirty="0" smtClean="0">
                <a:latin typeface="Courier New"/>
                <a:cs typeface="Courier New"/>
              </a:rPr>
              <a:t> </a:t>
            </a:r>
            <a:r>
              <a:rPr b="1" spc="-5" dirty="0" smtClean="0">
                <a:latin typeface="Courier New"/>
                <a:cs typeface="Courier New"/>
              </a:rPr>
              <a:t>retur</a:t>
            </a:r>
            <a:r>
              <a:rPr b="1" spc="10" dirty="0" smtClean="0">
                <a:latin typeface="Courier New"/>
                <a:cs typeface="Courier New"/>
              </a:rPr>
              <a:t>n</a:t>
            </a:r>
            <a:r>
              <a:rPr spc="-5" dirty="0" smtClean="0">
                <a:latin typeface="Courier New"/>
                <a:cs typeface="Courier New"/>
              </a:rPr>
              <a:t>(Status</a:t>
            </a:r>
            <a:r>
              <a:rPr spc="-5" dirty="0">
                <a:latin typeface="Courier New"/>
                <a:cs typeface="Courier New"/>
              </a:rPr>
              <a:t>)</a:t>
            </a:r>
            <a:r>
              <a:rPr dirty="0">
                <a:latin typeface="Courier New"/>
                <a:cs typeface="Courier New"/>
              </a:rPr>
              <a:t>; </a:t>
            </a:r>
            <a:endParaRPr lang="en-US" dirty="0" smtClean="0">
              <a:latin typeface="Courier New"/>
              <a:cs typeface="Courier New"/>
            </a:endParaRPr>
          </a:p>
          <a:p>
            <a:pPr marL="288925">
              <a:lnSpc>
                <a:spcPct val="100000"/>
              </a:lnSpc>
              <a:spcBef>
                <a:spcPts val="155"/>
              </a:spcBef>
            </a:pPr>
            <a:r>
              <a:rPr b="1" spc="-5" dirty="0" err="1" smtClean="0">
                <a:latin typeface="Courier New"/>
                <a:cs typeface="Courier New"/>
              </a:rPr>
              <a:t>endfuncti</a:t>
            </a:r>
            <a:r>
              <a:rPr b="1" spc="10" dirty="0" err="1" smtClean="0">
                <a:latin typeface="Courier New"/>
                <a:cs typeface="Courier New"/>
              </a:rPr>
              <a:t>o</a:t>
            </a:r>
            <a:r>
              <a:rPr b="1" dirty="0" err="1" smtClean="0">
                <a:latin typeface="Courier New"/>
                <a:cs typeface="Courier New"/>
              </a:rPr>
              <a:t>n</a:t>
            </a:r>
            <a:r>
              <a:rPr b="1" spc="-5" dirty="0" smtClean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:</a:t>
            </a:r>
            <a:r>
              <a:rPr spc="-5" dirty="0">
                <a:latin typeface="Courier New"/>
                <a:cs typeface="Courier New"/>
              </a:rPr>
              <a:t> GetS</a:t>
            </a:r>
            <a:r>
              <a:rPr spc="10"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a</a:t>
            </a:r>
            <a:r>
              <a:rPr spc="10"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u</a:t>
            </a:r>
            <a:r>
              <a:rPr dirty="0">
                <a:latin typeface="Courier New"/>
                <a:cs typeface="Courier New"/>
              </a:rPr>
              <a:t>s</a:t>
            </a:r>
          </a:p>
          <a:p>
            <a:pPr marL="532765" marR="61594" indent="-24384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tas</a:t>
            </a:r>
            <a:r>
              <a:rPr b="1" dirty="0">
                <a:latin typeface="Courier New"/>
                <a:cs typeface="Courier New"/>
              </a:rPr>
              <a:t>k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SetC</a:t>
            </a:r>
            <a:r>
              <a:rPr spc="10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mman</a:t>
            </a:r>
            <a:r>
              <a:rPr dirty="0">
                <a:latin typeface="Courier New"/>
                <a:cs typeface="Courier New"/>
              </a:rPr>
              <a:t>d</a:t>
            </a:r>
            <a:r>
              <a:rPr spc="-5" dirty="0">
                <a:latin typeface="Courier New"/>
                <a:cs typeface="Courier New"/>
              </a:rPr>
              <a:t> (</a:t>
            </a:r>
            <a:r>
              <a:rPr b="1" spc="-5" dirty="0">
                <a:latin typeface="Courier New"/>
                <a:cs typeface="Courier New"/>
              </a:rPr>
              <a:t>i</a:t>
            </a:r>
            <a:r>
              <a:rPr b="1" spc="10" dirty="0">
                <a:latin typeface="Courier New"/>
                <a:cs typeface="Courier New"/>
              </a:rPr>
              <a:t>n</a:t>
            </a:r>
            <a:r>
              <a:rPr b="1" spc="-5" dirty="0">
                <a:latin typeface="Courier New"/>
                <a:cs typeface="Courier New"/>
              </a:rPr>
              <a:t>p</a:t>
            </a:r>
            <a:r>
              <a:rPr b="1" spc="10" dirty="0">
                <a:latin typeface="Courier New"/>
                <a:cs typeface="Courier New"/>
              </a:rPr>
              <a:t>u</a:t>
            </a:r>
            <a:r>
              <a:rPr b="1" dirty="0">
                <a:latin typeface="Courier New"/>
                <a:cs typeface="Courier New"/>
              </a:rPr>
              <a:t>t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cmd_</a:t>
            </a:r>
            <a:r>
              <a:rPr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 a</a:t>
            </a:r>
            <a:r>
              <a:rPr spc="-5" dirty="0" smtClean="0">
                <a:latin typeface="Courier New"/>
                <a:cs typeface="Courier New"/>
              </a:rPr>
              <a:t>)</a:t>
            </a:r>
            <a:r>
              <a:rPr dirty="0" smtClean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pPr marL="532765" marR="61594" indent="-243840">
              <a:lnSpc>
                <a:spcPct val="100000"/>
              </a:lnSpc>
            </a:pPr>
            <a:r>
              <a:rPr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spc="-5" dirty="0" smtClean="0">
                <a:latin typeface="Courier New"/>
                <a:cs typeface="Courier New"/>
              </a:rPr>
              <a:t>Comma</a:t>
            </a:r>
            <a:r>
              <a:rPr spc="10" dirty="0" smtClean="0">
                <a:latin typeface="Courier New"/>
                <a:cs typeface="Courier New"/>
              </a:rPr>
              <a:t>n</a:t>
            </a:r>
            <a:r>
              <a:rPr dirty="0" smtClean="0">
                <a:latin typeface="Courier New"/>
                <a:cs typeface="Courier New"/>
              </a:rPr>
              <a:t>d</a:t>
            </a:r>
            <a:r>
              <a:rPr spc="-5" dirty="0" smtClean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" dirty="0">
                <a:latin typeface="Courier New"/>
                <a:cs typeface="Courier New"/>
              </a:rPr>
              <a:t> a</a:t>
            </a:r>
            <a:r>
              <a:rPr dirty="0">
                <a:latin typeface="Courier New"/>
                <a:cs typeface="Courier New"/>
              </a:rPr>
              <a:t>;</a:t>
            </a:r>
          </a:p>
          <a:p>
            <a:pPr marL="288925">
              <a:lnSpc>
                <a:spcPct val="100000"/>
              </a:lnSpc>
              <a:spcBef>
                <a:spcPts val="10"/>
              </a:spcBef>
            </a:pPr>
            <a:r>
              <a:rPr b="1" spc="-5" dirty="0">
                <a:latin typeface="Courier New"/>
                <a:cs typeface="Courier New"/>
              </a:rPr>
              <a:t>endtas</a:t>
            </a:r>
            <a:r>
              <a:rPr b="1" dirty="0">
                <a:latin typeface="Courier New"/>
                <a:cs typeface="Courier New"/>
              </a:rPr>
              <a:t>k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: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SetComma</a:t>
            </a:r>
            <a:r>
              <a:rPr spc="10" dirty="0">
                <a:latin typeface="Courier New"/>
                <a:cs typeface="Courier New"/>
              </a:rPr>
              <a:t>n</a:t>
            </a:r>
            <a:r>
              <a:rPr dirty="0">
                <a:latin typeface="Courier New"/>
                <a:cs typeface="Courier New"/>
              </a:rPr>
              <a:t>d</a:t>
            </a:r>
          </a:p>
          <a:p>
            <a:pPr marL="4508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endclas</a:t>
            </a:r>
            <a:r>
              <a:rPr b="1" dirty="0">
                <a:latin typeface="Courier New"/>
                <a:cs typeface="Courier New"/>
              </a:rPr>
              <a:t>s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: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5" dirty="0" smtClean="0">
                <a:latin typeface="Courier New"/>
                <a:cs typeface="Courier New"/>
              </a:rPr>
              <a:t>Pa</a:t>
            </a:r>
            <a:r>
              <a:rPr spc="10" dirty="0" smtClean="0">
                <a:latin typeface="Courier New"/>
                <a:cs typeface="Courier New"/>
              </a:rPr>
              <a:t>c</a:t>
            </a:r>
            <a:r>
              <a:rPr spc="-5" dirty="0" smtClean="0">
                <a:latin typeface="Courier New"/>
                <a:cs typeface="Courier New"/>
              </a:rPr>
              <a:t>ke</a:t>
            </a:r>
            <a:r>
              <a:rPr dirty="0" smtClean="0">
                <a:latin typeface="Courier New"/>
                <a:cs typeface="Courier New"/>
              </a:rPr>
              <a:t>t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4817" y="6300467"/>
            <a:ext cx="360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i="1" dirty="0" smtClean="0"/>
              <a:t>Packet</a:t>
            </a:r>
            <a:r>
              <a:rPr lang="en-US" dirty="0" smtClean="0"/>
              <a:t> has no explicit method </a:t>
            </a:r>
            <a:r>
              <a:rPr lang="en-US" i="1" dirty="0" smtClean="0"/>
              <a:t>new()</a:t>
            </a:r>
            <a:endParaRPr lang="en-US" i="1" dirty="0"/>
          </a:p>
        </p:txBody>
      </p:sp>
      <p:sp>
        <p:nvSpPr>
          <p:cNvPr id="19" name="object 5"/>
          <p:cNvSpPr txBox="1"/>
          <p:nvPr/>
        </p:nvSpPr>
        <p:spPr>
          <a:xfrm>
            <a:off x="5350423" y="3423383"/>
            <a:ext cx="2209800" cy="338554"/>
          </a:xfrm>
          <a:prstGeom prst="rect">
            <a:avLst/>
          </a:prstGeom>
          <a:solidFill>
            <a:srgbClr val="CCFFCC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ct val="100000"/>
              </a:lnSpc>
            </a:pPr>
            <a:r>
              <a:rPr lang="en-US" b="1" spc="-5" dirty="0" smtClean="0">
                <a:latin typeface="Courier New"/>
                <a:cs typeface="Courier New"/>
              </a:rPr>
              <a:t>Packet </a:t>
            </a:r>
            <a:r>
              <a:rPr lang="en-US" b="1" spc="-5" dirty="0" err="1" smtClean="0">
                <a:latin typeface="Courier New"/>
                <a:cs typeface="Courier New"/>
              </a:rPr>
              <a:t>myPkt</a:t>
            </a:r>
            <a:r>
              <a:rPr lang="en-US" b="1" spc="-5" dirty="0" smtClean="0">
                <a:latin typeface="Courier New"/>
                <a:cs typeface="Courier New"/>
              </a:rPr>
              <a:t> = new;</a:t>
            </a:r>
          </a:p>
          <a:p>
            <a:pPr marL="45085">
              <a:lnSpc>
                <a:spcPct val="100000"/>
              </a:lnSpc>
            </a:pPr>
            <a:endParaRPr lang="en-US" sz="800" b="1" spc="-5" dirty="0"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97918" y="3799510"/>
            <a:ext cx="2960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Invoking constructor </a:t>
            </a:r>
            <a:r>
              <a:rPr lang="en-US" i="1" dirty="0" smtClean="0"/>
              <a:t>new</a:t>
            </a:r>
            <a:r>
              <a:rPr lang="en-US" dirty="0" smtClean="0"/>
              <a:t> creates an instance of class </a:t>
            </a:r>
            <a:r>
              <a:rPr lang="en-US" i="1" dirty="0" smtClean="0"/>
              <a:t>Packet</a:t>
            </a:r>
            <a:r>
              <a:rPr lang="en-US" dirty="0" smtClean="0"/>
              <a:t> called </a:t>
            </a:r>
            <a:r>
              <a:rPr lang="en-US" i="1" dirty="0" err="1" smtClean="0"/>
              <a:t>myPkt</a:t>
            </a:r>
            <a:endParaRPr lang="en-US" i="1" dirty="0"/>
          </a:p>
        </p:txBody>
      </p:sp>
      <p:sp>
        <p:nvSpPr>
          <p:cNvPr id="21" name="Rectangle 20"/>
          <p:cNvSpPr/>
          <p:nvPr/>
        </p:nvSpPr>
        <p:spPr>
          <a:xfrm>
            <a:off x="5362732" y="4653742"/>
            <a:ext cx="2607223" cy="18881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/>
              <a:t>myPkt</a:t>
            </a:r>
            <a:r>
              <a:rPr lang="en-US" b="1" i="1" dirty="0" smtClean="0"/>
              <a:t>:</a:t>
            </a:r>
          </a:p>
          <a:p>
            <a:pPr algn="ctr"/>
            <a:endParaRPr lang="en-US" b="1" i="1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9537" y="5038714"/>
            <a:ext cx="1313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/>
              <a:t>Command:</a:t>
            </a:r>
          </a:p>
          <a:p>
            <a:pPr algn="r"/>
            <a:r>
              <a:rPr lang="en-US" sz="1800" dirty="0" smtClean="0"/>
              <a:t>Status:</a:t>
            </a:r>
          </a:p>
          <a:p>
            <a:pPr algn="r"/>
            <a:endParaRPr lang="en-US" sz="1800" dirty="0"/>
          </a:p>
          <a:p>
            <a:pPr algn="r"/>
            <a:r>
              <a:rPr lang="en-US" sz="1800" dirty="0" smtClean="0"/>
              <a:t>Data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90694" y="5079106"/>
            <a:ext cx="990600" cy="228600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2’bxx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90694" y="5369445"/>
            <a:ext cx="990600" cy="228600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empus Sans ITC" panose="04020404030D07020202" pitchFamily="82" charset="0"/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99108" y="5711109"/>
            <a:ext cx="990600" cy="228600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32’hx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99108" y="5939709"/>
            <a:ext cx="990600" cy="228600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32’hx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699108" y="6168309"/>
            <a:ext cx="990600" cy="228600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32’hx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SV Classes </a:t>
            </a:r>
            <a:r>
              <a:rPr lang="en-US" sz="3200" dirty="0" smtClean="0"/>
              <a:t>(more constructor examples)</a:t>
            </a:r>
            <a:endParaRPr lang="en-IN" sz="3200" dirty="0"/>
          </a:p>
        </p:txBody>
      </p:sp>
      <p:sp>
        <p:nvSpPr>
          <p:cNvPr id="6" name="object 5"/>
          <p:cNvSpPr txBox="1"/>
          <p:nvPr/>
        </p:nvSpPr>
        <p:spPr>
          <a:xfrm>
            <a:off x="381000" y="1752600"/>
            <a:ext cx="4784261" cy="3524042"/>
          </a:xfrm>
          <a:prstGeom prst="rect">
            <a:avLst/>
          </a:prstGeom>
          <a:solidFill>
            <a:srgbClr val="CCFFCC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typede</a:t>
            </a:r>
            <a:r>
              <a:rPr b="1" dirty="0">
                <a:latin typeface="Courier New"/>
                <a:cs typeface="Courier New"/>
              </a:rPr>
              <a:t>f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-5" dirty="0" err="1">
                <a:latin typeface="Courier New"/>
                <a:cs typeface="Courier New"/>
              </a:rPr>
              <a:t>enu</a:t>
            </a:r>
            <a:r>
              <a:rPr b="1" dirty="0" err="1">
                <a:latin typeface="Courier New"/>
                <a:cs typeface="Courier New"/>
              </a:rPr>
              <a:t>m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lang="en-US" b="1" spc="-5" dirty="0" err="1" smtClean="0">
                <a:latin typeface="Courier New"/>
                <a:cs typeface="Courier New"/>
              </a:rPr>
              <a:t>reg</a:t>
            </a:r>
            <a:r>
              <a:rPr lang="en-US" b="1" spc="-5" dirty="0" smtClean="0">
                <a:latin typeface="Courier New"/>
                <a:cs typeface="Courier New"/>
              </a:rPr>
              <a:t>[1:0] </a:t>
            </a:r>
            <a:r>
              <a:rPr spc="10" dirty="0" smtClean="0">
                <a:latin typeface="Courier New"/>
                <a:cs typeface="Courier New"/>
              </a:rPr>
              <a:t>{</a:t>
            </a:r>
            <a:r>
              <a:rPr spc="-5" dirty="0" smtClean="0">
                <a:latin typeface="Courier New"/>
                <a:cs typeface="Courier New"/>
              </a:rPr>
              <a:t>IDLE</a:t>
            </a:r>
            <a:r>
              <a:rPr dirty="0" smtClean="0">
                <a:latin typeface="Courier New"/>
                <a:cs typeface="Courier New"/>
              </a:rPr>
              <a:t>,</a:t>
            </a:r>
            <a:r>
              <a:rPr spc="-5" dirty="0" smtClean="0">
                <a:latin typeface="Courier New"/>
                <a:cs typeface="Courier New"/>
              </a:rPr>
              <a:t>RU</a:t>
            </a:r>
            <a:r>
              <a:rPr spc="10" dirty="0" smtClean="0">
                <a:latin typeface="Courier New"/>
                <a:cs typeface="Courier New"/>
              </a:rPr>
              <a:t>N</a:t>
            </a:r>
            <a:r>
              <a:rPr dirty="0">
                <a:latin typeface="Courier New"/>
                <a:cs typeface="Courier New"/>
              </a:rPr>
              <a:t>,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dirty="0">
                <a:latin typeface="Courier New"/>
                <a:cs typeface="Courier New"/>
              </a:rPr>
              <a:t>}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5" dirty="0" err="1">
                <a:latin typeface="Courier New"/>
                <a:cs typeface="Courier New"/>
              </a:rPr>
              <a:t>cmd_t</a:t>
            </a:r>
            <a:r>
              <a:rPr dirty="0" smtClean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endParaRPr dirty="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10"/>
              </a:spcBef>
            </a:pPr>
            <a:r>
              <a:rPr b="1" spc="-5" dirty="0">
                <a:latin typeface="Courier New"/>
                <a:cs typeface="Courier New"/>
              </a:rPr>
              <a:t>clas</a:t>
            </a:r>
            <a:r>
              <a:rPr b="1" dirty="0">
                <a:latin typeface="Courier New"/>
                <a:cs typeface="Courier New"/>
              </a:rPr>
              <a:t>s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Packet</a:t>
            </a:r>
            <a:r>
              <a:rPr dirty="0">
                <a:latin typeface="Courier New"/>
                <a:cs typeface="Courier New"/>
              </a:rPr>
              <a:t>;</a:t>
            </a:r>
          </a:p>
          <a:p>
            <a:pPr marL="288925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cmd_</a:t>
            </a:r>
            <a:r>
              <a:rPr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 Com</a:t>
            </a:r>
            <a:r>
              <a:rPr spc="10" dirty="0">
                <a:latin typeface="Courier New"/>
                <a:cs typeface="Courier New"/>
              </a:rPr>
              <a:t>m</a:t>
            </a:r>
            <a:r>
              <a:rPr spc="-5" dirty="0">
                <a:latin typeface="Courier New"/>
                <a:cs typeface="Courier New"/>
              </a:rPr>
              <a:t>and</a:t>
            </a:r>
            <a:r>
              <a:rPr dirty="0">
                <a:latin typeface="Courier New"/>
                <a:cs typeface="Courier New"/>
              </a:rPr>
              <a:t>;</a:t>
            </a:r>
          </a:p>
          <a:p>
            <a:pPr marL="28892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in</a:t>
            </a:r>
            <a:r>
              <a:rPr b="1" dirty="0">
                <a:latin typeface="Courier New"/>
                <a:cs typeface="Courier New"/>
              </a:rPr>
              <a:t>t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Statu</a:t>
            </a:r>
            <a:r>
              <a:rPr spc="10" dirty="0">
                <a:latin typeface="Courier New"/>
                <a:cs typeface="Courier New"/>
              </a:rPr>
              <a:t>s</a:t>
            </a:r>
            <a:r>
              <a:rPr dirty="0">
                <a:latin typeface="Courier New"/>
                <a:cs typeface="Courier New"/>
              </a:rPr>
              <a:t>;</a:t>
            </a:r>
          </a:p>
          <a:p>
            <a:pPr marL="28892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logi</a:t>
            </a:r>
            <a:r>
              <a:rPr b="1" dirty="0">
                <a:latin typeface="Courier New"/>
                <a:cs typeface="Courier New"/>
              </a:rPr>
              <a:t>c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[31</a:t>
            </a:r>
            <a:r>
              <a:rPr spc="10" dirty="0">
                <a:latin typeface="Courier New"/>
                <a:cs typeface="Courier New"/>
              </a:rPr>
              <a:t>: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]</a:t>
            </a:r>
            <a:r>
              <a:rPr spc="-5" dirty="0">
                <a:latin typeface="Courier New"/>
                <a:cs typeface="Courier New"/>
              </a:rPr>
              <a:t> Dat</a:t>
            </a:r>
            <a:r>
              <a:rPr dirty="0">
                <a:latin typeface="Courier New"/>
                <a:cs typeface="Courier New"/>
              </a:rPr>
              <a:t>a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10" dirty="0">
                <a:latin typeface="Courier New"/>
                <a:cs typeface="Courier New"/>
              </a:rPr>
              <a:t>[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spc="10" dirty="0">
                <a:latin typeface="Courier New"/>
                <a:cs typeface="Courier New"/>
              </a:rPr>
              <a:t>:</a:t>
            </a:r>
            <a:r>
              <a:rPr spc="-5" dirty="0">
                <a:latin typeface="Courier New"/>
                <a:cs typeface="Courier New"/>
              </a:rPr>
              <a:t>255</a:t>
            </a:r>
            <a:r>
              <a:rPr spc="-5" dirty="0" smtClean="0">
                <a:latin typeface="Courier New"/>
                <a:cs typeface="Courier New"/>
              </a:rPr>
              <a:t>]</a:t>
            </a:r>
            <a:r>
              <a:rPr dirty="0" smtClean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pPr marL="288925">
              <a:lnSpc>
                <a:spcPct val="100000"/>
              </a:lnSpc>
            </a:pPr>
            <a:r>
              <a:rPr lang="en-US" b="1" dirty="0" smtClean="0">
                <a:latin typeface="Courier New"/>
                <a:cs typeface="Courier New"/>
              </a:rPr>
              <a:t>function</a:t>
            </a:r>
            <a:r>
              <a:rPr lang="en-US" dirty="0" smtClean="0">
                <a:latin typeface="Courier New"/>
                <a:cs typeface="Courier New"/>
              </a:rPr>
              <a:t> new();</a:t>
            </a:r>
          </a:p>
          <a:p>
            <a:pPr marL="288925">
              <a:lnSpc>
                <a:spcPct val="100000"/>
              </a:lnSpc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Command = IDLE;</a:t>
            </a:r>
          </a:p>
          <a:p>
            <a:pPr marL="288925">
              <a:lnSpc>
                <a:spcPct val="100000"/>
              </a:lnSpc>
            </a:pPr>
            <a:r>
              <a:rPr lang="en-US" b="1" dirty="0" err="1" smtClean="0">
                <a:latin typeface="Courier New"/>
                <a:cs typeface="Courier New"/>
              </a:rPr>
              <a:t>endfunction</a:t>
            </a:r>
            <a:endParaRPr b="1" dirty="0">
              <a:latin typeface="Courier New"/>
              <a:cs typeface="Courier New"/>
            </a:endParaRPr>
          </a:p>
          <a:p>
            <a:pPr marL="288925">
              <a:lnSpc>
                <a:spcPct val="100000"/>
              </a:lnSpc>
              <a:spcBef>
                <a:spcPts val="155"/>
              </a:spcBef>
            </a:pPr>
            <a:r>
              <a:rPr b="1" spc="-5" dirty="0">
                <a:latin typeface="Courier New"/>
                <a:cs typeface="Courier New"/>
              </a:rPr>
              <a:t>functio</a:t>
            </a:r>
            <a:r>
              <a:rPr b="1" dirty="0">
                <a:latin typeface="Courier New"/>
                <a:cs typeface="Courier New"/>
              </a:rPr>
              <a:t>n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10" dirty="0">
                <a:latin typeface="Courier New"/>
                <a:cs typeface="Courier New"/>
              </a:rPr>
              <a:t>i</a:t>
            </a:r>
            <a:r>
              <a:rPr b="1" spc="-5" dirty="0">
                <a:latin typeface="Courier New"/>
                <a:cs typeface="Courier New"/>
              </a:rPr>
              <a:t>n</a:t>
            </a:r>
            <a:r>
              <a:rPr b="1" dirty="0">
                <a:latin typeface="Courier New"/>
                <a:cs typeface="Courier New"/>
              </a:rPr>
              <a:t>t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 err="1">
                <a:latin typeface="Courier New"/>
                <a:cs typeface="Courier New"/>
              </a:rPr>
              <a:t>GetSt</a:t>
            </a:r>
            <a:r>
              <a:rPr spc="10" dirty="0" err="1">
                <a:latin typeface="Courier New"/>
                <a:cs typeface="Courier New"/>
              </a:rPr>
              <a:t>a</a:t>
            </a:r>
            <a:r>
              <a:rPr spc="-5" dirty="0" err="1">
                <a:latin typeface="Courier New"/>
                <a:cs typeface="Courier New"/>
              </a:rPr>
              <a:t>t</a:t>
            </a:r>
            <a:r>
              <a:rPr spc="10" dirty="0" err="1">
                <a:latin typeface="Courier New"/>
                <a:cs typeface="Courier New"/>
              </a:rPr>
              <a:t>u</a:t>
            </a:r>
            <a:r>
              <a:rPr spc="-5" dirty="0" err="1">
                <a:latin typeface="Courier New"/>
                <a:cs typeface="Courier New"/>
              </a:rPr>
              <a:t>s</a:t>
            </a:r>
            <a:r>
              <a:rPr spc="-5" dirty="0" smtClean="0">
                <a:latin typeface="Courier New"/>
                <a:cs typeface="Courier New"/>
              </a:rPr>
              <a:t>()</a:t>
            </a:r>
            <a:r>
              <a:rPr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pPr marL="288925">
              <a:lnSpc>
                <a:spcPct val="100000"/>
              </a:lnSpc>
              <a:spcBef>
                <a:spcPts val="155"/>
              </a:spcBef>
            </a:pPr>
            <a:r>
              <a:rPr lang="en-US" b="1" spc="-5" dirty="0" smtClean="0">
                <a:latin typeface="Courier New"/>
                <a:cs typeface="Courier New"/>
              </a:rPr>
              <a:t>  </a:t>
            </a:r>
            <a:r>
              <a:rPr b="1" spc="-5" dirty="0" smtClean="0">
                <a:latin typeface="Courier New"/>
                <a:cs typeface="Courier New"/>
              </a:rPr>
              <a:t>retur</a:t>
            </a:r>
            <a:r>
              <a:rPr b="1" spc="10" dirty="0" smtClean="0">
                <a:latin typeface="Courier New"/>
                <a:cs typeface="Courier New"/>
              </a:rPr>
              <a:t>n</a:t>
            </a:r>
            <a:r>
              <a:rPr spc="-5" dirty="0" smtClean="0">
                <a:latin typeface="Courier New"/>
                <a:cs typeface="Courier New"/>
              </a:rPr>
              <a:t>(Status)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288925">
              <a:lnSpc>
                <a:spcPct val="100000"/>
              </a:lnSpc>
              <a:spcBef>
                <a:spcPts val="155"/>
              </a:spcBef>
            </a:pPr>
            <a:r>
              <a:rPr b="1" spc="-5" dirty="0" err="1" smtClean="0">
                <a:latin typeface="Courier New"/>
                <a:cs typeface="Courier New"/>
              </a:rPr>
              <a:t>endfuncti</a:t>
            </a:r>
            <a:r>
              <a:rPr b="1" spc="10" dirty="0" err="1" smtClean="0">
                <a:latin typeface="Courier New"/>
                <a:cs typeface="Courier New"/>
              </a:rPr>
              <a:t>o</a:t>
            </a:r>
            <a:r>
              <a:rPr b="1" dirty="0" err="1" smtClean="0">
                <a:latin typeface="Courier New"/>
                <a:cs typeface="Courier New"/>
              </a:rPr>
              <a:t>n</a:t>
            </a:r>
            <a:r>
              <a:rPr b="1" spc="-5" dirty="0" smtClean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:</a:t>
            </a:r>
            <a:r>
              <a:rPr spc="-5" dirty="0">
                <a:latin typeface="Courier New"/>
                <a:cs typeface="Courier New"/>
              </a:rPr>
              <a:t> GetS</a:t>
            </a:r>
            <a:r>
              <a:rPr spc="10"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a</a:t>
            </a:r>
            <a:r>
              <a:rPr spc="10"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u</a:t>
            </a:r>
            <a:r>
              <a:rPr dirty="0">
                <a:latin typeface="Courier New"/>
                <a:cs typeface="Courier New"/>
              </a:rPr>
              <a:t>s</a:t>
            </a:r>
          </a:p>
          <a:p>
            <a:pPr marL="532765" marR="61594" indent="-24384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tas</a:t>
            </a:r>
            <a:r>
              <a:rPr b="1" dirty="0">
                <a:latin typeface="Courier New"/>
                <a:cs typeface="Courier New"/>
              </a:rPr>
              <a:t>k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SetC</a:t>
            </a:r>
            <a:r>
              <a:rPr spc="10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mman</a:t>
            </a:r>
            <a:r>
              <a:rPr dirty="0">
                <a:latin typeface="Courier New"/>
                <a:cs typeface="Courier New"/>
              </a:rPr>
              <a:t>d</a:t>
            </a:r>
            <a:r>
              <a:rPr spc="-5" dirty="0">
                <a:latin typeface="Courier New"/>
                <a:cs typeface="Courier New"/>
              </a:rPr>
              <a:t> (</a:t>
            </a:r>
            <a:r>
              <a:rPr b="1" spc="-5" dirty="0">
                <a:latin typeface="Courier New"/>
                <a:cs typeface="Courier New"/>
              </a:rPr>
              <a:t>i</a:t>
            </a:r>
            <a:r>
              <a:rPr b="1" spc="10" dirty="0">
                <a:latin typeface="Courier New"/>
                <a:cs typeface="Courier New"/>
              </a:rPr>
              <a:t>n</a:t>
            </a:r>
            <a:r>
              <a:rPr b="1" spc="-5" dirty="0">
                <a:latin typeface="Courier New"/>
                <a:cs typeface="Courier New"/>
              </a:rPr>
              <a:t>p</a:t>
            </a:r>
            <a:r>
              <a:rPr b="1" spc="10" dirty="0">
                <a:latin typeface="Courier New"/>
                <a:cs typeface="Courier New"/>
              </a:rPr>
              <a:t>u</a:t>
            </a:r>
            <a:r>
              <a:rPr b="1" dirty="0">
                <a:latin typeface="Courier New"/>
                <a:cs typeface="Courier New"/>
              </a:rPr>
              <a:t>t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cmd_</a:t>
            </a:r>
            <a:r>
              <a:rPr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 a</a:t>
            </a:r>
            <a:r>
              <a:rPr spc="-5" dirty="0" smtClean="0">
                <a:latin typeface="Courier New"/>
                <a:cs typeface="Courier New"/>
              </a:rPr>
              <a:t>)</a:t>
            </a:r>
            <a:r>
              <a:rPr dirty="0" smtClean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pPr marL="532765" marR="61594" indent="-243840">
              <a:lnSpc>
                <a:spcPct val="100000"/>
              </a:lnSpc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dirty="0" smtClean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Comma</a:t>
            </a:r>
            <a:r>
              <a:rPr spc="10" dirty="0">
                <a:latin typeface="Courier New"/>
                <a:cs typeface="Courier New"/>
              </a:rPr>
              <a:t>n</a:t>
            </a:r>
            <a:r>
              <a:rPr dirty="0">
                <a:latin typeface="Courier New"/>
                <a:cs typeface="Courier New"/>
              </a:rPr>
              <a:t>d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" dirty="0">
                <a:latin typeface="Courier New"/>
                <a:cs typeface="Courier New"/>
              </a:rPr>
              <a:t> a</a:t>
            </a:r>
            <a:r>
              <a:rPr dirty="0">
                <a:latin typeface="Courier New"/>
                <a:cs typeface="Courier New"/>
              </a:rPr>
              <a:t>;</a:t>
            </a:r>
          </a:p>
          <a:p>
            <a:pPr marL="288925">
              <a:lnSpc>
                <a:spcPct val="100000"/>
              </a:lnSpc>
              <a:spcBef>
                <a:spcPts val="10"/>
              </a:spcBef>
            </a:pPr>
            <a:r>
              <a:rPr b="1" spc="-5" dirty="0">
                <a:latin typeface="Courier New"/>
                <a:cs typeface="Courier New"/>
              </a:rPr>
              <a:t>endtas</a:t>
            </a:r>
            <a:r>
              <a:rPr b="1" dirty="0">
                <a:latin typeface="Courier New"/>
                <a:cs typeface="Courier New"/>
              </a:rPr>
              <a:t>k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: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SetComma</a:t>
            </a:r>
            <a:r>
              <a:rPr spc="10" dirty="0">
                <a:latin typeface="Courier New"/>
                <a:cs typeface="Courier New"/>
              </a:rPr>
              <a:t>n</a:t>
            </a:r>
            <a:r>
              <a:rPr dirty="0">
                <a:latin typeface="Courier New"/>
                <a:cs typeface="Courier New"/>
              </a:rPr>
              <a:t>d</a:t>
            </a:r>
          </a:p>
          <a:p>
            <a:pPr marL="4508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endclas</a:t>
            </a:r>
            <a:r>
              <a:rPr b="1" dirty="0">
                <a:latin typeface="Courier New"/>
                <a:cs typeface="Courier New"/>
              </a:rPr>
              <a:t>s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: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5" dirty="0" smtClean="0">
                <a:latin typeface="Courier New"/>
                <a:cs typeface="Courier New"/>
              </a:rPr>
              <a:t>Pa</a:t>
            </a:r>
            <a:r>
              <a:rPr spc="10" dirty="0" smtClean="0">
                <a:latin typeface="Courier New"/>
                <a:cs typeface="Courier New"/>
              </a:rPr>
              <a:t>c</a:t>
            </a:r>
            <a:r>
              <a:rPr spc="-5" dirty="0" smtClean="0">
                <a:latin typeface="Courier New"/>
                <a:cs typeface="Courier New"/>
              </a:rPr>
              <a:t>ke</a:t>
            </a:r>
            <a:r>
              <a:rPr dirty="0" smtClean="0">
                <a:latin typeface="Courier New"/>
                <a:cs typeface="Courier New"/>
              </a:rPr>
              <a:t>t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715000" y="1767068"/>
            <a:ext cx="2209800" cy="338554"/>
          </a:xfrm>
          <a:prstGeom prst="rect">
            <a:avLst/>
          </a:prstGeom>
          <a:solidFill>
            <a:srgbClr val="CCFFCC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ct val="100000"/>
              </a:lnSpc>
            </a:pPr>
            <a:r>
              <a:rPr lang="en-US" b="1" spc="-5" dirty="0" smtClean="0">
                <a:latin typeface="Courier New"/>
                <a:cs typeface="Courier New"/>
              </a:rPr>
              <a:t>Packet </a:t>
            </a:r>
            <a:r>
              <a:rPr lang="en-US" b="1" spc="-5" dirty="0" err="1" smtClean="0">
                <a:latin typeface="Courier New"/>
                <a:cs typeface="Courier New"/>
              </a:rPr>
              <a:t>myPkt</a:t>
            </a:r>
            <a:r>
              <a:rPr lang="en-US" b="1" spc="-5" dirty="0" smtClean="0">
                <a:latin typeface="Courier New"/>
                <a:cs typeface="Courier New"/>
              </a:rPr>
              <a:t> = new;</a:t>
            </a:r>
          </a:p>
          <a:p>
            <a:pPr marL="45085">
              <a:lnSpc>
                <a:spcPct val="100000"/>
              </a:lnSpc>
            </a:pPr>
            <a:endParaRPr lang="en-US" sz="800" b="1" spc="-5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0922" y="2438400"/>
            <a:ext cx="2960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Invoking constructor </a:t>
            </a:r>
            <a:r>
              <a:rPr lang="en-US" i="1" dirty="0" smtClean="0"/>
              <a:t>new</a:t>
            </a:r>
            <a:r>
              <a:rPr lang="en-US" dirty="0" smtClean="0"/>
              <a:t> creates an instance of class </a:t>
            </a:r>
            <a:r>
              <a:rPr lang="en-US" i="1" dirty="0" smtClean="0"/>
              <a:t>Packet</a:t>
            </a:r>
            <a:r>
              <a:rPr lang="en-US" dirty="0" smtClean="0"/>
              <a:t> called </a:t>
            </a:r>
            <a:r>
              <a:rPr lang="en-US" i="1" dirty="0" err="1" smtClean="0"/>
              <a:t>myPkt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5575014" y="3279122"/>
            <a:ext cx="2607223" cy="18881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/>
              <a:t>myPkt</a:t>
            </a:r>
            <a:r>
              <a:rPr lang="en-US" b="1" i="1" dirty="0" smtClean="0"/>
              <a:t>:</a:t>
            </a:r>
          </a:p>
          <a:p>
            <a:pPr algn="ctr"/>
            <a:endParaRPr lang="en-US" b="1" i="1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51819" y="3664094"/>
            <a:ext cx="1313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/>
              <a:t>Command:</a:t>
            </a:r>
          </a:p>
          <a:p>
            <a:pPr algn="r"/>
            <a:r>
              <a:rPr lang="en-US" sz="1800" dirty="0" smtClean="0"/>
              <a:t>Status:</a:t>
            </a:r>
          </a:p>
          <a:p>
            <a:pPr algn="r"/>
            <a:endParaRPr lang="en-US" sz="1800" dirty="0"/>
          </a:p>
          <a:p>
            <a:pPr algn="r"/>
            <a:r>
              <a:rPr lang="en-US" sz="1800" dirty="0" smtClean="0"/>
              <a:t>Data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02976" y="3704486"/>
            <a:ext cx="990600" cy="228600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02976" y="3994825"/>
            <a:ext cx="990600" cy="228600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empus Sans ITC" panose="04020404030D07020202" pitchFamily="82" charset="0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11390" y="4336489"/>
            <a:ext cx="990600" cy="228600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32’hx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11390" y="4565089"/>
            <a:ext cx="990600" cy="228600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32’hx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11390" y="4793689"/>
            <a:ext cx="990600" cy="228600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32’hx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2964" y="5508926"/>
            <a:ext cx="7456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this example the class contains an explicit constructor function </a:t>
            </a:r>
            <a:r>
              <a:rPr lang="en-US" sz="2000" i="1" dirty="0" smtClean="0"/>
              <a:t>new</a:t>
            </a:r>
            <a:r>
              <a:rPr lang="en-US" sz="2000" dirty="0" smtClean="0"/>
              <a:t> that initializes the member </a:t>
            </a:r>
            <a:r>
              <a:rPr lang="en-US" sz="2000" i="1" dirty="0" smtClean="0"/>
              <a:t>Command</a:t>
            </a:r>
            <a:r>
              <a:rPr lang="en-US" sz="2000" dirty="0" smtClean="0"/>
              <a:t> to IDLE.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5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EB1D-8BD7-416B-826B-3D262F35225E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SV Classes </a:t>
            </a:r>
            <a:r>
              <a:rPr lang="en-US" sz="3200" dirty="0" smtClean="0"/>
              <a:t>(more constructor examples)</a:t>
            </a:r>
            <a:endParaRPr lang="en-IN" sz="3200" dirty="0"/>
          </a:p>
        </p:txBody>
      </p:sp>
      <p:sp>
        <p:nvSpPr>
          <p:cNvPr id="6" name="object 5"/>
          <p:cNvSpPr txBox="1"/>
          <p:nvPr/>
        </p:nvSpPr>
        <p:spPr>
          <a:xfrm>
            <a:off x="381000" y="1752600"/>
            <a:ext cx="4784261" cy="3739485"/>
          </a:xfrm>
          <a:prstGeom prst="rect">
            <a:avLst/>
          </a:prstGeom>
          <a:solidFill>
            <a:srgbClr val="CCFFCC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typede</a:t>
            </a:r>
            <a:r>
              <a:rPr b="1" dirty="0">
                <a:latin typeface="Courier New"/>
                <a:cs typeface="Courier New"/>
              </a:rPr>
              <a:t>f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-5" dirty="0" err="1">
                <a:latin typeface="Courier New"/>
                <a:cs typeface="Courier New"/>
              </a:rPr>
              <a:t>enu</a:t>
            </a:r>
            <a:r>
              <a:rPr b="1" dirty="0" err="1">
                <a:latin typeface="Courier New"/>
                <a:cs typeface="Courier New"/>
              </a:rPr>
              <a:t>m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lang="en-US" b="1" spc="-5" dirty="0" err="1" smtClean="0">
                <a:latin typeface="Courier New"/>
                <a:cs typeface="Courier New"/>
              </a:rPr>
              <a:t>reg</a:t>
            </a:r>
            <a:r>
              <a:rPr lang="en-US" b="1" spc="-5" dirty="0" smtClean="0">
                <a:latin typeface="Courier New"/>
                <a:cs typeface="Courier New"/>
              </a:rPr>
              <a:t>[1:0] </a:t>
            </a:r>
            <a:r>
              <a:rPr spc="10" dirty="0" smtClean="0">
                <a:latin typeface="Courier New"/>
                <a:cs typeface="Courier New"/>
              </a:rPr>
              <a:t>{</a:t>
            </a:r>
            <a:r>
              <a:rPr spc="-5" dirty="0" smtClean="0">
                <a:latin typeface="Courier New"/>
                <a:cs typeface="Courier New"/>
              </a:rPr>
              <a:t>IDLE</a:t>
            </a:r>
            <a:r>
              <a:rPr dirty="0" smtClean="0">
                <a:latin typeface="Courier New"/>
                <a:cs typeface="Courier New"/>
              </a:rPr>
              <a:t>,</a:t>
            </a:r>
            <a:r>
              <a:rPr spc="-5" dirty="0" smtClean="0">
                <a:latin typeface="Courier New"/>
                <a:cs typeface="Courier New"/>
              </a:rPr>
              <a:t>RU</a:t>
            </a:r>
            <a:r>
              <a:rPr spc="10" dirty="0" smtClean="0">
                <a:latin typeface="Courier New"/>
                <a:cs typeface="Courier New"/>
              </a:rPr>
              <a:t>N</a:t>
            </a:r>
            <a:r>
              <a:rPr dirty="0">
                <a:latin typeface="Courier New"/>
                <a:cs typeface="Courier New"/>
              </a:rPr>
              <a:t>,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dirty="0">
                <a:latin typeface="Courier New"/>
                <a:cs typeface="Courier New"/>
              </a:rPr>
              <a:t>}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5" dirty="0" err="1">
                <a:latin typeface="Courier New"/>
                <a:cs typeface="Courier New"/>
              </a:rPr>
              <a:t>cmd_t</a:t>
            </a:r>
            <a:r>
              <a:rPr dirty="0" smtClean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endParaRPr dirty="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10"/>
              </a:spcBef>
            </a:pPr>
            <a:r>
              <a:rPr b="1" spc="-5" dirty="0">
                <a:latin typeface="Courier New"/>
                <a:cs typeface="Courier New"/>
              </a:rPr>
              <a:t>clas</a:t>
            </a:r>
            <a:r>
              <a:rPr b="1" dirty="0">
                <a:latin typeface="Courier New"/>
                <a:cs typeface="Courier New"/>
              </a:rPr>
              <a:t>s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Packet</a:t>
            </a:r>
            <a:r>
              <a:rPr dirty="0">
                <a:latin typeface="Courier New"/>
                <a:cs typeface="Courier New"/>
              </a:rPr>
              <a:t>;</a:t>
            </a:r>
          </a:p>
          <a:p>
            <a:pPr marL="288925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cmd_</a:t>
            </a:r>
            <a:r>
              <a:rPr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 Com</a:t>
            </a:r>
            <a:r>
              <a:rPr spc="10" dirty="0">
                <a:latin typeface="Courier New"/>
                <a:cs typeface="Courier New"/>
              </a:rPr>
              <a:t>m</a:t>
            </a:r>
            <a:r>
              <a:rPr spc="-5" dirty="0">
                <a:latin typeface="Courier New"/>
                <a:cs typeface="Courier New"/>
              </a:rPr>
              <a:t>and</a:t>
            </a:r>
            <a:r>
              <a:rPr dirty="0">
                <a:latin typeface="Courier New"/>
                <a:cs typeface="Courier New"/>
              </a:rPr>
              <a:t>;</a:t>
            </a:r>
          </a:p>
          <a:p>
            <a:pPr marL="28892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in</a:t>
            </a:r>
            <a:r>
              <a:rPr b="1" dirty="0">
                <a:latin typeface="Courier New"/>
                <a:cs typeface="Courier New"/>
              </a:rPr>
              <a:t>t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Statu</a:t>
            </a:r>
            <a:r>
              <a:rPr spc="10" dirty="0">
                <a:latin typeface="Courier New"/>
                <a:cs typeface="Courier New"/>
              </a:rPr>
              <a:t>s</a:t>
            </a:r>
            <a:r>
              <a:rPr dirty="0">
                <a:latin typeface="Courier New"/>
                <a:cs typeface="Courier New"/>
              </a:rPr>
              <a:t>;</a:t>
            </a:r>
          </a:p>
          <a:p>
            <a:pPr marL="28892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logi</a:t>
            </a:r>
            <a:r>
              <a:rPr b="1" dirty="0">
                <a:latin typeface="Courier New"/>
                <a:cs typeface="Courier New"/>
              </a:rPr>
              <a:t>c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[31</a:t>
            </a:r>
            <a:r>
              <a:rPr spc="10" dirty="0">
                <a:latin typeface="Courier New"/>
                <a:cs typeface="Courier New"/>
              </a:rPr>
              <a:t>: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]</a:t>
            </a:r>
            <a:r>
              <a:rPr spc="-5" dirty="0">
                <a:latin typeface="Courier New"/>
                <a:cs typeface="Courier New"/>
              </a:rPr>
              <a:t> Dat</a:t>
            </a:r>
            <a:r>
              <a:rPr dirty="0">
                <a:latin typeface="Courier New"/>
                <a:cs typeface="Courier New"/>
              </a:rPr>
              <a:t>a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10" dirty="0">
                <a:latin typeface="Courier New"/>
                <a:cs typeface="Courier New"/>
              </a:rPr>
              <a:t>[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spc="10" dirty="0">
                <a:latin typeface="Courier New"/>
                <a:cs typeface="Courier New"/>
              </a:rPr>
              <a:t>:</a:t>
            </a:r>
            <a:r>
              <a:rPr spc="-5" dirty="0">
                <a:latin typeface="Courier New"/>
                <a:cs typeface="Courier New"/>
              </a:rPr>
              <a:t>255</a:t>
            </a:r>
            <a:r>
              <a:rPr spc="-5" dirty="0" smtClean="0">
                <a:latin typeface="Courier New"/>
                <a:cs typeface="Courier New"/>
              </a:rPr>
              <a:t>]</a:t>
            </a:r>
            <a:r>
              <a:rPr dirty="0" smtClean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pPr marL="288925">
              <a:lnSpc>
                <a:spcPct val="100000"/>
              </a:lnSpc>
            </a:pPr>
            <a:r>
              <a:rPr lang="en-US" b="1" dirty="0" smtClean="0">
                <a:latin typeface="Courier New"/>
                <a:cs typeface="Courier New"/>
              </a:rPr>
              <a:t>function</a:t>
            </a:r>
            <a:r>
              <a:rPr lang="en-US" dirty="0" smtClean="0">
                <a:latin typeface="Courier New"/>
                <a:cs typeface="Courier New"/>
              </a:rPr>
              <a:t> new(</a:t>
            </a:r>
            <a:r>
              <a:rPr lang="en-US" b="1" dirty="0" smtClean="0"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a);</a:t>
            </a:r>
          </a:p>
          <a:p>
            <a:pPr marL="288925">
              <a:lnSpc>
                <a:spcPct val="100000"/>
              </a:lnSpc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Command = IDLE;</a:t>
            </a:r>
          </a:p>
          <a:p>
            <a:pPr marL="288925">
              <a:lnSpc>
                <a:spcPct val="100000"/>
              </a:lnSpc>
            </a:pPr>
            <a:r>
              <a:rPr lang="en-US" dirty="0" smtClean="0">
                <a:latin typeface="Courier New"/>
                <a:cs typeface="Courier New"/>
              </a:rPr>
              <a:t>  Status = a;</a:t>
            </a:r>
          </a:p>
          <a:p>
            <a:pPr marL="288925">
              <a:lnSpc>
                <a:spcPct val="100000"/>
              </a:lnSpc>
            </a:pPr>
            <a:r>
              <a:rPr lang="en-US" b="1" dirty="0" err="1" smtClean="0">
                <a:latin typeface="Courier New"/>
                <a:cs typeface="Courier New"/>
              </a:rPr>
              <a:t>endfunction</a:t>
            </a:r>
            <a:endParaRPr b="1" dirty="0">
              <a:latin typeface="Courier New"/>
              <a:cs typeface="Courier New"/>
            </a:endParaRPr>
          </a:p>
          <a:p>
            <a:pPr marL="288925">
              <a:lnSpc>
                <a:spcPct val="100000"/>
              </a:lnSpc>
              <a:spcBef>
                <a:spcPts val="155"/>
              </a:spcBef>
            </a:pPr>
            <a:r>
              <a:rPr b="1" spc="-5" dirty="0">
                <a:latin typeface="Courier New"/>
                <a:cs typeface="Courier New"/>
              </a:rPr>
              <a:t>functio</a:t>
            </a:r>
            <a:r>
              <a:rPr b="1" dirty="0">
                <a:latin typeface="Courier New"/>
                <a:cs typeface="Courier New"/>
              </a:rPr>
              <a:t>n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10" dirty="0">
                <a:latin typeface="Courier New"/>
                <a:cs typeface="Courier New"/>
              </a:rPr>
              <a:t>i</a:t>
            </a:r>
            <a:r>
              <a:rPr b="1" spc="-5" dirty="0">
                <a:latin typeface="Courier New"/>
                <a:cs typeface="Courier New"/>
              </a:rPr>
              <a:t>n</a:t>
            </a:r>
            <a:r>
              <a:rPr b="1" dirty="0">
                <a:latin typeface="Courier New"/>
                <a:cs typeface="Courier New"/>
              </a:rPr>
              <a:t>t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 err="1">
                <a:latin typeface="Courier New"/>
                <a:cs typeface="Courier New"/>
              </a:rPr>
              <a:t>GetSt</a:t>
            </a:r>
            <a:r>
              <a:rPr spc="10" dirty="0" err="1">
                <a:latin typeface="Courier New"/>
                <a:cs typeface="Courier New"/>
              </a:rPr>
              <a:t>a</a:t>
            </a:r>
            <a:r>
              <a:rPr spc="-5" dirty="0" err="1">
                <a:latin typeface="Courier New"/>
                <a:cs typeface="Courier New"/>
              </a:rPr>
              <a:t>t</a:t>
            </a:r>
            <a:r>
              <a:rPr spc="10" dirty="0" err="1">
                <a:latin typeface="Courier New"/>
                <a:cs typeface="Courier New"/>
              </a:rPr>
              <a:t>u</a:t>
            </a:r>
            <a:r>
              <a:rPr spc="-5" dirty="0" err="1">
                <a:latin typeface="Courier New"/>
                <a:cs typeface="Courier New"/>
              </a:rPr>
              <a:t>s</a:t>
            </a:r>
            <a:r>
              <a:rPr spc="-5" dirty="0" smtClean="0">
                <a:latin typeface="Courier New"/>
                <a:cs typeface="Courier New"/>
              </a:rPr>
              <a:t>()</a:t>
            </a:r>
            <a:r>
              <a:rPr dirty="0" smtClean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pPr marL="288925">
              <a:lnSpc>
                <a:spcPct val="100000"/>
              </a:lnSpc>
              <a:spcBef>
                <a:spcPts val="155"/>
              </a:spcBef>
            </a:pPr>
            <a:r>
              <a:rPr lang="en-US" b="1" spc="-5" dirty="0">
                <a:latin typeface="Courier New"/>
                <a:cs typeface="Courier New"/>
              </a:rPr>
              <a:t> </a:t>
            </a:r>
            <a:r>
              <a:rPr lang="en-US" b="1" spc="-5" dirty="0" smtClean="0">
                <a:latin typeface="Courier New"/>
                <a:cs typeface="Courier New"/>
              </a:rPr>
              <a:t> </a:t>
            </a:r>
            <a:r>
              <a:rPr b="1" spc="-5" dirty="0" smtClean="0">
                <a:latin typeface="Courier New"/>
                <a:cs typeface="Courier New"/>
              </a:rPr>
              <a:t>retur</a:t>
            </a:r>
            <a:r>
              <a:rPr b="1" spc="10" dirty="0" smtClean="0">
                <a:latin typeface="Courier New"/>
                <a:cs typeface="Courier New"/>
              </a:rPr>
              <a:t>n</a:t>
            </a:r>
            <a:r>
              <a:rPr spc="-5" dirty="0" smtClean="0">
                <a:latin typeface="Courier New"/>
                <a:cs typeface="Courier New"/>
              </a:rPr>
              <a:t>(Status)</a:t>
            </a:r>
            <a:r>
              <a:rPr dirty="0" smtClean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pPr marL="288925">
              <a:lnSpc>
                <a:spcPct val="100000"/>
              </a:lnSpc>
              <a:spcBef>
                <a:spcPts val="155"/>
              </a:spcBef>
            </a:pPr>
            <a:r>
              <a:rPr b="1" spc="-5" dirty="0" err="1" smtClean="0">
                <a:latin typeface="Courier New"/>
                <a:cs typeface="Courier New"/>
              </a:rPr>
              <a:t>endfuncti</a:t>
            </a:r>
            <a:r>
              <a:rPr b="1" spc="10" dirty="0" err="1" smtClean="0">
                <a:latin typeface="Courier New"/>
                <a:cs typeface="Courier New"/>
              </a:rPr>
              <a:t>o</a:t>
            </a:r>
            <a:r>
              <a:rPr b="1" dirty="0" err="1" smtClean="0">
                <a:latin typeface="Courier New"/>
                <a:cs typeface="Courier New"/>
              </a:rPr>
              <a:t>n</a:t>
            </a:r>
            <a:r>
              <a:rPr b="1" spc="-5" dirty="0" smtClean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:</a:t>
            </a:r>
            <a:r>
              <a:rPr spc="-5" dirty="0">
                <a:latin typeface="Courier New"/>
                <a:cs typeface="Courier New"/>
              </a:rPr>
              <a:t> GetS</a:t>
            </a:r>
            <a:r>
              <a:rPr spc="10"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a</a:t>
            </a:r>
            <a:r>
              <a:rPr spc="10"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u</a:t>
            </a:r>
            <a:r>
              <a:rPr dirty="0">
                <a:latin typeface="Courier New"/>
                <a:cs typeface="Courier New"/>
              </a:rPr>
              <a:t>s</a:t>
            </a:r>
          </a:p>
          <a:p>
            <a:pPr marL="532765" marR="61594" indent="-243840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tas</a:t>
            </a:r>
            <a:r>
              <a:rPr b="1" dirty="0">
                <a:latin typeface="Courier New"/>
                <a:cs typeface="Courier New"/>
              </a:rPr>
              <a:t>k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SetC</a:t>
            </a:r>
            <a:r>
              <a:rPr spc="10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mman</a:t>
            </a:r>
            <a:r>
              <a:rPr dirty="0">
                <a:latin typeface="Courier New"/>
                <a:cs typeface="Courier New"/>
              </a:rPr>
              <a:t>d</a:t>
            </a:r>
            <a:r>
              <a:rPr spc="-5" dirty="0">
                <a:latin typeface="Courier New"/>
                <a:cs typeface="Courier New"/>
              </a:rPr>
              <a:t> (</a:t>
            </a:r>
            <a:r>
              <a:rPr b="1" spc="-5" dirty="0">
                <a:latin typeface="Courier New"/>
                <a:cs typeface="Courier New"/>
              </a:rPr>
              <a:t>i</a:t>
            </a:r>
            <a:r>
              <a:rPr b="1" spc="10" dirty="0">
                <a:latin typeface="Courier New"/>
                <a:cs typeface="Courier New"/>
              </a:rPr>
              <a:t>n</a:t>
            </a:r>
            <a:r>
              <a:rPr b="1" spc="-5" dirty="0">
                <a:latin typeface="Courier New"/>
                <a:cs typeface="Courier New"/>
              </a:rPr>
              <a:t>p</a:t>
            </a:r>
            <a:r>
              <a:rPr b="1" spc="10" dirty="0">
                <a:latin typeface="Courier New"/>
                <a:cs typeface="Courier New"/>
              </a:rPr>
              <a:t>u</a:t>
            </a:r>
            <a:r>
              <a:rPr b="1" dirty="0">
                <a:latin typeface="Courier New"/>
                <a:cs typeface="Courier New"/>
              </a:rPr>
              <a:t>t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cmd_</a:t>
            </a:r>
            <a:r>
              <a:rPr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 a</a:t>
            </a:r>
            <a:r>
              <a:rPr spc="-5" dirty="0" smtClean="0">
                <a:latin typeface="Courier New"/>
                <a:cs typeface="Courier New"/>
              </a:rPr>
              <a:t>)</a:t>
            </a:r>
            <a:r>
              <a:rPr dirty="0" smtClean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pPr marL="532765" marR="61594" indent="-243840">
              <a:lnSpc>
                <a:spcPct val="100000"/>
              </a:lnSpc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dirty="0" smtClean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Comma</a:t>
            </a:r>
            <a:r>
              <a:rPr spc="10" dirty="0">
                <a:latin typeface="Courier New"/>
                <a:cs typeface="Courier New"/>
              </a:rPr>
              <a:t>n</a:t>
            </a:r>
            <a:r>
              <a:rPr dirty="0">
                <a:latin typeface="Courier New"/>
                <a:cs typeface="Courier New"/>
              </a:rPr>
              <a:t>d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" dirty="0">
                <a:latin typeface="Courier New"/>
                <a:cs typeface="Courier New"/>
              </a:rPr>
              <a:t> a</a:t>
            </a:r>
            <a:r>
              <a:rPr dirty="0">
                <a:latin typeface="Courier New"/>
                <a:cs typeface="Courier New"/>
              </a:rPr>
              <a:t>;</a:t>
            </a:r>
          </a:p>
          <a:p>
            <a:pPr marL="288925">
              <a:lnSpc>
                <a:spcPct val="100000"/>
              </a:lnSpc>
              <a:spcBef>
                <a:spcPts val="10"/>
              </a:spcBef>
            </a:pPr>
            <a:r>
              <a:rPr b="1" spc="-5" dirty="0">
                <a:latin typeface="Courier New"/>
                <a:cs typeface="Courier New"/>
              </a:rPr>
              <a:t>endtas</a:t>
            </a:r>
            <a:r>
              <a:rPr b="1" dirty="0">
                <a:latin typeface="Courier New"/>
                <a:cs typeface="Courier New"/>
              </a:rPr>
              <a:t>k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: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SetComma</a:t>
            </a:r>
            <a:r>
              <a:rPr spc="10" dirty="0">
                <a:latin typeface="Courier New"/>
                <a:cs typeface="Courier New"/>
              </a:rPr>
              <a:t>n</a:t>
            </a:r>
            <a:r>
              <a:rPr dirty="0">
                <a:latin typeface="Courier New"/>
                <a:cs typeface="Courier New"/>
              </a:rPr>
              <a:t>d</a:t>
            </a:r>
          </a:p>
          <a:p>
            <a:pPr marL="4508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endclas</a:t>
            </a:r>
            <a:r>
              <a:rPr b="1" dirty="0">
                <a:latin typeface="Courier New"/>
                <a:cs typeface="Courier New"/>
              </a:rPr>
              <a:t>s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: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5" dirty="0" smtClean="0">
                <a:latin typeface="Courier New"/>
                <a:cs typeface="Courier New"/>
              </a:rPr>
              <a:t>Pa</a:t>
            </a:r>
            <a:r>
              <a:rPr spc="10" dirty="0" smtClean="0">
                <a:latin typeface="Courier New"/>
                <a:cs typeface="Courier New"/>
              </a:rPr>
              <a:t>c</a:t>
            </a:r>
            <a:r>
              <a:rPr spc="-5" dirty="0" smtClean="0">
                <a:latin typeface="Courier New"/>
                <a:cs typeface="Courier New"/>
              </a:rPr>
              <a:t>ke</a:t>
            </a:r>
            <a:r>
              <a:rPr dirty="0" smtClean="0">
                <a:latin typeface="Courier New"/>
                <a:cs typeface="Courier New"/>
              </a:rPr>
              <a:t>t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715000" y="1767068"/>
            <a:ext cx="2454698" cy="338554"/>
          </a:xfrm>
          <a:prstGeom prst="rect">
            <a:avLst/>
          </a:prstGeom>
          <a:solidFill>
            <a:srgbClr val="CCFFCC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ct val="100000"/>
              </a:lnSpc>
            </a:pPr>
            <a:r>
              <a:rPr lang="en-US" b="1" spc="-5" dirty="0" smtClean="0">
                <a:latin typeface="Courier New"/>
                <a:cs typeface="Courier New"/>
              </a:rPr>
              <a:t>Packet </a:t>
            </a:r>
            <a:r>
              <a:rPr lang="en-US" b="1" spc="-5" dirty="0" err="1" smtClean="0">
                <a:latin typeface="Courier New"/>
                <a:cs typeface="Courier New"/>
              </a:rPr>
              <a:t>myPkt</a:t>
            </a:r>
            <a:r>
              <a:rPr lang="en-US" b="1" spc="-5" dirty="0" smtClean="0">
                <a:latin typeface="Courier New"/>
                <a:cs typeface="Courier New"/>
              </a:rPr>
              <a:t> = new(5);</a:t>
            </a:r>
          </a:p>
          <a:p>
            <a:pPr marL="45085">
              <a:lnSpc>
                <a:spcPct val="100000"/>
              </a:lnSpc>
            </a:pPr>
            <a:endParaRPr lang="en-US" sz="800" b="1" spc="-5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2424890"/>
            <a:ext cx="296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Invoking the constructor with an input argument.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5575014" y="3279122"/>
            <a:ext cx="2607223" cy="18881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/>
              <a:t>myPkt</a:t>
            </a:r>
            <a:r>
              <a:rPr lang="en-US" b="1" i="1" dirty="0" smtClean="0"/>
              <a:t>:</a:t>
            </a:r>
          </a:p>
          <a:p>
            <a:pPr algn="ctr"/>
            <a:endParaRPr lang="en-US" b="1" i="1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51819" y="3664094"/>
            <a:ext cx="1313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/>
              <a:t>Command:</a:t>
            </a:r>
          </a:p>
          <a:p>
            <a:pPr algn="r"/>
            <a:r>
              <a:rPr lang="en-US" sz="1800" dirty="0" smtClean="0"/>
              <a:t>Status:</a:t>
            </a:r>
          </a:p>
          <a:p>
            <a:pPr algn="r"/>
            <a:endParaRPr lang="en-US" sz="1800" dirty="0"/>
          </a:p>
          <a:p>
            <a:pPr algn="r"/>
            <a:r>
              <a:rPr lang="en-US" sz="1800" dirty="0" smtClean="0"/>
              <a:t>Data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02976" y="3704486"/>
            <a:ext cx="990600" cy="228600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02976" y="3994825"/>
            <a:ext cx="990600" cy="228600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empus Sans ITC" panose="04020404030D07020202" pitchFamily="82" charset="0"/>
              </a:rPr>
              <a:t>5</a:t>
            </a:r>
            <a:endParaRPr lang="en-US" dirty="0">
              <a:latin typeface="Tempus Sans ITC" panose="04020404030D070202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11390" y="4336489"/>
            <a:ext cx="990600" cy="228600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32’hx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11390" y="4565089"/>
            <a:ext cx="990600" cy="228600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32’hx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11390" y="4793689"/>
            <a:ext cx="990600" cy="228600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32’hx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2964" y="5508926"/>
            <a:ext cx="7456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this example the constructor function takes an input argument that allows flexibility in the initialization of the instance created.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867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55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55Theme" id="{E0FF54AE-9C37-4E24-9A62-0E01F95333A7}" vid="{EFA1C45D-74FA-4556-843B-D9496DA341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555Theme</Template>
  <TotalTime>31268</TotalTime>
  <Words>1333</Words>
  <Application>Microsoft Office PowerPoint</Application>
  <PresentationFormat>On-screen Show (4:3)</PresentationFormat>
  <Paragraphs>361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Constantia</vt:lpstr>
      <vt:lpstr>Courier New</vt:lpstr>
      <vt:lpstr>Tahoma</vt:lpstr>
      <vt:lpstr>Tempus Sans ITC</vt:lpstr>
      <vt:lpstr>Times New Roman</vt:lpstr>
      <vt:lpstr>Verdana</vt:lpstr>
      <vt:lpstr>Wingdings</vt:lpstr>
      <vt:lpstr>Wingdings 2</vt:lpstr>
      <vt:lpstr>555Theme</vt:lpstr>
      <vt:lpstr>ECE 551 Digital Design And Synthesis</vt:lpstr>
      <vt:lpstr>Administrative Matters</vt:lpstr>
      <vt:lpstr>UVM</vt:lpstr>
      <vt:lpstr>UVM : We can only scratch the surface</vt:lpstr>
      <vt:lpstr>SV: Object Oriented Programming</vt:lpstr>
      <vt:lpstr>SV Classes</vt:lpstr>
      <vt:lpstr>SV Classes</vt:lpstr>
      <vt:lpstr>SV Classes (more constructor examples)</vt:lpstr>
      <vt:lpstr>SV Classes (more constructor examples)</vt:lpstr>
      <vt:lpstr>Inheritance</vt:lpstr>
      <vt:lpstr>Design Example : ALU</vt:lpstr>
      <vt:lpstr>Design Example : ALU</vt:lpstr>
      <vt:lpstr>Design Example : ALU</vt:lpstr>
      <vt:lpstr>Object Oriented TB for ALU</vt:lpstr>
      <vt:lpstr>System Verilog: Interface (allows one to encapsulate an interface)</vt:lpstr>
      <vt:lpstr>BFM : interface &amp; tasks/functions for stimulus/response</vt:lpstr>
      <vt:lpstr>Testbench class</vt:lpstr>
      <vt:lpstr>Testbench class : continued</vt:lpstr>
      <vt:lpstr>Top Level Module</vt:lpstr>
      <vt:lpstr>Tester class (drives the stimulus)</vt:lpstr>
      <vt:lpstr>Scoreboard class (The self checking part)</vt:lpstr>
      <vt:lpstr>Putting it together</vt:lpstr>
      <vt:lpstr>PowerPoint Presentation</vt:lpstr>
    </vt:vector>
  </TitlesOfParts>
  <Company>University of Wisconsin-Madison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Katherine Compton</dc:creator>
  <cp:lastModifiedBy>Eric Hoffman</cp:lastModifiedBy>
  <cp:revision>310</cp:revision>
  <cp:lastPrinted>2019-04-17T13:53:21Z</cp:lastPrinted>
  <dcterms:created xsi:type="dcterms:W3CDTF">2004-09-02T02:36:09Z</dcterms:created>
  <dcterms:modified xsi:type="dcterms:W3CDTF">2019-04-17T14:06:21Z</dcterms:modified>
</cp:coreProperties>
</file>