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8" r:id="rId2"/>
    <p:sldId id="275" r:id="rId3"/>
    <p:sldId id="342" r:id="rId4"/>
    <p:sldId id="323" r:id="rId5"/>
    <p:sldId id="304" r:id="rId6"/>
    <p:sldId id="305" r:id="rId7"/>
    <p:sldId id="343" r:id="rId8"/>
    <p:sldId id="371" r:id="rId9"/>
    <p:sldId id="372" r:id="rId10"/>
    <p:sldId id="306" r:id="rId11"/>
    <p:sldId id="385" r:id="rId12"/>
    <p:sldId id="308" r:id="rId13"/>
    <p:sldId id="374" r:id="rId14"/>
    <p:sldId id="344" r:id="rId15"/>
    <p:sldId id="386" r:id="rId16"/>
    <p:sldId id="367" r:id="rId17"/>
    <p:sldId id="370" r:id="rId18"/>
    <p:sldId id="353" r:id="rId19"/>
    <p:sldId id="313" r:id="rId20"/>
    <p:sldId id="387" r:id="rId21"/>
    <p:sldId id="314" r:id="rId22"/>
    <p:sldId id="378" r:id="rId23"/>
    <p:sldId id="384" r:id="rId24"/>
    <p:sldId id="347" r:id="rId25"/>
    <p:sldId id="383" r:id="rId26"/>
    <p:sldId id="346" r:id="rId27"/>
    <p:sldId id="315" r:id="rId28"/>
    <p:sldId id="317" r:id="rId29"/>
    <p:sldId id="388" r:id="rId30"/>
    <p:sldId id="316" r:id="rId31"/>
    <p:sldId id="382" r:id="rId32"/>
    <p:sldId id="319" r:id="rId33"/>
    <p:sldId id="321" r:id="rId34"/>
    <p:sldId id="352" r:id="rId35"/>
    <p:sldId id="379" r:id="rId36"/>
    <p:sldId id="348" r:id="rId37"/>
    <p:sldId id="359" r:id="rId38"/>
    <p:sldId id="325" r:id="rId39"/>
    <p:sldId id="349" r:id="rId40"/>
    <p:sldId id="326" r:id="rId41"/>
    <p:sldId id="380" r:id="rId42"/>
    <p:sldId id="350" r:id="rId43"/>
    <p:sldId id="340" r:id="rId44"/>
    <p:sldId id="338" r:id="rId45"/>
    <p:sldId id="341" r:id="rId46"/>
    <p:sldId id="351" r:id="rId47"/>
    <p:sldId id="337" r:id="rId48"/>
    <p:sldId id="328" r:id="rId49"/>
    <p:sldId id="360" r:id="rId50"/>
    <p:sldId id="362" r:id="rId51"/>
    <p:sldId id="363" r:id="rId52"/>
    <p:sldId id="364" r:id="rId53"/>
    <p:sldId id="366" r:id="rId54"/>
    <p:sldId id="330" r:id="rId55"/>
    <p:sldId id="365" r:id="rId56"/>
    <p:sldId id="381" r:id="rId57"/>
    <p:sldId id="327" r:id="rId5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3" autoAdjust="0"/>
    <p:restoredTop sz="86468" autoAdjust="0"/>
  </p:normalViewPr>
  <p:slideViewPr>
    <p:cSldViewPr snapToGrid="0">
      <p:cViewPr varScale="1">
        <p:scale>
          <a:sx n="98" d="100"/>
          <a:sy n="98" d="100"/>
        </p:scale>
        <p:origin x="10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55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94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6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Orange_question_mark.svg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ercurynews.com/2017/10/29/4851089/" TargetMode="External"/><Relationship Id="rId4" Type="http://schemas.openxmlformats.org/officeDocument/2006/relationships/image" Target="../media/image2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1.png"/><Relationship Id="rId4" Type="http://schemas.openxmlformats.org/officeDocument/2006/relationships/image" Target="../media/image44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/blob/master/unit03_mult_lin_reg/linreg_inclass.ipynb" TargetMode="External"/><Relationship Id="rId2" Type="http://schemas.openxmlformats.org/officeDocument/2006/relationships/hyperlink" Target="https://github.com/sdrangan/intro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hyperlink" Target="http://www.rst.e-technik.tu-dortmund.de/cms/en/research/robotics/TUDOR_engl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sdrangan/introml/blob/master/unit03_mult_lin_reg/demo2_glucose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" TargetMode="External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3 </a:t>
            </a:r>
            <a:br>
              <a:rPr lang="en-US" sz="6600" dirty="0"/>
            </a:br>
            <a:r>
              <a:rPr lang="en-US" sz="6600" dirty="0"/>
              <a:t>Multiple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6143:  Introduction to machine learning</a:t>
            </a:r>
          </a:p>
          <a:p>
            <a:r>
              <a:rPr lang="en-US" dirty="0"/>
              <a:t>Prof. </a:t>
            </a:r>
            <a:r>
              <a:rPr lang="en-US" dirty="0" err="1"/>
              <a:t>Sundeep</a:t>
            </a:r>
            <a:r>
              <a:rPr lang="en-US" dirty="0"/>
              <a:t> </a:t>
            </a:r>
            <a:r>
              <a:rPr lang="en-US" dirty="0" err="1"/>
              <a:t>rangan</a:t>
            </a:r>
            <a:r>
              <a:rPr lang="en-US" dirty="0"/>
              <a:t> </a:t>
            </a:r>
          </a:p>
          <a:p>
            <a:r>
              <a:rPr lang="en-US" dirty="0"/>
              <a:t>(with modification by Yao Wang)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21" y="3125139"/>
            <a:ext cx="5537833" cy="3057800"/>
          </a:xfrm>
        </p:spPr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package:</a:t>
            </a:r>
          </a:p>
          <a:p>
            <a:pPr lvl="1"/>
            <a:r>
              <a:rPr lang="en-US" dirty="0"/>
              <a:t>Many methods for machine learning</a:t>
            </a:r>
          </a:p>
          <a:p>
            <a:pPr lvl="1"/>
            <a:r>
              <a:rPr lang="en-US" dirty="0"/>
              <a:t>Datasets</a:t>
            </a:r>
          </a:p>
          <a:p>
            <a:pPr lvl="1"/>
            <a:r>
              <a:rPr lang="en-US" dirty="0"/>
              <a:t>Will use throughout this class</a:t>
            </a:r>
          </a:p>
          <a:p>
            <a:r>
              <a:rPr lang="en-US" dirty="0"/>
              <a:t>Diabetes dataset is one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1" y="1539277"/>
            <a:ext cx="4581525" cy="1352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9BB40B-6A4C-4538-AB2E-3341D50B0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669" y="1624519"/>
            <a:ext cx="6111488" cy="426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78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Mathematical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E590D-F1FB-411B-B617-066FEB1C4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387174"/>
            <a:ext cx="10058400" cy="14819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Goal</a:t>
            </a:r>
            <a:r>
              <a:rPr lang="en-US" dirty="0"/>
              <a:t>:  Find a function to predict glucose level from the 10 attributes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dirty="0"/>
              <a:t>:  Several attributes </a:t>
            </a:r>
          </a:p>
          <a:p>
            <a:pPr lvl="1"/>
            <a:r>
              <a:rPr lang="en-US" dirty="0"/>
              <a:t>Need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multi-variable 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B6D0AA-8ECC-4933-98F3-F4C46495003C}"/>
              </a:ext>
            </a:extLst>
          </p:cNvPr>
          <p:cNvSpPr txBox="1"/>
          <p:nvPr/>
        </p:nvSpPr>
        <p:spPr>
          <a:xfrm>
            <a:off x="1682886" y="1562034"/>
            <a:ext cx="1216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Attribute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8AA557-8F00-45A6-B32D-B0E9BDA0C9F6}"/>
                  </a:ext>
                </a:extLst>
              </p:cNvPr>
              <p:cNvSpPr txBox="1"/>
              <p:nvPr/>
            </p:nvSpPr>
            <p:spPr>
              <a:xfrm>
                <a:off x="6820944" y="1666737"/>
                <a:ext cx="19738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</a:t>
                </a:r>
                <a:b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Glucose level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8AA557-8F00-45A6-B32D-B0E9BDA0C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944" y="1666737"/>
                <a:ext cx="1973874" cy="707886"/>
              </a:xfrm>
              <a:prstGeom prst="rect">
                <a:avLst/>
              </a:prstGeom>
              <a:blipFill>
                <a:blip r:embed="rId2"/>
                <a:stretch>
                  <a:fillRect l="-3395" t="-4274" r="-2469" b="-13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151901FE-B340-4A5C-A1CA-13C28D7BA633}"/>
              </a:ext>
            </a:extLst>
          </p:cNvPr>
          <p:cNvSpPr/>
          <p:nvPr/>
        </p:nvSpPr>
        <p:spPr>
          <a:xfrm>
            <a:off x="4492215" y="278164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E685B0-8D6B-42B6-8FC3-1465B8E0397F}"/>
                  </a:ext>
                </a:extLst>
              </p:cNvPr>
              <p:cNvSpPr txBox="1"/>
              <p:nvPr/>
            </p:nvSpPr>
            <p:spPr>
              <a:xfrm>
                <a:off x="6800234" y="2672328"/>
                <a:ext cx="2359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E685B0-8D6B-42B6-8FC3-1465B8E03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234" y="2672328"/>
                <a:ext cx="2359364" cy="369332"/>
              </a:xfrm>
              <a:prstGeom prst="rect">
                <a:avLst/>
              </a:prstGeom>
              <a:blipFill>
                <a:blip r:embed="rId3"/>
                <a:stretch>
                  <a:fillRect t="-655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4ABE2A-5BE3-4CF5-8DF9-3B2D89404121}"/>
                  </a:ext>
                </a:extLst>
              </p:cNvPr>
              <p:cNvSpPr txBox="1"/>
              <p:nvPr/>
            </p:nvSpPr>
            <p:spPr>
              <a:xfrm>
                <a:off x="1849625" y="1967008"/>
                <a:ext cx="1012713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Age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Sex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BMI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BP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S1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br>
                  <a:rPr lang="es-E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S6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4ABE2A-5BE3-4CF5-8DF9-3B2D89404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625" y="1967008"/>
                <a:ext cx="1012713" cy="2031325"/>
              </a:xfrm>
              <a:prstGeom prst="rect">
                <a:avLst/>
              </a:prstGeom>
              <a:blipFill>
                <a:blip r:embed="rId4"/>
                <a:stretch>
                  <a:fillRect t="-1802" r="-4790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A51ADD46-2EE6-4652-9F07-544252DA7C0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377651" y="1637146"/>
            <a:ext cx="1171852" cy="117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6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Representation of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812753" cy="409952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Data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matrix </a:t>
                </a:r>
                <a:r>
                  <a:rPr lang="en-US" dirty="0">
                    <a:solidFill>
                      <a:schemeClr val="tx1"/>
                    </a:solidFill>
                  </a:rPr>
                  <a:t>and a target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vector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samples: 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One sample per row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features / attributes /predictors: 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One feature per column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This example: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blood glucose measurement of </a:t>
                </a:r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j-</a:t>
                </a:r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feature of </a:t>
                </a:r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,…,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]: feature or predictor vector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812753" cy="4099523"/>
              </a:xfrm>
              <a:blipFill>
                <a:blip r:embed="rId2"/>
                <a:stretch>
                  <a:fillRect l="-2516" t="-1637" b="-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93049" y="2742853"/>
                <a:ext cx="3322513" cy="1233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049" y="2742853"/>
                <a:ext cx="3322513" cy="1233030"/>
              </a:xfrm>
              <a:prstGeom prst="rect">
                <a:avLst/>
              </a:prstGeom>
              <a:blipFill>
                <a:blip r:embed="rId3"/>
                <a:stretch>
                  <a:fillRect b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 rot="5400000">
            <a:off x="6515946" y="1265547"/>
            <a:ext cx="370665" cy="22215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5861" y="1689818"/>
            <a:ext cx="111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Attributes</a:t>
            </a:r>
          </a:p>
        </p:txBody>
      </p:sp>
      <p:sp>
        <p:nvSpPr>
          <p:cNvPr id="8" name="Left Brace 7"/>
          <p:cNvSpPr/>
          <p:nvPr/>
        </p:nvSpPr>
        <p:spPr>
          <a:xfrm rot="10800000">
            <a:off x="10626955" y="2665951"/>
            <a:ext cx="501173" cy="12193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226671" y="3109678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637637" y="2677508"/>
                <a:ext cx="1584793" cy="12336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637" y="2677508"/>
                <a:ext cx="1584793" cy="1233671"/>
              </a:xfrm>
              <a:prstGeom prst="rect">
                <a:avLst/>
              </a:prstGeom>
              <a:blipFill>
                <a:blip r:embed="rId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813005" y="1706330"/>
            <a:ext cx="14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vector</a:t>
            </a:r>
          </a:p>
        </p:txBody>
      </p:sp>
    </p:spTree>
    <p:extLst>
      <p:ext uri="{BB962C8B-B14F-4D97-AF65-F5344CB8AC3E}">
        <p14:creationId xmlns:p14="http://schemas.microsoft.com/office/powerpoint/2010/main" val="369147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C510-6F37-42A4-8F90-3BE9E558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F205C-53A9-4200-B551-FFC6B1C7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AB65B4-4957-42A6-96FC-F217848DF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59782"/>
            <a:ext cx="86201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6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6161" y="1917449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2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Multivariable Linear Model for Glucose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C1E590D-F1FB-411B-B617-066FEB1C44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033832"/>
                <a:ext cx="10058400" cy="2797532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Goal</a:t>
                </a:r>
                <a:r>
                  <a:rPr lang="en-US" dirty="0"/>
                  <a:t>:  Find a function to predict glucose level from the 10 attributes</a:t>
                </a:r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Model:  </a:t>
                </a:r>
                <a:r>
                  <a:rPr lang="en-US" dirty="0">
                    <a:solidFill>
                      <a:schemeClr val="tx1"/>
                    </a:solidFill>
                  </a:rPr>
                  <a:t>Assume glucose is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function </a:t>
                </a:r>
                <a:r>
                  <a:rPr lang="en-US" dirty="0">
                    <a:solidFill>
                      <a:schemeClr val="tx1"/>
                    </a:solidFill>
                  </a:rPr>
                  <a:t>of the predictors: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glucose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prediction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Age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+⋯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𝐵𝑃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General form</a:t>
                </a:r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C1E590D-F1FB-411B-B617-066FEB1C44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033832"/>
                <a:ext cx="10058400" cy="2797532"/>
              </a:xfrm>
              <a:blipFill>
                <a:blip r:embed="rId2"/>
                <a:stretch>
                  <a:fillRect l="-1455" t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CB6D0AA-8ECC-4933-98F3-F4C46495003C}"/>
              </a:ext>
            </a:extLst>
          </p:cNvPr>
          <p:cNvSpPr txBox="1"/>
          <p:nvPr/>
        </p:nvSpPr>
        <p:spPr>
          <a:xfrm>
            <a:off x="1628705" y="1518165"/>
            <a:ext cx="1216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Attribute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8AA557-8F00-45A6-B32D-B0E9BDA0C9F6}"/>
                  </a:ext>
                </a:extLst>
              </p:cNvPr>
              <p:cNvSpPr txBox="1"/>
              <p:nvPr/>
            </p:nvSpPr>
            <p:spPr>
              <a:xfrm>
                <a:off x="7643442" y="1734485"/>
                <a:ext cx="196797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Glucose level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8AA557-8F00-45A6-B32D-B0E9BDA0C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3442" y="1734485"/>
                <a:ext cx="1967975" cy="707886"/>
              </a:xfrm>
              <a:prstGeom prst="rect">
                <a:avLst/>
              </a:prstGeom>
              <a:blipFill>
                <a:blip r:embed="rId3"/>
                <a:stretch>
                  <a:fillRect l="-3406" t="-5172" r="-2786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151901FE-B340-4A5C-A1CA-13C28D7BA633}"/>
              </a:ext>
            </a:extLst>
          </p:cNvPr>
          <p:cNvSpPr/>
          <p:nvPr/>
        </p:nvSpPr>
        <p:spPr>
          <a:xfrm>
            <a:off x="5394550" y="191827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E685B0-8D6B-42B6-8FC3-1465B8E0397F}"/>
                  </a:ext>
                </a:extLst>
              </p:cNvPr>
              <p:cNvSpPr txBox="1"/>
              <p:nvPr/>
            </p:nvSpPr>
            <p:spPr>
              <a:xfrm>
                <a:off x="4916318" y="1533554"/>
                <a:ext cx="2359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E685B0-8D6B-42B6-8FC3-1465B8E03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318" y="1533554"/>
                <a:ext cx="2359364" cy="369332"/>
              </a:xfrm>
              <a:prstGeom prst="rect">
                <a:avLst/>
              </a:prstGeom>
              <a:blipFill>
                <a:blip r:embed="rId4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4ABE2A-5BE3-4CF5-8DF9-3B2D89404121}"/>
                  </a:ext>
                </a:extLst>
              </p:cNvPr>
              <p:cNvSpPr txBox="1"/>
              <p:nvPr/>
            </p:nvSpPr>
            <p:spPr>
              <a:xfrm>
                <a:off x="1628705" y="1918275"/>
                <a:ext cx="26144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Age, Sex, BMI,BP,S1, …, S6</a:t>
                </a:r>
              </a:p>
              <a:p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4ABE2A-5BE3-4CF5-8DF9-3B2D89404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705" y="1918275"/>
                <a:ext cx="2614498" cy="646331"/>
              </a:xfrm>
              <a:prstGeom prst="rect">
                <a:avLst/>
              </a:prstGeom>
              <a:blipFill>
                <a:blip r:embed="rId5"/>
                <a:stretch>
                  <a:fillRect l="-1865" t="-5660" r="-1166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FC811CE-2E53-4FDD-A49C-9A5B071159AD}"/>
              </a:ext>
            </a:extLst>
          </p:cNvPr>
          <p:cNvGrpSpPr/>
          <p:nvPr/>
        </p:nvGrpSpPr>
        <p:grpSpPr>
          <a:xfrm>
            <a:off x="1814126" y="4944977"/>
            <a:ext cx="8139255" cy="1076040"/>
            <a:chOff x="1863551" y="4475751"/>
            <a:chExt cx="8139255" cy="10760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3DD869-ABED-4E06-B599-DE94C90677D5}"/>
                </a:ext>
              </a:extLst>
            </p:cNvPr>
            <p:cNvSpPr txBox="1"/>
            <p:nvPr/>
          </p:nvSpPr>
          <p:spPr>
            <a:xfrm>
              <a:off x="6810542" y="5147348"/>
              <a:ext cx="23927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>
                  <a:solidFill>
                    <a:srgbClr val="00B050"/>
                  </a:solidFill>
                </a:rPr>
                <a:t>10 </a:t>
              </a:r>
              <a:r>
                <a:rPr lang="en-US" dirty="0">
                  <a:solidFill>
                    <a:srgbClr val="00B050"/>
                  </a:solidFill>
                </a:rPr>
                <a:t>Features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083EA85-71E4-435C-AB68-719262C89EF5}"/>
                    </a:ext>
                  </a:extLst>
                </p:cNvPr>
                <p:cNvSpPr txBox="1"/>
                <p:nvPr/>
              </p:nvSpPr>
              <p:spPr>
                <a:xfrm>
                  <a:off x="2030377" y="4475751"/>
                  <a:ext cx="797242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s-ES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             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s-ES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  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+⋯+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⋯+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sSub>
                          <m:sSubPr>
                            <m:ctrlP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083EA85-71E4-435C-AB68-719262C89E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0377" y="4475751"/>
                  <a:ext cx="7972429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6557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B79A05-5F18-495C-BECF-108ED612ECA8}"/>
                </a:ext>
              </a:extLst>
            </p:cNvPr>
            <p:cNvSpPr txBox="1"/>
            <p:nvPr/>
          </p:nvSpPr>
          <p:spPr>
            <a:xfrm>
              <a:off x="1863551" y="4881012"/>
              <a:ext cx="8666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dirty="0">
                  <a:solidFill>
                    <a:schemeClr val="accent6">
                      <a:lumMod val="75000"/>
                    </a:schemeClr>
                  </a:solidFill>
                </a:rPr>
                <a:t>Target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463759DF-E814-49DD-BA82-37566D95B751}"/>
                </a:ext>
              </a:extLst>
            </p:cNvPr>
            <p:cNvSpPr/>
            <p:nvPr/>
          </p:nvSpPr>
          <p:spPr>
            <a:xfrm rot="5400000">
              <a:off x="7337029" y="2705300"/>
              <a:ext cx="435901" cy="455935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1501890-0126-48FC-AA7F-A64E71C194AF}"/>
                </a:ext>
              </a:extLst>
            </p:cNvPr>
            <p:cNvSpPr txBox="1"/>
            <p:nvPr/>
          </p:nvSpPr>
          <p:spPr>
            <a:xfrm>
              <a:off x="4124070" y="5182459"/>
              <a:ext cx="1039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Intercept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9A7B402-C5F8-4471-9776-1032DCB311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0352" y="4855057"/>
              <a:ext cx="0" cy="292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780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989ECE-28B5-4E24-B95A-3E406F3F440B}"/>
              </a:ext>
            </a:extLst>
          </p:cNvPr>
          <p:cNvSpPr/>
          <p:nvPr/>
        </p:nvSpPr>
        <p:spPr>
          <a:xfrm>
            <a:off x="4169923" y="3555459"/>
            <a:ext cx="3852153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Variable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Vector of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features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features (also known as predictors, independent variable, attributes, covariates, …)</a:t>
                </a:r>
              </a:p>
              <a:p>
                <a:r>
                  <a:rPr lang="en-US" dirty="0"/>
                  <a:t>Single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 variable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What we want to predict</a:t>
                </a:r>
              </a:p>
              <a:p>
                <a:r>
                  <a:rPr lang="en-US" dirty="0"/>
                  <a:t>Linear model:  Make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prediction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Data</a:t>
                </a:r>
                <a:r>
                  <a:rPr lang="en-US" dirty="0"/>
                  <a:t> for training</a:t>
                </a:r>
              </a:p>
              <a:p>
                <a:pPr lvl="1"/>
                <a:r>
                  <a:rPr lang="en-US" dirty="0"/>
                  <a:t>Samples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i</a:t>
                </a:r>
                <a:r>
                  <a:rPr lang="en-US" dirty="0"/>
                  <a:t>=1,2,…,n. </a:t>
                </a:r>
              </a:p>
              <a:p>
                <a:pPr lvl="1"/>
                <a:r>
                  <a:rPr lang="en-US" dirty="0"/>
                  <a:t>Each sample has a vector of features: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scalar 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dirty="0">
                    <a:solidFill>
                      <a:schemeClr val="tx1"/>
                    </a:solidFill>
                  </a:rPr>
                  <a:t>:  Learn the best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coefficients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=[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from the training data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61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Heart Rate Increase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215988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Model: 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increase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mins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exercise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exercise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intensity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Data: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215988" cy="4329817"/>
              </a:xfrm>
              <a:blipFill>
                <a:blip r:embed="rId2"/>
                <a:stretch>
                  <a:fillRect l="-143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1026" name="Picture 2" descr="Can superhuman athletes provide genetic clues on heart health ...">
            <a:extLst>
              <a:ext uri="{FF2B5EF4-FFF2-40B4-BE49-F238E27FC236}">
                <a16:creationId xmlns:a16="http://schemas.microsoft.com/office/drawing/2014/main" id="{646A8E94-96E1-498E-831C-9B81E7084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220" y="2692286"/>
            <a:ext cx="2881328" cy="162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613F6064-4CD6-42FE-880D-FCF686D68C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483787"/>
                  </p:ext>
                </p:extLst>
              </p:nvPr>
            </p:nvGraphicFramePr>
            <p:xfrm>
              <a:off x="1351064" y="2501900"/>
              <a:ext cx="7080876" cy="200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146">
                      <a:extLst>
                        <a:ext uri="{9D8B030D-6E8A-4147-A177-3AD203B41FA5}">
                          <a16:colId xmlns:a16="http://schemas.microsoft.com/office/drawing/2014/main" val="2598832080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1334209221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823504899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21609812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92607325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4511117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Subject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number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</a:t>
                          </a:r>
                          <a:r>
                            <a:rPr lang="es-ES" sz="1400" dirty="0" err="1"/>
                            <a:t>before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after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Mins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on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treadmill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Speed</a:t>
                          </a:r>
                          <a:r>
                            <a:rPr lang="es-ES" sz="1400" dirty="0"/>
                            <a:t> (min/km)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Days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exercise</a:t>
                          </a:r>
                          <a:r>
                            <a:rPr lang="es-ES" sz="1400" dirty="0"/>
                            <a:t> / </a:t>
                          </a:r>
                          <a:r>
                            <a:rPr lang="es-ES" sz="1400" dirty="0" err="1"/>
                            <a:t>week</a:t>
                          </a:r>
                          <a:r>
                            <a:rPr lang="es-ES" sz="1400" dirty="0"/>
                            <a:t> 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04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123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60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90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5.2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947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456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80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110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4.1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4439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789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130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3.5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700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39353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613F6064-4CD6-42FE-880D-FCF686D68C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483787"/>
                  </p:ext>
                </p:extLst>
              </p:nvPr>
            </p:nvGraphicFramePr>
            <p:xfrm>
              <a:off x="1351064" y="2501900"/>
              <a:ext cx="7080876" cy="200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146">
                      <a:extLst>
                        <a:ext uri="{9D8B030D-6E8A-4147-A177-3AD203B41FA5}">
                          <a16:colId xmlns:a16="http://schemas.microsoft.com/office/drawing/2014/main" val="2598832080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1334209221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823504899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21609812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92607325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45111171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Subject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number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</a:t>
                          </a:r>
                          <a:r>
                            <a:rPr lang="es-ES" sz="1400" dirty="0" err="1"/>
                            <a:t>before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after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Mins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on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treadmill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Speed</a:t>
                          </a:r>
                          <a:r>
                            <a:rPr lang="es-ES" sz="1400" dirty="0"/>
                            <a:t> (min/km)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Days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exercise</a:t>
                          </a:r>
                          <a:r>
                            <a:rPr lang="es-ES" sz="1400" dirty="0"/>
                            <a:t> / </a:t>
                          </a:r>
                          <a:r>
                            <a:rPr lang="es-ES" sz="1400" dirty="0" err="1"/>
                            <a:t>week</a:t>
                          </a:r>
                          <a:r>
                            <a:rPr lang="es-ES" sz="1400" dirty="0"/>
                            <a:t> 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04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123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60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90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5.2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947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456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80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110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4.1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4439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789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130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3.5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700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15" t="-440984" r="-5015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515" t="-440984" r="-4015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515" t="-440984" r="-3015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2073" t="-440984" r="-20310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440984" r="-10206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000" t="-440984" r="-2062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39353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74EE99B-34A1-467D-BCB1-059558865D03}"/>
              </a:ext>
            </a:extLst>
          </p:cNvPr>
          <p:cNvSpPr txBox="1"/>
          <p:nvPr/>
        </p:nvSpPr>
        <p:spPr>
          <a:xfrm>
            <a:off x="8790304" y="4537065"/>
            <a:ext cx="288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Measuring fitness of athletes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71D5C8-9919-47DD-BFDA-C5EA0D05D4F1}"/>
              </a:ext>
            </a:extLst>
          </p:cNvPr>
          <p:cNvSpPr txBox="1"/>
          <p:nvPr/>
        </p:nvSpPr>
        <p:spPr>
          <a:xfrm>
            <a:off x="6530025" y="5096710"/>
            <a:ext cx="538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https://www.mercurynews.com/2017/10/29/4851089/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99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Linear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Many natural phenomena have linear relationship</a:t>
                </a:r>
              </a:p>
              <a:p>
                <a:r>
                  <a:rPr lang="en-US" dirty="0"/>
                  <a:t>Predictor has small variation</a:t>
                </a:r>
              </a:p>
              <a:p>
                <a:pPr lvl="1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variation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small around some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</a:p>
              <a:p>
                <a:pPr marL="201168" lvl="1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Simple to compute</a:t>
                </a:r>
              </a:p>
              <a:p>
                <a:r>
                  <a:rPr lang="en-US" dirty="0"/>
                  <a:t>Easy to interpret relation</a:t>
                </a:r>
              </a:p>
              <a:p>
                <a:pPr lvl="1"/>
                <a:r>
                  <a:rPr lang="en-US" dirty="0"/>
                  <a:t>Coefficient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indicates the importance of feature j for the target.</a:t>
                </a:r>
              </a:p>
              <a:p>
                <a:r>
                  <a:rPr lang="en-US" dirty="0"/>
                  <a:t>Advanced:  Gaussian random variables: </a:t>
                </a:r>
              </a:p>
              <a:p>
                <a:pPr lvl="1"/>
                <a:r>
                  <a:rPr lang="en-US" dirty="0"/>
                  <a:t>If two variables are jointly Gaussian, the optimal predictor of one from the other is linear predictor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 b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1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(computations on the board):</a:t>
                </a:r>
              </a:p>
              <a:p>
                <a:pPr lvl="1"/>
                <a:r>
                  <a:rPr lang="en-US" b="0" dirty="0"/>
                  <a:t>Matrix vector multiply: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Transpose: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Matrix multiply: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Solution to linear equations:  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𝐵𝑢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Matrix inverse: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0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machine learning model as a multiple linear regression model.  </a:t>
            </a:r>
          </a:p>
          <a:p>
            <a:pPr lvl="1"/>
            <a:r>
              <a:rPr lang="en-US" dirty="0"/>
              <a:t>Identify prediction vector and target for the problem.</a:t>
            </a:r>
          </a:p>
          <a:p>
            <a:r>
              <a:rPr lang="en-US" dirty="0"/>
              <a:t>Write the regression model in matrix form.  Write the feature matrix</a:t>
            </a:r>
          </a:p>
          <a:p>
            <a:r>
              <a:rPr lang="en-US" dirty="0"/>
              <a:t>Compute the least-squares solution for the regression coefficients on training data.</a:t>
            </a:r>
          </a:p>
          <a:p>
            <a:r>
              <a:rPr lang="en-US" dirty="0"/>
              <a:t>Derive the least-squares formula from minimization of the RSS</a:t>
            </a:r>
          </a:p>
          <a:p>
            <a:endParaRPr lang="en-US" dirty="0"/>
          </a:p>
          <a:p>
            <a:r>
              <a:rPr lang="en-US" dirty="0"/>
              <a:t>Manipulate 2D arrays in python (indexing, stacking, computing shapes, …)</a:t>
            </a:r>
          </a:p>
          <a:p>
            <a:r>
              <a:rPr lang="en-US" dirty="0"/>
              <a:t>Compute the LS solution using python linear algebra and machine learning packages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FF7FBFB-2B49-437B-AF5B-990EDD0919FD}"/>
              </a:ext>
            </a:extLst>
          </p:cNvPr>
          <p:cNvSpPr/>
          <p:nvPr/>
        </p:nvSpPr>
        <p:spPr>
          <a:xfrm>
            <a:off x="6864808" y="4199107"/>
            <a:ext cx="2354093" cy="4870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0F8538-EB71-4F1C-9B85-71A74E5CEF7F}"/>
              </a:ext>
            </a:extLst>
          </p:cNvPr>
          <p:cNvSpPr/>
          <p:nvPr/>
        </p:nvSpPr>
        <p:spPr>
          <a:xfrm>
            <a:off x="3210128" y="4231532"/>
            <a:ext cx="2354093" cy="4546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97BEF4-04AA-4AD9-AD25-FDC66F1F89B9}"/>
              </a:ext>
            </a:extLst>
          </p:cNvPr>
          <p:cNvSpPr/>
          <p:nvPr/>
        </p:nvSpPr>
        <p:spPr>
          <a:xfrm>
            <a:off x="4387174" y="2337880"/>
            <a:ext cx="3239311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Slopes, Intercept and Inner Products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69757"/>
                <a:ext cx="10058400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Model with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coefficients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Sometimes 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weight bias version</a:t>
                </a:r>
                <a:r>
                  <a:rPr lang="en-US" dirty="0"/>
                  <a:t>: 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: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intercept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Weights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slope vector</a:t>
                </a:r>
                <a:endParaRPr lang="en-US" dirty="0"/>
              </a:p>
              <a:p>
                <a:r>
                  <a:rPr lang="en-US" dirty="0"/>
                  <a:t>Can write either with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inner product</a:t>
                </a:r>
                <a:r>
                  <a:rPr lang="en-US" dirty="0"/>
                  <a:t>: </a:t>
                </a:r>
                <a:br>
                  <a:rPr lang="en-US" dirty="0"/>
                </a:br>
                <a:r>
                  <a:rPr lang="en-US" dirty="0"/>
                  <a:t>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m:rPr>
                        <m:nor/>
                      </m:rPr>
                      <a:rPr lang="es-E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             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Inner product: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Will use alternate notation: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69757"/>
                <a:ext cx="10058400" cy="4329817"/>
              </a:xfrm>
              <a:blipFill>
                <a:blip r:embed="rId2"/>
                <a:stretch>
                  <a:fillRect l="-1455" t="-2113" b="-3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01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9F9FFC-52EE-443A-A4E6-E57762BB176F}"/>
              </a:ext>
            </a:extLst>
          </p:cNvPr>
          <p:cNvSpPr/>
          <p:nvPr/>
        </p:nvSpPr>
        <p:spPr>
          <a:xfrm>
            <a:off x="3255523" y="4949391"/>
            <a:ext cx="1439693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Form of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Predicted value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sample: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Matrix form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r>
                  <a:rPr lang="en-US" dirty="0"/>
                  <a:t>Matrix equation: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AC75BE6-38A0-4856-A7CA-F10C6248112D}"/>
              </a:ext>
            </a:extLst>
          </p:cNvPr>
          <p:cNvGrpSpPr/>
          <p:nvPr/>
        </p:nvGrpSpPr>
        <p:grpSpPr>
          <a:xfrm>
            <a:off x="1627103" y="2733913"/>
            <a:ext cx="10169675" cy="1838841"/>
            <a:chOff x="1627103" y="2733913"/>
            <a:chExt cx="10169675" cy="1838841"/>
          </a:xfrm>
        </p:grpSpPr>
        <p:sp>
          <p:nvSpPr>
            <p:cNvPr id="5" name="Right Brace 4"/>
            <p:cNvSpPr/>
            <p:nvPr/>
          </p:nvSpPr>
          <p:spPr>
            <a:xfrm>
              <a:off x="7935697" y="2733913"/>
              <a:ext cx="347042" cy="111824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8282739" y="2875002"/>
                  <a:ext cx="35140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with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a14:m>
                  <a:r>
                    <a:rPr 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coefficient vector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2739" y="2875002"/>
                  <a:ext cx="3514039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521" t="-10000" r="-8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5FB20865-2E10-462C-A372-3D77C94F183F}"/>
                </a:ext>
              </a:extLst>
            </p:cNvPr>
            <p:cNvSpPr/>
            <p:nvPr/>
          </p:nvSpPr>
          <p:spPr>
            <a:xfrm rot="5400000">
              <a:off x="5968914" y="3005157"/>
              <a:ext cx="347042" cy="203424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65EEB29-F1C9-4A33-A1FD-9E9A0E547058}"/>
                    </a:ext>
                  </a:extLst>
                </p:cNvPr>
                <p:cNvSpPr txBox="1"/>
                <p:nvPr/>
              </p:nvSpPr>
              <p:spPr>
                <a:xfrm>
                  <a:off x="4889987" y="4203422"/>
                  <a:ext cx="2472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a14:m>
                  <a:r>
                    <a:rPr lang="en-US" dirty="0"/>
                    <a:t> a </a:t>
                  </a:r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feature matrix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65EEB29-F1C9-4A33-A1FD-9E9A0E5470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9987" y="4203422"/>
                  <a:ext cx="2472985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000" r="-172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2E51042-AB71-4ADB-978F-611F47CCE37A}"/>
                    </a:ext>
                  </a:extLst>
                </p:cNvPr>
                <p:cNvSpPr txBox="1"/>
                <p:nvPr/>
              </p:nvSpPr>
              <p:spPr>
                <a:xfrm>
                  <a:off x="1627103" y="3059668"/>
                  <a:ext cx="22716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a14:m>
                  <a:r>
                    <a:rPr lang="en-US" dirty="0"/>
                    <a:t> a </a:t>
                  </a:r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dirty="0"/>
                    <a:t> predicted values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2E51042-AB71-4ADB-978F-611F47CCE3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7103" y="3059668"/>
                  <a:ext cx="2271648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9836" r="-10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7844F35D-9991-439A-8E25-246DBEC4B07A}"/>
                </a:ext>
              </a:extLst>
            </p:cNvPr>
            <p:cNvSpPr/>
            <p:nvPr/>
          </p:nvSpPr>
          <p:spPr>
            <a:xfrm rot="10800000">
              <a:off x="3898751" y="2741942"/>
              <a:ext cx="347042" cy="102084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39071A0-D365-475D-B1A5-4002013F2619}"/>
              </a:ext>
            </a:extLst>
          </p:cNvPr>
          <p:cNvSpPr/>
          <p:nvPr/>
        </p:nvSpPr>
        <p:spPr>
          <a:xfrm rot="5400000">
            <a:off x="6778347" y="3125634"/>
            <a:ext cx="1726587" cy="4137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8D8BBD2-37BC-4D61-9664-50CE78B7556B}"/>
              </a:ext>
            </a:extLst>
          </p:cNvPr>
          <p:cNvGrpSpPr/>
          <p:nvPr/>
        </p:nvGrpSpPr>
        <p:grpSpPr>
          <a:xfrm>
            <a:off x="4292158" y="2632831"/>
            <a:ext cx="2867399" cy="426837"/>
            <a:chOff x="4292158" y="2632831"/>
            <a:chExt cx="2867399" cy="42683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4E408B3-5CC7-4053-B520-3054F733DAB3}"/>
                </a:ext>
              </a:extLst>
            </p:cNvPr>
            <p:cNvSpPr/>
            <p:nvPr/>
          </p:nvSpPr>
          <p:spPr>
            <a:xfrm>
              <a:off x="5125313" y="2645923"/>
              <a:ext cx="2034244" cy="41374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6735F1F-6CF5-4C31-9E89-C4489C1AA69C}"/>
                </a:ext>
              </a:extLst>
            </p:cNvPr>
            <p:cNvSpPr/>
            <p:nvPr/>
          </p:nvSpPr>
          <p:spPr>
            <a:xfrm>
              <a:off x="4292158" y="2632831"/>
              <a:ext cx="439756" cy="41374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261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81481E-6 L 0.00104 0.050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5069 L 0.00182 0.1331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19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692B7E-D445-43BF-9C08-1DE2B730C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02315"/>
            <a:ext cx="7619338" cy="430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93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6161" y="234546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0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Model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select parameters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Predicted value on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for parameters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Define average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residual sum of squares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implicitly a function of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 called the sum of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squared residuals </a:t>
                </a:r>
                <a:r>
                  <a:rPr lang="en-US" dirty="0"/>
                  <a:t>(SSR)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sum of squared errors </a:t>
                </a:r>
                <a:r>
                  <a:rPr lang="en-US" dirty="0"/>
                  <a:t>(SSE)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 squares solution</a:t>
                </a:r>
                <a:r>
                  <a:rPr lang="en-US" dirty="0"/>
                  <a:t>:  Find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to minimize RSS.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17A0-0F0A-4AF9-BBD1-E6D8C1EE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 of RSS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CB82F-E19F-4FFF-96D9-8752649E4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Often use some variant of RSS</a:t>
                </a:r>
              </a:p>
              <a:p>
                <a:pPr lvl="1"/>
                <a:r>
                  <a:rPr lang="en-US" dirty="0"/>
                  <a:t>Note:  these are not standard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Residual sum of squares</a:t>
                </a:r>
                <a:r>
                  <a:rPr lang="en-US" dirty="0"/>
                  <a:t>: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RSS per sample </a:t>
                </a:r>
                <a:r>
                  <a:rPr lang="en-US" dirty="0">
                    <a:solidFill>
                      <a:schemeClr val="tx1"/>
                    </a:solidFill>
                  </a:rPr>
                  <a:t>or</a:t>
                </a:r>
                <a:r>
                  <a:rPr lang="en-US" dirty="0">
                    <a:solidFill>
                      <a:schemeClr val="accent1"/>
                    </a:solidFill>
                  </a:rPr>
                  <a:t> Mean Squared Error: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MSE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Normalized RSS </a:t>
                </a:r>
                <a:r>
                  <a:rPr lang="en-US" dirty="0">
                    <a:solidFill>
                      <a:schemeClr val="tx1"/>
                    </a:solidFill>
                  </a:rPr>
                  <a:t>or</a:t>
                </a:r>
                <a:r>
                  <a:rPr lang="en-US" dirty="0">
                    <a:solidFill>
                      <a:schemeClr val="accent1"/>
                    </a:solidFill>
                  </a:rPr>
                  <a:t> Normalized MSE</a:t>
                </a:r>
                <a:r>
                  <a:rPr lang="en-US" dirty="0"/>
                  <a:t>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𝑅𝑆𝑆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CB82F-E19F-4FFF-96D9-8752649E4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CBEA6-5928-4FE2-875B-FF65E619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9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4E49-8A04-40C4-83C5-D6F1042D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Parameters via Optimization</a:t>
            </a:r>
            <a:br>
              <a:rPr lang="en-US" dirty="0"/>
            </a:br>
            <a:r>
              <a:rPr lang="en-US" sz="4000" dirty="0"/>
              <a:t>A general ML recipe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35B2-AA95-4610-BAB9-1F934F63E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9024"/>
            <a:ext cx="4334876" cy="3800070"/>
          </a:xfrm>
        </p:spPr>
        <p:txBody>
          <a:bodyPr/>
          <a:lstStyle/>
          <a:p>
            <a:r>
              <a:rPr lang="en-US" dirty="0"/>
              <a:t>Pick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dirty="0"/>
              <a:t> with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parameters</a:t>
            </a:r>
          </a:p>
          <a:p>
            <a:r>
              <a:rPr lang="en-US" dirty="0"/>
              <a:t>Get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</a:t>
            </a:r>
          </a:p>
          <a:p>
            <a:r>
              <a:rPr lang="en-US" dirty="0"/>
              <a:t>Pick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loss function</a:t>
            </a:r>
          </a:p>
          <a:p>
            <a:pPr lvl="1"/>
            <a:r>
              <a:rPr lang="en-US" dirty="0"/>
              <a:t>Measures goodness of fit model to data</a:t>
            </a:r>
          </a:p>
          <a:p>
            <a:pPr lvl="1"/>
            <a:r>
              <a:rPr lang="en-US" dirty="0"/>
              <a:t>Function of the parameters</a:t>
            </a:r>
          </a:p>
          <a:p>
            <a:pPr lvl="1"/>
            <a:endParaRPr lang="en-US" dirty="0"/>
          </a:p>
          <a:p>
            <a:r>
              <a:rPr lang="en-US" dirty="0"/>
              <a:t>Find parameters that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minimizes</a:t>
            </a:r>
            <a:r>
              <a:rPr lang="en-US" dirty="0"/>
              <a:t> loss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2666F-105A-4F08-9EC5-44E82783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Loss function: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minimize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  <a:blipFill>
                <a:blip r:embed="rId2"/>
                <a:stretch>
                  <a:fillRect l="-2880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E3968EA-E5BE-4E1D-AF03-45BAEED9E8DB}"/>
              </a:ext>
            </a:extLst>
          </p:cNvPr>
          <p:cNvSpPr txBox="1"/>
          <p:nvPr/>
        </p:nvSpPr>
        <p:spPr>
          <a:xfrm>
            <a:off x="1743559" y="1467086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General ML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7C69C-4A87-49C6-A38D-875A20723BD1}"/>
              </a:ext>
            </a:extLst>
          </p:cNvPr>
          <p:cNvSpPr txBox="1"/>
          <p:nvPr/>
        </p:nvSpPr>
        <p:spPr>
          <a:xfrm>
            <a:off x="6622942" y="1467085"/>
            <a:ext cx="338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Multiple linear regression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F1AF7DD-A149-43E3-BB8B-641C967A686E}"/>
              </a:ext>
            </a:extLst>
          </p:cNvPr>
          <p:cNvSpPr/>
          <p:nvPr/>
        </p:nvSpPr>
        <p:spPr>
          <a:xfrm>
            <a:off x="5199681" y="2169762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7099528-9AD3-42BF-A7BA-644899D08E0B}"/>
              </a:ext>
            </a:extLst>
          </p:cNvPr>
          <p:cNvSpPr/>
          <p:nvPr/>
        </p:nvSpPr>
        <p:spPr>
          <a:xfrm>
            <a:off x="5199681" y="262016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F372D1C-0F9C-4222-84A2-BDAABF4A5833}"/>
              </a:ext>
            </a:extLst>
          </p:cNvPr>
          <p:cNvSpPr/>
          <p:nvPr/>
        </p:nvSpPr>
        <p:spPr>
          <a:xfrm>
            <a:off x="5199681" y="304830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54FDE32-4695-4931-86B1-09272CFD14AC}"/>
              </a:ext>
            </a:extLst>
          </p:cNvPr>
          <p:cNvSpPr/>
          <p:nvPr/>
        </p:nvSpPr>
        <p:spPr>
          <a:xfrm>
            <a:off x="5228094" y="4523875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RSS as a Vector Norm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RSS is given by sum: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norm</a:t>
                </a:r>
                <a:r>
                  <a:rPr lang="en-US" dirty="0"/>
                  <a:t> of a vector: 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+⋯+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Standard Euclidean norm.</a:t>
                </a:r>
              </a:p>
              <a:p>
                <a:pPr lvl="1"/>
                <a:r>
                  <a:rPr lang="en-US" dirty="0"/>
                  <a:t>Sometimes called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-2 norm.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is for </a:t>
                </a:r>
                <a:r>
                  <a:rPr lang="en-US" dirty="0" err="1"/>
                  <a:t>Lebesque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Write RSS in vector form: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697" y="1870503"/>
            <a:ext cx="3352543" cy="320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22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4A64E0-1477-474A-B263-40C89047B148}"/>
              </a:ext>
            </a:extLst>
          </p:cNvPr>
          <p:cNvSpPr/>
          <p:nvPr/>
        </p:nvSpPr>
        <p:spPr>
          <a:xfrm>
            <a:off x="4476344" y="3939702"/>
            <a:ext cx="3239311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cost function of the RSS: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RSS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that minimizes RSS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least-squares</a:t>
                </a:r>
                <a:r>
                  <a:rPr lang="en-US" dirty="0"/>
                  <a:t> solution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 squares solution</a:t>
                </a:r>
                <a:r>
                  <a:rPr lang="en-US" dirty="0"/>
                  <a:t>:  The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that minimizes the RSS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Can compute the best coefficient vector analytically</a:t>
                </a:r>
              </a:p>
              <a:p>
                <a:pPr lvl="1"/>
                <a:r>
                  <a:rPr lang="en-US" dirty="0"/>
                  <a:t>Just solve a linear set of equations </a:t>
                </a:r>
              </a:p>
              <a:p>
                <a:pPr lvl="1"/>
                <a:r>
                  <a:rPr lang="en-US" dirty="0"/>
                  <a:t>Will show the proof below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 b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8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ACAD25-3F87-4CB5-94F3-3099B4122C20}"/>
              </a:ext>
            </a:extLst>
          </p:cNvPr>
          <p:cNvSpPr/>
          <p:nvPr/>
        </p:nvSpPr>
        <p:spPr>
          <a:xfrm>
            <a:off x="4476344" y="1935805"/>
            <a:ext cx="3239311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1C699-9F7A-4B78-8344-76B23141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the LS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883092-5D31-464F-BF9B-87E1EC9B86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 squares formula</a:t>
                </a:r>
                <a:r>
                  <a:rPr lang="en-US" dirty="0"/>
                  <a:t>:  The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that minimizes the RSS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To prove this formula, we will: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Review gradients of multi-variable functions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Compute gradient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Solve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883092-5D31-464F-BF9B-87E1EC9B86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6332A-3563-45A9-B103-9AF52A1A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4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47C0-54E9-4C53-972A-6D344449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for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656AE-29E1-4941-9ED8-98A4E04D9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Undergraduate students:  </a:t>
            </a:r>
          </a:p>
          <a:p>
            <a:pPr lvl="1"/>
            <a:r>
              <a:rPr lang="en-US" dirty="0"/>
              <a:t>We will cover Unit 2 (Simple Linear Regression) in class first</a:t>
            </a:r>
          </a:p>
          <a:p>
            <a:pPr lvl="1"/>
            <a:r>
              <a:rPr lang="en-US" dirty="0"/>
              <a:t>Some of the material in this lecture is a duplicate of Lecture 2 </a:t>
            </a:r>
          </a:p>
          <a:p>
            <a:pPr lvl="1"/>
            <a:r>
              <a:rPr lang="en-US" dirty="0"/>
              <a:t>I will go through this lecture more slowly, esp. for the linear algebra</a:t>
            </a:r>
          </a:p>
          <a:p>
            <a:r>
              <a:rPr lang="en-US" dirty="0"/>
              <a:t>Graduate students:</a:t>
            </a:r>
          </a:p>
          <a:p>
            <a:pPr lvl="1"/>
            <a:r>
              <a:rPr lang="en-US" dirty="0"/>
              <a:t>We will can skip Lecture 2 and start this lecture directly after Lecture 1.</a:t>
            </a:r>
          </a:p>
          <a:p>
            <a:pPr lvl="1"/>
            <a:r>
              <a:rPr lang="en-US" dirty="0"/>
              <a:t>Do lecture 2 at home.</a:t>
            </a:r>
          </a:p>
          <a:p>
            <a:pPr lvl="1"/>
            <a:r>
              <a:rPr lang="en-US" dirty="0"/>
              <a:t>Will not review basic linear algebra in class.  You should review this on your own.</a:t>
            </a:r>
          </a:p>
          <a:p>
            <a:r>
              <a:rPr lang="en-US" dirty="0"/>
              <a:t>Pre-requisites for this lecture (graduate or undergraduate):  You should know how to:</a:t>
            </a:r>
          </a:p>
          <a:p>
            <a:pPr lvl="1"/>
            <a:r>
              <a:rPr lang="en-US" dirty="0"/>
              <a:t>Install python and run python notebooks</a:t>
            </a:r>
          </a:p>
          <a:p>
            <a:pPr lvl="1"/>
            <a:r>
              <a:rPr lang="en-US" dirty="0"/>
              <a:t>Describe simple linear models mathematically</a:t>
            </a:r>
          </a:p>
          <a:p>
            <a:pPr lvl="1"/>
            <a:r>
              <a:rPr lang="en-US" dirty="0"/>
              <a:t>Derive equations for fitting simple linear models</a:t>
            </a:r>
          </a:p>
          <a:p>
            <a:pPr lvl="1"/>
            <a:r>
              <a:rPr lang="en-US" dirty="0"/>
              <a:t>Perform basic manipulations and plotting of data in python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98DBB-FBA1-4FE5-A2FA-385576D9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6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of Multi-Variable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scalar valued function of a vector: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Gradient</a:t>
                </a:r>
                <a:r>
                  <a:rPr lang="en-US" dirty="0"/>
                  <a:t> is the column vector: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E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E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Represents direction of maximum increase</a:t>
                </a:r>
              </a:p>
              <a:p>
                <a:r>
                  <a:rPr lang="en-US" dirty="0"/>
                  <a:t>At a local minima or maxima: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unknowns</a:t>
                </a:r>
              </a:p>
              <a:p>
                <a:r>
                  <a:rPr lang="en-US" dirty="0"/>
                  <a:t>Ex: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dirty="0"/>
                  <a:t>.  Solution on board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971" y="1818235"/>
            <a:ext cx="2401630" cy="1885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582" y="4392719"/>
            <a:ext cx="30956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1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LS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cost function of the RSS: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RSS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that minimizes RSS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least-squares</a:t>
                </a:r>
                <a:r>
                  <a:rPr lang="en-US" dirty="0"/>
                  <a:t> solution</a:t>
                </a:r>
              </a:p>
              <a:p>
                <a:r>
                  <a:rPr lang="en-US" dirty="0"/>
                  <a:t>Compute partial derivatives via chain rule: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Matrix form: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=0→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(least squares solution of equation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Minimum RSS: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Proof on the board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643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LS Solution via  Auto-Correlation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data sample has a linear feature vector: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Define sample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auto-correlation</a:t>
                </a:r>
                <a:r>
                  <a:rPr lang="en-US" dirty="0"/>
                  <a:t> matrix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cross-correlation</a:t>
                </a:r>
                <a:r>
                  <a:rPr lang="en-US" dirty="0"/>
                  <a:t> vector: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(correlation of feature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and feature </a:t>
                </a:r>
                <a:r>
                  <a:rPr lang="en-US" i="1" dirty="0"/>
                  <a:t>m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𝑦𝐴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(correlation of feature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and target)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Least squares solution is: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𝐴𝑦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3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Mean Removed Form of the LS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Often useful to remove mean from data before fitting</a:t>
                </a:r>
              </a:p>
              <a:p>
                <a:r>
                  <a:rPr lang="en-US" dirty="0"/>
                  <a:t>Sample mean: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Defined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mean removed data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Sample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covariance </a:t>
                </a:r>
                <a:r>
                  <a:rPr lang="en-US" dirty="0"/>
                  <a:t>matrix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cross-covariance</a:t>
                </a:r>
                <a:r>
                  <a:rPr lang="en-US" dirty="0"/>
                  <a:t> vector: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Mean-Removed form</a:t>
                </a:r>
                <a:r>
                  <a:rPr lang="en-US" dirty="0"/>
                  <a:t> of the least squares solution: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Proof:  On board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92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91407A-052C-4258-8221-7F0693045E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:  Goodness of Fit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91407A-052C-4258-8221-7F0693045E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32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385C6-02A2-41DC-9E5E-E1FDA13D31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Multiple variable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coefficient of determination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𝑀𝑆𝐸</m:t>
                        </m:r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s-ES" b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SE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s-ES" dirty="0"/>
              </a:p>
              <a:p>
                <a:pPr lvl="1"/>
                <a:r>
                  <a:rPr lang="en-US" dirty="0"/>
                  <a:t>Sample variance is: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,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Interpretation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Error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with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linear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predictor</m:t>
                        </m:r>
                      </m:num>
                      <m:den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Error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predicting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by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mean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fraction of variance reduced or “explained” by the model.</a:t>
                </a:r>
              </a:p>
              <a:p>
                <a:r>
                  <a:rPr lang="en-US" dirty="0"/>
                  <a:t>On the training data (not necessarily on the test data):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 always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≈1⇒  </m:t>
                    </m:r>
                  </m:oMath>
                </a14:m>
                <a:r>
                  <a:rPr lang="en-US" dirty="0"/>
                  <a:t>linear model provides a good fit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  </m:t>
                    </m:r>
                  </m:oMath>
                </a14:m>
                <a:r>
                  <a:rPr lang="en-US" dirty="0"/>
                  <a:t>linear model provides a poor fit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385C6-02A2-41DC-9E5E-E1FDA13D31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831" b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ADEF4-D847-42C2-A5A8-2C3E6C15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5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9F26B-D928-46FD-AF09-FE6C837A7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153" y="1618237"/>
            <a:ext cx="7136353" cy="390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58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5882" y="279551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382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9826-28DA-4BA0-8AE4-B263040F4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Arrays and Vector in Python and MATLAB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353E9-E9EE-4094-8CA6-82995975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994B35B-95E0-40D8-A86B-DBC521F226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There are some key differences between MATLAB and Python that you need to get used to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MATLAB</a:t>
                </a:r>
              </a:p>
              <a:p>
                <a:pPr lvl="1"/>
                <a:r>
                  <a:rPr lang="en-US" dirty="0"/>
                  <a:t>All arrays are at least 2 dimensions</a:t>
                </a:r>
              </a:p>
              <a:p>
                <a:pPr lvl="1"/>
                <a:r>
                  <a:rPr lang="en-US" dirty="0"/>
                  <a:t>Vectors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(row vectors)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 </m:t>
                    </m:r>
                  </m:oMath>
                </a14:m>
                <a:r>
                  <a:rPr lang="en-US" dirty="0"/>
                  <a:t>(column) vectors</a:t>
                </a:r>
              </a:p>
              <a:p>
                <a:pPr lvl="1"/>
                <a:r>
                  <a:rPr lang="en-US" dirty="0"/>
                  <a:t>Matrix vector multiplication syntax depends if vector is on left or right: 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x’*A </a:t>
                </a:r>
                <a:r>
                  <a:rPr lang="en-US" dirty="0"/>
                  <a:t>or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A*x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Python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Arrays can have 1, 2, 3, … dimension</a:t>
                </a:r>
              </a:p>
              <a:p>
                <a:pPr lvl="1"/>
                <a:r>
                  <a:rPr lang="en-US" dirty="0"/>
                  <a:t>Vectors can be 1D arrays;  matrices are generally 2D arrays</a:t>
                </a:r>
              </a:p>
              <a:p>
                <a:pPr lvl="1"/>
                <a:r>
                  <a:rPr lang="en-US" dirty="0"/>
                  <a:t>Vectors that are 1D arrays are neither row not column vectors</a:t>
                </a:r>
              </a:p>
              <a:p>
                <a:pPr lvl="1"/>
                <a:r>
                  <a:rPr lang="en-US" dirty="0"/>
                  <a:t>If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dirty="0"/>
                  <a:t> is 1D and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dirty="0"/>
                  <a:t> is 2D, then left and right multiplication are the same: 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x.dot(A)  </a:t>
                </a:r>
                <a:r>
                  <a:rPr lang="en-US" dirty="0"/>
                  <a:t>and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A.dot(x)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Lecture notes</a:t>
                </a:r>
                <a:r>
                  <a:rPr lang="en-US" dirty="0"/>
                  <a:t>:  We will generally treat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 same.  </a:t>
                </a:r>
              </a:p>
              <a:p>
                <a:pPr lvl="1"/>
                <a:r>
                  <a:rPr lang="en-US" dirty="0"/>
                  <a:t>Can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still multiply by a matrix on left or right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994B35B-95E0-40D8-A86B-DBC521F226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4020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Using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1680" y="1539277"/>
            <a:ext cx="5334000" cy="4329817"/>
          </a:xfrm>
        </p:spPr>
        <p:txBody>
          <a:bodyPr/>
          <a:lstStyle/>
          <a:p>
            <a:r>
              <a:rPr lang="en-US" dirty="0"/>
              <a:t>Return to diabetes data example</a:t>
            </a:r>
          </a:p>
          <a:p>
            <a:r>
              <a:rPr lang="en-US" dirty="0"/>
              <a:t>All code in demo </a:t>
            </a:r>
          </a:p>
          <a:p>
            <a:r>
              <a:rPr lang="en-US" dirty="0"/>
              <a:t>Divide data into two portions:</a:t>
            </a:r>
          </a:p>
          <a:p>
            <a:pPr lvl="1"/>
            <a:r>
              <a:rPr lang="en-US" dirty="0"/>
              <a:t>Training data:  First 300 samples</a:t>
            </a:r>
          </a:p>
          <a:p>
            <a:pPr lvl="1"/>
            <a:r>
              <a:rPr lang="en-US" dirty="0"/>
              <a:t>Test data:  Remaining 142 samples</a:t>
            </a:r>
          </a:p>
          <a:p>
            <a:r>
              <a:rPr lang="en-US" dirty="0"/>
              <a:t>Train model on training data.</a:t>
            </a:r>
          </a:p>
          <a:p>
            <a:r>
              <a:rPr lang="en-US" dirty="0"/>
              <a:t>Test model (i.e. measure RSS) on test data</a:t>
            </a:r>
          </a:p>
          <a:p>
            <a:r>
              <a:rPr lang="en-US" dirty="0"/>
              <a:t>Reason for splitting data discussed next 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977" y="1822132"/>
            <a:ext cx="4143183" cy="167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468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BA0B-CEE4-489A-BC71-3CA582CD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Manually Computing the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2FBC6E-AA1A-493D-B897-C4FD51BC3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69116" y="1557444"/>
                <a:ext cx="5479133" cy="4329817"/>
              </a:xfrm>
            </p:spPr>
            <p:txBody>
              <a:bodyPr/>
              <a:lstStyle/>
              <a:p>
                <a:r>
                  <a:rPr lang="en-US" dirty="0"/>
                  <a:t>Use </a:t>
                </a:r>
                <a:r>
                  <a:rPr lang="en-US" dirty="0" err="1"/>
                  <a:t>numpy</a:t>
                </a:r>
                <a:r>
                  <a:rPr lang="en-US" dirty="0"/>
                  <a:t> linear algebra routine to solve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Common mistake:</a:t>
                </a:r>
              </a:p>
              <a:p>
                <a:pPr lvl="1"/>
                <a:r>
                  <a:rPr lang="en-US" dirty="0"/>
                  <a:t>Compute matrix 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Then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Full matrix inverse is VERY slow.  Not needed.</a:t>
                </a:r>
              </a:p>
              <a:p>
                <a:pPr lvl="1"/>
                <a:r>
                  <a:rPr lang="en-US" dirty="0"/>
                  <a:t>Can directly solve linear system: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Numpy</a:t>
                </a:r>
                <a:r>
                  <a:rPr lang="en-US" dirty="0"/>
                  <a:t> has routines to solve this directly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2FBC6E-AA1A-493D-B897-C4FD51BC3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9116" y="1557444"/>
                <a:ext cx="5479133" cy="4329817"/>
              </a:xfrm>
              <a:blipFill>
                <a:blip r:embed="rId2"/>
                <a:stretch>
                  <a:fillRect l="-2540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AB318-C0C6-4E15-B0C3-D877A0DB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DF1A8-7538-4E77-B84A-51B916890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011131"/>
            <a:ext cx="4362450" cy="88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37783E-EF64-47FC-B6EA-306BC9A7E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722352"/>
            <a:ext cx="45243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2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0383" y="143905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02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Calling the </a:t>
            </a:r>
            <a:r>
              <a:rPr lang="en-US" dirty="0" err="1"/>
              <a:t>sklearn</a:t>
            </a:r>
            <a:r>
              <a:rPr lang="en-US" dirty="0"/>
              <a:t> Linear Regression method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9440" y="1539277"/>
            <a:ext cx="4206240" cy="4329817"/>
          </a:xfrm>
        </p:spPr>
        <p:txBody>
          <a:bodyPr/>
          <a:lstStyle/>
          <a:p>
            <a:r>
              <a:rPr lang="en-US" dirty="0"/>
              <a:t>Construct a linear regression object</a:t>
            </a:r>
          </a:p>
          <a:p>
            <a:r>
              <a:rPr lang="en-US" dirty="0"/>
              <a:t>Run it on the training data</a:t>
            </a:r>
          </a:p>
          <a:p>
            <a:r>
              <a:rPr lang="en-US" dirty="0"/>
              <a:t>Predict values on the test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651" y="2891146"/>
            <a:ext cx="4586593" cy="3200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22599C-D029-4E44-9C13-BFC2B2EFB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87" y="1539277"/>
            <a:ext cx="4713354" cy="7553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B74167-186C-4157-ACC3-BAB43C85D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587" y="2390928"/>
            <a:ext cx="5640574" cy="370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18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1795F-60E4-47D7-8FA7-49786E10D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69" y="1694167"/>
            <a:ext cx="96202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805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7993" y="3328412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15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5BB7-299C-4940-A9CD-6010182F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vs. Multiple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63EB2-BA1F-49E1-A7A1-0195C0C4E1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Simple linear regression</a:t>
                </a:r>
                <a:r>
                  <a:rPr lang="en-US" dirty="0"/>
                  <a:t>:  One predictor (feature)</a:t>
                </a:r>
              </a:p>
              <a:p>
                <a:pPr lvl="1"/>
                <a:r>
                  <a:rPr lang="en-US" dirty="0"/>
                  <a:t>Scalar predictor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only account for one variable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Multiple linear regression</a:t>
                </a:r>
                <a:r>
                  <a:rPr lang="en-US" dirty="0"/>
                  <a:t>:  Multiple predictors (features)</a:t>
                </a:r>
              </a:p>
              <a:p>
                <a:pPr lvl="1"/>
                <a:r>
                  <a:rPr lang="en-US" dirty="0"/>
                  <a:t>Vector predictor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account for multiple predictors</a:t>
                </a:r>
              </a:p>
              <a:p>
                <a:pPr lvl="1"/>
                <a:r>
                  <a:rPr lang="en-US" dirty="0"/>
                  <a:t>Turns into simple linear regression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63EB2-BA1F-49E1-A7A1-0195C0C4E1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AEC04-4F5D-41A0-99CA-CBFBF79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4368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Single Variable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could compute models for each variable separately: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But, doesn’t provide a way to account for joint effects</a:t>
                </a:r>
              </a:p>
              <a:p>
                <a:r>
                  <a:rPr lang="en-US" dirty="0"/>
                  <a:t>Example:  Consider three linear models to predicting longevity:</a:t>
                </a:r>
              </a:p>
              <a:p>
                <a:pPr lvl="1"/>
                <a:r>
                  <a:rPr lang="en-US" dirty="0"/>
                  <a:t>A:  Longevity vs. some factor in diet (e.g. amount of fiber consumed)</a:t>
                </a:r>
              </a:p>
              <a:p>
                <a:pPr lvl="1"/>
                <a:r>
                  <a:rPr lang="en-US" dirty="0"/>
                  <a:t>B:  Longevity vs. exercise</a:t>
                </a:r>
              </a:p>
              <a:p>
                <a:pPr lvl="1"/>
                <a:r>
                  <a:rPr lang="en-US" dirty="0"/>
                  <a:t>C:  Longevity vs. diet AND exercise</a:t>
                </a:r>
              </a:p>
              <a:p>
                <a:pPr lvl="1"/>
                <a:r>
                  <a:rPr lang="en-US" dirty="0"/>
                  <a:t>What does C tell you that A and B do not?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059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Case:  Single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predictor.</a:t>
                </a:r>
              </a:p>
              <a:p>
                <a:r>
                  <a:rPr lang="en-US" dirty="0"/>
                  <a:t>Feature matrix and coefficient vector: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LS </a:t>
                </a:r>
                <a:r>
                  <a:rPr lang="en-US" dirty="0" err="1"/>
                  <a:t>soln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Obtain single variable solutions for coefficients (after some algebra):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535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Linear Regression for Diabetes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04021" y="1655632"/>
                <a:ext cx="6550729" cy="4329817"/>
              </a:xfrm>
            </p:spPr>
            <p:txBody>
              <a:bodyPr/>
              <a:lstStyle/>
              <a:p>
                <a:r>
                  <a:rPr lang="en-US" dirty="0"/>
                  <a:t>Try a fit of each variable individually </a:t>
                </a:r>
              </a:p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coefficient for each variable </a:t>
                </a:r>
              </a:p>
              <a:p>
                <a:r>
                  <a:rPr lang="en-US" dirty="0"/>
                  <a:t>Use formula on previous slide</a:t>
                </a:r>
              </a:p>
              <a:p>
                <a:r>
                  <a:rPr lang="en-US" dirty="0"/>
                  <a:t>“Best” individual variable is a poor fit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≈0.34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4021" y="1655632"/>
                <a:ext cx="6550729" cy="4329817"/>
              </a:xfrm>
              <a:blipFill>
                <a:blip r:embed="rId2"/>
                <a:stretch>
                  <a:fillRect l="-223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FD9B1F-8F15-4D5D-8CA4-42B6A939E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134" y="1655632"/>
            <a:ext cx="3681369" cy="35416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B34007-6514-4811-A8ED-1413B686BC45}"/>
              </a:ext>
            </a:extLst>
          </p:cNvPr>
          <p:cNvSpPr txBox="1"/>
          <p:nvPr/>
        </p:nvSpPr>
        <p:spPr>
          <a:xfrm>
            <a:off x="4075438" y="3736324"/>
            <a:ext cx="235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individual variable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1787DA-2196-4CC5-9B57-90F8E50F20F5}"/>
              </a:ext>
            </a:extLst>
          </p:cNvPr>
          <p:cNvCxnSpPr/>
          <p:nvPr/>
        </p:nvCxnSpPr>
        <p:spPr>
          <a:xfrm flipH="1">
            <a:off x="2428307" y="3887714"/>
            <a:ext cx="1546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4337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one variable explains glucose well</a:t>
            </a:r>
          </a:p>
          <a:p>
            <a:r>
              <a:rPr lang="en-US" dirty="0"/>
              <a:t>Multiple linear regression is much better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B598C-FC13-4F19-BF0D-94AF4E4D6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61" y="2583180"/>
            <a:ext cx="4674891" cy="316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E297C7-39BC-4605-8C65-57EEEC110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497" y="1625077"/>
            <a:ext cx="5834063" cy="297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318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in python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1660" y="321955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199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9EE5-DE3E-4D65-9E97-F9C477C0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Transformed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Standard 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b="0" dirty="0"/>
                  <a:t>Linear model may be too restrictive</a:t>
                </a:r>
                <a:endParaRPr lang="en-US" dirty="0"/>
              </a:p>
              <a:p>
                <a:pPr lvl="1"/>
                <a:r>
                  <a:rPr lang="en-US" dirty="0"/>
                  <a:t>Relation between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0" dirty="0"/>
                  <a:t> can be </a:t>
                </a:r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nonlinear</a:t>
                </a:r>
              </a:p>
              <a:p>
                <a:r>
                  <a:rPr lang="en-US" dirty="0"/>
                  <a:t>Useful to look at models in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transformed form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Each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basis function</a:t>
                </a:r>
              </a:p>
              <a:p>
                <a:pPr lvl="1"/>
                <a:r>
                  <a:rPr lang="en-US" dirty="0"/>
                  <a:t>Each basis function may be nonlinear and a function of multiple variables</a:t>
                </a:r>
              </a:p>
              <a:p>
                <a:r>
                  <a:rPr lang="en-US" dirty="0"/>
                  <a:t>Can write in vector form: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1E6BC-423B-4488-A9EC-DD14BD99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5810DA-8DE8-4387-B8B4-D4FE1BE829E0}"/>
              </a:ext>
            </a:extLst>
          </p:cNvPr>
          <p:cNvGrpSpPr/>
          <p:nvPr/>
        </p:nvGrpSpPr>
        <p:grpSpPr>
          <a:xfrm>
            <a:off x="7905344" y="1484643"/>
            <a:ext cx="3487653" cy="2386977"/>
            <a:chOff x="8216630" y="1815762"/>
            <a:chExt cx="3487653" cy="2386977"/>
          </a:xfrm>
        </p:grpSpPr>
        <p:pic>
          <p:nvPicPr>
            <p:cNvPr id="1028" name="Picture 4" descr="First steps with Non-Linear Regression in R | R-bloggers">
              <a:extLst>
                <a:ext uri="{FF2B5EF4-FFF2-40B4-BE49-F238E27FC236}">
                  <a16:creationId xmlns:a16="http://schemas.microsoft.com/office/drawing/2014/main" id="{43F9269E-3F5C-4511-B756-046DEFDFF9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1328" y="1815762"/>
              <a:ext cx="3402955" cy="2368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93EBDAE-6099-4C41-B7FC-3678DBF7ED71}"/>
                    </a:ext>
                  </a:extLst>
                </p:cNvPr>
                <p:cNvSpPr txBox="1"/>
                <p:nvPr/>
              </p:nvSpPr>
              <p:spPr>
                <a:xfrm>
                  <a:off x="9958714" y="3833407"/>
                  <a:ext cx="36798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93EBDAE-6099-4C41-B7FC-3678DBF7ED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8714" y="3833407"/>
                  <a:ext cx="36798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913EFC2-120E-4FF5-9CC8-FB3CBEBCD674}"/>
                    </a:ext>
                  </a:extLst>
                </p:cNvPr>
                <p:cNvSpPr txBox="1"/>
                <p:nvPr/>
              </p:nvSpPr>
              <p:spPr>
                <a:xfrm>
                  <a:off x="8216630" y="2630519"/>
                  <a:ext cx="36798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913EFC2-120E-4FF5-9CC8-FB3CBEBCD6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6630" y="2630519"/>
                  <a:ext cx="36798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9176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Blood Glucose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5"/>
            <a:ext cx="5608320" cy="4329817"/>
          </a:xfrm>
        </p:spPr>
        <p:txBody>
          <a:bodyPr/>
          <a:lstStyle/>
          <a:p>
            <a:r>
              <a:rPr lang="en-US" dirty="0"/>
              <a:t>Diabetes patients must monitor glucose level</a:t>
            </a:r>
          </a:p>
          <a:p>
            <a:r>
              <a:rPr lang="en-US" dirty="0"/>
              <a:t>What causes blood glucose levels to rise and fall?</a:t>
            </a:r>
          </a:p>
          <a:p>
            <a:r>
              <a:rPr lang="en-US" dirty="0"/>
              <a:t>Many factors</a:t>
            </a:r>
          </a:p>
          <a:p>
            <a:r>
              <a:rPr lang="en-US" dirty="0"/>
              <a:t>We know mechanisms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qualitatively</a:t>
            </a:r>
          </a:p>
          <a:p>
            <a:r>
              <a:rPr lang="en-US" dirty="0"/>
              <a:t>But,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quantitative</a:t>
            </a:r>
            <a:r>
              <a:rPr lang="en-US" dirty="0"/>
              <a:t> models are difficult to obtain</a:t>
            </a:r>
          </a:p>
          <a:p>
            <a:pPr lvl="1"/>
            <a:r>
              <a:rPr lang="en-US" dirty="0"/>
              <a:t>Hard to derive from first principles</a:t>
            </a:r>
          </a:p>
          <a:p>
            <a:pPr lvl="1"/>
            <a:r>
              <a:rPr lang="en-US" dirty="0"/>
              <a:t>Difficult to model physiological process precisely</a:t>
            </a:r>
          </a:p>
          <a:p>
            <a:r>
              <a:rPr lang="en-US" dirty="0"/>
              <a:t>Can machine learning help?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527" y="2082800"/>
            <a:ext cx="4716945" cy="309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9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9EE5-DE3E-4D65-9E97-F9C477C0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Fitting Transformed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transformed linear model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We can fit this model exactly as before</a:t>
                </a:r>
              </a:p>
              <a:p>
                <a:pPr lvl="1"/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Want to fit the model from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transformed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to target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Define the transformed matrix: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Predictions</a:t>
                </a:r>
                <a:r>
                  <a:rPr lang="es-ES" dirty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Least squares fit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1E6BC-423B-4488-A9EC-DD14BD99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Polynomial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32694" cy="432981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only depends on a single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Want to fit a polynomial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Take basis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Transformed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Transformed matrix is: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transformed features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from 1 original feature</a:t>
                </a:r>
              </a:p>
              <a:p>
                <a:r>
                  <a:rPr lang="en-US" dirty="0"/>
                  <a:t>Will discuss how to 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in the next lecture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32694" cy="4329817"/>
              </a:xfrm>
              <a:blipFill>
                <a:blip r:embed="rId2"/>
                <a:stretch>
                  <a:fillRect l="-1953" t="-2113" b="-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555" y="1780134"/>
            <a:ext cx="3849811" cy="311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4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F773-69F1-4AC1-85A4-E46878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Nonlinear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8E073-8163-4D87-B850-E6D9269636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Multinomial model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Contains all second order terms</a:t>
                </a:r>
              </a:p>
              <a:p>
                <a:pPr lvl="1"/>
                <a:r>
                  <a:rPr lang="en-US" dirty="0"/>
                  <a:t>Define parameter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Transformed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=[1,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the features are nonlinear functions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Exponential model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are fixed, then the model is linear in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Parameter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Transformed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But, if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are not fixed, the model is nonlinear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8E073-8163-4D87-B850-E6D9269636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10282-6BF2-4849-B1DC-1D092AE5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2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4055-1E84-44F9-B805-10DBE5E3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 via Re-Parametrization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583D-1994-42D2-AECE-2F34007F13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Sometimes models can be made into a linear model via re-parametrization</a:t>
                </a:r>
              </a:p>
              <a:p>
                <a:r>
                  <a:rPr lang="en-US" dirty="0"/>
                  <a:t>Example:  Consider the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nonlinear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due to the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But, we can define a new set of parameters: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Basis functions: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After we 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we can recover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via inverting the equations: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583D-1994-42D2-AECE-2F34007F1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B68D7-5DC3-4EEB-97C9-48A3394E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6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Learning Linear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Linear system: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Transfer function: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−⋯−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Given input sequence and output sequence for  T samples,</a:t>
                </a:r>
              </a:p>
              <a:p>
                <a:pPr marL="0" indent="0">
                  <a:buNone/>
                </a:pPr>
                <a:r>
                  <a:rPr lang="en-US" dirty="0"/>
                  <a:t>    How do we determine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,⋯,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Can be solved using linear regression!</a:t>
                </a:r>
              </a:p>
              <a:p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y</a:t>
                </a:r>
              </a:p>
              <a:p>
                <a:pPr lvl="1"/>
                <a:r>
                  <a:rPr lang="en-US" dirty="0"/>
                  <a:t>See homework problem</a:t>
                </a:r>
              </a:p>
              <a:p>
                <a:r>
                  <a:rPr lang="en-US" dirty="0"/>
                  <a:t>Many applications</a:t>
                </a:r>
              </a:p>
              <a:p>
                <a:pPr lvl="1"/>
                <a:r>
                  <a:rPr lang="en-US" dirty="0"/>
                  <a:t>Learning dynamics in robots / mechanical systems</a:t>
                </a:r>
              </a:p>
              <a:p>
                <a:pPr lvl="1"/>
                <a:r>
                  <a:rPr lang="en-US" dirty="0"/>
                  <a:t>Modeling responses in neural systems</a:t>
                </a:r>
              </a:p>
              <a:p>
                <a:pPr lvl="1"/>
                <a:r>
                  <a:rPr lang="en-US" dirty="0"/>
                  <a:t>Stock market time series</a:t>
                </a:r>
              </a:p>
              <a:p>
                <a:pPr lvl="1"/>
                <a:r>
                  <a:rPr lang="en-US" dirty="0"/>
                  <a:t>Speech modeling.  Fit a model each 25 </a:t>
                </a:r>
                <a:r>
                  <a:rPr lang="en-US" dirty="0" err="1"/>
                  <a:t>ms.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754" b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637" y="2928510"/>
            <a:ext cx="4969341" cy="27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2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658301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feature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categorical</a:t>
                </a:r>
                <a:r>
                  <a:rPr lang="en-US" dirty="0"/>
                  <a:t> variable</a:t>
                </a:r>
              </a:p>
              <a:p>
                <a:r>
                  <a:rPr lang="en-US" dirty="0"/>
                  <a:t>Ex:  Predict the price of a car,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given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interior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Suppose there are 3 different models of a car (Ford, BMW, GM)</a:t>
                </a:r>
              </a:p>
              <a:p>
                <a:pPr lvl="1"/>
                <a:r>
                  <a:rPr lang="en-US" dirty="0"/>
                  <a:t>Bad idea:  Arbitrarily assign an index to each possible car model</a:t>
                </a:r>
              </a:p>
              <a:p>
                <a:pPr lvl="1"/>
                <a:r>
                  <a:rPr lang="en-US" dirty="0"/>
                  <a:t>Can give unreasonable relations</a:t>
                </a:r>
              </a:p>
              <a:p>
                <a:r>
                  <a:rPr lang="en-US" dirty="0"/>
                  <a:t>One-hot coding example: </a:t>
                </a:r>
              </a:p>
              <a:p>
                <a:pPr lvl="1"/>
                <a:r>
                  <a:rPr lang="en-US" dirty="0"/>
                  <a:t>With 3 possible categories, represent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using 3 binary features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Model: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Essentially obtain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different models:</a:t>
                </a:r>
              </a:p>
              <a:p>
                <a:pPr lvl="2"/>
                <a:r>
                  <a:rPr lang="en-US" dirty="0"/>
                  <a:t>Ford: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BMW: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GM: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Allows different intercepts (or mean values) for different categories! 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658301" cy="4329817"/>
              </a:xfrm>
              <a:blipFill>
                <a:blip r:embed="rId2"/>
                <a:stretch>
                  <a:fillRect l="-1911" t="-1972" r="-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5838094"/>
                  </p:ext>
                </p:extLst>
              </p:nvPr>
            </p:nvGraphicFramePr>
            <p:xfrm>
              <a:off x="9001387" y="1634066"/>
              <a:ext cx="284361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8273">
                      <a:extLst>
                        <a:ext uri="{9D8B030D-6E8A-4147-A177-3AD203B41FA5}">
                          <a16:colId xmlns:a16="http://schemas.microsoft.com/office/drawing/2014/main" val="877928026"/>
                        </a:ext>
                      </a:extLst>
                    </a:gridCol>
                    <a:gridCol w="596411">
                      <a:extLst>
                        <a:ext uri="{9D8B030D-6E8A-4147-A177-3AD203B41FA5}">
                          <a16:colId xmlns:a16="http://schemas.microsoft.com/office/drawing/2014/main" val="17168582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136415026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6492083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𝝓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𝝓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3946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403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BMW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0835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845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5838094"/>
                  </p:ext>
                </p:extLst>
              </p:nvPr>
            </p:nvGraphicFramePr>
            <p:xfrm>
              <a:off x="9001387" y="1634066"/>
              <a:ext cx="284361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8273">
                      <a:extLst>
                        <a:ext uri="{9D8B030D-6E8A-4147-A177-3AD203B41FA5}">
                          <a16:colId xmlns:a16="http://schemas.microsoft.com/office/drawing/2014/main" val="877928026"/>
                        </a:ext>
                      </a:extLst>
                    </a:gridCol>
                    <a:gridCol w="596411">
                      <a:extLst>
                        <a:ext uri="{9D8B030D-6E8A-4147-A177-3AD203B41FA5}">
                          <a16:colId xmlns:a16="http://schemas.microsoft.com/office/drawing/2014/main" val="17168582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136415026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6492083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8776" t="-8197" r="-1938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301" t="-8197" r="-10430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4301" t="-8197" r="-4301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3946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403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BMW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0835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845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7570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739C-C351-4E99-AA43-47A0D1AAB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97C59-B55E-48C0-9441-581CEF0D9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Go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github</a:t>
            </a:r>
            <a:r>
              <a:rPr lang="es-ES" dirty="0"/>
              <a:t>: </a:t>
            </a:r>
            <a:r>
              <a:rPr lang="en-US" dirty="0">
                <a:hlinkClick r:id="rId2"/>
              </a:rPr>
              <a:t>https://github.com/sdrangan/introml</a:t>
            </a:r>
            <a:endParaRPr lang="en-US" dirty="0"/>
          </a:p>
          <a:p>
            <a:r>
              <a:rPr lang="en-US" dirty="0"/>
              <a:t>Notebook: </a:t>
            </a:r>
            <a:r>
              <a:rPr lang="en-US" dirty="0">
                <a:hlinkClick r:id="rId3"/>
              </a:rPr>
              <a:t>unit03_mult_lin_reg/</a:t>
            </a:r>
            <a:r>
              <a:rPr lang="en-US" dirty="0" err="1">
                <a:hlinkClick r:id="rId3"/>
              </a:rPr>
              <a:t>linreg_inclass.ipynb</a:t>
            </a:r>
            <a:endParaRPr lang="en-US" dirty="0"/>
          </a:p>
          <a:p>
            <a:r>
              <a:rPr lang="en-US" dirty="0"/>
              <a:t>You can do this on Google </a:t>
            </a:r>
            <a:r>
              <a:rPr lang="en-US" dirty="0" err="1"/>
              <a:t>colaboratory</a:t>
            </a:r>
            <a:r>
              <a:rPr lang="en-US" dirty="0"/>
              <a:t> or on your local machine</a:t>
            </a:r>
            <a:r>
              <a:rPr lang="es-ES" dirty="0"/>
              <a:t>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4A537-C3DC-46F9-98AD-6476F405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EEA336-E25A-4766-94CD-A7B77DD0C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29" y="2843656"/>
            <a:ext cx="105918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213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 Robot Calibration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6160" y="1539277"/>
            <a:ext cx="4358640" cy="4329817"/>
          </a:xfrm>
        </p:spPr>
        <p:txBody>
          <a:bodyPr/>
          <a:lstStyle/>
          <a:p>
            <a:r>
              <a:rPr lang="en-US" dirty="0"/>
              <a:t>Predict the current draw</a:t>
            </a:r>
          </a:p>
          <a:p>
            <a:pPr lvl="1"/>
            <a:r>
              <a:rPr lang="en-US" dirty="0"/>
              <a:t>Needed to predict power consumption</a:t>
            </a:r>
          </a:p>
          <a:p>
            <a:pPr lvl="1"/>
            <a:endParaRPr lang="en-US" dirty="0"/>
          </a:p>
          <a:p>
            <a:r>
              <a:rPr lang="en-US" dirty="0"/>
              <a:t>Predictors:</a:t>
            </a:r>
          </a:p>
          <a:p>
            <a:pPr lvl="1"/>
            <a:r>
              <a:rPr lang="en-US" dirty="0"/>
              <a:t>Joint angles, velocity and acceleration</a:t>
            </a:r>
          </a:p>
          <a:p>
            <a:pPr lvl="1"/>
            <a:r>
              <a:rPr lang="en-US" dirty="0"/>
              <a:t>Strain gauge readings (measure of load)</a:t>
            </a:r>
          </a:p>
          <a:p>
            <a:pPr lvl="1"/>
            <a:endParaRPr lang="en-US" dirty="0"/>
          </a:p>
          <a:p>
            <a:r>
              <a:rPr lang="en-US" dirty="0"/>
              <a:t>Full website at TU Dortmund, Germany</a:t>
            </a:r>
          </a:p>
          <a:p>
            <a:pPr lvl="1"/>
            <a:r>
              <a:rPr lang="en-US" dirty="0">
                <a:hlinkClick r:id="rId2"/>
              </a:rPr>
              <a:t>http://www.rst.e-technik.tu-dortmund.de/cms/en/research/robotics/TUDOR_engl/index.html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611054"/>
            <a:ext cx="5601173" cy="395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22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AIM 94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978612"/>
            <a:ext cx="5081098" cy="1860510"/>
          </a:xfrm>
        </p:spPr>
        <p:txBody>
          <a:bodyPr/>
          <a:lstStyle/>
          <a:p>
            <a:r>
              <a:rPr lang="en-US" dirty="0"/>
              <a:t>Data collected as series of events</a:t>
            </a:r>
          </a:p>
          <a:p>
            <a:pPr lvl="1"/>
            <a:r>
              <a:rPr lang="en-US" dirty="0"/>
              <a:t>Eating</a:t>
            </a:r>
          </a:p>
          <a:p>
            <a:pPr lvl="1"/>
            <a:r>
              <a:rPr lang="en-US" dirty="0"/>
              <a:t>Exercise</a:t>
            </a:r>
          </a:p>
          <a:p>
            <a:pPr lvl="1"/>
            <a:r>
              <a:rPr lang="en-US" dirty="0"/>
              <a:t>Insulin dosage</a:t>
            </a:r>
          </a:p>
          <a:p>
            <a:r>
              <a:rPr lang="en-US" dirty="0"/>
              <a:t>Target variable glucose level monitored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49355"/>
            <a:ext cx="4807035" cy="2339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106" y="1549355"/>
            <a:ext cx="3370949" cy="41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9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25CD-93B2-4C74-BF79-0DB35A07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825ED-6BF3-429C-8392-572C148E6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code is available in </a:t>
            </a:r>
            <a:r>
              <a:rPr lang="en-US" dirty="0" err="1"/>
              <a:t>github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https://github.com/sdrangan/introml/blob/master/unit03_mult_lin_reg/demo2_glucose.ipynb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47769-D55C-43B0-B0FB-096CBEB3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13761-79B3-4CEC-B5A2-C2D927183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049" y="2236180"/>
            <a:ext cx="5863335" cy="357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0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5198-DF75-4AEA-878B-70466D98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Google </a:t>
            </a:r>
            <a:r>
              <a:rPr lang="en-US" dirty="0" err="1"/>
              <a:t>Colaboratory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74A18-A8B7-455F-9852-2EEDB320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options for running the demos:</a:t>
            </a:r>
          </a:p>
          <a:p>
            <a:r>
              <a:rPr lang="en-US" dirty="0"/>
              <a:t>Option 1: </a:t>
            </a:r>
          </a:p>
          <a:p>
            <a:pPr lvl="1"/>
            <a:r>
              <a:rPr lang="en-US" dirty="0"/>
              <a:t>Clone the </a:t>
            </a:r>
            <a:r>
              <a:rPr lang="en-US" dirty="0" err="1"/>
              <a:t>github</a:t>
            </a:r>
            <a:r>
              <a:rPr lang="en-US" dirty="0"/>
              <a:t> repository to your local machine and run it using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Need to install all the software correctly</a:t>
            </a:r>
          </a:p>
          <a:p>
            <a:r>
              <a:rPr lang="en-US" dirty="0"/>
              <a:t>Option 2:  Run on the cloud in Google </a:t>
            </a:r>
            <a:r>
              <a:rPr lang="en-US" dirty="0" err="1"/>
              <a:t>Colaboratory</a:t>
            </a:r>
            <a:endParaRPr lang="en-US" dirty="0"/>
          </a:p>
          <a:p>
            <a:r>
              <a:rPr lang="en-US" dirty="0"/>
              <a:t>For Option 2: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https://colab.research.google.com/</a:t>
            </a:r>
            <a:endParaRPr lang="en-US" dirty="0"/>
          </a:p>
          <a:p>
            <a:pPr lvl="1"/>
            <a:r>
              <a:rPr lang="en-US" dirty="0"/>
              <a:t>File-&gt;Open Notebook</a:t>
            </a:r>
          </a:p>
          <a:p>
            <a:pPr lvl="1"/>
            <a:r>
              <a:rPr lang="en-US" dirty="0"/>
              <a:t>Select GitHub tab</a:t>
            </a:r>
          </a:p>
          <a:p>
            <a:pPr lvl="1"/>
            <a:r>
              <a:rPr lang="en-US" dirty="0"/>
              <a:t>Enter </a:t>
            </a:r>
            <a:r>
              <a:rPr lang="en-US" dirty="0" err="1"/>
              <a:t>github</a:t>
            </a:r>
            <a:r>
              <a:rPr lang="en-US" dirty="0"/>
              <a:t> URL: </a:t>
            </a:r>
            <a:br>
              <a:rPr lang="en-US" dirty="0"/>
            </a:br>
            <a:r>
              <a:rPr lang="en-US" dirty="0">
                <a:hlinkClick r:id="rId3"/>
              </a:rPr>
              <a:t>https://github.com/sdrangan/introml</a:t>
            </a:r>
            <a:endParaRPr lang="en-US" dirty="0"/>
          </a:p>
          <a:p>
            <a:pPr lvl="1"/>
            <a:r>
              <a:rPr lang="en-US" dirty="0"/>
              <a:t>Select the unit03_mult_lin_reg/demo1_glucose.ipynb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F2BD8-E751-42D9-BA7A-035F55AB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87FF1-ECC2-4A65-93E0-43AD99BE6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457" y="3320297"/>
            <a:ext cx="42386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6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5198-DF75-4AEA-878B-70466D98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 </a:t>
            </a:r>
            <a:r>
              <a:rPr lang="es-ES" dirty="0" err="1"/>
              <a:t>on</a:t>
            </a:r>
            <a:r>
              <a:rPr lang="es-ES" dirty="0"/>
              <a:t> Google </a:t>
            </a:r>
            <a:r>
              <a:rPr lang="es-ES" dirty="0" err="1"/>
              <a:t>Colab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F2BD8-E751-42D9-BA7A-035F55AB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E38855-A34D-4E2D-8E27-6B11FBEA6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158" y="2003087"/>
            <a:ext cx="6130608" cy="300746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AA87E58-468C-42A7-BE0D-F357AB4D0E2A}"/>
              </a:ext>
            </a:extLst>
          </p:cNvPr>
          <p:cNvSpPr/>
          <p:nvPr/>
        </p:nvSpPr>
        <p:spPr>
          <a:xfrm>
            <a:off x="2816158" y="2762655"/>
            <a:ext cx="2208179" cy="505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FB6119-D152-46D7-906D-8E39DDA6BF9D}"/>
              </a:ext>
            </a:extLst>
          </p:cNvPr>
          <p:cNvSpPr/>
          <p:nvPr/>
        </p:nvSpPr>
        <p:spPr>
          <a:xfrm>
            <a:off x="6705276" y="2021732"/>
            <a:ext cx="940665" cy="505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F588C8-3B51-4EF6-82FB-C48561C4B5A2}"/>
              </a:ext>
            </a:extLst>
          </p:cNvPr>
          <p:cNvSpPr/>
          <p:nvPr/>
        </p:nvSpPr>
        <p:spPr>
          <a:xfrm>
            <a:off x="2733148" y="4504717"/>
            <a:ext cx="2636520" cy="505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327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15724</TotalTime>
  <Words>3820</Words>
  <Application>Microsoft Office PowerPoint</Application>
  <PresentationFormat>Widescreen</PresentationFormat>
  <Paragraphs>597</Paragraphs>
  <Slides>57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Calibri</vt:lpstr>
      <vt:lpstr>Cambria Math</vt:lpstr>
      <vt:lpstr>Courier New</vt:lpstr>
      <vt:lpstr>Wingdings</vt:lpstr>
      <vt:lpstr>Retrospect</vt:lpstr>
      <vt:lpstr>Unit 3  Multiple Linear Regression</vt:lpstr>
      <vt:lpstr>Learning Objectives</vt:lpstr>
      <vt:lpstr>Pre-Requisites for this Lecture</vt:lpstr>
      <vt:lpstr>Outline </vt:lpstr>
      <vt:lpstr>Example:  Blood Glucose Level</vt:lpstr>
      <vt:lpstr>Data from AIM 94 Experiment</vt:lpstr>
      <vt:lpstr>Demo on GitHub</vt:lpstr>
      <vt:lpstr>Using Google Colaboratory</vt:lpstr>
      <vt:lpstr>Demo on Google Colab</vt:lpstr>
      <vt:lpstr>Loading the Data</vt:lpstr>
      <vt:lpstr>Finding a Mathematical Model</vt:lpstr>
      <vt:lpstr>Matrix Representation of Data</vt:lpstr>
      <vt:lpstr>In class exercise</vt:lpstr>
      <vt:lpstr>Outline </vt:lpstr>
      <vt:lpstr>Multivariable Linear Model for Glucose</vt:lpstr>
      <vt:lpstr>Multiple Variable Linear Model</vt:lpstr>
      <vt:lpstr>Example:  Heart Rate Increase</vt:lpstr>
      <vt:lpstr>Why Use a Linear Model?</vt:lpstr>
      <vt:lpstr>Matrix Review</vt:lpstr>
      <vt:lpstr>Slopes, Intercept and Inner Products</vt:lpstr>
      <vt:lpstr>Matrix Form of Linear Regression</vt:lpstr>
      <vt:lpstr>In-Class Exercise</vt:lpstr>
      <vt:lpstr>Outline </vt:lpstr>
      <vt:lpstr>Least Squares Model Fitting</vt:lpstr>
      <vt:lpstr>Variants of RSS </vt:lpstr>
      <vt:lpstr>Finding Parameters via Optimization A general ML recipe</vt:lpstr>
      <vt:lpstr>RSS as a Vector Norm</vt:lpstr>
      <vt:lpstr>Least Squares Solution</vt:lpstr>
      <vt:lpstr>Proving the LS Formula</vt:lpstr>
      <vt:lpstr>Gradients of Multi-Variable Functions</vt:lpstr>
      <vt:lpstr>Proof of the LS Formula</vt:lpstr>
      <vt:lpstr>LS Solution via  Auto-Correlation Functions</vt:lpstr>
      <vt:lpstr>Mean Removed Form of the LS Solution</vt:lpstr>
      <vt:lpstr>R^2:  Goodness of Fit</vt:lpstr>
      <vt:lpstr>In-Class Exercise</vt:lpstr>
      <vt:lpstr>Outline </vt:lpstr>
      <vt:lpstr>Arrays and Vector in Python and MATLAB</vt:lpstr>
      <vt:lpstr>Fitting Using sklearn</vt:lpstr>
      <vt:lpstr>Manually Computing the Solution</vt:lpstr>
      <vt:lpstr>Calling the sklearn Linear Regression method</vt:lpstr>
      <vt:lpstr>In-Class Exercise</vt:lpstr>
      <vt:lpstr>Outline </vt:lpstr>
      <vt:lpstr>Simple vs. Multiple Regression</vt:lpstr>
      <vt:lpstr>Comparison to Single Variable Models</vt:lpstr>
      <vt:lpstr>Special Case:  Single Variable</vt:lpstr>
      <vt:lpstr>Simple Linear Regression for Diabetes Data</vt:lpstr>
      <vt:lpstr>Scatter Plot</vt:lpstr>
      <vt:lpstr>Outline </vt:lpstr>
      <vt:lpstr>Transformed Linear Models</vt:lpstr>
      <vt:lpstr>Fitting Transformed Linear Models</vt:lpstr>
      <vt:lpstr>Example:  Polynomial Fitting</vt:lpstr>
      <vt:lpstr>Other Nonlinear Examples</vt:lpstr>
      <vt:lpstr>Linear Models via Re-Parametrization</vt:lpstr>
      <vt:lpstr>Example:  Learning Linear Systems</vt:lpstr>
      <vt:lpstr>One Hot Coding</vt:lpstr>
      <vt:lpstr>In-Class Exercise </vt:lpstr>
      <vt:lpstr>Lab:  Robot Calibration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512</cp:revision>
  <cp:lastPrinted>2016-09-20T02:34:45Z</cp:lastPrinted>
  <dcterms:created xsi:type="dcterms:W3CDTF">2015-03-22T11:15:32Z</dcterms:created>
  <dcterms:modified xsi:type="dcterms:W3CDTF">2020-09-06T16:54:47Z</dcterms:modified>
</cp:coreProperties>
</file>