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32" r:id="rId14"/>
    <p:sldId id="477" r:id="rId15"/>
    <p:sldId id="478" r:id="rId16"/>
    <p:sldId id="479" r:id="rId17"/>
    <p:sldId id="480" r:id="rId18"/>
    <p:sldId id="481" r:id="rId19"/>
    <p:sldId id="433" r:id="rId20"/>
    <p:sldId id="429" r:id="rId21"/>
    <p:sldId id="437" r:id="rId22"/>
    <p:sldId id="434" r:id="rId23"/>
    <p:sldId id="441" r:id="rId24"/>
    <p:sldId id="439" r:id="rId25"/>
    <p:sldId id="442" r:id="rId26"/>
    <p:sldId id="465" r:id="rId27"/>
    <p:sldId id="436" r:id="rId28"/>
    <p:sldId id="414" r:id="rId29"/>
    <p:sldId id="416" r:id="rId30"/>
    <p:sldId id="417" r:id="rId31"/>
    <p:sldId id="418" r:id="rId32"/>
    <p:sldId id="415" r:id="rId33"/>
    <p:sldId id="468" r:id="rId34"/>
    <p:sldId id="445" r:id="rId35"/>
    <p:sldId id="471" r:id="rId36"/>
    <p:sldId id="474" r:id="rId37"/>
    <p:sldId id="475" r:id="rId38"/>
    <p:sldId id="443" r:id="rId39"/>
    <p:sldId id="444" r:id="rId40"/>
    <p:sldId id="467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66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469" r:id="rId5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for exponential fit 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gradients: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563" b="-1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4D7-1434-42EB-AA38-B5DAB01A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</p:spPr>
            <p:txBody>
              <a:bodyPr/>
              <a:lstStyle/>
              <a:p>
                <a:r>
                  <a:rPr lang="en-US" dirty="0"/>
                  <a:t>Want to compute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vectorized operations</a:t>
                </a:r>
              </a:p>
              <a:p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  <a:blipFill>
                <a:blip r:embed="rId2"/>
                <a:stretch>
                  <a:fillRect l="-2336" t="-1929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64C-A964-4A4E-8FC6-9F46007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0C06-7AB4-4394-A4F0-A912993B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Gradients with 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an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061D3-BA98-4D69-9274-B69C32158E02}"/>
              </a:ext>
            </a:extLst>
          </p:cNvPr>
          <p:cNvSpPr/>
          <p:nvPr/>
        </p:nvSpPr>
        <p:spPr>
          <a:xfrm>
            <a:off x="7472855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FAABA-00A6-4772-B651-586EED9C0B22}"/>
              </a:ext>
            </a:extLst>
          </p:cNvPr>
          <p:cNvSpPr/>
          <p:nvPr/>
        </p:nvSpPr>
        <p:spPr>
          <a:xfrm>
            <a:off x="8798209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63C8B-C0A5-4910-BFC8-836891CCA150}"/>
              </a:ext>
            </a:extLst>
          </p:cNvPr>
          <p:cNvSpPr/>
          <p:nvPr/>
        </p:nvSpPr>
        <p:spPr>
          <a:xfrm>
            <a:off x="10079420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BF0B4-1868-49F6-9133-B0DE82C717C3}"/>
              </a:ext>
            </a:extLst>
          </p:cNvPr>
          <p:cNvCxnSpPr>
            <a:stCxn id="5" idx="6"/>
          </p:cNvCxnSpPr>
          <p:nvPr/>
        </p:nvCxnSpPr>
        <p:spPr>
          <a:xfrm>
            <a:off x="7769247" y="1920240"/>
            <a:ext cx="102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BCB46-227C-4B69-94EC-71FC173A90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094601" y="1920240"/>
            <a:ext cx="98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/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/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/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6BE74-29AE-4C4F-AEE7-D7D7BA86320C}"/>
              </a:ext>
            </a:extLst>
          </p:cNvPr>
          <p:cNvSpPr/>
          <p:nvPr/>
        </p:nvSpPr>
        <p:spPr>
          <a:xfrm>
            <a:off x="7853135" y="231444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B0A85C-08D9-4A0E-B4DB-1C846F6BD6F0}"/>
              </a:ext>
            </a:extLst>
          </p:cNvPr>
          <p:cNvSpPr/>
          <p:nvPr/>
        </p:nvSpPr>
        <p:spPr>
          <a:xfrm>
            <a:off x="9187147" y="223986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360DE-82A1-4129-B896-D3FE2381F53F}"/>
              </a:ext>
            </a:extLst>
          </p:cNvPr>
          <p:cNvSpPr/>
          <p:nvPr/>
        </p:nvSpPr>
        <p:spPr>
          <a:xfrm>
            <a:off x="10468109" y="271138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B7B0E2-DD18-4BDF-AF2A-877EE0A6493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8149527" y="2388057"/>
            <a:ext cx="1037620" cy="7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E6E86C-D169-4654-9E04-5140C6DE32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483539" y="2388057"/>
            <a:ext cx="984570" cy="4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/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/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/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216BD54-AEAF-4160-B9EF-CF50A6A5ABC4}"/>
              </a:ext>
            </a:extLst>
          </p:cNvPr>
          <p:cNvSpPr/>
          <p:nvPr/>
        </p:nvSpPr>
        <p:spPr>
          <a:xfrm>
            <a:off x="7861792" y="334471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/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DB9DC5F-2F3B-460C-98F8-9FE80B0DE6E9}"/>
              </a:ext>
            </a:extLst>
          </p:cNvPr>
          <p:cNvSpPr/>
          <p:nvPr/>
        </p:nvSpPr>
        <p:spPr>
          <a:xfrm>
            <a:off x="9225234" y="3429000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52E5A8-E2CF-44AC-BCE5-FC1FC2F62026}"/>
              </a:ext>
            </a:extLst>
          </p:cNvPr>
          <p:cNvSpPr/>
          <p:nvPr/>
        </p:nvSpPr>
        <p:spPr>
          <a:xfrm>
            <a:off x="7853135" y="2719526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F8AF3-DED3-4509-A426-574F85BC7AD1}"/>
              </a:ext>
            </a:extLst>
          </p:cNvPr>
          <p:cNvSpPr/>
          <p:nvPr/>
        </p:nvSpPr>
        <p:spPr>
          <a:xfrm>
            <a:off x="9195804" y="262082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/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DFCFEE-6EA1-4E7A-B0EA-4DCBF84D25B8}"/>
              </a:ext>
            </a:extLst>
          </p:cNvPr>
          <p:cNvCxnSpPr>
            <a:stCxn id="17" idx="6"/>
          </p:cNvCxnSpPr>
          <p:nvPr/>
        </p:nvCxnSpPr>
        <p:spPr>
          <a:xfrm flipV="1">
            <a:off x="8149527" y="2425351"/>
            <a:ext cx="1037620" cy="4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9B8CF4-45C3-4111-9AF7-B98EB8AA1B00}"/>
              </a:ext>
            </a:extLst>
          </p:cNvPr>
          <p:cNvCxnSpPr>
            <a:stCxn id="13" idx="6"/>
          </p:cNvCxnSpPr>
          <p:nvPr/>
        </p:nvCxnSpPr>
        <p:spPr>
          <a:xfrm flipV="1">
            <a:off x="8158184" y="2399318"/>
            <a:ext cx="1037620" cy="10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DD46FF-CAEA-41BD-B8F2-DB2822F441D5}"/>
              </a:ext>
            </a:extLst>
          </p:cNvPr>
          <p:cNvCxnSpPr>
            <a:endCxn id="18" idx="2"/>
          </p:cNvCxnSpPr>
          <p:nvPr/>
        </p:nvCxnSpPr>
        <p:spPr>
          <a:xfrm>
            <a:off x="8177628" y="2484137"/>
            <a:ext cx="1018176" cy="28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284ABA-24D1-46D1-A20E-7B511734C328}"/>
              </a:ext>
            </a:extLst>
          </p:cNvPr>
          <p:cNvCxnSpPr>
            <a:stCxn id="5" idx="6"/>
          </p:cNvCxnSpPr>
          <p:nvPr/>
        </p:nvCxnSpPr>
        <p:spPr>
          <a:xfrm>
            <a:off x="8149527" y="2462645"/>
            <a:ext cx="1103796" cy="116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B2C71-E6CE-4BD9-BEAA-4F1E6D01FB3E}"/>
              </a:ext>
            </a:extLst>
          </p:cNvPr>
          <p:cNvCxnSpPr>
            <a:stCxn id="13" idx="6"/>
          </p:cNvCxnSpPr>
          <p:nvPr/>
        </p:nvCxnSpPr>
        <p:spPr>
          <a:xfrm>
            <a:off x="8158184" y="3492915"/>
            <a:ext cx="1095139" cy="8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42965B-4F18-415F-92DE-43AAC423EFA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8149527" y="2769020"/>
            <a:ext cx="1046277" cy="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FA0F01-0080-4BE3-ABFA-594604208B6C}"/>
              </a:ext>
            </a:extLst>
          </p:cNvPr>
          <p:cNvCxnSpPr>
            <a:stCxn id="18" idx="6"/>
            <a:endCxn id="7" idx="2"/>
          </p:cNvCxnSpPr>
          <p:nvPr/>
        </p:nvCxnSpPr>
        <p:spPr>
          <a:xfrm>
            <a:off x="9492196" y="2769020"/>
            <a:ext cx="975913" cy="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BC4D92-BD6F-4D3E-AAD4-7F1EADE7E44E}"/>
              </a:ext>
            </a:extLst>
          </p:cNvPr>
          <p:cNvCxnSpPr>
            <a:stCxn id="15" idx="6"/>
            <a:endCxn id="7" idx="2"/>
          </p:cNvCxnSpPr>
          <p:nvPr/>
        </p:nvCxnSpPr>
        <p:spPr>
          <a:xfrm flipV="1">
            <a:off x="9521626" y="2859577"/>
            <a:ext cx="946483" cy="7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/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/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are given data,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use multi-variable chain rule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Using summation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13" b="-8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Recall gradient: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then gradient descent converges to </a:t>
                </a:r>
                <a:r>
                  <a:rPr lang="en-US" dirty="0">
                    <a:solidFill>
                      <a:srgbClr val="FF0000"/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Loss Function for Binary Classification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logistic regression loss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 = 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9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as a Two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logistic loss function = binary cross entropy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Loss function can be represented as a two step process: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Factorizable</a:t>
                </a:r>
                <a:r>
                  <a:rPr lang="en-US" dirty="0"/>
                  <a:t>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C20C-D4D8-492F-9E31-DA527F6C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of Binary 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earlier slide:  Binary cross entropy loss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compute gradients in each step: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apply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provides all the partial derivatives for the gradient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9275-DD8F-489E-8398-33396EB0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15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with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Previous slide: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write this as a matrix multiply:  </a:t>
                </a:r>
              </a:p>
              <a:p>
                <a:pPr marL="0" indent="0">
                  <a:buNone/>
                </a:pP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allows very efficient implementation in numerical packages like python</a:t>
                </a:r>
              </a:p>
              <a:p>
                <a:pPr lvl="1"/>
                <a:r>
                  <a:rPr lang="en-US" dirty="0"/>
                  <a:t>Most packages have built in routines for fast matrix vector multiplication</a:t>
                </a:r>
              </a:p>
              <a:p>
                <a:pPr lvl="1"/>
                <a:r>
                  <a:rPr lang="en-US" dirty="0"/>
                  <a:t>Avoids for loops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6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loss function in two steps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:  Compute loss function</a:t>
                </a:r>
              </a:p>
              <a:p>
                <a:pPr lvl="1"/>
                <a:r>
                  <a:rPr lang="en-US" dirty="0"/>
                  <a:t>Compute forward transform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Reverse pass</a:t>
                </a:r>
                <a:r>
                  <a:rPr lang="en-US" dirty="0"/>
                  <a:t>:  Compute gradient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  <a:blipFill>
                <a:blip r:embed="rId2"/>
                <a:stretch>
                  <a:fillRect l="-28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AF09-B6ED-4DE5-BE5D-58AA6991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782279"/>
            <a:ext cx="4814824" cy="49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Lecture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 rotWithShape="0"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logistic model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</a:t>
                </a:r>
              </a:p>
              <a:p>
                <a:r>
                  <a:rPr lang="en-US" dirty="0"/>
                  <a:t>ML (Maximum Likelihood) estimation: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/>
                  <a:t>Loss function =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built-in optimizer to minimize loss function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50EFE-044A-4E1D-A8E5-AD17E35A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3" y="2166615"/>
            <a:ext cx="6348249" cy="7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E38FE-9A5E-46A9-84C8-6C6FCE15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4" y="2907245"/>
            <a:ext cx="2772659" cy="75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9351-762B-4228-B737-CDF37086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62" y="1612306"/>
            <a:ext cx="4488137" cy="3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1805</Words>
  <Application>Microsoft Office PowerPoint</Application>
  <PresentationFormat>Widescreen</PresentationFormat>
  <Paragraphs>482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Cambria Math</vt:lpstr>
      <vt:lpstr>Wingdings</vt:lpstr>
      <vt:lpstr>Wingdings 2</vt:lpstr>
      <vt:lpstr>Retrospect</vt:lpstr>
      <vt:lpstr>Lecture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</vt:lpstr>
      <vt:lpstr>Example 2 in Python</vt:lpstr>
      <vt:lpstr>Example 3:  Gradients with Sums</vt:lpstr>
      <vt:lpstr>Gradients with Sums</vt:lpstr>
      <vt:lpstr>Chain Rule</vt:lpstr>
      <vt:lpstr>Multi-Variable Chain Rule</vt:lpstr>
      <vt:lpstr>Example 4:  Loss Function</vt:lpstr>
      <vt:lpstr>First-Order Approximations Scalar-Input Functions</vt:lpstr>
      <vt:lpstr>First-Order Approximations Vector Input Functions</vt:lpstr>
      <vt:lpstr>Gradients and Stationary Points</vt:lpstr>
      <vt:lpstr>Direction of Maximum Increase</vt:lpstr>
      <vt:lpstr>First-Order Approximations Matrix Input Functions (Advanced)</vt:lpstr>
      <vt:lpstr>Example 3:  Matrix-Input Function</vt:lpstr>
      <vt:lpstr>Example 3 in Python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Logistic Loss Function for Binary Classification (Review)</vt:lpstr>
      <vt:lpstr>Logistic Loss as a Two Step Function</vt:lpstr>
      <vt:lpstr>Gradient of Binary Cross Entropy Loss</vt:lpstr>
      <vt:lpstr>Gradients with Matrix Multiplication</vt:lpstr>
      <vt:lpstr>Summary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563</cp:revision>
  <cp:lastPrinted>2018-03-04T16:35:01Z</cp:lastPrinted>
  <dcterms:created xsi:type="dcterms:W3CDTF">2015-03-22T11:15:32Z</dcterms:created>
  <dcterms:modified xsi:type="dcterms:W3CDTF">2019-02-26T22:44:35Z</dcterms:modified>
</cp:coreProperties>
</file>