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4"/>
  </p:notesMasterIdLst>
  <p:sldIdLst>
    <p:sldId id="258" r:id="rId2"/>
    <p:sldId id="275" r:id="rId3"/>
    <p:sldId id="285" r:id="rId4"/>
    <p:sldId id="27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6" r:id="rId13"/>
    <p:sldId id="287" r:id="rId14"/>
    <p:sldId id="288" r:id="rId15"/>
    <p:sldId id="289" r:id="rId16"/>
    <p:sldId id="363" r:id="rId17"/>
    <p:sldId id="364" r:id="rId18"/>
    <p:sldId id="291" r:id="rId19"/>
    <p:sldId id="324" r:id="rId20"/>
    <p:sldId id="290" r:id="rId21"/>
    <p:sldId id="292" r:id="rId22"/>
    <p:sldId id="293" r:id="rId23"/>
    <p:sldId id="294" r:id="rId24"/>
    <p:sldId id="295" r:id="rId25"/>
    <p:sldId id="297" r:id="rId26"/>
    <p:sldId id="298" r:id="rId27"/>
    <p:sldId id="302" r:id="rId28"/>
    <p:sldId id="304" r:id="rId29"/>
    <p:sldId id="303" r:id="rId30"/>
    <p:sldId id="305" r:id="rId31"/>
    <p:sldId id="306" r:id="rId32"/>
    <p:sldId id="299" r:id="rId33"/>
    <p:sldId id="300" r:id="rId34"/>
    <p:sldId id="301" r:id="rId35"/>
    <p:sldId id="307" r:id="rId36"/>
    <p:sldId id="309" r:id="rId37"/>
    <p:sldId id="308" r:id="rId38"/>
    <p:sldId id="310" r:id="rId39"/>
    <p:sldId id="312" r:id="rId40"/>
    <p:sldId id="314" r:id="rId41"/>
    <p:sldId id="313" r:id="rId42"/>
    <p:sldId id="311" r:id="rId43"/>
    <p:sldId id="315" r:id="rId44"/>
    <p:sldId id="316" r:id="rId45"/>
    <p:sldId id="317" r:id="rId46"/>
    <p:sldId id="318" r:id="rId47"/>
    <p:sldId id="319" r:id="rId48"/>
    <p:sldId id="320" r:id="rId49"/>
    <p:sldId id="322" r:id="rId50"/>
    <p:sldId id="321" r:id="rId51"/>
    <p:sldId id="323" r:id="rId52"/>
    <p:sldId id="365" r:id="rId5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58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59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0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9.png"/><Relationship Id="rId7" Type="http://schemas.openxmlformats.org/officeDocument/2006/relationships/image" Target="../media/image1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8 </a:t>
            </a:r>
            <a:br>
              <a:rPr lang="en-US" sz="6600" dirty="0"/>
            </a:br>
            <a:r>
              <a:rPr lang="en-US" sz="6600" dirty="0"/>
              <a:t>Support Vector Machines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9123: 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Sundeep</a:t>
            </a:r>
            <a:r>
              <a:rPr lang="en-US" dirty="0"/>
              <a:t> </a:t>
            </a:r>
            <a:r>
              <a:rPr lang="en-US" dirty="0" err="1"/>
              <a:t>rangan</a:t>
            </a:r>
            <a:r>
              <a:rPr lang="en-US" dirty="0"/>
              <a:t>, With Modification by Yao Wang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1530493"/>
          </a:xfrm>
        </p:spPr>
        <p:txBody>
          <a:bodyPr>
            <a:normAutofit/>
          </a:bodyPr>
          <a:lstStyle/>
          <a:p>
            <a:r>
              <a:rPr lang="en-US" dirty="0"/>
              <a:t>Accuracy = 89%.  Very bad</a:t>
            </a:r>
          </a:p>
          <a:p>
            <a:r>
              <a:rPr lang="en-US" dirty="0"/>
              <a:t>Some of the errors seem like they should have been easy to spot </a:t>
            </a:r>
          </a:p>
          <a:p>
            <a:r>
              <a:rPr lang="en-US" dirty="0"/>
              <a:t>What went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018" y="3578077"/>
            <a:ext cx="7192546" cy="19222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C835FD-E036-4DDB-AE2D-CDCBC28C3D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329" b="122"/>
          <a:stretch/>
        </p:blipFill>
        <p:spPr>
          <a:xfrm>
            <a:off x="594044" y="3678316"/>
            <a:ext cx="3997974" cy="192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84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Logistic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85732" y="1978709"/>
            <a:ext cx="2105636" cy="1149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055" y="1880226"/>
            <a:ext cx="1200150" cy="12477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 rot="5400000">
            <a:off x="6860656" y="2736314"/>
            <a:ext cx="1631598" cy="116389"/>
            <a:chOff x="5464098" y="2865863"/>
            <a:chExt cx="3445726" cy="182956"/>
          </a:xfrm>
        </p:grpSpPr>
        <p:sp>
          <p:nvSpPr>
            <p:cNvPr id="8" name="Rectangle 7"/>
            <p:cNvSpPr/>
            <p:nvPr/>
          </p:nvSpPr>
          <p:spPr>
            <a:xfrm>
              <a:off x="5464098" y="2877015"/>
              <a:ext cx="3445726" cy="15321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20576" y="2865863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64352" y="2875157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81875" y="2877015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34275" y="2884452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01807" y="2873300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flipH="1" flipV="1">
              <a:off x="7643416" y="2873301"/>
              <a:ext cx="88468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Arrow: Right 15"/>
          <p:cNvSpPr/>
          <p:nvPr/>
        </p:nvSpPr>
        <p:spPr>
          <a:xfrm rot="10800000">
            <a:off x="8691892" y="2313477"/>
            <a:ext cx="1371975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385732" y="1810690"/>
            <a:ext cx="2105636" cy="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955425" y="1978709"/>
            <a:ext cx="14653" cy="1631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202953" y="1978710"/>
            <a:ext cx="0" cy="1242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799336" y="3078760"/>
            <a:ext cx="1674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Convert 28 x 28 </a:t>
            </a:r>
            <a:br>
              <a:rPr lang="en-US" sz="1600" dirty="0"/>
            </a:br>
            <a:r>
              <a:rPr lang="en-US" sz="1600" dirty="0"/>
              <a:t>to 784-dim vector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26480" y="147213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784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45524" y="235153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30" name="Arrow: Right 29"/>
          <p:cNvSpPr/>
          <p:nvPr/>
        </p:nvSpPr>
        <p:spPr>
          <a:xfrm rot="10800000">
            <a:off x="4023709" y="2268460"/>
            <a:ext cx="657442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657600" y="1880227"/>
            <a:ext cx="252914" cy="1425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400438" y="3425642"/>
            <a:ext cx="9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36" name="Arrow: Right 35"/>
          <p:cNvSpPr/>
          <p:nvPr/>
        </p:nvSpPr>
        <p:spPr>
          <a:xfrm rot="10800000">
            <a:off x="2760697" y="2292355"/>
            <a:ext cx="657442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337761" y="2385641"/>
                <a:ext cx="1353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761" y="2385641"/>
                <a:ext cx="135357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308575" y="2927788"/>
            <a:ext cx="13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191437"/>
                <a:ext cx="10058400" cy="153049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Will select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which is largest</a:t>
                </a:r>
              </a:p>
              <a:p>
                <a:r>
                  <a:rPr lang="en-US" dirty="0"/>
                  <a:t>When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large?</a:t>
                </a:r>
              </a:p>
            </p:txBody>
          </p:sp>
        </mc:Choice>
        <mc:Fallback xmlns="">
          <p:sp>
            <p:nvSpPr>
              <p:cNvPr id="4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191437"/>
                <a:ext cx="10058400" cy="1530493"/>
              </a:xfrm>
              <a:blipFill>
                <a:blip r:embed="rId4"/>
                <a:stretch>
                  <a:fillRect l="-1455" t="-3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873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the Logistic Classifier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𝑾𝒙</m:t>
                    </m:r>
                  </m:oMath>
                </a14:m>
                <a:r>
                  <a:rPr lang="en-US" dirty="0"/>
                  <a:t>.  Then: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784-dim row of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When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large?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 (proof on board):  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 is any vector, then 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For a given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maximized when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Output</a:t>
                </a:r>
                <a:r>
                  <a:rPr lang="en-US" b="1" dirty="0"/>
                  <a:t> </a:t>
                </a:r>
                <a:r>
                  <a:rPr lang="en-US" dirty="0"/>
                  <a:t>of class k will be large when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aligned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Called the “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matched filter</a:t>
                </a:r>
                <a:r>
                  <a:rPr lang="en-US" dirty="0"/>
                  <a:t>” in signal processing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02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class weight can be viewed as an image.</a:t>
                </a:r>
              </a:p>
              <a:p>
                <a:r>
                  <a:rPr lang="en-US" dirty="0"/>
                  <a:t>Class weight output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will be large when it is aligned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124" y="2436291"/>
            <a:ext cx="5738521" cy="30545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9373" y="3242520"/>
            <a:ext cx="3818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weights for logistic classifier</a:t>
            </a:r>
          </a:p>
          <a:p>
            <a:endParaRPr lang="en-US" dirty="0"/>
          </a:p>
          <a:p>
            <a:r>
              <a:rPr lang="en-US" dirty="0"/>
              <a:t>Why are they blurry?</a:t>
            </a:r>
          </a:p>
        </p:txBody>
      </p:sp>
    </p:spTree>
    <p:extLst>
      <p:ext uri="{BB962C8B-B14F-4D97-AF65-F5344CB8AC3E}">
        <p14:creationId xmlns:p14="http://schemas.microsoft.com/office/powerpoint/2010/main" val="3585719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Logistic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weighting cannot capture many deformities in image</a:t>
            </a:r>
          </a:p>
          <a:p>
            <a:pPr lvl="1"/>
            <a:r>
              <a:rPr lang="en-US" dirty="0"/>
              <a:t>Rotations </a:t>
            </a:r>
          </a:p>
          <a:p>
            <a:pPr lvl="1"/>
            <a:r>
              <a:rPr lang="en-US" dirty="0"/>
              <a:t>Translations</a:t>
            </a:r>
          </a:p>
          <a:p>
            <a:pPr lvl="1"/>
            <a:r>
              <a:rPr lang="en-US" dirty="0"/>
              <a:t>Variations in relative size of digit components</a:t>
            </a:r>
          </a:p>
          <a:p>
            <a:r>
              <a:rPr lang="en-US" dirty="0"/>
              <a:t>Can be improved with preprocessing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deskewing</a:t>
            </a:r>
            <a:r>
              <a:rPr lang="en-US" dirty="0"/>
              <a:t>, contrast normalization, many methods</a:t>
            </a:r>
          </a:p>
          <a:p>
            <a:r>
              <a:rPr lang="en-US" dirty="0"/>
              <a:t>Is there a better classifier?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01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Constrained optimization</a:t>
            </a:r>
          </a:p>
          <a:p>
            <a:r>
              <a:rPr lang="en-US" dirty="0"/>
              <a:t>Kernel 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5225" y="2231471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19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</a:t>
            </a:r>
            <a:r>
              <a:rPr lang="en-US" dirty="0" err="1"/>
              <a:t>Separability</a:t>
            </a:r>
            <a:r>
              <a:rPr lang="en-US" dirty="0"/>
              <a:t> and Non-Uniqueness of Separating 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39277"/>
            <a:ext cx="6797784" cy="4329817"/>
          </a:xfrm>
        </p:spPr>
        <p:txBody>
          <a:bodyPr/>
          <a:lstStyle/>
          <a:p>
            <a:r>
              <a:rPr lang="en-US" dirty="0"/>
              <a:t>When the samples are linearly separable, one can find a separating hyper-plane as a linear classifier.</a:t>
            </a:r>
          </a:p>
          <a:p>
            <a:r>
              <a:rPr lang="en-US" dirty="0"/>
              <a:t>Separating hyper-plane is not unique</a:t>
            </a:r>
          </a:p>
          <a:p>
            <a:r>
              <a:rPr lang="en-US" dirty="0"/>
              <a:t>Fig. on right:  Many separating planes</a:t>
            </a:r>
          </a:p>
          <a:p>
            <a:r>
              <a:rPr lang="en-US" dirty="0"/>
              <a:t>Which one is optimal?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869" y="1875385"/>
            <a:ext cx="41719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4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08EE-8EB1-FA40-9B4E-8D1249A7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Hyperplane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0992C-6D9B-684D-9648-F3AD046287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hyperplane in d-dimensional space is defined by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parameters are unique only to a scaling factor: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define the same plane.</a:t>
                </a:r>
              </a:p>
              <a:p>
                <a:pPr lvl="1"/>
                <a:r>
                  <a:rPr lang="en-US" dirty="0"/>
                  <a:t>For unique definition, we can require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=1.</a:t>
                </a:r>
              </a:p>
              <a:p>
                <a:r>
                  <a:rPr lang="en-US" dirty="0"/>
                  <a:t>The norm vector to the hyperplane 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Distance of any point </a:t>
                </a:r>
                <a:r>
                  <a:rPr lang="en-US" b="1" dirty="0"/>
                  <a:t>x</a:t>
                </a:r>
                <a:r>
                  <a:rPr lang="en-US" dirty="0"/>
                  <a:t> to the hyperplane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See ESL Sec. 4.5.</a:t>
                </a:r>
              </a:p>
              <a:p>
                <a:endParaRPr lang="en-US" dirty="0"/>
              </a:p>
              <a:p>
                <a:r>
                  <a:rPr lang="en-US" dirty="0"/>
                  <a:t>ESL: Hastie, </a:t>
                </a:r>
                <a:r>
                  <a:rPr lang="en-US" dirty="0" err="1"/>
                  <a:t>Tibshirani</a:t>
                </a:r>
                <a:r>
                  <a:rPr lang="en-US" dirty="0"/>
                  <a:t>, Friedman, “The Elements of Statistical Learning”. 2</a:t>
                </a:r>
                <a:r>
                  <a:rPr lang="en-US" baseline="30000" dirty="0"/>
                  <a:t>nd</a:t>
                </a:r>
                <a:r>
                  <a:rPr lang="en-US" dirty="0"/>
                  <a:t> Ed. Springer.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0992C-6D9B-684D-9648-F3AD046287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806F9-7937-DF48-ACF6-9B14DD10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618259-A60A-B441-B917-475184B1DF3F}"/>
                  </a:ext>
                </a:extLst>
              </p:cNvPr>
              <p:cNvSpPr/>
              <p:nvPr/>
            </p:nvSpPr>
            <p:spPr>
              <a:xfrm>
                <a:off x="2657168" y="2005843"/>
                <a:ext cx="43110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+⋯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618259-A60A-B441-B917-475184B1DF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168" y="2005843"/>
                <a:ext cx="4311052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62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Linear </a:t>
            </a:r>
            <a:r>
              <a:rPr lang="en-US" dirty="0" err="1"/>
              <a:t>Separability</a:t>
            </a:r>
            <a:r>
              <a:rPr lang="en-US" dirty="0"/>
              <a:t> and Margin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8249514" cy="4337541"/>
              </a:xfrm>
            </p:spPr>
            <p:txBody>
              <a:bodyPr/>
              <a:lstStyle/>
              <a:p>
                <a:r>
                  <a:rPr lang="en-US" dirty="0"/>
                  <a:t>Given 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Binary class label: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Perfectly linearly separable </a:t>
                </a:r>
                <a:r>
                  <a:rPr lang="en-US" dirty="0"/>
                  <a:t>if there exists 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</a:t>
                </a:r>
                <a:r>
                  <a:rPr lang="en-US" dirty="0" err="1"/>
                  <a:t>.t.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when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when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cs typeface="Arial" panose="020B0604020202020204" pitchFamily="34" charset="0"/>
                  </a:rPr>
                  <a:t>defines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cs typeface="Arial" panose="020B0604020202020204" pitchFamily="34" charset="0"/>
                  </a:rPr>
                  <a:t>separating hyperplane</a:t>
                </a:r>
                <a:endParaRPr lang="en-US" dirty="0">
                  <a:cs typeface="Arial" panose="020B0604020202020204" pitchFamily="34" charset="0"/>
                </a:endParaRPr>
              </a:p>
              <a:p>
                <a:r>
                  <a:rPr lang="en-US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margin: </a:t>
                </a:r>
                <a:r>
                  <a:rPr lang="en-US" dirty="0">
                    <a:solidFill>
                      <a:schemeClr val="tx1"/>
                    </a:solidFill>
                  </a:rPr>
                  <a:t>the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minimal distance of a sample to the plane</a:t>
                </a:r>
              </a:p>
              <a:p>
                <a:r>
                  <a:rPr lang="en-US" dirty="0"/>
                  <a:t>Single equation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+⋯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8249514" cy="4337541"/>
              </a:xfrm>
              <a:blipFill>
                <a:blip r:embed="rId2"/>
                <a:stretch>
                  <a:fillRect l="-1536" t="-1458" r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352185" y="2280043"/>
                <a:ext cx="1187056" cy="603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2185" y="2280043"/>
                <a:ext cx="1187056" cy="6038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BD86394-225D-1C43-B002-20EC2BCB9CAA}"/>
              </a:ext>
            </a:extLst>
          </p:cNvPr>
          <p:cNvGrpSpPr/>
          <p:nvPr/>
        </p:nvGrpSpPr>
        <p:grpSpPr>
          <a:xfrm>
            <a:off x="8222037" y="2883863"/>
            <a:ext cx="3582201" cy="3007570"/>
            <a:chOff x="8304999" y="2008768"/>
            <a:chExt cx="3582201" cy="30075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04999" y="2008768"/>
              <a:ext cx="3582201" cy="300757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422780" y="2447256"/>
              <a:ext cx="212555" cy="298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110532" y="2852256"/>
              <a:ext cx="150914" cy="238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9207669" y="2376348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7669" y="2376348"/>
                  <a:ext cx="4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911290" y="2721157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290" y="2721157"/>
                  <a:ext cx="4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A807B6-2AD6-2249-B0E4-503DEFE852BB}"/>
                  </a:ext>
                </a:extLst>
              </p:cNvPr>
              <p:cNvSpPr txBox="1"/>
              <p:nvPr/>
            </p:nvSpPr>
            <p:spPr>
              <a:xfrm>
                <a:off x="1212574" y="5317435"/>
                <a:ext cx="64211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Recall that the distance of a point x to the line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)/</m:t>
                    </m:r>
                    <m:d>
                      <m:dPr>
                        <m:begChr m:val="‖"/>
                        <m:endChr m:val="‖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/>
                  <a:t>For points on the margin line,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distance m=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/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. 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A807B6-2AD6-2249-B0E4-503DEFE85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574" y="5317435"/>
                <a:ext cx="6421181" cy="646331"/>
              </a:xfrm>
              <a:prstGeom prst="rect">
                <a:avLst/>
              </a:prstGeom>
              <a:blipFill>
                <a:blip r:embed="rId7"/>
                <a:stretch>
                  <a:fillRect l="-592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418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40BC-3304-1047-82F6-A3B7F20E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separating plane is better 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8C3A43-6FA8-5740-A15D-A7D952D8B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260" y="1642531"/>
            <a:ext cx="3587339" cy="35658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CE04F-A9FC-B041-A939-2C83C486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F828F7-909C-C842-8CFF-E07F5B607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964" y="1642531"/>
            <a:ext cx="4109776" cy="371335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39B4C5-9632-FA44-955E-686C63484117}"/>
              </a:ext>
            </a:extLst>
          </p:cNvPr>
          <p:cNvCxnSpPr/>
          <p:nvPr/>
        </p:nvCxnSpPr>
        <p:spPr>
          <a:xfrm flipV="1">
            <a:off x="2073103" y="2471001"/>
            <a:ext cx="3164441" cy="1982912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6B0014-9A05-704D-B2D1-B247F46120A1}"/>
              </a:ext>
            </a:extLst>
          </p:cNvPr>
          <p:cNvCxnSpPr/>
          <p:nvPr/>
        </p:nvCxnSpPr>
        <p:spPr>
          <a:xfrm flipV="1">
            <a:off x="1996049" y="2848239"/>
            <a:ext cx="3164441" cy="1982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C2102F-4CED-0C40-8B05-0ADFCAC5D401}"/>
              </a:ext>
            </a:extLst>
          </p:cNvPr>
          <p:cNvSpPr txBox="1"/>
          <p:nvPr/>
        </p:nvSpPr>
        <p:spPr>
          <a:xfrm>
            <a:off x="4109012" y="5603831"/>
            <a:ext cx="31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Fig. 9.2 and Fig. 9.3 in ISL.</a:t>
            </a:r>
          </a:p>
        </p:txBody>
      </p:sp>
    </p:spTree>
    <p:extLst>
      <p:ext uri="{BB962C8B-B14F-4D97-AF65-F5344CB8AC3E}">
        <p14:creationId xmlns:p14="http://schemas.microsoft.com/office/powerpoint/2010/main" val="156606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 weights in linear classification of images</a:t>
            </a:r>
          </a:p>
          <a:p>
            <a:r>
              <a:rPr lang="en-US" dirty="0"/>
              <a:t>Define the margin in linear classification</a:t>
            </a:r>
          </a:p>
          <a:p>
            <a:r>
              <a:rPr lang="en-US" dirty="0"/>
              <a:t>Describe the SVM classification problem.</a:t>
            </a:r>
          </a:p>
          <a:p>
            <a:r>
              <a:rPr lang="en-US" dirty="0"/>
              <a:t>Write equations for solutions of constrained optimization using the </a:t>
            </a:r>
            <a:r>
              <a:rPr lang="en-US" dirty="0" err="1"/>
              <a:t>Lagrangian</a:t>
            </a:r>
            <a:r>
              <a:rPr lang="en-US" dirty="0"/>
              <a:t>.</a:t>
            </a:r>
          </a:p>
          <a:p>
            <a:r>
              <a:rPr lang="en-US" dirty="0"/>
              <a:t>Describe a kernel SVM problem</a:t>
            </a:r>
          </a:p>
          <a:p>
            <a:r>
              <a:rPr lang="en-US" dirty="0"/>
              <a:t>Select SVM parameters from cross-validation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Margin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the classifier to be more robust to noise, we want to maximize the margin!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r>
                  <a:rPr lang="en-US" dirty="0"/>
                  <a:t>Define maximum margin classifier</a:t>
                </a:r>
              </a:p>
              <a:p>
                <a:pPr marL="201168" lvl="1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b="0" dirty="0"/>
                  <a:t>Called a constrained optimization</a:t>
                </a:r>
              </a:p>
              <a:p>
                <a:pPr lvl="1"/>
                <a:r>
                  <a:rPr lang="en-US" dirty="0"/>
                  <a:t>Objective function and constraints</a:t>
                </a:r>
              </a:p>
              <a:p>
                <a:pPr lvl="1"/>
                <a:r>
                  <a:rPr lang="en-US" b="0" dirty="0"/>
                  <a:t>More on this later.</a:t>
                </a:r>
              </a:p>
              <a:p>
                <a:r>
                  <a:rPr lang="en-US" dirty="0"/>
                  <a:t>See closed form solution in Sec. 4.5.2 in ESL. Note notation difference.</a:t>
                </a: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388855" y="3226813"/>
            <a:ext cx="1107347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880236" y="3579150"/>
            <a:ext cx="2615966" cy="1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229003" y="2832530"/>
            <a:ext cx="4267199" cy="1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2543" y="2596973"/>
            <a:ext cx="224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Maximizes the margin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02543" y="3042147"/>
            <a:ext cx="3956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Ensures all points are correctly classified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02543" y="3439276"/>
            <a:ext cx="190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Scaling on weights</a:t>
            </a:r>
          </a:p>
        </p:txBody>
      </p:sp>
    </p:spTree>
    <p:extLst>
      <p:ext uri="{BB962C8B-B14F-4D97-AF65-F5344CB8AC3E}">
        <p14:creationId xmlns:p14="http://schemas.microsoft.com/office/powerpoint/2010/main" val="1461891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Maximum Margin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1672" y="1735494"/>
            <a:ext cx="5355772" cy="3783745"/>
          </a:xfrm>
        </p:spPr>
        <p:txBody>
          <a:bodyPr/>
          <a:lstStyle/>
          <a:p>
            <a:r>
              <a:rPr lang="en-US" dirty="0"/>
              <a:t>Fig. 9.3 of ISL</a:t>
            </a:r>
          </a:p>
          <a:p>
            <a:r>
              <a:rPr lang="en-US" dirty="0"/>
              <a:t>Margin determined by closest points to the line</a:t>
            </a:r>
          </a:p>
          <a:p>
            <a:pPr lvl="1"/>
            <a:r>
              <a:rPr lang="en-US" dirty="0"/>
              <a:t>The maximal margin hyperplane represents the mid-line of the </a:t>
            </a:r>
            <a:r>
              <a:rPr lang="en-US" dirty="0">
                <a:solidFill>
                  <a:srgbClr val="FF0000"/>
                </a:solidFill>
              </a:rPr>
              <a:t>widest “slab” </a:t>
            </a:r>
            <a:r>
              <a:rPr lang="en-US" dirty="0"/>
              <a:t>that we can insert between two classes</a:t>
            </a:r>
          </a:p>
          <a:p>
            <a:r>
              <a:rPr lang="en-US" dirty="0"/>
              <a:t>In this figure, there are 3 points at the margin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11" y="1735494"/>
            <a:ext cx="4109776" cy="3713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F4945-78EF-EA49-9D71-681955EF47C7}"/>
              </a:ext>
            </a:extLst>
          </p:cNvPr>
          <p:cNvSpPr txBox="1"/>
          <p:nvPr/>
        </p:nvSpPr>
        <p:spPr>
          <a:xfrm>
            <a:off x="5691672" y="4721086"/>
            <a:ext cx="570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ISL: James, Witten, Hastie, </a:t>
            </a:r>
            <a:r>
              <a:rPr lang="en-US" dirty="0" err="1"/>
              <a:t>Tibshirani</a:t>
            </a:r>
            <a:r>
              <a:rPr lang="en-US" dirty="0"/>
              <a:t>, An Introduction to Statistical Learning, Springer. 2013.</a:t>
            </a:r>
          </a:p>
        </p:txBody>
      </p:sp>
    </p:spTree>
    <p:extLst>
      <p:ext uri="{BB962C8B-B14F-4D97-AF65-F5344CB8AC3E}">
        <p14:creationId xmlns:p14="http://schemas.microsoft.com/office/powerpoint/2010/main" val="1731337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MM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39277"/>
            <a:ext cx="8818507" cy="4329817"/>
          </a:xfrm>
        </p:spPr>
        <p:txBody>
          <a:bodyPr/>
          <a:lstStyle/>
          <a:p>
            <a:r>
              <a:rPr lang="en-US" dirty="0"/>
              <a:t>Data is often not perfectly separable</a:t>
            </a:r>
          </a:p>
          <a:p>
            <a:pPr lvl="1"/>
            <a:r>
              <a:rPr lang="en-US" dirty="0"/>
              <a:t>Only want to correctly separate most points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MM classifier is not robust</a:t>
            </a:r>
          </a:p>
          <a:p>
            <a:pPr lvl="1"/>
            <a:r>
              <a:rPr lang="en-US" dirty="0"/>
              <a:t>A single sample can radically change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90" y="1539277"/>
            <a:ext cx="2275351" cy="1828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230" y="3579920"/>
            <a:ext cx="4579876" cy="1913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92073" y="208403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9.4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7604" y="543589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9.5</a:t>
            </a:r>
          </a:p>
        </p:txBody>
      </p:sp>
    </p:spTree>
    <p:extLst>
      <p:ext uri="{BB962C8B-B14F-4D97-AF65-F5344CB8AC3E}">
        <p14:creationId xmlns:p14="http://schemas.microsoft.com/office/powerpoint/2010/main" val="2092649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Constrained optimization</a:t>
            </a:r>
          </a:p>
          <a:p>
            <a:r>
              <a:rPr lang="en-US" dirty="0"/>
              <a:t>Kernel 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3614" y="2692866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57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6134030" cy="43298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Support Vector Machine (SVM)</a:t>
            </a:r>
          </a:p>
          <a:p>
            <a:pPr lvl="1"/>
            <a:r>
              <a:rPr lang="en-US" dirty="0"/>
              <a:t>Vladimir </a:t>
            </a:r>
            <a:r>
              <a:rPr lang="en-US" dirty="0" err="1"/>
              <a:t>Vapnik</a:t>
            </a:r>
            <a:r>
              <a:rPr lang="en-US" dirty="0"/>
              <a:t>, 1963</a:t>
            </a:r>
          </a:p>
          <a:p>
            <a:pPr lvl="1"/>
            <a:r>
              <a:rPr lang="en-US" dirty="0"/>
              <a:t>But became widely-used with kernel trick, 1993</a:t>
            </a:r>
          </a:p>
          <a:p>
            <a:pPr lvl="1"/>
            <a:r>
              <a:rPr lang="en-US" dirty="0"/>
              <a:t>More on this later</a:t>
            </a:r>
          </a:p>
          <a:p>
            <a:pPr lvl="1"/>
            <a:endParaRPr lang="en-US" dirty="0"/>
          </a:p>
          <a:p>
            <a:r>
              <a:rPr lang="en-US" dirty="0"/>
              <a:t>Got best results on character recognition</a:t>
            </a:r>
          </a:p>
          <a:p>
            <a:endParaRPr lang="en-US" dirty="0"/>
          </a:p>
          <a:p>
            <a:r>
              <a:rPr lang="en-US" dirty="0"/>
              <a:t>Key idea: Allow “slack” in the classification</a:t>
            </a:r>
          </a:p>
          <a:p>
            <a:pPr lvl="1"/>
            <a:r>
              <a:rPr lang="en-US" dirty="0"/>
              <a:t>Support vector classifier (SVC): Directly use raw features. Good when the original feature space is roughly linearly separable</a:t>
            </a:r>
          </a:p>
          <a:p>
            <a:pPr lvl="1"/>
            <a:r>
              <a:rPr lang="en-US" dirty="0"/>
              <a:t>Support vector machine (SVM): Map the raw features to some other domain through a kernel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587" y="914289"/>
            <a:ext cx="1847850" cy="2466975"/>
          </a:xfrm>
          <a:prstGeom prst="rect">
            <a:avLst/>
          </a:prstGeom>
        </p:spPr>
      </p:pic>
      <p:pic>
        <p:nvPicPr>
          <p:cNvPr id="1026" name="Picture 2" descr="Image result for vladimir vapn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894" y="3533316"/>
            <a:ext cx="17430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992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Hinge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8910786" cy="4329817"/>
              </a:xfrm>
            </p:spPr>
            <p:txBody>
              <a:bodyPr/>
              <a:lstStyle/>
              <a:p>
                <a:r>
                  <a:rPr lang="en-US" dirty="0"/>
                  <a:t>Fix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Want ideally: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)≥1</m:t>
                    </m:r>
                  </m:oMath>
                </a14:m>
                <a:r>
                  <a:rPr lang="en-US" dirty="0"/>
                  <a:t> for all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Equivalently,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i="1" dirty="0"/>
              </a:p>
              <a:p>
                <a:r>
                  <a:rPr lang="en-US" dirty="0"/>
                  <a:t>But, perfect separation may not be possible</a:t>
                </a:r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hinge loss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soft margin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⁡(0, 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Starts to increase as sample is misclassified: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≥1 ⇒ </m:t>
                    </m:r>
                  </m:oMath>
                </a14:m>
                <a:r>
                  <a:rPr lang="en-US" dirty="0"/>
                  <a:t> Sample meets margin target,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∈[0,1)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⇒ </m:t>
                    </m:r>
                  </m:oMath>
                </a14:m>
                <a:r>
                  <a:rPr lang="en-US" dirty="0"/>
                  <a:t>Sample margin too small, small loss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⇒ </m:t>
                    </m:r>
                  </m:oMath>
                </a14:m>
                <a:r>
                  <a:rPr lang="en-US" dirty="0"/>
                  <a:t>Sample misclassified, large loss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8910786" cy="4329817"/>
              </a:xfrm>
              <a:blipFill>
                <a:blip r:embed="rId2"/>
                <a:stretch>
                  <a:fillRect l="-1422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3074" name="Picture 2" descr="Image result for hinge lo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431" y="1940965"/>
            <a:ext cx="3333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11210" y="3867108"/>
                <a:ext cx="616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1210" y="3867108"/>
                <a:ext cx="616258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40906" y="2517330"/>
                <a:ext cx="809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906" y="2517330"/>
                <a:ext cx="809196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11155680" y="4236440"/>
            <a:ext cx="765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639807" y="4322215"/>
            <a:ext cx="0" cy="870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295547" y="4322215"/>
            <a:ext cx="0" cy="870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295547" y="4612515"/>
            <a:ext cx="1339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Meets margin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564306" y="5335775"/>
            <a:ext cx="900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Close to </a:t>
            </a:r>
            <a:br>
              <a:rPr lang="en-US" sz="1600" dirty="0"/>
            </a:br>
            <a:r>
              <a:rPr lang="en-US" sz="1600" dirty="0"/>
              <a:t>margin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06765" y="4659718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Misclassifies</a:t>
            </a:r>
          </a:p>
        </p:txBody>
      </p:sp>
    </p:spTree>
    <p:extLst>
      <p:ext uri="{BB962C8B-B14F-4D97-AF65-F5344CB8AC3E}">
        <p14:creationId xmlns:p14="http://schemas.microsoft.com/office/powerpoint/2010/main" val="159470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328526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Optimization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⁡(0,1−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will be discussed below</a:t>
                </a:r>
              </a:p>
              <a:p>
                <a:r>
                  <a:rPr lang="en-US" dirty="0"/>
                  <a:t>Note:  ISL book uses different naming conventions.  </a:t>
                </a:r>
              </a:p>
              <a:p>
                <a:pPr lvl="1"/>
                <a:r>
                  <a:rPr lang="en-US" dirty="0"/>
                  <a:t>We have followed convention in </a:t>
                </a:r>
                <a:r>
                  <a:rPr lang="en-US" dirty="0" err="1"/>
                  <a:t>sklearn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328526" cy="4329817"/>
              </a:xfrm>
              <a:blipFill>
                <a:blip r:embed="rId2"/>
                <a:stretch>
                  <a:fillRect l="-1417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80871" y="3242520"/>
            <a:ext cx="2051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Hinge loss term</a:t>
            </a:r>
          </a:p>
          <a:p>
            <a:r>
              <a:rPr lang="en-US" dirty="0"/>
              <a:t>Attempts to reduce </a:t>
            </a:r>
          </a:p>
          <a:p>
            <a:r>
              <a:rPr lang="en-US" dirty="0"/>
              <a:t>Misclassifications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890943" y="3242520"/>
                <a:ext cx="228652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 controls final margin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margin=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943" y="3242520"/>
                <a:ext cx="2286523" cy="923330"/>
              </a:xfrm>
              <a:prstGeom prst="rect">
                <a:avLst/>
              </a:prstGeom>
              <a:blipFill>
                <a:blip r:embed="rId3"/>
                <a:stretch>
                  <a:fillRect l="-1657" t="-2703" r="-1105" b="-6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061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Form of SVM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Equivalent optimization: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Subject to constraints: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amount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misses margin target</a:t>
                </a:r>
              </a:p>
              <a:p>
                <a:r>
                  <a:rPr lang="en-US" dirty="0"/>
                  <a:t>Sometimes write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called the “one-norm”</a:t>
                </a:r>
              </a:p>
              <a:p>
                <a:pPr lvl="1"/>
                <a:r>
                  <a:rPr lang="en-US" dirty="0"/>
                  <a:t>Generally one-norm would have absolute sign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But in this case, when the constraint is met,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&gt;=0.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6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94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Margin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slack variable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</m:oMath>
                </a14:m>
                <a:r>
                  <a:rPr lang="en-US" dirty="0"/>
                  <a:t> Sample on correct side of margin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Sample violates the margin (are inside the margin)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Sample misclassified (wrong side of hyperplane)</a:t>
                </a:r>
              </a:p>
              <a:p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Balance between first term (violations) and second term (inverse of margin)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large:  Forces minimum number of violations, but small margin.     </a:t>
                </a:r>
              </a:p>
              <a:p>
                <a:pPr lvl="2"/>
                <a:r>
                  <a:rPr lang="en-US" dirty="0"/>
                  <a:t>Highly fit to data.  Low bias, higher variance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small:  Enables more samples violations, but large margin.     </a:t>
                </a:r>
              </a:p>
              <a:p>
                <a:pPr lvl="2"/>
                <a:r>
                  <a:rPr lang="en-US" dirty="0"/>
                  <a:t>Higher bias, lower variance</a:t>
                </a:r>
              </a:p>
              <a:p>
                <a:pPr lvl="1"/>
                <a:r>
                  <a:rPr lang="en-US" dirty="0"/>
                  <a:t>Found by cross-validation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1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20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Support vectors:  </a:t>
                </a:r>
                <a:r>
                  <a:rPr lang="en-US" dirty="0"/>
                  <a:t>Samples that either:</a:t>
                </a:r>
              </a:p>
              <a:p>
                <a:pPr lvl="1"/>
                <a:r>
                  <a:rPr lang="en-US" dirty="0"/>
                  <a:t>Are exactly on margin: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Or, on wrong side of margin: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Changing samples that are not SVs </a:t>
                </a:r>
              </a:p>
              <a:p>
                <a:pPr lvl="1"/>
                <a:r>
                  <a:rPr lang="en-US" dirty="0"/>
                  <a:t>Does not change solution</a:t>
                </a:r>
              </a:p>
              <a:p>
                <a:pPr lvl="1"/>
                <a:r>
                  <a:rPr lang="en-US" dirty="0"/>
                  <a:t>Provides robustness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260" y="1771988"/>
            <a:ext cx="4487354" cy="33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3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Constrained optimization</a:t>
            </a:r>
          </a:p>
          <a:p>
            <a:r>
              <a:rPr lang="en-US" dirty="0"/>
              <a:t>Kernel 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0392" y="1476462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31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Illustrating Effect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32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19461" y="1514110"/>
                <a:ext cx="5190902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Fig. 9.7 of ISL</a:t>
                </a:r>
              </a:p>
              <a:p>
                <a:pPr lvl="1"/>
                <a:r>
                  <a:rPr lang="en-US" dirty="0"/>
                  <a:t>Note: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has opposite meaning in ISL than python</a:t>
                </a:r>
              </a:p>
              <a:p>
                <a:pPr lvl="1"/>
                <a:r>
                  <a:rPr lang="en-US" dirty="0"/>
                  <a:t>Here, we use python meaning</a:t>
                </a:r>
              </a:p>
              <a:p>
                <a:r>
                  <a:rPr lang="en-US" dirty="0"/>
                  <a:t>Low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Leads to large margin</a:t>
                </a:r>
              </a:p>
              <a:p>
                <a:pPr lvl="1"/>
                <a:r>
                  <a:rPr lang="en-US" dirty="0"/>
                  <a:t>But allow many violations of margin.</a:t>
                </a:r>
              </a:p>
              <a:p>
                <a:pPr lvl="1"/>
                <a:r>
                  <a:rPr lang="en-US" dirty="0"/>
                  <a:t>Many more SVs</a:t>
                </a:r>
              </a:p>
              <a:p>
                <a:pPr lvl="1"/>
                <a:r>
                  <a:rPr lang="en-US" dirty="0"/>
                  <a:t>Reduces variance by using more samples</a:t>
                </a:r>
              </a:p>
              <a:p>
                <a:r>
                  <a:rPr lang="en-US" dirty="0"/>
                  <a:t> Large C:  </a:t>
                </a:r>
              </a:p>
              <a:p>
                <a:pPr lvl="1"/>
                <a:r>
                  <a:rPr lang="en-US" dirty="0"/>
                  <a:t>Leads to small margin</a:t>
                </a:r>
              </a:p>
              <a:p>
                <a:pPr lvl="1"/>
                <a:r>
                  <a:rPr lang="en-US" dirty="0"/>
                  <a:t>Reduce number of violations, and fewer SVs.     </a:t>
                </a:r>
              </a:p>
              <a:p>
                <a:pPr lvl="1"/>
                <a:r>
                  <a:rPr lang="en-US" dirty="0"/>
                  <a:t>Highly fit to data.  Low bias, higher variance</a:t>
                </a:r>
              </a:p>
              <a:p>
                <a:pPr lvl="1"/>
                <a:r>
                  <a:rPr lang="en-US" dirty="0"/>
                  <a:t>More chance to </a:t>
                </a:r>
                <a:r>
                  <a:rPr lang="en-US" dirty="0" err="1"/>
                  <a:t>overfit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9461" y="1514110"/>
                <a:ext cx="5190902" cy="4329817"/>
              </a:xfrm>
              <a:blipFill>
                <a:blip r:embed="rId3"/>
                <a:stretch>
                  <a:fillRect l="-2439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967" y="1913047"/>
            <a:ext cx="4171006" cy="3796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74221" y="1543715"/>
                <a:ext cx="1297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221" y="1543715"/>
                <a:ext cx="1297086" cy="369332"/>
              </a:xfrm>
              <a:prstGeom prst="rect">
                <a:avLst/>
              </a:prstGeom>
              <a:blipFill>
                <a:blip r:embed="rId5"/>
                <a:stretch>
                  <a:fillRect l="-375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90485" y="5659261"/>
                <a:ext cx="897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485" y="5659261"/>
                <a:ext cx="897233" cy="369332"/>
              </a:xfrm>
              <a:prstGeom prst="rect">
                <a:avLst/>
              </a:prstGeom>
              <a:blipFill>
                <a:blip r:embed="rId6"/>
                <a:stretch>
                  <a:fillRect l="-544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21254" y="1543715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254" y="1543715"/>
                <a:ext cx="46923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02047" y="5672560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047" y="5672560"/>
                <a:ext cx="46923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502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to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Logistic regression also minimizes a loss function: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  <m:brk m:alnAt="7"/>
                      </m:rPr>
                      <a:rPr lang="en-US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2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164" y="2997615"/>
            <a:ext cx="4056533" cy="287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12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Constrained optimization</a:t>
            </a:r>
          </a:p>
          <a:p>
            <a:r>
              <a:rPr lang="en-US" dirty="0"/>
              <a:t>Kernel 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3614" y="3112315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72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many problems, variables are constrained</a:t>
                </a:r>
              </a:p>
              <a:p>
                <a:r>
                  <a:rPr lang="en-US" dirty="0"/>
                  <a:t>Constrained optimization formulation: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Objective</a:t>
                </a:r>
                <a:r>
                  <a:rPr lang="en-US" dirty="0"/>
                  <a:t>: 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Constraints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Examples:  </a:t>
                </a:r>
              </a:p>
              <a:p>
                <a:pPr lvl="1"/>
                <a:r>
                  <a:rPr lang="en-US" dirty="0"/>
                  <a:t>Minimize the mpg of a car subject to a cost or meeting some performance</a:t>
                </a:r>
              </a:p>
              <a:p>
                <a:pPr lvl="1"/>
                <a:r>
                  <a:rPr lang="en-US" dirty="0"/>
                  <a:t>In ML:  weight vector may have constraints from physical knowledge</a:t>
                </a:r>
              </a:p>
              <a:p>
                <a:r>
                  <a:rPr lang="en-US" dirty="0"/>
                  <a:t>Often write constraints in vector form: 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41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Lagrangian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Constrained optimization: Min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first a single constraint: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is a scalar </a:t>
                </a:r>
              </a:p>
              <a:p>
                <a:r>
                  <a:rPr lang="en-US" dirty="0"/>
                  <a:t>Define </a:t>
                </a:r>
                <a:r>
                  <a:rPr lang="en-U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Lagrangian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primal</a:t>
                </a:r>
                <a:r>
                  <a:rPr lang="en-US" dirty="0"/>
                  <a:t> variable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dual</a:t>
                </a:r>
                <a:r>
                  <a:rPr lang="en-US" dirty="0"/>
                  <a:t> variable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Dual minimization</a:t>
                </a:r>
                <a:r>
                  <a:rPr lang="en-US" dirty="0"/>
                  <a:t>:  Given a dual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minimize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Minimizes a weighted combination of objective and constraint.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Weight constraint more (try to make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smaller)</a:t>
                </a:r>
              </a:p>
              <a:p>
                <a:pPr lvl="1"/>
                <a:r>
                  <a:rPr lang="en-US" dirty="0"/>
                  <a:t>Lower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Weight objective more (try to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smaller)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89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KKT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objective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and constraint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KKT Conditions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satisfy: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/>
                  <a:t> minimizes the </a:t>
                </a:r>
                <a:r>
                  <a:rPr lang="en-US" dirty="0" err="1"/>
                  <a:t>Lagrangian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Either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1800" dirty="0"/>
                  <a:t> [active constraint]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1800" dirty="0"/>
                  <a:t> [inactive constraint]</a:t>
                </a:r>
              </a:p>
              <a:p>
                <a:pPr lvl="2"/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Under some technical conditions,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are local </a:t>
                </a:r>
                <a:r>
                  <a:rPr lang="en-US" dirty="0" err="1"/>
                  <a:t>mimima</a:t>
                </a:r>
                <a:r>
                  <a:rPr lang="en-US" dirty="0"/>
                  <a:t> of the constrained optimization, they must satisfy KKT conditions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55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Procedure for Single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unknown primal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:  scalar constraint</a:t>
                </a:r>
              </a:p>
              <a:p>
                <a:r>
                  <a:rPr lang="en-US" dirty="0"/>
                  <a:t>Case 1:  Assume constraint is active:</a:t>
                </a:r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  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(resulting from setting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unknowns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equations</a:t>
                </a:r>
              </a:p>
              <a:p>
                <a:pPr lvl="1"/>
                <a:r>
                  <a:rPr lang="en-US" dirty="0"/>
                  <a:t>Verify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Case 2:  Assume constraint is inactive</a:t>
                </a:r>
              </a:p>
              <a:p>
                <a:pPr lvl="1"/>
                <a:r>
                  <a:rPr lang="en-US" dirty="0"/>
                  <a:t>Solve primal objective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ignoring constraint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unknowns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equations</a:t>
                </a:r>
              </a:p>
              <a:p>
                <a:pPr lvl="1"/>
                <a:r>
                  <a:rPr lang="en-US" dirty="0"/>
                  <a:t> Verify that constraint is satisfied: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64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KKT Conditions Illustrated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 1:  Constraint is “active”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+1≤0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Example 2:  Constraint is “inactive”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1≤0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Examples worked on board with illustration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65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 consider constraint: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Lagrangian</a:t>
                </a:r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Weighted sum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constraints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dirty="0"/>
                  <a:t> is called the dual vector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KKT conditions extend to: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/>
                  <a:t> minimizes the </a:t>
                </a:r>
                <a:r>
                  <a:rPr lang="en-US" dirty="0" err="1"/>
                  <a:t>Lagrangian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1800" dirty="0"/>
                  <a:t> [active constraint]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1800" dirty="0"/>
                  <a:t> [inactive constraint]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03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Constrained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Recall:  SVM constrained optimization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Constraints: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≥1−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r>
                  <a:rPr lang="en-US" dirty="0"/>
                  <a:t>After applying KKT conditions and some algebra [beyond this class], solution is </a:t>
                </a:r>
              </a:p>
              <a:p>
                <a:pPr lvl="1"/>
                <a:r>
                  <a:rPr lang="en-US" dirty="0"/>
                  <a:t>Optimal weight vector: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linear combination of instances</a:t>
                </a:r>
              </a:p>
              <a:p>
                <a:pPr lvl="1"/>
                <a:r>
                  <a:rPr lang="en-US" dirty="0"/>
                  <a:t>Dual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minimize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  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9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Digit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4158" y="1678488"/>
            <a:ext cx="4534423" cy="4190606"/>
          </a:xfrm>
        </p:spPr>
        <p:txBody>
          <a:bodyPr/>
          <a:lstStyle/>
          <a:p>
            <a:r>
              <a:rPr lang="en-US" dirty="0"/>
              <a:t>Problem:  Recognize hand-written digits</a:t>
            </a:r>
          </a:p>
          <a:p>
            <a:r>
              <a:rPr lang="en-US" dirty="0"/>
              <a:t>Original problem:</a:t>
            </a:r>
          </a:p>
          <a:p>
            <a:pPr lvl="1"/>
            <a:r>
              <a:rPr lang="en-US" dirty="0"/>
              <a:t>Census forms </a:t>
            </a:r>
          </a:p>
          <a:p>
            <a:pPr lvl="1"/>
            <a:r>
              <a:rPr lang="en-US" dirty="0"/>
              <a:t>Automated processing</a:t>
            </a:r>
          </a:p>
          <a:p>
            <a:r>
              <a:rPr lang="en-US" dirty="0"/>
              <a:t>Classic machine learning problem</a:t>
            </a:r>
          </a:p>
          <a:p>
            <a:r>
              <a:rPr lang="en-US" dirty="0"/>
              <a:t>Benchmark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45" y="1678488"/>
            <a:ext cx="5957447" cy="31253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8411" y="5336088"/>
            <a:ext cx="506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Patrick J. </a:t>
            </a:r>
            <a:r>
              <a:rPr lang="en-US" dirty="0" err="1"/>
              <a:t>Grother</a:t>
            </a:r>
            <a:r>
              <a:rPr lang="en-US" dirty="0"/>
              <a:t>, NIST Special Database, 1995</a:t>
            </a:r>
          </a:p>
        </p:txBody>
      </p:sp>
    </p:spTree>
    <p:extLst>
      <p:ext uri="{BB962C8B-B14F-4D97-AF65-F5344CB8AC3E}">
        <p14:creationId xmlns:p14="http://schemas.microsoft.com/office/powerpoint/2010/main" val="21491504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Classifier weight is: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Can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only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support vector</a:t>
                </a:r>
              </a:p>
              <a:p>
                <a:pPr lvl="1"/>
                <a:r>
                  <a:rPr lang="en-US" dirty="0"/>
                  <a:t>On boundary or violating constraint</a:t>
                </a:r>
              </a:p>
              <a:p>
                <a:pPr lvl="1"/>
                <a:r>
                  <a:rPr lang="en-US" dirty="0"/>
                  <a:t>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660" y="2275841"/>
            <a:ext cx="4487354" cy="33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579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Interpretation of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Classifier weight is: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Now suppose we are given a new sample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to classify</a:t>
                </a:r>
              </a:p>
              <a:p>
                <a:r>
                  <a:rPr lang="en-US" dirty="0"/>
                  <a:t>Classifier discriminant function for any test sample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/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Classifier output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Measure “correlation”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of new sample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with each support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training data</a:t>
                </a:r>
              </a:p>
              <a:p>
                <a:pPr lvl="1"/>
                <a:r>
                  <a:rPr lang="en-US" dirty="0"/>
                  <a:t>Predicted label depends on the weighted average of labels for the support vectors, with weights proportional to the correlation of the test sample with the support vector.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7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Constrained optimization</a:t>
            </a:r>
          </a:p>
          <a:p>
            <a:r>
              <a:rPr lang="en-US" dirty="0"/>
              <a:t>Kernel 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6836" y="3556932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85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Transform problem:  replace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Enables more rich, non-linear classifiers</a:t>
                </a:r>
              </a:p>
              <a:p>
                <a:pPr lvl="1"/>
                <a:r>
                  <a:rPr lang="en-US" dirty="0"/>
                  <a:t>Examples:  polynomial classification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Tries to find separation in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feature</a:t>
                </a:r>
                <a:r>
                  <a:rPr lang="en-US" dirty="0"/>
                  <a:t> space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pic>
        <p:nvPicPr>
          <p:cNvPr id="2050" name="Picture 2" descr="https://www.dtreg.com/uploaded/pageimg/SvmFlo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476" y="3105185"/>
            <a:ext cx="5957013" cy="357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39031" y="3519519"/>
            <a:ext cx="464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https://www.dtreg.com/solution/view/20</a:t>
            </a:r>
          </a:p>
        </p:txBody>
      </p:sp>
    </p:spTree>
    <p:extLst>
      <p:ext uri="{BB962C8B-B14F-4D97-AF65-F5344CB8AC3E}">
        <p14:creationId xmlns:p14="http://schemas.microsoft.com/office/powerpoint/2010/main" val="19492612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SVM problem in transformed domain: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⁡(0,1−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Solution is of the form: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Classifier discriminant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5400000">
            <a:off x="7510243" y="4242732"/>
            <a:ext cx="402672" cy="12038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07664" y="5167618"/>
                <a:ext cx="1951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“kernel”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664" y="5167618"/>
                <a:ext cx="1951560" cy="369332"/>
              </a:xfrm>
              <a:prstGeom prst="rect">
                <a:avLst/>
              </a:prstGeom>
              <a:blipFill>
                <a:blip r:embed="rId3"/>
                <a:stretch>
                  <a:fillRect t="-10000" r="-312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6876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Classifier is: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Do not need to explicitly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directly compute kernel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Provided kernel corresponds to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3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650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Kernel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measures “similarity” between new sample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and training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close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far</a:t>
                </a:r>
              </a:p>
              <a:p>
                <a:endParaRPr lang="en-US" dirty="0"/>
              </a:p>
              <a:p>
                <a:r>
                  <a:rPr lang="en-US" dirty="0"/>
                  <a:t>Linear discriminant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Weighs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that are close to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4098" name="Picture 2" descr="Image result for radial basis function kern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42" y="2397483"/>
            <a:ext cx="4086776" cy="314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9449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808998" cy="4329817"/>
              </a:xfrm>
            </p:spPr>
            <p:txBody>
              <a:bodyPr/>
              <a:lstStyle/>
              <a:p>
                <a:r>
                  <a:rPr lang="en-US" dirty="0"/>
                  <a:t>Radial basis function: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indicates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width</a:t>
                </a:r>
                <a:r>
                  <a:rPr lang="en-US" dirty="0"/>
                  <a:t> of kernel</a:t>
                </a:r>
              </a:p>
              <a:p>
                <a:r>
                  <a:rPr lang="en-US" dirty="0"/>
                  <a:t>Polynomial kernel: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Typically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=2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808998" cy="4329817"/>
              </a:xfrm>
              <a:blipFill>
                <a:blip r:embed="rId2"/>
                <a:stretch>
                  <a:fillRect l="-304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848" y="1644228"/>
            <a:ext cx="5002544" cy="289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506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1.bp.blogspot.com/_UpN7DfJA0j4/TJs87kbBv7I/AAAAAAAAABQ/bGcjhdxHeqk/s320/mnist_train_10000_-1_1.svm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899" y="882209"/>
            <a:ext cx="6047321" cy="438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SVM with:</a:t>
                </a:r>
              </a:p>
              <a:p>
                <a:pPr lvl="1"/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</m:t>
                    </m:r>
                  </m:oMath>
                </a14:m>
                <a:r>
                  <a:rPr lang="en-US" dirty="0"/>
                  <a:t> RBF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Fewer SVs</a:t>
                </a:r>
              </a:p>
              <a:p>
                <a:pPr lvl="1"/>
                <a:r>
                  <a:rPr lang="en-US" dirty="0"/>
                  <a:t>Classifiers averages over smaller set</a:t>
                </a:r>
              </a:p>
              <a:p>
                <a:pPr lvl="1"/>
                <a:r>
                  <a:rPr lang="en-US" dirty="0"/>
                  <a:t>Lower bias, but higher variance</a:t>
                </a:r>
              </a:p>
              <a:p>
                <a:r>
                  <a:rPr lang="en-US" dirty="0"/>
                  <a:t>Typically select via cross-validation</a:t>
                </a:r>
              </a:p>
              <a:p>
                <a:pPr lvl="1"/>
                <a:r>
                  <a:rPr lang="en-US" dirty="0"/>
                  <a:t>Try out different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which one provides highest accuracy on test set</a:t>
                </a:r>
              </a:p>
              <a:p>
                <a:r>
                  <a:rPr lang="en-US" dirty="0"/>
                  <a:t>Python can automatically do grid search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63463" y="5209283"/>
            <a:ext cx="508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http://peekaboo-vision.blogspot.com/2010/09/mnist-for-ever.html</a:t>
            </a:r>
          </a:p>
        </p:txBody>
      </p:sp>
    </p:spTree>
    <p:extLst>
      <p:ext uri="{BB962C8B-B14F-4D97-AF65-F5344CB8AC3E}">
        <p14:creationId xmlns:p14="http://schemas.microsoft.com/office/powerpoint/2010/main" val="21063953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SVMs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classes</a:t>
                </a:r>
              </a:p>
              <a:p>
                <a:r>
                  <a:rPr lang="en-US" dirty="0"/>
                  <a:t>One-vs-one:</a:t>
                </a:r>
              </a:p>
              <a:p>
                <a:pPr lvl="1"/>
                <a:r>
                  <a:rPr lang="en-US" dirty="0"/>
                  <a:t>Train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SVMs for each pair of classes</a:t>
                </a:r>
              </a:p>
              <a:p>
                <a:pPr lvl="1"/>
                <a:r>
                  <a:rPr lang="en-US" dirty="0"/>
                  <a:t>Test sample assigned to class that wins “majority of votes”</a:t>
                </a:r>
              </a:p>
              <a:p>
                <a:pPr lvl="1"/>
                <a:r>
                  <a:rPr lang="en-US" dirty="0"/>
                  <a:t>Best results but very slow</a:t>
                </a:r>
              </a:p>
              <a:p>
                <a:r>
                  <a:rPr lang="en-US" dirty="0"/>
                  <a:t>One-vs-rest:</a:t>
                </a:r>
              </a:p>
              <a:p>
                <a:pPr lvl="1"/>
                <a:r>
                  <a:rPr lang="en-US" dirty="0"/>
                  <a:t>Train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SVMs:  train each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against all other classes</a:t>
                </a:r>
              </a:p>
              <a:p>
                <a:pPr lvl="1"/>
                <a:r>
                  <a:rPr lang="en-US" dirty="0"/>
                  <a:t>Pick class with highest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Sklearn</a:t>
                </a:r>
                <a:r>
                  <a:rPr lang="en-US" dirty="0"/>
                  <a:t> has both options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1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Widely-Used Benchmark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3090" y="1539277"/>
            <a:ext cx="3652590" cy="4329817"/>
          </a:xfrm>
        </p:spPr>
        <p:txBody>
          <a:bodyPr/>
          <a:lstStyle/>
          <a:p>
            <a:r>
              <a:rPr lang="en-US" dirty="0"/>
              <a:t>We will look at SVM today</a:t>
            </a:r>
          </a:p>
          <a:p>
            <a:r>
              <a:rPr lang="en-US" dirty="0"/>
              <a:t>Not the best algorithm</a:t>
            </a:r>
          </a:p>
          <a:p>
            <a:r>
              <a:rPr lang="en-US" dirty="0"/>
              <a:t>But quite good</a:t>
            </a:r>
          </a:p>
          <a:p>
            <a:r>
              <a:rPr lang="en-US" dirty="0"/>
              <a:t>…and illustrates the main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66" y="2718146"/>
            <a:ext cx="6530791" cy="2699680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 rot="10800000">
            <a:off x="6772270" y="41088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277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3763969" cy="4329817"/>
              </a:xfrm>
            </p:spPr>
            <p:txBody>
              <a:bodyPr/>
              <a:lstStyle/>
              <a:p>
                <a:r>
                  <a:rPr lang="en-US" dirty="0"/>
                  <a:t>Run classifier</a:t>
                </a:r>
              </a:p>
              <a:p>
                <a:r>
                  <a:rPr lang="en-US" dirty="0"/>
                  <a:t>Very slow</a:t>
                </a:r>
              </a:p>
              <a:p>
                <a:pPr lvl="1"/>
                <a:r>
                  <a:rPr lang="en-US" dirty="0"/>
                  <a:t>Several minutes for 40,000 samples</a:t>
                </a:r>
              </a:p>
              <a:p>
                <a:pPr lvl="1"/>
                <a:r>
                  <a:rPr lang="en-US" dirty="0"/>
                  <a:t>Slow in training and test</a:t>
                </a:r>
              </a:p>
              <a:p>
                <a:pPr lvl="1"/>
                <a:r>
                  <a:rPr lang="en-US" dirty="0"/>
                  <a:t>Major drawback of SVM</a:t>
                </a:r>
              </a:p>
              <a:p>
                <a:r>
                  <a:rPr lang="en-US" dirty="0"/>
                  <a:t>Accuracy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≈0.984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Much better than logistic regression</a:t>
                </a:r>
              </a:p>
              <a:p>
                <a:r>
                  <a:rPr lang="en-US" dirty="0"/>
                  <a:t>Can get better with:</a:t>
                </a:r>
              </a:p>
              <a:p>
                <a:pPr lvl="1"/>
                <a:r>
                  <a:rPr lang="en-US" dirty="0"/>
                  <a:t>pre-processing</a:t>
                </a:r>
              </a:p>
              <a:p>
                <a:pPr lvl="1"/>
                <a:r>
                  <a:rPr lang="en-US" dirty="0"/>
                  <a:t>More training data</a:t>
                </a:r>
              </a:p>
              <a:p>
                <a:pPr lvl="1"/>
                <a:r>
                  <a:rPr lang="en-US" dirty="0"/>
                  <a:t>Optimal parameter selection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3763969" cy="4329817"/>
              </a:xfrm>
              <a:blipFill>
                <a:blip r:embed="rId2"/>
                <a:stretch>
                  <a:fillRect l="-3890" t="-1549" r="-3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8" y="1184696"/>
            <a:ext cx="6448425" cy="942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18" y="2127671"/>
            <a:ext cx="5857875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355" y="3814353"/>
            <a:ext cx="3228975" cy="704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6511" y="4698643"/>
            <a:ext cx="5538232" cy="11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771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750917"/>
          </a:xfrm>
        </p:spPr>
        <p:txBody>
          <a:bodyPr/>
          <a:lstStyle/>
          <a:p>
            <a:r>
              <a:rPr lang="en-US" dirty="0"/>
              <a:t>Some of the error are hard even for a human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93" y="2502657"/>
            <a:ext cx="83248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022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 weights in linear classification of images (logistic regression): Match filters</a:t>
            </a:r>
          </a:p>
          <a:p>
            <a:r>
              <a:rPr lang="en-US" dirty="0"/>
              <a:t>Understand the margin in linear classification and maximum margin classifier</a:t>
            </a:r>
          </a:p>
          <a:p>
            <a:r>
              <a:rPr lang="en-US" dirty="0"/>
              <a:t>SVM classifier: Allow violation of margin by introducing slack variables (More robust than linear classifier)</a:t>
            </a:r>
          </a:p>
          <a:p>
            <a:r>
              <a:rPr lang="en-US" dirty="0"/>
              <a:t>Solve constrained optimization using the </a:t>
            </a:r>
            <a:r>
              <a:rPr lang="en-US" dirty="0" err="1"/>
              <a:t>Lagrangian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Understand KKT conditions for a single constraint</a:t>
            </a:r>
          </a:p>
          <a:p>
            <a:r>
              <a:rPr lang="en-US" dirty="0"/>
              <a:t>Extend to nonlinear classifier by feature transformation:  SVM with nonlinear kernels</a:t>
            </a:r>
          </a:p>
          <a:p>
            <a:r>
              <a:rPr lang="en-US" dirty="0"/>
              <a:t>Select SVM parameters from cross-validation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5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Downloading MNIST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63846" y="1539277"/>
                <a:ext cx="5314096" cy="4329817"/>
              </a:xfrm>
            </p:spPr>
            <p:txBody>
              <a:bodyPr/>
              <a:lstStyle/>
              <a:p>
                <a:r>
                  <a:rPr lang="en-US" dirty="0"/>
                  <a:t>MNIST data is available in many sources</a:t>
                </a:r>
              </a:p>
              <a:p>
                <a:r>
                  <a:rPr lang="en-US" dirty="0"/>
                  <a:t>Note: It has been removed from </a:t>
                </a:r>
                <a:r>
                  <a:rPr lang="en-US" dirty="0" err="1"/>
                  <a:t>sklearn</a:t>
                </a:r>
                <a:endParaRPr lang="en-US" dirty="0"/>
              </a:p>
              <a:p>
                <a:r>
                  <a:rPr lang="en-US" dirty="0" err="1"/>
                  <a:t>Tensorflow</a:t>
                </a:r>
                <a:r>
                  <a:rPr lang="en-US" dirty="0"/>
                  <a:t> version:</a:t>
                </a:r>
              </a:p>
              <a:p>
                <a:pPr lvl="1"/>
                <a:r>
                  <a:rPr lang="en-US" dirty="0"/>
                  <a:t>60000 training samples</a:t>
                </a:r>
              </a:p>
              <a:p>
                <a:pPr lvl="1"/>
                <a:r>
                  <a:rPr lang="en-US" dirty="0"/>
                  <a:t>10000 test samples</a:t>
                </a:r>
              </a:p>
              <a:p>
                <a:r>
                  <a:rPr lang="en-US" dirty="0"/>
                  <a:t>Each sample is a 28 x 28 images</a:t>
                </a:r>
              </a:p>
              <a:p>
                <a:r>
                  <a:rPr lang="en-US" dirty="0"/>
                  <a:t>Grayscale:  Pixel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∈{0,1,…,255}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0 = Black and </a:t>
                </a:r>
              </a:p>
              <a:p>
                <a:pPr lvl="1"/>
                <a:r>
                  <a:rPr lang="en-US" dirty="0"/>
                  <a:t>255 = White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3846" y="1539277"/>
                <a:ext cx="5314096" cy="4329817"/>
              </a:xfrm>
              <a:blipFill>
                <a:blip r:embed="rId2"/>
                <a:stretch>
                  <a:fillRect l="-275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3905C8-7ABC-4D02-BBAC-6317CA2C1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17" y="1539277"/>
            <a:ext cx="5744173" cy="2502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E121C3-F94A-47EF-B52B-769670BE8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03" y="4253971"/>
            <a:ext cx="4016320" cy="83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and Vector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this demo, we reshape data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×28×28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×784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But, you can easily go back and forth</a:t>
                </a:r>
              </a:p>
              <a:p>
                <a:r>
                  <a:rPr lang="en-US" dirty="0"/>
                  <a:t>Also, scale the pixel values from -1 to 1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012" y="3325610"/>
            <a:ext cx="1200150" cy="12477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425090" y="3448444"/>
            <a:ext cx="0" cy="10170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98496" y="3764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628012" y="3191205"/>
            <a:ext cx="10569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14902" y="27940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09330" y="4573385"/>
            <a:ext cx="49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xsq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073281" y="3788877"/>
            <a:ext cx="3445726" cy="182956"/>
            <a:chOff x="5464098" y="2865863"/>
            <a:chExt cx="3445726" cy="182956"/>
          </a:xfrm>
        </p:grpSpPr>
        <p:sp>
          <p:nvSpPr>
            <p:cNvPr id="16" name="Rectangle 15"/>
            <p:cNvSpPr/>
            <p:nvPr/>
          </p:nvSpPr>
          <p:spPr>
            <a:xfrm>
              <a:off x="5464098" y="2877015"/>
              <a:ext cx="3445726" cy="15321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20576" y="2865863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64352" y="2875157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81875" y="2877015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234275" y="2884452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401807" y="2873300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flipH="1" flipV="1">
              <a:off x="7643416" y="2873301"/>
              <a:ext cx="88468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Arrow: Right 23"/>
          <p:cNvSpPr/>
          <p:nvPr/>
        </p:nvSpPr>
        <p:spPr>
          <a:xfrm>
            <a:off x="4817761" y="3529059"/>
            <a:ext cx="1933856" cy="278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802" y="3006539"/>
            <a:ext cx="2298901" cy="448898"/>
          </a:xfrm>
          <a:prstGeom prst="rect">
            <a:avLst/>
          </a:prstGeom>
        </p:spPr>
      </p:pic>
      <p:sp>
        <p:nvSpPr>
          <p:cNvPr id="26" name="Arrow: Right 25"/>
          <p:cNvSpPr/>
          <p:nvPr/>
        </p:nvSpPr>
        <p:spPr>
          <a:xfrm rot="10800000">
            <a:off x="4792682" y="3918650"/>
            <a:ext cx="1933856" cy="27840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238" y="4270251"/>
            <a:ext cx="2838901" cy="604021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>
            <a:off x="7070793" y="3587566"/>
            <a:ext cx="34024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7932666" y="3176598"/>
                <a:ext cx="16134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784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666" y="3176598"/>
                <a:ext cx="1613485" cy="369332"/>
              </a:xfrm>
              <a:prstGeom prst="rect">
                <a:avLst/>
              </a:prstGeom>
              <a:blipFill>
                <a:blip r:embed="rId6"/>
                <a:stretch>
                  <a:fillRect l="-301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375384" y="5100883"/>
                <a:ext cx="3539623" cy="866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1,28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28,1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28,28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384" y="5100883"/>
                <a:ext cx="3539623" cy="8668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283588" y="5283089"/>
                <a:ext cx="308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784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588" y="5283089"/>
                <a:ext cx="3082511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C6C84D2-3E48-48A7-B5C4-C3B1ED1CDD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5657" y="1354445"/>
            <a:ext cx="33909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3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Images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405" y="1752983"/>
            <a:ext cx="3800475" cy="3914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45" y="2746437"/>
            <a:ext cx="5191125" cy="141922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9043035" y="2625754"/>
            <a:ext cx="901380" cy="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02806" y="2441088"/>
            <a:ext cx="151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command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5081" y="4328719"/>
            <a:ext cx="3285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random images in the dataset</a:t>
            </a:r>
          </a:p>
          <a:p>
            <a:endParaRPr lang="en-US" dirty="0"/>
          </a:p>
          <a:p>
            <a:r>
              <a:rPr lang="en-US" dirty="0"/>
              <a:t>A human can classify these easily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BD76B6-5223-7545-AC76-51FFE63275CB}"/>
              </a:ext>
            </a:extLst>
          </p:cNvPr>
          <p:cNvSpPr txBox="1"/>
          <p:nvPr/>
        </p:nvSpPr>
        <p:spPr>
          <a:xfrm>
            <a:off x="10002806" y="3918629"/>
            <a:ext cx="1844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permutation is necessary for this dataset, as the original data is ordered by digits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62A49-350E-E64A-9A98-32BE24BC565F}"/>
              </a:ext>
            </a:extLst>
          </p:cNvPr>
          <p:cNvCxnSpPr/>
          <p:nvPr/>
        </p:nvCxnSpPr>
        <p:spPr>
          <a:xfrm flipH="1">
            <a:off x="9101426" y="4496275"/>
            <a:ext cx="901380" cy="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13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 Logistic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9108" y="1539277"/>
            <a:ext cx="7078201" cy="4329817"/>
          </a:xfrm>
        </p:spPr>
        <p:txBody>
          <a:bodyPr/>
          <a:lstStyle/>
          <a:p>
            <a:r>
              <a:rPr lang="en-US" dirty="0"/>
              <a:t>Train on 5000 samples</a:t>
            </a:r>
          </a:p>
          <a:p>
            <a:pPr lvl="1"/>
            <a:r>
              <a:rPr lang="en-US" dirty="0"/>
              <a:t>To reduce training time.</a:t>
            </a:r>
          </a:p>
          <a:p>
            <a:pPr lvl="1"/>
            <a:r>
              <a:rPr lang="en-US" dirty="0"/>
              <a:t>In practice want to train with ~40k</a:t>
            </a:r>
          </a:p>
          <a:p>
            <a:r>
              <a:rPr lang="en-US" dirty="0"/>
              <a:t>Select correct solver (</a:t>
            </a:r>
            <a:r>
              <a:rPr lang="en-US" dirty="0" err="1"/>
              <a:t>lbfgs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Others can be very slow.  Even this will take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2665EA-7684-419D-AAA9-A9DF37B06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39277"/>
            <a:ext cx="3067050" cy="95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919C2B-96DA-4A82-9AB7-7D406A7E3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44" y="3429000"/>
            <a:ext cx="83248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106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35704</TotalTime>
  <Words>2581</Words>
  <Application>Microsoft Office PowerPoint</Application>
  <PresentationFormat>Widescreen</PresentationFormat>
  <Paragraphs>503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Calibri</vt:lpstr>
      <vt:lpstr>Cambria Math</vt:lpstr>
      <vt:lpstr>Wingdings</vt:lpstr>
      <vt:lpstr>Retrospect</vt:lpstr>
      <vt:lpstr>Lecture 8  Support Vector Machines</vt:lpstr>
      <vt:lpstr>Learning Objectives</vt:lpstr>
      <vt:lpstr>Outline</vt:lpstr>
      <vt:lpstr>MNIST Digit Classification</vt:lpstr>
      <vt:lpstr>A Widely-Used Benchmark</vt:lpstr>
      <vt:lpstr>Downloading MNIST</vt:lpstr>
      <vt:lpstr>Matrix and Vector Representation</vt:lpstr>
      <vt:lpstr>Displaying Images in Python</vt:lpstr>
      <vt:lpstr>Try a Logistic Classifier</vt:lpstr>
      <vt:lpstr>Performance</vt:lpstr>
      <vt:lpstr>Recap: Logistic Classifier</vt:lpstr>
      <vt:lpstr>Interpreting the Logistic Classifier Weights</vt:lpstr>
      <vt:lpstr>Visualizing the Weights</vt:lpstr>
      <vt:lpstr>Problems with Logistic Classifier</vt:lpstr>
      <vt:lpstr>Outline</vt:lpstr>
      <vt:lpstr>Linear Separability and Non-Uniqueness of Separating plane</vt:lpstr>
      <vt:lpstr>Hyperplane Basics</vt:lpstr>
      <vt:lpstr>Recap: Linear Separability and Margin</vt:lpstr>
      <vt:lpstr>Which separating plane is better ?</vt:lpstr>
      <vt:lpstr>Maximum Margin Classifier</vt:lpstr>
      <vt:lpstr>Visualizing Maximum Margin Classifier</vt:lpstr>
      <vt:lpstr>Problems with MM classifier</vt:lpstr>
      <vt:lpstr>Outline</vt:lpstr>
      <vt:lpstr>Support Vector Machine</vt:lpstr>
      <vt:lpstr>Hinge Loss</vt:lpstr>
      <vt:lpstr>SVM Optimization</vt:lpstr>
      <vt:lpstr>Alternate Form of SVM Optimization</vt:lpstr>
      <vt:lpstr>Interpreting Parameters</vt:lpstr>
      <vt:lpstr>Support Vectors</vt:lpstr>
      <vt:lpstr>Illustrating Effect of C</vt:lpstr>
      <vt:lpstr>Relation to Logistic Regression</vt:lpstr>
      <vt:lpstr>Outline</vt:lpstr>
      <vt:lpstr>Constrained Optimization</vt:lpstr>
      <vt:lpstr>Lagrangian</vt:lpstr>
      <vt:lpstr>KKT Conditions</vt:lpstr>
      <vt:lpstr>General Procedure for Single Constraint</vt:lpstr>
      <vt:lpstr>KKT Conditions Illustrated</vt:lpstr>
      <vt:lpstr>Multiple Constraints</vt:lpstr>
      <vt:lpstr>SVM Constrained Optimization</vt:lpstr>
      <vt:lpstr>Support Vectors</vt:lpstr>
      <vt:lpstr>Correlation Interpretation of SVM</vt:lpstr>
      <vt:lpstr>Outline</vt:lpstr>
      <vt:lpstr>Transform Problem</vt:lpstr>
      <vt:lpstr>Transform Problem</vt:lpstr>
      <vt:lpstr>Kernel Trick</vt:lpstr>
      <vt:lpstr>Understanding the Kernel</vt:lpstr>
      <vt:lpstr>Possible Kernels</vt:lpstr>
      <vt:lpstr>Parameter Selection</vt:lpstr>
      <vt:lpstr>Multi-Class SVMs</vt:lpstr>
      <vt:lpstr>MNIST Results</vt:lpstr>
      <vt:lpstr>MNIST Errors</vt:lpstr>
      <vt:lpstr>What you should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542</cp:revision>
  <cp:lastPrinted>2016-10-20T14:22:38Z</cp:lastPrinted>
  <dcterms:created xsi:type="dcterms:W3CDTF">2015-03-22T11:15:32Z</dcterms:created>
  <dcterms:modified xsi:type="dcterms:W3CDTF">2019-04-01T14:06:50Z</dcterms:modified>
</cp:coreProperties>
</file>