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8" r:id="rId2"/>
    <p:sldId id="259" r:id="rId3"/>
    <p:sldId id="273" r:id="rId4"/>
    <p:sldId id="260" r:id="rId5"/>
    <p:sldId id="266" r:id="rId6"/>
    <p:sldId id="261" r:id="rId7"/>
    <p:sldId id="267" r:id="rId8"/>
    <p:sldId id="262" r:id="rId9"/>
    <p:sldId id="407" r:id="rId10"/>
    <p:sldId id="409" r:id="rId11"/>
    <p:sldId id="316" r:id="rId12"/>
    <p:sldId id="268" r:id="rId13"/>
    <p:sldId id="410" r:id="rId14"/>
    <p:sldId id="411" r:id="rId15"/>
    <p:sldId id="265" r:id="rId16"/>
    <p:sldId id="412" r:id="rId17"/>
    <p:sldId id="264" r:id="rId18"/>
    <p:sldId id="263" r:id="rId19"/>
    <p:sldId id="271" r:id="rId20"/>
    <p:sldId id="269" r:id="rId21"/>
    <p:sldId id="270" r:id="rId22"/>
    <p:sldId id="272" r:id="rId23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588" autoAdjust="0"/>
    <p:restoredTop sz="94660"/>
  </p:normalViewPr>
  <p:slideViewPr>
    <p:cSldViewPr snapToGrid="0">
      <p:cViewPr>
        <p:scale>
          <a:sx n="115" d="100"/>
          <a:sy n="115" d="100"/>
        </p:scale>
        <p:origin x="632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5/5/18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53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17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1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sz="6600" dirty="0"/>
              <a:t>Summary and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9123:  Introduction to machine learning</a:t>
            </a:r>
          </a:p>
          <a:p>
            <a:r>
              <a:rPr lang="en-US" dirty="0"/>
              <a:t>Prof. Yao Wang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C157C-13E2-534F-96F2-48DA857B9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neural 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BE95F-68B2-C140-836D-A23148874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72322"/>
            <a:ext cx="6359788" cy="4296772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sz="2000" dirty="0"/>
              <a:t>Minimize either RSS (for regression) or cross entropy (for classification) plus some regularization term</a:t>
            </a:r>
          </a:p>
          <a:p>
            <a:pPr lvl="1"/>
            <a:r>
              <a:rPr lang="en-US" sz="2000" dirty="0"/>
              <a:t>Optimize parameters using gradient descent: Chain rule -&gt; error backpropagation </a:t>
            </a:r>
          </a:p>
          <a:p>
            <a:pPr lvl="1"/>
            <a:r>
              <a:rPr lang="en-US" sz="2000" dirty="0"/>
              <a:t>Stochastic gradient descent</a:t>
            </a:r>
          </a:p>
          <a:p>
            <a:pPr lvl="2"/>
            <a:r>
              <a:rPr lang="en-US" sz="1800" dirty="0"/>
              <a:t>Batches, epochs</a:t>
            </a:r>
          </a:p>
          <a:p>
            <a:pPr lvl="2"/>
            <a:r>
              <a:rPr lang="en-US" sz="1800" dirty="0"/>
              <a:t>Looking at the loss curves (training and validation) to determine when to stop</a:t>
            </a:r>
          </a:p>
          <a:p>
            <a:pPr lvl="1"/>
            <a:r>
              <a:rPr lang="en-US" sz="2000" dirty="0"/>
              <a:t>Using </a:t>
            </a:r>
            <a:r>
              <a:rPr lang="en-US" sz="2000" dirty="0" err="1"/>
              <a:t>Keras</a:t>
            </a:r>
            <a:endParaRPr lang="en-US" sz="2000" dirty="0"/>
          </a:p>
          <a:p>
            <a:pPr lvl="2"/>
            <a:r>
              <a:rPr lang="en-US" sz="1600" dirty="0"/>
              <a:t>Step 1. Describe model architecture</a:t>
            </a:r>
          </a:p>
          <a:p>
            <a:pPr lvl="3"/>
            <a:r>
              <a:rPr lang="en-US" sz="1600" dirty="0"/>
              <a:t>Number of hidden units, output units, activations, …</a:t>
            </a:r>
          </a:p>
          <a:p>
            <a:pPr lvl="2"/>
            <a:r>
              <a:rPr lang="en-US" sz="1600" dirty="0"/>
              <a:t>Step 2.  Select an optimizer</a:t>
            </a:r>
          </a:p>
          <a:p>
            <a:pPr lvl="2"/>
            <a:r>
              <a:rPr lang="en-US" sz="1600" dirty="0"/>
              <a:t>Step 3.  Select a loss function and compile the model</a:t>
            </a:r>
          </a:p>
          <a:p>
            <a:pPr lvl="2"/>
            <a:r>
              <a:rPr lang="en-US" sz="1600" dirty="0"/>
              <a:t>Step 4.  Fit the model</a:t>
            </a:r>
          </a:p>
          <a:p>
            <a:pPr lvl="2"/>
            <a:r>
              <a:rPr lang="en-US" sz="1600" dirty="0"/>
              <a:t>Step 5.  Test / use the model</a:t>
            </a:r>
          </a:p>
          <a:p>
            <a:pPr lvl="2"/>
            <a:r>
              <a:rPr lang="en-US" sz="1600" dirty="0"/>
              <a:t>Need to know how to organize your data and labels in tensors</a:t>
            </a:r>
          </a:p>
          <a:p>
            <a:pPr lvl="1"/>
            <a:endParaRPr lang="en-US" sz="2000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0DFF7-1A23-6C44-97AC-EDEDC28A4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201A9F-3BFF-D548-942F-258218D6C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068" y="2910906"/>
            <a:ext cx="4403919" cy="295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52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Gradients on a Computation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76905"/>
                <a:ext cx="5444584" cy="430035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Backpropagation: </a:t>
                </a:r>
                <a:r>
                  <a:rPr lang="en-US" dirty="0"/>
                  <a:t> Compute gradients backwards</a:t>
                </a:r>
              </a:p>
              <a:p>
                <a:pPr lvl="1"/>
                <a:r>
                  <a:rPr lang="en-US" dirty="0"/>
                  <a:t>Use tensor dot products and chain rule</a:t>
                </a:r>
              </a:p>
              <a:p>
                <a:r>
                  <a:rPr lang="en-US" dirty="0"/>
                  <a:t>First compute all derivatives of all the variables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r>
                  <a:rPr lang="en-US" dirty="0"/>
                  <a:t>Then compute gradient of parameters: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You should know how to do this for a 2 layer network</a:t>
                </a:r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76905"/>
                <a:ext cx="5444584" cy="4300353"/>
              </a:xfrm>
              <a:blipFill>
                <a:blip r:embed="rId3"/>
                <a:stretch>
                  <a:fillRect l="-2093" t="-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E9588D50-54CC-43C4-8305-9F5B57B8B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544" y="1702726"/>
            <a:ext cx="4490983" cy="147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84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3DFEF-6822-E04C-A54A-E4971527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4406-B17B-C245-A731-06EA426CD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Restrict the linear weighting to be local kernels sliding over all signal positions (convolution filters)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Appropriate only for input signals for which “neighborhood” is meaningful (spatial or temporal data)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Multiple signals over the same spatial/temporal extent are treated as “channels” and use fully connected weighting across channels – Multichannel convolution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Ex. color signals with 3 channels as input, multiple feature maps in the intermediate layers</a:t>
            </a:r>
          </a:p>
          <a:p>
            <a:pPr lvl="1"/>
            <a:r>
              <a:rPr lang="en-US" dirty="0"/>
              <a:t>Need fully connected layer at the end for a regression or classification task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C137B-EDEC-2345-AC4E-084C5A2D4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2" descr="Image result for alexnet">
            <a:extLst>
              <a:ext uri="{FF2B5EF4-FFF2-40B4-BE49-F238E27FC236}">
                <a16:creationId xmlns:a16="http://schemas.microsoft.com/office/drawing/2014/main" id="{4B42B250-E609-2A4E-9926-85E743ED4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962" y="3582629"/>
            <a:ext cx="6488340" cy="243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190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ED4F9-943D-8546-8412-CDCB7412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Convolution without reversal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79596F-0717-724A-A233-5E6FDA6D8A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6702" y="1539277"/>
                <a:ext cx="10218978" cy="477499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3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lit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 Boundary conditions: which pixels depend on the pixels outside the input?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>
                  <a:lnSpc>
                    <a:spcPct val="200000"/>
                  </a:lnSpc>
                </a:pP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FF0000"/>
                    </a:solidFill>
                  </a:rPr>
                  <a:t>You should be able to compute convolution and count the size of valid and full region!</a:t>
                </a:r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79596F-0717-724A-A233-5E6FDA6D8A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6702" y="1539277"/>
                <a:ext cx="10218978" cy="4774991"/>
              </a:xfrm>
              <a:blipFill>
                <a:blip r:embed="rId2"/>
                <a:stretch>
                  <a:fillRect l="-1242" t="-8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A29DE-3659-4B49-B7B2-23127E4A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FF0FC12D-4F8E-414A-98DC-7DF1DD98F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520" y="2498885"/>
            <a:ext cx="7197470" cy="314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01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D9611-EE5A-D24B-91D6-7501E16C2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Convolutions with Multiple Channels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376FCD-6937-184E-B0A8-68D23C76C2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Weight and bias: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Weight tensor,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Bias vector,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Convolutions performed over space and added over channels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</m:nary>
                          </m:e>
                        </m:nary>
                      </m:e>
                    </m:nary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each output channel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input channel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Computes 2D convolution with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[:,:,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(2D filters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Sums results over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Different 2D filter for each input channel and output channel pair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You should be able to compute multichannel convolution for toy examples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376FCD-6937-184E-B0A8-68D23C76C2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965E4-7DF5-9041-8EBC-45218D9D7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2" descr="https://upload.wikimedia.org/wikipedia/commons/thumb/8/8a/Conv_layers.png/237px-Conv_layers.png">
            <a:extLst>
              <a:ext uri="{FF2B5EF4-FFF2-40B4-BE49-F238E27FC236}">
                <a16:creationId xmlns:a16="http://schemas.microsoft.com/office/drawing/2014/main" id="{78C4DC3F-8A4B-DC4E-A054-3C1DB2DCE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678" y="1686728"/>
            <a:ext cx="2824255" cy="154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950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1504D-9D17-7C4E-A211-36E48E97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B15F5-C2B6-D64A-9085-87F895DFF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layers: conv + fully connected, 100K+ parameters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You should be able to determine the number of parameters based on a given network structure</a:t>
            </a:r>
          </a:p>
          <a:p>
            <a:r>
              <a:rPr lang="en-US" dirty="0"/>
              <a:t>Need large training dataset to train</a:t>
            </a:r>
          </a:p>
          <a:p>
            <a:pPr lvl="1"/>
            <a:r>
              <a:rPr lang="en-US" dirty="0"/>
              <a:t>Data augmentation to increase data size</a:t>
            </a:r>
          </a:p>
          <a:p>
            <a:r>
              <a:rPr lang="en-US" dirty="0"/>
              <a:t>When the input is raw signal, the first few layers learn the feature representation</a:t>
            </a:r>
          </a:p>
          <a:p>
            <a:r>
              <a:rPr lang="en-US" dirty="0"/>
              <a:t>Regularization is important</a:t>
            </a:r>
          </a:p>
          <a:p>
            <a:pPr lvl="1"/>
            <a:r>
              <a:rPr lang="en-US" dirty="0"/>
              <a:t>Batch normalization</a:t>
            </a:r>
          </a:p>
          <a:p>
            <a:pPr lvl="1"/>
            <a:r>
              <a:rPr lang="en-US" dirty="0"/>
              <a:t>Drop out</a:t>
            </a:r>
          </a:p>
          <a:p>
            <a:pPr lvl="1"/>
            <a:r>
              <a:rPr lang="en-US" dirty="0"/>
              <a:t>L1 norm on weights</a:t>
            </a:r>
          </a:p>
          <a:p>
            <a:pPr lvl="1"/>
            <a:r>
              <a:rPr lang="en-US" dirty="0"/>
              <a:t>L2 or L1 norm on activations (output at intermediate layers)</a:t>
            </a:r>
          </a:p>
          <a:p>
            <a:r>
              <a:rPr lang="en-US" dirty="0"/>
              <a:t>Transfer learning</a:t>
            </a:r>
          </a:p>
          <a:p>
            <a:pPr lvl="1"/>
            <a:r>
              <a:rPr lang="en-US" dirty="0"/>
              <a:t>Reuse front end layers of a learnt network for a different task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43820-74DB-D440-821B-8AF2B80FE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85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6254-208A-A740-9E44-A0542E80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18F07-03AB-1B4E-96D4-7787056C8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3998827" cy="4426625"/>
          </a:xfrm>
        </p:spPr>
        <p:txBody>
          <a:bodyPr/>
          <a:lstStyle/>
          <a:p>
            <a:r>
              <a:rPr lang="en-US" dirty="0"/>
              <a:t> CNN is not limited to classification/regression</a:t>
            </a:r>
          </a:p>
          <a:p>
            <a:r>
              <a:rPr lang="en-US" dirty="0"/>
              <a:t> Can be used to map an image to image, speech to speech, or even image to speech</a:t>
            </a:r>
          </a:p>
          <a:p>
            <a:pPr lvl="1"/>
            <a:r>
              <a:rPr lang="en-US" dirty="0"/>
              <a:t>Denoising</a:t>
            </a:r>
          </a:p>
          <a:p>
            <a:pPr lvl="1"/>
            <a:r>
              <a:rPr lang="en-US" dirty="0"/>
              <a:t>Segmentation</a:t>
            </a:r>
          </a:p>
          <a:p>
            <a:pPr lvl="1"/>
            <a:r>
              <a:rPr lang="en-US" dirty="0"/>
              <a:t>Language translation</a:t>
            </a:r>
          </a:p>
          <a:p>
            <a:pPr lvl="1"/>
            <a:r>
              <a:rPr lang="en-US" dirty="0"/>
              <a:t>Image to caption</a:t>
            </a:r>
          </a:p>
          <a:p>
            <a:r>
              <a:rPr lang="en-US" dirty="0"/>
              <a:t>Encoded features for signal reconstruction can be used to learn features without labels.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12FA6-E25C-264B-92E7-67BCEDD88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888334-90B3-1D49-B3D6-FCBAB9F73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444" y="2003237"/>
            <a:ext cx="6409577" cy="363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35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0223B-EB46-9943-B04B-BCAD4F019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A007F-BA02-D149-849D-3C697DB06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4500632" cy="433741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 Can reproduce any function (space partitioning) represented by the training data if we do not constrain the leaf node size and tree depth</a:t>
            </a:r>
          </a:p>
          <a:p>
            <a:r>
              <a:rPr lang="en-US" dirty="0"/>
              <a:t>At each node, choose which feature as the splitting variable and the threshold to maximize loss reduction for the current node</a:t>
            </a:r>
          </a:p>
          <a:p>
            <a:r>
              <a:rPr lang="en-US" dirty="0"/>
              <a:t> Overcome overfit by </a:t>
            </a:r>
          </a:p>
          <a:p>
            <a:pPr lvl="1"/>
            <a:r>
              <a:rPr lang="en-US" dirty="0"/>
              <a:t>pruning.</a:t>
            </a:r>
          </a:p>
          <a:p>
            <a:pPr lvl="1"/>
            <a:r>
              <a:rPr lang="en-US" dirty="0"/>
              <a:t>using multiple trees! (Bagging)</a:t>
            </a:r>
          </a:p>
          <a:p>
            <a:r>
              <a:rPr lang="en-US" dirty="0"/>
              <a:t> Random forest: generating multiple independent trees</a:t>
            </a:r>
          </a:p>
          <a:p>
            <a:r>
              <a:rPr lang="en-US" dirty="0"/>
              <a:t> Can generate feature ranking based on the loss reduction by these features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 A single tree or a few trees is easy to </a:t>
            </a:r>
            <a:r>
              <a:rPr lang="en-US" dirty="0" err="1">
                <a:sym typeface="Wingdings" pitchFamily="2" charset="2"/>
              </a:rPr>
              <a:t>interprete</a:t>
            </a:r>
            <a:r>
              <a:rPr lang="en-US" dirty="0">
                <a:sym typeface="Wingdings" pitchFamily="2" charset="2"/>
              </a:rPr>
              <a:t>! and important for adoption!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C2433-E4A4-DF44-A991-42214B96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7FEDE67C-1B72-A547-8266-8DA820900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340" y="108184"/>
            <a:ext cx="5996660" cy="593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09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44981-7697-7B4E-BDD4-61E26DD31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 ---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C808D-B505-544D-9519-2BA662842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Very important for understanding data without manual labels</a:t>
            </a:r>
          </a:p>
          <a:p>
            <a:pPr lvl="1"/>
            <a:r>
              <a:rPr lang="en-US" dirty="0"/>
              <a:t>Do all patients with a certain disease fall into some “unknown” sub-categories (so that a targeted treatments can be developed for each)</a:t>
            </a:r>
          </a:p>
          <a:p>
            <a:r>
              <a:rPr lang="en-US" dirty="0"/>
              <a:t> Underlying assumption:</a:t>
            </a:r>
          </a:p>
          <a:p>
            <a:pPr lvl="1"/>
            <a:r>
              <a:rPr lang="en-US" dirty="0"/>
              <a:t>Samples are similar within the same cluster, and different among different clusters</a:t>
            </a:r>
          </a:p>
          <a:p>
            <a:pPr lvl="1"/>
            <a:r>
              <a:rPr lang="en-US" dirty="0"/>
              <a:t>Similarity is captured by a chosen distance metric over a chosen feature space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Clustering performance is as good (or bad) as the features used!</a:t>
            </a:r>
          </a:p>
          <a:p>
            <a:r>
              <a:rPr lang="en-US" dirty="0"/>
              <a:t> K-means and EM-GMM can lead to meaningful clusters only when the clusters are separable in the feature space chosen and the number of clusters is known</a:t>
            </a:r>
          </a:p>
          <a:p>
            <a:r>
              <a:rPr lang="en-US" dirty="0"/>
              <a:t> Unsupervised feature learning (e.g. autoencoders, spectral embedding) can be used to learn the features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0F6F6-D000-A541-AE86-8E30CD38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884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4DCD-FA3F-1E4E-B2E0-91A0066D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and GMM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D3270-1DC3-7546-AF4D-8A86D84A4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K-means: Represent each cluster by its mean (centroid), assign a sample to the nearest centroid</a:t>
            </a:r>
          </a:p>
          <a:p>
            <a:r>
              <a:rPr lang="en-US" dirty="0"/>
              <a:t>GMM:  Represent each cluster by its mean and covariance matrix and prior probability, assign a sample by computing the posterior probability (soft assignment)</a:t>
            </a:r>
          </a:p>
          <a:p>
            <a:r>
              <a:rPr lang="en-US" dirty="0"/>
              <a:t>Clusters are determined iteratively (EM algorithm) </a:t>
            </a:r>
          </a:p>
          <a:p>
            <a:pPr lvl="2"/>
            <a:r>
              <a:rPr lang="en-US" sz="1800" dirty="0"/>
              <a:t>E-step: Determine cluster assignment (nearest neighbor in K-means)</a:t>
            </a:r>
          </a:p>
          <a:p>
            <a:pPr lvl="2"/>
            <a:r>
              <a:rPr lang="en-US" sz="1800" dirty="0"/>
              <a:t>M-step: Determine cluster parameters (centroid update in K-means)</a:t>
            </a:r>
          </a:p>
          <a:p>
            <a:pPr lvl="2"/>
            <a:r>
              <a:rPr lang="en-US" sz="1800" dirty="0"/>
              <a:t>Greedy algorithm: Sensitive to initial solution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FE4DD-C5CA-AC42-9043-AB215843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83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3D69-DFFA-0C43-B979-E7C4633E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D6C63-6120-C448-AFEA-DD76CB449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Supervised learning: 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Various methods</a:t>
            </a:r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/>
              <a:t>Principle component analysis</a:t>
            </a:r>
          </a:p>
          <a:p>
            <a:pPr lvl="1"/>
            <a:r>
              <a:rPr lang="en-US" dirty="0"/>
              <a:t>Clustering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E84CE-2A97-D242-BF90-1AF607024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34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42294-E946-904B-BA7C-90C95BAAE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features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FD23F-6A99-CA4B-89B8-5804AFBB1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 Given many hand-crafted features, how  to select the useful features?</a:t>
            </a:r>
          </a:p>
          <a:p>
            <a:pPr lvl="1"/>
            <a:r>
              <a:rPr lang="en-US" dirty="0"/>
              <a:t>Ideally, try all combination of subsets of features (may not be feasible)</a:t>
            </a:r>
          </a:p>
          <a:p>
            <a:pPr lvl="1"/>
            <a:r>
              <a:rPr lang="en-US" dirty="0"/>
              <a:t>Applying L1 norm on weights as a regularization term (applicable to linear regression, logistic regression, Neural net)</a:t>
            </a:r>
          </a:p>
          <a:p>
            <a:pPr lvl="1"/>
            <a:r>
              <a:rPr lang="en-US" dirty="0"/>
              <a:t>Using decision tree / random forest to generate feature ranking</a:t>
            </a:r>
          </a:p>
          <a:p>
            <a:pPr lvl="1"/>
            <a:r>
              <a:rPr lang="en-US" dirty="0"/>
              <a:t>Forward/backward feature selection</a:t>
            </a:r>
          </a:p>
          <a:p>
            <a:r>
              <a:rPr lang="en-US" dirty="0"/>
              <a:t>Feature dimension reduction by PCA</a:t>
            </a:r>
          </a:p>
          <a:p>
            <a:pPr lvl="1"/>
            <a:r>
              <a:rPr lang="en-US" dirty="0"/>
              <a:t>Using PCA on original features, use PCA coefficients with higher variances</a:t>
            </a:r>
          </a:p>
          <a:p>
            <a:pPr lvl="1"/>
            <a:r>
              <a:rPr lang="en-US" dirty="0"/>
              <a:t>Mathematically sound, but does not “select” among all original features</a:t>
            </a:r>
          </a:p>
          <a:p>
            <a:pPr lvl="1"/>
            <a:r>
              <a:rPr lang="en-US" dirty="0"/>
              <a:t>Useful for both supervised and unsupervised problems!</a:t>
            </a:r>
          </a:p>
          <a:p>
            <a:r>
              <a:rPr lang="en-US" dirty="0"/>
              <a:t> Feature learning using deep networks</a:t>
            </a:r>
          </a:p>
          <a:p>
            <a:pPr lvl="1"/>
            <a:r>
              <a:rPr lang="en-US" dirty="0"/>
              <a:t>Applicable when you have raw data and very large datasets</a:t>
            </a:r>
          </a:p>
          <a:p>
            <a:pPr lvl="1"/>
            <a:r>
              <a:rPr lang="en-US" dirty="0"/>
              <a:t>Can train the network end-to-end for a classification/regression task</a:t>
            </a:r>
          </a:p>
          <a:p>
            <a:pPr lvl="1"/>
            <a:r>
              <a:rPr lang="en-US" dirty="0"/>
              <a:t>Can use auto-encoder structure just for feature learning</a:t>
            </a:r>
          </a:p>
          <a:p>
            <a:r>
              <a:rPr lang="en-US" dirty="0"/>
              <a:t>Other feature learning methods</a:t>
            </a:r>
          </a:p>
          <a:p>
            <a:pPr lvl="1"/>
            <a:r>
              <a:rPr lang="en-US" dirty="0"/>
              <a:t>Spectral embedding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553C8-4BFC-EE43-A79B-15ED13CFA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31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F783-B43C-AC47-9647-FAEFDDC29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component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C866-832A-2144-9EB1-E85B43672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Decompose a raw signal (vector) as a weighted sum of some principle components (basis vectors)</a:t>
            </a:r>
          </a:p>
          <a:p>
            <a:r>
              <a:rPr lang="en-US" dirty="0"/>
              <a:t> Determine the principle components to maximize the variances captured</a:t>
            </a:r>
          </a:p>
          <a:p>
            <a:pPr lvl="1"/>
            <a:r>
              <a:rPr lang="en-US" dirty="0"/>
              <a:t>Eigenvectors of the covariance matrix of the signals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Unsupervised: does not need to know “labels” for the given sample vectors</a:t>
            </a:r>
          </a:p>
          <a:p>
            <a:r>
              <a:rPr lang="en-US" dirty="0"/>
              <a:t> Properties of PCs</a:t>
            </a:r>
          </a:p>
          <a:p>
            <a:pPr lvl="1"/>
            <a:r>
              <a:rPr lang="en-US" dirty="0"/>
              <a:t>Orthonormal to each other</a:t>
            </a:r>
          </a:p>
          <a:p>
            <a:pPr lvl="1"/>
            <a:r>
              <a:rPr lang="en-US" dirty="0"/>
              <a:t>Energy preservation </a:t>
            </a:r>
          </a:p>
          <a:p>
            <a:pPr lvl="1"/>
            <a:r>
              <a:rPr lang="en-US" dirty="0"/>
              <a:t>Energy compaction</a:t>
            </a:r>
          </a:p>
          <a:p>
            <a:r>
              <a:rPr lang="en-US" dirty="0"/>
              <a:t> PCA is powerful for feature dimension reduction because it decorrelates original features and concentrate the total energy to a few coefficients</a:t>
            </a:r>
          </a:p>
          <a:p>
            <a:r>
              <a:rPr lang="en-US" dirty="0"/>
              <a:t> Often used as the first step to convert raw features to reduced/normalized features for classical regressors/classifiers/clustering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55EAF-A8DD-4E4D-9027-B128C4131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15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E405D-988D-D24D-92FD-4814E79F7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which method should I use?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055F3-B89E-FE47-AF0D-8F31A19F0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 Sadly, no simple answer</a:t>
            </a:r>
          </a:p>
          <a:p>
            <a:r>
              <a:rPr lang="en-US" dirty="0"/>
              <a:t> Given a problem, rule out the unsuitable methods</a:t>
            </a:r>
          </a:p>
          <a:p>
            <a:pPr lvl="1"/>
            <a:r>
              <a:rPr lang="en-US" dirty="0"/>
              <a:t>Regression? Classification? Clustering? </a:t>
            </a:r>
          </a:p>
          <a:p>
            <a:pPr lvl="1"/>
            <a:r>
              <a:rPr lang="en-US" dirty="0"/>
              <a:t>Available amount of data with ground truth label, known or unknown features, is feature selection necessary?</a:t>
            </a:r>
          </a:p>
          <a:p>
            <a:pPr lvl="1"/>
            <a:r>
              <a:rPr lang="en-US" dirty="0"/>
              <a:t>Visualize the data! (Are data linearly separable or at least form some clusters?) </a:t>
            </a:r>
          </a:p>
          <a:p>
            <a:r>
              <a:rPr lang="en-US" dirty="0"/>
              <a:t> When you have limited data and plausible features: Ideally try out all plausible methods, each one with optimized parameters and feature subset through cross validation</a:t>
            </a:r>
          </a:p>
          <a:p>
            <a:r>
              <a:rPr lang="en-US" dirty="0"/>
              <a:t> When you have lots of data:</a:t>
            </a:r>
          </a:p>
          <a:p>
            <a:pPr lvl="1"/>
            <a:r>
              <a:rPr lang="en-US" dirty="0"/>
              <a:t>Convnets with many conv  layers if your input signal has spatial/temporal structures </a:t>
            </a:r>
          </a:p>
          <a:p>
            <a:pPr lvl="1"/>
            <a:r>
              <a:rPr lang="en-US" dirty="0" err="1"/>
              <a:t>Neuralnets</a:t>
            </a:r>
            <a:r>
              <a:rPr lang="en-US" dirty="0"/>
              <a:t> with a few dense layers otherwise</a:t>
            </a:r>
          </a:p>
          <a:p>
            <a:pPr lvl="1"/>
            <a:r>
              <a:rPr lang="en-US" dirty="0"/>
              <a:t>Simply divide the data into a training and testing set</a:t>
            </a:r>
          </a:p>
          <a:p>
            <a:r>
              <a:rPr lang="en-US" dirty="0"/>
              <a:t> Data preprocessing (Very important!): </a:t>
            </a:r>
          </a:p>
          <a:p>
            <a:pPr lvl="1"/>
            <a:r>
              <a:rPr lang="en-US" dirty="0"/>
              <a:t>Data imputation (filling in missing entries), hot encoding for categorical features, data normalization and whitening</a:t>
            </a:r>
          </a:p>
          <a:p>
            <a:r>
              <a:rPr lang="en-US" dirty="0"/>
              <a:t> Big open challenge – How to do machine learning with limited data!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0B9CA-F774-A048-9C3F-928E8CB8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76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D1D0E-5C0C-7749-8CC8-80CC37D76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concepts in 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CC853-9C0B-FB42-BF65-124926D14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Training vs. testing</a:t>
            </a:r>
          </a:p>
          <a:p>
            <a:r>
              <a:rPr lang="en-US" dirty="0"/>
              <a:t>Loss function for training</a:t>
            </a:r>
          </a:p>
          <a:p>
            <a:pPr lvl="1"/>
            <a:r>
              <a:rPr lang="en-US" dirty="0"/>
              <a:t>Regression: RSS or MSE for regression</a:t>
            </a:r>
          </a:p>
          <a:p>
            <a:pPr lvl="1"/>
            <a:r>
              <a:rPr lang="en-US" dirty="0"/>
              <a:t>Classification: Log Likelihood or Log posterior probability, cross entropy </a:t>
            </a:r>
          </a:p>
          <a:p>
            <a:pPr lvl="1"/>
            <a:r>
              <a:rPr lang="en-US" dirty="0"/>
              <a:t>Regularization: constrain the model parameters based on some prior knowledge</a:t>
            </a:r>
          </a:p>
          <a:p>
            <a:r>
              <a:rPr lang="en-US" dirty="0"/>
              <a:t>Performance metric (for test samples)</a:t>
            </a:r>
          </a:p>
          <a:p>
            <a:pPr lvl="1"/>
            <a:r>
              <a:rPr lang="en-US" dirty="0"/>
              <a:t>Regression: RSS</a:t>
            </a:r>
          </a:p>
          <a:p>
            <a:pPr lvl="1"/>
            <a:r>
              <a:rPr lang="en-US" dirty="0"/>
              <a:t>Classification: Accuracy, confusion matrix, sensitivity, specificity, precision, recall, ROC curve, AUC</a:t>
            </a:r>
          </a:p>
          <a:p>
            <a:r>
              <a:rPr lang="en-US" dirty="0"/>
              <a:t>Cross validation to estimate the test performance</a:t>
            </a:r>
          </a:p>
          <a:p>
            <a:r>
              <a:rPr lang="en-US" dirty="0"/>
              <a:t>Cross validation for model selection or hyper parameter optimization</a:t>
            </a:r>
          </a:p>
          <a:p>
            <a:r>
              <a:rPr lang="en-US" dirty="0"/>
              <a:t>K&gt;2 folds are needed when we have limited data</a:t>
            </a:r>
          </a:p>
          <a:p>
            <a:r>
              <a:rPr lang="en-US" dirty="0"/>
              <a:t>Bagging (model averaging)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5C149-AB0D-AD44-B717-8C9D68C5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6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6CDD-CBBE-DF48-A4D7-C80F7280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861F0E-57A7-7145-BDB3-3825EB3E96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 Linear regression (linear in model parameters):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Least squares fitting: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</m:nary>
                    <m:r>
                      <a:rPr lang="en-US" b="1" i="0" smtClean="0">
                        <a:latin typeface="Cambria Math" panose="02040503050406030204" pitchFamily="18" charset="0"/>
                      </a:rPr>
                      <m:t>:  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Should normalize the data</a:t>
                </a:r>
              </a:p>
              <a:p>
                <a:r>
                  <a:rPr lang="en-US" dirty="0"/>
                  <a:t> Regularization: </a:t>
                </a:r>
              </a:p>
              <a:p>
                <a:pPr lvl="1"/>
                <a:r>
                  <a:rPr lang="en-US" dirty="0"/>
                  <a:t>Ridge: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(favor small coefficients)</a:t>
                </a:r>
              </a:p>
              <a:p>
                <a:pPr lvl="1"/>
                <a:r>
                  <a:rPr lang="en-US" dirty="0"/>
                  <a:t>LASSO: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/>
                  <a:t> (favor sparse set of coefficients, many are zero)</a:t>
                </a:r>
              </a:p>
              <a:p>
                <a:pPr lvl="2"/>
                <a:r>
                  <a:rPr lang="en-US" sz="1800" dirty="0"/>
                  <a:t>Can be used for feature selection</a:t>
                </a:r>
              </a:p>
              <a:p>
                <a:pPr lvl="2"/>
                <a:r>
                  <a:rPr lang="en-US" sz="1800" dirty="0"/>
                  <a:t>Determine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800" dirty="0"/>
                  <a:t> through cross validation</a:t>
                </a:r>
              </a:p>
              <a:p>
                <a:r>
                  <a:rPr lang="en-US" dirty="0"/>
                  <a:t>Support vector regression </a:t>
                </a:r>
              </a:p>
              <a:p>
                <a:pPr lvl="1"/>
                <a:r>
                  <a:rPr lang="en-US" dirty="0"/>
                  <a:t>Did not discuss in class, but very powerful especially with nonlinear kernel</a:t>
                </a:r>
              </a:p>
              <a:p>
                <a:r>
                  <a:rPr lang="en-US" dirty="0"/>
                  <a:t>Neural net regression</a:t>
                </a:r>
              </a:p>
              <a:p>
                <a:r>
                  <a:rPr lang="en-US" dirty="0"/>
                  <a:t>Decision tree and random forest for regression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861F0E-57A7-7145-BDB3-3825EB3E96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1696" b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D128B-2B78-ED47-9D46-AA536C00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246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2A54D-32F3-0546-A3FC-3E3C668E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AFE21-CD42-1443-8DEC-347BB7692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Logistic regression</a:t>
            </a:r>
          </a:p>
          <a:p>
            <a:r>
              <a:rPr lang="en-US" dirty="0"/>
              <a:t> Support vector classifier</a:t>
            </a:r>
          </a:p>
          <a:p>
            <a:r>
              <a:rPr lang="en-US" dirty="0"/>
              <a:t> Neural net: fully connected</a:t>
            </a:r>
          </a:p>
          <a:p>
            <a:r>
              <a:rPr lang="en-US" dirty="0"/>
              <a:t> Neural net: convolution layers + fully connected</a:t>
            </a:r>
          </a:p>
          <a:p>
            <a:r>
              <a:rPr lang="en-US" dirty="0"/>
              <a:t> Decision trees and random forest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C6139-9F81-8E44-9CAC-729E08BE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34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82AFE-5EE6-5047-8183-21D4F80B7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8043BA-8308-0A4A-99BA-F0579CF344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 Binary classification)</a:t>
                </a:r>
              </a:p>
              <a:p>
                <a:pPr lvl="1"/>
                <a:r>
                  <a:rPr lang="en-US" dirty="0"/>
                  <a:t>Linear discriminant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Mapping z to probability using sigmoidal: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=1/(1+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Minimize log likelihood = binary cross entropy</a:t>
                </a:r>
              </a:p>
              <a:p>
                <a:pPr lvl="1"/>
                <a:r>
                  <a:rPr lang="en-US" dirty="0"/>
                  <a:t>A linear classifier as it divides the feature space using hyperplane</a:t>
                </a:r>
              </a:p>
              <a:p>
                <a:pPr lvl="1"/>
                <a:r>
                  <a:rPr lang="en-US" dirty="0">
                    <a:solidFill>
                      <a:srgbClr val="0070C0"/>
                    </a:solidFill>
                  </a:rPr>
                  <a:t>Good only if the data are approximately linearly separable </a:t>
                </a:r>
                <a:r>
                  <a:rPr lang="en-US" dirty="0">
                    <a:solidFill>
                      <a:srgbClr val="0070C0"/>
                    </a:solidFill>
                    <a:sym typeface="Wingdings" pitchFamily="2" charset="2"/>
                  </a:rPr>
                  <a:t></a:t>
                </a:r>
              </a:p>
              <a:p>
                <a:pPr lvl="1"/>
                <a:r>
                  <a:rPr lang="en-US" dirty="0">
                    <a:sym typeface="Wingdings" pitchFamily="2" charset="2"/>
                  </a:rPr>
                  <a:t>Need to transform original features if not linearly separable</a:t>
                </a:r>
              </a:p>
              <a:p>
                <a:r>
                  <a:rPr lang="en-US" dirty="0">
                    <a:sym typeface="Wingdings" pitchFamily="2" charset="2"/>
                  </a:rPr>
                  <a:t> Multiclass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softmax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Train using multi-class cross entropy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8043BA-8308-0A4A-99BA-F0579CF344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3F77E-AE67-1E4A-86FC-FC76C451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2" descr="https://upload.wikimedia.org/wikipedia/commons/thumb/8/88/Logistic-curve.svg/600px-Logistic-curve.svg.png">
            <a:extLst>
              <a:ext uri="{FF2B5EF4-FFF2-40B4-BE49-F238E27FC236}">
                <a16:creationId xmlns:a16="http://schemas.microsoft.com/office/drawing/2014/main" id="{06BBF3CD-9124-364B-B876-8712B83FD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187" y="1570024"/>
            <a:ext cx="3201242" cy="213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309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12CB9-D778-6C4E-B92B-7D090E5DA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F9CB24-DD00-304C-902A-2FE50C274E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6663969" cy="4627347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2900" dirty="0"/>
                  <a:t>Also use linear discriminant (if using linear kernel):</a:t>
                </a:r>
              </a:p>
              <a:p>
                <a:pPr marL="201168" lvl="1" indent="0">
                  <a:buNone/>
                </a:pP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600" dirty="0"/>
              </a:p>
              <a:p>
                <a:r>
                  <a:rPr lang="en-US" sz="2900" dirty="0"/>
                  <a:t>Minimize a weighted average of the hinge loss (No loss if within the margin) and the margin. C chosen by cross validation</a:t>
                </a:r>
              </a:p>
              <a:p>
                <a:pPr marL="29260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300" i="1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3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30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⁡(0,1−</m:t>
                          </m:r>
                          <m:sSub>
                            <m:sSubPr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3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  <m:r>
                        <a:rPr lang="en-US" sz="23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700" dirty="0"/>
              </a:p>
              <a:p>
                <a:r>
                  <a:rPr lang="en-US" sz="29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Support vectors: samples within the margin or on the wrong side of the line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600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600" dirty="0"/>
                  <a:t>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dirty="0"/>
                  <a:t> are support vectors)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d>
                          <m:dPr>
                            <m:ctrlPr>
                              <a:rPr lang="en-US" sz="2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26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6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/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2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6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b="1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600" b="1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2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nary>
                    <m:r>
                      <a:rPr lang="en-US" sz="26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600" dirty="0"/>
                  <a:t> (weighted average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dirty="0"/>
                  <a:t> with weights proportional to “correlation”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2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900" dirty="0"/>
              </a:p>
              <a:p>
                <a:r>
                  <a:rPr lang="en-US" sz="2900" dirty="0"/>
                  <a:t>Can be extended to nonlinear partition by using non-linear kernels </a:t>
                </a:r>
                <a:endParaRPr lang="en-US" sz="2900" dirty="0">
                  <a:sym typeface="Wingdings" pitchFamily="2" charset="2"/>
                </a:endParaRPr>
              </a:p>
              <a:p>
                <a:pPr marL="29260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700" dirty="0"/>
              </a:p>
              <a:p>
                <a:r>
                  <a:rPr lang="en-US" sz="2900" dirty="0">
                    <a:solidFill>
                      <a:srgbClr val="0070C0"/>
                    </a:solidFill>
                  </a:rPr>
                  <a:t>Need to save many support vectors </a:t>
                </a:r>
                <a:r>
                  <a:rPr lang="en-US" sz="2900" dirty="0">
                    <a:solidFill>
                      <a:srgbClr val="0070C0"/>
                    </a:solidFill>
                    <a:sym typeface="Wingdings" pitchFamily="2" charset="2"/>
                  </a:rPr>
                  <a:t></a:t>
                </a:r>
                <a:endParaRPr lang="en-US" sz="2900" dirty="0">
                  <a:solidFill>
                    <a:srgbClr val="0070C0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F9CB24-DD00-304C-902A-2FE50C274E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6663969" cy="4627347"/>
              </a:xfrm>
              <a:blipFill>
                <a:blip r:embed="rId2"/>
                <a:stretch>
                  <a:fillRect l="-3612" t="-1913" b="-7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AED5F-2CF8-DC4E-911E-2DBB7CEA1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49BFED-EE9D-3242-B3E2-82415FB71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1249" y="1823837"/>
            <a:ext cx="4171006" cy="37962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55C1F8-8B24-8C4F-BF8A-158793DAF6DE}"/>
                  </a:ext>
                </a:extLst>
              </p:cNvPr>
              <p:cNvSpPr txBox="1"/>
              <p:nvPr/>
            </p:nvSpPr>
            <p:spPr>
              <a:xfrm>
                <a:off x="8351503" y="1454505"/>
                <a:ext cx="1297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55C1F8-8B24-8C4F-BF8A-158793DAF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503" y="1454505"/>
                <a:ext cx="1297086" cy="369332"/>
              </a:xfrm>
              <a:prstGeom prst="rect">
                <a:avLst/>
              </a:prstGeom>
              <a:blipFill>
                <a:blip r:embed="rId4"/>
                <a:stretch>
                  <a:fillRect l="-3883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22E13B-62A8-764A-976A-F2ED8ED8B241}"/>
                  </a:ext>
                </a:extLst>
              </p:cNvPr>
              <p:cNvSpPr txBox="1"/>
              <p:nvPr/>
            </p:nvSpPr>
            <p:spPr>
              <a:xfrm>
                <a:off x="10667767" y="5570051"/>
                <a:ext cx="897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High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22E13B-62A8-764A-976A-F2ED8ED8B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767" y="5570051"/>
                <a:ext cx="897233" cy="369332"/>
              </a:xfrm>
              <a:prstGeom prst="rect">
                <a:avLst/>
              </a:prstGeom>
              <a:blipFill>
                <a:blip r:embed="rId5"/>
                <a:stretch>
                  <a:fillRect l="-5634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2B9686-DC7C-F14C-94A9-148C3319D4DD}"/>
                  </a:ext>
                </a:extLst>
              </p:cNvPr>
              <p:cNvSpPr txBox="1"/>
              <p:nvPr/>
            </p:nvSpPr>
            <p:spPr>
              <a:xfrm>
                <a:off x="10198536" y="1454505"/>
                <a:ext cx="469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2B9686-DC7C-F14C-94A9-148C3319D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8536" y="1454505"/>
                <a:ext cx="4692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A785BB-182B-8D4E-A3E6-4ACAC0FB8B06}"/>
                  </a:ext>
                </a:extLst>
              </p:cNvPr>
              <p:cNvSpPr txBox="1"/>
              <p:nvPr/>
            </p:nvSpPr>
            <p:spPr>
              <a:xfrm>
                <a:off x="8379329" y="5583350"/>
                <a:ext cx="469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A785BB-182B-8D4E-A3E6-4ACAC0FB8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329" y="5583350"/>
                <a:ext cx="46923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2219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5361-2550-6B42-A8E4-7D5131C02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41C60-7AC4-F643-876E-1C1E456E3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/>
              <a:t>Stacks of logistic regression layers </a:t>
            </a:r>
          </a:p>
          <a:p>
            <a:pPr lvl="1"/>
            <a:r>
              <a:rPr lang="en-US" sz="2000" dirty="0"/>
              <a:t>Nonlinear mapping after each linear combination is important!</a:t>
            </a:r>
          </a:p>
          <a:p>
            <a:pPr lvl="1"/>
            <a:r>
              <a:rPr lang="en-US" sz="2000" dirty="0"/>
              <a:t>In principle, two layers with sufficient number of hidden nodes can realize any function</a:t>
            </a:r>
          </a:p>
          <a:p>
            <a:pPr lvl="2"/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F7DB9-02E9-0B4A-875E-54ED09582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150" name="Picture 149">
            <a:extLst>
              <a:ext uri="{FF2B5EF4-FFF2-40B4-BE49-F238E27FC236}">
                <a16:creationId xmlns:a16="http://schemas.microsoft.com/office/drawing/2014/main" id="{3A739BE8-E434-574F-B999-D6F3ADD8E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089" y="2986654"/>
            <a:ext cx="7061705" cy="297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722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Outputs and Step 2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038" y="4443933"/>
            <a:ext cx="7557970" cy="1055047"/>
          </a:xfrm>
        </p:spPr>
        <p:txBody>
          <a:bodyPr>
            <a:noAutofit/>
          </a:bodyPr>
          <a:lstStyle/>
          <a:p>
            <a:r>
              <a:rPr lang="en-US" dirty="0"/>
              <a:t>Each output from step 1 is from a linear classifier with soft decision (Logistic regression)</a:t>
            </a:r>
          </a:p>
          <a:p>
            <a:r>
              <a:rPr lang="en-US" dirty="0"/>
              <a:t>Final output is a weighted average of step 1 outputs using the weights indicated on top of the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048" y="1661290"/>
            <a:ext cx="2690756" cy="22569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355381" y="3956177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381" y="3956177"/>
                <a:ext cx="4660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776959" y="2605107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959" y="2605107"/>
                <a:ext cx="4660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887" y="2151813"/>
            <a:ext cx="6772316" cy="164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251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46610</TotalTime>
  <Words>1837</Words>
  <Application>Microsoft Macintosh PowerPoint</Application>
  <PresentationFormat>Widescreen</PresentationFormat>
  <Paragraphs>248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Cambria Math</vt:lpstr>
      <vt:lpstr>Wingdings</vt:lpstr>
      <vt:lpstr>Retrospect</vt:lpstr>
      <vt:lpstr>Summary and Review</vt:lpstr>
      <vt:lpstr>Topics covered</vt:lpstr>
      <vt:lpstr>General concepts in supervised learning</vt:lpstr>
      <vt:lpstr>Regression methods</vt:lpstr>
      <vt:lpstr>Classification methods</vt:lpstr>
      <vt:lpstr>Logistic regression</vt:lpstr>
      <vt:lpstr>Support vector machine</vt:lpstr>
      <vt:lpstr>Neural networks</vt:lpstr>
      <vt:lpstr>Step 1 Outputs and Step 2 Outputs</vt:lpstr>
      <vt:lpstr>Training a neural net</vt:lpstr>
      <vt:lpstr>Gradients on a Computation Graph</vt:lpstr>
      <vt:lpstr>Convolutional neural networks</vt:lpstr>
      <vt:lpstr> Convolution without reversal</vt:lpstr>
      <vt:lpstr>Convolutions with Multiple Channels</vt:lpstr>
      <vt:lpstr>Deep networks</vt:lpstr>
      <vt:lpstr>Autoencoders</vt:lpstr>
      <vt:lpstr>Decision trees</vt:lpstr>
      <vt:lpstr>Unsupervised learning --- Clustering</vt:lpstr>
      <vt:lpstr>K-means and GMM clustering</vt:lpstr>
      <vt:lpstr>What features to use?</vt:lpstr>
      <vt:lpstr>Principle component analysis</vt:lpstr>
      <vt:lpstr>So, which method should I use? 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Microsoft Office User</cp:lastModifiedBy>
  <cp:revision>754</cp:revision>
  <cp:lastPrinted>2017-11-28T14:11:33Z</cp:lastPrinted>
  <dcterms:created xsi:type="dcterms:W3CDTF">2015-03-22T11:15:32Z</dcterms:created>
  <dcterms:modified xsi:type="dcterms:W3CDTF">2018-05-06T19:07:46Z</dcterms:modified>
</cp:coreProperties>
</file>