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3.jpg" ContentType="image/png"/>
  <Override PartName="/ppt/media/image4.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04" r:id="rId3"/>
    <p:sldId id="259" r:id="rId4"/>
    <p:sldId id="316" r:id="rId5"/>
    <p:sldId id="317" r:id="rId6"/>
    <p:sldId id="318" r:id="rId7"/>
    <p:sldId id="321" r:id="rId8"/>
    <p:sldId id="322" r:id="rId9"/>
    <p:sldId id="313" r:id="rId10"/>
    <p:sldId id="314" r:id="rId11"/>
    <p:sldId id="312" r:id="rId12"/>
    <p:sldId id="32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5"/>
    <a:srgbClr val="173376"/>
    <a:srgbClr val="E4E4E4"/>
    <a:srgbClr val="52B0C5"/>
    <a:srgbClr val="D1C3ED"/>
    <a:srgbClr val="003064"/>
    <a:srgbClr val="134098"/>
    <a:srgbClr val="1F6BB7"/>
    <a:srgbClr val="0058B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7" autoAdjust="0"/>
    <p:restoredTop sz="78438" autoAdjust="0"/>
  </p:normalViewPr>
  <p:slideViewPr>
    <p:cSldViewPr snapToGrid="0">
      <p:cViewPr varScale="1">
        <p:scale>
          <a:sx n="90" d="100"/>
          <a:sy n="90" d="100"/>
        </p:scale>
        <p:origin x="321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t>2022/5/16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t>‹#›</a:t>
            </a:fld>
            <a:endParaRPr lang="zh-CN" altLang="en-US"/>
          </a:p>
        </p:txBody>
      </p:sp>
    </p:spTree>
    <p:extLst>
      <p:ext uri="{BB962C8B-B14F-4D97-AF65-F5344CB8AC3E}">
        <p14:creationId xmlns:p14="http://schemas.microsoft.com/office/powerpoint/2010/main" val="228158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a:t>
            </a:fld>
            <a:endParaRPr lang="zh-CN" altLang="en-US"/>
          </a:p>
        </p:txBody>
      </p:sp>
    </p:spTree>
    <p:extLst>
      <p:ext uri="{BB962C8B-B14F-4D97-AF65-F5344CB8AC3E}">
        <p14:creationId xmlns:p14="http://schemas.microsoft.com/office/powerpoint/2010/main" val="24958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10</a:t>
            </a:fld>
            <a:endParaRPr lang="zh-CN" altLang="en-US"/>
          </a:p>
        </p:txBody>
      </p:sp>
    </p:spTree>
    <p:extLst>
      <p:ext uri="{BB962C8B-B14F-4D97-AF65-F5344CB8AC3E}">
        <p14:creationId xmlns:p14="http://schemas.microsoft.com/office/powerpoint/2010/main" val="3837883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11</a:t>
            </a:fld>
            <a:endParaRPr lang="zh-CN" altLang="en-US"/>
          </a:p>
        </p:txBody>
      </p:sp>
    </p:spTree>
    <p:extLst>
      <p:ext uri="{BB962C8B-B14F-4D97-AF65-F5344CB8AC3E}">
        <p14:creationId xmlns:p14="http://schemas.microsoft.com/office/powerpoint/2010/main" val="218132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12</a:t>
            </a:fld>
            <a:endParaRPr lang="zh-CN" altLang="en-US"/>
          </a:p>
        </p:txBody>
      </p:sp>
    </p:spTree>
    <p:extLst>
      <p:ext uri="{BB962C8B-B14F-4D97-AF65-F5344CB8AC3E}">
        <p14:creationId xmlns:p14="http://schemas.microsoft.com/office/powerpoint/2010/main" val="38354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More experiments results will be added for Downpour.</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74459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Non-Blocking Synchronize Stochastic Gradient Descent: Achieve accuracy as high</a:t>
            </a:r>
            <a:r>
              <a:rPr lang="en-US" altLang="zh-CN" baseline="0" dirty="0" smtClean="0"/>
              <a:t> as ASSGD and similar time using as SSGD</a:t>
            </a:r>
          </a:p>
          <a:p>
            <a:endParaRPr lang="en-US" altLang="zh-CN" baseline="0" dirty="0" smtClean="0"/>
          </a:p>
          <a:p>
            <a:r>
              <a:rPr lang="en-US" altLang="zh-CN" sz="1200" b="0" i="0" kern="1200" dirty="0" smtClean="0">
                <a:solidFill>
                  <a:schemeClr val="tx1"/>
                </a:solidFill>
                <a:effectLst/>
                <a:latin typeface="+mn-lt"/>
                <a:ea typeface="+mn-ea"/>
                <a:cs typeface="+mn-cs"/>
              </a:rPr>
              <a:t>1:</a:t>
            </a:r>
            <a:r>
              <a:rPr lang="en-US" altLang="zh-CN" sz="1200" b="1" i="0" kern="1200" dirty="0" smtClean="0">
                <a:solidFill>
                  <a:schemeClr val="tx1"/>
                </a:solidFill>
                <a:effectLst/>
                <a:latin typeface="+mn-lt"/>
                <a:ea typeface="+mn-ea"/>
                <a:cs typeface="+mn-cs"/>
              </a:rPr>
              <a:t>Hardware </a:t>
            </a:r>
            <a:r>
              <a:rPr lang="en-US" altLang="zh-CN" sz="1200" b="1" i="0" kern="1200" dirty="0" err="1" smtClean="0">
                <a:solidFill>
                  <a:schemeClr val="tx1"/>
                </a:solidFill>
                <a:effectLst/>
                <a:latin typeface="+mn-lt"/>
                <a:ea typeface="+mn-ea"/>
                <a:cs typeface="+mn-cs"/>
              </a:rPr>
              <a:t>Approach</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can start from simple ones using existing resources: the NYU Greene HPC clusters mi50. To get computing resources </a:t>
            </a:r>
            <a:r>
              <a:rPr lang="en-US" altLang="zh-CN" sz="1200" b="0" i="0" kern="1200" dirty="0" err="1" smtClean="0">
                <a:solidFill>
                  <a:schemeClr val="tx1"/>
                </a:solidFill>
                <a:effectLst/>
                <a:latin typeface="+mn-lt"/>
                <a:ea typeface="+mn-ea"/>
                <a:cs typeface="+mn-cs"/>
              </a:rPr>
              <a:t>shourtly</a:t>
            </a:r>
            <a:r>
              <a:rPr lang="en-US" altLang="zh-CN" sz="1200" b="0" i="0" kern="1200" dirty="0" smtClean="0">
                <a:solidFill>
                  <a:schemeClr val="tx1"/>
                </a:solidFill>
                <a:effectLst/>
                <a:latin typeface="+mn-lt"/>
                <a:ea typeface="+mn-ea"/>
                <a:cs typeface="+mn-cs"/>
              </a:rPr>
              <a:t>, I use multiple </a:t>
            </a:r>
            <a:r>
              <a:rPr lang="en-US" altLang="zh-CN" sz="1200" b="0" i="0" kern="1200" dirty="0" err="1" smtClean="0">
                <a:solidFill>
                  <a:schemeClr val="tx1"/>
                </a:solidFill>
                <a:effectLst/>
                <a:latin typeface="+mn-lt"/>
                <a:ea typeface="+mn-ea"/>
                <a:cs typeface="+mn-cs"/>
              </a:rPr>
              <a:t>cpu</a:t>
            </a:r>
            <a:r>
              <a:rPr lang="en-US" altLang="zh-CN" sz="1200" b="0" i="0" kern="1200" dirty="0" smtClean="0">
                <a:solidFill>
                  <a:schemeClr val="tx1"/>
                </a:solidFill>
                <a:effectLst/>
                <a:latin typeface="+mn-lt"/>
                <a:ea typeface="+mn-ea"/>
                <a:cs typeface="+mn-cs"/>
              </a:rPr>
              <a:t>-nodes as workers and the parameter server instead of multiple-</a:t>
            </a:r>
            <a:r>
              <a:rPr lang="en-US" altLang="zh-CN" sz="1200" b="0" i="0" kern="1200" dirty="0" err="1" smtClean="0">
                <a:solidFill>
                  <a:schemeClr val="tx1"/>
                </a:solidFill>
                <a:effectLst/>
                <a:latin typeface="+mn-lt"/>
                <a:ea typeface="+mn-ea"/>
                <a:cs typeface="+mn-cs"/>
              </a:rPr>
              <a:t>gpus</a:t>
            </a:r>
            <a:r>
              <a:rPr lang="en-US" altLang="zh-CN" sz="1200" b="0" i="0" kern="1200" dirty="0" smtClean="0">
                <a:solidFill>
                  <a:schemeClr val="tx1"/>
                </a:solidFill>
                <a:effectLst/>
                <a:latin typeface="+mn-lt"/>
                <a:ea typeface="+mn-ea"/>
                <a:cs typeface="+mn-cs"/>
              </a:rPr>
              <a:t>(will be hard to get resources). </a:t>
            </a:r>
          </a:p>
          <a:p>
            <a:r>
              <a:rPr lang="en-US" altLang="zh-CN" sz="1200" b="0" i="0" kern="1200" dirty="0" smtClean="0">
                <a:solidFill>
                  <a:schemeClr val="tx1"/>
                </a:solidFill>
                <a:effectLst/>
                <a:latin typeface="+mn-lt"/>
                <a:ea typeface="+mn-ea"/>
                <a:cs typeface="+mn-cs"/>
              </a:rPr>
              <a:t>2:</a:t>
            </a:r>
            <a:r>
              <a:rPr lang="en-US" altLang="zh-CN" sz="1200" b="1" i="0" kern="1200" dirty="0" smtClean="0">
                <a:solidFill>
                  <a:schemeClr val="tx1"/>
                </a:solidFill>
                <a:effectLst/>
                <a:latin typeface="+mn-lt"/>
                <a:ea typeface="+mn-ea"/>
                <a:cs typeface="+mn-cs"/>
              </a:rPr>
              <a:t>Code Approach</a:t>
            </a:r>
            <a:r>
              <a:rPr lang="en-US" altLang="zh-CN" sz="1200" b="0" i="0" kern="1200" dirty="0" smtClean="0">
                <a:solidFill>
                  <a:schemeClr val="tx1"/>
                </a:solidFill>
                <a:effectLst/>
                <a:latin typeface="+mn-lt"/>
                <a:ea typeface="+mn-ea"/>
                <a:cs typeface="+mn-cs"/>
              </a:rPr>
              <a:t>: Using </a:t>
            </a:r>
            <a:r>
              <a:rPr lang="en-US" altLang="zh-CN" sz="1200" b="0" i="0" kern="1200" dirty="0" err="1" smtClean="0">
                <a:solidFill>
                  <a:schemeClr val="tx1"/>
                </a:solidFill>
                <a:effectLst/>
                <a:latin typeface="+mn-lt"/>
                <a:ea typeface="+mn-ea"/>
                <a:cs typeface="+mn-cs"/>
              </a:rPr>
              <a:t>torch.distributed</a:t>
            </a:r>
            <a:r>
              <a:rPr lang="en-US" altLang="zh-CN" sz="1200" b="0" i="0" kern="1200" dirty="0" smtClean="0">
                <a:solidFill>
                  <a:schemeClr val="tx1"/>
                </a:solidFill>
                <a:effectLst/>
                <a:latin typeface="+mn-lt"/>
                <a:ea typeface="+mn-ea"/>
                <a:cs typeface="+mn-cs"/>
              </a:rPr>
              <a:t> and </a:t>
            </a:r>
            <a:r>
              <a:rPr lang="en-US" altLang="zh-CN" sz="1200" b="0" i="0" kern="1200" dirty="0" err="1" smtClean="0">
                <a:solidFill>
                  <a:schemeClr val="tx1"/>
                </a:solidFill>
                <a:effectLst/>
                <a:latin typeface="+mn-lt"/>
                <a:ea typeface="+mn-ea"/>
                <a:cs typeface="+mn-cs"/>
              </a:rPr>
              <a:t>mpi</a:t>
            </a:r>
            <a:r>
              <a:rPr lang="en-US" altLang="zh-CN" sz="1200" b="0" i="0" kern="1200" dirty="0" smtClean="0">
                <a:solidFill>
                  <a:schemeClr val="tx1"/>
                </a:solidFill>
                <a:effectLst/>
                <a:latin typeface="+mn-lt"/>
                <a:ea typeface="+mn-ea"/>
                <a:cs typeface="+mn-cs"/>
              </a:rPr>
              <a:t> as backend to build the communication scheme. Run the code on NYU HPC with multiple nodes. Single </a:t>
            </a:r>
            <a:r>
              <a:rPr lang="en-US" altLang="zh-CN" sz="1200" b="0" i="0" kern="1200" dirty="0" err="1" smtClean="0">
                <a:solidFill>
                  <a:schemeClr val="tx1"/>
                </a:solidFill>
                <a:effectLst/>
                <a:latin typeface="+mn-lt"/>
                <a:ea typeface="+mn-ea"/>
                <a:cs typeface="+mn-cs"/>
              </a:rPr>
              <a:t>cpu</a:t>
            </a:r>
            <a:r>
              <a:rPr lang="en-US" altLang="zh-CN" sz="1200" b="0" i="0" kern="1200" dirty="0" smtClean="0">
                <a:solidFill>
                  <a:schemeClr val="tx1"/>
                </a:solidFill>
                <a:effectLst/>
                <a:latin typeface="+mn-lt"/>
                <a:ea typeface="+mn-ea"/>
                <a:cs typeface="+mn-cs"/>
              </a:rPr>
              <a:t>/task per node. </a:t>
            </a:r>
          </a:p>
          <a:p>
            <a:r>
              <a:rPr lang="en-US" altLang="zh-CN" sz="1200" b="0" i="0" kern="1200" dirty="0" smtClean="0">
                <a:solidFill>
                  <a:schemeClr val="tx1"/>
                </a:solidFill>
                <a:effectLst/>
                <a:latin typeface="+mn-lt"/>
                <a:ea typeface="+mn-ea"/>
                <a:cs typeface="+mn-cs"/>
              </a:rPr>
              <a:t>4:</a:t>
            </a:r>
            <a:r>
              <a:rPr lang="en-US" altLang="zh-CN" sz="1200" b="1" i="0" kern="1200" dirty="0" smtClean="0">
                <a:solidFill>
                  <a:schemeClr val="tx1"/>
                </a:solidFill>
                <a:effectLst/>
                <a:latin typeface="+mn-lt"/>
                <a:ea typeface="+mn-ea"/>
                <a:cs typeface="+mn-cs"/>
              </a:rPr>
              <a:t>Model used</a:t>
            </a:r>
            <a:r>
              <a:rPr lang="en-US" altLang="zh-CN" sz="1200" b="0" i="0" kern="1200" dirty="0" smtClean="0">
                <a:solidFill>
                  <a:schemeClr val="tx1"/>
                </a:solidFill>
                <a:effectLst/>
                <a:latin typeface="+mn-lt"/>
                <a:ea typeface="+mn-ea"/>
                <a:cs typeface="+mn-cs"/>
              </a:rPr>
              <a:t>: I utilize RESNET50 and CIFAR10 and models and dataset to test the communication </a:t>
            </a:r>
            <a:r>
              <a:rPr lang="en-US" altLang="zh-CN" sz="1200" b="0" i="0" kern="1200" dirty="0" err="1" smtClean="0">
                <a:solidFill>
                  <a:schemeClr val="tx1"/>
                </a:solidFill>
                <a:effectLst/>
                <a:latin typeface="+mn-lt"/>
                <a:ea typeface="+mn-ea"/>
                <a:cs typeface="+mn-cs"/>
              </a:rPr>
              <a:t>shceme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a:t>
            </a:r>
            <a:r>
              <a:rPr lang="en-US" altLang="zh-CN" sz="1200" b="1" i="0" kern="1200" dirty="0" smtClean="0">
                <a:solidFill>
                  <a:schemeClr val="tx1"/>
                </a:solidFill>
                <a:effectLst/>
                <a:latin typeface="+mn-lt"/>
                <a:ea typeface="+mn-ea"/>
                <a:cs typeface="+mn-cs"/>
              </a:rPr>
              <a:t>Performance Test</a:t>
            </a:r>
            <a:r>
              <a:rPr lang="en-US" altLang="zh-CN" sz="1200" b="0" i="0" kern="1200" dirty="0" smtClean="0">
                <a:solidFill>
                  <a:schemeClr val="tx1"/>
                </a:solidFill>
                <a:effectLst/>
                <a:latin typeface="+mn-lt"/>
                <a:ea typeface="+mn-ea"/>
                <a:cs typeface="+mn-cs"/>
              </a:rPr>
              <a:t>: We use </a:t>
            </a:r>
            <a:r>
              <a:rPr lang="en-US" altLang="zh-CN" sz="1200" b="0" i="0" kern="1200" dirty="0" err="1" smtClean="0">
                <a:solidFill>
                  <a:schemeClr val="tx1"/>
                </a:solidFill>
                <a:effectLst/>
                <a:latin typeface="+mn-lt"/>
                <a:ea typeface="+mn-ea"/>
                <a:cs typeface="+mn-cs"/>
              </a:rPr>
              <a:t>PyTorch</a:t>
            </a:r>
            <a:r>
              <a:rPr lang="en-US" altLang="zh-CN" sz="1200" b="0" i="0" kern="1200" dirty="0" smtClean="0">
                <a:solidFill>
                  <a:schemeClr val="tx1"/>
                </a:solidFill>
                <a:effectLst/>
                <a:latin typeface="+mn-lt"/>
                <a:ea typeface="+mn-ea"/>
                <a:cs typeface="+mn-cs"/>
              </a:rPr>
              <a:t> programs to observe the effect and test our method and measure the TTA as well as the final accuracy comparing to other method such as ASGD, HOGWILD(SGD), Downpour. Timing(TTA) and accuracy are tested.</a:t>
            </a:r>
          </a:p>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extLst>
      <p:ext uri="{BB962C8B-B14F-4D97-AF65-F5344CB8AC3E}">
        <p14:creationId xmlns:p14="http://schemas.microsoft.com/office/powerpoint/2010/main" val="86229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extLst>
      <p:ext uri="{BB962C8B-B14F-4D97-AF65-F5344CB8AC3E}">
        <p14:creationId xmlns:p14="http://schemas.microsoft.com/office/powerpoint/2010/main" val="4167143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5</a:t>
            </a:fld>
            <a:endParaRPr lang="zh-CN" altLang="en-US"/>
          </a:p>
        </p:txBody>
      </p:sp>
    </p:spTree>
    <p:extLst>
      <p:ext uri="{BB962C8B-B14F-4D97-AF65-F5344CB8AC3E}">
        <p14:creationId xmlns:p14="http://schemas.microsoft.com/office/powerpoint/2010/main" val="337953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6</a:t>
            </a:fld>
            <a:endParaRPr lang="zh-CN" altLang="en-US"/>
          </a:p>
        </p:txBody>
      </p:sp>
    </p:spTree>
    <p:extLst>
      <p:ext uri="{BB962C8B-B14F-4D97-AF65-F5344CB8AC3E}">
        <p14:creationId xmlns:p14="http://schemas.microsoft.com/office/powerpoint/2010/main" val="238999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More experiments results will be added for Downpour.</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7</a:t>
            </a:fld>
            <a:endParaRPr lang="zh-CN" altLang="en-US"/>
          </a:p>
        </p:txBody>
      </p:sp>
    </p:spTree>
    <p:extLst>
      <p:ext uri="{BB962C8B-B14F-4D97-AF65-F5344CB8AC3E}">
        <p14:creationId xmlns:p14="http://schemas.microsoft.com/office/powerpoint/2010/main" val="209089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More experiments results will be added for Downpour.</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8</a:t>
            </a:fld>
            <a:endParaRPr lang="zh-CN" altLang="en-US"/>
          </a:p>
        </p:txBody>
      </p:sp>
    </p:spTree>
    <p:extLst>
      <p:ext uri="{BB962C8B-B14F-4D97-AF65-F5344CB8AC3E}">
        <p14:creationId xmlns:p14="http://schemas.microsoft.com/office/powerpoint/2010/main" val="101002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More experiments results will be added for Downpour.</a:t>
            </a:r>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t>9</a:t>
            </a:fld>
            <a:endParaRPr lang="zh-CN" altLang="en-US"/>
          </a:p>
        </p:txBody>
      </p:sp>
    </p:spTree>
    <p:extLst>
      <p:ext uri="{BB962C8B-B14F-4D97-AF65-F5344CB8AC3E}">
        <p14:creationId xmlns:p14="http://schemas.microsoft.com/office/powerpoint/2010/main" val="335273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3203758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4630797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8788842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3728369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7925863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6802358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4254243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6627851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0917866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9182559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2022/5/16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9401507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t>2022/5/16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83743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ectorHHZ/HP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81104" y="2125394"/>
            <a:ext cx="10045831" cy="923330"/>
          </a:xfrm>
          <a:prstGeom prst="rect">
            <a:avLst/>
          </a:prstGeom>
          <a:noFill/>
        </p:spPr>
        <p:txBody>
          <a:bodyPr wrap="square" rtlCol="0">
            <a:spAutoFit/>
          </a:bodyPr>
          <a:lstStyle/>
          <a:p>
            <a:pPr algn="ctr"/>
            <a:r>
              <a:rPr lang="en-US" altLang="zh-CN" sz="5400" b="1" dirty="0">
                <a:solidFill>
                  <a:schemeClr val="tx2"/>
                </a:solidFill>
                <a:latin typeface="微软雅黑" panose="020B0503020204020204" pitchFamily="34" charset="-122"/>
                <a:ea typeface="微软雅黑" panose="020B0503020204020204" pitchFamily="34" charset="-122"/>
              </a:rPr>
              <a:t>Final Project Presentation</a:t>
            </a:r>
            <a:endParaRPr lang="zh-CN" altLang="en-US" sz="5400" b="1" dirty="0">
              <a:solidFill>
                <a:schemeClr val="tx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184735" y="3180569"/>
            <a:ext cx="5548635" cy="1508105"/>
          </a:xfrm>
          <a:prstGeom prst="rect">
            <a:avLst/>
          </a:prstGeom>
          <a:noFill/>
        </p:spPr>
        <p:txBody>
          <a:bodyPr wrap="none" rtlCol="0">
            <a:spAutoFit/>
          </a:bodyPr>
          <a:lstStyle/>
          <a:p>
            <a:pPr algn="ctr">
              <a:lnSpc>
                <a:spcPct val="150000"/>
              </a:lnSpc>
            </a:pPr>
            <a:r>
              <a:rPr lang="en" altLang="zh-CN" sz="1600" b="1" dirty="0">
                <a:solidFill>
                  <a:srgbClr val="003265"/>
                </a:solidFill>
                <a:latin typeface="微软雅黑" panose="020B0503020204020204" pitchFamily="34" charset="-122"/>
                <a:ea typeface="微软雅黑" panose="020B0503020204020204" pitchFamily="34" charset="-122"/>
              </a:rPr>
              <a:t>Department of Electrical and Computer Engineering</a:t>
            </a:r>
          </a:p>
          <a:p>
            <a:pPr algn="ctr">
              <a:lnSpc>
                <a:spcPct val="150000"/>
              </a:lnSpc>
            </a:pPr>
            <a:r>
              <a:rPr lang="en" altLang="zh-CN" sz="1600" b="1" dirty="0">
                <a:solidFill>
                  <a:srgbClr val="003265"/>
                </a:solidFill>
                <a:latin typeface="微软雅黑" panose="020B0503020204020204" pitchFamily="34" charset="-122"/>
                <a:ea typeface="微软雅黑" panose="020B0503020204020204" pitchFamily="34" charset="-122"/>
              </a:rPr>
              <a:t>Tandon School of Engineering, New York University </a:t>
            </a:r>
          </a:p>
          <a:p>
            <a:pPr algn="ctr"/>
            <a:r>
              <a:rPr lang="en" altLang="zh-CN" sz="2200" dirty="0">
                <a:solidFill>
                  <a:srgbClr val="173376"/>
                </a:solidFill>
                <a:latin typeface="微软雅黑" panose="020B0503020204020204" pitchFamily="34" charset="-122"/>
                <a:ea typeface="微软雅黑" panose="020B0503020204020204" pitchFamily="34" charset="-122"/>
              </a:rPr>
              <a:t> </a:t>
            </a:r>
          </a:p>
          <a:p>
            <a:pPr algn="ctr"/>
            <a:r>
              <a:rPr lang="en-US" altLang="zh-CN" sz="2200" dirty="0">
                <a:solidFill>
                  <a:schemeClr val="tx2"/>
                </a:solidFill>
                <a:latin typeface="微软雅黑" panose="020B0503020204020204" pitchFamily="34" charset="-122"/>
                <a:ea typeface="微软雅黑" panose="020B0503020204020204" pitchFamily="34" charset="-122"/>
              </a:rPr>
              <a:t> </a:t>
            </a:r>
            <a:endParaRPr lang="zh-CN" altLang="en-US" sz="2200"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445496" y="4546354"/>
            <a:ext cx="3027111" cy="707886"/>
          </a:xfrm>
          <a:prstGeom prst="rect">
            <a:avLst/>
          </a:prstGeom>
          <a:noFill/>
        </p:spPr>
        <p:txBody>
          <a:bodyPr wrap="none" rtlCol="0">
            <a:spAutoFit/>
          </a:bodyPr>
          <a:lstStyle/>
          <a:p>
            <a:pPr algn="ctr"/>
            <a:r>
              <a:rPr lang="en-US" altLang="zh-CN" sz="2000" b="1" dirty="0">
                <a:solidFill>
                  <a:schemeClr val="tx2"/>
                </a:solidFill>
                <a:latin typeface="微软雅黑" panose="020B0503020204020204" pitchFamily="34" charset="-122"/>
                <a:ea typeface="微软雅黑" panose="020B0503020204020204" pitchFamily="34" charset="-122"/>
              </a:rPr>
              <a:t>Present By: Haoze </a:t>
            </a:r>
            <a:r>
              <a:rPr lang="en-US" altLang="zh-CN" sz="2000" b="1" dirty="0" smtClean="0">
                <a:solidFill>
                  <a:schemeClr val="tx2"/>
                </a:solidFill>
                <a:latin typeface="微软雅黑" panose="020B0503020204020204" pitchFamily="34" charset="-122"/>
                <a:ea typeface="微软雅黑" panose="020B0503020204020204" pitchFamily="34" charset="-122"/>
              </a:rPr>
              <a:t>He </a:t>
            </a:r>
          </a:p>
          <a:p>
            <a:pPr algn="ctr"/>
            <a:r>
              <a:rPr lang="en-US" altLang="zh-CN" sz="2000" b="1" dirty="0" smtClean="0">
                <a:solidFill>
                  <a:schemeClr val="tx2"/>
                </a:solidFill>
                <a:latin typeface="微软雅黑" panose="020B0503020204020204" pitchFamily="34" charset="-122"/>
                <a:ea typeface="微软雅黑" panose="020B0503020204020204" pitchFamily="34" charset="-122"/>
              </a:rPr>
              <a:t>NYUID: hh2537</a:t>
            </a:r>
            <a:r>
              <a:rPr lang="zh-CN" altLang="en-US" sz="2000" b="1" dirty="0" smtClean="0">
                <a:solidFill>
                  <a:schemeClr val="tx2"/>
                </a:solidFill>
                <a:latin typeface="微软雅黑" panose="020B0503020204020204" pitchFamily="34" charset="-122"/>
                <a:ea typeface="微软雅黑" panose="020B0503020204020204" pitchFamily="34" charset="-122"/>
              </a:rPr>
              <a:t>  </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7" name="图片 6" descr="图形用户界面, 应用程序&#10;&#10;描述已自动生成">
            <a:extLst>
              <a:ext uri="{FF2B5EF4-FFF2-40B4-BE49-F238E27FC236}">
                <a16:creationId xmlns:a16="http://schemas.microsoft.com/office/drawing/2014/main" id="{F6ABACDE-F5FD-B348-A0C5-3DD9B71F36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039"/>
            <a:ext cx="3900033" cy="2600022"/>
          </a:xfrm>
          <a:prstGeom prst="rect">
            <a:avLst/>
          </a:prstGeom>
        </p:spPr>
      </p:pic>
    </p:spTree>
    <p:extLst>
      <p:ext uri="{BB962C8B-B14F-4D97-AF65-F5344CB8AC3E}">
        <p14:creationId xmlns:p14="http://schemas.microsoft.com/office/powerpoint/2010/main" val="6015473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Observations &amp; Conclusion</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54C9909F-4F72-984B-900A-FBFD6E1FDBEE}"/>
              </a:ext>
            </a:extLst>
          </p:cNvPr>
          <p:cNvSpPr/>
          <p:nvPr/>
        </p:nvSpPr>
        <p:spPr>
          <a:xfrm>
            <a:off x="1219200" y="2486722"/>
            <a:ext cx="10270958" cy="1884555"/>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3265"/>
                </a:solidFill>
                <a:latin typeface="Microsoft YaHei" panose="020B0503020204020204" pitchFamily="34" charset="-122"/>
                <a:ea typeface="Microsoft YaHei" panose="020B0503020204020204" pitchFamily="34" charset="-122"/>
              </a:rPr>
              <a:t>Non-blocking SGD has simiar accuracy with SGD and much higher than ASGD</a:t>
            </a:r>
            <a:endParaRPr lang="en-US" altLang="zh-CN" sz="2000" dirty="0">
              <a:solidFill>
                <a:srgbClr val="003265"/>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003265"/>
                </a:solidFill>
                <a:latin typeface="Microsoft YaHei" panose="020B0503020204020204" pitchFamily="34" charset="-122"/>
                <a:ea typeface="Microsoft YaHei" panose="020B0503020204020204" pitchFamily="34" charset="-122"/>
              </a:rPr>
              <a:t>Non-blocking SGD has similar TTA with ASGD and much quicker than SGD</a:t>
            </a:r>
            <a:endParaRPr lang="en-US" altLang="zh-CN" sz="2000" dirty="0">
              <a:solidFill>
                <a:srgbClr val="003265"/>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003265"/>
                </a:solidFill>
                <a:latin typeface="Microsoft YaHei" panose="020B0503020204020204" pitchFamily="34" charset="-122"/>
                <a:ea typeface="Microsoft YaHei" panose="020B0503020204020204" pitchFamily="34" charset="-122"/>
              </a:rPr>
              <a:t>Non-blocking SGD has even better TTA than ASGD when threashold is high enough(85%)</a:t>
            </a:r>
          </a:p>
        </p:txBody>
      </p:sp>
    </p:spTree>
    <p:extLst>
      <p:ext uri="{BB962C8B-B14F-4D97-AF65-F5344CB8AC3E}">
        <p14:creationId xmlns:p14="http://schemas.microsoft.com/office/powerpoint/2010/main" val="39272311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GitHub Link</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文本框 16">
            <a:extLst>
              <a:ext uri="{FF2B5EF4-FFF2-40B4-BE49-F238E27FC236}">
                <a16:creationId xmlns:a16="http://schemas.microsoft.com/office/drawing/2014/main" id="{CAF85CF9-C812-2D4A-88F7-B099238E111B}"/>
              </a:ext>
            </a:extLst>
          </p:cNvPr>
          <p:cNvSpPr txBox="1"/>
          <p:nvPr/>
        </p:nvSpPr>
        <p:spPr>
          <a:xfrm>
            <a:off x="2111284" y="3135534"/>
            <a:ext cx="7183203" cy="499560"/>
          </a:xfrm>
          <a:prstGeom prst="rect">
            <a:avLst/>
          </a:prstGeom>
          <a:noFill/>
        </p:spPr>
        <p:txBody>
          <a:bodyPr wrap="square" rtlCol="0">
            <a:spAutoFit/>
          </a:bodyPr>
          <a:lstStyle/>
          <a:p>
            <a:pPr>
              <a:lnSpc>
                <a:spcPct val="150000"/>
              </a:lnSpc>
            </a:pP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hlinkClick r:id="rId3"/>
              </a:rPr>
              <a:t>GitHub Link</a:t>
            </a: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https://</a:t>
            </a:r>
            <a:r>
              <a:rPr lang="en-US" altLang="zh-CN" sz="2000" b="1" dirty="0" err="1">
                <a:solidFill>
                  <a:schemeClr val="accent1"/>
                </a:solidFill>
                <a:latin typeface="微软雅黑" panose="020B0503020204020204" pitchFamily="34" charset="-122"/>
                <a:ea typeface="微软雅黑" panose="020B0503020204020204" pitchFamily="34" charset="-122"/>
                <a:cs typeface="Aharoni" panose="02010803020104030203" pitchFamily="2" charset="-79"/>
              </a:rPr>
              <a:t>github.com</a:t>
            </a: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r>
              <a:rPr lang="en-US" altLang="zh-CN" sz="2000" b="1" dirty="0" err="1">
                <a:solidFill>
                  <a:schemeClr val="accent1"/>
                </a:solidFill>
                <a:latin typeface="微软雅黑" panose="020B0503020204020204" pitchFamily="34" charset="-122"/>
                <a:ea typeface="微软雅黑" panose="020B0503020204020204" pitchFamily="34" charset="-122"/>
                <a:cs typeface="Aharoni" panose="02010803020104030203" pitchFamily="2" charset="-79"/>
              </a:rPr>
              <a:t>HectorHHZ</a:t>
            </a: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/HPML</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grpSp>
        <p:nvGrpSpPr>
          <p:cNvPr id="7" name="组合 6">
            <a:extLst>
              <a:ext uri="{FF2B5EF4-FFF2-40B4-BE49-F238E27FC236}">
                <a16:creationId xmlns:a16="http://schemas.microsoft.com/office/drawing/2014/main" id="{A19BB5A4-B4A3-724E-96B8-F5E83C431CEC}"/>
              </a:ext>
            </a:extLst>
          </p:cNvPr>
          <p:cNvGrpSpPr/>
          <p:nvPr/>
        </p:nvGrpSpPr>
        <p:grpSpPr>
          <a:xfrm flipV="1">
            <a:off x="8920959" y="2439804"/>
            <a:ext cx="1526633" cy="1891019"/>
            <a:chOff x="1110504" y="1492274"/>
            <a:chExt cx="1909505" cy="2368526"/>
          </a:xfrm>
          <a:solidFill>
            <a:schemeClr val="accent1"/>
          </a:solidFill>
          <a:effectLst>
            <a:outerShdw blurRad="203200" dist="152400" dir="2700000" algn="tl" rotWithShape="0">
              <a:prstClr val="black">
                <a:alpha val="60000"/>
              </a:prstClr>
            </a:outerShdw>
          </a:effectLst>
        </p:grpSpPr>
        <p:grpSp>
          <p:nvGrpSpPr>
            <p:cNvPr id="9" name="组合 8">
              <a:extLst>
                <a:ext uri="{FF2B5EF4-FFF2-40B4-BE49-F238E27FC236}">
                  <a16:creationId xmlns:a16="http://schemas.microsoft.com/office/drawing/2014/main" id="{6271488A-C965-0444-A375-20B5848630FA}"/>
                </a:ext>
              </a:extLst>
            </p:cNvPr>
            <p:cNvGrpSpPr/>
            <p:nvPr/>
          </p:nvGrpSpPr>
          <p:grpSpPr>
            <a:xfrm rot="10985882">
              <a:off x="2272100" y="1492274"/>
              <a:ext cx="747909" cy="1173537"/>
              <a:chOff x="1335314" y="4786756"/>
              <a:chExt cx="1122806" cy="1761783"/>
            </a:xfrm>
            <a:grpFill/>
          </p:grpSpPr>
          <p:grpSp>
            <p:nvGrpSpPr>
              <p:cNvPr id="11" name="组合 10">
                <a:extLst>
                  <a:ext uri="{FF2B5EF4-FFF2-40B4-BE49-F238E27FC236}">
                    <a16:creationId xmlns:a16="http://schemas.microsoft.com/office/drawing/2014/main" id="{07DA11EC-5156-794E-935D-74955A070576}"/>
                  </a:ext>
                </a:extLst>
              </p:cNvPr>
              <p:cNvGrpSpPr/>
              <p:nvPr/>
            </p:nvGrpSpPr>
            <p:grpSpPr>
              <a:xfrm rot="21435440">
                <a:off x="1441603" y="4786756"/>
                <a:ext cx="1016517" cy="1761783"/>
                <a:chOff x="4376258" y="4808160"/>
                <a:chExt cx="1016517" cy="1761783"/>
              </a:xfrm>
              <a:grpFill/>
            </p:grpSpPr>
            <p:sp>
              <p:nvSpPr>
                <p:cNvPr id="13" name="任意多边形 10">
                  <a:extLst>
                    <a:ext uri="{FF2B5EF4-FFF2-40B4-BE49-F238E27FC236}">
                      <a16:creationId xmlns:a16="http://schemas.microsoft.com/office/drawing/2014/main" id="{71026F93-6D01-5443-BB59-7275932D0D01}"/>
                    </a:ext>
                  </a:extLst>
                </p:cNvPr>
                <p:cNvSpPr/>
                <p:nvPr/>
              </p:nvSpPr>
              <p:spPr>
                <a:xfrm rot="18857641">
                  <a:off x="3748178" y="5511022"/>
                  <a:ext cx="1687001" cy="430842"/>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A25F183-3190-9B44-B92D-8824FC640D32}"/>
                    </a:ext>
                  </a:extLst>
                </p:cNvPr>
                <p:cNvSpPr/>
                <p:nvPr/>
              </p:nvSpPr>
              <p:spPr>
                <a:xfrm rot="2615405">
                  <a:off x="5160547" y="4808160"/>
                  <a:ext cx="232228" cy="434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9">
                <a:extLst>
                  <a:ext uri="{FF2B5EF4-FFF2-40B4-BE49-F238E27FC236}">
                    <a16:creationId xmlns:a16="http://schemas.microsoft.com/office/drawing/2014/main" id="{6E89B4D0-20F9-B048-9004-F46B6EF74244}"/>
                  </a:ext>
                </a:extLst>
              </p:cNvPr>
              <p:cNvCxnSpPr/>
              <p:nvPr/>
            </p:nvCxnSpPr>
            <p:spPr>
              <a:xfrm flipH="1">
                <a:off x="1335314" y="5370285"/>
                <a:ext cx="725714" cy="783772"/>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同心圆 9">
              <a:extLst>
                <a:ext uri="{FF2B5EF4-FFF2-40B4-BE49-F238E27FC236}">
                  <a16:creationId xmlns:a16="http://schemas.microsoft.com/office/drawing/2014/main" id="{9600A10A-F432-1E4F-9E5E-00A9E80AB168}"/>
                </a:ext>
              </a:extLst>
            </p:cNvPr>
            <p:cNvSpPr/>
            <p:nvPr/>
          </p:nvSpPr>
          <p:spPr>
            <a:xfrm>
              <a:off x="1110504" y="2397820"/>
              <a:ext cx="1462980" cy="1462980"/>
            </a:xfrm>
            <a:prstGeom prst="donut">
              <a:avLst>
                <a:gd name="adj" fmla="val 77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340940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5B5C440-A49A-774B-8A44-750DEDC7AB67}"/>
              </a:ext>
            </a:extLst>
          </p:cNvPr>
          <p:cNvSpPr txBox="1"/>
          <p:nvPr/>
        </p:nvSpPr>
        <p:spPr>
          <a:xfrm>
            <a:off x="1457669" y="2505159"/>
            <a:ext cx="9091029" cy="1323439"/>
          </a:xfrm>
          <a:prstGeom prst="rect">
            <a:avLst/>
          </a:prstGeom>
          <a:noFill/>
        </p:spPr>
        <p:txBody>
          <a:bodyPr wrap="square" rtlCol="0">
            <a:spAutoFit/>
          </a:bodyPr>
          <a:lstStyle/>
          <a:p>
            <a:pPr algn="ctr"/>
            <a:r>
              <a:rPr kumimoji="1" lang="en-US" altLang="zh-CN" sz="8000" b="1" dirty="0">
                <a:solidFill>
                  <a:srgbClr val="003265"/>
                </a:solidFill>
                <a:latin typeface="Microsoft YaHei" panose="020B0503020204020204" pitchFamily="34" charset="-122"/>
                <a:ea typeface="Microsoft YaHei" panose="020B0503020204020204" pitchFamily="34" charset="-122"/>
              </a:rPr>
              <a:t>THANK YOU!</a:t>
            </a:r>
          </a:p>
        </p:txBody>
      </p:sp>
      <p:pic>
        <p:nvPicPr>
          <p:cNvPr id="6" name="图片 5" descr="图形用户界面, 应用程序&#10;&#10;描述已自动生成">
            <a:extLst>
              <a:ext uri="{FF2B5EF4-FFF2-40B4-BE49-F238E27FC236}">
                <a16:creationId xmlns:a16="http://schemas.microsoft.com/office/drawing/2014/main" id="{21EB448B-01EF-994C-AF92-5E300D3A20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039"/>
            <a:ext cx="3900033" cy="2600022"/>
          </a:xfrm>
          <a:prstGeom prst="rect">
            <a:avLst/>
          </a:prstGeom>
        </p:spPr>
      </p:pic>
    </p:spTree>
    <p:extLst>
      <p:ext uri="{BB962C8B-B14F-4D97-AF65-F5344CB8AC3E}">
        <p14:creationId xmlns:p14="http://schemas.microsoft.com/office/powerpoint/2010/main" val="6500418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906162" y="2155551"/>
            <a:ext cx="4320680"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01 / Executive Summary</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矩形 50"/>
          <p:cNvSpPr/>
          <p:nvPr/>
        </p:nvSpPr>
        <p:spPr>
          <a:xfrm>
            <a:off x="5906162" y="2731205"/>
            <a:ext cx="4958354"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02 / Approach</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矩形 51"/>
          <p:cNvSpPr/>
          <p:nvPr/>
        </p:nvSpPr>
        <p:spPr>
          <a:xfrm>
            <a:off x="5906162" y="3306859"/>
            <a:ext cx="3627419"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03 / Main Results</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 name="矩形 52"/>
          <p:cNvSpPr/>
          <p:nvPr/>
        </p:nvSpPr>
        <p:spPr>
          <a:xfrm>
            <a:off x="5906162" y="3882513"/>
            <a:ext cx="5114764"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04 / Observation &amp; Conclusion</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a:xfrm>
            <a:off x="5906162" y="4458167"/>
            <a:ext cx="4043954" cy="461665"/>
          </a:xfrm>
          <a:prstGeom prst="rect">
            <a:avLst/>
          </a:prstGeom>
        </p:spPr>
        <p:txBody>
          <a:bodyPr wrap="square">
            <a:spAutoFit/>
          </a:bodyPr>
          <a:lstStyle/>
          <a:p>
            <a:pPr>
              <a:defRPr/>
            </a:pPr>
            <a:r>
              <a:rPr lang="en-US"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05 / GitHub Link</a:t>
            </a:r>
            <a:endParaRPr lang="zh-CN" altLang="zh-CN" sz="24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prstTxWarp prst="textNoShape">
              <a:avLst/>
            </a:prstTxWarp>
            <a:noAutofit/>
          </a:bodyPr>
          <a:lstStyle/>
          <a:p>
            <a:pPr algn="ctr"/>
            <a:endParaRPr lang="zh-CN" altLang="en-US">
              <a:solidFill>
                <a:srgbClr val="262626"/>
              </a:solidFill>
            </a:endParaRPr>
          </a:p>
        </p:txBody>
      </p:sp>
      <p:sp>
        <p:nvSpPr>
          <p:cNvPr id="22" name="TextBox 59"/>
          <p:cNvSpPr txBox="1">
            <a:spLocks noChangeArrowheads="1"/>
          </p:cNvSpPr>
          <p:nvPr/>
        </p:nvSpPr>
        <p:spPr bwMode="auto">
          <a:xfrm flipH="1">
            <a:off x="2506531" y="3044279"/>
            <a:ext cx="2821593" cy="769441"/>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en-US" altLang="zh-CN" sz="4400" b="1" kern="0" dirty="0">
                <a:solidFill>
                  <a:schemeClr val="tx2"/>
                </a:solidFill>
                <a:latin typeface="微软雅黑" pitchFamily="34" charset="-122"/>
                <a:ea typeface="微软雅黑" pitchFamily="34" charset="-122"/>
              </a:rPr>
              <a:t>Agenda</a:t>
            </a:r>
          </a:p>
        </p:txBody>
      </p:sp>
    </p:spTree>
    <p:extLst>
      <p:ext uri="{BB962C8B-B14F-4D97-AF65-F5344CB8AC3E}">
        <p14:creationId xmlns:p14="http://schemas.microsoft.com/office/powerpoint/2010/main" val="14464591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utoShape 9"/>
          <p:cNvSpPr>
            <a:spLocks/>
          </p:cNvSpPr>
          <p:nvPr/>
        </p:nvSpPr>
        <p:spPr bwMode="auto">
          <a:xfrm>
            <a:off x="2441700" y="1294538"/>
            <a:ext cx="6806809" cy="463474"/>
          </a:xfrm>
          <a:prstGeom prst="roundRect">
            <a:avLst>
              <a:gd name="adj" fmla="val 50000"/>
            </a:avLst>
          </a:prstGeom>
          <a:solidFill>
            <a:schemeClr val="accent1">
              <a:alpha val="9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 name="矩形 3"/>
          <p:cNvSpPr>
            <a:spLocks noChangeArrowheads="1"/>
          </p:cNvSpPr>
          <p:nvPr/>
        </p:nvSpPr>
        <p:spPr bwMode="auto">
          <a:xfrm>
            <a:off x="467126" y="261895"/>
            <a:ext cx="5115527"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Executive Summary</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AutoShape 8"/>
          <p:cNvSpPr>
            <a:spLocks/>
          </p:cNvSpPr>
          <p:nvPr/>
        </p:nvSpPr>
        <p:spPr bwMode="auto">
          <a:xfrm>
            <a:off x="2416704" y="3848956"/>
            <a:ext cx="6806809" cy="463474"/>
          </a:xfrm>
          <a:prstGeom prst="roundRect">
            <a:avLst>
              <a:gd name="adj" fmla="val 50000"/>
            </a:avLst>
          </a:prstGeom>
          <a:solidFill>
            <a:schemeClr val="accent2">
              <a:alpha val="8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defRPr/>
            </a:pPr>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0" name="文本框 79"/>
          <p:cNvSpPr txBox="1"/>
          <p:nvPr/>
        </p:nvSpPr>
        <p:spPr>
          <a:xfrm>
            <a:off x="2769454" y="1341609"/>
            <a:ext cx="5980739"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Asynchronized Stochastic Gradient Descent</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1" name="文本框 80"/>
          <p:cNvSpPr txBox="1"/>
          <p:nvPr/>
        </p:nvSpPr>
        <p:spPr>
          <a:xfrm>
            <a:off x="1803228" y="3890802"/>
            <a:ext cx="7863201" cy="369332"/>
          </a:xfrm>
          <a:prstGeom prst="rect">
            <a:avLst/>
          </a:prstGeom>
          <a:noFill/>
        </p:spPr>
        <p:txBody>
          <a:bodyPr wrap="square" rtlCol="0">
            <a:spAutoFit/>
          </a:bodyPr>
          <a:lstStyle/>
          <a:p>
            <a:pPr algn="ctr"/>
            <a:r>
              <a:rPr lang="en"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Synchronous </a:t>
            </a:r>
            <a:r>
              <a:rPr lang="en" altLang="zh-CN" b="1" dirty="0" smtClean="0">
                <a:solidFill>
                  <a:schemeClr val="bg1"/>
                </a:solidFill>
                <a:latin typeface="微软雅黑" panose="020B0503020204020204" pitchFamily="34" charset="-122"/>
                <a:ea typeface="微软雅黑" panose="020B0503020204020204" pitchFamily="34" charset="-122"/>
                <a:cs typeface="Aharoni" panose="02010803020104030203" pitchFamily="2" charset="-79"/>
              </a:rPr>
              <a:t>Stochastic </a:t>
            </a:r>
            <a:r>
              <a:rPr lang="en"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Gradient Descent</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 name="Round Same Side Corner Rectangle 56">
            <a:extLst>
              <a:ext uri="{FF2B5EF4-FFF2-40B4-BE49-F238E27FC236}">
                <a16:creationId xmlns:a16="http://schemas.microsoft.com/office/drawing/2014/main" id="{7B5C122B-EFFC-FC44-8BB1-450347439330}"/>
              </a:ext>
            </a:extLst>
          </p:cNvPr>
          <p:cNvSpPr/>
          <p:nvPr/>
        </p:nvSpPr>
        <p:spPr>
          <a:xfrm rot="10800000" flipH="1">
            <a:off x="6506818" y="5107677"/>
            <a:ext cx="54849" cy="72000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18" name="Round Same Side Corner Rectangle 77">
            <a:extLst>
              <a:ext uri="{FF2B5EF4-FFF2-40B4-BE49-F238E27FC236}">
                <a16:creationId xmlns:a16="http://schemas.microsoft.com/office/drawing/2014/main" id="{E0172969-8FA8-904B-998C-779F2286EE40}"/>
              </a:ext>
            </a:extLst>
          </p:cNvPr>
          <p:cNvSpPr/>
          <p:nvPr/>
        </p:nvSpPr>
        <p:spPr>
          <a:xfrm rot="10800000" flipH="1">
            <a:off x="2270867" y="5128839"/>
            <a:ext cx="54849" cy="7200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0" name="文本框 19">
            <a:extLst>
              <a:ext uri="{FF2B5EF4-FFF2-40B4-BE49-F238E27FC236}">
                <a16:creationId xmlns:a16="http://schemas.microsoft.com/office/drawing/2014/main" id="{45F8A5D9-B304-7E4D-9E43-A140E18052CE}"/>
              </a:ext>
            </a:extLst>
          </p:cNvPr>
          <p:cNvSpPr txBox="1"/>
          <p:nvPr/>
        </p:nvSpPr>
        <p:spPr>
          <a:xfrm>
            <a:off x="2381416" y="5048365"/>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Advantages</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1" name="文本框 20">
            <a:extLst>
              <a:ext uri="{FF2B5EF4-FFF2-40B4-BE49-F238E27FC236}">
                <a16:creationId xmlns:a16="http://schemas.microsoft.com/office/drawing/2014/main" id="{B2C953C7-2F0B-0046-A895-670196508EBA}"/>
              </a:ext>
            </a:extLst>
          </p:cNvPr>
          <p:cNvSpPr txBox="1"/>
          <p:nvPr/>
        </p:nvSpPr>
        <p:spPr>
          <a:xfrm>
            <a:off x="6617367" y="5402712"/>
            <a:ext cx="4939095" cy="369332"/>
          </a:xfrm>
          <a:prstGeom prst="rect">
            <a:avLst/>
          </a:prstGeom>
          <a:noFill/>
        </p:spPr>
        <p:txBody>
          <a:bodyPr wrap="square" rtlCol="0">
            <a:spAutoFit/>
          </a:bodyPr>
          <a:lstStyle/>
          <a:p>
            <a:r>
              <a:rPr lang="en" altLang="zh-CN" dirty="0">
                <a:latin typeface="Microsoft YaHei" panose="020B0503020204020204" pitchFamily="34" charset="-122"/>
                <a:ea typeface="Microsoft YaHei" panose="020B0503020204020204" pitchFamily="34" charset="-122"/>
              </a:rPr>
              <a:t> Lower accuracy</a:t>
            </a:r>
            <a:endParaRPr lang="zh-CN" altLang="en-US" dirty="0">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7364EC13-B4B1-4F43-83B9-353A85E9FD70}"/>
              </a:ext>
            </a:extLst>
          </p:cNvPr>
          <p:cNvSpPr txBox="1"/>
          <p:nvPr/>
        </p:nvSpPr>
        <p:spPr>
          <a:xfrm>
            <a:off x="6617367" y="5048365"/>
            <a:ext cx="2793694" cy="400110"/>
          </a:xfrm>
          <a:prstGeom prst="rect">
            <a:avLst/>
          </a:prstGeom>
          <a:noFill/>
        </p:spPr>
        <p:txBody>
          <a:bodyPr wrap="square" rtlCol="0">
            <a:spAutoFit/>
          </a:bodyPr>
          <a:lstStyle/>
          <a:p>
            <a:r>
              <a:rPr lang="en-US" altLang="zh-CN"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rPr>
              <a:t>Disadvantages</a:t>
            </a:r>
            <a:endParaRPr lang="zh-CN" altLang="en-US"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3" name="Round Same Side Corner Rectangle 56">
            <a:extLst>
              <a:ext uri="{FF2B5EF4-FFF2-40B4-BE49-F238E27FC236}">
                <a16:creationId xmlns:a16="http://schemas.microsoft.com/office/drawing/2014/main" id="{BBD152AF-9339-8347-961E-534402AC92F7}"/>
              </a:ext>
            </a:extLst>
          </p:cNvPr>
          <p:cNvSpPr/>
          <p:nvPr/>
        </p:nvSpPr>
        <p:spPr>
          <a:xfrm rot="10800000" flipH="1">
            <a:off x="6506818" y="2361260"/>
            <a:ext cx="54849" cy="72000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4" name="Round Same Side Corner Rectangle 77">
            <a:extLst>
              <a:ext uri="{FF2B5EF4-FFF2-40B4-BE49-F238E27FC236}">
                <a16:creationId xmlns:a16="http://schemas.microsoft.com/office/drawing/2014/main" id="{99693BA7-3F12-7D4C-A845-2FAE31060C35}"/>
              </a:ext>
            </a:extLst>
          </p:cNvPr>
          <p:cNvSpPr/>
          <p:nvPr/>
        </p:nvSpPr>
        <p:spPr>
          <a:xfrm rot="10800000" flipH="1">
            <a:off x="2270867" y="2382422"/>
            <a:ext cx="54849" cy="7200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25" name="文本框 24">
            <a:extLst>
              <a:ext uri="{FF2B5EF4-FFF2-40B4-BE49-F238E27FC236}">
                <a16:creationId xmlns:a16="http://schemas.microsoft.com/office/drawing/2014/main" id="{D610ED25-0CA0-EB4F-84AB-76299AE1E413}"/>
              </a:ext>
            </a:extLst>
          </p:cNvPr>
          <p:cNvSpPr txBox="1"/>
          <p:nvPr/>
        </p:nvSpPr>
        <p:spPr>
          <a:xfrm>
            <a:off x="2381416" y="2668723"/>
            <a:ext cx="493909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High accuracy</a:t>
            </a:r>
            <a:endParaRPr lang="zh-CN" altLang="en-US" dirty="0"/>
          </a:p>
        </p:txBody>
      </p:sp>
      <p:sp>
        <p:nvSpPr>
          <p:cNvPr id="26" name="文本框 25">
            <a:extLst>
              <a:ext uri="{FF2B5EF4-FFF2-40B4-BE49-F238E27FC236}">
                <a16:creationId xmlns:a16="http://schemas.microsoft.com/office/drawing/2014/main" id="{5DE293A9-F508-904F-92E0-87CC47E71E98}"/>
              </a:ext>
            </a:extLst>
          </p:cNvPr>
          <p:cNvSpPr txBox="1"/>
          <p:nvPr/>
        </p:nvSpPr>
        <p:spPr>
          <a:xfrm>
            <a:off x="2381416" y="2301948"/>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Advantages</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7" name="文本框 26">
            <a:extLst>
              <a:ext uri="{FF2B5EF4-FFF2-40B4-BE49-F238E27FC236}">
                <a16:creationId xmlns:a16="http://schemas.microsoft.com/office/drawing/2014/main" id="{BD87BB89-99F0-FD48-92F9-E7BE0C22CD1F}"/>
              </a:ext>
            </a:extLst>
          </p:cNvPr>
          <p:cNvSpPr txBox="1"/>
          <p:nvPr/>
        </p:nvSpPr>
        <p:spPr>
          <a:xfrm>
            <a:off x="6617367" y="2656295"/>
            <a:ext cx="4939095" cy="369332"/>
          </a:xfrm>
          <a:prstGeom prst="rect">
            <a:avLst/>
          </a:prstGeom>
          <a:noFill/>
        </p:spPr>
        <p:txBody>
          <a:bodyPr wrap="square" rtlCol="0">
            <a:spAutoFit/>
          </a:bodyPr>
          <a:lstStyle/>
          <a:p>
            <a:r>
              <a:rPr lang="en" altLang="zh-CN" dirty="0">
                <a:latin typeface="Microsoft YaHei" panose="020B0503020204020204" pitchFamily="34" charset="-122"/>
                <a:ea typeface="Microsoft YaHei" panose="020B0503020204020204" pitchFamily="34" charset="-122"/>
              </a:rPr>
              <a:t> Waste time and lead to slow converge</a:t>
            </a:r>
            <a:endParaRPr lang="zh-CN" altLang="en-US" dirty="0">
              <a:latin typeface="Microsoft YaHei" panose="020B0503020204020204" pitchFamily="34" charset="-122"/>
              <a:ea typeface="Microsoft YaHei" panose="020B0503020204020204" pitchFamily="34" charset="-122"/>
            </a:endParaRPr>
          </a:p>
        </p:txBody>
      </p:sp>
      <p:sp>
        <p:nvSpPr>
          <p:cNvPr id="28" name="文本框 27">
            <a:extLst>
              <a:ext uri="{FF2B5EF4-FFF2-40B4-BE49-F238E27FC236}">
                <a16:creationId xmlns:a16="http://schemas.microsoft.com/office/drawing/2014/main" id="{C605BEE3-2320-E841-9680-EBAC0CC2F5A1}"/>
              </a:ext>
            </a:extLst>
          </p:cNvPr>
          <p:cNvSpPr txBox="1"/>
          <p:nvPr/>
        </p:nvSpPr>
        <p:spPr>
          <a:xfrm>
            <a:off x="6617367" y="2301948"/>
            <a:ext cx="2437730" cy="400110"/>
          </a:xfrm>
          <a:prstGeom prst="rect">
            <a:avLst/>
          </a:prstGeom>
          <a:noFill/>
        </p:spPr>
        <p:txBody>
          <a:bodyPr wrap="square" rtlCol="0">
            <a:spAutoFit/>
          </a:bodyPr>
          <a:lstStyle/>
          <a:p>
            <a:r>
              <a:rPr lang="en-US" altLang="zh-CN"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rPr>
              <a:t>Disadvantages</a:t>
            </a:r>
            <a:endParaRPr lang="zh-CN" altLang="en-US"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9" name="文本框 28">
            <a:extLst>
              <a:ext uri="{FF2B5EF4-FFF2-40B4-BE49-F238E27FC236}">
                <a16:creationId xmlns:a16="http://schemas.microsoft.com/office/drawing/2014/main" id="{57AD7310-C3DA-FF4D-82C9-8E53021755DF}"/>
              </a:ext>
            </a:extLst>
          </p:cNvPr>
          <p:cNvSpPr txBox="1"/>
          <p:nvPr/>
        </p:nvSpPr>
        <p:spPr>
          <a:xfrm>
            <a:off x="2381416" y="5448475"/>
            <a:ext cx="493909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Time saving</a:t>
            </a:r>
            <a:endParaRPr lang="zh-CN" altLang="en-US" dirty="0"/>
          </a:p>
        </p:txBody>
      </p:sp>
    </p:spTree>
    <p:extLst>
      <p:ext uri="{BB962C8B-B14F-4D97-AF65-F5344CB8AC3E}">
        <p14:creationId xmlns:p14="http://schemas.microsoft.com/office/powerpoint/2010/main" val="40377735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Approach A – Synchronize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圆角矩形 1">
            <a:extLst>
              <a:ext uri="{FF2B5EF4-FFF2-40B4-BE49-F238E27FC236}">
                <a16:creationId xmlns:a16="http://schemas.microsoft.com/office/drawing/2014/main" id="{C1B9B303-EF9D-2C4E-8521-113CE2B06F2A}"/>
              </a:ext>
            </a:extLst>
          </p:cNvPr>
          <p:cNvSpPr/>
          <p:nvPr/>
        </p:nvSpPr>
        <p:spPr bwMode="auto">
          <a:xfrm>
            <a:off x="2782837" y="3318763"/>
            <a:ext cx="3285646"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2" name="圆角矩形 11">
            <a:extLst>
              <a:ext uri="{FF2B5EF4-FFF2-40B4-BE49-F238E27FC236}">
                <a16:creationId xmlns:a16="http://schemas.microsoft.com/office/drawing/2014/main" id="{473AFA38-1A74-5B48-B34F-0EF54D271D8E}"/>
              </a:ext>
            </a:extLst>
          </p:cNvPr>
          <p:cNvSpPr/>
          <p:nvPr/>
        </p:nvSpPr>
        <p:spPr bwMode="auto">
          <a:xfrm>
            <a:off x="6159884" y="3308130"/>
            <a:ext cx="2384666"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4" name="圆角矩形 13">
            <a:extLst>
              <a:ext uri="{FF2B5EF4-FFF2-40B4-BE49-F238E27FC236}">
                <a16:creationId xmlns:a16="http://schemas.microsoft.com/office/drawing/2014/main" id="{509904C8-DA8E-7C47-BD76-99437AA92C29}"/>
              </a:ext>
            </a:extLst>
          </p:cNvPr>
          <p:cNvSpPr/>
          <p:nvPr/>
        </p:nvSpPr>
        <p:spPr bwMode="auto">
          <a:xfrm>
            <a:off x="2782835" y="1597266"/>
            <a:ext cx="13635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 name="圆角矩形 14">
            <a:extLst>
              <a:ext uri="{FF2B5EF4-FFF2-40B4-BE49-F238E27FC236}">
                <a16:creationId xmlns:a16="http://schemas.microsoft.com/office/drawing/2014/main" id="{B4210647-0D61-4F42-AC74-5A7ABB982AEE}"/>
              </a:ext>
            </a:extLst>
          </p:cNvPr>
          <p:cNvSpPr/>
          <p:nvPr/>
        </p:nvSpPr>
        <p:spPr bwMode="auto">
          <a:xfrm>
            <a:off x="2782836" y="2437731"/>
            <a:ext cx="204537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6" name="圆角矩形 15">
            <a:extLst>
              <a:ext uri="{FF2B5EF4-FFF2-40B4-BE49-F238E27FC236}">
                <a16:creationId xmlns:a16="http://schemas.microsoft.com/office/drawing/2014/main" id="{3FA070BD-3F63-4F4A-A969-901457B444E6}"/>
              </a:ext>
            </a:extLst>
          </p:cNvPr>
          <p:cNvSpPr/>
          <p:nvPr/>
        </p:nvSpPr>
        <p:spPr bwMode="auto">
          <a:xfrm>
            <a:off x="2782835" y="4199795"/>
            <a:ext cx="3285646"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 name="圆角矩形 16">
            <a:extLst>
              <a:ext uri="{FF2B5EF4-FFF2-40B4-BE49-F238E27FC236}">
                <a16:creationId xmlns:a16="http://schemas.microsoft.com/office/drawing/2014/main" id="{799C4771-D159-864E-B818-8DE5A137F269}"/>
              </a:ext>
            </a:extLst>
          </p:cNvPr>
          <p:cNvSpPr/>
          <p:nvPr/>
        </p:nvSpPr>
        <p:spPr bwMode="auto">
          <a:xfrm>
            <a:off x="2782833" y="5096705"/>
            <a:ext cx="13635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 name="圆角矩形 17">
            <a:extLst>
              <a:ext uri="{FF2B5EF4-FFF2-40B4-BE49-F238E27FC236}">
                <a16:creationId xmlns:a16="http://schemas.microsoft.com/office/drawing/2014/main" id="{C2B121B1-13BB-9742-AB24-6A1319FA96F3}"/>
              </a:ext>
            </a:extLst>
          </p:cNvPr>
          <p:cNvSpPr/>
          <p:nvPr/>
        </p:nvSpPr>
        <p:spPr bwMode="auto">
          <a:xfrm>
            <a:off x="4146415" y="1591046"/>
            <a:ext cx="1945846"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9" name="圆角矩形 18">
            <a:extLst>
              <a:ext uri="{FF2B5EF4-FFF2-40B4-BE49-F238E27FC236}">
                <a16:creationId xmlns:a16="http://schemas.microsoft.com/office/drawing/2014/main" id="{C28430E9-91BA-F846-BBD7-F42EF9ECA34D}"/>
              </a:ext>
            </a:extLst>
          </p:cNvPr>
          <p:cNvSpPr/>
          <p:nvPr/>
        </p:nvSpPr>
        <p:spPr bwMode="auto">
          <a:xfrm>
            <a:off x="4828208" y="2437731"/>
            <a:ext cx="1264051"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20" name="圆角矩形 19">
            <a:extLst>
              <a:ext uri="{FF2B5EF4-FFF2-40B4-BE49-F238E27FC236}">
                <a16:creationId xmlns:a16="http://schemas.microsoft.com/office/drawing/2014/main" id="{28F802BD-C20D-1B49-AD18-FFF0D5A17157}"/>
              </a:ext>
            </a:extLst>
          </p:cNvPr>
          <p:cNvSpPr/>
          <p:nvPr/>
        </p:nvSpPr>
        <p:spPr bwMode="auto">
          <a:xfrm>
            <a:off x="4146414" y="5080827"/>
            <a:ext cx="1916815"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5" name="直线箭头连接符 4">
            <a:extLst>
              <a:ext uri="{FF2B5EF4-FFF2-40B4-BE49-F238E27FC236}">
                <a16:creationId xmlns:a16="http://schemas.microsoft.com/office/drawing/2014/main" id="{8FB93A22-3A27-6744-A435-C49BB575E67E}"/>
              </a:ext>
            </a:extLst>
          </p:cNvPr>
          <p:cNvCxnSpPr>
            <a:cxnSpLocks/>
          </p:cNvCxnSpPr>
          <p:nvPr/>
        </p:nvCxnSpPr>
        <p:spPr>
          <a:xfrm>
            <a:off x="4146414" y="2079919"/>
            <a:ext cx="0" cy="122296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6" name="直线箭头连接符 25">
            <a:extLst>
              <a:ext uri="{FF2B5EF4-FFF2-40B4-BE49-F238E27FC236}">
                <a16:creationId xmlns:a16="http://schemas.microsoft.com/office/drawing/2014/main" id="{ED4B985B-4191-5048-BB52-F2FF5D81B5C0}"/>
              </a:ext>
            </a:extLst>
          </p:cNvPr>
          <p:cNvCxnSpPr>
            <a:cxnSpLocks/>
          </p:cNvCxnSpPr>
          <p:nvPr/>
        </p:nvCxnSpPr>
        <p:spPr>
          <a:xfrm>
            <a:off x="4828207" y="2960951"/>
            <a:ext cx="0" cy="376281"/>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8" name="直线箭头连接符 27">
            <a:extLst>
              <a:ext uri="{FF2B5EF4-FFF2-40B4-BE49-F238E27FC236}">
                <a16:creationId xmlns:a16="http://schemas.microsoft.com/office/drawing/2014/main" id="{D84B14FA-5B7F-D949-8903-D0B09EC114DC}"/>
              </a:ext>
            </a:extLst>
          </p:cNvPr>
          <p:cNvCxnSpPr>
            <a:cxnSpLocks/>
          </p:cNvCxnSpPr>
          <p:nvPr/>
        </p:nvCxnSpPr>
        <p:spPr>
          <a:xfrm flipV="1">
            <a:off x="4146414" y="3841983"/>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41" name="圆角矩形 40">
            <a:extLst>
              <a:ext uri="{FF2B5EF4-FFF2-40B4-BE49-F238E27FC236}">
                <a16:creationId xmlns:a16="http://schemas.microsoft.com/office/drawing/2014/main" id="{CA29F844-17B5-B04E-85BB-FE5A98A3E485}"/>
              </a:ext>
            </a:extLst>
          </p:cNvPr>
          <p:cNvSpPr/>
          <p:nvPr/>
        </p:nvSpPr>
        <p:spPr bwMode="auto">
          <a:xfrm>
            <a:off x="6170233" y="1592368"/>
            <a:ext cx="117014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2" name="圆角矩形 41">
            <a:extLst>
              <a:ext uri="{FF2B5EF4-FFF2-40B4-BE49-F238E27FC236}">
                <a16:creationId xmlns:a16="http://schemas.microsoft.com/office/drawing/2014/main" id="{93ED2850-05D2-1C4D-A6F3-FE949B146266}"/>
              </a:ext>
            </a:extLst>
          </p:cNvPr>
          <p:cNvSpPr/>
          <p:nvPr/>
        </p:nvSpPr>
        <p:spPr bwMode="auto">
          <a:xfrm>
            <a:off x="6170232" y="2443184"/>
            <a:ext cx="1577808"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3" name="圆角矩形 42">
            <a:extLst>
              <a:ext uri="{FF2B5EF4-FFF2-40B4-BE49-F238E27FC236}">
                <a16:creationId xmlns:a16="http://schemas.microsoft.com/office/drawing/2014/main" id="{1508D213-2881-9C4F-B7B4-F8D0533D41D9}"/>
              </a:ext>
            </a:extLst>
          </p:cNvPr>
          <p:cNvSpPr/>
          <p:nvPr/>
        </p:nvSpPr>
        <p:spPr bwMode="auto">
          <a:xfrm>
            <a:off x="6180582" y="4198088"/>
            <a:ext cx="236397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4" name="圆角矩形 43">
            <a:extLst>
              <a:ext uri="{FF2B5EF4-FFF2-40B4-BE49-F238E27FC236}">
                <a16:creationId xmlns:a16="http://schemas.microsoft.com/office/drawing/2014/main" id="{524F8191-A98F-D141-927A-51B25556829E}"/>
              </a:ext>
            </a:extLst>
          </p:cNvPr>
          <p:cNvSpPr/>
          <p:nvPr/>
        </p:nvSpPr>
        <p:spPr bwMode="auto">
          <a:xfrm>
            <a:off x="6180581" y="5075179"/>
            <a:ext cx="14468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45" name="圆角矩形 44">
            <a:extLst>
              <a:ext uri="{FF2B5EF4-FFF2-40B4-BE49-F238E27FC236}">
                <a16:creationId xmlns:a16="http://schemas.microsoft.com/office/drawing/2014/main" id="{04E6F337-07E8-1A4A-BCF6-4F8A25AF7053}"/>
              </a:ext>
            </a:extLst>
          </p:cNvPr>
          <p:cNvSpPr/>
          <p:nvPr/>
        </p:nvSpPr>
        <p:spPr bwMode="auto">
          <a:xfrm>
            <a:off x="7340095" y="1592368"/>
            <a:ext cx="1204448"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46" name="圆角矩形 45">
            <a:extLst>
              <a:ext uri="{FF2B5EF4-FFF2-40B4-BE49-F238E27FC236}">
                <a16:creationId xmlns:a16="http://schemas.microsoft.com/office/drawing/2014/main" id="{A7A79621-67A3-0B46-A589-1F7FB072A920}"/>
              </a:ext>
            </a:extLst>
          </p:cNvPr>
          <p:cNvSpPr/>
          <p:nvPr/>
        </p:nvSpPr>
        <p:spPr bwMode="auto">
          <a:xfrm>
            <a:off x="7733310" y="2437731"/>
            <a:ext cx="811232"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47" name="圆角矩形 46">
            <a:extLst>
              <a:ext uri="{FF2B5EF4-FFF2-40B4-BE49-F238E27FC236}">
                <a16:creationId xmlns:a16="http://schemas.microsoft.com/office/drawing/2014/main" id="{F71964D1-1DBD-8C47-838F-0EFB2F12B13D}"/>
              </a:ext>
            </a:extLst>
          </p:cNvPr>
          <p:cNvSpPr/>
          <p:nvPr/>
        </p:nvSpPr>
        <p:spPr bwMode="auto">
          <a:xfrm>
            <a:off x="7616822" y="5061944"/>
            <a:ext cx="927721" cy="523220"/>
          </a:xfrm>
          <a:prstGeom prst="roundRect">
            <a:avLst/>
          </a:prstGeom>
          <a:solidFill>
            <a:schemeClr val="accent4">
              <a:lumMod val="40000"/>
              <a:lumOff val="60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51" name="文本框 50">
            <a:extLst>
              <a:ext uri="{FF2B5EF4-FFF2-40B4-BE49-F238E27FC236}">
                <a16:creationId xmlns:a16="http://schemas.microsoft.com/office/drawing/2014/main" id="{A944D055-1057-E044-8FFC-10E290CEDDB5}"/>
              </a:ext>
            </a:extLst>
          </p:cNvPr>
          <p:cNvSpPr txBox="1"/>
          <p:nvPr/>
        </p:nvSpPr>
        <p:spPr>
          <a:xfrm>
            <a:off x="4045507" y="517048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2" name="文本框 51">
            <a:extLst>
              <a:ext uri="{FF2B5EF4-FFF2-40B4-BE49-F238E27FC236}">
                <a16:creationId xmlns:a16="http://schemas.microsoft.com/office/drawing/2014/main" id="{85539862-A17C-2040-B2B7-D7A6BD29C40C}"/>
              </a:ext>
            </a:extLst>
          </p:cNvPr>
          <p:cNvSpPr txBox="1"/>
          <p:nvPr/>
        </p:nvSpPr>
        <p:spPr>
          <a:xfrm>
            <a:off x="4370347" y="2522020"/>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3" name="文本框 52">
            <a:extLst>
              <a:ext uri="{FF2B5EF4-FFF2-40B4-BE49-F238E27FC236}">
                <a16:creationId xmlns:a16="http://schemas.microsoft.com/office/drawing/2014/main" id="{27154BDF-0529-1D43-B9D3-8524F985EF33}"/>
              </a:ext>
            </a:extLst>
          </p:cNvPr>
          <p:cNvSpPr txBox="1"/>
          <p:nvPr/>
        </p:nvSpPr>
        <p:spPr>
          <a:xfrm>
            <a:off x="4005411" y="167823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4" name="文本框 53">
            <a:extLst>
              <a:ext uri="{FF2B5EF4-FFF2-40B4-BE49-F238E27FC236}">
                <a16:creationId xmlns:a16="http://schemas.microsoft.com/office/drawing/2014/main" id="{2C776E43-A444-D44E-80C6-FC1973E2E4E2}"/>
              </a:ext>
            </a:extLst>
          </p:cNvPr>
          <p:cNvSpPr txBox="1"/>
          <p:nvPr/>
        </p:nvSpPr>
        <p:spPr>
          <a:xfrm>
            <a:off x="7115990" y="5152123"/>
            <a:ext cx="1982052"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5" name="文本框 54">
            <a:extLst>
              <a:ext uri="{FF2B5EF4-FFF2-40B4-BE49-F238E27FC236}">
                <a16:creationId xmlns:a16="http://schemas.microsoft.com/office/drawing/2014/main" id="{D11F098B-929F-FA46-8ECD-A9AF849D269F}"/>
              </a:ext>
            </a:extLst>
          </p:cNvPr>
          <p:cNvSpPr txBox="1"/>
          <p:nvPr/>
        </p:nvSpPr>
        <p:spPr>
          <a:xfrm>
            <a:off x="7123216" y="2532066"/>
            <a:ext cx="2046150"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6" name="文本框 55">
            <a:extLst>
              <a:ext uri="{FF2B5EF4-FFF2-40B4-BE49-F238E27FC236}">
                <a16:creationId xmlns:a16="http://schemas.microsoft.com/office/drawing/2014/main" id="{EAEFD9D0-6A58-FD42-915C-AA0751C902BE}"/>
              </a:ext>
            </a:extLst>
          </p:cNvPr>
          <p:cNvSpPr txBox="1"/>
          <p:nvPr/>
        </p:nvSpPr>
        <p:spPr>
          <a:xfrm>
            <a:off x="6863973" y="1688044"/>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Free</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7" name="文本框 56">
            <a:extLst>
              <a:ext uri="{FF2B5EF4-FFF2-40B4-BE49-F238E27FC236}">
                <a16:creationId xmlns:a16="http://schemas.microsoft.com/office/drawing/2014/main" id="{6A6B9736-2D21-034E-9BEC-F140C7C67F8E}"/>
              </a:ext>
            </a:extLst>
          </p:cNvPr>
          <p:cNvSpPr txBox="1"/>
          <p:nvPr/>
        </p:nvSpPr>
        <p:spPr>
          <a:xfrm>
            <a:off x="-387086" y="3214250"/>
            <a:ext cx="3778895" cy="707886"/>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Parameter Server</a:t>
            </a:r>
          </a:p>
          <a:p>
            <a:pPr algn="ctr"/>
            <a:r>
              <a:rPr lang="en-US" altLang="zh-CN"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 Version</a:t>
            </a:r>
            <a:endParaRPr lang="zh-CN" altLang="en-US"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1" name="文本框 60">
            <a:extLst>
              <a:ext uri="{FF2B5EF4-FFF2-40B4-BE49-F238E27FC236}">
                <a16:creationId xmlns:a16="http://schemas.microsoft.com/office/drawing/2014/main" id="{64458992-FCA1-2E43-B527-B0BC87D5BFF6}"/>
              </a:ext>
            </a:extLst>
          </p:cNvPr>
          <p:cNvSpPr txBox="1"/>
          <p:nvPr/>
        </p:nvSpPr>
        <p:spPr>
          <a:xfrm>
            <a:off x="836991" y="1661584"/>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1</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2" name="文本框 61">
            <a:extLst>
              <a:ext uri="{FF2B5EF4-FFF2-40B4-BE49-F238E27FC236}">
                <a16:creationId xmlns:a16="http://schemas.microsoft.com/office/drawing/2014/main" id="{7F6E32CE-1B37-9E4A-81FD-582243BB4AC2}"/>
              </a:ext>
            </a:extLst>
          </p:cNvPr>
          <p:cNvSpPr txBox="1"/>
          <p:nvPr/>
        </p:nvSpPr>
        <p:spPr>
          <a:xfrm>
            <a:off x="828762" y="4272637"/>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3</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3" name="文本框 62">
            <a:extLst>
              <a:ext uri="{FF2B5EF4-FFF2-40B4-BE49-F238E27FC236}">
                <a16:creationId xmlns:a16="http://schemas.microsoft.com/office/drawing/2014/main" id="{70D60E28-9543-8842-841E-F0638D664205}"/>
              </a:ext>
            </a:extLst>
          </p:cNvPr>
          <p:cNvSpPr txBox="1"/>
          <p:nvPr/>
        </p:nvSpPr>
        <p:spPr>
          <a:xfrm>
            <a:off x="834362" y="2499286"/>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2</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4" name="文本框 63">
            <a:extLst>
              <a:ext uri="{FF2B5EF4-FFF2-40B4-BE49-F238E27FC236}">
                <a16:creationId xmlns:a16="http://schemas.microsoft.com/office/drawing/2014/main" id="{F2CCE56F-F998-E64E-8788-780197E6E009}"/>
              </a:ext>
            </a:extLst>
          </p:cNvPr>
          <p:cNvSpPr txBox="1"/>
          <p:nvPr/>
        </p:nvSpPr>
        <p:spPr>
          <a:xfrm>
            <a:off x="840715" y="5175420"/>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4</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65" name="直线箭头连接符 64">
            <a:extLst>
              <a:ext uri="{FF2B5EF4-FFF2-40B4-BE49-F238E27FC236}">
                <a16:creationId xmlns:a16="http://schemas.microsoft.com/office/drawing/2014/main" id="{538C927A-3BBF-5947-BB4A-56B694A1CC6A}"/>
              </a:ext>
            </a:extLst>
          </p:cNvPr>
          <p:cNvCxnSpPr>
            <a:cxnSpLocks/>
          </p:cNvCxnSpPr>
          <p:nvPr/>
        </p:nvCxnSpPr>
        <p:spPr>
          <a:xfrm flipV="1">
            <a:off x="2795090" y="2114266"/>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6" name="直线箭头连接符 65">
            <a:extLst>
              <a:ext uri="{FF2B5EF4-FFF2-40B4-BE49-F238E27FC236}">
                <a16:creationId xmlns:a16="http://schemas.microsoft.com/office/drawing/2014/main" id="{26684A69-A53C-8746-90B2-0E0B05E4AAAD}"/>
              </a:ext>
            </a:extLst>
          </p:cNvPr>
          <p:cNvCxnSpPr>
            <a:cxnSpLocks/>
          </p:cNvCxnSpPr>
          <p:nvPr/>
        </p:nvCxnSpPr>
        <p:spPr>
          <a:xfrm flipV="1">
            <a:off x="2806358" y="2899396"/>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8" name="直线箭头连接符 67">
            <a:extLst>
              <a:ext uri="{FF2B5EF4-FFF2-40B4-BE49-F238E27FC236}">
                <a16:creationId xmlns:a16="http://schemas.microsoft.com/office/drawing/2014/main" id="{4CBE309B-79C3-4940-9CCA-B3F24B3F67AC}"/>
              </a:ext>
            </a:extLst>
          </p:cNvPr>
          <p:cNvCxnSpPr>
            <a:cxnSpLocks/>
          </p:cNvCxnSpPr>
          <p:nvPr/>
        </p:nvCxnSpPr>
        <p:spPr>
          <a:xfrm flipH="1">
            <a:off x="2795725" y="3804254"/>
            <a:ext cx="2626" cy="132225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70" name="直线箭头连接符 69">
            <a:extLst>
              <a:ext uri="{FF2B5EF4-FFF2-40B4-BE49-F238E27FC236}">
                <a16:creationId xmlns:a16="http://schemas.microsoft.com/office/drawing/2014/main" id="{21DF19C3-0B12-CD43-9C08-07074FB4BE64}"/>
              </a:ext>
            </a:extLst>
          </p:cNvPr>
          <p:cNvCxnSpPr>
            <a:cxnSpLocks/>
          </p:cNvCxnSpPr>
          <p:nvPr/>
        </p:nvCxnSpPr>
        <p:spPr>
          <a:xfrm>
            <a:off x="2810082" y="3710255"/>
            <a:ext cx="0" cy="55588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3" name="文本框 72">
            <a:extLst>
              <a:ext uri="{FF2B5EF4-FFF2-40B4-BE49-F238E27FC236}">
                <a16:creationId xmlns:a16="http://schemas.microsoft.com/office/drawing/2014/main" id="{884336A4-4E4E-D74B-92D1-B5626107F953}"/>
              </a:ext>
            </a:extLst>
          </p:cNvPr>
          <p:cNvSpPr txBox="1"/>
          <p:nvPr/>
        </p:nvSpPr>
        <p:spPr>
          <a:xfrm>
            <a:off x="2301847" y="167028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4" name="文本框 73">
            <a:extLst>
              <a:ext uri="{FF2B5EF4-FFF2-40B4-BE49-F238E27FC236}">
                <a16:creationId xmlns:a16="http://schemas.microsoft.com/office/drawing/2014/main" id="{EB871A70-EB46-4C42-9C87-42B3FA4750B8}"/>
              </a:ext>
            </a:extLst>
          </p:cNvPr>
          <p:cNvSpPr txBox="1"/>
          <p:nvPr/>
        </p:nvSpPr>
        <p:spPr>
          <a:xfrm>
            <a:off x="3306918" y="4314850"/>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5" name="文本框 74">
            <a:extLst>
              <a:ext uri="{FF2B5EF4-FFF2-40B4-BE49-F238E27FC236}">
                <a16:creationId xmlns:a16="http://schemas.microsoft.com/office/drawing/2014/main" id="{D146EB0E-4655-164C-B071-9FCF1A3B8965}"/>
              </a:ext>
            </a:extLst>
          </p:cNvPr>
          <p:cNvSpPr txBox="1"/>
          <p:nvPr/>
        </p:nvSpPr>
        <p:spPr>
          <a:xfrm>
            <a:off x="3306918" y="3411008"/>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6" name="文本框 75">
            <a:extLst>
              <a:ext uri="{FF2B5EF4-FFF2-40B4-BE49-F238E27FC236}">
                <a16:creationId xmlns:a16="http://schemas.microsoft.com/office/drawing/2014/main" id="{55FC25DE-E1BC-D048-833F-1961C1D399D4}"/>
              </a:ext>
            </a:extLst>
          </p:cNvPr>
          <p:cNvSpPr txBox="1"/>
          <p:nvPr/>
        </p:nvSpPr>
        <p:spPr>
          <a:xfrm>
            <a:off x="2606646" y="2521905"/>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3" name="文本框 82">
            <a:extLst>
              <a:ext uri="{FF2B5EF4-FFF2-40B4-BE49-F238E27FC236}">
                <a16:creationId xmlns:a16="http://schemas.microsoft.com/office/drawing/2014/main" id="{8AF47C5E-39DF-274F-9A68-64F05B44E531}"/>
              </a:ext>
            </a:extLst>
          </p:cNvPr>
          <p:cNvSpPr txBox="1"/>
          <p:nvPr/>
        </p:nvSpPr>
        <p:spPr>
          <a:xfrm>
            <a:off x="2311962" y="518280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4" name="文本框 83">
            <a:extLst>
              <a:ext uri="{FF2B5EF4-FFF2-40B4-BE49-F238E27FC236}">
                <a16:creationId xmlns:a16="http://schemas.microsoft.com/office/drawing/2014/main" id="{01371D15-D558-284F-AFE2-B1E9ACE94C28}"/>
              </a:ext>
            </a:extLst>
          </p:cNvPr>
          <p:cNvSpPr txBox="1"/>
          <p:nvPr/>
        </p:nvSpPr>
        <p:spPr>
          <a:xfrm>
            <a:off x="5644739" y="1683777"/>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6" name="文本框 85">
            <a:extLst>
              <a:ext uri="{FF2B5EF4-FFF2-40B4-BE49-F238E27FC236}">
                <a16:creationId xmlns:a16="http://schemas.microsoft.com/office/drawing/2014/main" id="{2BC28934-89A2-0F4D-AA02-A88386EDAE73}"/>
              </a:ext>
            </a:extLst>
          </p:cNvPr>
          <p:cNvSpPr txBox="1"/>
          <p:nvPr/>
        </p:nvSpPr>
        <p:spPr>
          <a:xfrm>
            <a:off x="5823932" y="247251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7" name="文本框 86">
            <a:extLst>
              <a:ext uri="{FF2B5EF4-FFF2-40B4-BE49-F238E27FC236}">
                <a16:creationId xmlns:a16="http://schemas.microsoft.com/office/drawing/2014/main" id="{91E6767C-500B-3B41-ABD6-807747BE6620}"/>
              </a:ext>
            </a:extLst>
          </p:cNvPr>
          <p:cNvSpPr txBox="1"/>
          <p:nvPr/>
        </p:nvSpPr>
        <p:spPr>
          <a:xfrm>
            <a:off x="6279321" y="4274045"/>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8" name="文本框 87">
            <a:extLst>
              <a:ext uri="{FF2B5EF4-FFF2-40B4-BE49-F238E27FC236}">
                <a16:creationId xmlns:a16="http://schemas.microsoft.com/office/drawing/2014/main" id="{F88A2381-0AFE-EE46-B70D-5F476E634147}"/>
              </a:ext>
            </a:extLst>
          </p:cNvPr>
          <p:cNvSpPr txBox="1"/>
          <p:nvPr/>
        </p:nvSpPr>
        <p:spPr>
          <a:xfrm>
            <a:off x="5728770" y="518017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4" name="文本框 93">
            <a:extLst>
              <a:ext uri="{FF2B5EF4-FFF2-40B4-BE49-F238E27FC236}">
                <a16:creationId xmlns:a16="http://schemas.microsoft.com/office/drawing/2014/main" id="{8EF959D0-6B94-7B46-AC47-A3B53E196D65}"/>
              </a:ext>
            </a:extLst>
          </p:cNvPr>
          <p:cNvSpPr txBox="1"/>
          <p:nvPr/>
        </p:nvSpPr>
        <p:spPr>
          <a:xfrm>
            <a:off x="8837133" y="1173855"/>
            <a:ext cx="3778895" cy="2536400"/>
          </a:xfrm>
          <a:prstGeom prst="rect">
            <a:avLst/>
          </a:prstGeom>
          <a:noFill/>
        </p:spPr>
        <p:txBody>
          <a:bodyPr wrap="square" rtlCol="0">
            <a:spAutoFit/>
          </a:bodyPr>
          <a:lstStyle/>
          <a:p>
            <a:pPr algn="ctr">
              <a:lnSpc>
                <a:spcPct val="150000"/>
              </a:lnSpc>
            </a:pPr>
            <a:endParaRPr lang="en-US" altLang="zh-CN"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Batch size =256</a:t>
            </a: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Cons: Waste time</a:t>
            </a:r>
          </a:p>
          <a:p>
            <a:pPr marL="342900" indent="-342900">
              <a:lnSpc>
                <a:spcPct val="150000"/>
              </a:lnSpc>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Communication</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time</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6" name="文本框 95">
            <a:extLst>
              <a:ext uri="{FF2B5EF4-FFF2-40B4-BE49-F238E27FC236}">
                <a16:creationId xmlns:a16="http://schemas.microsoft.com/office/drawing/2014/main" id="{77283FA3-DC1D-0240-9466-9A3C0BC59412}"/>
              </a:ext>
            </a:extLst>
          </p:cNvPr>
          <p:cNvSpPr txBox="1"/>
          <p:nvPr/>
        </p:nvSpPr>
        <p:spPr>
          <a:xfrm>
            <a:off x="6274146" y="3385074"/>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8" name="圆角矩形 97">
            <a:extLst>
              <a:ext uri="{FF2B5EF4-FFF2-40B4-BE49-F238E27FC236}">
                <a16:creationId xmlns:a16="http://schemas.microsoft.com/office/drawing/2014/main" id="{2B8EBD79-9A7D-8744-9720-11487211A1B1}"/>
              </a:ext>
            </a:extLst>
          </p:cNvPr>
          <p:cNvSpPr/>
          <p:nvPr/>
        </p:nvSpPr>
        <p:spPr bwMode="auto">
          <a:xfrm>
            <a:off x="6049207" y="159104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00" name="圆角矩形 99">
            <a:extLst>
              <a:ext uri="{FF2B5EF4-FFF2-40B4-BE49-F238E27FC236}">
                <a16:creationId xmlns:a16="http://schemas.microsoft.com/office/drawing/2014/main" id="{81238FC7-ADA8-6A47-B60C-BFBBA74C506E}"/>
              </a:ext>
            </a:extLst>
          </p:cNvPr>
          <p:cNvSpPr/>
          <p:nvPr/>
        </p:nvSpPr>
        <p:spPr bwMode="auto">
          <a:xfrm>
            <a:off x="6057447" y="243821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99" name="圆角矩形 98">
            <a:extLst>
              <a:ext uri="{FF2B5EF4-FFF2-40B4-BE49-F238E27FC236}">
                <a16:creationId xmlns:a16="http://schemas.microsoft.com/office/drawing/2014/main" id="{ED05807F-3B47-304B-98F7-9318FA8B4583}"/>
              </a:ext>
            </a:extLst>
          </p:cNvPr>
          <p:cNvSpPr/>
          <p:nvPr/>
        </p:nvSpPr>
        <p:spPr bwMode="auto">
          <a:xfrm>
            <a:off x="6032117" y="331296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01" name="圆角矩形 100">
            <a:extLst>
              <a:ext uri="{FF2B5EF4-FFF2-40B4-BE49-F238E27FC236}">
                <a16:creationId xmlns:a16="http://schemas.microsoft.com/office/drawing/2014/main" id="{AFA9FA1D-AEBE-DE40-8ED3-FB288FB4B3F9}"/>
              </a:ext>
            </a:extLst>
          </p:cNvPr>
          <p:cNvSpPr/>
          <p:nvPr/>
        </p:nvSpPr>
        <p:spPr bwMode="auto">
          <a:xfrm>
            <a:off x="6037162" y="5078003"/>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02" name="圆角矩形 101">
            <a:extLst>
              <a:ext uri="{FF2B5EF4-FFF2-40B4-BE49-F238E27FC236}">
                <a16:creationId xmlns:a16="http://schemas.microsoft.com/office/drawing/2014/main" id="{D1D537F0-E2C6-1F49-9645-14D5D2A62454}"/>
              </a:ext>
            </a:extLst>
          </p:cNvPr>
          <p:cNvSpPr/>
          <p:nvPr/>
        </p:nvSpPr>
        <p:spPr bwMode="auto">
          <a:xfrm>
            <a:off x="6032116" y="419808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03" name="直线箭头连接符 102">
            <a:extLst>
              <a:ext uri="{FF2B5EF4-FFF2-40B4-BE49-F238E27FC236}">
                <a16:creationId xmlns:a16="http://schemas.microsoft.com/office/drawing/2014/main" id="{2E0BD050-7989-174A-9066-0C19EB18AC96}"/>
              </a:ext>
            </a:extLst>
          </p:cNvPr>
          <p:cNvCxnSpPr>
            <a:cxnSpLocks/>
          </p:cNvCxnSpPr>
          <p:nvPr/>
        </p:nvCxnSpPr>
        <p:spPr>
          <a:xfrm>
            <a:off x="6131388" y="3861209"/>
            <a:ext cx="0" cy="122296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04" name="直线箭头连接符 103">
            <a:extLst>
              <a:ext uri="{FF2B5EF4-FFF2-40B4-BE49-F238E27FC236}">
                <a16:creationId xmlns:a16="http://schemas.microsoft.com/office/drawing/2014/main" id="{9DBA32B8-0CA1-154F-AE0F-0802B1FBF419}"/>
              </a:ext>
            </a:extLst>
          </p:cNvPr>
          <p:cNvCxnSpPr>
            <a:cxnSpLocks/>
          </p:cNvCxnSpPr>
          <p:nvPr/>
        </p:nvCxnSpPr>
        <p:spPr>
          <a:xfrm>
            <a:off x="6132302" y="3799148"/>
            <a:ext cx="0" cy="39894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09" name="直线箭头连接符 108">
            <a:extLst>
              <a:ext uri="{FF2B5EF4-FFF2-40B4-BE49-F238E27FC236}">
                <a16:creationId xmlns:a16="http://schemas.microsoft.com/office/drawing/2014/main" id="{55F65FD4-DB04-0D41-BD9E-C8ABD7EEE9BD}"/>
              </a:ext>
            </a:extLst>
          </p:cNvPr>
          <p:cNvCxnSpPr>
            <a:cxnSpLocks/>
          </p:cNvCxnSpPr>
          <p:nvPr/>
        </p:nvCxnSpPr>
        <p:spPr>
          <a:xfrm flipV="1">
            <a:off x="6138760" y="2087148"/>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10" name="直线箭头连接符 109">
            <a:extLst>
              <a:ext uri="{FF2B5EF4-FFF2-40B4-BE49-F238E27FC236}">
                <a16:creationId xmlns:a16="http://schemas.microsoft.com/office/drawing/2014/main" id="{F472BAC3-E8D0-5B4A-A3B4-DD3161493710}"/>
              </a:ext>
            </a:extLst>
          </p:cNvPr>
          <p:cNvCxnSpPr>
            <a:cxnSpLocks/>
          </p:cNvCxnSpPr>
          <p:nvPr/>
        </p:nvCxnSpPr>
        <p:spPr>
          <a:xfrm flipV="1">
            <a:off x="6138760" y="2887945"/>
            <a:ext cx="0" cy="4791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12" name="圆角矩形 111">
            <a:extLst>
              <a:ext uri="{FF2B5EF4-FFF2-40B4-BE49-F238E27FC236}">
                <a16:creationId xmlns:a16="http://schemas.microsoft.com/office/drawing/2014/main" id="{EF8A944A-97DC-0C4E-9D73-E82943679621}"/>
              </a:ext>
            </a:extLst>
          </p:cNvPr>
          <p:cNvSpPr/>
          <p:nvPr/>
        </p:nvSpPr>
        <p:spPr bwMode="auto">
          <a:xfrm>
            <a:off x="9264555" y="2535806"/>
            <a:ext cx="206816" cy="309779"/>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Tree>
    <p:extLst>
      <p:ext uri="{BB962C8B-B14F-4D97-AF65-F5344CB8AC3E}">
        <p14:creationId xmlns:p14="http://schemas.microsoft.com/office/powerpoint/2010/main" val="3151259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Approach B – Asynchronized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圆角矩形 1">
            <a:extLst>
              <a:ext uri="{FF2B5EF4-FFF2-40B4-BE49-F238E27FC236}">
                <a16:creationId xmlns:a16="http://schemas.microsoft.com/office/drawing/2014/main" id="{C1B9B303-EF9D-2C4E-8521-113CE2B06F2A}"/>
              </a:ext>
            </a:extLst>
          </p:cNvPr>
          <p:cNvSpPr/>
          <p:nvPr/>
        </p:nvSpPr>
        <p:spPr bwMode="auto">
          <a:xfrm>
            <a:off x="2782833" y="3311105"/>
            <a:ext cx="1023620"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4" name="圆角矩形 13">
            <a:extLst>
              <a:ext uri="{FF2B5EF4-FFF2-40B4-BE49-F238E27FC236}">
                <a16:creationId xmlns:a16="http://schemas.microsoft.com/office/drawing/2014/main" id="{509904C8-DA8E-7C47-BD76-99437AA92C29}"/>
              </a:ext>
            </a:extLst>
          </p:cNvPr>
          <p:cNvSpPr/>
          <p:nvPr/>
        </p:nvSpPr>
        <p:spPr bwMode="auto">
          <a:xfrm>
            <a:off x="2782836" y="1597266"/>
            <a:ext cx="210814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 name="圆角矩形 14">
            <a:extLst>
              <a:ext uri="{FF2B5EF4-FFF2-40B4-BE49-F238E27FC236}">
                <a16:creationId xmlns:a16="http://schemas.microsoft.com/office/drawing/2014/main" id="{B4210647-0D61-4F42-AC74-5A7ABB982AEE}"/>
              </a:ext>
            </a:extLst>
          </p:cNvPr>
          <p:cNvSpPr/>
          <p:nvPr/>
        </p:nvSpPr>
        <p:spPr bwMode="auto">
          <a:xfrm>
            <a:off x="2782837" y="2437731"/>
            <a:ext cx="102362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6" name="圆角矩形 15">
            <a:extLst>
              <a:ext uri="{FF2B5EF4-FFF2-40B4-BE49-F238E27FC236}">
                <a16:creationId xmlns:a16="http://schemas.microsoft.com/office/drawing/2014/main" id="{3FA070BD-3F63-4F4A-A969-901457B444E6}"/>
              </a:ext>
            </a:extLst>
          </p:cNvPr>
          <p:cNvSpPr/>
          <p:nvPr/>
        </p:nvSpPr>
        <p:spPr bwMode="auto">
          <a:xfrm>
            <a:off x="2782834" y="4199795"/>
            <a:ext cx="321907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 name="圆角矩形 16">
            <a:extLst>
              <a:ext uri="{FF2B5EF4-FFF2-40B4-BE49-F238E27FC236}">
                <a16:creationId xmlns:a16="http://schemas.microsoft.com/office/drawing/2014/main" id="{799C4771-D159-864E-B818-8DE5A137F269}"/>
              </a:ext>
            </a:extLst>
          </p:cNvPr>
          <p:cNvSpPr/>
          <p:nvPr/>
        </p:nvSpPr>
        <p:spPr bwMode="auto">
          <a:xfrm>
            <a:off x="2782833" y="5096705"/>
            <a:ext cx="3765617"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57" name="文本框 56">
            <a:extLst>
              <a:ext uri="{FF2B5EF4-FFF2-40B4-BE49-F238E27FC236}">
                <a16:creationId xmlns:a16="http://schemas.microsoft.com/office/drawing/2014/main" id="{6A6B9736-2D21-034E-9BEC-F140C7C67F8E}"/>
              </a:ext>
            </a:extLst>
          </p:cNvPr>
          <p:cNvSpPr txBox="1"/>
          <p:nvPr/>
        </p:nvSpPr>
        <p:spPr>
          <a:xfrm>
            <a:off x="-387086" y="3214250"/>
            <a:ext cx="3778895" cy="707886"/>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Parameter Server</a:t>
            </a:r>
          </a:p>
          <a:p>
            <a:pPr algn="ctr"/>
            <a:r>
              <a:rPr lang="en-US" altLang="zh-CN"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 Version</a:t>
            </a:r>
            <a:endParaRPr lang="zh-CN" altLang="en-US"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1" name="文本框 60">
            <a:extLst>
              <a:ext uri="{FF2B5EF4-FFF2-40B4-BE49-F238E27FC236}">
                <a16:creationId xmlns:a16="http://schemas.microsoft.com/office/drawing/2014/main" id="{64458992-FCA1-2E43-B527-B0BC87D5BFF6}"/>
              </a:ext>
            </a:extLst>
          </p:cNvPr>
          <p:cNvSpPr txBox="1"/>
          <p:nvPr/>
        </p:nvSpPr>
        <p:spPr>
          <a:xfrm>
            <a:off x="836991" y="1661584"/>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1</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2" name="文本框 61">
            <a:extLst>
              <a:ext uri="{FF2B5EF4-FFF2-40B4-BE49-F238E27FC236}">
                <a16:creationId xmlns:a16="http://schemas.microsoft.com/office/drawing/2014/main" id="{7F6E32CE-1B37-9E4A-81FD-582243BB4AC2}"/>
              </a:ext>
            </a:extLst>
          </p:cNvPr>
          <p:cNvSpPr txBox="1"/>
          <p:nvPr/>
        </p:nvSpPr>
        <p:spPr>
          <a:xfrm>
            <a:off x="828762" y="4272637"/>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3</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3" name="文本框 62">
            <a:extLst>
              <a:ext uri="{FF2B5EF4-FFF2-40B4-BE49-F238E27FC236}">
                <a16:creationId xmlns:a16="http://schemas.microsoft.com/office/drawing/2014/main" id="{70D60E28-9543-8842-841E-F0638D664205}"/>
              </a:ext>
            </a:extLst>
          </p:cNvPr>
          <p:cNvSpPr txBox="1"/>
          <p:nvPr/>
        </p:nvSpPr>
        <p:spPr>
          <a:xfrm>
            <a:off x="834362" y="2499286"/>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2</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4" name="文本框 63">
            <a:extLst>
              <a:ext uri="{FF2B5EF4-FFF2-40B4-BE49-F238E27FC236}">
                <a16:creationId xmlns:a16="http://schemas.microsoft.com/office/drawing/2014/main" id="{F2CCE56F-F998-E64E-8788-780197E6E009}"/>
              </a:ext>
            </a:extLst>
          </p:cNvPr>
          <p:cNvSpPr txBox="1"/>
          <p:nvPr/>
        </p:nvSpPr>
        <p:spPr>
          <a:xfrm>
            <a:off x="840715" y="5175420"/>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4</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65" name="直线箭头连接符 64">
            <a:extLst>
              <a:ext uri="{FF2B5EF4-FFF2-40B4-BE49-F238E27FC236}">
                <a16:creationId xmlns:a16="http://schemas.microsoft.com/office/drawing/2014/main" id="{538C927A-3BBF-5947-BB4A-56B694A1CC6A}"/>
              </a:ext>
            </a:extLst>
          </p:cNvPr>
          <p:cNvCxnSpPr>
            <a:cxnSpLocks/>
          </p:cNvCxnSpPr>
          <p:nvPr/>
        </p:nvCxnSpPr>
        <p:spPr>
          <a:xfrm flipV="1">
            <a:off x="2795090" y="2114266"/>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6" name="直线箭头连接符 65">
            <a:extLst>
              <a:ext uri="{FF2B5EF4-FFF2-40B4-BE49-F238E27FC236}">
                <a16:creationId xmlns:a16="http://schemas.microsoft.com/office/drawing/2014/main" id="{26684A69-A53C-8746-90B2-0E0B05E4AAAD}"/>
              </a:ext>
            </a:extLst>
          </p:cNvPr>
          <p:cNvCxnSpPr>
            <a:cxnSpLocks/>
          </p:cNvCxnSpPr>
          <p:nvPr/>
        </p:nvCxnSpPr>
        <p:spPr>
          <a:xfrm flipV="1">
            <a:off x="2806358" y="2899396"/>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8" name="直线箭头连接符 67">
            <a:extLst>
              <a:ext uri="{FF2B5EF4-FFF2-40B4-BE49-F238E27FC236}">
                <a16:creationId xmlns:a16="http://schemas.microsoft.com/office/drawing/2014/main" id="{4CBE309B-79C3-4940-9CCA-B3F24B3F67AC}"/>
              </a:ext>
            </a:extLst>
          </p:cNvPr>
          <p:cNvCxnSpPr>
            <a:cxnSpLocks/>
          </p:cNvCxnSpPr>
          <p:nvPr/>
        </p:nvCxnSpPr>
        <p:spPr>
          <a:xfrm flipH="1">
            <a:off x="2795725" y="3804254"/>
            <a:ext cx="2626" cy="132225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70" name="直线箭头连接符 69">
            <a:extLst>
              <a:ext uri="{FF2B5EF4-FFF2-40B4-BE49-F238E27FC236}">
                <a16:creationId xmlns:a16="http://schemas.microsoft.com/office/drawing/2014/main" id="{21DF19C3-0B12-CD43-9C08-07074FB4BE64}"/>
              </a:ext>
            </a:extLst>
          </p:cNvPr>
          <p:cNvCxnSpPr>
            <a:cxnSpLocks/>
          </p:cNvCxnSpPr>
          <p:nvPr/>
        </p:nvCxnSpPr>
        <p:spPr>
          <a:xfrm>
            <a:off x="2810082" y="3710255"/>
            <a:ext cx="0" cy="55588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59" name="圆角矩形 58">
            <a:extLst>
              <a:ext uri="{FF2B5EF4-FFF2-40B4-BE49-F238E27FC236}">
                <a16:creationId xmlns:a16="http://schemas.microsoft.com/office/drawing/2014/main" id="{80EA48FA-9056-524B-B108-A8181E910EAC}"/>
              </a:ext>
            </a:extLst>
          </p:cNvPr>
          <p:cNvSpPr/>
          <p:nvPr/>
        </p:nvSpPr>
        <p:spPr bwMode="auto">
          <a:xfrm>
            <a:off x="3960072" y="2440785"/>
            <a:ext cx="15310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69" name="圆角矩形 68">
            <a:extLst>
              <a:ext uri="{FF2B5EF4-FFF2-40B4-BE49-F238E27FC236}">
                <a16:creationId xmlns:a16="http://schemas.microsoft.com/office/drawing/2014/main" id="{9BA01E4F-7336-8B4E-B4E6-078C2089E6CD}"/>
              </a:ext>
            </a:extLst>
          </p:cNvPr>
          <p:cNvSpPr/>
          <p:nvPr/>
        </p:nvSpPr>
        <p:spPr bwMode="auto">
          <a:xfrm>
            <a:off x="3981976" y="3304646"/>
            <a:ext cx="911961"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endParaRPr>
          </a:p>
        </p:txBody>
      </p:sp>
      <p:sp>
        <p:nvSpPr>
          <p:cNvPr id="72" name="圆角矩形 71">
            <a:extLst>
              <a:ext uri="{FF2B5EF4-FFF2-40B4-BE49-F238E27FC236}">
                <a16:creationId xmlns:a16="http://schemas.microsoft.com/office/drawing/2014/main" id="{7AA15A8D-6A6C-0A43-95E1-70B57C310EE3}"/>
              </a:ext>
            </a:extLst>
          </p:cNvPr>
          <p:cNvSpPr/>
          <p:nvPr/>
        </p:nvSpPr>
        <p:spPr bwMode="auto">
          <a:xfrm>
            <a:off x="5057483" y="3292029"/>
            <a:ext cx="445444"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77" name="圆角矩形 76">
            <a:extLst>
              <a:ext uri="{FF2B5EF4-FFF2-40B4-BE49-F238E27FC236}">
                <a16:creationId xmlns:a16="http://schemas.microsoft.com/office/drawing/2014/main" id="{BDF0DCFA-35BB-9B47-A6D0-851CDEC7633C}"/>
              </a:ext>
            </a:extLst>
          </p:cNvPr>
          <p:cNvSpPr/>
          <p:nvPr/>
        </p:nvSpPr>
        <p:spPr bwMode="auto">
          <a:xfrm>
            <a:off x="5663094" y="3298407"/>
            <a:ext cx="345625"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79" name="文本框 78">
            <a:extLst>
              <a:ext uri="{FF2B5EF4-FFF2-40B4-BE49-F238E27FC236}">
                <a16:creationId xmlns:a16="http://schemas.microsoft.com/office/drawing/2014/main" id="{63234370-1D33-FF4B-85AE-24CBE3A1E15A}"/>
              </a:ext>
            </a:extLst>
          </p:cNvPr>
          <p:cNvSpPr txBox="1"/>
          <p:nvPr/>
        </p:nvSpPr>
        <p:spPr>
          <a:xfrm>
            <a:off x="3213504" y="518451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0" name="文本框 79">
            <a:extLst>
              <a:ext uri="{FF2B5EF4-FFF2-40B4-BE49-F238E27FC236}">
                <a16:creationId xmlns:a16="http://schemas.microsoft.com/office/drawing/2014/main" id="{51772143-B848-D946-AE65-AD852D25B000}"/>
              </a:ext>
            </a:extLst>
          </p:cNvPr>
          <p:cNvSpPr txBox="1"/>
          <p:nvPr/>
        </p:nvSpPr>
        <p:spPr>
          <a:xfrm>
            <a:off x="3067136" y="429521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1" name="文本框 80">
            <a:extLst>
              <a:ext uri="{FF2B5EF4-FFF2-40B4-BE49-F238E27FC236}">
                <a16:creationId xmlns:a16="http://schemas.microsoft.com/office/drawing/2014/main" id="{92976D81-9DB9-4A45-ABE1-2CCD48B526E9}"/>
              </a:ext>
            </a:extLst>
          </p:cNvPr>
          <p:cNvSpPr txBox="1"/>
          <p:nvPr/>
        </p:nvSpPr>
        <p:spPr>
          <a:xfrm>
            <a:off x="2187894" y="3383527"/>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9" name="文本框 88">
            <a:extLst>
              <a:ext uri="{FF2B5EF4-FFF2-40B4-BE49-F238E27FC236}">
                <a16:creationId xmlns:a16="http://schemas.microsoft.com/office/drawing/2014/main" id="{0D806E51-1FBF-9548-BD9F-F53D8BE53CE2}"/>
              </a:ext>
            </a:extLst>
          </p:cNvPr>
          <p:cNvSpPr txBox="1"/>
          <p:nvPr/>
        </p:nvSpPr>
        <p:spPr>
          <a:xfrm>
            <a:off x="2701704" y="1653425"/>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5" name="圆角矩形 94">
            <a:extLst>
              <a:ext uri="{FF2B5EF4-FFF2-40B4-BE49-F238E27FC236}">
                <a16:creationId xmlns:a16="http://schemas.microsoft.com/office/drawing/2014/main" id="{81ECC499-F0E0-4A45-8EC3-1256E2F9A3DA}"/>
              </a:ext>
            </a:extLst>
          </p:cNvPr>
          <p:cNvSpPr/>
          <p:nvPr/>
        </p:nvSpPr>
        <p:spPr bwMode="auto">
          <a:xfrm>
            <a:off x="6183283" y="3300561"/>
            <a:ext cx="390702"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97" name="圆角矩形 96">
            <a:extLst>
              <a:ext uri="{FF2B5EF4-FFF2-40B4-BE49-F238E27FC236}">
                <a16:creationId xmlns:a16="http://schemas.microsoft.com/office/drawing/2014/main" id="{602848A1-B701-BC4A-AFEC-9400BD0A8ADB}"/>
              </a:ext>
            </a:extLst>
          </p:cNvPr>
          <p:cNvSpPr/>
          <p:nvPr/>
        </p:nvSpPr>
        <p:spPr bwMode="auto">
          <a:xfrm>
            <a:off x="5055982" y="1589541"/>
            <a:ext cx="210814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98" name="圆角矩形 97">
            <a:extLst>
              <a:ext uri="{FF2B5EF4-FFF2-40B4-BE49-F238E27FC236}">
                <a16:creationId xmlns:a16="http://schemas.microsoft.com/office/drawing/2014/main" id="{F4A88FE8-C8C5-D341-B250-44B71BDD600D}"/>
              </a:ext>
            </a:extLst>
          </p:cNvPr>
          <p:cNvSpPr/>
          <p:nvPr/>
        </p:nvSpPr>
        <p:spPr bwMode="auto">
          <a:xfrm>
            <a:off x="6748014" y="3292029"/>
            <a:ext cx="400968"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04" name="圆角矩形 103">
            <a:extLst>
              <a:ext uri="{FF2B5EF4-FFF2-40B4-BE49-F238E27FC236}">
                <a16:creationId xmlns:a16="http://schemas.microsoft.com/office/drawing/2014/main" id="{119A0ADE-DC5B-084E-BB6E-C40BEDD015A7}"/>
              </a:ext>
            </a:extLst>
          </p:cNvPr>
          <p:cNvSpPr/>
          <p:nvPr/>
        </p:nvSpPr>
        <p:spPr bwMode="auto">
          <a:xfrm>
            <a:off x="5665296" y="2444138"/>
            <a:ext cx="2393435"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08" name="圆角矩形 107">
            <a:extLst>
              <a:ext uri="{FF2B5EF4-FFF2-40B4-BE49-F238E27FC236}">
                <a16:creationId xmlns:a16="http://schemas.microsoft.com/office/drawing/2014/main" id="{723E05D1-D908-CE4D-BF2F-BB47056095F8}"/>
              </a:ext>
            </a:extLst>
          </p:cNvPr>
          <p:cNvSpPr/>
          <p:nvPr/>
        </p:nvSpPr>
        <p:spPr bwMode="auto">
          <a:xfrm>
            <a:off x="6713634" y="5093802"/>
            <a:ext cx="133888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09" name="圆角矩形 108">
            <a:extLst>
              <a:ext uri="{FF2B5EF4-FFF2-40B4-BE49-F238E27FC236}">
                <a16:creationId xmlns:a16="http://schemas.microsoft.com/office/drawing/2014/main" id="{E2B78EE5-033C-B04A-BC13-3C253D230456}"/>
              </a:ext>
            </a:extLst>
          </p:cNvPr>
          <p:cNvSpPr/>
          <p:nvPr/>
        </p:nvSpPr>
        <p:spPr bwMode="auto">
          <a:xfrm>
            <a:off x="7276835" y="3291203"/>
            <a:ext cx="780931"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11" name="圆角矩形 110">
            <a:extLst>
              <a:ext uri="{FF2B5EF4-FFF2-40B4-BE49-F238E27FC236}">
                <a16:creationId xmlns:a16="http://schemas.microsoft.com/office/drawing/2014/main" id="{3F7996A9-BB06-4846-9EEC-518134BC9E98}"/>
              </a:ext>
            </a:extLst>
          </p:cNvPr>
          <p:cNvSpPr/>
          <p:nvPr/>
        </p:nvSpPr>
        <p:spPr bwMode="auto">
          <a:xfrm>
            <a:off x="6176844" y="4207253"/>
            <a:ext cx="1878296"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27" name="圆角矩形 126">
            <a:extLst>
              <a:ext uri="{FF2B5EF4-FFF2-40B4-BE49-F238E27FC236}">
                <a16:creationId xmlns:a16="http://schemas.microsoft.com/office/drawing/2014/main" id="{A6DEA590-F3B6-E74E-8174-71EBD8D1F31E}"/>
              </a:ext>
            </a:extLst>
          </p:cNvPr>
          <p:cNvSpPr/>
          <p:nvPr/>
        </p:nvSpPr>
        <p:spPr bwMode="auto">
          <a:xfrm>
            <a:off x="3793051" y="243758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28" name="圆角矩形 127">
            <a:extLst>
              <a:ext uri="{FF2B5EF4-FFF2-40B4-BE49-F238E27FC236}">
                <a16:creationId xmlns:a16="http://schemas.microsoft.com/office/drawing/2014/main" id="{C88FAFA8-5EDD-B548-807E-941EFBA59D20}"/>
              </a:ext>
            </a:extLst>
          </p:cNvPr>
          <p:cNvSpPr/>
          <p:nvPr/>
        </p:nvSpPr>
        <p:spPr bwMode="auto">
          <a:xfrm>
            <a:off x="3800157" y="330610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29" name="圆角矩形 128">
            <a:extLst>
              <a:ext uri="{FF2B5EF4-FFF2-40B4-BE49-F238E27FC236}">
                <a16:creationId xmlns:a16="http://schemas.microsoft.com/office/drawing/2014/main" id="{7C0A7738-4DA2-CA43-958D-83F4F95B8A16}"/>
              </a:ext>
            </a:extLst>
          </p:cNvPr>
          <p:cNvSpPr/>
          <p:nvPr/>
        </p:nvSpPr>
        <p:spPr bwMode="auto">
          <a:xfrm>
            <a:off x="4885101" y="1597266"/>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0" name="圆角矩形 129">
            <a:extLst>
              <a:ext uri="{FF2B5EF4-FFF2-40B4-BE49-F238E27FC236}">
                <a16:creationId xmlns:a16="http://schemas.microsoft.com/office/drawing/2014/main" id="{63DC1DAA-F6E2-DB4B-A319-125C1600D884}"/>
              </a:ext>
            </a:extLst>
          </p:cNvPr>
          <p:cNvSpPr/>
          <p:nvPr/>
        </p:nvSpPr>
        <p:spPr bwMode="auto">
          <a:xfrm>
            <a:off x="4876340" y="3298407"/>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1" name="圆角矩形 130">
            <a:extLst>
              <a:ext uri="{FF2B5EF4-FFF2-40B4-BE49-F238E27FC236}">
                <a16:creationId xmlns:a16="http://schemas.microsoft.com/office/drawing/2014/main" id="{DBCABB42-4DEA-C846-851A-2E02573B8666}"/>
              </a:ext>
            </a:extLst>
          </p:cNvPr>
          <p:cNvSpPr/>
          <p:nvPr/>
        </p:nvSpPr>
        <p:spPr bwMode="auto">
          <a:xfrm>
            <a:off x="5486190" y="2437588"/>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2" name="圆角矩形 131">
            <a:extLst>
              <a:ext uri="{FF2B5EF4-FFF2-40B4-BE49-F238E27FC236}">
                <a16:creationId xmlns:a16="http://schemas.microsoft.com/office/drawing/2014/main" id="{265B40FC-B8F7-0F48-9600-61A7A7712421}"/>
              </a:ext>
            </a:extLst>
          </p:cNvPr>
          <p:cNvSpPr/>
          <p:nvPr/>
        </p:nvSpPr>
        <p:spPr bwMode="auto">
          <a:xfrm>
            <a:off x="5488505" y="3299282"/>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3" name="圆角矩形 132">
            <a:extLst>
              <a:ext uri="{FF2B5EF4-FFF2-40B4-BE49-F238E27FC236}">
                <a16:creationId xmlns:a16="http://schemas.microsoft.com/office/drawing/2014/main" id="{F1F1F2F8-BA66-754D-A9F7-5B15FBB2E934}"/>
              </a:ext>
            </a:extLst>
          </p:cNvPr>
          <p:cNvSpPr/>
          <p:nvPr/>
        </p:nvSpPr>
        <p:spPr bwMode="auto">
          <a:xfrm>
            <a:off x="6004176" y="3299081"/>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4" name="圆角矩形 133">
            <a:extLst>
              <a:ext uri="{FF2B5EF4-FFF2-40B4-BE49-F238E27FC236}">
                <a16:creationId xmlns:a16="http://schemas.microsoft.com/office/drawing/2014/main" id="{FC0B7F2E-8D0C-8646-8242-0006479651B8}"/>
              </a:ext>
            </a:extLst>
          </p:cNvPr>
          <p:cNvSpPr/>
          <p:nvPr/>
        </p:nvSpPr>
        <p:spPr bwMode="auto">
          <a:xfrm>
            <a:off x="6004176" y="419979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5" name="圆角矩形 134">
            <a:extLst>
              <a:ext uri="{FF2B5EF4-FFF2-40B4-BE49-F238E27FC236}">
                <a16:creationId xmlns:a16="http://schemas.microsoft.com/office/drawing/2014/main" id="{D22240A3-3B5B-7F4D-9E2B-E4ED00072318}"/>
              </a:ext>
            </a:extLst>
          </p:cNvPr>
          <p:cNvSpPr/>
          <p:nvPr/>
        </p:nvSpPr>
        <p:spPr bwMode="auto">
          <a:xfrm>
            <a:off x="6548450" y="509670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6" name="圆角矩形 135">
            <a:extLst>
              <a:ext uri="{FF2B5EF4-FFF2-40B4-BE49-F238E27FC236}">
                <a16:creationId xmlns:a16="http://schemas.microsoft.com/office/drawing/2014/main" id="{F686EB02-9D0B-E446-AF8D-F882A174E057}"/>
              </a:ext>
            </a:extLst>
          </p:cNvPr>
          <p:cNvSpPr/>
          <p:nvPr/>
        </p:nvSpPr>
        <p:spPr bwMode="auto">
          <a:xfrm>
            <a:off x="6567198" y="3292029"/>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37" name="圆角矩形 136">
            <a:extLst>
              <a:ext uri="{FF2B5EF4-FFF2-40B4-BE49-F238E27FC236}">
                <a16:creationId xmlns:a16="http://schemas.microsoft.com/office/drawing/2014/main" id="{7EF03E6E-A2B1-8044-BBEF-05DC8FF97466}"/>
              </a:ext>
            </a:extLst>
          </p:cNvPr>
          <p:cNvSpPr/>
          <p:nvPr/>
        </p:nvSpPr>
        <p:spPr bwMode="auto">
          <a:xfrm>
            <a:off x="7305965" y="1587032"/>
            <a:ext cx="75277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39" name="圆角矩形 138">
            <a:extLst>
              <a:ext uri="{FF2B5EF4-FFF2-40B4-BE49-F238E27FC236}">
                <a16:creationId xmlns:a16="http://schemas.microsoft.com/office/drawing/2014/main" id="{FA325641-27DC-0D4A-92D8-7E8BE52CBDF7}"/>
              </a:ext>
            </a:extLst>
          </p:cNvPr>
          <p:cNvSpPr/>
          <p:nvPr/>
        </p:nvSpPr>
        <p:spPr bwMode="auto">
          <a:xfrm>
            <a:off x="7144041" y="158993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40" name="圆角矩形 139">
            <a:extLst>
              <a:ext uri="{FF2B5EF4-FFF2-40B4-BE49-F238E27FC236}">
                <a16:creationId xmlns:a16="http://schemas.microsoft.com/office/drawing/2014/main" id="{E4F5A1EA-EB27-0344-8378-AE2440C122DE}"/>
              </a:ext>
            </a:extLst>
          </p:cNvPr>
          <p:cNvSpPr/>
          <p:nvPr/>
        </p:nvSpPr>
        <p:spPr bwMode="auto">
          <a:xfrm>
            <a:off x="7130220" y="3285155"/>
            <a:ext cx="179107"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41" name="直线箭头连接符 140">
            <a:extLst>
              <a:ext uri="{FF2B5EF4-FFF2-40B4-BE49-F238E27FC236}">
                <a16:creationId xmlns:a16="http://schemas.microsoft.com/office/drawing/2014/main" id="{66E41825-B5C7-714E-BBAA-9E08AE1259C6}"/>
              </a:ext>
            </a:extLst>
          </p:cNvPr>
          <p:cNvCxnSpPr>
            <a:cxnSpLocks/>
          </p:cNvCxnSpPr>
          <p:nvPr/>
        </p:nvCxnSpPr>
        <p:spPr>
          <a:xfrm flipV="1">
            <a:off x="6093729" y="3756772"/>
            <a:ext cx="0" cy="41769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2" name="直线箭头连接符 141">
            <a:extLst>
              <a:ext uri="{FF2B5EF4-FFF2-40B4-BE49-F238E27FC236}">
                <a16:creationId xmlns:a16="http://schemas.microsoft.com/office/drawing/2014/main" id="{B2A4B15E-7692-A64E-9DC7-3109CB951911}"/>
              </a:ext>
            </a:extLst>
          </p:cNvPr>
          <p:cNvCxnSpPr>
            <a:cxnSpLocks/>
          </p:cNvCxnSpPr>
          <p:nvPr/>
        </p:nvCxnSpPr>
        <p:spPr>
          <a:xfrm>
            <a:off x="6093729" y="3867312"/>
            <a:ext cx="0" cy="40532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3" name="直线箭头连接符 142">
            <a:extLst>
              <a:ext uri="{FF2B5EF4-FFF2-40B4-BE49-F238E27FC236}">
                <a16:creationId xmlns:a16="http://schemas.microsoft.com/office/drawing/2014/main" id="{6B31A4A7-B37D-E44B-B46E-FDFF794E4998}"/>
              </a:ext>
            </a:extLst>
          </p:cNvPr>
          <p:cNvCxnSpPr>
            <a:cxnSpLocks/>
          </p:cNvCxnSpPr>
          <p:nvPr/>
        </p:nvCxnSpPr>
        <p:spPr>
          <a:xfrm>
            <a:off x="4965893" y="2062048"/>
            <a:ext cx="0" cy="128689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4" name="直线箭头连接符 143">
            <a:extLst>
              <a:ext uri="{FF2B5EF4-FFF2-40B4-BE49-F238E27FC236}">
                <a16:creationId xmlns:a16="http://schemas.microsoft.com/office/drawing/2014/main" id="{7A5283F4-93E1-7743-8785-B3B6B3E4FEA8}"/>
              </a:ext>
            </a:extLst>
          </p:cNvPr>
          <p:cNvCxnSpPr>
            <a:cxnSpLocks/>
          </p:cNvCxnSpPr>
          <p:nvPr/>
        </p:nvCxnSpPr>
        <p:spPr>
          <a:xfrm flipV="1">
            <a:off x="4965893" y="2011751"/>
            <a:ext cx="0" cy="123284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5" name="直线箭头连接符 144">
            <a:extLst>
              <a:ext uri="{FF2B5EF4-FFF2-40B4-BE49-F238E27FC236}">
                <a16:creationId xmlns:a16="http://schemas.microsoft.com/office/drawing/2014/main" id="{E001EB38-DEC5-0F41-8B0A-928D59F68212}"/>
              </a:ext>
            </a:extLst>
          </p:cNvPr>
          <p:cNvCxnSpPr>
            <a:cxnSpLocks/>
          </p:cNvCxnSpPr>
          <p:nvPr/>
        </p:nvCxnSpPr>
        <p:spPr>
          <a:xfrm>
            <a:off x="6656751" y="3839854"/>
            <a:ext cx="0" cy="128689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6" name="直线箭头连接符 145">
            <a:extLst>
              <a:ext uri="{FF2B5EF4-FFF2-40B4-BE49-F238E27FC236}">
                <a16:creationId xmlns:a16="http://schemas.microsoft.com/office/drawing/2014/main" id="{64B91490-FAAC-A546-9E07-5FD4969109E4}"/>
              </a:ext>
            </a:extLst>
          </p:cNvPr>
          <p:cNvCxnSpPr>
            <a:cxnSpLocks/>
          </p:cNvCxnSpPr>
          <p:nvPr/>
        </p:nvCxnSpPr>
        <p:spPr>
          <a:xfrm flipV="1">
            <a:off x="6656751" y="3789557"/>
            <a:ext cx="0" cy="123284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49" name="直线箭头连接符 148">
            <a:extLst>
              <a:ext uri="{FF2B5EF4-FFF2-40B4-BE49-F238E27FC236}">
                <a16:creationId xmlns:a16="http://schemas.microsoft.com/office/drawing/2014/main" id="{04BA6A82-A312-B74A-ADC6-5E49493EAD4A}"/>
              </a:ext>
            </a:extLst>
          </p:cNvPr>
          <p:cNvCxnSpPr>
            <a:cxnSpLocks/>
          </p:cNvCxnSpPr>
          <p:nvPr/>
        </p:nvCxnSpPr>
        <p:spPr>
          <a:xfrm>
            <a:off x="7219773" y="2073054"/>
            <a:ext cx="0" cy="128689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0" name="直线箭头连接符 149">
            <a:extLst>
              <a:ext uri="{FF2B5EF4-FFF2-40B4-BE49-F238E27FC236}">
                <a16:creationId xmlns:a16="http://schemas.microsoft.com/office/drawing/2014/main" id="{F80C75A5-889C-D44C-8E25-75EBBB18483A}"/>
              </a:ext>
            </a:extLst>
          </p:cNvPr>
          <p:cNvCxnSpPr>
            <a:cxnSpLocks/>
          </p:cNvCxnSpPr>
          <p:nvPr/>
        </p:nvCxnSpPr>
        <p:spPr>
          <a:xfrm flipV="1">
            <a:off x="7219773" y="2022757"/>
            <a:ext cx="0" cy="123284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1" name="直线箭头连接符 150">
            <a:extLst>
              <a:ext uri="{FF2B5EF4-FFF2-40B4-BE49-F238E27FC236}">
                <a16:creationId xmlns:a16="http://schemas.microsoft.com/office/drawing/2014/main" id="{50232BB7-DE1D-624F-A5DE-9545837DA383}"/>
              </a:ext>
            </a:extLst>
          </p:cNvPr>
          <p:cNvCxnSpPr>
            <a:cxnSpLocks/>
          </p:cNvCxnSpPr>
          <p:nvPr/>
        </p:nvCxnSpPr>
        <p:spPr>
          <a:xfrm flipV="1">
            <a:off x="3881415" y="2867662"/>
            <a:ext cx="0" cy="41769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2" name="直线箭头连接符 151">
            <a:extLst>
              <a:ext uri="{FF2B5EF4-FFF2-40B4-BE49-F238E27FC236}">
                <a16:creationId xmlns:a16="http://schemas.microsoft.com/office/drawing/2014/main" id="{E2DE62C0-3C40-684C-956B-E28A94C3CCF9}"/>
              </a:ext>
            </a:extLst>
          </p:cNvPr>
          <p:cNvCxnSpPr>
            <a:cxnSpLocks/>
          </p:cNvCxnSpPr>
          <p:nvPr/>
        </p:nvCxnSpPr>
        <p:spPr>
          <a:xfrm>
            <a:off x="3881415" y="2978202"/>
            <a:ext cx="0" cy="40532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3" name="直线箭头连接符 152">
            <a:extLst>
              <a:ext uri="{FF2B5EF4-FFF2-40B4-BE49-F238E27FC236}">
                <a16:creationId xmlns:a16="http://schemas.microsoft.com/office/drawing/2014/main" id="{1DC83EF5-5DC4-7C40-856E-05ED43FAE6BB}"/>
              </a:ext>
            </a:extLst>
          </p:cNvPr>
          <p:cNvCxnSpPr>
            <a:cxnSpLocks/>
          </p:cNvCxnSpPr>
          <p:nvPr/>
        </p:nvCxnSpPr>
        <p:spPr>
          <a:xfrm flipV="1">
            <a:off x="5575743" y="2901047"/>
            <a:ext cx="0" cy="417696"/>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54" name="直线箭头连接符 153">
            <a:extLst>
              <a:ext uri="{FF2B5EF4-FFF2-40B4-BE49-F238E27FC236}">
                <a16:creationId xmlns:a16="http://schemas.microsoft.com/office/drawing/2014/main" id="{3C2DAB89-C45C-CF4D-9042-3FB392C5B8FE}"/>
              </a:ext>
            </a:extLst>
          </p:cNvPr>
          <p:cNvCxnSpPr>
            <a:cxnSpLocks/>
          </p:cNvCxnSpPr>
          <p:nvPr/>
        </p:nvCxnSpPr>
        <p:spPr>
          <a:xfrm>
            <a:off x="5575743" y="3011587"/>
            <a:ext cx="0" cy="40532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59" name="文本框 158">
            <a:extLst>
              <a:ext uri="{FF2B5EF4-FFF2-40B4-BE49-F238E27FC236}">
                <a16:creationId xmlns:a16="http://schemas.microsoft.com/office/drawing/2014/main" id="{13B67DB5-4027-674F-82C4-80C3D45B9F0D}"/>
              </a:ext>
            </a:extLst>
          </p:cNvPr>
          <p:cNvSpPr txBox="1"/>
          <p:nvPr/>
        </p:nvSpPr>
        <p:spPr>
          <a:xfrm>
            <a:off x="4725612" y="337535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3</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0" name="文本框 159">
            <a:extLst>
              <a:ext uri="{FF2B5EF4-FFF2-40B4-BE49-F238E27FC236}">
                <a16:creationId xmlns:a16="http://schemas.microsoft.com/office/drawing/2014/main" id="{9AA67586-0B83-BA47-BB75-7829FC4716D0}"/>
              </a:ext>
            </a:extLst>
          </p:cNvPr>
          <p:cNvSpPr txBox="1"/>
          <p:nvPr/>
        </p:nvSpPr>
        <p:spPr>
          <a:xfrm>
            <a:off x="4964809" y="167127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2</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1" name="文本框 160">
            <a:extLst>
              <a:ext uri="{FF2B5EF4-FFF2-40B4-BE49-F238E27FC236}">
                <a16:creationId xmlns:a16="http://schemas.microsoft.com/office/drawing/2014/main" id="{F86135AA-8392-9C49-878A-E73BB594A9F2}"/>
              </a:ext>
            </a:extLst>
          </p:cNvPr>
          <p:cNvSpPr txBox="1"/>
          <p:nvPr/>
        </p:nvSpPr>
        <p:spPr>
          <a:xfrm>
            <a:off x="4151838" y="338946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2</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2" name="文本框 161">
            <a:extLst>
              <a:ext uri="{FF2B5EF4-FFF2-40B4-BE49-F238E27FC236}">
                <a16:creationId xmlns:a16="http://schemas.microsoft.com/office/drawing/2014/main" id="{A11BCE20-1CB4-734E-9C3D-2EAE06338D06}"/>
              </a:ext>
            </a:extLst>
          </p:cNvPr>
          <p:cNvSpPr txBox="1"/>
          <p:nvPr/>
        </p:nvSpPr>
        <p:spPr>
          <a:xfrm>
            <a:off x="5641519" y="2548798"/>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3</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3" name="文本框 162">
            <a:extLst>
              <a:ext uri="{FF2B5EF4-FFF2-40B4-BE49-F238E27FC236}">
                <a16:creationId xmlns:a16="http://schemas.microsoft.com/office/drawing/2014/main" id="{8FEDF23E-FD01-2A4E-8CB1-E2966708D224}"/>
              </a:ext>
            </a:extLst>
          </p:cNvPr>
          <p:cNvSpPr txBox="1"/>
          <p:nvPr/>
        </p:nvSpPr>
        <p:spPr>
          <a:xfrm>
            <a:off x="3529500" y="252752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4" name="文本框 163">
            <a:extLst>
              <a:ext uri="{FF2B5EF4-FFF2-40B4-BE49-F238E27FC236}">
                <a16:creationId xmlns:a16="http://schemas.microsoft.com/office/drawing/2014/main" id="{04B4339C-021D-5B49-88EB-2B4BAE4B8909}"/>
              </a:ext>
            </a:extLst>
          </p:cNvPr>
          <p:cNvSpPr txBox="1"/>
          <p:nvPr/>
        </p:nvSpPr>
        <p:spPr>
          <a:xfrm>
            <a:off x="3309923" y="3383052"/>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5" name="文本框 164">
            <a:extLst>
              <a:ext uri="{FF2B5EF4-FFF2-40B4-BE49-F238E27FC236}">
                <a16:creationId xmlns:a16="http://schemas.microsoft.com/office/drawing/2014/main" id="{DC537619-A175-9443-8DF7-FFBF5851C42E}"/>
              </a:ext>
            </a:extLst>
          </p:cNvPr>
          <p:cNvSpPr txBox="1"/>
          <p:nvPr/>
        </p:nvSpPr>
        <p:spPr>
          <a:xfrm>
            <a:off x="2148269" y="252752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6" name="文本框 165">
            <a:extLst>
              <a:ext uri="{FF2B5EF4-FFF2-40B4-BE49-F238E27FC236}">
                <a16:creationId xmlns:a16="http://schemas.microsoft.com/office/drawing/2014/main" id="{74EC7641-34E8-DC40-9623-B4B34922F90D}"/>
              </a:ext>
            </a:extLst>
          </p:cNvPr>
          <p:cNvSpPr txBox="1"/>
          <p:nvPr/>
        </p:nvSpPr>
        <p:spPr>
          <a:xfrm>
            <a:off x="6537227" y="3361879"/>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6</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7" name="文本框 166">
            <a:extLst>
              <a:ext uri="{FF2B5EF4-FFF2-40B4-BE49-F238E27FC236}">
                <a16:creationId xmlns:a16="http://schemas.microsoft.com/office/drawing/2014/main" id="{346CD653-0531-5C49-AD48-4D9A6AE70CAF}"/>
              </a:ext>
            </a:extLst>
          </p:cNvPr>
          <p:cNvSpPr txBox="1"/>
          <p:nvPr/>
        </p:nvSpPr>
        <p:spPr>
          <a:xfrm>
            <a:off x="5813295" y="338041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5</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8" name="文本框 167">
            <a:extLst>
              <a:ext uri="{FF2B5EF4-FFF2-40B4-BE49-F238E27FC236}">
                <a16:creationId xmlns:a16="http://schemas.microsoft.com/office/drawing/2014/main" id="{59891705-B9BF-A94F-A26B-256BBD741919}"/>
              </a:ext>
            </a:extLst>
          </p:cNvPr>
          <p:cNvSpPr txBox="1"/>
          <p:nvPr/>
        </p:nvSpPr>
        <p:spPr>
          <a:xfrm>
            <a:off x="5233742" y="3361879"/>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4</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0" name="文本框 89">
            <a:extLst>
              <a:ext uri="{FF2B5EF4-FFF2-40B4-BE49-F238E27FC236}">
                <a16:creationId xmlns:a16="http://schemas.microsoft.com/office/drawing/2014/main" id="{8CEBD381-7A85-364A-8B0C-D7E2AE7A17D3}"/>
              </a:ext>
            </a:extLst>
          </p:cNvPr>
          <p:cNvSpPr txBox="1"/>
          <p:nvPr/>
        </p:nvSpPr>
        <p:spPr>
          <a:xfrm>
            <a:off x="5980789" y="4308988"/>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4</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0" name="文本框 169">
            <a:extLst>
              <a:ext uri="{FF2B5EF4-FFF2-40B4-BE49-F238E27FC236}">
                <a16:creationId xmlns:a16="http://schemas.microsoft.com/office/drawing/2014/main" id="{26876617-C687-CE4F-93CD-FA003C7E5B77}"/>
              </a:ext>
            </a:extLst>
          </p:cNvPr>
          <p:cNvSpPr txBox="1"/>
          <p:nvPr/>
        </p:nvSpPr>
        <p:spPr>
          <a:xfrm>
            <a:off x="6561708" y="1678533"/>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6</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1" name="文本框 170">
            <a:extLst>
              <a:ext uri="{FF2B5EF4-FFF2-40B4-BE49-F238E27FC236}">
                <a16:creationId xmlns:a16="http://schemas.microsoft.com/office/drawing/2014/main" id="{B3728B3C-7D62-BA48-81A3-7E4F6F8968E4}"/>
              </a:ext>
            </a:extLst>
          </p:cNvPr>
          <p:cNvSpPr txBox="1"/>
          <p:nvPr/>
        </p:nvSpPr>
        <p:spPr>
          <a:xfrm>
            <a:off x="6253486" y="519371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5</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2" name="文本框 171">
            <a:extLst>
              <a:ext uri="{FF2B5EF4-FFF2-40B4-BE49-F238E27FC236}">
                <a16:creationId xmlns:a16="http://schemas.microsoft.com/office/drawing/2014/main" id="{02715373-CFAF-5F46-91A2-F1161777374C}"/>
              </a:ext>
            </a:extLst>
          </p:cNvPr>
          <p:cNvSpPr txBox="1"/>
          <p:nvPr/>
        </p:nvSpPr>
        <p:spPr>
          <a:xfrm>
            <a:off x="8744369" y="1173855"/>
            <a:ext cx="3778895" cy="2536400"/>
          </a:xfrm>
          <a:prstGeom prst="rect">
            <a:avLst/>
          </a:prstGeom>
          <a:noFill/>
        </p:spPr>
        <p:txBody>
          <a:bodyPr wrap="square" rtlCol="0">
            <a:spAutoFit/>
          </a:bodyPr>
          <a:lstStyle/>
          <a:p>
            <a:pPr algn="ctr">
              <a:lnSpc>
                <a:spcPct val="150000"/>
              </a:lnSpc>
            </a:pPr>
            <a:endParaRPr lang="en-US" altLang="zh-CN"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Batch size =256</a:t>
            </a: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Cons: Lower Accuracy</a:t>
            </a:r>
          </a:p>
          <a:p>
            <a:pPr marL="342900" indent="-342900">
              <a:lnSpc>
                <a:spcPct val="150000"/>
              </a:lnSpc>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Communication</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time</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4" name="圆角矩形 173">
            <a:extLst>
              <a:ext uri="{FF2B5EF4-FFF2-40B4-BE49-F238E27FC236}">
                <a16:creationId xmlns:a16="http://schemas.microsoft.com/office/drawing/2014/main" id="{D7A1E478-F2A1-AA45-9567-C741FB043950}"/>
              </a:ext>
            </a:extLst>
          </p:cNvPr>
          <p:cNvSpPr/>
          <p:nvPr/>
        </p:nvSpPr>
        <p:spPr bwMode="auto">
          <a:xfrm>
            <a:off x="9171791" y="2535806"/>
            <a:ext cx="206816" cy="309779"/>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Tree>
    <p:extLst>
      <p:ext uri="{BB962C8B-B14F-4D97-AF65-F5344CB8AC3E}">
        <p14:creationId xmlns:p14="http://schemas.microsoft.com/office/powerpoint/2010/main" val="42494286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圆角矩形 206">
            <a:extLst>
              <a:ext uri="{FF2B5EF4-FFF2-40B4-BE49-F238E27FC236}">
                <a16:creationId xmlns:a16="http://schemas.microsoft.com/office/drawing/2014/main" id="{B9DDDBE3-ABBF-0741-85B7-C42C132B987D}"/>
              </a:ext>
            </a:extLst>
          </p:cNvPr>
          <p:cNvSpPr/>
          <p:nvPr/>
        </p:nvSpPr>
        <p:spPr bwMode="auto">
          <a:xfrm>
            <a:off x="5628853" y="2445759"/>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7" name="圆角矩形 176">
            <a:extLst>
              <a:ext uri="{FF2B5EF4-FFF2-40B4-BE49-F238E27FC236}">
                <a16:creationId xmlns:a16="http://schemas.microsoft.com/office/drawing/2014/main" id="{FA1B5B98-A971-6E48-AA90-B022ADF781E9}"/>
              </a:ext>
            </a:extLst>
          </p:cNvPr>
          <p:cNvSpPr/>
          <p:nvPr/>
        </p:nvSpPr>
        <p:spPr bwMode="auto">
          <a:xfrm>
            <a:off x="5419403" y="2443374"/>
            <a:ext cx="211948"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8" name="矩形 3"/>
          <p:cNvSpPr>
            <a:spLocks noChangeArrowheads="1"/>
          </p:cNvSpPr>
          <p:nvPr/>
        </p:nvSpPr>
        <p:spPr bwMode="auto">
          <a:xfrm>
            <a:off x="467126" y="261895"/>
            <a:ext cx="6330716"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Approach C – Non-Block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圆角矩形 1">
            <a:extLst>
              <a:ext uri="{FF2B5EF4-FFF2-40B4-BE49-F238E27FC236}">
                <a16:creationId xmlns:a16="http://schemas.microsoft.com/office/drawing/2014/main" id="{C1B9B303-EF9D-2C4E-8521-113CE2B06F2A}"/>
              </a:ext>
            </a:extLst>
          </p:cNvPr>
          <p:cNvSpPr/>
          <p:nvPr/>
        </p:nvSpPr>
        <p:spPr bwMode="auto">
          <a:xfrm>
            <a:off x="2782834" y="3311105"/>
            <a:ext cx="2629734"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4" name="圆角矩形 13">
            <a:extLst>
              <a:ext uri="{FF2B5EF4-FFF2-40B4-BE49-F238E27FC236}">
                <a16:creationId xmlns:a16="http://schemas.microsoft.com/office/drawing/2014/main" id="{509904C8-DA8E-7C47-BD76-99437AA92C29}"/>
              </a:ext>
            </a:extLst>
          </p:cNvPr>
          <p:cNvSpPr/>
          <p:nvPr/>
        </p:nvSpPr>
        <p:spPr bwMode="auto">
          <a:xfrm>
            <a:off x="2782836" y="1597266"/>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 name="圆角矩形 14">
            <a:extLst>
              <a:ext uri="{FF2B5EF4-FFF2-40B4-BE49-F238E27FC236}">
                <a16:creationId xmlns:a16="http://schemas.microsoft.com/office/drawing/2014/main" id="{B4210647-0D61-4F42-AC74-5A7ABB982AEE}"/>
              </a:ext>
            </a:extLst>
          </p:cNvPr>
          <p:cNvSpPr/>
          <p:nvPr/>
        </p:nvSpPr>
        <p:spPr bwMode="auto">
          <a:xfrm>
            <a:off x="2782837" y="2437731"/>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6" name="圆角矩形 15">
            <a:extLst>
              <a:ext uri="{FF2B5EF4-FFF2-40B4-BE49-F238E27FC236}">
                <a16:creationId xmlns:a16="http://schemas.microsoft.com/office/drawing/2014/main" id="{3FA070BD-3F63-4F4A-A969-901457B444E6}"/>
              </a:ext>
            </a:extLst>
          </p:cNvPr>
          <p:cNvSpPr/>
          <p:nvPr/>
        </p:nvSpPr>
        <p:spPr bwMode="auto">
          <a:xfrm>
            <a:off x="2782835" y="4199795"/>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7" name="圆角矩形 16">
            <a:extLst>
              <a:ext uri="{FF2B5EF4-FFF2-40B4-BE49-F238E27FC236}">
                <a16:creationId xmlns:a16="http://schemas.microsoft.com/office/drawing/2014/main" id="{799C4771-D159-864E-B818-8DE5A137F269}"/>
              </a:ext>
            </a:extLst>
          </p:cNvPr>
          <p:cNvSpPr/>
          <p:nvPr/>
        </p:nvSpPr>
        <p:spPr bwMode="auto">
          <a:xfrm>
            <a:off x="2782834" y="5096705"/>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57" name="文本框 56">
            <a:extLst>
              <a:ext uri="{FF2B5EF4-FFF2-40B4-BE49-F238E27FC236}">
                <a16:creationId xmlns:a16="http://schemas.microsoft.com/office/drawing/2014/main" id="{6A6B9736-2D21-034E-9BEC-F140C7C67F8E}"/>
              </a:ext>
            </a:extLst>
          </p:cNvPr>
          <p:cNvSpPr txBox="1"/>
          <p:nvPr/>
        </p:nvSpPr>
        <p:spPr>
          <a:xfrm>
            <a:off x="-387086" y="3214250"/>
            <a:ext cx="3778895" cy="707886"/>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Parameter Server</a:t>
            </a:r>
          </a:p>
          <a:p>
            <a:pPr algn="ctr"/>
            <a:r>
              <a:rPr lang="en-US" altLang="zh-CN"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Param. Version</a:t>
            </a:r>
            <a:endParaRPr lang="zh-CN" altLang="en-US" sz="2000"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1" name="文本框 60">
            <a:extLst>
              <a:ext uri="{FF2B5EF4-FFF2-40B4-BE49-F238E27FC236}">
                <a16:creationId xmlns:a16="http://schemas.microsoft.com/office/drawing/2014/main" id="{64458992-FCA1-2E43-B527-B0BC87D5BFF6}"/>
              </a:ext>
            </a:extLst>
          </p:cNvPr>
          <p:cNvSpPr txBox="1"/>
          <p:nvPr/>
        </p:nvSpPr>
        <p:spPr>
          <a:xfrm>
            <a:off x="836991" y="1661584"/>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1</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2" name="文本框 61">
            <a:extLst>
              <a:ext uri="{FF2B5EF4-FFF2-40B4-BE49-F238E27FC236}">
                <a16:creationId xmlns:a16="http://schemas.microsoft.com/office/drawing/2014/main" id="{7F6E32CE-1B37-9E4A-81FD-582243BB4AC2}"/>
              </a:ext>
            </a:extLst>
          </p:cNvPr>
          <p:cNvSpPr txBox="1"/>
          <p:nvPr/>
        </p:nvSpPr>
        <p:spPr>
          <a:xfrm>
            <a:off x="828762" y="4272637"/>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3</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3" name="文本框 62">
            <a:extLst>
              <a:ext uri="{FF2B5EF4-FFF2-40B4-BE49-F238E27FC236}">
                <a16:creationId xmlns:a16="http://schemas.microsoft.com/office/drawing/2014/main" id="{70D60E28-9543-8842-841E-F0638D664205}"/>
              </a:ext>
            </a:extLst>
          </p:cNvPr>
          <p:cNvSpPr txBox="1"/>
          <p:nvPr/>
        </p:nvSpPr>
        <p:spPr>
          <a:xfrm>
            <a:off x="834362" y="2499286"/>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2</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4" name="文本框 63">
            <a:extLst>
              <a:ext uri="{FF2B5EF4-FFF2-40B4-BE49-F238E27FC236}">
                <a16:creationId xmlns:a16="http://schemas.microsoft.com/office/drawing/2014/main" id="{F2CCE56F-F998-E64E-8788-780197E6E009}"/>
              </a:ext>
            </a:extLst>
          </p:cNvPr>
          <p:cNvSpPr txBox="1"/>
          <p:nvPr/>
        </p:nvSpPr>
        <p:spPr>
          <a:xfrm>
            <a:off x="840715" y="5175420"/>
            <a:ext cx="1980000" cy="400110"/>
          </a:xfrm>
          <a:prstGeom prst="rect">
            <a:avLst/>
          </a:prstGeom>
          <a:noFill/>
        </p:spPr>
        <p:txBody>
          <a:bodyPr wrap="square" rtlCol="0">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Worker 4</a:t>
            </a:r>
            <a:endPar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65" name="直线箭头连接符 64">
            <a:extLst>
              <a:ext uri="{FF2B5EF4-FFF2-40B4-BE49-F238E27FC236}">
                <a16:creationId xmlns:a16="http://schemas.microsoft.com/office/drawing/2014/main" id="{538C927A-3BBF-5947-BB4A-56B694A1CC6A}"/>
              </a:ext>
            </a:extLst>
          </p:cNvPr>
          <p:cNvCxnSpPr>
            <a:cxnSpLocks/>
          </p:cNvCxnSpPr>
          <p:nvPr/>
        </p:nvCxnSpPr>
        <p:spPr>
          <a:xfrm flipV="1">
            <a:off x="2795090" y="2114266"/>
            <a:ext cx="0" cy="123884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6" name="直线箭头连接符 65">
            <a:extLst>
              <a:ext uri="{FF2B5EF4-FFF2-40B4-BE49-F238E27FC236}">
                <a16:creationId xmlns:a16="http://schemas.microsoft.com/office/drawing/2014/main" id="{26684A69-A53C-8746-90B2-0E0B05E4AAAD}"/>
              </a:ext>
            </a:extLst>
          </p:cNvPr>
          <p:cNvCxnSpPr>
            <a:cxnSpLocks/>
          </p:cNvCxnSpPr>
          <p:nvPr/>
        </p:nvCxnSpPr>
        <p:spPr>
          <a:xfrm flipV="1">
            <a:off x="2806358" y="2899396"/>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8" name="直线箭头连接符 67">
            <a:extLst>
              <a:ext uri="{FF2B5EF4-FFF2-40B4-BE49-F238E27FC236}">
                <a16:creationId xmlns:a16="http://schemas.microsoft.com/office/drawing/2014/main" id="{4CBE309B-79C3-4940-9CCA-B3F24B3F67AC}"/>
              </a:ext>
            </a:extLst>
          </p:cNvPr>
          <p:cNvCxnSpPr>
            <a:cxnSpLocks/>
          </p:cNvCxnSpPr>
          <p:nvPr/>
        </p:nvCxnSpPr>
        <p:spPr>
          <a:xfrm flipH="1">
            <a:off x="2795725" y="3804254"/>
            <a:ext cx="2626" cy="132225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70" name="直线箭头连接符 69">
            <a:extLst>
              <a:ext uri="{FF2B5EF4-FFF2-40B4-BE49-F238E27FC236}">
                <a16:creationId xmlns:a16="http://schemas.microsoft.com/office/drawing/2014/main" id="{21DF19C3-0B12-CD43-9C08-07074FB4BE64}"/>
              </a:ext>
            </a:extLst>
          </p:cNvPr>
          <p:cNvCxnSpPr>
            <a:cxnSpLocks/>
          </p:cNvCxnSpPr>
          <p:nvPr/>
        </p:nvCxnSpPr>
        <p:spPr>
          <a:xfrm>
            <a:off x="2810082" y="3710255"/>
            <a:ext cx="0" cy="55588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73" name="圆角矩形 72">
            <a:extLst>
              <a:ext uri="{FF2B5EF4-FFF2-40B4-BE49-F238E27FC236}">
                <a16:creationId xmlns:a16="http://schemas.microsoft.com/office/drawing/2014/main" id="{D1D6DB4A-189C-5B4E-8A56-E19F1D7D8030}"/>
              </a:ext>
            </a:extLst>
          </p:cNvPr>
          <p:cNvSpPr/>
          <p:nvPr/>
        </p:nvSpPr>
        <p:spPr bwMode="auto">
          <a:xfrm>
            <a:off x="3115974" y="2439805"/>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74" name="圆角矩形 73">
            <a:extLst>
              <a:ext uri="{FF2B5EF4-FFF2-40B4-BE49-F238E27FC236}">
                <a16:creationId xmlns:a16="http://schemas.microsoft.com/office/drawing/2014/main" id="{714686AC-E304-E445-85D1-0D4A89E17018}"/>
              </a:ext>
            </a:extLst>
          </p:cNvPr>
          <p:cNvSpPr/>
          <p:nvPr/>
        </p:nvSpPr>
        <p:spPr bwMode="auto">
          <a:xfrm>
            <a:off x="3776509" y="2436499"/>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75" name="圆角矩形 74">
            <a:extLst>
              <a:ext uri="{FF2B5EF4-FFF2-40B4-BE49-F238E27FC236}">
                <a16:creationId xmlns:a16="http://schemas.microsoft.com/office/drawing/2014/main" id="{101E200D-1ED5-2643-BFC7-161DA03EA91F}"/>
              </a:ext>
            </a:extLst>
          </p:cNvPr>
          <p:cNvSpPr/>
          <p:nvPr/>
        </p:nvSpPr>
        <p:spPr bwMode="auto">
          <a:xfrm>
            <a:off x="3442911" y="2437731"/>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76" name="圆角矩形 75">
            <a:extLst>
              <a:ext uri="{FF2B5EF4-FFF2-40B4-BE49-F238E27FC236}">
                <a16:creationId xmlns:a16="http://schemas.microsoft.com/office/drawing/2014/main" id="{B3F837BA-777F-1549-8EEE-59DE74C2BC9B}"/>
              </a:ext>
            </a:extLst>
          </p:cNvPr>
          <p:cNvSpPr/>
          <p:nvPr/>
        </p:nvSpPr>
        <p:spPr bwMode="auto">
          <a:xfrm>
            <a:off x="4104080" y="2438193"/>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3" name="圆角矩形 82">
            <a:extLst>
              <a:ext uri="{FF2B5EF4-FFF2-40B4-BE49-F238E27FC236}">
                <a16:creationId xmlns:a16="http://schemas.microsoft.com/office/drawing/2014/main" id="{F9CD3FD6-A135-9C4F-A3AB-4E033EFB4FF3}"/>
              </a:ext>
            </a:extLst>
          </p:cNvPr>
          <p:cNvSpPr/>
          <p:nvPr/>
        </p:nvSpPr>
        <p:spPr bwMode="auto">
          <a:xfrm>
            <a:off x="4431297" y="244415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4" name="圆角矩形 83">
            <a:extLst>
              <a:ext uri="{FF2B5EF4-FFF2-40B4-BE49-F238E27FC236}">
                <a16:creationId xmlns:a16="http://schemas.microsoft.com/office/drawing/2014/main" id="{773F6800-78A4-EA4D-A886-34DFDB6668B6}"/>
              </a:ext>
            </a:extLst>
          </p:cNvPr>
          <p:cNvSpPr/>
          <p:nvPr/>
        </p:nvSpPr>
        <p:spPr bwMode="auto">
          <a:xfrm>
            <a:off x="4759963" y="244415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6" name="圆角矩形 85">
            <a:extLst>
              <a:ext uri="{FF2B5EF4-FFF2-40B4-BE49-F238E27FC236}">
                <a16:creationId xmlns:a16="http://schemas.microsoft.com/office/drawing/2014/main" id="{6A3BC8E5-A8D7-CD45-8216-8262C751BA4B}"/>
              </a:ext>
            </a:extLst>
          </p:cNvPr>
          <p:cNvSpPr/>
          <p:nvPr/>
        </p:nvSpPr>
        <p:spPr bwMode="auto">
          <a:xfrm>
            <a:off x="5092466" y="244415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88" name="文本框 87">
            <a:extLst>
              <a:ext uri="{FF2B5EF4-FFF2-40B4-BE49-F238E27FC236}">
                <a16:creationId xmlns:a16="http://schemas.microsoft.com/office/drawing/2014/main" id="{9642E770-B8FD-CE4C-B0FC-D8626D92B06A}"/>
              </a:ext>
            </a:extLst>
          </p:cNvPr>
          <p:cNvSpPr txBox="1"/>
          <p:nvPr/>
        </p:nvSpPr>
        <p:spPr>
          <a:xfrm>
            <a:off x="1816113" y="260059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27" name="文本框 126">
            <a:extLst>
              <a:ext uri="{FF2B5EF4-FFF2-40B4-BE49-F238E27FC236}">
                <a16:creationId xmlns:a16="http://schemas.microsoft.com/office/drawing/2014/main" id="{E684BEDD-F81E-B044-8575-958B585F3549}"/>
              </a:ext>
            </a:extLst>
          </p:cNvPr>
          <p:cNvSpPr txBox="1"/>
          <p:nvPr/>
        </p:nvSpPr>
        <p:spPr>
          <a:xfrm>
            <a:off x="2152111" y="260571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28" name="文本框 127">
            <a:extLst>
              <a:ext uri="{FF2B5EF4-FFF2-40B4-BE49-F238E27FC236}">
                <a16:creationId xmlns:a16="http://schemas.microsoft.com/office/drawing/2014/main" id="{4BAD5F7D-19B5-834B-8EF2-A47B085ACA0F}"/>
              </a:ext>
            </a:extLst>
          </p:cNvPr>
          <p:cNvSpPr txBox="1"/>
          <p:nvPr/>
        </p:nvSpPr>
        <p:spPr>
          <a:xfrm>
            <a:off x="2489900" y="260571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29" name="文本框 128">
            <a:extLst>
              <a:ext uri="{FF2B5EF4-FFF2-40B4-BE49-F238E27FC236}">
                <a16:creationId xmlns:a16="http://schemas.microsoft.com/office/drawing/2014/main" id="{A196FE09-D577-B942-A370-065D82B58854}"/>
              </a:ext>
            </a:extLst>
          </p:cNvPr>
          <p:cNvSpPr txBox="1"/>
          <p:nvPr/>
        </p:nvSpPr>
        <p:spPr>
          <a:xfrm>
            <a:off x="2814362" y="2612206"/>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0" name="文本框 129">
            <a:extLst>
              <a:ext uri="{FF2B5EF4-FFF2-40B4-BE49-F238E27FC236}">
                <a16:creationId xmlns:a16="http://schemas.microsoft.com/office/drawing/2014/main" id="{5983C62F-7AF1-8E40-B432-6437BFEED6E6}"/>
              </a:ext>
            </a:extLst>
          </p:cNvPr>
          <p:cNvSpPr txBox="1"/>
          <p:nvPr/>
        </p:nvSpPr>
        <p:spPr>
          <a:xfrm>
            <a:off x="3474666" y="261363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1" name="文本框 130">
            <a:extLst>
              <a:ext uri="{FF2B5EF4-FFF2-40B4-BE49-F238E27FC236}">
                <a16:creationId xmlns:a16="http://schemas.microsoft.com/office/drawing/2014/main" id="{537EB6A2-5C13-6B42-A39D-423CD2A5BFB7}"/>
              </a:ext>
            </a:extLst>
          </p:cNvPr>
          <p:cNvSpPr txBox="1"/>
          <p:nvPr/>
        </p:nvSpPr>
        <p:spPr>
          <a:xfrm>
            <a:off x="3142163" y="261852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2" name="文本框 131">
            <a:extLst>
              <a:ext uri="{FF2B5EF4-FFF2-40B4-BE49-F238E27FC236}">
                <a16:creationId xmlns:a16="http://schemas.microsoft.com/office/drawing/2014/main" id="{6DCEF16A-DA1B-4F42-B010-6CF29AEB116C}"/>
              </a:ext>
            </a:extLst>
          </p:cNvPr>
          <p:cNvSpPr txBox="1"/>
          <p:nvPr/>
        </p:nvSpPr>
        <p:spPr>
          <a:xfrm>
            <a:off x="3791011" y="260059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0-07</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3" name="文本框 132">
            <a:extLst>
              <a:ext uri="{FF2B5EF4-FFF2-40B4-BE49-F238E27FC236}">
                <a16:creationId xmlns:a16="http://schemas.microsoft.com/office/drawing/2014/main" id="{2D4DF11C-91AD-DA4E-9C82-B33A537C1253}"/>
              </a:ext>
            </a:extLst>
          </p:cNvPr>
          <p:cNvSpPr txBox="1"/>
          <p:nvPr/>
        </p:nvSpPr>
        <p:spPr>
          <a:xfrm>
            <a:off x="4132644" y="2602467"/>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0-08</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6" name="圆角矩形 135">
            <a:extLst>
              <a:ext uri="{FF2B5EF4-FFF2-40B4-BE49-F238E27FC236}">
                <a16:creationId xmlns:a16="http://schemas.microsoft.com/office/drawing/2014/main" id="{30BFF831-B2B1-B249-9CD4-99B3CDC50E3A}"/>
              </a:ext>
            </a:extLst>
          </p:cNvPr>
          <p:cNvSpPr/>
          <p:nvPr/>
        </p:nvSpPr>
        <p:spPr bwMode="auto">
          <a:xfrm>
            <a:off x="3262008" y="1593066"/>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37" name="圆角矩形 136">
            <a:extLst>
              <a:ext uri="{FF2B5EF4-FFF2-40B4-BE49-F238E27FC236}">
                <a16:creationId xmlns:a16="http://schemas.microsoft.com/office/drawing/2014/main" id="{D7C65CE5-2AAB-244F-AC99-6293037CF310}"/>
              </a:ext>
            </a:extLst>
          </p:cNvPr>
          <p:cNvSpPr/>
          <p:nvPr/>
        </p:nvSpPr>
        <p:spPr bwMode="auto">
          <a:xfrm>
            <a:off x="4727684" y="1621118"/>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38" name="圆角矩形 137">
            <a:extLst>
              <a:ext uri="{FF2B5EF4-FFF2-40B4-BE49-F238E27FC236}">
                <a16:creationId xmlns:a16="http://schemas.microsoft.com/office/drawing/2014/main" id="{72456D98-1B8C-0646-A486-5916D3410A7E}"/>
              </a:ext>
            </a:extLst>
          </p:cNvPr>
          <p:cNvSpPr/>
          <p:nvPr/>
        </p:nvSpPr>
        <p:spPr bwMode="auto">
          <a:xfrm>
            <a:off x="3754000" y="1602086"/>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40" name="圆角矩形 139">
            <a:extLst>
              <a:ext uri="{FF2B5EF4-FFF2-40B4-BE49-F238E27FC236}">
                <a16:creationId xmlns:a16="http://schemas.microsoft.com/office/drawing/2014/main" id="{F0FE2B75-592E-AF4F-A364-1BE0803D93F4}"/>
              </a:ext>
            </a:extLst>
          </p:cNvPr>
          <p:cNvSpPr/>
          <p:nvPr/>
        </p:nvSpPr>
        <p:spPr bwMode="auto">
          <a:xfrm>
            <a:off x="4245992" y="1606414"/>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41" name="圆角矩形 140">
            <a:extLst>
              <a:ext uri="{FF2B5EF4-FFF2-40B4-BE49-F238E27FC236}">
                <a16:creationId xmlns:a16="http://schemas.microsoft.com/office/drawing/2014/main" id="{25002C64-5AB7-7F48-9F28-5C9591491E2A}"/>
              </a:ext>
            </a:extLst>
          </p:cNvPr>
          <p:cNvSpPr/>
          <p:nvPr/>
        </p:nvSpPr>
        <p:spPr bwMode="auto">
          <a:xfrm>
            <a:off x="5219993" y="1621118"/>
            <a:ext cx="391581"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42" name="文本框 141">
            <a:extLst>
              <a:ext uri="{FF2B5EF4-FFF2-40B4-BE49-F238E27FC236}">
                <a16:creationId xmlns:a16="http://schemas.microsoft.com/office/drawing/2014/main" id="{BCE7D505-F6E0-4B4D-BE91-350BCEF98B19}"/>
              </a:ext>
            </a:extLst>
          </p:cNvPr>
          <p:cNvSpPr txBox="1"/>
          <p:nvPr/>
        </p:nvSpPr>
        <p:spPr>
          <a:xfrm>
            <a:off x="1890269" y="176048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47" name="文本框 146">
            <a:extLst>
              <a:ext uri="{FF2B5EF4-FFF2-40B4-BE49-F238E27FC236}">
                <a16:creationId xmlns:a16="http://schemas.microsoft.com/office/drawing/2014/main" id="{196D20C1-649D-264F-BFBA-FD892C2EE404}"/>
              </a:ext>
            </a:extLst>
          </p:cNvPr>
          <p:cNvSpPr txBox="1"/>
          <p:nvPr/>
        </p:nvSpPr>
        <p:spPr>
          <a:xfrm>
            <a:off x="2385018" y="176397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48" name="文本框 147">
            <a:extLst>
              <a:ext uri="{FF2B5EF4-FFF2-40B4-BE49-F238E27FC236}">
                <a16:creationId xmlns:a16="http://schemas.microsoft.com/office/drawing/2014/main" id="{9AD1C5C8-5CF6-C24A-A616-4813E3426776}"/>
              </a:ext>
            </a:extLst>
          </p:cNvPr>
          <p:cNvSpPr txBox="1"/>
          <p:nvPr/>
        </p:nvSpPr>
        <p:spPr>
          <a:xfrm>
            <a:off x="2889252" y="1766956"/>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49" name="文本框 148">
            <a:extLst>
              <a:ext uri="{FF2B5EF4-FFF2-40B4-BE49-F238E27FC236}">
                <a16:creationId xmlns:a16="http://schemas.microsoft.com/office/drawing/2014/main" id="{9FE754B2-A260-8547-867D-04AFD852B961}"/>
              </a:ext>
            </a:extLst>
          </p:cNvPr>
          <p:cNvSpPr txBox="1"/>
          <p:nvPr/>
        </p:nvSpPr>
        <p:spPr>
          <a:xfrm>
            <a:off x="3347089" y="1771284"/>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0" name="文本框 149">
            <a:extLst>
              <a:ext uri="{FF2B5EF4-FFF2-40B4-BE49-F238E27FC236}">
                <a16:creationId xmlns:a16="http://schemas.microsoft.com/office/drawing/2014/main" id="{BD1DD9EF-F816-9E49-B104-03766B100351}"/>
              </a:ext>
            </a:extLst>
          </p:cNvPr>
          <p:cNvSpPr txBox="1"/>
          <p:nvPr/>
        </p:nvSpPr>
        <p:spPr>
          <a:xfrm>
            <a:off x="3838477" y="177684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1" name="圆角矩形 150">
            <a:extLst>
              <a:ext uri="{FF2B5EF4-FFF2-40B4-BE49-F238E27FC236}">
                <a16:creationId xmlns:a16="http://schemas.microsoft.com/office/drawing/2014/main" id="{29B74043-6D15-4342-8BED-548199AAED3A}"/>
              </a:ext>
            </a:extLst>
          </p:cNvPr>
          <p:cNvSpPr/>
          <p:nvPr/>
        </p:nvSpPr>
        <p:spPr bwMode="auto">
          <a:xfrm>
            <a:off x="3380521" y="4201088"/>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2" name="圆角矩形 151">
            <a:extLst>
              <a:ext uri="{FF2B5EF4-FFF2-40B4-BE49-F238E27FC236}">
                <a16:creationId xmlns:a16="http://schemas.microsoft.com/office/drawing/2014/main" id="{979E8B79-0689-374C-B04E-00F0B89CBEA3}"/>
              </a:ext>
            </a:extLst>
          </p:cNvPr>
          <p:cNvSpPr/>
          <p:nvPr/>
        </p:nvSpPr>
        <p:spPr bwMode="auto">
          <a:xfrm>
            <a:off x="4585631" y="4196462"/>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3" name="圆角矩形 152">
            <a:extLst>
              <a:ext uri="{FF2B5EF4-FFF2-40B4-BE49-F238E27FC236}">
                <a16:creationId xmlns:a16="http://schemas.microsoft.com/office/drawing/2014/main" id="{50969BB1-62D9-1144-8145-B77FAF9605B6}"/>
              </a:ext>
            </a:extLst>
          </p:cNvPr>
          <p:cNvSpPr/>
          <p:nvPr/>
        </p:nvSpPr>
        <p:spPr bwMode="auto">
          <a:xfrm>
            <a:off x="3985904" y="4199795"/>
            <a:ext cx="60897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4" name="圆角矩形 153">
            <a:extLst>
              <a:ext uri="{FF2B5EF4-FFF2-40B4-BE49-F238E27FC236}">
                <a16:creationId xmlns:a16="http://schemas.microsoft.com/office/drawing/2014/main" id="{6078967B-2BC9-D242-BA4F-24CEC828D78C}"/>
              </a:ext>
            </a:extLst>
          </p:cNvPr>
          <p:cNvSpPr/>
          <p:nvPr/>
        </p:nvSpPr>
        <p:spPr bwMode="auto">
          <a:xfrm>
            <a:off x="5192722" y="4196089"/>
            <a:ext cx="418849"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6" name="文本框 155">
            <a:extLst>
              <a:ext uri="{FF2B5EF4-FFF2-40B4-BE49-F238E27FC236}">
                <a16:creationId xmlns:a16="http://schemas.microsoft.com/office/drawing/2014/main" id="{C5165A75-655F-7F40-92AE-8593CA0D7EF1}"/>
              </a:ext>
            </a:extLst>
          </p:cNvPr>
          <p:cNvSpPr txBox="1"/>
          <p:nvPr/>
        </p:nvSpPr>
        <p:spPr>
          <a:xfrm>
            <a:off x="1950245" y="436430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7" name="文本框 156">
            <a:extLst>
              <a:ext uri="{FF2B5EF4-FFF2-40B4-BE49-F238E27FC236}">
                <a16:creationId xmlns:a16="http://schemas.microsoft.com/office/drawing/2014/main" id="{098328FB-3E5C-B147-9AB1-069AB6F7582C}"/>
              </a:ext>
            </a:extLst>
          </p:cNvPr>
          <p:cNvSpPr txBox="1"/>
          <p:nvPr/>
        </p:nvSpPr>
        <p:spPr>
          <a:xfrm>
            <a:off x="2546381" y="437469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9" name="文本框 158">
            <a:extLst>
              <a:ext uri="{FF2B5EF4-FFF2-40B4-BE49-F238E27FC236}">
                <a16:creationId xmlns:a16="http://schemas.microsoft.com/office/drawing/2014/main" id="{8B476E69-172A-0F44-8FD5-386ABCFDF30E}"/>
              </a:ext>
            </a:extLst>
          </p:cNvPr>
          <p:cNvSpPr txBox="1"/>
          <p:nvPr/>
        </p:nvSpPr>
        <p:spPr>
          <a:xfrm>
            <a:off x="3135128" y="4360970"/>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1" name="文本框 160">
            <a:extLst>
              <a:ext uri="{FF2B5EF4-FFF2-40B4-BE49-F238E27FC236}">
                <a16:creationId xmlns:a16="http://schemas.microsoft.com/office/drawing/2014/main" id="{D8540551-2BB6-854C-8F20-EE4E7999D1D5}"/>
              </a:ext>
            </a:extLst>
          </p:cNvPr>
          <p:cNvSpPr txBox="1"/>
          <p:nvPr/>
        </p:nvSpPr>
        <p:spPr>
          <a:xfrm>
            <a:off x="3769019" y="434773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cxnSp>
        <p:nvCxnSpPr>
          <p:cNvPr id="163" name="直线箭头连接符 162">
            <a:extLst>
              <a:ext uri="{FF2B5EF4-FFF2-40B4-BE49-F238E27FC236}">
                <a16:creationId xmlns:a16="http://schemas.microsoft.com/office/drawing/2014/main" id="{6B771AEB-5098-6545-89E7-4D3222DD9FD3}"/>
              </a:ext>
            </a:extLst>
          </p:cNvPr>
          <p:cNvCxnSpPr>
            <a:cxnSpLocks/>
          </p:cNvCxnSpPr>
          <p:nvPr/>
        </p:nvCxnSpPr>
        <p:spPr>
          <a:xfrm flipV="1">
            <a:off x="5405533" y="2829399"/>
            <a:ext cx="0" cy="835392"/>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64" name="圆角矩形 163">
            <a:extLst>
              <a:ext uri="{FF2B5EF4-FFF2-40B4-BE49-F238E27FC236}">
                <a16:creationId xmlns:a16="http://schemas.microsoft.com/office/drawing/2014/main" id="{768BC16D-FB93-4D46-A66B-3DB5CCA6155D}"/>
              </a:ext>
            </a:extLst>
          </p:cNvPr>
          <p:cNvSpPr/>
          <p:nvPr/>
        </p:nvSpPr>
        <p:spPr bwMode="auto">
          <a:xfrm>
            <a:off x="5405533" y="3312958"/>
            <a:ext cx="211948"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65" name="直线箭头连接符 164">
            <a:extLst>
              <a:ext uri="{FF2B5EF4-FFF2-40B4-BE49-F238E27FC236}">
                <a16:creationId xmlns:a16="http://schemas.microsoft.com/office/drawing/2014/main" id="{E4931C8E-35B8-7D48-B846-E433008C51FA}"/>
              </a:ext>
            </a:extLst>
          </p:cNvPr>
          <p:cNvCxnSpPr>
            <a:cxnSpLocks/>
          </p:cNvCxnSpPr>
          <p:nvPr/>
        </p:nvCxnSpPr>
        <p:spPr>
          <a:xfrm flipH="1">
            <a:off x="5405533" y="2875164"/>
            <a:ext cx="4140" cy="47794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67" name="直线箭头连接符 166">
            <a:extLst>
              <a:ext uri="{FF2B5EF4-FFF2-40B4-BE49-F238E27FC236}">
                <a16:creationId xmlns:a16="http://schemas.microsoft.com/office/drawing/2014/main" id="{7954667B-4EBC-B548-BD0E-EF692B0AA99A}"/>
              </a:ext>
            </a:extLst>
          </p:cNvPr>
          <p:cNvCxnSpPr>
            <a:cxnSpLocks/>
          </p:cNvCxnSpPr>
          <p:nvPr/>
        </p:nvCxnSpPr>
        <p:spPr>
          <a:xfrm>
            <a:off x="5511507" y="2398522"/>
            <a:ext cx="0" cy="95328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68" name="直线箭头连接符 167">
            <a:extLst>
              <a:ext uri="{FF2B5EF4-FFF2-40B4-BE49-F238E27FC236}">
                <a16:creationId xmlns:a16="http://schemas.microsoft.com/office/drawing/2014/main" id="{C61E10A2-E2E8-C949-8936-C62E1FADB3D0}"/>
              </a:ext>
            </a:extLst>
          </p:cNvPr>
          <p:cNvCxnSpPr>
            <a:cxnSpLocks/>
          </p:cNvCxnSpPr>
          <p:nvPr/>
        </p:nvCxnSpPr>
        <p:spPr>
          <a:xfrm flipV="1">
            <a:off x="5528785" y="3834325"/>
            <a:ext cx="0" cy="117912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72" name="直线箭头连接符 171">
            <a:extLst>
              <a:ext uri="{FF2B5EF4-FFF2-40B4-BE49-F238E27FC236}">
                <a16:creationId xmlns:a16="http://schemas.microsoft.com/office/drawing/2014/main" id="{09FB0DB8-6C19-E044-85F7-98E212499B1A}"/>
              </a:ext>
            </a:extLst>
          </p:cNvPr>
          <p:cNvCxnSpPr>
            <a:cxnSpLocks/>
          </p:cNvCxnSpPr>
          <p:nvPr/>
        </p:nvCxnSpPr>
        <p:spPr>
          <a:xfrm flipV="1">
            <a:off x="5459261" y="3826191"/>
            <a:ext cx="0" cy="308308"/>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73" name="直线箭头连接符 172">
            <a:extLst>
              <a:ext uri="{FF2B5EF4-FFF2-40B4-BE49-F238E27FC236}">
                <a16:creationId xmlns:a16="http://schemas.microsoft.com/office/drawing/2014/main" id="{8A37B69E-6F9C-1F4C-AA45-6CA1B1B7375F}"/>
              </a:ext>
            </a:extLst>
          </p:cNvPr>
          <p:cNvCxnSpPr>
            <a:cxnSpLocks/>
          </p:cNvCxnSpPr>
          <p:nvPr/>
        </p:nvCxnSpPr>
        <p:spPr>
          <a:xfrm>
            <a:off x="5459261" y="3903239"/>
            <a:ext cx="0" cy="32862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75" name="圆角矩形 174">
            <a:extLst>
              <a:ext uri="{FF2B5EF4-FFF2-40B4-BE49-F238E27FC236}">
                <a16:creationId xmlns:a16="http://schemas.microsoft.com/office/drawing/2014/main" id="{F02C1216-DF86-D540-9C06-4B49191C3641}"/>
              </a:ext>
            </a:extLst>
          </p:cNvPr>
          <p:cNvSpPr/>
          <p:nvPr/>
        </p:nvSpPr>
        <p:spPr bwMode="auto">
          <a:xfrm>
            <a:off x="5424969" y="1616414"/>
            <a:ext cx="186605"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66" name="直线箭头连接符 165">
            <a:extLst>
              <a:ext uri="{FF2B5EF4-FFF2-40B4-BE49-F238E27FC236}">
                <a16:creationId xmlns:a16="http://schemas.microsoft.com/office/drawing/2014/main" id="{B437455E-0F81-B14C-A805-CBF8C0E90D19}"/>
              </a:ext>
            </a:extLst>
          </p:cNvPr>
          <p:cNvCxnSpPr>
            <a:cxnSpLocks/>
          </p:cNvCxnSpPr>
          <p:nvPr/>
        </p:nvCxnSpPr>
        <p:spPr>
          <a:xfrm flipV="1">
            <a:off x="5511507" y="2086236"/>
            <a:ext cx="0" cy="1179127"/>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62" name="文本框 161">
            <a:extLst>
              <a:ext uri="{FF2B5EF4-FFF2-40B4-BE49-F238E27FC236}">
                <a16:creationId xmlns:a16="http://schemas.microsoft.com/office/drawing/2014/main" id="{1457B86F-A823-6A4F-A555-822104456CEC}"/>
              </a:ext>
            </a:extLst>
          </p:cNvPr>
          <p:cNvSpPr txBox="1"/>
          <p:nvPr/>
        </p:nvSpPr>
        <p:spPr>
          <a:xfrm>
            <a:off x="4289766" y="1776281"/>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6" name="圆角矩形 175">
            <a:extLst>
              <a:ext uri="{FF2B5EF4-FFF2-40B4-BE49-F238E27FC236}">
                <a16:creationId xmlns:a16="http://schemas.microsoft.com/office/drawing/2014/main" id="{F2F9D366-887F-E54A-9648-43D8E4AA2D22}"/>
              </a:ext>
            </a:extLst>
          </p:cNvPr>
          <p:cNvSpPr/>
          <p:nvPr/>
        </p:nvSpPr>
        <p:spPr bwMode="auto">
          <a:xfrm>
            <a:off x="5611740" y="1612625"/>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55" name="文本框 154">
            <a:extLst>
              <a:ext uri="{FF2B5EF4-FFF2-40B4-BE49-F238E27FC236}">
                <a16:creationId xmlns:a16="http://schemas.microsoft.com/office/drawing/2014/main" id="{1D7E41C8-B2A7-E849-85C1-26550E0446A7}"/>
              </a:ext>
            </a:extLst>
          </p:cNvPr>
          <p:cNvSpPr txBox="1"/>
          <p:nvPr/>
        </p:nvSpPr>
        <p:spPr>
          <a:xfrm>
            <a:off x="4707329" y="176905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8" name="圆角矩形 177">
            <a:extLst>
              <a:ext uri="{FF2B5EF4-FFF2-40B4-BE49-F238E27FC236}">
                <a16:creationId xmlns:a16="http://schemas.microsoft.com/office/drawing/2014/main" id="{9C01F42E-43D9-844E-AADD-CE08D1372651}"/>
              </a:ext>
            </a:extLst>
          </p:cNvPr>
          <p:cNvSpPr/>
          <p:nvPr/>
        </p:nvSpPr>
        <p:spPr bwMode="auto">
          <a:xfrm>
            <a:off x="5399623" y="4196089"/>
            <a:ext cx="211948"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cxnSp>
        <p:nvCxnSpPr>
          <p:cNvPr id="169" name="直线箭头连接符 168">
            <a:extLst>
              <a:ext uri="{FF2B5EF4-FFF2-40B4-BE49-F238E27FC236}">
                <a16:creationId xmlns:a16="http://schemas.microsoft.com/office/drawing/2014/main" id="{2327F9F5-7B2D-544E-B5A4-702E13CCADD0}"/>
              </a:ext>
            </a:extLst>
          </p:cNvPr>
          <p:cNvCxnSpPr>
            <a:cxnSpLocks/>
          </p:cNvCxnSpPr>
          <p:nvPr/>
        </p:nvCxnSpPr>
        <p:spPr>
          <a:xfrm>
            <a:off x="5528785" y="4156158"/>
            <a:ext cx="0" cy="953283"/>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160" name="文本框 159">
            <a:extLst>
              <a:ext uri="{FF2B5EF4-FFF2-40B4-BE49-F238E27FC236}">
                <a16:creationId xmlns:a16="http://schemas.microsoft.com/office/drawing/2014/main" id="{3235EFA4-8C77-4248-9C12-2EF96C64E3E7}"/>
              </a:ext>
            </a:extLst>
          </p:cNvPr>
          <p:cNvSpPr txBox="1"/>
          <p:nvPr/>
        </p:nvSpPr>
        <p:spPr>
          <a:xfrm>
            <a:off x="4273061" y="4360969"/>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79" name="圆角矩形 178">
            <a:extLst>
              <a:ext uri="{FF2B5EF4-FFF2-40B4-BE49-F238E27FC236}">
                <a16:creationId xmlns:a16="http://schemas.microsoft.com/office/drawing/2014/main" id="{CA04247C-1004-FE45-8854-6A4E643F6C02}"/>
              </a:ext>
            </a:extLst>
          </p:cNvPr>
          <p:cNvSpPr/>
          <p:nvPr/>
        </p:nvSpPr>
        <p:spPr bwMode="auto">
          <a:xfrm>
            <a:off x="3273505" y="5096705"/>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0" name="圆角矩形 179">
            <a:extLst>
              <a:ext uri="{FF2B5EF4-FFF2-40B4-BE49-F238E27FC236}">
                <a16:creationId xmlns:a16="http://schemas.microsoft.com/office/drawing/2014/main" id="{B088C8A0-4FFF-A949-9FC4-7FB301238746}"/>
              </a:ext>
            </a:extLst>
          </p:cNvPr>
          <p:cNvSpPr/>
          <p:nvPr/>
        </p:nvSpPr>
        <p:spPr bwMode="auto">
          <a:xfrm>
            <a:off x="3758831" y="5099164"/>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1" name="圆角矩形 180">
            <a:extLst>
              <a:ext uri="{FF2B5EF4-FFF2-40B4-BE49-F238E27FC236}">
                <a16:creationId xmlns:a16="http://schemas.microsoft.com/office/drawing/2014/main" id="{F2FAE789-AD01-4142-BBE6-34CC35390C5B}"/>
              </a:ext>
            </a:extLst>
          </p:cNvPr>
          <p:cNvSpPr/>
          <p:nvPr/>
        </p:nvSpPr>
        <p:spPr bwMode="auto">
          <a:xfrm>
            <a:off x="4719030" y="5095680"/>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2" name="圆角矩形 181">
            <a:extLst>
              <a:ext uri="{FF2B5EF4-FFF2-40B4-BE49-F238E27FC236}">
                <a16:creationId xmlns:a16="http://schemas.microsoft.com/office/drawing/2014/main" id="{0A228071-2B23-A541-904E-D6973E8053DD}"/>
              </a:ext>
            </a:extLst>
          </p:cNvPr>
          <p:cNvSpPr/>
          <p:nvPr/>
        </p:nvSpPr>
        <p:spPr bwMode="auto">
          <a:xfrm>
            <a:off x="4245991" y="5095680"/>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3" name="圆角矩形 182">
            <a:extLst>
              <a:ext uri="{FF2B5EF4-FFF2-40B4-BE49-F238E27FC236}">
                <a16:creationId xmlns:a16="http://schemas.microsoft.com/office/drawing/2014/main" id="{BA12F628-E0CC-1843-9C83-997AA167D1D5}"/>
              </a:ext>
            </a:extLst>
          </p:cNvPr>
          <p:cNvSpPr/>
          <p:nvPr/>
        </p:nvSpPr>
        <p:spPr bwMode="auto">
          <a:xfrm>
            <a:off x="5608566" y="5109441"/>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4" name="圆角矩形 183">
            <a:extLst>
              <a:ext uri="{FF2B5EF4-FFF2-40B4-BE49-F238E27FC236}">
                <a16:creationId xmlns:a16="http://schemas.microsoft.com/office/drawing/2014/main" id="{9F2FF2C7-AEB1-4C43-A6FC-2B3F32A6C8FE}"/>
              </a:ext>
            </a:extLst>
          </p:cNvPr>
          <p:cNvSpPr/>
          <p:nvPr/>
        </p:nvSpPr>
        <p:spPr bwMode="auto">
          <a:xfrm>
            <a:off x="5211071" y="5099376"/>
            <a:ext cx="388780"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86" name="文本框 185">
            <a:extLst>
              <a:ext uri="{FF2B5EF4-FFF2-40B4-BE49-F238E27FC236}">
                <a16:creationId xmlns:a16="http://schemas.microsoft.com/office/drawing/2014/main" id="{91D46E30-2C8D-FB4A-B19D-FC9E7E29DC4E}"/>
              </a:ext>
            </a:extLst>
          </p:cNvPr>
          <p:cNvSpPr txBox="1"/>
          <p:nvPr/>
        </p:nvSpPr>
        <p:spPr>
          <a:xfrm>
            <a:off x="1905488" y="5272791"/>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87" name="文本框 186">
            <a:extLst>
              <a:ext uri="{FF2B5EF4-FFF2-40B4-BE49-F238E27FC236}">
                <a16:creationId xmlns:a16="http://schemas.microsoft.com/office/drawing/2014/main" id="{D01B49AE-B71B-A347-A909-D7B88F49419C}"/>
              </a:ext>
            </a:extLst>
          </p:cNvPr>
          <p:cNvSpPr txBox="1"/>
          <p:nvPr/>
        </p:nvSpPr>
        <p:spPr>
          <a:xfrm>
            <a:off x="2378037" y="526501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88" name="文本框 187">
            <a:extLst>
              <a:ext uri="{FF2B5EF4-FFF2-40B4-BE49-F238E27FC236}">
                <a16:creationId xmlns:a16="http://schemas.microsoft.com/office/drawing/2014/main" id="{ACCA5012-2F45-1D42-B132-8E91170301C3}"/>
              </a:ext>
            </a:extLst>
          </p:cNvPr>
          <p:cNvSpPr txBox="1"/>
          <p:nvPr/>
        </p:nvSpPr>
        <p:spPr>
          <a:xfrm>
            <a:off x="2854292" y="5256810"/>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89" name="文本框 188">
            <a:extLst>
              <a:ext uri="{FF2B5EF4-FFF2-40B4-BE49-F238E27FC236}">
                <a16:creationId xmlns:a16="http://schemas.microsoft.com/office/drawing/2014/main" id="{55CDDD68-9017-C34C-AB83-7D6A535618AE}"/>
              </a:ext>
            </a:extLst>
          </p:cNvPr>
          <p:cNvSpPr txBox="1"/>
          <p:nvPr/>
        </p:nvSpPr>
        <p:spPr>
          <a:xfrm>
            <a:off x="3356785" y="5262553"/>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0-04</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0" name="文本框 189">
            <a:extLst>
              <a:ext uri="{FF2B5EF4-FFF2-40B4-BE49-F238E27FC236}">
                <a16:creationId xmlns:a16="http://schemas.microsoft.com/office/drawing/2014/main" id="{FD8567AD-EA79-1044-A6AC-3A3C1422CD8E}"/>
              </a:ext>
            </a:extLst>
          </p:cNvPr>
          <p:cNvSpPr txBox="1"/>
          <p:nvPr/>
        </p:nvSpPr>
        <p:spPr>
          <a:xfrm>
            <a:off x="3825595" y="5266339"/>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3" name="圆角矩形 192">
            <a:extLst>
              <a:ext uri="{FF2B5EF4-FFF2-40B4-BE49-F238E27FC236}">
                <a16:creationId xmlns:a16="http://schemas.microsoft.com/office/drawing/2014/main" id="{2E986AF3-E186-F044-9E71-5313040CA5E8}"/>
              </a:ext>
            </a:extLst>
          </p:cNvPr>
          <p:cNvSpPr/>
          <p:nvPr/>
        </p:nvSpPr>
        <p:spPr bwMode="auto">
          <a:xfrm>
            <a:off x="5408927" y="5097996"/>
            <a:ext cx="206441" cy="523220"/>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192" name="文本框 191">
            <a:extLst>
              <a:ext uri="{FF2B5EF4-FFF2-40B4-BE49-F238E27FC236}">
                <a16:creationId xmlns:a16="http://schemas.microsoft.com/office/drawing/2014/main" id="{93E21F2E-1BE2-0D48-85FC-F93692A6112D}"/>
              </a:ext>
            </a:extLst>
          </p:cNvPr>
          <p:cNvSpPr txBox="1"/>
          <p:nvPr/>
        </p:nvSpPr>
        <p:spPr>
          <a:xfrm>
            <a:off x="4280580" y="5275054"/>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6" name="圆角矩形 195">
            <a:extLst>
              <a:ext uri="{FF2B5EF4-FFF2-40B4-BE49-F238E27FC236}">
                <a16:creationId xmlns:a16="http://schemas.microsoft.com/office/drawing/2014/main" id="{7782D7A6-CCAC-1F46-9FB8-9EB2F57BFE24}"/>
              </a:ext>
            </a:extLst>
          </p:cNvPr>
          <p:cNvSpPr/>
          <p:nvPr/>
        </p:nvSpPr>
        <p:spPr bwMode="auto">
          <a:xfrm>
            <a:off x="5627190" y="3302971"/>
            <a:ext cx="969429" cy="523220"/>
          </a:xfrm>
          <a:prstGeom prst="roundRect">
            <a:avLst/>
          </a:prstGeom>
          <a:solidFill>
            <a:schemeClr val="accent1"/>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a:solidFill>
                <a:srgbClr val="262626"/>
              </a:solidFill>
            </a:endParaRPr>
          </a:p>
        </p:txBody>
      </p:sp>
      <p:sp>
        <p:nvSpPr>
          <p:cNvPr id="197" name="圆角矩形 196">
            <a:extLst>
              <a:ext uri="{FF2B5EF4-FFF2-40B4-BE49-F238E27FC236}">
                <a16:creationId xmlns:a16="http://schemas.microsoft.com/office/drawing/2014/main" id="{F6C70049-B9E4-3C42-A568-34744DF1CA47}"/>
              </a:ext>
            </a:extLst>
          </p:cNvPr>
          <p:cNvSpPr/>
          <p:nvPr/>
        </p:nvSpPr>
        <p:spPr bwMode="auto">
          <a:xfrm>
            <a:off x="6104627" y="1616414"/>
            <a:ext cx="491992"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198" name="文本框 197">
            <a:extLst>
              <a:ext uri="{FF2B5EF4-FFF2-40B4-BE49-F238E27FC236}">
                <a16:creationId xmlns:a16="http://schemas.microsoft.com/office/drawing/2014/main" id="{DD32B6B0-09C6-AA41-81A6-3010FC03E40C}"/>
              </a:ext>
            </a:extLst>
          </p:cNvPr>
          <p:cNvSpPr txBox="1"/>
          <p:nvPr/>
        </p:nvSpPr>
        <p:spPr>
          <a:xfrm>
            <a:off x="5240031" y="1773160"/>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1-07</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99" name="圆角矩形 198">
            <a:extLst>
              <a:ext uri="{FF2B5EF4-FFF2-40B4-BE49-F238E27FC236}">
                <a16:creationId xmlns:a16="http://schemas.microsoft.com/office/drawing/2014/main" id="{0513DF2A-9FC8-6E46-8CD3-36A3840B9987}"/>
              </a:ext>
            </a:extLst>
          </p:cNvPr>
          <p:cNvSpPr/>
          <p:nvPr/>
        </p:nvSpPr>
        <p:spPr bwMode="auto">
          <a:xfrm>
            <a:off x="5609556" y="4194183"/>
            <a:ext cx="468399"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02" name="文本框 201">
            <a:extLst>
              <a:ext uri="{FF2B5EF4-FFF2-40B4-BE49-F238E27FC236}">
                <a16:creationId xmlns:a16="http://schemas.microsoft.com/office/drawing/2014/main" id="{2FD21C4B-1F00-5244-BCFE-E6060555B514}"/>
              </a:ext>
            </a:extLst>
          </p:cNvPr>
          <p:cNvSpPr txBox="1"/>
          <p:nvPr/>
        </p:nvSpPr>
        <p:spPr>
          <a:xfrm>
            <a:off x="4707329" y="437279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1-05</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3" name="文本框 202">
            <a:extLst>
              <a:ext uri="{FF2B5EF4-FFF2-40B4-BE49-F238E27FC236}">
                <a16:creationId xmlns:a16="http://schemas.microsoft.com/office/drawing/2014/main" id="{F5D3303C-E6DD-204D-8633-37DBDA143A23}"/>
              </a:ext>
            </a:extLst>
          </p:cNvPr>
          <p:cNvSpPr txBox="1"/>
          <p:nvPr/>
        </p:nvSpPr>
        <p:spPr>
          <a:xfrm>
            <a:off x="4722533" y="527505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4" name="文本框 203">
            <a:extLst>
              <a:ext uri="{FF2B5EF4-FFF2-40B4-BE49-F238E27FC236}">
                <a16:creationId xmlns:a16="http://schemas.microsoft.com/office/drawing/2014/main" id="{265F69D1-3026-D844-AFD4-907CDF77043C}"/>
              </a:ext>
            </a:extLst>
          </p:cNvPr>
          <p:cNvSpPr txBox="1"/>
          <p:nvPr/>
        </p:nvSpPr>
        <p:spPr>
          <a:xfrm>
            <a:off x="2920404" y="3382596"/>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0</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5" name="文本框 204">
            <a:extLst>
              <a:ext uri="{FF2B5EF4-FFF2-40B4-BE49-F238E27FC236}">
                <a16:creationId xmlns:a16="http://schemas.microsoft.com/office/drawing/2014/main" id="{432CECCA-659F-1E4A-92E6-B906FB707A41}"/>
              </a:ext>
            </a:extLst>
          </p:cNvPr>
          <p:cNvSpPr txBox="1"/>
          <p:nvPr/>
        </p:nvSpPr>
        <p:spPr>
          <a:xfrm>
            <a:off x="4976701" y="3407241"/>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08" name="圆角矩形 207">
            <a:extLst>
              <a:ext uri="{FF2B5EF4-FFF2-40B4-BE49-F238E27FC236}">
                <a16:creationId xmlns:a16="http://schemas.microsoft.com/office/drawing/2014/main" id="{0F6009CB-7435-D244-9073-981C5DEB6DA6}"/>
              </a:ext>
            </a:extLst>
          </p:cNvPr>
          <p:cNvSpPr/>
          <p:nvPr/>
        </p:nvSpPr>
        <p:spPr bwMode="auto">
          <a:xfrm>
            <a:off x="5962136" y="2450364"/>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09" name="圆角矩形 208">
            <a:extLst>
              <a:ext uri="{FF2B5EF4-FFF2-40B4-BE49-F238E27FC236}">
                <a16:creationId xmlns:a16="http://schemas.microsoft.com/office/drawing/2014/main" id="{CAC82C07-4276-1A44-A672-44B03CC5550C}"/>
              </a:ext>
            </a:extLst>
          </p:cNvPr>
          <p:cNvSpPr/>
          <p:nvPr/>
        </p:nvSpPr>
        <p:spPr bwMode="auto">
          <a:xfrm>
            <a:off x="6289515" y="2443520"/>
            <a:ext cx="332503"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12" name="圆角矩形 211">
            <a:extLst>
              <a:ext uri="{FF2B5EF4-FFF2-40B4-BE49-F238E27FC236}">
                <a16:creationId xmlns:a16="http://schemas.microsoft.com/office/drawing/2014/main" id="{E13E3A92-CEC9-9E4B-B576-7836F3F8B99D}"/>
              </a:ext>
            </a:extLst>
          </p:cNvPr>
          <p:cNvSpPr/>
          <p:nvPr/>
        </p:nvSpPr>
        <p:spPr bwMode="auto">
          <a:xfrm>
            <a:off x="6101678" y="5109441"/>
            <a:ext cx="491994"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13" name="圆角矩形 212">
            <a:extLst>
              <a:ext uri="{FF2B5EF4-FFF2-40B4-BE49-F238E27FC236}">
                <a16:creationId xmlns:a16="http://schemas.microsoft.com/office/drawing/2014/main" id="{28F1A46B-F82D-CF47-98B5-26238269EACB}"/>
              </a:ext>
            </a:extLst>
          </p:cNvPr>
          <p:cNvSpPr/>
          <p:nvPr/>
        </p:nvSpPr>
        <p:spPr bwMode="auto">
          <a:xfrm>
            <a:off x="6070506" y="4188271"/>
            <a:ext cx="468399" cy="523220"/>
          </a:xfrm>
          <a:prstGeom prst="roundRect">
            <a:avLst/>
          </a:prstGeom>
          <a:solidFill>
            <a:srgbClr val="52B0C5"/>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rgbClr val="262626"/>
              </a:solidFill>
              <a:highlight>
                <a:srgbClr val="52B0C5"/>
              </a:highlight>
            </a:endParaRPr>
          </a:p>
        </p:txBody>
      </p:sp>
      <p:sp>
        <p:nvSpPr>
          <p:cNvPr id="216" name="文本框 215">
            <a:extLst>
              <a:ext uri="{FF2B5EF4-FFF2-40B4-BE49-F238E27FC236}">
                <a16:creationId xmlns:a16="http://schemas.microsoft.com/office/drawing/2014/main" id="{D57FA3C0-8DF3-B946-8EC5-7EE3A8032C41}"/>
              </a:ext>
            </a:extLst>
          </p:cNvPr>
          <p:cNvSpPr txBox="1"/>
          <p:nvPr/>
        </p:nvSpPr>
        <p:spPr>
          <a:xfrm>
            <a:off x="5169502" y="4345829"/>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1-06</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17" name="文本框 216">
            <a:extLst>
              <a:ext uri="{FF2B5EF4-FFF2-40B4-BE49-F238E27FC236}">
                <a16:creationId xmlns:a16="http://schemas.microsoft.com/office/drawing/2014/main" id="{89731360-E1ED-D24A-BB9A-7EDF5B9F207D}"/>
              </a:ext>
            </a:extLst>
          </p:cNvPr>
          <p:cNvSpPr txBox="1"/>
          <p:nvPr/>
        </p:nvSpPr>
        <p:spPr>
          <a:xfrm>
            <a:off x="5238190" y="5262552"/>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1-07</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18" name="文本框 217">
            <a:extLst>
              <a:ext uri="{FF2B5EF4-FFF2-40B4-BE49-F238E27FC236}">
                <a16:creationId xmlns:a16="http://schemas.microsoft.com/office/drawing/2014/main" id="{0E617996-B77B-D746-831F-28BBA394453B}"/>
              </a:ext>
            </a:extLst>
          </p:cNvPr>
          <p:cNvSpPr txBox="1"/>
          <p:nvPr/>
        </p:nvSpPr>
        <p:spPr>
          <a:xfrm>
            <a:off x="5092466" y="1578577"/>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19" name="文本框 218">
            <a:extLst>
              <a:ext uri="{FF2B5EF4-FFF2-40B4-BE49-F238E27FC236}">
                <a16:creationId xmlns:a16="http://schemas.microsoft.com/office/drawing/2014/main" id="{E597DB9F-AA05-4142-B3F9-6C9B4DEA7528}"/>
              </a:ext>
            </a:extLst>
          </p:cNvPr>
          <p:cNvSpPr txBox="1"/>
          <p:nvPr/>
        </p:nvSpPr>
        <p:spPr>
          <a:xfrm>
            <a:off x="5091371" y="4204878"/>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20" name="文本框 219">
            <a:extLst>
              <a:ext uri="{FF2B5EF4-FFF2-40B4-BE49-F238E27FC236}">
                <a16:creationId xmlns:a16="http://schemas.microsoft.com/office/drawing/2014/main" id="{E9FAE34E-EE9E-3F42-A838-84D234F41EFE}"/>
              </a:ext>
            </a:extLst>
          </p:cNvPr>
          <p:cNvSpPr txBox="1"/>
          <p:nvPr/>
        </p:nvSpPr>
        <p:spPr>
          <a:xfrm>
            <a:off x="5108012" y="3301135"/>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22" name="文本框 221">
            <a:extLst>
              <a:ext uri="{FF2B5EF4-FFF2-40B4-BE49-F238E27FC236}">
                <a16:creationId xmlns:a16="http://schemas.microsoft.com/office/drawing/2014/main" id="{1677CFBA-E517-4C42-A2D8-D9177AFA85B5}"/>
              </a:ext>
            </a:extLst>
          </p:cNvPr>
          <p:cNvSpPr txBox="1"/>
          <p:nvPr/>
        </p:nvSpPr>
        <p:spPr>
          <a:xfrm>
            <a:off x="5101232" y="5181008"/>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225" name="文本框 224">
            <a:extLst>
              <a:ext uri="{FF2B5EF4-FFF2-40B4-BE49-F238E27FC236}">
                <a16:creationId xmlns:a16="http://schemas.microsoft.com/office/drawing/2014/main" id="{CA0B8A9C-03D4-FC42-8143-5B6F75042AFE}"/>
              </a:ext>
            </a:extLst>
          </p:cNvPr>
          <p:cNvSpPr txBox="1"/>
          <p:nvPr/>
        </p:nvSpPr>
        <p:spPr>
          <a:xfrm>
            <a:off x="8214281" y="1173855"/>
            <a:ext cx="3778895" cy="3000821"/>
          </a:xfrm>
          <a:prstGeom prst="rect">
            <a:avLst/>
          </a:prstGeom>
          <a:noFill/>
        </p:spPr>
        <p:txBody>
          <a:bodyPr wrap="square" rtlCol="0">
            <a:spAutoFit/>
          </a:bodyPr>
          <a:lstStyle/>
          <a:p>
            <a:pPr algn="ctr">
              <a:lnSpc>
                <a:spcPct val="150000"/>
              </a:lnSpc>
            </a:pPr>
            <a:endParaRPr lang="en-US" altLang="zh-CN"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Batch size = </a:t>
            </a:r>
            <a:r>
              <a:rPr lang="en-US" altLang="zh-CN" dirty="0" smtClean="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256</a:t>
            </a:r>
          </a:p>
          <a:p>
            <a:pPr marL="342900" indent="-342900">
              <a:lnSpc>
                <a:spcPct val="150000"/>
              </a:lnSpc>
              <a:buFont typeface="Arial" panose="020B0604020202020204" pitchFamily="34" charset="0"/>
              <a:buChar char="•"/>
            </a:pPr>
            <a:r>
              <a:rPr lang="en-US" altLang="zh-CN" dirty="0" smtClean="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Mini-batch size = 32</a:t>
            </a: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 Unfinished part</a:t>
            </a:r>
          </a:p>
          <a:p>
            <a:pPr marL="342900" indent="-342900">
              <a:lnSpc>
                <a:spcPct val="150000"/>
              </a:lnSpc>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Communication</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r>
              <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time</a:t>
            </a:r>
            <a:r>
              <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 </a:t>
            </a: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en-US" altLang="zh-CN"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a:p>
            <a:pPr marL="342900" indent="-342900">
              <a:lnSpc>
                <a:spcPct val="150000"/>
              </a:lnSpc>
              <a:buFont typeface="Arial" panose="020B0604020202020204" pitchFamily="34" charset="0"/>
              <a:buChar char="•"/>
            </a:pPr>
            <a:endParaRPr lang="zh-CN" altLang="en-US"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226" name="圆角矩形 225">
            <a:extLst>
              <a:ext uri="{FF2B5EF4-FFF2-40B4-BE49-F238E27FC236}">
                <a16:creationId xmlns:a16="http://schemas.microsoft.com/office/drawing/2014/main" id="{DECF2A7A-3A70-8345-A58E-D030D1A22B98}"/>
              </a:ext>
            </a:extLst>
          </p:cNvPr>
          <p:cNvSpPr/>
          <p:nvPr/>
        </p:nvSpPr>
        <p:spPr bwMode="auto">
          <a:xfrm>
            <a:off x="8641703" y="2535806"/>
            <a:ext cx="206816" cy="309779"/>
          </a:xfrm>
          <a:prstGeom prst="roundRect">
            <a:avLst/>
          </a:prstGeom>
          <a:solidFill>
            <a:schemeClr val="bg1">
              <a:lumMod val="65000"/>
            </a:schemeClr>
          </a:solidFill>
          <a:ln>
            <a:noFill/>
          </a:ln>
          <a:effectLst/>
        </p:spPr>
        <p:txBody>
          <a:bodyPr vert="horz" wrap="square" lIns="91440" tIns="45720" rIns="91440" bIns="45720" numCol="1" rtlCol="0" anchor="t" anchorCtr="0" compatLnSpc="1">
            <a:prstTxWarp prst="textNoShape">
              <a:avLst/>
            </a:prstTxWarp>
            <a:noAutofit/>
          </a:bodyPr>
          <a:lstStyle/>
          <a:p>
            <a:pPr algn="ctr"/>
            <a:endParaRPr kumimoji="1" lang="zh-CN" altLang="en-US" dirty="0">
              <a:solidFill>
                <a:schemeClr val="bg1"/>
              </a:solidFill>
              <a:highlight>
                <a:srgbClr val="D1C3ED"/>
              </a:highlight>
            </a:endParaRPr>
          </a:p>
        </p:txBody>
      </p:sp>
      <p:sp>
        <p:nvSpPr>
          <p:cNvPr id="227" name="文本框 226">
            <a:extLst>
              <a:ext uri="{FF2B5EF4-FFF2-40B4-BE49-F238E27FC236}">
                <a16:creationId xmlns:a16="http://schemas.microsoft.com/office/drawing/2014/main" id="{969EE7CF-809E-264D-B124-51E1C24BD11A}"/>
              </a:ext>
            </a:extLst>
          </p:cNvPr>
          <p:cNvSpPr txBox="1"/>
          <p:nvPr/>
        </p:nvSpPr>
        <p:spPr>
          <a:xfrm>
            <a:off x="5124697" y="2421719"/>
            <a:ext cx="3778895" cy="400110"/>
          </a:xfrm>
          <a:prstGeom prst="rect">
            <a:avLst/>
          </a:prstGeom>
          <a:noFill/>
        </p:spPr>
        <p:txBody>
          <a:bodyPr wrap="square" rtlCol="0">
            <a:spAutoFit/>
          </a:bodyPr>
          <a:lstStyle/>
          <a:p>
            <a:pPr algn="ctr"/>
            <a:r>
              <a:rPr lang="en-US" altLang="zh-CN"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a:t>
            </a:r>
          </a:p>
        </p:txBody>
      </p:sp>
      <p:sp>
        <p:nvSpPr>
          <p:cNvPr id="106" name="文本框 105">
            <a:extLst>
              <a:ext uri="{FF2B5EF4-FFF2-40B4-BE49-F238E27FC236}">
                <a16:creationId xmlns:a16="http://schemas.microsoft.com/office/drawing/2014/main" id="{AE1957A5-B2B0-8D41-9B84-C2A26F117DA4}"/>
              </a:ext>
            </a:extLst>
          </p:cNvPr>
          <p:cNvSpPr txBox="1"/>
          <p:nvPr/>
        </p:nvSpPr>
        <p:spPr>
          <a:xfrm>
            <a:off x="4659901" y="2594338"/>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1-1</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07" name="文本框 106">
            <a:extLst>
              <a:ext uri="{FF2B5EF4-FFF2-40B4-BE49-F238E27FC236}">
                <a16:creationId xmlns:a16="http://schemas.microsoft.com/office/drawing/2014/main" id="{BCD6E3FA-801B-234A-8B62-6C3527DB0C70}"/>
              </a:ext>
            </a:extLst>
          </p:cNvPr>
          <p:cNvSpPr txBox="1"/>
          <p:nvPr/>
        </p:nvSpPr>
        <p:spPr>
          <a:xfrm>
            <a:off x="5325827" y="2599225"/>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1-3</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08" name="文本框 107">
            <a:extLst>
              <a:ext uri="{FF2B5EF4-FFF2-40B4-BE49-F238E27FC236}">
                <a16:creationId xmlns:a16="http://schemas.microsoft.com/office/drawing/2014/main" id="{B9A7E2C5-3A3F-9344-82F2-F359BF476764}"/>
              </a:ext>
            </a:extLst>
          </p:cNvPr>
          <p:cNvSpPr txBox="1"/>
          <p:nvPr/>
        </p:nvSpPr>
        <p:spPr>
          <a:xfrm>
            <a:off x="4993184" y="2603127"/>
            <a:ext cx="2270405" cy="246221"/>
          </a:xfrm>
          <a:prstGeom prst="rect">
            <a:avLst/>
          </a:prstGeom>
          <a:noFill/>
        </p:spPr>
        <p:txBody>
          <a:bodyPr wrap="square" rtlCol="0">
            <a:spAutoFit/>
          </a:bodyPr>
          <a:lstStyle/>
          <a:p>
            <a:pPr algn="ctr"/>
            <a:r>
              <a:rPr lang="en-US" altLang="zh-CN"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1-2</a:t>
            </a:r>
            <a:endParaRPr lang="zh-CN" altLang="en-US" sz="1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186575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36646" y="307505"/>
            <a:ext cx="9655069" cy="523220"/>
          </a:xfrm>
          <a:prstGeom prst="rect">
            <a:avLst/>
          </a:prstGeom>
        </p:spPr>
        <p:txBody>
          <a:bodyPr wrap="square">
            <a:spAutoFit/>
          </a:bodyPr>
          <a:lstStyle/>
          <a:p>
            <a:r>
              <a:rPr lang="en-US" altLang="zh-CN" sz="28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Differences – Synchronized SGD and Non-Block SGD</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Tree>
    <p:extLst>
      <p:ext uri="{BB962C8B-B14F-4D97-AF65-F5344CB8AC3E}">
        <p14:creationId xmlns:p14="http://schemas.microsoft.com/office/powerpoint/2010/main" val="9489981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36646" y="307505"/>
            <a:ext cx="9655069" cy="523220"/>
          </a:xfrm>
          <a:prstGeom prst="rect">
            <a:avLst/>
          </a:prstGeom>
        </p:spPr>
        <p:txBody>
          <a:bodyPr wrap="square">
            <a:spAutoFit/>
          </a:bodyPr>
          <a:lstStyle/>
          <a:p>
            <a:r>
              <a:rPr lang="en-US" altLang="zh-CN" sz="28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Approach - </a:t>
            </a:r>
            <a:r>
              <a:rPr lang="en-US" altLang="zh-CN" sz="28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Implementation</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Tree>
    <p:extLst>
      <p:ext uri="{BB962C8B-B14F-4D97-AF65-F5344CB8AC3E}">
        <p14:creationId xmlns:p14="http://schemas.microsoft.com/office/powerpoint/2010/main" val="18826636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Main Results</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pic>
        <p:nvPicPr>
          <p:cNvPr id="3" name="图片 2" descr="图表&#10;&#10;描述已自动生成">
            <a:extLst>
              <a:ext uri="{FF2B5EF4-FFF2-40B4-BE49-F238E27FC236}">
                <a16:creationId xmlns:a16="http://schemas.microsoft.com/office/drawing/2014/main" id="{7AABB485-FCCE-2047-B469-D116BA9CD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46" y="1413435"/>
            <a:ext cx="5511688" cy="4145154"/>
          </a:xfrm>
          <a:prstGeom prst="rect">
            <a:avLst/>
          </a:prstGeom>
        </p:spPr>
      </p:pic>
      <p:pic>
        <p:nvPicPr>
          <p:cNvPr id="5" name="图片 4" descr="图形用户界面&#10;&#10;中度可信度描述已自动生成">
            <a:extLst>
              <a:ext uri="{FF2B5EF4-FFF2-40B4-BE49-F238E27FC236}">
                <a16:creationId xmlns:a16="http://schemas.microsoft.com/office/drawing/2014/main" id="{091E9155-3D42-2342-8CE1-326CB1CCF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942" y="1413435"/>
            <a:ext cx="5427412" cy="4179219"/>
          </a:xfrm>
          <a:prstGeom prst="rect">
            <a:avLst/>
          </a:prstGeom>
        </p:spPr>
      </p:pic>
    </p:spTree>
    <p:extLst>
      <p:ext uri="{BB962C8B-B14F-4D97-AF65-F5344CB8AC3E}">
        <p14:creationId xmlns:p14="http://schemas.microsoft.com/office/powerpoint/2010/main" val="377944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F06BB66-DAEF-4369-B8FC-1EE6358DF4B6"/>
  <p:tag name="ISPRING_SCORM_RATE_SLIDES" val="1"/>
  <p:tag name="ISPRINGONLINEFOLDERID" val="0"/>
  <p:tag name="ISPRINGONLINEFOLDERPATH" val="内容列表"/>
  <p:tag name="ISPRINGCLOUDFOLDERID" val="0"/>
  <p:tag name="ISPRINGCLOUDFOLDERPATH" val="资源库"/>
  <p:tag name="ISPRING_PRESENTATION_TITLE" val="888"/>
  <p:tag name="ISPRING_PLAYERS_CUSTOMIZATION" val="UEsDBBQAAgAIAFlWCE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ZVghLu1C4NysDAACGDAAAJwAAAHVuaXZlcnNhbC9mbGFzaF9wdWJsaXNoaW5nX3NldHRpbmdzLnhtbNVX21IaMRi+5yky6XgpqxarMgtOKzBlVGCEtnrlhE1gM+aw3WRBvOrT9MH6JP2zAYTR2vXATHvBQP7D95//hPD4Vgo0YanhWtXwbnkHI6YiTbka1/CXQWv7ECNjiaJEaMVqWGmMjuulMMmGgpu4z6wFUYMARplqYms4tjapBsF0Oi1zk6SOq0VmAd+UIy2DJGWGKcvSIBFkBl92ljCD5wgFAOAjtZqr1UslhEKPdK5pJhjiFDxX3AVFREsQE+PAiw1JdDNOdaboiRY6Rel4WMPvWgeto9anhYyHanDJlMuJqQPRkW2VUMqdF0T0+R1DMePjGNw9qGA05dTGNbxXcSggHTxEybF96MShnGjIgbJzeMksocQSf/T2LLu1ZkHwJDpTRPJoABzk4q/hxuD681WveXHW7pxeD7rds0G7553IdYJ1nDBYNxSCQzpLI7a0ExJrSRSD36AzIsKwMFglLcRGWq05585oqAXkPteCNpJDRjtEspVq9G+4aoHkLkYjCETMavhjyonAiFsieLRUNtnQWG7zqrdWJRFgQXsydN7H9+Z9dqKYpIaturXgGJfzqP5NZ4Kimc6Q4DcMWY0g/kzCr5ih1eKgUaplToX2scgIDhYnnE0ZPc5zOgf8k6ErMCEz0IReTQSz3sL3jN+hIRvpFHAZmUBnA50bj19+FnBCjLkHJQsft/pn7Ubzut1pNC+3XICEToiKngkOBWcysRvBJzOktF3oQToikhmWF4VymvOKxFZ+eRkMl5nwZX7rYqxAb7Akm7HynML81YPCZmMyyQfRDVcODSPIoSQeExgRrAuuMlYUMCIKaSVmiESw1owb6wnXmQGKH2APbV7uoddHXOWnMaw2sJhSlhaC3Nnde1/Z/3BweFQtB79+/Nx+Umm+8HuCOHN+4588ufKXa//hNgwDt6UfX9o2zf7Nnd27aH4tktdO83JQqKTNfiG4bhGp7mkRqQt/yfRWLphCLsBSGvshg7UkuOSW0bdssRe0yavudt9jm2mTDcb8mtH4b0L2p+Uzce1dGAaPPlwdR3LFJSTCrcTla7e+X9mBl+ajrFIJ0Nb/O9RLvwFQSwMEFAACAAgAWVYISzDzi8S5AgAAUQoAACEAAAB1bml2ZXJzYWwvZmxhc2hfc2tpbl9zZXR0aW5ncy54bWyVVttO4zAQfd+vqLrvpOyNRTKVoLQSErsgQLw7yTSx6tiRPSnbv187sYndNjR0hFTPnGOPx2emEL1hYv5lMiGZ5FI9AyIThbYe75uw/GqaNohSnGVSIAg8E1JVlE/nX1fthyQt8hRLbkGN5axpBv0xs9lidnk+huLO+HlhbYiQyaqmYncvC3mW0mxTKNmI/GRq5a4GxZnY2IwuLxbLwQM403iHUEU5LX9bG0epFWgNNqVfS2snWZymwP1Js/YzktMf9fHt92hbphm2tOtza0O0mhawV+SL1eXqZhgvzO6fJiD8QwP9/s3aIJTTHah48+XK2iBD1k39GY3USha2oDHn40d853BJc9N+hnA7s3aSYC9kDzr5Cq48P26tBSD3Nex7YttVSf5o67o3EOyjpxzmqBogiV91MV3Kt4cGTX/AfE25NoDQ1YMeTdKPtNF+m9jX457gjYk8ADlHj3iVvKlg0eUbAGN/j18sbtpREeb37gsSVLB1ziDD3tkj/5qyHiADZ4985iyHB8F3hxnshzqSf+Mb6l7z4/KbKAhqlr5gfuWj9qR727k6SNU5PKaSOcy1TeeFVWCfjSStr0spOciJCLplBUUmxR+LS3ftZTRJ9gJOaseFRZAhh2N6a3M0UzosV7uO5eiisR67X4X+ct16gmaIX00pIs3Kyvwq6enE8UyXmMJMk+MMOyYNHNSdWMuRnIqqDagXKfnYU4RECLHtzYbAsmutIThJghKQ5HiRidvkWPVFU6WglubRGHjVxL4OV7Ki5OYPXxm8QR4TBoIdE0uznaDsXZSBwykAqMpKL9lu0UWqhiPjsAXf+YGjvfDQzYg2Eh1S2zXewxpDvTnPKEG6QdELJcTFgSOEV5OXjEdOGBiheaSpbm8Wtb0fwf3O0VD2s8xKLxxj7dopKdrYxA8raJz2X8n/UEsDBBQAAgAIAFlWCEs1CTVsAQMAAJcLAAAmAAAAdW5pdmVyc2FsL2h0bWxfcHVibGlzaGluZ19zZXR0aW5ncy54bWzNlt1SGjEUgO95ikw6XsqqtVWZXZxWYGT8gRHa6pUTNoHNmE22SRbEqz5NH6xP0pMNIIyWro50esEsOcn5zl9ykvD4PhVozLThSkZ4t7qDEZOxolyOIvyl39o+xMhYIikRSrIIS4XRcb0SZvlAcJP0mLWw1CDASFPLbIQTa7NaEEwmkyo3mXazSuQW+KYaqzTINDNMWqaDTJApfOw0YwbPCCUA8EuVnKnVKxWEQk+6UDQXDHEKnkvugiLi1KYCB37VgMR3I61ySU+UUBrp0SDC71oHraPW5/kaT2rwlEmXElMHoRPbGqGUOyeI6PEHhhLGRwl4e7CP0YRTm0R4b99RYHXwlFKwfeTEUU4UpEDaGT5lllBiiR96e5bdWzMXeBGdSpLyuA8zyIUf4Ub/9vSm27w6b1+e3fY7nfN+u+udKHSCVU4YrBoKwSGV65gt7ITEWhIn4DfoDIkwLAyWRfNlQyVXnHNjNFACUl9oYTQET8U0wp80JwIjbong8WLWEj1itsUFxOB0d6tDafEj0McbJ0QbtmxoPmNcFuP6N5ULiqYqR4LfMWQVgojyFP4lDC2nGw21SgupIMYiIzhlaMzZhNHjIksz4J8M3YCJNAdN2HyZYNZb+J7zBzRgQ6WBy8gYtirIufH86ovAGTHmEUrmPm71ztuN5m37stG83nIBEjomMn4hHErI0sxuhE+mSCo714N0xCQ3rCgK5bSYKxNb9fVlMDzNhS/zWxdjCb3BkmzGyksK81cPSptNyLg4iO5wFWg4ghxK4pkwEcNx5zJnZYExkUhJMUUkhkZl3LEec5UbkPgD7NHm9R56fcRlMRrBzQEWNWW6FHJnd+/9/oePB4dHtWrw68fP7bVKsxbeFcSZ8z38ZG0TXzTyp90wDFzvfL4NW53/qy7cvWp+LZOpy+Z1v1SRmr1SuE6ZVZ2zMquu/LXRXboySrkAbWbkjw00GsFTbhl9y03zisKvv3/9tnijwm8wirXb9/8Nwo8Wz62V91UYPPsArIB89TFdr/wGUEsDBBQAAgAIAFlWCEtjqZVpowEAAC4GAAAfAAAAdW5pdmVyc2FsL2h0bWxfc2tpbl9zZXR0aW5ncy5qc42UTW/CMAyG7/wKlF0nVPbF2G2DIiFxmDRu0w6hmFKRxlESOhjiv68uA5o2HcSX5u2T17WreNdq54tFrP3S3hXPxf7d3RcakGb1Gm5dXTToKenMiGQO0yQFkUhgFSQ7Hj3J+zPhM2ayMJ1tP8jWlPwY0psFF6aMK4+F9mjGo2Ue7dujbXyJf05iq1TWoaRSn2dra1F2IpQWpO1I1CkvGHYzKla5wgqMGegL6IJH4JgGwSDod5vIs+Njj6LMRZgqLrcTjLEz49Eq1riW86b8y60Cnf/x1V/afm8QOnYiMXZsIa0mDp8pmkmlwRj4y/sUUnhhwWcgSr5Bsf5BHeN6QRU6S0xij/Rrl6JMKx5DvUu9UX/05mIy97qWs7CxB+L+jsIhBN+CrlmFIwoHRLVWV/xApTGmjtTQes9PqEA+T2R84IYBhZejjyXbpu6dC30YUjDnCmHlCi09VzJtmhxXXHvrzKRjVlPJOvFdeuETfXnRoynf4cw/Rmx1jND+s824tTxapvl0yEcjdRxM/gx6LBdIQsr1CvQUUeT1fF368mry1v4XUEsDBBQAAgAIAFlWC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FlWCEuUE7MiaQAAAG4AAAAcAAAAdW5pdmVyc2FsL2xvY2FsX3NldHRpbmdzLnhtbA3MMQ6DMAxA0Z1TWN4p7daBwMZWltIDWMRFkRwbkYDg9mT7w9Nv+zMKHLylYOrw9XgisM7mgy4Of9NQvxFSJvUkpuxQDaHvqlZsJvlyzgUmWIUu3iaOJTKPFIscdhGo4VNe/8Aem666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ZVghL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FpWCEvt/6nm7g4AABMkAAAXAAAAdW5pdmVyc2FsL3VuaXZlcnNhbC5wbmftmmtYktnaxzGzmslDTTt11LRydvOOkVZmniFLO+zUcjRFTbFxJ5MJaoqHEJhql00q1hzU8EDZpKkpGimKqNlBMlQyQTJEnUhJEAgZQEBkPzjXft/58H57r/ebH7ie517X+q31X/f9rHutxbV+PBl6xOJzu89BIJDFsaOB34JAq8EgkGn0ujVAyfMYcgrwMMn49shBUNOQwyxgrEYEhASAQC3F6xfPmAH2Z2lHozNAIMtnxp8JI/XBP0Eg5wfHAgMicuIlfDg5JTuOIVeY561ZMN/9uyOdYet29KttIeaXdl4qsT++ymXV3btfBRIMdq+ri8oO1B8UWeDNr2//226zc3bbtrLZsPCrNd+Y/QPjoEEttPZQhrKXJNiZCtbt3MYPv3axHrYmDcZgkkiaLsTg3PGGcxeXNMIolp9iQDRbS4IoPvx8YhUg0OH5RyvO9vpjAyPre9/nQxfPdO4FSp8UnUR+F4zofT+GICFtVgMl7bfqwyrMCnZGNT1eD5igcXOOiytHF0i7bbQ8D7XeOH7CXxnhuwmwppIeRKbXlZsAr2nun1kDjwMOvcbOrjvDjLXTVxub2EpIMNZ4vhHwKOgHr8tGd2040mys8H7dCrQCrUAr0Aq0Aq1AK9AKtAKtQCvQCrQCrUAr0Aq0Aq1AK9D/D3RaO0xhNRpff/o/dFqRYVbAIGl6RcjJpaeiaSt+z8V+G+hj2h9WpQK2pJ4XRaWgUqlOxj9TYYqcR/ZMvotIVeqJE1AwRd7nx2IQDyfj1I3VKMM2xjhmbUGqn7KL47Y44i8pCjlFpaKyqVAjamuFM8jf2nS5VfdVtKbyIazk27FIv64C7W3pI4PunS9sXPXy63f2ZU1GwEbpide1uPPp96l6lexht+Ij/nSGBoqX93Kc9HJShaZAtzRP1DgMcZ1wH64mGvpP6PWnFDOk47s8WeUcVgpY/dyAM9TnCubj8E1iqTM30Z5XgmHxs1PHWQXE41rlwgkRHRF2f9wS9EN4uNt2eLEQXodTwp2+V2MimZlixyvasXjZJjOVpTU12aKex5ewgthPZGfdMGNjW5vLe/6gcbuWiEyXLPa0h5crOW+aXIGNc2WcYbeQT4YxFgmePZqr34eFJSyCX5F7tJzzieGNUfDz/BjUQIMuKOgHomc3iSvJVN8StxSFMDndo0outmOGJY5zy4e4NzRhSuGEb6imoCk2e72vm34+nyc8yfiNp46mDu2pI8mVeRtTZQnD/AexQVSo8JQp3c5rlGsHymIOJDfzLHaINytzb8K4rUxlejp6XNiLr4w7eau6G24p2hnKYdV3k1/uwyU55xROi5Z2D7XXgXaTLOQ3oujVRY7PaLqXudQw3e7uycenJYp2qJMLbPy6OyXLu8BlOgsEqiD62LdipJkpNCwJLXYo10Zn63COl194F4ULsy3MPaYq11aKvZ6976sj9c8jokx1Wpr5MaXeS3e3+um6NR6fnJi/pOMf2Db7xVYvdc0iOqWQCxNIthoN5beNr7NRnOXytrGSbZPt+W2I5eH/wkbYZ7LKCWFUAwVVmRjOyidzhdHrrG32rSnm06O7Lvv3POXXBcznbCY9E+OynGHgtTKl/sJreN/8s/YhlAYZkMDHfqjmvUV3IKmy7TSGYFsmrwpQfpCKBOIekWrlNcNqhIkIvQ9jhbac2EM0/WRpQnpA4qe3g+W71hZS7H4bzWt53yfCZXm6wzK58NUFfPRfGsgccNo7NrtMwzgklITQC1ldsN7uCgM1cbJWQ46t+S4Im3VAPWbmENnVmEgIVCBg7GkB0unsknlB9C7oxLdhfcLj7LMC2rUQ0pmWWciFYeQcbXzQ0rpH9WmyEaKCTsZjVf2MyB55Kim5dKyGpwJ62kBDmgKRsIKo0nSnZ8vQjDOjjRkDEO2CJ0/Q3FBuDS4ZaVK4VvNIBe/+DosohKmF289v8IPMpcEsv/Iu9BnySHOCApEr/K+wgDs4182/HI6wM7nXTbikp4fGsRxWuXwxIAbf603hYT/48R7opiHU6SSzArj2FbyxW/vHJij+sSHloi7bKaWUv6wHUY6m3q+Rzr9B2gMBc9CSKfdFhBeAzjIOdmo7PuhEc/sdu8WiS1M+zBF5vjzy5n0kl6EMZ9AmLoQdvmOrcPmiMBcd+aw9b+n14Eb3vgsKFur5VRq9G3XDRJkhc3UT8g/HCa9v7RwvCRn+UE1jJNbBEyb1w+FQ/G/koW7ZUHO7IJbkWx5VmqotJi8LqnwXyi8h0jRiVzd+mwkotD9o6V/nuhIeRyAEBE3PwgurOA9y1c6l+SiDdu5qM5IbLvKebidIByZoTcQoeKmibdaoH1FO29VarDgr2D+KY/ech4omK4lwBrmbVJxYJ25kijtk9KE3uYQXabdYlA3gH66IHYvPrr5EFNmcoQbXUW8MjJCgSy89DNt+RfEo0/NittuHr0k6OYuaJZHVas7X8vaDntQ9YLl+rHKWJPP3rZEoTyP5ESx7atwJ/7WNGoFmYt6sJV0lu26i+0hgGOXsGRy+U+XLKh1kNZSGD5KFQx4cSLG+MSdsxMuxvCaExclOn/hvKacuMSJMqmOTYJ678OlZvKpBpiuSWMIchPsuu6T3a1LOYyzucTGxbyst4kGZm33vdzhXWPqZig7fg4dCFEowJ+M1cYZik8wnusQMMKX1vjuAGYjsi9B5usbagPsWh2C1qs7qF+v2M3e7E2Q1idmO6MmPhP4dl83S0viC9AqPsJ6c0lOY/a9kZSKb8/pHkhvZVMnYBc1YzbkBWXfW8jd8WSyPCkiOsSxhRFspsTbgVzKo6vXYdOIG+EhNgNpLnEDY5EzITN08FpQdnMT34Q2MvBUqVhfsJQhguFxz5t3LQXxPWuKjHxNMHE6rcxzC9Yw3g06HNY4jNe/4SMxoo3sKsW9R+qevv/lYZS9pqLk4FGUq3HswsCvtlEJogrZoZ164ne7P32f1hhH9pUDSl3igZ9asNYSWuFc8OlZT845LQ7bilU/5tISWipLhM4FE4oz7/qT8z63v++4oX2dtnyee7KFop0hLY/WQwrTIUg4dtWUqBnBAcBynkrMo3xaQKCrZCeQzvs+zv45c2jHcPRoiMHVm/HDx+TVi8lY44tMQ4ncC8/yUfzmryvYuMCOpV1IwnfM7+Htuo8Up4eF8actkK0l8+QWddFbzfmox8iYRyrJfXUCKCe0c6ryOwvtsdnYJHscxtjR0TuomONPMUvK8tFMao5+xn0hrK0wz4aGLGXt24X9scl9yr6srh9OQLBr6WshI2SRWkslbA/Iyczs30dZJBsYI7ruTZ2sqkj/l2tLdSFGjj5Gv/fG20zm+L+fdzs3d+/NrSLbT7RmCNOG5+wiDC2p6PAIXmxWiEGabCxbiZQlh6iJpWcp2GDhP1l8b2YMWViLC3nfrpLHiCYzMP7ampBFNE6/C1WD8CPB6cWhQrF2tkMNF4Wbb/MWjX+4PYU7PkCtRPBCodqqreOm4bvF7Jw+kHdjtStCXrM2l+L//szRAnVfT18QK4c4S+o0zhNiHG0AcZT8+0WzrdBHOHLqbRN+S5BXR/EB3ODt4/0awtauh16lpQjtKbbtVHc4c9eGjTaAj/o7Cni/2GhAjt6E5lIYnh6iSaGooIkK7Z1DR18Pghi5nevl8vjSV5Cyprwm5Mu0KK6RmsPetkXugUz+Ljld7Uapr4lhLcbW+jstuIaYqFsdzvgTPYB1cjrLldYlhfbykPpwbfINfICAmMNuvbSN4Bxy/cItCvZh55rufeahOpFJejM9TtpKxRbEDevVkD02v4o1N6WU9CyA6xq+kI4lcYK1cnxvxQUubNb25HLrROjg7sZO/iC4tXfbTezkClya1agR7nJz4m2UyKJ4JNvx0xOKJeF5Of9QNR8ST13wSzO8pg5KlOQM0dFsdr9XPUTl6k5ZXsSVMwYCAOXvRwSLddAFecHGG2lsowAznuLOxd6Wb+PK3h5vL2PnnRhGR4CvPa6H6WY4QatC4A6vtUueEsonjOyEnZB0I7kbdHOLQGEzIcqK+5vw5OwJNxd22FPhnJb5T4Z4CyRBVGSIqBTKCdIbDjotfng4/nYDIv9f5zb5FM74DFrO55cUssaUAWMxQ11D4pNS8kfJIp4Una5tubLTy+/TEw3SclhI/U4WRRnfNeJA7krxRFnxQZQO6uBSbWcy466LKYf1Oq6vu8+Ijf17u8tDHNgtQWvKESuL2mPUrITrbAUgojLm2I5Bhx/y4z6x/BrZzyqir199YpDEvdER1iU5JLnwQr/l4uhFDn7uH8RsSBV/z8UfiCo6GKGU+m4FFQ7EcAsu7y8nl4mwpdBwC94nk7ykDdgcN2oatQuzOl1thwasLRtgWrzti1DljR9Q5fv/6i5ob3XK22vWPXGsqUWoLxIPAuTKJp/uv0W0A7+DHHhS57ywxHZ8WwnKOv2xstL+T0SqVPyq2l5MikPd4KvDyfuwnrfkVae7IHpEKD/itELLw9plkSXYcCBXpawkkU+FO0gysv8LT4rx7IJmUJfqs37qZ0eH/6OnKbsQEx5/opENd/9zd2cv9wAFUmXGvleFPspJtAaM4I7lZuRxFrxv+LFq3Jfv0pq/aciXn4Z3al0cgbyyv9avuu2HrttxRVPvK6BQsfU7wunbVKJq7H/DOt6i1RtdoDqmprLuEIGzSIeokJaYmVg1js9p5MoVxy19/NoX7StGZaujidMpoDRabKmPaRmeb1ueEdeVLNhiOcdBSxVL7LzwTIHgEvQKc9WWGo+L2jvwcOUqWkL5zol/lnWbQwA1YVbS1LE/oyzuwZxwj60Iw2Y9aQ7PjgHMH/UH8lHff9y3iMgXsXohkZFs8necL++VQ18HcdcJcDmVVILbqRWVqLlM0P83kPr+h7pJhEalb6s4+/xw4LvH5/xD0x835zvgp9ZOMjssv6hbmhEvpyqpOGUSXUUuhPZxBi41HKZuv/5cjV8cfgpmDxlNX+f2YF/dJfuq8/7l2MvvqV8N5xKr/3FBpxPl4M43W0ZNF1TWUhLCRDBb83J83WjbWhxTOXgWKFFFND6v0P1J2Gdu0r40J9PjRppYjMpg8TJ72tj1VyzBKOBYUGth0MOHyvwFQSwMEFAACAAgAWlYISxyY8wZLAAAAawAAABsAAAB1bml2ZXJzYWwvdW5pdmVyc2FsLnBuZy54bWyzsa/IzVEoSy0qzszPs1Uy1DNQsrfj5bIpKEoty0wtV6gAigEFIUBJoRLINUJwyzNTSjKAQgYmJgjBjNTM9IwSWyVzC2O4oD7QTABQSwECAAAUAAIACABZVghLFQ6tKGQEAAAHEQAAHQAAAAAAAAABAAAAAAAAAAAAdW5pdmVyc2FsL2NvbW1vbl9tZXNzYWdlcy5sbmdQSwECAAAUAAIACABZVghLu1C4NysDAACGDAAAJwAAAAAAAAABAAAAAACfBAAAdW5pdmVyc2FsL2ZsYXNoX3B1Ymxpc2hpbmdfc2V0dGluZ3MueG1sUEsBAgAAFAACAAgAWVYISzDzi8S5AgAAUQoAACEAAAAAAAAAAQAAAAAADwgAAHVuaXZlcnNhbC9mbGFzaF9za2luX3NldHRpbmdzLnhtbFBLAQIAABQAAgAIAFlWCEs1CTVsAQMAAJcLAAAmAAAAAAAAAAEAAAAAAAcLAAB1bml2ZXJzYWwvaHRtbF9wdWJsaXNoaW5nX3NldHRpbmdzLnhtbFBLAQIAABQAAgAIAFlWCEtjqZVpowEAAC4GAAAfAAAAAAAAAAEAAAAAAEwOAAB1bml2ZXJzYWwvaHRtbF9za2luX3NldHRpbmdzLmpzUEsBAgAAFAACAAgAWVYISz08L9HBAAAA5QEAABoAAAAAAAAAAQAAAAAALBAAAHVuaXZlcnNhbC9pMThuX3ByZXNldHMueG1sUEsBAgAAFAACAAgAWVYIS5QTsyJpAAAAbgAAABwAAAAAAAAAAQAAAAAAJREAAHVuaXZlcnNhbC9sb2NhbF9zZXR0aW5ncy54bWxQSwECAAAUAAIACABElFdHI7RO+/sCAACwCAAAFAAAAAAAAAABAAAAAADIEQAAdW5pdmVyc2FsL3BsYXllci54bWxQSwECAAAUAAIACABZVghLNdvZrWgBAADzAgAAKQAAAAAAAAABAAAAAAD1FAAAdW5pdmVyc2FsL3NraW5fY3VzdG9taXphdGlvbl9zZXR0aW5ncy54bWxQSwECAAAUAAIACABaVghL7f+p5u4OAAATJAAAFwAAAAAAAAAAAAAAAACkFgAAdW5pdmVyc2FsL3VuaXZlcnNhbC5wbmdQSwECAAAUAAIACABaVghLHJjzBksAAABrAAAAGwAAAAAAAAABAAAAAADHJQAAdW5pdmVyc2FsL3VuaXZlcnNhbC5wbmcueG1sUEsFBgAAAAALAAsASQMAAEsmA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prstTxWarp prst="textNoShape">
          <a:avLst/>
        </a:prstTxWarp>
        <a:noAutofit/>
      </a:bodyPr>
      <a:lstStyle>
        <a:defPPr algn="ctr">
          <a:defRPr>
            <a:solidFill>
              <a:srgbClr val="262626"/>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7371</TotalTime>
  <Words>521</Words>
  <Application>Microsoft Office PowerPoint</Application>
  <PresentationFormat>宽屏</PresentationFormat>
  <Paragraphs>164</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Aharoni</vt:lpstr>
      <vt:lpstr>Gill Sans</vt:lpstr>
      <vt:lpstr>Lato Light</vt:lpstr>
      <vt:lpstr>宋体</vt:lpstr>
      <vt:lpstr>Microsoft YaHei</vt:lpstr>
      <vt:lpstr>Microsoft YaHei</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酱白菜</dc:creator>
  <cp:lastModifiedBy>2505584738@qq.com</cp:lastModifiedBy>
  <cp:revision>477</cp:revision>
  <dcterms:created xsi:type="dcterms:W3CDTF">2016-06-07T09:36:26Z</dcterms:created>
  <dcterms:modified xsi:type="dcterms:W3CDTF">2022-05-17T02:34:21Z</dcterms:modified>
</cp:coreProperties>
</file>