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91" autoAdjust="0"/>
    <p:restoredTop sz="94660"/>
  </p:normalViewPr>
  <p:slideViewPr>
    <p:cSldViewPr>
      <p:cViewPr varScale="1">
        <p:scale>
          <a:sx n="64" d="100"/>
          <a:sy n="64" d="100"/>
        </p:scale>
        <p:origin x="-143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7F90758-F095-4504-B390-126CF988B6E8}" type="datetimeFigureOut">
              <a:rPr lang="en-US" smtClean="0"/>
              <a:t>4/3/2018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58C210F-45BB-4C0E-8B94-EE8D4BC597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F90758-F095-4504-B390-126CF988B6E8}"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C210F-45BB-4C0E-8B94-EE8D4BC597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7F90758-F095-4504-B390-126CF988B6E8}" type="datetimeFigureOut">
              <a:rPr lang="en-US" smtClean="0"/>
              <a:t>4/3/2018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58C210F-45BB-4C0E-8B94-EE8D4BC597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7F90758-F095-4504-B390-126CF988B6E8}"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58C210F-45BB-4C0E-8B94-EE8D4BC59768}"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7F90758-F095-4504-B390-126CF988B6E8}" type="datetimeFigureOut">
              <a:rPr lang="en-US" smtClean="0"/>
              <a:t>4/3/2018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58C210F-45BB-4C0E-8B94-EE8D4BC597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7F90758-F095-4504-B390-126CF988B6E8}" type="datetimeFigureOut">
              <a:rPr lang="en-US" smtClean="0"/>
              <a:t>4/3/2018</a:t>
            </a:fld>
            <a:endParaRPr lang="en-US"/>
          </a:p>
        </p:txBody>
      </p:sp>
      <p:sp>
        <p:nvSpPr>
          <p:cNvPr id="10" name="Slide Number Placeholder 9"/>
          <p:cNvSpPr>
            <a:spLocks noGrp="1"/>
          </p:cNvSpPr>
          <p:nvPr>
            <p:ph type="sldNum" sz="quarter" idx="16"/>
          </p:nvPr>
        </p:nvSpPr>
        <p:spPr/>
        <p:txBody>
          <a:bodyPr rtlCol="0"/>
          <a:lstStyle/>
          <a:p>
            <a:fld id="{558C210F-45BB-4C0E-8B94-EE8D4BC597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7F90758-F095-4504-B390-126CF988B6E8}" type="datetimeFigureOut">
              <a:rPr lang="en-US" smtClean="0"/>
              <a:t>4/3/2018</a:t>
            </a:fld>
            <a:endParaRPr lang="en-US"/>
          </a:p>
        </p:txBody>
      </p:sp>
      <p:sp>
        <p:nvSpPr>
          <p:cNvPr id="12" name="Slide Number Placeholder 11"/>
          <p:cNvSpPr>
            <a:spLocks noGrp="1"/>
          </p:cNvSpPr>
          <p:nvPr>
            <p:ph type="sldNum" sz="quarter" idx="16"/>
          </p:nvPr>
        </p:nvSpPr>
        <p:spPr/>
        <p:txBody>
          <a:bodyPr rtlCol="0"/>
          <a:lstStyle/>
          <a:p>
            <a:fld id="{558C210F-45BB-4C0E-8B94-EE8D4BC597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7F90758-F095-4504-B390-126CF988B6E8}"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58C210F-45BB-4C0E-8B94-EE8D4BC597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90758-F095-4504-B390-126CF988B6E8}" type="datetimeFigureOut">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58C210F-45BB-4C0E-8B94-EE8D4BC597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F90758-F095-4504-B390-126CF988B6E8}"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58C210F-45BB-4C0E-8B94-EE8D4BC59768}"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7F90758-F095-4504-B390-126CF988B6E8}" type="datetimeFigureOut">
              <a:rPr lang="en-US" smtClean="0"/>
              <a:t>4/3/2018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58C210F-45BB-4C0E-8B94-EE8D4BC59768}"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7F90758-F095-4504-B390-126CF988B6E8}" type="datetimeFigureOut">
              <a:rPr lang="en-US" smtClean="0"/>
              <a:t>4/3/2018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58C210F-45BB-4C0E-8B94-EE8D4BC597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5943600" cy="1219200"/>
          </a:xfrm>
        </p:spPr>
        <p:txBody>
          <a:bodyPr>
            <a:noAutofit/>
          </a:bodyPr>
          <a:lstStyle/>
          <a:p>
            <a:r>
              <a:rPr lang="en-US" dirty="0">
                <a:solidFill>
                  <a:srgbClr val="00B050"/>
                </a:solidFill>
                <a:latin typeface="Arial Black" pitchFamily="34" charset="0"/>
              </a:rPr>
              <a:t>Activity Diagrams</a:t>
            </a:r>
            <a:br>
              <a:rPr lang="en-US" dirty="0">
                <a:solidFill>
                  <a:srgbClr val="00B050"/>
                </a:solidFill>
                <a:latin typeface="Arial Black" pitchFamily="34" charset="0"/>
              </a:rPr>
            </a:br>
            <a:endParaRPr lang="en-US" dirty="0">
              <a:solidFill>
                <a:srgbClr val="00B050"/>
              </a:solidFill>
              <a:latin typeface="Arial Black" pitchFamily="34" charset="0"/>
            </a:endParaRPr>
          </a:p>
        </p:txBody>
      </p:sp>
      <p:sp>
        <p:nvSpPr>
          <p:cNvPr id="5" name="Content Placeholder 4"/>
          <p:cNvSpPr>
            <a:spLocks noGrp="1"/>
          </p:cNvSpPr>
          <p:nvPr>
            <p:ph sz="quarter" idx="1"/>
          </p:nvPr>
        </p:nvSpPr>
        <p:spPr>
          <a:xfrm>
            <a:off x="457200" y="2133601"/>
            <a:ext cx="8229600" cy="3657600"/>
          </a:xfrm>
        </p:spPr>
        <p:txBody>
          <a:bodyPr>
            <a:normAutofit/>
          </a:bodyPr>
          <a:lstStyle/>
          <a:p>
            <a:r>
              <a:rPr lang="en-US" sz="3600" dirty="0" smtClean="0">
                <a:solidFill>
                  <a:srgbClr val="7030A0"/>
                </a:solidFill>
              </a:rPr>
              <a:t>What is </a:t>
            </a:r>
            <a:r>
              <a:rPr lang="en-US" sz="3600" dirty="0" smtClean="0">
                <a:solidFill>
                  <a:srgbClr val="7030A0"/>
                </a:solidFill>
              </a:rPr>
              <a:t>Activity Diagram</a:t>
            </a:r>
            <a:r>
              <a:rPr lang="en-US" sz="3600" dirty="0" smtClean="0">
                <a:solidFill>
                  <a:srgbClr val="7030A0"/>
                </a:solidFill>
              </a:rPr>
              <a:t>?</a:t>
            </a:r>
          </a:p>
          <a:p>
            <a:r>
              <a:rPr lang="en-US" sz="3600" dirty="0">
                <a:solidFill>
                  <a:srgbClr val="7030A0"/>
                </a:solidFill>
              </a:rPr>
              <a:t>Purpose of Activity </a:t>
            </a:r>
            <a:r>
              <a:rPr lang="en-US" sz="3600" dirty="0" smtClean="0">
                <a:solidFill>
                  <a:srgbClr val="7030A0"/>
                </a:solidFill>
              </a:rPr>
              <a:t>Diagrams..</a:t>
            </a:r>
          </a:p>
          <a:p>
            <a:r>
              <a:rPr lang="en-US" sz="3600" dirty="0">
                <a:solidFill>
                  <a:srgbClr val="7030A0"/>
                </a:solidFill>
              </a:rPr>
              <a:t>How to Draw an Activity Diagram</a:t>
            </a:r>
            <a:r>
              <a:rPr lang="en-US" sz="3600" dirty="0" smtClean="0">
                <a:solidFill>
                  <a:srgbClr val="7030A0"/>
                </a:solidFill>
              </a:rPr>
              <a:t>?</a:t>
            </a:r>
          </a:p>
          <a:p>
            <a:r>
              <a:rPr lang="en-US" sz="3600" dirty="0">
                <a:solidFill>
                  <a:srgbClr val="7030A0"/>
                </a:solidFill>
              </a:rPr>
              <a:t>Where to Use Activity Diagrams?</a:t>
            </a:r>
          </a:p>
          <a:p>
            <a:endParaRPr lang="en-US" sz="3600" dirty="0">
              <a:solidFill>
                <a:srgbClr val="7030A0"/>
              </a:solidFill>
            </a:endParaRPr>
          </a:p>
          <a:p>
            <a:endParaRPr lang="en-US" sz="3600"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086600" cy="152400"/>
          </a:xfrm>
        </p:spPr>
        <p:txBody>
          <a:bodyPr>
            <a:noAutofit/>
          </a:bodyPr>
          <a:lstStyle/>
          <a:p>
            <a:r>
              <a:rPr lang="en-US" sz="4800" b="1" u="sng" dirty="0" smtClean="0">
                <a:solidFill>
                  <a:srgbClr val="00B050"/>
                </a:solidFill>
              </a:rPr>
              <a:t>What is Activity Diagram?</a:t>
            </a:r>
            <a:br>
              <a:rPr lang="en-US" sz="4800" b="1" u="sng" dirty="0" smtClean="0">
                <a:solidFill>
                  <a:srgbClr val="00B050"/>
                </a:solidFill>
              </a:rPr>
            </a:br>
            <a:endParaRPr lang="en-US" sz="4800" b="1" u="sng" dirty="0" smtClean="0">
              <a:solidFill>
                <a:srgbClr val="00B050"/>
              </a:solidFill>
            </a:endParaRPr>
          </a:p>
        </p:txBody>
      </p:sp>
      <p:sp>
        <p:nvSpPr>
          <p:cNvPr id="10" name="Content Placeholder 9"/>
          <p:cNvSpPr>
            <a:spLocks noGrp="1"/>
          </p:cNvSpPr>
          <p:nvPr>
            <p:ph sz="quarter" idx="1"/>
          </p:nvPr>
        </p:nvSpPr>
        <p:spPr/>
        <p:txBody>
          <a:bodyPr>
            <a:normAutofit lnSpcReduction="10000"/>
          </a:bodyPr>
          <a:lstStyle/>
          <a:p>
            <a:r>
              <a:rPr lang="en-US" dirty="0"/>
              <a:t>Activity diagram is basically a flowchart to represent the flow from one activity to another activity. The activity can be described as an operation of the system</a:t>
            </a:r>
            <a:r>
              <a:rPr lang="en-US" dirty="0" smtClean="0"/>
              <a:t>.</a:t>
            </a:r>
          </a:p>
          <a:p>
            <a:pPr>
              <a:buNone/>
            </a:pPr>
            <a:endParaRPr lang="en-US" dirty="0" smtClean="0"/>
          </a:p>
          <a:p>
            <a:r>
              <a:rPr lang="en-US" dirty="0"/>
              <a:t>The control flow is drawn from one operation to another. This flow can be sequential, branched, or concurrent. Activity diagrams deal with all type of flow control by using different elements such as fork, join,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00B050"/>
                </a:solidFill>
              </a:rPr>
              <a:t>Purpose of Activity </a:t>
            </a:r>
            <a:r>
              <a:rPr lang="en-US" b="1" u="sng" dirty="0" smtClean="0">
                <a:solidFill>
                  <a:srgbClr val="00B050"/>
                </a:solidFill>
              </a:rPr>
              <a:t>Diagrams:</a:t>
            </a:r>
            <a:r>
              <a:rPr lang="en-US" b="1" u="sng" dirty="0">
                <a:solidFill>
                  <a:srgbClr val="00B050"/>
                </a:solidFill>
              </a:rPr>
              <a:t/>
            </a:r>
            <a:br>
              <a:rPr lang="en-US" b="1" u="sng" dirty="0">
                <a:solidFill>
                  <a:srgbClr val="00B050"/>
                </a:solidFill>
              </a:rPr>
            </a:br>
            <a:endParaRPr lang="en-US" b="1" u="sng" dirty="0">
              <a:solidFill>
                <a:srgbClr val="00B050"/>
              </a:solidFill>
            </a:endParaRPr>
          </a:p>
        </p:txBody>
      </p:sp>
      <p:sp>
        <p:nvSpPr>
          <p:cNvPr id="3" name="Content Placeholder 2"/>
          <p:cNvSpPr>
            <a:spLocks noGrp="1"/>
          </p:cNvSpPr>
          <p:nvPr>
            <p:ph sz="quarter" idx="1"/>
          </p:nvPr>
        </p:nvSpPr>
        <p:spPr/>
        <p:txBody>
          <a:bodyPr>
            <a:normAutofit/>
          </a:bodyPr>
          <a:lstStyle/>
          <a:p>
            <a:pPr>
              <a:buNone/>
            </a:pPr>
            <a:r>
              <a:rPr lang="en-US" dirty="0" smtClean="0"/>
              <a:t>The </a:t>
            </a:r>
            <a:r>
              <a:rPr lang="en-US" dirty="0"/>
              <a:t>purpose of an activity diagram can be described as </a:t>
            </a:r>
            <a:r>
              <a:rPr lang="en-US" dirty="0" smtClean="0"/>
              <a:t>−</a:t>
            </a:r>
          </a:p>
          <a:p>
            <a:r>
              <a:rPr lang="en-US" dirty="0" smtClean="0"/>
              <a:t> Draw </a:t>
            </a:r>
            <a:r>
              <a:rPr lang="en-US" dirty="0"/>
              <a:t>the activity flow of a system.</a:t>
            </a:r>
          </a:p>
          <a:p>
            <a:r>
              <a:rPr lang="en-US" dirty="0"/>
              <a:t>Describe the sequence from one activity to another.</a:t>
            </a:r>
          </a:p>
          <a:p>
            <a:r>
              <a:rPr lang="en-US" dirty="0"/>
              <a:t>Describe the parallel, branched and concurrent flow of the system.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533400"/>
            <a:ext cx="8153400" cy="685800"/>
          </a:xfrm>
        </p:spPr>
        <p:txBody>
          <a:bodyPr>
            <a:noAutofit/>
          </a:bodyPr>
          <a:lstStyle/>
          <a:p>
            <a:r>
              <a:rPr lang="en-US" b="1" u="sng" dirty="0">
                <a:solidFill>
                  <a:srgbClr val="00B050"/>
                </a:solidFill>
              </a:rPr>
              <a:t>How to Draw an Activity Diagram?</a:t>
            </a:r>
            <a:br>
              <a:rPr lang="en-US" b="1" u="sng" dirty="0">
                <a:solidFill>
                  <a:srgbClr val="00B050"/>
                </a:solidFill>
              </a:rPr>
            </a:br>
            <a:endParaRPr lang="en-US" b="1" u="sng" dirty="0">
              <a:solidFill>
                <a:srgbClr val="00B050"/>
              </a:solidFill>
            </a:endParaRPr>
          </a:p>
        </p:txBody>
      </p:sp>
      <p:sp>
        <p:nvSpPr>
          <p:cNvPr id="5" name="Content Placeholder 4"/>
          <p:cNvSpPr>
            <a:spLocks noGrp="1"/>
          </p:cNvSpPr>
          <p:nvPr>
            <p:ph sz="quarter" idx="1"/>
          </p:nvPr>
        </p:nvSpPr>
        <p:spPr/>
        <p:txBody>
          <a:bodyPr>
            <a:normAutofit fontScale="62500" lnSpcReduction="20000"/>
          </a:bodyPr>
          <a:lstStyle/>
          <a:p>
            <a:pPr>
              <a:buNone/>
            </a:pPr>
            <a:r>
              <a:rPr lang="en-US" dirty="0"/>
              <a:t>Before drawing an activity diagram, we </a:t>
            </a:r>
            <a:r>
              <a:rPr lang="en-US" dirty="0" smtClean="0"/>
              <a:t>should identify </a:t>
            </a:r>
            <a:r>
              <a:rPr lang="en-US" dirty="0"/>
              <a:t>the following elements </a:t>
            </a:r>
            <a:r>
              <a:rPr lang="en-US" dirty="0" smtClean="0"/>
              <a:t>−</a:t>
            </a:r>
          </a:p>
          <a:p>
            <a:endParaRPr lang="en-US" dirty="0"/>
          </a:p>
          <a:p>
            <a:r>
              <a:rPr lang="en-US" dirty="0"/>
              <a:t>Activities</a:t>
            </a:r>
          </a:p>
          <a:p>
            <a:r>
              <a:rPr lang="en-US" dirty="0"/>
              <a:t>Association</a:t>
            </a:r>
          </a:p>
          <a:p>
            <a:r>
              <a:rPr lang="en-US" dirty="0"/>
              <a:t>Conditions</a:t>
            </a:r>
          </a:p>
          <a:p>
            <a:r>
              <a:rPr lang="en-US" dirty="0" smtClean="0"/>
              <a:t>Constraints</a:t>
            </a:r>
          </a:p>
          <a:p>
            <a:endParaRPr lang="en-US" dirty="0"/>
          </a:p>
          <a:p>
            <a:pPr>
              <a:buNone/>
            </a:pPr>
            <a:r>
              <a:rPr lang="en-US" dirty="0" smtClean="0"/>
              <a:t>Activity </a:t>
            </a:r>
            <a:r>
              <a:rPr lang="en-US" dirty="0"/>
              <a:t>diagram is drawn with the four main activities </a:t>
            </a:r>
            <a:r>
              <a:rPr lang="en-US" dirty="0" smtClean="0"/>
              <a:t>−</a:t>
            </a:r>
          </a:p>
          <a:p>
            <a:pPr>
              <a:buNone/>
            </a:pPr>
            <a:endParaRPr lang="en-US" dirty="0"/>
          </a:p>
          <a:p>
            <a:r>
              <a:rPr lang="en-US" dirty="0"/>
              <a:t>Send order by the customer</a:t>
            </a:r>
          </a:p>
          <a:p>
            <a:r>
              <a:rPr lang="en-US" dirty="0"/>
              <a:t>Receipt of the order</a:t>
            </a:r>
          </a:p>
          <a:p>
            <a:r>
              <a:rPr lang="en-US" dirty="0"/>
              <a:t>Confirm the order</a:t>
            </a:r>
          </a:p>
          <a:p>
            <a:r>
              <a:rPr lang="en-US" dirty="0"/>
              <a:t>Dispatch the order</a:t>
            </a:r>
          </a:p>
          <a:p>
            <a:pPr>
              <a:buNone/>
            </a:pPr>
            <a:endParaRPr lang="en-US" dirty="0" smtClean="0"/>
          </a:p>
          <a:p>
            <a:pPr>
              <a:buNone/>
            </a:pPr>
            <a:endParaRPr lang="en-US" dirty="0"/>
          </a:p>
          <a:p>
            <a:pPr>
              <a:buNone/>
            </a:pP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Activity Diagrams:</a:t>
            </a:r>
            <a:endParaRPr lang="en-US" b="1" dirty="0">
              <a:solidFill>
                <a:srgbClr val="00B050"/>
              </a:solidFill>
            </a:endParaRPr>
          </a:p>
        </p:txBody>
      </p:sp>
      <p:pic>
        <p:nvPicPr>
          <p:cNvPr id="4" name="Content Placeholder 3" descr="activity diagram.PNG"/>
          <p:cNvPicPr>
            <a:picLocks noGrp="1" noChangeAspect="1"/>
          </p:cNvPicPr>
          <p:nvPr>
            <p:ph sz="quarter" idx="1"/>
          </p:nvPr>
        </p:nvPicPr>
        <p:blipFill>
          <a:blip r:embed="rId2"/>
          <a:stretch>
            <a:fillRect/>
          </a:stretch>
        </p:blipFill>
        <p:spPr>
          <a:xfrm>
            <a:off x="304800" y="1219200"/>
            <a:ext cx="8458200" cy="58674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00B050"/>
                </a:solidFill>
              </a:rPr>
              <a:t>Where to Use Activity Diagrams?</a:t>
            </a:r>
            <a:br>
              <a:rPr lang="en-US" b="1" u="sng" dirty="0">
                <a:solidFill>
                  <a:srgbClr val="00B050"/>
                </a:solidFill>
              </a:rPr>
            </a:br>
            <a:endParaRPr lang="en-US" b="1" u="sng" dirty="0">
              <a:solidFill>
                <a:srgbClr val="00B050"/>
              </a:solidFill>
            </a:endParaRPr>
          </a:p>
        </p:txBody>
      </p:sp>
      <p:sp>
        <p:nvSpPr>
          <p:cNvPr id="3" name="Content Placeholder 2"/>
          <p:cNvSpPr>
            <a:spLocks noGrp="1"/>
          </p:cNvSpPr>
          <p:nvPr>
            <p:ph sz="quarter" idx="1"/>
          </p:nvPr>
        </p:nvSpPr>
        <p:spPr/>
        <p:txBody>
          <a:bodyPr/>
          <a:lstStyle/>
          <a:p>
            <a:pPr>
              <a:buNone/>
            </a:pPr>
            <a:r>
              <a:rPr lang="en-US" dirty="0"/>
              <a:t>Activity diagram can be used for </a:t>
            </a:r>
            <a:r>
              <a:rPr lang="en-US" dirty="0" smtClean="0"/>
              <a:t>−</a:t>
            </a:r>
          </a:p>
          <a:p>
            <a:endParaRPr lang="en-US" dirty="0"/>
          </a:p>
          <a:p>
            <a:r>
              <a:rPr lang="en-US" dirty="0"/>
              <a:t>Modeling work flow by using activities.</a:t>
            </a:r>
          </a:p>
          <a:p>
            <a:r>
              <a:rPr lang="en-US" dirty="0"/>
              <a:t>Modeling business requirements.</a:t>
            </a:r>
          </a:p>
          <a:p>
            <a:r>
              <a:rPr lang="en-US" dirty="0"/>
              <a:t>High level understanding of the system's functionalities.</a:t>
            </a:r>
          </a:p>
          <a:p>
            <a:r>
              <a:rPr lang="en-US" dirty="0"/>
              <a:t>Investigating business requirements at a later stage.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5400" b="1" dirty="0" smtClean="0">
                <a:solidFill>
                  <a:srgbClr val="FF0000"/>
                </a:solidFill>
              </a:rPr>
              <a:t>END</a:t>
            </a:r>
            <a:br>
              <a:rPr lang="en-US" sz="5400" b="1" dirty="0" smtClean="0">
                <a:solidFill>
                  <a:srgbClr val="FF0000"/>
                </a:solidFill>
              </a:rPr>
            </a:br>
            <a:endParaRPr lang="en-US" sz="5400"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96</TotalTime>
  <Words>240</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Activity Diagrams </vt:lpstr>
      <vt:lpstr>What is Activity Diagram? </vt:lpstr>
      <vt:lpstr>Purpose of Activity Diagrams: </vt:lpstr>
      <vt:lpstr>How to Draw an Activity Diagram? </vt:lpstr>
      <vt:lpstr>Activity Diagrams:</vt:lpstr>
      <vt:lpstr>Where to Use Activity Diagrams? </vt:lpstr>
      <vt:lpstr>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Diagrams</dc:title>
  <dc:creator>TOSHIBA</dc:creator>
  <cp:lastModifiedBy>TOSHIBA</cp:lastModifiedBy>
  <cp:revision>10</cp:revision>
  <dcterms:created xsi:type="dcterms:W3CDTF">2018-04-02T20:04:58Z</dcterms:created>
  <dcterms:modified xsi:type="dcterms:W3CDTF">2018-04-02T21:41:16Z</dcterms:modified>
</cp:coreProperties>
</file>