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08988" y="190500"/>
            <a:ext cx="5518404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1074166"/>
            <a:ext cx="7621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3088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TOPIC  :  TOTOLOGY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154436"/>
          </a:xfrm>
        </p:spPr>
        <p:txBody>
          <a:bodyPr/>
          <a:lstStyle/>
          <a:p>
            <a:r>
              <a:rPr lang="en-US" sz="2800" dirty="0" smtClean="0">
                <a:solidFill>
                  <a:srgbClr val="FFC000"/>
                </a:solidFill>
              </a:rPr>
              <a:t>Name: </a:t>
            </a:r>
            <a:r>
              <a:rPr lang="en-US" sz="2800" dirty="0" err="1" smtClean="0">
                <a:solidFill>
                  <a:srgbClr val="FFC000"/>
                </a:solidFill>
              </a:rPr>
              <a:t>Sadia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err="1" smtClean="0">
                <a:solidFill>
                  <a:srgbClr val="FFC000"/>
                </a:solidFill>
              </a:rPr>
              <a:t>Sharmin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err="1" smtClean="0">
                <a:solidFill>
                  <a:srgbClr val="FFC000"/>
                </a:solidFill>
              </a:rPr>
              <a:t>Ani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Id no: 11703013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Dept: Public  </a:t>
            </a:r>
            <a:r>
              <a:rPr lang="en-US" sz="2800" dirty="0" err="1" smtClean="0">
                <a:solidFill>
                  <a:srgbClr val="FFC000"/>
                </a:solidFill>
              </a:rPr>
              <a:t>Adminastration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10</a:t>
            </a:r>
            <a:r>
              <a:rPr lang="en-US" sz="2800" baseline="30000" dirty="0" smtClean="0">
                <a:solidFill>
                  <a:srgbClr val="FFC000"/>
                </a:solidFill>
              </a:rPr>
              <a:t>th</a:t>
            </a:r>
            <a:r>
              <a:rPr lang="en-US" sz="2800" dirty="0" smtClean="0">
                <a:solidFill>
                  <a:srgbClr val="FFC000"/>
                </a:solidFill>
              </a:rPr>
              <a:t>  Batch</a:t>
            </a:r>
          </a:p>
          <a:p>
            <a:r>
              <a:rPr lang="en-US" sz="2800" dirty="0" err="1" smtClean="0">
                <a:solidFill>
                  <a:srgbClr val="FFC000"/>
                </a:solidFill>
              </a:rPr>
              <a:t>Comilla</a:t>
            </a:r>
            <a:r>
              <a:rPr lang="en-US" sz="2800" dirty="0" smtClean="0">
                <a:solidFill>
                  <a:srgbClr val="FFC000"/>
                </a:solidFill>
              </a:rPr>
              <a:t>  University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700"/>
            <a:ext cx="8991600" cy="25400"/>
          </a:xfrm>
          <a:custGeom>
            <a:avLst/>
            <a:gdLst/>
            <a:ahLst/>
            <a:cxnLst/>
            <a:rect l="l" t="t" r="r" b="b"/>
            <a:pathLst>
              <a:path w="8991600" h="25400">
                <a:moveTo>
                  <a:pt x="0" y="25400"/>
                </a:moveTo>
                <a:lnTo>
                  <a:pt x="8991600" y="25400"/>
                </a:lnTo>
                <a:lnTo>
                  <a:pt x="8991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840739"/>
            <a:ext cx="8991600" cy="25400"/>
          </a:xfrm>
          <a:custGeom>
            <a:avLst/>
            <a:gdLst/>
            <a:ahLst/>
            <a:cxnLst/>
            <a:rect l="l" t="t" r="r" b="b"/>
            <a:pathLst>
              <a:path w="8991600" h="25400">
                <a:moveTo>
                  <a:pt x="0" y="25400"/>
                </a:moveTo>
                <a:lnTo>
                  <a:pt x="8991600" y="25400"/>
                </a:lnTo>
                <a:lnTo>
                  <a:pt x="8991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65100"/>
            <a:ext cx="8991600" cy="675640"/>
          </a:xfrm>
          <a:prstGeom prst="rect">
            <a:avLst/>
          </a:prstGeom>
          <a:solidFill>
            <a:srgbClr val="A279BA"/>
          </a:solidFill>
        </p:spPr>
        <p:txBody>
          <a:bodyPr vert="horz" wrap="square" lIns="0" tIns="15240" rIns="0" bIns="0" rtlCol="0">
            <a:spAutoFit/>
          </a:bodyPr>
          <a:lstStyle/>
          <a:p>
            <a:pPr marL="1628139">
              <a:lnSpc>
                <a:spcPct val="100000"/>
              </a:lnSpc>
              <a:spcBef>
                <a:spcPts val="120"/>
              </a:spcBef>
            </a:pPr>
            <a:r>
              <a:rPr sz="2000" b="1" spc="80" dirty="0">
                <a:latin typeface="Times New Roman"/>
                <a:cs typeface="Times New Roman"/>
              </a:rPr>
              <a:t>Advantages </a:t>
            </a:r>
            <a:r>
              <a:rPr sz="2000" b="1" spc="75" dirty="0">
                <a:latin typeface="Times New Roman"/>
                <a:cs typeface="Times New Roman"/>
              </a:rPr>
              <a:t>and </a:t>
            </a:r>
            <a:r>
              <a:rPr sz="2000" b="1" spc="85" dirty="0">
                <a:latin typeface="Times New Roman"/>
                <a:cs typeface="Times New Roman"/>
              </a:rPr>
              <a:t>Disadvantages </a:t>
            </a:r>
            <a:r>
              <a:rPr sz="2000" b="1" spc="110" dirty="0">
                <a:latin typeface="Times New Roman"/>
                <a:cs typeface="Times New Roman"/>
              </a:rPr>
              <a:t>of </a:t>
            </a:r>
            <a:r>
              <a:rPr sz="2000" b="1" spc="85" dirty="0">
                <a:latin typeface="Times New Roman"/>
                <a:cs typeface="Times New Roman"/>
              </a:rPr>
              <a:t>Ring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95" dirty="0">
                <a:latin typeface="Times New Roman"/>
                <a:cs typeface="Times New Roman"/>
              </a:rPr>
              <a:t>topology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050" y="1390650"/>
          <a:ext cx="87630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  <a:gridCol w="4419600"/>
              </a:tblGrid>
              <a:tr h="1117600">
                <a:tc>
                  <a:txBody>
                    <a:bodyPr/>
                    <a:lstStyle/>
                    <a:p>
                      <a:pPr marL="97155" marR="4146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Easier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manage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</a:t>
                      </a:r>
                      <a:r>
                        <a:rPr sz="1800" b="1" spc="-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 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28575">
                      <a:solidFill>
                        <a:srgbClr val="6485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7378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cable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wires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</a:t>
                      </a:r>
                      <a:r>
                        <a:rPr sz="1800" b="1" spc="-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 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28575">
                      <a:solidFill>
                        <a:srgbClr val="6485CF"/>
                      </a:solidFill>
                      <a:prstDash val="solid"/>
                    </a:lnB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Handle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large 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volume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traffic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28575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faulty 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device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effect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entire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28575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Provides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good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communication 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over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long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distance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Addition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charges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devices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can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effect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8316" y="246888"/>
            <a:ext cx="3718559" cy="577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1074166"/>
            <a:ext cx="846391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every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node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redundant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interconnections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least 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paths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form </a:t>
            </a:r>
            <a:r>
              <a:rPr sz="2800" spc="60" dirty="0">
                <a:solidFill>
                  <a:srgbClr val="FFFFFF"/>
                </a:solidFill>
                <a:latin typeface="Georgia"/>
                <a:cs typeface="Georgia"/>
              </a:rPr>
              <a:t>every</a:t>
            </a: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node.</a:t>
            </a:r>
            <a:endParaRPr sz="2800">
              <a:latin typeface="Georgia"/>
              <a:cs typeface="Georgia"/>
            </a:endParaRPr>
          </a:p>
          <a:p>
            <a:pPr marL="12700" marR="3740150">
              <a:lnSpc>
                <a:spcPct val="120000"/>
              </a:lnSpc>
            </a:pP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types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mesh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1.Fullmesh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2.Partial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 mesh</a:t>
            </a:r>
            <a:endParaRPr sz="2800">
              <a:latin typeface="Georgia"/>
              <a:cs typeface="Georgia"/>
            </a:endParaRPr>
          </a:p>
          <a:p>
            <a:pPr marL="424180" marR="1137920" indent="-412115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full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mesh 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directly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other.</a:t>
            </a:r>
            <a:endParaRPr sz="2800">
              <a:latin typeface="Georgia"/>
              <a:cs typeface="Georgia"/>
            </a:endParaRPr>
          </a:p>
          <a:p>
            <a:pPr marL="424180" marR="831850" indent="-412115">
              <a:lnSpc>
                <a:spcPct val="100000"/>
              </a:lnSpc>
              <a:spcBef>
                <a:spcPts val="675"/>
              </a:spcBef>
            </a:pPr>
            <a:r>
              <a:rPr sz="2800" spc="-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partial mesh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some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others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8534400" cy="640080"/>
          </a:xfrm>
          <a:custGeom>
            <a:avLst/>
            <a:gdLst/>
            <a:ahLst/>
            <a:cxnLst/>
            <a:rect l="l" t="t" r="r" b="b"/>
            <a:pathLst>
              <a:path w="8534400" h="640080">
                <a:moveTo>
                  <a:pt x="0" y="640079"/>
                </a:moveTo>
                <a:lnTo>
                  <a:pt x="8534400" y="640079"/>
                </a:lnTo>
                <a:lnTo>
                  <a:pt x="8534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0"/>
            <a:ext cx="8534400" cy="25400"/>
          </a:xfrm>
          <a:custGeom>
            <a:avLst/>
            <a:gdLst/>
            <a:ahLst/>
            <a:cxnLst/>
            <a:rect l="l" t="t" r="r" b="b"/>
            <a:pathLst>
              <a:path w="8534400" h="25400">
                <a:moveTo>
                  <a:pt x="0" y="25400"/>
                </a:moveTo>
                <a:lnTo>
                  <a:pt x="8534400" y="25400"/>
                </a:lnTo>
                <a:lnTo>
                  <a:pt x="8534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7380"/>
            <a:ext cx="8534400" cy="25400"/>
          </a:xfrm>
          <a:custGeom>
            <a:avLst/>
            <a:gdLst/>
            <a:ahLst/>
            <a:cxnLst/>
            <a:rect l="l" t="t" r="r" b="b"/>
            <a:pathLst>
              <a:path w="8534400" h="25400">
                <a:moveTo>
                  <a:pt x="0" y="25400"/>
                </a:moveTo>
                <a:lnTo>
                  <a:pt x="8534400" y="25400"/>
                </a:lnTo>
                <a:lnTo>
                  <a:pt x="8534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8136" y="17780"/>
            <a:ext cx="512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disadvantages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mesh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4114799"/>
            <a:ext cx="722985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755650"/>
          <a:ext cx="8534400" cy="314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267200"/>
              </a:tblGrid>
              <a:tr h="914400">
                <a:tc>
                  <a:txBody>
                    <a:bodyPr/>
                    <a:lstStyle/>
                    <a:p>
                      <a:pPr marL="97155" marR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redundant 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paths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which help  in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alternate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 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485CF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12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cabling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b="1" spc="-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ring</a:t>
                      </a:r>
                      <a:r>
                        <a:rPr sz="1800" b="1" spc="-2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485C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30" dirty="0">
                          <a:latin typeface="Georgia"/>
                          <a:cs typeface="Georgia"/>
                        </a:rPr>
                        <a:t>Entire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network does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not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get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affected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by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Georgia"/>
                          <a:cs typeface="Georgia"/>
                        </a:rPr>
                        <a:t>Each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link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from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another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requires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an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individual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nic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latin typeface="Georgia"/>
                          <a:cs typeface="Georgia"/>
                        </a:rPr>
                        <a:t>Centralized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management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not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requires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as in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star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topology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40" dirty="0">
                          <a:latin typeface="Georgia"/>
                          <a:cs typeface="Georgia"/>
                        </a:rPr>
                        <a:t>Very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expensive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as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compared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bus,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star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ring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topologies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CF6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detect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9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Difficult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reconfigure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2C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3972" y="217931"/>
            <a:ext cx="3483864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302766"/>
            <a:ext cx="87814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435609" indent="-411480">
              <a:lnSpc>
                <a:spcPct val="100000"/>
              </a:lnSpc>
              <a:spcBef>
                <a:spcPts val="95"/>
              </a:spcBef>
            </a:pPr>
            <a:r>
              <a:rPr sz="2800" spc="29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tree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combines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characteristics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800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linear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topology.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24180" marR="215900" indent="-411480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Group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networks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linear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bus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backbone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20100"/>
              </a:lnSpc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Twisted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pair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commonly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tree 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topology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Multiple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such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hub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</a:t>
            </a:r>
            <a:r>
              <a:rPr sz="28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directly</a:t>
            </a:r>
            <a:endParaRPr sz="2800">
              <a:latin typeface="Georgia"/>
              <a:cs typeface="Georgia"/>
            </a:endParaRPr>
          </a:p>
          <a:p>
            <a:pPr marL="42418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tree</a:t>
            </a:r>
            <a:r>
              <a:rPr sz="28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" y="-12700"/>
          <a:ext cx="8763000" cy="297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4267200"/>
                <a:gridCol w="4267200"/>
                <a:gridCol w="152400"/>
              </a:tblGrid>
              <a:tr h="685800">
                <a:tc gridSpan="4">
                  <a:txBody>
                    <a:bodyPr/>
                    <a:lstStyle/>
                    <a:p>
                      <a:pPr marL="18891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Advantages and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Disadvantages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tree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79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7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wiring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800" b="1" spc="-2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4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difficult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configure</a:t>
                      </a:r>
                      <a:r>
                        <a:rPr sz="1800" b="1" spc="-2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detect a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fault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Fault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backbone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affects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entire 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5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expand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More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expensive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than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other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topologies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3429000"/>
            <a:ext cx="58674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8420" y="332231"/>
            <a:ext cx="4035552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" y="1454861"/>
            <a:ext cx="852360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1334135" indent="-41148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Hybrid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combination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topologies</a:t>
            </a:r>
            <a:endParaRPr sz="2800">
              <a:latin typeface="Georgia"/>
              <a:cs typeface="Georgia"/>
            </a:endParaRPr>
          </a:p>
          <a:p>
            <a:pPr marL="424180" marR="98425" indent="-411480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commonly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combination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sz="28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</a:t>
            </a:r>
            <a:endParaRPr sz="2800">
              <a:latin typeface="Georgia"/>
              <a:cs typeface="Georgia"/>
            </a:endParaRPr>
          </a:p>
          <a:p>
            <a:pPr marL="424180" marR="5080" indent="-411480">
              <a:lnSpc>
                <a:spcPct val="100000"/>
              </a:lnSpc>
              <a:spcBef>
                <a:spcPts val="675"/>
              </a:spcBef>
            </a:pPr>
            <a:r>
              <a:rPr sz="2800" spc="-10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has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ability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identify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non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operating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maintain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structure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6"/>
            <a:ext cx="9064753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86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1" y="0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4762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6800" y="0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9525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81"/>
            <a:ext cx="8691880" cy="0"/>
          </a:xfrm>
          <a:custGeom>
            <a:avLst/>
            <a:gdLst/>
            <a:ahLst/>
            <a:cxnLst/>
            <a:rect l="l" t="t" r="r" b="b"/>
            <a:pathLst>
              <a:path w="8691880">
                <a:moveTo>
                  <a:pt x="0" y="0"/>
                </a:moveTo>
                <a:lnTo>
                  <a:pt x="8691499" y="0"/>
                </a:lnTo>
              </a:path>
            </a:pathLst>
          </a:custGeom>
          <a:ln w="4762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66750"/>
            <a:ext cx="8691880" cy="38100"/>
          </a:xfrm>
          <a:custGeom>
            <a:avLst/>
            <a:gdLst/>
            <a:ahLst/>
            <a:cxnLst/>
            <a:rect l="l" t="t" r="r" b="b"/>
            <a:pathLst>
              <a:path w="8691880" h="38100">
                <a:moveTo>
                  <a:pt x="0" y="38100"/>
                </a:moveTo>
                <a:lnTo>
                  <a:pt x="8691499" y="38100"/>
                </a:lnTo>
                <a:lnTo>
                  <a:pt x="869149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2" y="17780"/>
            <a:ext cx="8677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89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 and 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Disadvantages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hybrid</a:t>
            </a:r>
            <a:r>
              <a:rPr sz="1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762000"/>
            <a:ext cx="4381500" cy="863600"/>
          </a:xfrm>
          <a:custGeom>
            <a:avLst/>
            <a:gdLst/>
            <a:ahLst/>
            <a:cxnLst/>
            <a:rect l="l" t="t" r="r" b="b"/>
            <a:pathLst>
              <a:path w="4381500" h="863600">
                <a:moveTo>
                  <a:pt x="0" y="863600"/>
                </a:moveTo>
                <a:lnTo>
                  <a:pt x="4381500" y="863600"/>
                </a:lnTo>
                <a:lnTo>
                  <a:pt x="43815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3900" y="762000"/>
            <a:ext cx="4381500" cy="863600"/>
          </a:xfrm>
          <a:custGeom>
            <a:avLst/>
            <a:gdLst/>
            <a:ahLst/>
            <a:cxnLst/>
            <a:rect l="l" t="t" r="r" b="b"/>
            <a:pathLst>
              <a:path w="4381500" h="863600">
                <a:moveTo>
                  <a:pt x="0" y="863600"/>
                </a:moveTo>
                <a:lnTo>
                  <a:pt x="4381500" y="863600"/>
                </a:lnTo>
                <a:lnTo>
                  <a:pt x="43815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2400" y="749300"/>
          <a:ext cx="8763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115"/>
                <a:gridCol w="4413885"/>
              </a:tblGrid>
              <a:tr h="863600">
                <a:tc>
                  <a:txBody>
                    <a:bodyPr/>
                    <a:lstStyle/>
                    <a:p>
                      <a:pPr marL="90805" marR="980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larger 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338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cabling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800" b="1" spc="-3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 to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Handles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larger 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volume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traffic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98869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Mau(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Multistation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access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unit)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required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detect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and remove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devices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842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Installation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reconfiguration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difficult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85800" y="3736847"/>
            <a:ext cx="7924800" cy="2581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0474"/>
            <a:ext cx="9144000" cy="609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457" y="997966"/>
            <a:ext cx="8552180" cy="540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224154" algn="ctr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provides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configurations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create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endParaRPr sz="2800">
              <a:latin typeface="Georgia"/>
              <a:cs typeface="Georgia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675"/>
              </a:spcBef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pattern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computers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describe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40" dirty="0">
                <a:solidFill>
                  <a:srgbClr val="FFFFFF"/>
                </a:solidFill>
                <a:latin typeface="Georgia"/>
                <a:cs typeface="Georgia"/>
              </a:rPr>
              <a:t>way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these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8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501775" marR="1494790" algn="ctr">
              <a:lnSpc>
                <a:spcPct val="120000"/>
              </a:lnSpc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can be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physical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logical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Different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types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solidFill>
                  <a:srgbClr val="FFFF00"/>
                </a:solidFill>
                <a:latin typeface="Georgia"/>
                <a:cs typeface="Georgia"/>
              </a:rPr>
              <a:t>Single</a:t>
            </a:r>
            <a:r>
              <a:rPr sz="2800" spc="1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2800" spc="20" dirty="0">
                <a:solidFill>
                  <a:srgbClr val="FFFF00"/>
                </a:solidFill>
                <a:latin typeface="Georgia"/>
                <a:cs typeface="Georgia"/>
              </a:rPr>
              <a:t>node</a:t>
            </a:r>
            <a:endParaRPr sz="2800">
              <a:latin typeface="Georgia"/>
              <a:cs typeface="Georgia"/>
            </a:endParaRPr>
          </a:p>
          <a:p>
            <a:pPr marL="2530475" marR="2522855" algn="ctr">
              <a:lnSpc>
                <a:spcPct val="120000"/>
              </a:lnSpc>
            </a:pPr>
            <a:r>
              <a:rPr sz="2800" spc="-35" dirty="0">
                <a:solidFill>
                  <a:srgbClr val="FFFF00"/>
                </a:solidFill>
                <a:latin typeface="Georgia"/>
                <a:cs typeface="Georgia"/>
              </a:rPr>
              <a:t>,Star,Bus,Ring,  </a:t>
            </a:r>
            <a:r>
              <a:rPr sz="2800" spc="-10" dirty="0">
                <a:solidFill>
                  <a:srgbClr val="FFFF00"/>
                </a:solidFill>
                <a:latin typeface="Georgia"/>
                <a:cs typeface="Georgia"/>
              </a:rPr>
              <a:t>Mesh,Treeand</a:t>
            </a:r>
            <a:r>
              <a:rPr sz="2800" spc="-3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00"/>
                </a:solidFill>
                <a:latin typeface="Georgia"/>
                <a:cs typeface="Georgia"/>
              </a:rPr>
              <a:t>Hybrid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6751" y="0"/>
            <a:ext cx="4799076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3032" y="108204"/>
            <a:ext cx="3339084" cy="1033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761"/>
            <a:ext cx="4495800" cy="923925"/>
          </a:xfrm>
          <a:custGeom>
            <a:avLst/>
            <a:gdLst/>
            <a:ahLst/>
            <a:cxnLst/>
            <a:rect l="l" t="t" r="r" b="b"/>
            <a:pathLst>
              <a:path w="4495800" h="923925">
                <a:moveTo>
                  <a:pt x="0" y="923544"/>
                </a:moveTo>
                <a:lnTo>
                  <a:pt x="4495799" y="923544"/>
                </a:lnTo>
                <a:lnTo>
                  <a:pt x="4495799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C8C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761"/>
            <a:ext cx="4495800" cy="923925"/>
          </a:xfrm>
          <a:custGeom>
            <a:avLst/>
            <a:gdLst/>
            <a:ahLst/>
            <a:cxnLst/>
            <a:rect l="l" t="t" r="r" b="b"/>
            <a:pathLst>
              <a:path w="4495800" h="923925">
                <a:moveTo>
                  <a:pt x="0" y="923544"/>
                </a:moveTo>
                <a:lnTo>
                  <a:pt x="4495799" y="923544"/>
                </a:lnTo>
                <a:lnTo>
                  <a:pt x="4495799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0944" y="167639"/>
            <a:ext cx="3078480" cy="771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7298" y="173609"/>
            <a:ext cx="3012948" cy="7062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378966"/>
            <a:ext cx="80213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In </a:t>
            </a:r>
            <a:r>
              <a:rPr spc="-15" dirty="0"/>
              <a:t>a </a:t>
            </a:r>
            <a:r>
              <a:rPr spc="10" dirty="0"/>
              <a:t>single </a:t>
            </a:r>
            <a:r>
              <a:rPr spc="15" dirty="0"/>
              <a:t>node </a:t>
            </a:r>
            <a:r>
              <a:rPr spc="45" dirty="0"/>
              <a:t>topology </a:t>
            </a:r>
            <a:r>
              <a:rPr spc="-30" dirty="0"/>
              <a:t>the </a:t>
            </a:r>
            <a:r>
              <a:rPr spc="5" dirty="0"/>
              <a:t>server </a:t>
            </a:r>
            <a:r>
              <a:rPr spc="-15" dirty="0"/>
              <a:t>or </a:t>
            </a:r>
            <a:r>
              <a:rPr spc="-20" dirty="0"/>
              <a:t>host </a:t>
            </a:r>
            <a:r>
              <a:rPr spc="45" dirty="0"/>
              <a:t>having  </a:t>
            </a:r>
            <a:r>
              <a:rPr dirty="0"/>
              <a:t>all </a:t>
            </a:r>
            <a:r>
              <a:rPr spc="-30" dirty="0"/>
              <a:t>the </a:t>
            </a:r>
            <a:r>
              <a:rPr spc="-15" dirty="0"/>
              <a:t>information </a:t>
            </a:r>
            <a:r>
              <a:rPr spc="-5" dirty="0"/>
              <a:t>for </a:t>
            </a:r>
            <a:r>
              <a:rPr spc="-30" dirty="0"/>
              <a:t>the</a:t>
            </a:r>
            <a:r>
              <a:rPr spc="135" dirty="0"/>
              <a:t> </a:t>
            </a:r>
            <a:r>
              <a:rPr spc="20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883406"/>
            <a:ext cx="6553200" cy="397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551" y="217931"/>
            <a:ext cx="3371088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997966"/>
            <a:ext cx="8197215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393065" indent="-412115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topology,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share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common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send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receive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data.</a:t>
            </a:r>
            <a:endParaRPr sz="2800">
              <a:latin typeface="Georgia"/>
              <a:cs typeface="Georgia"/>
            </a:endParaRPr>
          </a:p>
          <a:p>
            <a:pPr marL="424180" marR="5080" indent="-4121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Server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end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backbone 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positions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along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known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8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trunk</a:t>
            </a:r>
            <a:endParaRPr sz="2800">
              <a:latin typeface="Georgia"/>
              <a:cs typeface="Georgia"/>
            </a:endParaRPr>
          </a:p>
          <a:p>
            <a:pPr marL="424180" marR="693420" indent="-412115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sent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along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message arrives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,it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checks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destination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address,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encoded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message.</a:t>
            </a:r>
            <a:endParaRPr sz="2800">
              <a:latin typeface="Georgia"/>
              <a:cs typeface="Georgia"/>
            </a:endParaRPr>
          </a:p>
          <a:p>
            <a:pPr marL="424180" marR="338455" indent="-412115">
              <a:lnSpc>
                <a:spcPct val="100000"/>
              </a:lnSpc>
              <a:spcBef>
                <a:spcPts val="670"/>
              </a:spcBef>
              <a:tabLst>
                <a:tab pos="1009015" algn="l"/>
              </a:tabLst>
            </a:pPr>
            <a:r>
              <a:rPr sz="2800" spc="-65" dirty="0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	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adders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matches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accepts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data.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match 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ignores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345947"/>
            <a:ext cx="1894332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184" y="2394204"/>
            <a:ext cx="2365248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30939" y="2836588"/>
            <a:ext cx="129540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40"/>
              </a:lnSpc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here is</a:t>
            </a:r>
            <a:r>
              <a:rPr sz="2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152236"/>
            <a:ext cx="8674100" cy="50596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108200">
              <a:lnSpc>
                <a:spcPct val="100000"/>
              </a:lnSpc>
              <a:spcBef>
                <a:spcPts val="765"/>
              </a:spcBef>
            </a:pP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r>
              <a:rPr sz="2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topology: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6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Easy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connect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Requires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less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Work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better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smaller</a:t>
            </a:r>
            <a:r>
              <a:rPr sz="28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networks</a:t>
            </a:r>
            <a:endParaRPr sz="2800">
              <a:latin typeface="Georgia"/>
              <a:cs typeface="Georgia"/>
            </a:endParaRPr>
          </a:p>
          <a:p>
            <a:pPr marL="2582545">
              <a:lnSpc>
                <a:spcPct val="100000"/>
              </a:lnSpc>
              <a:spcBef>
                <a:spcPts val="680"/>
              </a:spcBef>
            </a:pP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topology: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6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Entries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gets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affected if</a:t>
            </a:r>
            <a:r>
              <a:rPr sz="28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  <a:tab pos="1484630" algn="l"/>
              </a:tabLst>
            </a:pP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break	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main</a:t>
            </a:r>
            <a:r>
              <a:rPr sz="2800" spc="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Difficult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detect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fault</a:t>
            </a:r>
            <a:r>
              <a:rPr sz="28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  <a:p>
            <a:pPr marL="424180" marR="5080" indent="-411480">
              <a:lnSpc>
                <a:spcPct val="100000"/>
              </a:lnSpc>
              <a:spcBef>
                <a:spcPts val="67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Heavy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traffic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additional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degrades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performance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0" y="0"/>
            <a:ext cx="3276600" cy="3422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616" y="103631"/>
            <a:ext cx="3089148" cy="52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080" indent="-32385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Multiple </a:t>
            </a:r>
            <a:r>
              <a:rPr spc="25" dirty="0"/>
              <a:t>devices </a:t>
            </a:r>
            <a:r>
              <a:rPr spc="-25" dirty="0"/>
              <a:t>are </a:t>
            </a:r>
            <a:r>
              <a:rPr spc="-10" dirty="0"/>
              <a:t>connected </a:t>
            </a:r>
            <a:r>
              <a:rPr spc="-25" dirty="0"/>
              <a:t>to </a:t>
            </a:r>
            <a:r>
              <a:rPr spc="-15" dirty="0"/>
              <a:t>a </a:t>
            </a:r>
            <a:r>
              <a:rPr spc="-25" dirty="0"/>
              <a:t>central  connection </a:t>
            </a:r>
            <a:r>
              <a:rPr spc="-5" dirty="0"/>
              <a:t>point </a:t>
            </a:r>
            <a:r>
              <a:rPr spc="50" dirty="0"/>
              <a:t>known </a:t>
            </a:r>
            <a:r>
              <a:rPr spc="-20" dirty="0"/>
              <a:t>as </a:t>
            </a:r>
            <a:r>
              <a:rPr spc="15" dirty="0"/>
              <a:t>hub </a:t>
            </a:r>
            <a:r>
              <a:rPr spc="-15" dirty="0"/>
              <a:t>or</a:t>
            </a:r>
            <a:r>
              <a:rPr spc="90" dirty="0"/>
              <a:t> </a:t>
            </a:r>
            <a:r>
              <a:rPr spc="10" dirty="0"/>
              <a:t>switch.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013330"/>
            <a:ext cx="72256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2727960" algn="l"/>
              </a:tabLst>
            </a:pP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copper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	fiber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optic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attached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the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hub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3352800"/>
            <a:ext cx="50292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51790"/>
          </a:xfrm>
          <a:custGeom>
            <a:avLst/>
            <a:gdLst/>
            <a:ahLst/>
            <a:cxnLst/>
            <a:rect l="l" t="t" r="r" b="b"/>
            <a:pathLst>
              <a:path w="9144000" h="351790">
                <a:moveTo>
                  <a:pt x="0" y="351790"/>
                </a:moveTo>
                <a:lnTo>
                  <a:pt x="9144000" y="351790"/>
                </a:lnTo>
                <a:lnTo>
                  <a:pt x="914400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CEB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5" y="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0825" y="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1790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0" y="38100"/>
                </a:moveTo>
                <a:lnTo>
                  <a:pt x="9144000" y="38100"/>
                </a:lnTo>
                <a:lnTo>
                  <a:pt x="91440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74545" y="17780"/>
            <a:ext cx="499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 and 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Disadvantages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star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4343400" cy="1302385"/>
          </a:xfrm>
          <a:custGeom>
            <a:avLst/>
            <a:gdLst/>
            <a:ahLst/>
            <a:cxnLst/>
            <a:rect l="l" t="t" r="r" b="b"/>
            <a:pathLst>
              <a:path w="4343400" h="1302385">
                <a:moveTo>
                  <a:pt x="0" y="1302258"/>
                </a:moveTo>
                <a:lnTo>
                  <a:pt x="4343400" y="1302258"/>
                </a:lnTo>
                <a:lnTo>
                  <a:pt x="4343400" y="0"/>
                </a:lnTo>
                <a:lnTo>
                  <a:pt x="0" y="0"/>
                </a:lnTo>
                <a:lnTo>
                  <a:pt x="0" y="1302258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3400" y="381000"/>
            <a:ext cx="4800600" cy="1302385"/>
          </a:xfrm>
          <a:custGeom>
            <a:avLst/>
            <a:gdLst/>
            <a:ahLst/>
            <a:cxnLst/>
            <a:rect l="l" t="t" r="r" b="b"/>
            <a:pathLst>
              <a:path w="4800600" h="1302385">
                <a:moveTo>
                  <a:pt x="0" y="1302258"/>
                </a:moveTo>
                <a:lnTo>
                  <a:pt x="4800600" y="1302258"/>
                </a:lnTo>
                <a:lnTo>
                  <a:pt x="4800600" y="0"/>
                </a:lnTo>
                <a:lnTo>
                  <a:pt x="0" y="0"/>
                </a:lnTo>
                <a:lnTo>
                  <a:pt x="0" y="1302258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21357"/>
            <a:ext cx="4343400" cy="1148080"/>
          </a:xfrm>
          <a:custGeom>
            <a:avLst/>
            <a:gdLst/>
            <a:ahLst/>
            <a:cxnLst/>
            <a:rect l="l" t="t" r="r" b="b"/>
            <a:pathLst>
              <a:path w="4343400" h="1148080">
                <a:moveTo>
                  <a:pt x="0" y="1147952"/>
                </a:moveTo>
                <a:lnTo>
                  <a:pt x="4343400" y="1147952"/>
                </a:lnTo>
                <a:lnTo>
                  <a:pt x="4343400" y="0"/>
                </a:lnTo>
                <a:lnTo>
                  <a:pt x="0" y="0"/>
                </a:lnTo>
                <a:lnTo>
                  <a:pt x="0" y="1147952"/>
                </a:lnTo>
                <a:close/>
              </a:path>
            </a:pathLst>
          </a:custGeom>
          <a:solidFill>
            <a:srgbClr val="9CA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1721357"/>
            <a:ext cx="4800600" cy="1148080"/>
          </a:xfrm>
          <a:custGeom>
            <a:avLst/>
            <a:gdLst/>
            <a:ahLst/>
            <a:cxnLst/>
            <a:rect l="l" t="t" r="r" b="b"/>
            <a:pathLst>
              <a:path w="4800600" h="1148080">
                <a:moveTo>
                  <a:pt x="0" y="1147952"/>
                </a:moveTo>
                <a:lnTo>
                  <a:pt x="4800600" y="1147952"/>
                </a:lnTo>
                <a:lnTo>
                  <a:pt x="4800600" y="0"/>
                </a:lnTo>
                <a:lnTo>
                  <a:pt x="0" y="0"/>
                </a:lnTo>
                <a:lnTo>
                  <a:pt x="0" y="1147952"/>
                </a:lnTo>
                <a:close/>
              </a:path>
            </a:pathLst>
          </a:custGeom>
          <a:solidFill>
            <a:srgbClr val="DFD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869323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9E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2869323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3D8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792486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D2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3400" y="3792486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D2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715649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A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4715649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A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3400" y="374650"/>
            <a:ext cx="0" cy="1308735"/>
          </a:xfrm>
          <a:custGeom>
            <a:avLst/>
            <a:gdLst/>
            <a:ahLst/>
            <a:cxnLst/>
            <a:rect l="l" t="t" r="r" b="b"/>
            <a:pathLst>
              <a:path h="1308735">
                <a:moveTo>
                  <a:pt x="0" y="0"/>
                </a:moveTo>
                <a:lnTo>
                  <a:pt x="0" y="13086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1721357"/>
            <a:ext cx="0" cy="3924300"/>
          </a:xfrm>
          <a:custGeom>
            <a:avLst/>
            <a:gdLst/>
            <a:ahLst/>
            <a:cxnLst/>
            <a:rect l="l" t="t" r="r" b="b"/>
            <a:pathLst>
              <a:path h="3924300">
                <a:moveTo>
                  <a:pt x="0" y="0"/>
                </a:moveTo>
                <a:lnTo>
                  <a:pt x="0" y="39237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0230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86931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79247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7156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74650"/>
            <a:ext cx="0" cy="5270500"/>
          </a:xfrm>
          <a:custGeom>
            <a:avLst/>
            <a:gdLst/>
            <a:ahLst/>
            <a:cxnLst/>
            <a:rect l="l" t="t" r="r" b="b"/>
            <a:pathLst>
              <a:path h="5270500">
                <a:moveTo>
                  <a:pt x="0" y="0"/>
                </a:moveTo>
                <a:lnTo>
                  <a:pt x="0" y="5270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374650"/>
            <a:ext cx="0" cy="5270500"/>
          </a:xfrm>
          <a:custGeom>
            <a:avLst/>
            <a:gdLst/>
            <a:ahLst/>
            <a:cxnLst/>
            <a:rect l="l" t="t" r="r" b="b"/>
            <a:pathLst>
              <a:path h="5270500">
                <a:moveTo>
                  <a:pt x="0" y="0"/>
                </a:moveTo>
                <a:lnTo>
                  <a:pt x="0" y="5270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5638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739" y="398475"/>
            <a:ext cx="3924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Easy 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install,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configure and</a:t>
            </a:r>
            <a:r>
              <a:rPr sz="18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manage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3028" y="398475"/>
            <a:ext cx="3988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Increased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devices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causes 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sz="18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makes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1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slow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1719198"/>
            <a:ext cx="279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eorgia"/>
                <a:cs typeface="Georgia"/>
              </a:rPr>
              <a:t>Easy </a:t>
            </a:r>
            <a:r>
              <a:rPr sz="1800" spc="-15" dirty="0">
                <a:latin typeface="Georgia"/>
                <a:cs typeface="Georgia"/>
              </a:rPr>
              <a:t>to </a:t>
            </a:r>
            <a:r>
              <a:rPr sz="1800" spc="-10" dirty="0">
                <a:latin typeface="Georgia"/>
                <a:cs typeface="Georgia"/>
              </a:rPr>
              <a:t>detect </a:t>
            </a:r>
            <a:r>
              <a:rPr sz="1800" spc="20" dirty="0">
                <a:latin typeface="Georgia"/>
                <a:cs typeface="Georgia"/>
              </a:rPr>
              <a:t>faulty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device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23028" y="1719198"/>
            <a:ext cx="448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Requires more </a:t>
            </a:r>
            <a:r>
              <a:rPr sz="1800" dirty="0">
                <a:latin typeface="Georgia"/>
                <a:cs typeface="Georgia"/>
              </a:rPr>
              <a:t>length </a:t>
            </a:r>
            <a:r>
              <a:rPr sz="1800" spc="-20" dirty="0">
                <a:latin typeface="Georgia"/>
                <a:cs typeface="Georgia"/>
              </a:rPr>
              <a:t>than </a:t>
            </a:r>
            <a:r>
              <a:rPr sz="1800" spc="-10" dirty="0">
                <a:latin typeface="Georgia"/>
                <a:cs typeface="Georgia"/>
              </a:rPr>
              <a:t>a </a:t>
            </a:r>
            <a:r>
              <a:rPr sz="1800" spc="-15" dirty="0">
                <a:latin typeface="Georgia"/>
                <a:cs typeface="Georgia"/>
              </a:rPr>
              <a:t>linear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topology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9" y="2886202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eorgia"/>
                <a:cs typeface="Georgia"/>
              </a:rPr>
              <a:t>Easier </a:t>
            </a:r>
            <a:r>
              <a:rPr sz="1800" spc="-15" dirty="0">
                <a:latin typeface="Georgia"/>
                <a:cs typeface="Georgia"/>
              </a:rPr>
              <a:t>to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expand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3028" y="2886202"/>
            <a:ext cx="365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Georgia"/>
                <a:cs typeface="Georgia"/>
              </a:rPr>
              <a:t>Had </a:t>
            </a:r>
            <a:r>
              <a:rPr sz="1800" dirty="0">
                <a:latin typeface="Georgia"/>
                <a:cs typeface="Georgia"/>
              </a:rPr>
              <a:t>failure </a:t>
            </a:r>
            <a:r>
              <a:rPr sz="1800" spc="5" dirty="0">
                <a:latin typeface="Georgia"/>
                <a:cs typeface="Georgia"/>
              </a:rPr>
              <a:t>leads </a:t>
            </a:r>
            <a:r>
              <a:rPr sz="1800" spc="-15" dirty="0">
                <a:latin typeface="Georgia"/>
                <a:cs typeface="Georgia"/>
              </a:rPr>
              <a:t>to </a:t>
            </a:r>
            <a:r>
              <a:rPr sz="1800" spc="15" dirty="0">
                <a:latin typeface="Georgia"/>
                <a:cs typeface="Georgia"/>
              </a:rPr>
              <a:t>network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failure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39" y="3809187"/>
            <a:ext cx="4170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Georgia"/>
                <a:cs typeface="Georgia"/>
              </a:rPr>
              <a:t>Hud </a:t>
            </a:r>
            <a:r>
              <a:rPr sz="1800" spc="25" dirty="0">
                <a:latin typeface="Georgia"/>
                <a:cs typeface="Georgia"/>
              </a:rPr>
              <a:t>provides </a:t>
            </a:r>
            <a:r>
              <a:rPr sz="1800" spc="-10" dirty="0">
                <a:latin typeface="Georgia"/>
                <a:cs typeface="Georgia"/>
              </a:rPr>
              <a:t>a </a:t>
            </a:r>
            <a:r>
              <a:rPr sz="1800" spc="5" dirty="0">
                <a:latin typeface="Georgia"/>
                <a:cs typeface="Georgia"/>
              </a:rPr>
              <a:t>centralized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management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3028" y="3809187"/>
            <a:ext cx="16344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More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expensive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572" y="121920"/>
            <a:ext cx="3201924" cy="518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540766"/>
            <a:ext cx="833437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14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adjacent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forming 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  <a:endParaRPr sz="2800">
              <a:latin typeface="Georgia"/>
              <a:cs typeface="Georgia"/>
            </a:endParaRPr>
          </a:p>
          <a:p>
            <a:pPr marL="424180" marR="422909" indent="-4114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80" dirty="0">
                <a:solidFill>
                  <a:srgbClr val="FFFFFF"/>
                </a:solidFill>
                <a:latin typeface="Georgia"/>
                <a:cs typeface="Georgia"/>
              </a:rPr>
              <a:t>flow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only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direction ,clock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anti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clock 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wise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direction</a:t>
            </a:r>
            <a:endParaRPr sz="2800">
              <a:latin typeface="Georgia"/>
              <a:cs typeface="Georgia"/>
            </a:endParaRPr>
          </a:p>
          <a:p>
            <a:pPr marL="424180" marR="551815" indent="-4114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act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repeater.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amplifies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signal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transmission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transmits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next 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886198"/>
            <a:ext cx="6400800" cy="292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9548" y="381000"/>
            <a:ext cx="4194048" cy="51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845566"/>
            <a:ext cx="803084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7620" indent="-412115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Dual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consists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concentric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rings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primary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secondary</a:t>
            </a:r>
            <a:endParaRPr sz="2800">
              <a:latin typeface="Georgia"/>
              <a:cs typeface="Georgia"/>
            </a:endParaRPr>
          </a:p>
          <a:p>
            <a:pPr marL="424180" marR="5080" indent="-412115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Primary ring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carries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direction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whereas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secondary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carries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opposite</a:t>
            </a:r>
            <a:r>
              <a:rPr sz="28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direction</a:t>
            </a:r>
            <a:endParaRPr sz="2800">
              <a:latin typeface="Georgia"/>
              <a:cs typeface="Georgia"/>
            </a:endParaRPr>
          </a:p>
          <a:p>
            <a:pPr marL="424180" marR="1104900" indent="-412115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Secondary ring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primary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stops  </a:t>
            </a: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working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810000"/>
            <a:ext cx="3896867" cy="245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648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TOPIC  :  TOTOLOGY</vt:lpstr>
      <vt:lpstr>Slide 2</vt:lpstr>
      <vt:lpstr>In a single node topology the server or host having  all the information for the network</vt:lpstr>
      <vt:lpstr>Slide 4</vt:lpstr>
      <vt:lpstr>Slide 5</vt:lpstr>
      <vt:lpstr>Multiple devices are connected to a central  connection point known as hub or switch.</vt:lpstr>
      <vt:lpstr>Slide 7</vt:lpstr>
      <vt:lpstr>Slide 8</vt:lpstr>
      <vt:lpstr>Slide 9</vt:lpstr>
      <vt:lpstr>Advantages and Disadvantages of Ring topology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3</cp:revision>
  <dcterms:created xsi:type="dcterms:W3CDTF">2018-04-11T16:50:54Z</dcterms:created>
  <dcterms:modified xsi:type="dcterms:W3CDTF">2018-04-11T17:18:01Z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2018-04-11T00:00:00Z</vt:filetime>
  </property>
</Properties>
</file>