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oboto"/>
      <p:regular r:id="rId39"/>
      <p:bold r:id="rId40"/>
      <p:italic r:id="rId41"/>
      <p:boldItalic r:id="rId42"/>
    </p:embeddedFont>
    <p:embeddedFont>
      <p:font typeface="Lato"/>
      <p:regular r:id="rId43"/>
      <p:bold r:id="rId44"/>
      <p:italic r:id="rId45"/>
      <p:boldItalic r:id="rId46"/>
    </p:embeddedFont>
    <p:embeddedFont>
      <p:font typeface="Pacifico"/>
      <p:regular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5.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7.xml"/><Relationship Id="rId44" Type="http://schemas.openxmlformats.org/officeDocument/2006/relationships/font" Target="fonts/Lato-bold.fntdata"/><Relationship Id="rId21" Type="http://schemas.openxmlformats.org/officeDocument/2006/relationships/slide" Target="slides/slide16.xml"/><Relationship Id="rId43" Type="http://schemas.openxmlformats.org/officeDocument/2006/relationships/font" Target="fonts/Lato-regular.fntdata"/><Relationship Id="rId24" Type="http://schemas.openxmlformats.org/officeDocument/2006/relationships/slide" Target="slides/slide19.xml"/><Relationship Id="rId46" Type="http://schemas.openxmlformats.org/officeDocument/2006/relationships/font" Target="fonts/Lato-boldItalic.fntdata"/><Relationship Id="rId23" Type="http://schemas.openxmlformats.org/officeDocument/2006/relationships/slide" Target="slides/slide18.xml"/><Relationship Id="rId45"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Pacifico-regular.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adaef245c_6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adaef245c_6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adaef245c_6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aadaef245c_6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adaef245c_4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adaef245c_4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aadaef245c_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aadaef245c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adaef245c_4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aadaef245c_4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aadaef245c_4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aadaef245c_4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aadaef245c_4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aadaef245c_4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aadaef245c_4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aadaef245c_4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aadaef245c_4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aadaef245c_4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aadaef245c_4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aadaef245c_4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49efbd033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49efbd033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aadaef245c_4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aadaef245c_4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aadaef245c_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aadaef245c_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aadaef245c_4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aadaef245c_4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aadaef245c_4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aadaef245c_4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abbaf26e2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abbaf26e2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aadaef245c_5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aadaef245c_5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aadaef245c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aadaef245c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aadaef245c_5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aadaef245c_5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abbaf26e2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abbaf26e2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aadaef245c_5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aadaef245c_5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adaef245c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aadaef245c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abbaf26e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abbaf26e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abbaf26e2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abbaf26e2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b60efdabd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b60efdabd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b49efbd033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b49efbd033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adaef245c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aadaef245c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adaef245c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adaef245c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adaef245c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adaef245c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adaef245c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adaef245c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adaef245c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adaef245c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adaef245c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aadaef245c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p14:dur="400">
        <p:fade/>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en.wikipedia.org/wiki/Betting_in_poker" TargetMode="External"/><Relationship Id="rId4"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9.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2.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8.png"/><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0.png"/><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1.png"/><Relationship Id="rId4" Type="http://schemas.openxmlformats.org/officeDocument/2006/relationships/image" Target="../media/image4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3.png"/><Relationship Id="rId4" Type="http://schemas.openxmlformats.org/officeDocument/2006/relationships/image" Target="../media/image4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460938" y="164914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it" sz="3800">
                <a:latin typeface="Lato"/>
                <a:ea typeface="Lato"/>
                <a:cs typeface="Lato"/>
                <a:sym typeface="Lato"/>
              </a:rPr>
              <a:t>Poker Texas Hold’em using Maude</a:t>
            </a:r>
            <a:endParaRPr b="1" sz="3800">
              <a:latin typeface="Lato"/>
              <a:ea typeface="Lato"/>
              <a:cs typeface="Lato"/>
              <a:sym typeface="Lato"/>
            </a:endParaRPr>
          </a:p>
        </p:txBody>
      </p:sp>
      <p:pic>
        <p:nvPicPr>
          <p:cNvPr id="86" name="Google Shape;86;p13"/>
          <p:cNvPicPr preferRelativeResize="0"/>
          <p:nvPr/>
        </p:nvPicPr>
        <p:blipFill>
          <a:blip r:embed="rId3">
            <a:alphaModFix/>
          </a:blip>
          <a:stretch>
            <a:fillRect/>
          </a:stretch>
        </p:blipFill>
        <p:spPr>
          <a:xfrm>
            <a:off x="3475650" y="388999"/>
            <a:ext cx="2192677" cy="893826"/>
          </a:xfrm>
          <a:prstGeom prst="rect">
            <a:avLst/>
          </a:prstGeom>
          <a:noFill/>
          <a:ln>
            <a:noFill/>
          </a:ln>
        </p:spPr>
      </p:pic>
      <p:sp>
        <p:nvSpPr>
          <p:cNvPr id="87" name="Google Shape;87;p13"/>
          <p:cNvSpPr txBox="1"/>
          <p:nvPr/>
        </p:nvSpPr>
        <p:spPr>
          <a:xfrm>
            <a:off x="5496575" y="3910150"/>
            <a:ext cx="3058200" cy="85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it">
                <a:solidFill>
                  <a:srgbClr val="FFFFFF"/>
                </a:solidFill>
                <a:latin typeface="Lato"/>
                <a:ea typeface="Lato"/>
                <a:cs typeface="Lato"/>
                <a:sym typeface="Lato"/>
              </a:rPr>
              <a:t>Fundamentals of Reactive Systems</a:t>
            </a:r>
            <a:endParaRPr>
              <a:solidFill>
                <a:srgbClr val="FFFFFF"/>
              </a:solidFill>
              <a:latin typeface="Lato"/>
              <a:ea typeface="Lato"/>
              <a:cs typeface="Lato"/>
              <a:sym typeface="Lato"/>
            </a:endParaRPr>
          </a:p>
          <a:p>
            <a:pPr indent="0" lvl="0" marL="0" rtl="0" algn="r">
              <a:spcBef>
                <a:spcPts val="0"/>
              </a:spcBef>
              <a:spcAft>
                <a:spcPts val="0"/>
              </a:spcAft>
              <a:buNone/>
            </a:pPr>
            <a:r>
              <a:rPr lang="it">
                <a:solidFill>
                  <a:srgbClr val="FFFFFF"/>
                </a:solidFill>
                <a:latin typeface="Lato"/>
                <a:ea typeface="Lato"/>
                <a:cs typeface="Lato"/>
                <a:sym typeface="Lato"/>
              </a:rPr>
              <a:t>A.Y. 2020-2021</a:t>
            </a:r>
            <a:endParaRPr>
              <a:solidFill>
                <a:srgbClr val="FFFFFF"/>
              </a:solidFill>
              <a:latin typeface="Lato"/>
              <a:ea typeface="Lato"/>
              <a:cs typeface="Lato"/>
              <a:sym typeface="Lato"/>
            </a:endParaRPr>
          </a:p>
        </p:txBody>
      </p:sp>
      <p:sp>
        <p:nvSpPr>
          <p:cNvPr id="88" name="Google Shape;88;p13"/>
          <p:cNvSpPr txBox="1"/>
          <p:nvPr/>
        </p:nvSpPr>
        <p:spPr>
          <a:xfrm>
            <a:off x="460950" y="3910150"/>
            <a:ext cx="3470700" cy="5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FFFFFF"/>
                </a:solidFill>
                <a:latin typeface="Lato"/>
                <a:ea typeface="Lato"/>
                <a:cs typeface="Lato"/>
                <a:sym typeface="Lato"/>
              </a:rPr>
              <a:t>Antinori Alessandro</a:t>
            </a:r>
            <a:endParaRPr>
              <a:solidFill>
                <a:srgbClr val="FFFFFF"/>
              </a:solidFill>
              <a:latin typeface="Lato"/>
              <a:ea typeface="Lato"/>
              <a:cs typeface="Lato"/>
              <a:sym typeface="Lato"/>
            </a:endParaRPr>
          </a:p>
          <a:p>
            <a:pPr indent="0" lvl="0" marL="0" rtl="0" algn="l">
              <a:spcBef>
                <a:spcPts val="0"/>
              </a:spcBef>
              <a:spcAft>
                <a:spcPts val="0"/>
              </a:spcAft>
              <a:buNone/>
            </a:pPr>
            <a:r>
              <a:rPr lang="it">
                <a:solidFill>
                  <a:srgbClr val="FFFFFF"/>
                </a:solidFill>
                <a:latin typeface="Lato"/>
                <a:ea typeface="Lato"/>
                <a:cs typeface="Lato"/>
                <a:sym typeface="Lato"/>
              </a:rPr>
              <a:t>Coltrinari Riccardo</a:t>
            </a:r>
            <a:endParaRPr>
              <a:solidFill>
                <a:srgbClr val="FFFFFF"/>
              </a:solidFill>
              <a:latin typeface="Lato"/>
              <a:ea typeface="Lato"/>
              <a:cs typeface="Lato"/>
              <a:sym typeface="Lato"/>
            </a:endParaRPr>
          </a:p>
          <a:p>
            <a:pPr indent="0" lvl="0" marL="0" rtl="0" algn="l">
              <a:spcBef>
                <a:spcPts val="0"/>
              </a:spcBef>
              <a:spcAft>
                <a:spcPts val="0"/>
              </a:spcAft>
              <a:buNone/>
            </a:pPr>
            <a:r>
              <a:rPr lang="it">
                <a:solidFill>
                  <a:srgbClr val="FFFFFF"/>
                </a:solidFill>
                <a:latin typeface="Lato"/>
                <a:ea typeface="Lato"/>
                <a:cs typeface="Lato"/>
                <a:sym typeface="Lato"/>
              </a:rPr>
              <a:t>Scarpetta Marco</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4" name="Shape 164"/>
        <p:cNvGrpSpPr/>
        <p:nvPr/>
      </p:nvGrpSpPr>
      <p:grpSpPr>
        <a:xfrm>
          <a:off x="0" y="0"/>
          <a:ext cx="0" cy="0"/>
          <a:chOff x="0" y="0"/>
          <a:chExt cx="0" cy="0"/>
        </a:xfrm>
      </p:grpSpPr>
      <p:sp>
        <p:nvSpPr>
          <p:cNvPr id="165" name="Google Shape;165;p22"/>
          <p:cNvSpPr txBox="1"/>
          <p:nvPr>
            <p:ph type="title"/>
          </p:nvPr>
        </p:nvSpPr>
        <p:spPr>
          <a:xfrm>
            <a:off x="460950" y="32859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sz="3000">
                <a:latin typeface="Lato"/>
                <a:ea typeface="Lato"/>
                <a:cs typeface="Lato"/>
                <a:sym typeface="Lato"/>
              </a:rPr>
              <a:t>Point </a:t>
            </a:r>
            <a:r>
              <a:rPr lang="it" sz="3000">
                <a:latin typeface="Lato"/>
                <a:ea typeface="Lato"/>
                <a:cs typeface="Lato"/>
                <a:sym typeface="Lato"/>
              </a:rPr>
              <a:t>Module</a:t>
            </a:r>
            <a:endParaRPr sz="3000">
              <a:latin typeface="Lato"/>
              <a:ea typeface="Lato"/>
              <a:cs typeface="Lato"/>
              <a:sym typeface="Lato"/>
            </a:endParaRPr>
          </a:p>
        </p:txBody>
      </p:sp>
      <p:sp>
        <p:nvSpPr>
          <p:cNvPr id="166" name="Google Shape;166;p22"/>
          <p:cNvSpPr txBox="1"/>
          <p:nvPr/>
        </p:nvSpPr>
        <p:spPr>
          <a:xfrm>
            <a:off x="460950" y="1336850"/>
            <a:ext cx="4264200" cy="3437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it">
                <a:solidFill>
                  <a:srgbClr val="FFFFFF"/>
                </a:solidFill>
                <a:latin typeface="Lato"/>
                <a:ea typeface="Lato"/>
                <a:cs typeface="Lato"/>
                <a:sym typeface="Lato"/>
              </a:rPr>
              <a:t>Represents the final point that a certain Player can have.</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rPr lang="it">
                <a:solidFill>
                  <a:srgbClr val="FFFFFF"/>
                </a:solidFill>
                <a:latin typeface="Lato"/>
                <a:ea typeface="Lato"/>
                <a:cs typeface="Lato"/>
                <a:sym typeface="Lato"/>
              </a:rPr>
              <a:t>The main operators are the order relations (&gt;, &lt;, equals) and ToNat (assigns lower value for HCard, higher for Poker) .</a:t>
            </a:r>
            <a:endParaRPr>
              <a:solidFill>
                <a:srgbClr val="FFFFFF"/>
              </a:solidFill>
              <a:latin typeface="Lato"/>
              <a:ea typeface="Lato"/>
              <a:cs typeface="Lato"/>
              <a:sym typeface="Lato"/>
            </a:endParaRPr>
          </a:p>
          <a:p>
            <a:pPr indent="0" lvl="0" marL="0" rtl="0" algn="just">
              <a:spcBef>
                <a:spcPts val="0"/>
              </a:spcBef>
              <a:spcAft>
                <a:spcPts val="0"/>
              </a:spcAft>
              <a:buNone/>
            </a:pPr>
            <a:r>
              <a:rPr lang="it">
                <a:solidFill>
                  <a:srgbClr val="FFFFFF"/>
                </a:solidFill>
                <a:latin typeface="Lato"/>
                <a:ea typeface="Lato"/>
                <a:cs typeface="Lato"/>
                <a:sym typeface="Lato"/>
              </a:rPr>
              <a:t>They are useful to compare two Points and determine the winner.</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rPr lang="it">
                <a:solidFill>
                  <a:srgbClr val="FFFFFF"/>
                </a:solidFill>
                <a:latin typeface="Lato"/>
                <a:ea typeface="Lato"/>
                <a:cs typeface="Lato"/>
                <a:sym typeface="Lato"/>
              </a:rPr>
              <a:t>There are also utility </a:t>
            </a:r>
            <a:r>
              <a:rPr lang="it">
                <a:solidFill>
                  <a:schemeClr val="lt1"/>
                </a:solidFill>
                <a:latin typeface="Lato"/>
                <a:ea typeface="Lato"/>
                <a:cs typeface="Lato"/>
                <a:sym typeface="Lato"/>
              </a:rPr>
              <a:t>operators </a:t>
            </a:r>
            <a:r>
              <a:rPr lang="it">
                <a:solidFill>
                  <a:srgbClr val="FFFFFF"/>
                </a:solidFill>
                <a:latin typeface="Lato"/>
                <a:ea typeface="Lato"/>
                <a:cs typeface="Lato"/>
                <a:sym typeface="Lato"/>
              </a:rPr>
              <a:t>to get the card/suit representing the Point itself.</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p:txBody>
      </p:sp>
      <p:pic>
        <p:nvPicPr>
          <p:cNvPr id="167" name="Google Shape;167;p22"/>
          <p:cNvPicPr preferRelativeResize="0"/>
          <p:nvPr/>
        </p:nvPicPr>
        <p:blipFill>
          <a:blip r:embed="rId3">
            <a:alphaModFix/>
          </a:blip>
          <a:stretch>
            <a:fillRect/>
          </a:stretch>
        </p:blipFill>
        <p:spPr>
          <a:xfrm>
            <a:off x="5112875" y="1167398"/>
            <a:ext cx="2990975" cy="1544725"/>
          </a:xfrm>
          <a:prstGeom prst="rect">
            <a:avLst/>
          </a:prstGeom>
          <a:noFill/>
          <a:ln>
            <a:noFill/>
          </a:ln>
        </p:spPr>
      </p:pic>
      <p:pic>
        <p:nvPicPr>
          <p:cNvPr id="168" name="Google Shape;168;p22"/>
          <p:cNvPicPr preferRelativeResize="0"/>
          <p:nvPr/>
        </p:nvPicPr>
        <p:blipFill>
          <a:blip r:embed="rId4">
            <a:alphaModFix/>
          </a:blip>
          <a:stretch>
            <a:fillRect/>
          </a:stretch>
        </p:blipFill>
        <p:spPr>
          <a:xfrm>
            <a:off x="5376250" y="2958775"/>
            <a:ext cx="2464225" cy="1600625"/>
          </a:xfrm>
          <a:prstGeom prst="rect">
            <a:avLst/>
          </a:prstGeom>
          <a:noFill/>
          <a:ln>
            <a:noFill/>
          </a:ln>
        </p:spPr>
      </p:pic>
      <p:sp>
        <p:nvSpPr>
          <p:cNvPr id="169" name="Google Shape;169;p22"/>
          <p:cNvSpPr/>
          <p:nvPr/>
        </p:nvSpPr>
        <p:spPr>
          <a:xfrm>
            <a:off x="5376250" y="4037475"/>
            <a:ext cx="2414700" cy="133800"/>
          </a:xfrm>
          <a:prstGeom prst="rect">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2"/>
          <p:cNvSpPr/>
          <p:nvPr/>
        </p:nvSpPr>
        <p:spPr>
          <a:xfrm>
            <a:off x="5376250" y="3492300"/>
            <a:ext cx="2171100" cy="133800"/>
          </a:xfrm>
          <a:prstGeom prst="rect">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2"/>
          <p:cNvSpPr/>
          <p:nvPr/>
        </p:nvSpPr>
        <p:spPr>
          <a:xfrm>
            <a:off x="5376250" y="2947125"/>
            <a:ext cx="1624800" cy="133800"/>
          </a:xfrm>
          <a:prstGeom prst="rect">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5" name="Shape 175"/>
        <p:cNvGrpSpPr/>
        <p:nvPr/>
      </p:nvGrpSpPr>
      <p:grpSpPr>
        <a:xfrm>
          <a:off x="0" y="0"/>
          <a:ext cx="0" cy="0"/>
          <a:chOff x="0" y="0"/>
          <a:chExt cx="0" cy="0"/>
        </a:xfrm>
      </p:grpSpPr>
      <p:sp>
        <p:nvSpPr>
          <p:cNvPr id="176" name="Google Shape;176;p23"/>
          <p:cNvSpPr txBox="1"/>
          <p:nvPr>
            <p:ph type="title"/>
          </p:nvPr>
        </p:nvSpPr>
        <p:spPr>
          <a:xfrm>
            <a:off x="460950" y="32859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sz="3000">
                <a:latin typeface="Lato"/>
                <a:ea typeface="Lato"/>
                <a:cs typeface="Lato"/>
                <a:sym typeface="Lato"/>
              </a:rPr>
              <a:t>Board </a:t>
            </a:r>
            <a:r>
              <a:rPr lang="it" sz="3000">
                <a:latin typeface="Lato"/>
                <a:ea typeface="Lato"/>
                <a:cs typeface="Lato"/>
                <a:sym typeface="Lato"/>
              </a:rPr>
              <a:t>Module</a:t>
            </a:r>
            <a:endParaRPr sz="3000">
              <a:latin typeface="Lato"/>
              <a:ea typeface="Lato"/>
              <a:cs typeface="Lato"/>
              <a:sym typeface="Lato"/>
            </a:endParaRPr>
          </a:p>
        </p:txBody>
      </p:sp>
      <p:sp>
        <p:nvSpPr>
          <p:cNvPr id="177" name="Google Shape;177;p23"/>
          <p:cNvSpPr txBox="1"/>
          <p:nvPr/>
        </p:nvSpPr>
        <p:spPr>
          <a:xfrm>
            <a:off x="460950" y="1336850"/>
            <a:ext cx="3900900" cy="3437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it">
                <a:solidFill>
                  <a:srgbClr val="FFFFFF"/>
                </a:solidFill>
                <a:latin typeface="Lato"/>
                <a:ea typeface="Lato"/>
                <a:cs typeface="Lato"/>
                <a:sym typeface="Lato"/>
              </a:rPr>
              <a:t>C</a:t>
            </a:r>
            <a:r>
              <a:rPr lang="it">
                <a:solidFill>
                  <a:srgbClr val="FFFFFF"/>
                </a:solidFill>
                <a:latin typeface="Lato"/>
                <a:ea typeface="Lato"/>
                <a:cs typeface="Lato"/>
                <a:sym typeface="Lato"/>
              </a:rPr>
              <a:t>reated to represent the board of the game ( five cards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rPr lang="it">
                <a:solidFill>
                  <a:srgbClr val="FFFFFF"/>
                </a:solidFill>
                <a:latin typeface="Lato"/>
                <a:ea typeface="Lato"/>
                <a:cs typeface="Lato"/>
                <a:sym typeface="Lato"/>
              </a:rPr>
              <a:t>There are </a:t>
            </a:r>
            <a:r>
              <a:rPr lang="it">
                <a:solidFill>
                  <a:schemeClr val="lt1"/>
                </a:solidFill>
                <a:latin typeface="Lato"/>
                <a:ea typeface="Lato"/>
                <a:cs typeface="Lato"/>
                <a:sym typeface="Lato"/>
              </a:rPr>
              <a:t>operators </a:t>
            </a:r>
            <a:r>
              <a:rPr lang="it">
                <a:solidFill>
                  <a:srgbClr val="FFFFFF"/>
                </a:solidFill>
                <a:latin typeface="Lato"/>
                <a:ea typeface="Lato"/>
                <a:cs typeface="Lato"/>
                <a:sym typeface="Lato"/>
              </a:rPr>
              <a:t>to check if a certain Point is present on the board and to retrieve the card(s) representing the Point itself.</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p:txBody>
      </p:sp>
      <p:pic>
        <p:nvPicPr>
          <p:cNvPr id="178" name="Google Shape;178;p23"/>
          <p:cNvPicPr preferRelativeResize="0"/>
          <p:nvPr/>
        </p:nvPicPr>
        <p:blipFill>
          <a:blip r:embed="rId3">
            <a:alphaModFix/>
          </a:blip>
          <a:stretch>
            <a:fillRect/>
          </a:stretch>
        </p:blipFill>
        <p:spPr>
          <a:xfrm>
            <a:off x="561400" y="2012200"/>
            <a:ext cx="3700000" cy="954575"/>
          </a:xfrm>
          <a:prstGeom prst="rect">
            <a:avLst/>
          </a:prstGeom>
          <a:noFill/>
          <a:ln>
            <a:noFill/>
          </a:ln>
        </p:spPr>
      </p:pic>
      <p:pic>
        <p:nvPicPr>
          <p:cNvPr id="179" name="Google Shape;179;p23"/>
          <p:cNvPicPr preferRelativeResize="0"/>
          <p:nvPr/>
        </p:nvPicPr>
        <p:blipFill>
          <a:blip r:embed="rId4">
            <a:alphaModFix/>
          </a:blip>
          <a:stretch>
            <a:fillRect/>
          </a:stretch>
        </p:blipFill>
        <p:spPr>
          <a:xfrm>
            <a:off x="561400" y="3989575"/>
            <a:ext cx="3657278" cy="838800"/>
          </a:xfrm>
          <a:prstGeom prst="rect">
            <a:avLst/>
          </a:prstGeom>
          <a:noFill/>
          <a:ln>
            <a:noFill/>
          </a:ln>
        </p:spPr>
      </p:pic>
      <p:pic>
        <p:nvPicPr>
          <p:cNvPr id="180" name="Google Shape;180;p23"/>
          <p:cNvPicPr preferRelativeResize="0"/>
          <p:nvPr/>
        </p:nvPicPr>
        <p:blipFill>
          <a:blip r:embed="rId5">
            <a:alphaModFix/>
          </a:blip>
          <a:stretch>
            <a:fillRect/>
          </a:stretch>
        </p:blipFill>
        <p:spPr>
          <a:xfrm>
            <a:off x="4721850" y="2338588"/>
            <a:ext cx="3842200" cy="1433925"/>
          </a:xfrm>
          <a:prstGeom prst="rect">
            <a:avLst/>
          </a:prstGeom>
          <a:noFill/>
          <a:ln>
            <a:noFill/>
          </a:ln>
        </p:spPr>
      </p:pic>
      <p:sp>
        <p:nvSpPr>
          <p:cNvPr id="181" name="Google Shape;181;p23"/>
          <p:cNvSpPr/>
          <p:nvPr/>
        </p:nvSpPr>
        <p:spPr>
          <a:xfrm>
            <a:off x="4721850" y="2338600"/>
            <a:ext cx="3657300" cy="133800"/>
          </a:xfrm>
          <a:prstGeom prst="rect">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3"/>
          <p:cNvSpPr/>
          <p:nvPr/>
        </p:nvSpPr>
        <p:spPr>
          <a:xfrm>
            <a:off x="4721850" y="2806175"/>
            <a:ext cx="2993400" cy="133800"/>
          </a:xfrm>
          <a:prstGeom prst="rect">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3"/>
          <p:cNvSpPr/>
          <p:nvPr/>
        </p:nvSpPr>
        <p:spPr>
          <a:xfrm>
            <a:off x="4721850" y="3273725"/>
            <a:ext cx="2943000" cy="133800"/>
          </a:xfrm>
          <a:prstGeom prst="rect">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7" name="Shape 187"/>
        <p:cNvGrpSpPr/>
        <p:nvPr/>
      </p:nvGrpSpPr>
      <p:grpSpPr>
        <a:xfrm>
          <a:off x="0" y="0"/>
          <a:ext cx="0" cy="0"/>
          <a:chOff x="0" y="0"/>
          <a:chExt cx="0" cy="0"/>
        </a:xfrm>
      </p:grpSpPr>
      <p:sp>
        <p:nvSpPr>
          <p:cNvPr id="188" name="Google Shape;188;p24"/>
          <p:cNvSpPr txBox="1"/>
          <p:nvPr>
            <p:ph type="title"/>
          </p:nvPr>
        </p:nvSpPr>
        <p:spPr>
          <a:xfrm>
            <a:off x="460950" y="32859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sz="3000">
                <a:latin typeface="Lato"/>
                <a:ea typeface="Lato"/>
                <a:cs typeface="Lato"/>
                <a:sym typeface="Lato"/>
              </a:rPr>
              <a:t>Kicker </a:t>
            </a:r>
            <a:r>
              <a:rPr lang="it" sz="3000">
                <a:latin typeface="Lato"/>
                <a:ea typeface="Lato"/>
                <a:cs typeface="Lato"/>
                <a:sym typeface="Lato"/>
              </a:rPr>
              <a:t>Module</a:t>
            </a:r>
            <a:endParaRPr sz="3000">
              <a:latin typeface="Lato"/>
              <a:ea typeface="Lato"/>
              <a:cs typeface="Lato"/>
              <a:sym typeface="Lato"/>
            </a:endParaRPr>
          </a:p>
        </p:txBody>
      </p:sp>
      <p:sp>
        <p:nvSpPr>
          <p:cNvPr id="189" name="Google Shape;189;p24"/>
          <p:cNvSpPr txBox="1"/>
          <p:nvPr/>
        </p:nvSpPr>
        <p:spPr>
          <a:xfrm>
            <a:off x="460950" y="1336850"/>
            <a:ext cx="4632300" cy="3437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it">
                <a:solidFill>
                  <a:srgbClr val="FFFFFF"/>
                </a:solidFill>
                <a:latin typeface="Lato"/>
                <a:ea typeface="Lato"/>
                <a:cs typeface="Lato"/>
                <a:sym typeface="Lato"/>
              </a:rPr>
              <a:t>R</a:t>
            </a:r>
            <a:r>
              <a:rPr lang="it">
                <a:solidFill>
                  <a:srgbClr val="FFFFFF"/>
                </a:solidFill>
                <a:latin typeface="Lato"/>
                <a:ea typeface="Lato"/>
                <a:cs typeface="Lato"/>
                <a:sym typeface="Lato"/>
              </a:rPr>
              <a:t>epresents the kicker that a certain Player can have, based on the point scored.</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rPr lang="it">
                <a:solidFill>
                  <a:srgbClr val="FFFFFF"/>
                </a:solidFill>
                <a:latin typeface="Lato"/>
                <a:ea typeface="Lato"/>
                <a:cs typeface="Lato"/>
                <a:sym typeface="Lato"/>
              </a:rPr>
              <a:t>The kicker is composed by those cards, from the Player Hand and the Board, that are not part of the Point scored.</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rPr lang="it">
                <a:solidFill>
                  <a:srgbClr val="FFFFFF"/>
                </a:solidFill>
                <a:latin typeface="Lato"/>
                <a:ea typeface="Lato"/>
                <a:cs typeface="Lato"/>
                <a:sym typeface="Lato"/>
              </a:rPr>
              <a:t>There are different order relations that permit to compare 2 Kickers depending on the scored Point and decide which one is higher.</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rPr lang="it">
                <a:solidFill>
                  <a:srgbClr val="FFFFFF"/>
                </a:solidFill>
                <a:latin typeface="Lato"/>
                <a:ea typeface="Lato"/>
                <a:cs typeface="Lato"/>
                <a:sym typeface="Lato"/>
              </a:rPr>
              <a:t>The comparison will have to be done whenever 2 Points are equals.</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p:txBody>
      </p:sp>
      <p:pic>
        <p:nvPicPr>
          <p:cNvPr id="190" name="Google Shape;190;p24"/>
          <p:cNvPicPr preferRelativeResize="0"/>
          <p:nvPr/>
        </p:nvPicPr>
        <p:blipFill>
          <a:blip r:embed="rId3">
            <a:alphaModFix/>
          </a:blip>
          <a:stretch>
            <a:fillRect/>
          </a:stretch>
        </p:blipFill>
        <p:spPr>
          <a:xfrm>
            <a:off x="532925" y="2700113"/>
            <a:ext cx="4488351" cy="710875"/>
          </a:xfrm>
          <a:prstGeom prst="rect">
            <a:avLst/>
          </a:prstGeom>
          <a:noFill/>
          <a:ln>
            <a:noFill/>
          </a:ln>
        </p:spPr>
      </p:pic>
      <p:pic>
        <p:nvPicPr>
          <p:cNvPr id="191" name="Google Shape;191;p24"/>
          <p:cNvPicPr preferRelativeResize="0"/>
          <p:nvPr/>
        </p:nvPicPr>
        <p:blipFill>
          <a:blip r:embed="rId4">
            <a:alphaModFix/>
          </a:blip>
          <a:stretch>
            <a:fillRect/>
          </a:stretch>
        </p:blipFill>
        <p:spPr>
          <a:xfrm>
            <a:off x="5193900" y="2387400"/>
            <a:ext cx="3835325" cy="1301125"/>
          </a:xfrm>
          <a:prstGeom prst="rect">
            <a:avLst/>
          </a:prstGeom>
          <a:noFill/>
          <a:ln>
            <a:noFill/>
          </a:ln>
        </p:spPr>
      </p:pic>
      <p:sp>
        <p:nvSpPr>
          <p:cNvPr id="192" name="Google Shape;192;p24"/>
          <p:cNvSpPr/>
          <p:nvPr/>
        </p:nvSpPr>
        <p:spPr>
          <a:xfrm>
            <a:off x="5193900" y="3237875"/>
            <a:ext cx="3489300" cy="133800"/>
          </a:xfrm>
          <a:prstGeom prst="rect">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4"/>
          <p:cNvSpPr/>
          <p:nvPr/>
        </p:nvSpPr>
        <p:spPr>
          <a:xfrm>
            <a:off x="5193900" y="2810375"/>
            <a:ext cx="3835200" cy="133800"/>
          </a:xfrm>
          <a:prstGeom prst="rect">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4"/>
          <p:cNvSpPr/>
          <p:nvPr/>
        </p:nvSpPr>
        <p:spPr>
          <a:xfrm>
            <a:off x="5193971" y="2382875"/>
            <a:ext cx="2622300" cy="133800"/>
          </a:xfrm>
          <a:prstGeom prst="rect">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8" name="Shape 198"/>
        <p:cNvGrpSpPr/>
        <p:nvPr/>
      </p:nvGrpSpPr>
      <p:grpSpPr>
        <a:xfrm>
          <a:off x="0" y="0"/>
          <a:ext cx="0" cy="0"/>
          <a:chOff x="0" y="0"/>
          <a:chExt cx="0" cy="0"/>
        </a:xfrm>
      </p:grpSpPr>
      <p:sp>
        <p:nvSpPr>
          <p:cNvPr id="199" name="Google Shape;199;p25"/>
          <p:cNvSpPr txBox="1"/>
          <p:nvPr>
            <p:ph type="title"/>
          </p:nvPr>
        </p:nvSpPr>
        <p:spPr>
          <a:xfrm>
            <a:off x="460950" y="32859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sz="3000">
                <a:latin typeface="Lato"/>
                <a:ea typeface="Lato"/>
                <a:cs typeface="Lato"/>
                <a:sym typeface="Lato"/>
              </a:rPr>
              <a:t>Design - Modules Relation</a:t>
            </a:r>
            <a:endParaRPr sz="3000">
              <a:latin typeface="Lato"/>
              <a:ea typeface="Lato"/>
              <a:cs typeface="Lato"/>
              <a:sym typeface="Lato"/>
            </a:endParaRPr>
          </a:p>
        </p:txBody>
      </p:sp>
      <p:pic>
        <p:nvPicPr>
          <p:cNvPr id="200" name="Google Shape;200;p25"/>
          <p:cNvPicPr preferRelativeResize="0"/>
          <p:nvPr/>
        </p:nvPicPr>
        <p:blipFill>
          <a:blip r:embed="rId3">
            <a:alphaModFix/>
          </a:blip>
          <a:stretch>
            <a:fillRect/>
          </a:stretch>
        </p:blipFill>
        <p:spPr>
          <a:xfrm>
            <a:off x="1852382" y="1167400"/>
            <a:ext cx="4647317" cy="2206575"/>
          </a:xfrm>
          <a:prstGeom prst="rect">
            <a:avLst/>
          </a:prstGeom>
          <a:noFill/>
          <a:ln>
            <a:noFill/>
          </a:ln>
        </p:spPr>
      </p:pic>
      <p:sp>
        <p:nvSpPr>
          <p:cNvPr id="201" name="Google Shape;201;p25"/>
          <p:cNvSpPr/>
          <p:nvPr/>
        </p:nvSpPr>
        <p:spPr>
          <a:xfrm>
            <a:off x="5900325" y="2989900"/>
            <a:ext cx="643800" cy="436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5" name="Shape 205"/>
        <p:cNvGrpSpPr/>
        <p:nvPr/>
      </p:nvGrpSpPr>
      <p:grpSpPr>
        <a:xfrm>
          <a:off x="0" y="0"/>
          <a:ext cx="0" cy="0"/>
          <a:chOff x="0" y="0"/>
          <a:chExt cx="0" cy="0"/>
        </a:xfrm>
      </p:grpSpPr>
      <p:sp>
        <p:nvSpPr>
          <p:cNvPr id="206" name="Google Shape;206;p26"/>
          <p:cNvSpPr txBox="1"/>
          <p:nvPr>
            <p:ph type="title"/>
          </p:nvPr>
        </p:nvSpPr>
        <p:spPr>
          <a:xfrm>
            <a:off x="460950" y="32859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sz="3000">
                <a:latin typeface="Lato"/>
                <a:ea typeface="Lato"/>
                <a:cs typeface="Lato"/>
                <a:sym typeface="Lato"/>
              </a:rPr>
              <a:t>Final Hand </a:t>
            </a:r>
            <a:r>
              <a:rPr lang="it" sz="3000">
                <a:latin typeface="Lato"/>
                <a:ea typeface="Lato"/>
                <a:cs typeface="Lato"/>
                <a:sym typeface="Lato"/>
              </a:rPr>
              <a:t>Module</a:t>
            </a:r>
            <a:endParaRPr sz="3000">
              <a:latin typeface="Lato"/>
              <a:ea typeface="Lato"/>
              <a:cs typeface="Lato"/>
              <a:sym typeface="Lato"/>
            </a:endParaRPr>
          </a:p>
        </p:txBody>
      </p:sp>
      <p:sp>
        <p:nvSpPr>
          <p:cNvPr id="207" name="Google Shape;207;p26"/>
          <p:cNvSpPr txBox="1"/>
          <p:nvPr/>
        </p:nvSpPr>
        <p:spPr>
          <a:xfrm>
            <a:off x="460950" y="1336850"/>
            <a:ext cx="4228800" cy="3437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it">
                <a:solidFill>
                  <a:srgbClr val="FFFFFF"/>
                </a:solidFill>
                <a:latin typeface="Lato"/>
                <a:ea typeface="Lato"/>
                <a:cs typeface="Lato"/>
                <a:sym typeface="Lato"/>
              </a:rPr>
              <a:t>A Final Hand is composed by a Point and a Kicker.</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rPr lang="it">
                <a:solidFill>
                  <a:srgbClr val="FFFFFF"/>
                </a:solidFill>
                <a:latin typeface="Lato"/>
                <a:ea typeface="Lato"/>
                <a:cs typeface="Lato"/>
                <a:sym typeface="Lato"/>
              </a:rPr>
              <a:t>It is used to simplify the future operations that will permit to evaluate the best hand.</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rPr lang="it">
                <a:solidFill>
                  <a:srgbClr val="FFFFFF"/>
                </a:solidFill>
                <a:latin typeface="Lato"/>
                <a:ea typeface="Lato"/>
                <a:cs typeface="Lato"/>
                <a:sym typeface="Lato"/>
              </a:rPr>
              <a:t>For each Player we will just have to calculate their Final Hands and then compare the latter to know which is the best, still using the &gt; and &lt; operators.</a:t>
            </a:r>
            <a:endParaRPr>
              <a:solidFill>
                <a:srgbClr val="FFFFFF"/>
              </a:solidFill>
              <a:latin typeface="Lato"/>
              <a:ea typeface="Lato"/>
              <a:cs typeface="Lato"/>
              <a:sym typeface="Lato"/>
            </a:endParaRPr>
          </a:p>
        </p:txBody>
      </p:sp>
      <p:pic>
        <p:nvPicPr>
          <p:cNvPr id="208" name="Google Shape;208;p26"/>
          <p:cNvPicPr preferRelativeResize="0"/>
          <p:nvPr/>
        </p:nvPicPr>
        <p:blipFill>
          <a:blip r:embed="rId3">
            <a:alphaModFix/>
          </a:blip>
          <a:stretch>
            <a:fillRect/>
          </a:stretch>
        </p:blipFill>
        <p:spPr>
          <a:xfrm>
            <a:off x="5211825" y="1487025"/>
            <a:ext cx="3058225" cy="577750"/>
          </a:xfrm>
          <a:prstGeom prst="rect">
            <a:avLst/>
          </a:prstGeom>
          <a:noFill/>
          <a:ln>
            <a:noFill/>
          </a:ln>
        </p:spPr>
      </p:pic>
      <p:pic>
        <p:nvPicPr>
          <p:cNvPr id="209" name="Google Shape;209;p26"/>
          <p:cNvPicPr preferRelativeResize="0"/>
          <p:nvPr/>
        </p:nvPicPr>
        <p:blipFill>
          <a:blip r:embed="rId4">
            <a:alphaModFix/>
          </a:blip>
          <a:stretch>
            <a:fillRect/>
          </a:stretch>
        </p:blipFill>
        <p:spPr>
          <a:xfrm>
            <a:off x="5211825" y="2457500"/>
            <a:ext cx="3677975" cy="2055550"/>
          </a:xfrm>
          <a:prstGeom prst="rect">
            <a:avLst/>
          </a:prstGeom>
          <a:noFill/>
          <a:ln>
            <a:noFill/>
          </a:ln>
        </p:spPr>
      </p:pic>
      <p:sp>
        <p:nvSpPr>
          <p:cNvPr id="210" name="Google Shape;210;p26"/>
          <p:cNvSpPr/>
          <p:nvPr/>
        </p:nvSpPr>
        <p:spPr>
          <a:xfrm>
            <a:off x="5193725" y="2457500"/>
            <a:ext cx="2360700" cy="114300"/>
          </a:xfrm>
          <a:prstGeom prst="rect">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6"/>
          <p:cNvSpPr/>
          <p:nvPr/>
        </p:nvSpPr>
        <p:spPr>
          <a:xfrm>
            <a:off x="5193725" y="2924750"/>
            <a:ext cx="2802900" cy="114300"/>
          </a:xfrm>
          <a:prstGeom prst="rect">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6"/>
          <p:cNvSpPr/>
          <p:nvPr/>
        </p:nvSpPr>
        <p:spPr>
          <a:xfrm>
            <a:off x="5193725" y="3392000"/>
            <a:ext cx="3678000" cy="194400"/>
          </a:xfrm>
          <a:prstGeom prst="rect">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6"/>
          <p:cNvSpPr/>
          <p:nvPr/>
        </p:nvSpPr>
        <p:spPr>
          <a:xfrm>
            <a:off x="5193725" y="3945492"/>
            <a:ext cx="3678000" cy="194400"/>
          </a:xfrm>
          <a:prstGeom prst="rect">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7" name="Shape 217"/>
        <p:cNvGrpSpPr/>
        <p:nvPr/>
      </p:nvGrpSpPr>
      <p:grpSpPr>
        <a:xfrm>
          <a:off x="0" y="0"/>
          <a:ext cx="0" cy="0"/>
          <a:chOff x="0" y="0"/>
          <a:chExt cx="0" cy="0"/>
        </a:xfrm>
      </p:grpSpPr>
      <p:sp>
        <p:nvSpPr>
          <p:cNvPr id="218" name="Google Shape;218;p27"/>
          <p:cNvSpPr txBox="1"/>
          <p:nvPr>
            <p:ph type="title"/>
          </p:nvPr>
        </p:nvSpPr>
        <p:spPr>
          <a:xfrm>
            <a:off x="460950" y="32859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sz="3000">
                <a:latin typeface="Lato"/>
                <a:ea typeface="Lato"/>
                <a:cs typeface="Lato"/>
                <a:sym typeface="Lato"/>
              </a:rPr>
              <a:t>Design - Modules Relation</a:t>
            </a:r>
            <a:endParaRPr sz="3000">
              <a:latin typeface="Lato"/>
              <a:ea typeface="Lato"/>
              <a:cs typeface="Lato"/>
              <a:sym typeface="Lato"/>
            </a:endParaRPr>
          </a:p>
        </p:txBody>
      </p:sp>
      <p:pic>
        <p:nvPicPr>
          <p:cNvPr id="219" name="Google Shape;219;p27"/>
          <p:cNvPicPr preferRelativeResize="0"/>
          <p:nvPr/>
        </p:nvPicPr>
        <p:blipFill>
          <a:blip r:embed="rId3">
            <a:alphaModFix/>
          </a:blip>
          <a:stretch>
            <a:fillRect/>
          </a:stretch>
        </p:blipFill>
        <p:spPr>
          <a:xfrm>
            <a:off x="1852425" y="1167400"/>
            <a:ext cx="4647275" cy="2206575"/>
          </a:xfrm>
          <a:prstGeom prst="rect">
            <a:avLst/>
          </a:prstGeom>
          <a:noFill/>
          <a:ln>
            <a:noFill/>
          </a:ln>
        </p:spPr>
      </p:pic>
      <p:sp>
        <p:nvSpPr>
          <p:cNvPr id="220" name="Google Shape;220;p27"/>
          <p:cNvSpPr/>
          <p:nvPr/>
        </p:nvSpPr>
        <p:spPr>
          <a:xfrm>
            <a:off x="4203625" y="2992975"/>
            <a:ext cx="643800" cy="436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4" name="Shape 224"/>
        <p:cNvGrpSpPr/>
        <p:nvPr/>
      </p:nvGrpSpPr>
      <p:grpSpPr>
        <a:xfrm>
          <a:off x="0" y="0"/>
          <a:ext cx="0" cy="0"/>
          <a:chOff x="0" y="0"/>
          <a:chExt cx="0" cy="0"/>
        </a:xfrm>
      </p:grpSpPr>
      <p:sp>
        <p:nvSpPr>
          <p:cNvPr id="225" name="Google Shape;225;p28"/>
          <p:cNvSpPr txBox="1"/>
          <p:nvPr>
            <p:ph type="title"/>
          </p:nvPr>
        </p:nvSpPr>
        <p:spPr>
          <a:xfrm>
            <a:off x="460950" y="32859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sz="3000">
                <a:latin typeface="Lato"/>
                <a:ea typeface="Lato"/>
                <a:cs typeface="Lato"/>
                <a:sym typeface="Lato"/>
              </a:rPr>
              <a:t>Final Hand Builder Module</a:t>
            </a:r>
            <a:endParaRPr sz="3000">
              <a:latin typeface="Lato"/>
              <a:ea typeface="Lato"/>
              <a:cs typeface="Lato"/>
              <a:sym typeface="Lato"/>
            </a:endParaRPr>
          </a:p>
        </p:txBody>
      </p:sp>
      <p:sp>
        <p:nvSpPr>
          <p:cNvPr id="226" name="Google Shape;226;p28"/>
          <p:cNvSpPr txBox="1"/>
          <p:nvPr/>
        </p:nvSpPr>
        <p:spPr>
          <a:xfrm>
            <a:off x="460950" y="1336850"/>
            <a:ext cx="5413800" cy="3437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it">
                <a:solidFill>
                  <a:srgbClr val="FFFFFF"/>
                </a:solidFill>
                <a:latin typeface="Lato"/>
                <a:ea typeface="Lato"/>
                <a:cs typeface="Lato"/>
                <a:sym typeface="Lato"/>
              </a:rPr>
              <a:t>In order to create a Final Hand we need to take a Player Hand and a Board as input, and then calculate the Point scored and the Kicker.</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rPr lang="it">
                <a:solidFill>
                  <a:srgbClr val="FFFFFF"/>
                </a:solidFill>
                <a:latin typeface="Lato"/>
                <a:ea typeface="Lato"/>
                <a:cs typeface="Lato"/>
                <a:sym typeface="Lato"/>
              </a:rPr>
              <a:t>To do that it makes use of 2 modules that help making calculations:</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317500" lvl="0" marL="457200" rtl="0" algn="just">
              <a:lnSpc>
                <a:spcPct val="150000"/>
              </a:lnSpc>
              <a:spcBef>
                <a:spcPts val="0"/>
              </a:spcBef>
              <a:spcAft>
                <a:spcPts val="0"/>
              </a:spcAft>
              <a:buClr>
                <a:srgbClr val="FFFFFF"/>
              </a:buClr>
              <a:buSzPts val="1400"/>
              <a:buFont typeface="Lato"/>
              <a:buChar char="●"/>
            </a:pPr>
            <a:r>
              <a:rPr lang="it">
                <a:solidFill>
                  <a:srgbClr val="FFFFFF"/>
                </a:solidFill>
                <a:latin typeface="Lato"/>
                <a:ea typeface="Lato"/>
                <a:cs typeface="Lato"/>
                <a:sym typeface="Lato"/>
              </a:rPr>
              <a:t>Point Calculator</a:t>
            </a:r>
            <a:endParaRPr>
              <a:solidFill>
                <a:srgbClr val="FFFFFF"/>
              </a:solidFill>
              <a:latin typeface="Lato"/>
              <a:ea typeface="Lato"/>
              <a:cs typeface="Lato"/>
              <a:sym typeface="Lato"/>
            </a:endParaRPr>
          </a:p>
          <a:p>
            <a:pPr indent="-317500" lvl="0" marL="457200" rtl="0" algn="just">
              <a:lnSpc>
                <a:spcPct val="150000"/>
              </a:lnSpc>
              <a:spcBef>
                <a:spcPts val="0"/>
              </a:spcBef>
              <a:spcAft>
                <a:spcPts val="0"/>
              </a:spcAft>
              <a:buClr>
                <a:srgbClr val="FFFFFF"/>
              </a:buClr>
              <a:buSzPts val="1400"/>
              <a:buFont typeface="Lato"/>
              <a:buChar char="●"/>
            </a:pPr>
            <a:r>
              <a:rPr lang="it">
                <a:solidFill>
                  <a:srgbClr val="FFFFFF"/>
                </a:solidFill>
                <a:latin typeface="Lato"/>
                <a:ea typeface="Lato"/>
                <a:cs typeface="Lato"/>
                <a:sym typeface="Lato"/>
              </a:rPr>
              <a:t>Kicker Calculator</a:t>
            </a:r>
            <a:endParaRPr>
              <a:solidFill>
                <a:srgbClr val="FFFFFF"/>
              </a:solidFill>
              <a:latin typeface="Lato"/>
              <a:ea typeface="Lato"/>
              <a:cs typeface="Lato"/>
              <a:sym typeface="Lato"/>
            </a:endParaRPr>
          </a:p>
        </p:txBody>
      </p:sp>
      <p:pic>
        <p:nvPicPr>
          <p:cNvPr id="227" name="Google Shape;227;p28"/>
          <p:cNvPicPr preferRelativeResize="0"/>
          <p:nvPr/>
        </p:nvPicPr>
        <p:blipFill>
          <a:blip r:embed="rId3">
            <a:alphaModFix/>
          </a:blip>
          <a:stretch>
            <a:fillRect/>
          </a:stretch>
        </p:blipFill>
        <p:spPr>
          <a:xfrm>
            <a:off x="561150" y="2034400"/>
            <a:ext cx="5146850" cy="647750"/>
          </a:xfrm>
          <a:prstGeom prst="rect">
            <a:avLst/>
          </a:prstGeom>
          <a:noFill/>
          <a:ln>
            <a:noFill/>
          </a:ln>
        </p:spPr>
      </p:pic>
      <p:pic>
        <p:nvPicPr>
          <p:cNvPr id="228" name="Google Shape;228;p28"/>
          <p:cNvPicPr preferRelativeResize="0"/>
          <p:nvPr/>
        </p:nvPicPr>
        <p:blipFill>
          <a:blip r:embed="rId4">
            <a:alphaModFix/>
          </a:blip>
          <a:stretch>
            <a:fillRect/>
          </a:stretch>
        </p:blipFill>
        <p:spPr>
          <a:xfrm>
            <a:off x="561147" y="4252075"/>
            <a:ext cx="4530225" cy="565350"/>
          </a:xfrm>
          <a:prstGeom prst="rect">
            <a:avLst/>
          </a:prstGeom>
          <a:noFill/>
          <a:ln>
            <a:noFill/>
          </a:ln>
        </p:spPr>
      </p:pic>
      <p:sp>
        <p:nvSpPr>
          <p:cNvPr id="229" name="Google Shape;229;p28"/>
          <p:cNvSpPr/>
          <p:nvPr/>
        </p:nvSpPr>
        <p:spPr>
          <a:xfrm>
            <a:off x="561150" y="4252075"/>
            <a:ext cx="4530300" cy="152400"/>
          </a:xfrm>
          <a:prstGeom prst="rect">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3" name="Shape 233"/>
        <p:cNvGrpSpPr/>
        <p:nvPr/>
      </p:nvGrpSpPr>
      <p:grpSpPr>
        <a:xfrm>
          <a:off x="0" y="0"/>
          <a:ext cx="0" cy="0"/>
          <a:chOff x="0" y="0"/>
          <a:chExt cx="0" cy="0"/>
        </a:xfrm>
      </p:grpSpPr>
      <p:sp>
        <p:nvSpPr>
          <p:cNvPr id="234" name="Google Shape;234;p29"/>
          <p:cNvSpPr txBox="1"/>
          <p:nvPr>
            <p:ph type="title"/>
          </p:nvPr>
        </p:nvSpPr>
        <p:spPr>
          <a:xfrm>
            <a:off x="460950" y="32859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sz="3000">
                <a:latin typeface="Lato"/>
                <a:ea typeface="Lato"/>
                <a:cs typeface="Lato"/>
                <a:sym typeface="Lato"/>
              </a:rPr>
              <a:t>Design - Modules Relation</a:t>
            </a:r>
            <a:endParaRPr sz="3000">
              <a:latin typeface="Lato"/>
              <a:ea typeface="Lato"/>
              <a:cs typeface="Lato"/>
              <a:sym typeface="Lato"/>
            </a:endParaRPr>
          </a:p>
        </p:txBody>
      </p:sp>
      <p:pic>
        <p:nvPicPr>
          <p:cNvPr id="235" name="Google Shape;235;p29"/>
          <p:cNvPicPr preferRelativeResize="0"/>
          <p:nvPr/>
        </p:nvPicPr>
        <p:blipFill>
          <a:blip r:embed="rId3">
            <a:alphaModFix/>
          </a:blip>
          <a:stretch>
            <a:fillRect/>
          </a:stretch>
        </p:blipFill>
        <p:spPr>
          <a:xfrm>
            <a:off x="1852425" y="1167400"/>
            <a:ext cx="4647275" cy="2206534"/>
          </a:xfrm>
          <a:prstGeom prst="rect">
            <a:avLst/>
          </a:prstGeom>
          <a:noFill/>
          <a:ln>
            <a:noFill/>
          </a:ln>
        </p:spPr>
      </p:pic>
      <p:sp>
        <p:nvSpPr>
          <p:cNvPr id="236" name="Google Shape;236;p29"/>
          <p:cNvSpPr/>
          <p:nvPr/>
        </p:nvSpPr>
        <p:spPr>
          <a:xfrm>
            <a:off x="4196225" y="2013000"/>
            <a:ext cx="643800" cy="436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9"/>
          <p:cNvSpPr/>
          <p:nvPr/>
        </p:nvSpPr>
        <p:spPr>
          <a:xfrm>
            <a:off x="3623325" y="2402225"/>
            <a:ext cx="643800" cy="436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1" name="Shape 241"/>
        <p:cNvGrpSpPr/>
        <p:nvPr/>
      </p:nvGrpSpPr>
      <p:grpSpPr>
        <a:xfrm>
          <a:off x="0" y="0"/>
          <a:ext cx="0" cy="0"/>
          <a:chOff x="0" y="0"/>
          <a:chExt cx="0" cy="0"/>
        </a:xfrm>
      </p:grpSpPr>
      <p:sp>
        <p:nvSpPr>
          <p:cNvPr id="242" name="Google Shape;242;p30"/>
          <p:cNvSpPr txBox="1"/>
          <p:nvPr>
            <p:ph type="title"/>
          </p:nvPr>
        </p:nvSpPr>
        <p:spPr>
          <a:xfrm>
            <a:off x="460950" y="32859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sz="3000">
                <a:latin typeface="Lato"/>
                <a:ea typeface="Lato"/>
                <a:cs typeface="Lato"/>
                <a:sym typeface="Lato"/>
              </a:rPr>
              <a:t>Point Calculator</a:t>
            </a:r>
            <a:r>
              <a:rPr lang="it" sz="3000">
                <a:latin typeface="Lato"/>
                <a:ea typeface="Lato"/>
                <a:cs typeface="Lato"/>
                <a:sym typeface="Lato"/>
              </a:rPr>
              <a:t> Module</a:t>
            </a:r>
            <a:endParaRPr sz="3000">
              <a:latin typeface="Lato"/>
              <a:ea typeface="Lato"/>
              <a:cs typeface="Lato"/>
              <a:sym typeface="Lato"/>
            </a:endParaRPr>
          </a:p>
        </p:txBody>
      </p:sp>
      <p:sp>
        <p:nvSpPr>
          <p:cNvPr id="243" name="Google Shape;243;p30"/>
          <p:cNvSpPr txBox="1"/>
          <p:nvPr/>
        </p:nvSpPr>
        <p:spPr>
          <a:xfrm>
            <a:off x="460950" y="1336850"/>
            <a:ext cx="3738300" cy="3437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it">
                <a:solidFill>
                  <a:srgbClr val="FFFFFF"/>
                </a:solidFill>
                <a:latin typeface="Lato"/>
                <a:ea typeface="Lato"/>
                <a:cs typeface="Lato"/>
                <a:sym typeface="Lato"/>
              </a:rPr>
              <a:t>Calculate the Point scored from a Player Hand and a Board.</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rPr lang="it">
                <a:solidFill>
                  <a:srgbClr val="FFFFFF"/>
                </a:solidFill>
                <a:latin typeface="Lato"/>
                <a:ea typeface="Lato"/>
                <a:cs typeface="Lato"/>
                <a:sym typeface="Lato"/>
              </a:rPr>
              <a:t>It is defined to calculate the Point in a top-down manner, from the higher to the lowest possible Point.</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rPr lang="it">
                <a:solidFill>
                  <a:srgbClr val="FFFFFF"/>
                </a:solidFill>
                <a:latin typeface="Lato"/>
                <a:ea typeface="Lato"/>
                <a:cs typeface="Lato"/>
                <a:sym typeface="Lato"/>
              </a:rPr>
              <a:t>We start to check if a Poker has been scored and, if not, we check the next Point (Full), until we reach the lowest possible Point (High Card).</a:t>
            </a:r>
            <a:endParaRPr>
              <a:solidFill>
                <a:srgbClr val="FFFFFF"/>
              </a:solidFill>
              <a:latin typeface="Lato"/>
              <a:ea typeface="Lato"/>
              <a:cs typeface="Lato"/>
              <a:sym typeface="Lato"/>
            </a:endParaRPr>
          </a:p>
        </p:txBody>
      </p:sp>
      <p:pic>
        <p:nvPicPr>
          <p:cNvPr id="244" name="Google Shape;244;p30"/>
          <p:cNvPicPr preferRelativeResize="0"/>
          <p:nvPr/>
        </p:nvPicPr>
        <p:blipFill>
          <a:blip r:embed="rId3">
            <a:alphaModFix/>
          </a:blip>
          <a:stretch>
            <a:fillRect/>
          </a:stretch>
        </p:blipFill>
        <p:spPr>
          <a:xfrm>
            <a:off x="545000" y="4055350"/>
            <a:ext cx="5546999" cy="595075"/>
          </a:xfrm>
          <a:prstGeom prst="rect">
            <a:avLst/>
          </a:prstGeom>
          <a:noFill/>
          <a:ln>
            <a:noFill/>
          </a:ln>
        </p:spPr>
      </p:pic>
      <p:pic>
        <p:nvPicPr>
          <p:cNvPr id="245" name="Google Shape;245;p30"/>
          <p:cNvPicPr preferRelativeResize="0"/>
          <p:nvPr/>
        </p:nvPicPr>
        <p:blipFill>
          <a:blip r:embed="rId4">
            <a:alphaModFix/>
          </a:blip>
          <a:stretch>
            <a:fillRect/>
          </a:stretch>
        </p:blipFill>
        <p:spPr>
          <a:xfrm>
            <a:off x="4330650" y="1905838"/>
            <a:ext cx="4595888" cy="595075"/>
          </a:xfrm>
          <a:prstGeom prst="rect">
            <a:avLst/>
          </a:prstGeom>
          <a:noFill/>
          <a:ln>
            <a:noFill/>
          </a:ln>
        </p:spPr>
      </p:pic>
      <p:pic>
        <p:nvPicPr>
          <p:cNvPr id="246" name="Google Shape;246;p30"/>
          <p:cNvPicPr preferRelativeResize="0"/>
          <p:nvPr/>
        </p:nvPicPr>
        <p:blipFill>
          <a:blip r:embed="rId5">
            <a:alphaModFix/>
          </a:blip>
          <a:stretch>
            <a:fillRect/>
          </a:stretch>
        </p:blipFill>
        <p:spPr>
          <a:xfrm>
            <a:off x="4330650" y="2803725"/>
            <a:ext cx="4595900" cy="513852"/>
          </a:xfrm>
          <a:prstGeom prst="rect">
            <a:avLst/>
          </a:prstGeom>
          <a:noFill/>
          <a:ln>
            <a:noFill/>
          </a:ln>
        </p:spPr>
      </p:pic>
      <p:sp>
        <p:nvSpPr>
          <p:cNvPr id="247" name="Google Shape;247;p30"/>
          <p:cNvSpPr/>
          <p:nvPr/>
        </p:nvSpPr>
        <p:spPr>
          <a:xfrm>
            <a:off x="4363450" y="2803725"/>
            <a:ext cx="4486500" cy="138300"/>
          </a:xfrm>
          <a:prstGeom prst="rect">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1" name="Shape 251"/>
        <p:cNvGrpSpPr/>
        <p:nvPr/>
      </p:nvGrpSpPr>
      <p:grpSpPr>
        <a:xfrm>
          <a:off x="0" y="0"/>
          <a:ext cx="0" cy="0"/>
          <a:chOff x="0" y="0"/>
          <a:chExt cx="0" cy="0"/>
        </a:xfrm>
      </p:grpSpPr>
      <p:sp>
        <p:nvSpPr>
          <p:cNvPr id="252" name="Google Shape;252;p31"/>
          <p:cNvSpPr txBox="1"/>
          <p:nvPr>
            <p:ph type="title"/>
          </p:nvPr>
        </p:nvSpPr>
        <p:spPr>
          <a:xfrm>
            <a:off x="460950" y="32859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sz="3000">
                <a:latin typeface="Lato"/>
                <a:ea typeface="Lato"/>
                <a:cs typeface="Lato"/>
                <a:sym typeface="Lato"/>
              </a:rPr>
              <a:t>Kicker Calculator</a:t>
            </a:r>
            <a:r>
              <a:rPr lang="it" sz="3000">
                <a:latin typeface="Lato"/>
                <a:ea typeface="Lato"/>
                <a:cs typeface="Lato"/>
                <a:sym typeface="Lato"/>
              </a:rPr>
              <a:t> Module</a:t>
            </a:r>
            <a:endParaRPr sz="3000">
              <a:latin typeface="Lato"/>
              <a:ea typeface="Lato"/>
              <a:cs typeface="Lato"/>
              <a:sym typeface="Lato"/>
            </a:endParaRPr>
          </a:p>
        </p:txBody>
      </p:sp>
      <p:sp>
        <p:nvSpPr>
          <p:cNvPr id="253" name="Google Shape;253;p31"/>
          <p:cNvSpPr txBox="1"/>
          <p:nvPr/>
        </p:nvSpPr>
        <p:spPr>
          <a:xfrm>
            <a:off x="460950" y="1336850"/>
            <a:ext cx="6716400" cy="3437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it">
                <a:solidFill>
                  <a:srgbClr val="FFFFFF"/>
                </a:solidFill>
                <a:latin typeface="Lato"/>
                <a:ea typeface="Lato"/>
                <a:cs typeface="Lato"/>
                <a:sym typeface="Lato"/>
              </a:rPr>
              <a:t>Gets a Kicker from a Board, a Player Hand and the Point scored.</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rPr lang="it">
                <a:solidFill>
                  <a:srgbClr val="FFFFFF"/>
                </a:solidFill>
                <a:latin typeface="Lato"/>
                <a:ea typeface="Lato"/>
                <a:cs typeface="Lato"/>
                <a:sym typeface="Lato"/>
              </a:rPr>
              <a:t>Both the Board and the Player Hand are pushed into a set in order to get rid of repeated cards (cards with same Number).</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rPr lang="it">
                <a:solidFill>
                  <a:srgbClr val="FFFFFF"/>
                </a:solidFill>
                <a:latin typeface="Lato"/>
                <a:ea typeface="Lato"/>
                <a:cs typeface="Lato"/>
                <a:sym typeface="Lato"/>
              </a:rPr>
              <a:t>Then the cards that form the Point are discarded.</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rPr lang="it">
                <a:solidFill>
                  <a:srgbClr val="FFFFFF"/>
                </a:solidFill>
                <a:latin typeface="Lato"/>
                <a:ea typeface="Lato"/>
                <a:cs typeface="Lato"/>
                <a:sym typeface="Lato"/>
              </a:rPr>
              <a:t>Finally the set is transformed into an ordered list from the highest to the lowest card.</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p:txBody>
      </p:sp>
      <p:pic>
        <p:nvPicPr>
          <p:cNvPr id="254" name="Google Shape;254;p31"/>
          <p:cNvPicPr preferRelativeResize="0"/>
          <p:nvPr/>
        </p:nvPicPr>
        <p:blipFill>
          <a:blip r:embed="rId3">
            <a:alphaModFix/>
          </a:blip>
          <a:stretch>
            <a:fillRect/>
          </a:stretch>
        </p:blipFill>
        <p:spPr>
          <a:xfrm>
            <a:off x="544050" y="2411900"/>
            <a:ext cx="5372750" cy="677525"/>
          </a:xfrm>
          <a:prstGeom prst="rect">
            <a:avLst/>
          </a:prstGeom>
          <a:noFill/>
          <a:ln>
            <a:noFill/>
          </a:ln>
        </p:spPr>
      </p:pic>
      <p:pic>
        <p:nvPicPr>
          <p:cNvPr id="255" name="Google Shape;255;p31"/>
          <p:cNvPicPr preferRelativeResize="0"/>
          <p:nvPr/>
        </p:nvPicPr>
        <p:blipFill>
          <a:blip r:embed="rId4">
            <a:alphaModFix/>
          </a:blip>
          <a:stretch>
            <a:fillRect/>
          </a:stretch>
        </p:blipFill>
        <p:spPr>
          <a:xfrm>
            <a:off x="544050" y="4178850"/>
            <a:ext cx="5819025" cy="595400"/>
          </a:xfrm>
          <a:prstGeom prst="rect">
            <a:avLst/>
          </a:prstGeom>
          <a:noFill/>
          <a:ln>
            <a:noFill/>
          </a:ln>
        </p:spPr>
      </p:pic>
      <p:sp>
        <p:nvSpPr>
          <p:cNvPr id="256" name="Google Shape;256;p31"/>
          <p:cNvSpPr/>
          <p:nvPr/>
        </p:nvSpPr>
        <p:spPr>
          <a:xfrm>
            <a:off x="544050" y="4178850"/>
            <a:ext cx="5784600" cy="152400"/>
          </a:xfrm>
          <a:prstGeom prst="rect">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460950" y="32859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sz="3000">
                <a:latin typeface="Lato"/>
                <a:ea typeface="Lato"/>
                <a:cs typeface="Lato"/>
                <a:sym typeface="Lato"/>
              </a:rPr>
              <a:t>Texas Hold’em in brief</a:t>
            </a:r>
            <a:endParaRPr sz="3000">
              <a:latin typeface="Lato"/>
              <a:ea typeface="Lato"/>
              <a:cs typeface="Lato"/>
              <a:sym typeface="Lato"/>
            </a:endParaRPr>
          </a:p>
        </p:txBody>
      </p:sp>
      <p:sp>
        <p:nvSpPr>
          <p:cNvPr id="94" name="Google Shape;94;p14"/>
          <p:cNvSpPr txBox="1"/>
          <p:nvPr/>
        </p:nvSpPr>
        <p:spPr>
          <a:xfrm>
            <a:off x="460950" y="1336850"/>
            <a:ext cx="5093400" cy="343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FFFFFF"/>
                </a:solidFill>
                <a:latin typeface="Lato"/>
                <a:ea typeface="Lato"/>
                <a:cs typeface="Lato"/>
                <a:sym typeface="Lato"/>
              </a:rPr>
              <a:t>One of the most popular variants of the card game of poker.</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it">
                <a:solidFill>
                  <a:srgbClr val="FFFFFF"/>
                </a:solidFill>
                <a:latin typeface="Lato"/>
                <a:ea typeface="Lato"/>
                <a:cs typeface="Lato"/>
                <a:sym typeface="Lato"/>
              </a:rPr>
              <a:t>Two cards are distributed face down to each player</a:t>
            </a:r>
            <a:endParaRPr>
              <a:solidFill>
                <a:srgbClr val="FFFFFF"/>
              </a:solidFill>
              <a:latin typeface="Lato"/>
              <a:ea typeface="Lato"/>
              <a:cs typeface="Lato"/>
              <a:sym typeface="Lato"/>
            </a:endParaRPr>
          </a:p>
          <a:p>
            <a:pPr indent="-317500" lvl="0" marL="457200" rtl="0" algn="l">
              <a:spcBef>
                <a:spcPts val="1000"/>
              </a:spcBef>
              <a:spcAft>
                <a:spcPts val="0"/>
              </a:spcAft>
              <a:buClr>
                <a:srgbClr val="FFFFFF"/>
              </a:buClr>
              <a:buSzPts val="1400"/>
              <a:buFont typeface="Lato"/>
              <a:buChar char="❖"/>
            </a:pPr>
            <a:r>
              <a:rPr lang="it">
                <a:solidFill>
                  <a:srgbClr val="FFFFFF"/>
                </a:solidFill>
                <a:latin typeface="Lato"/>
                <a:ea typeface="Lato"/>
                <a:cs typeface="Lato"/>
                <a:sym typeface="Lato"/>
              </a:rPr>
              <a:t>Five cards are distributed face up in three stages (flop, turn, river)</a:t>
            </a:r>
            <a:endParaRPr>
              <a:solidFill>
                <a:srgbClr val="FFFFFF"/>
              </a:solidFill>
              <a:latin typeface="Lato"/>
              <a:ea typeface="Lato"/>
              <a:cs typeface="Lato"/>
              <a:sym typeface="Lato"/>
            </a:endParaRPr>
          </a:p>
          <a:p>
            <a:pPr indent="-317500" lvl="0" marL="457200" rtl="0" algn="l">
              <a:spcBef>
                <a:spcPts val="1000"/>
              </a:spcBef>
              <a:spcAft>
                <a:spcPts val="0"/>
              </a:spcAft>
              <a:buClr>
                <a:srgbClr val="FFFFFF"/>
              </a:buClr>
              <a:buSzPts val="1400"/>
              <a:buFont typeface="Lato"/>
              <a:buChar char="❖"/>
            </a:pPr>
            <a:r>
              <a:rPr lang="it">
                <a:solidFill>
                  <a:srgbClr val="FFFFFF"/>
                </a:solidFill>
                <a:latin typeface="Lato"/>
                <a:ea typeface="Lato"/>
                <a:cs typeface="Lato"/>
                <a:sym typeface="Lato"/>
              </a:rPr>
              <a:t>Each player seeks the best five cards from any combination of the seven cards</a:t>
            </a:r>
            <a:endParaRPr>
              <a:solidFill>
                <a:srgbClr val="FFFFFF"/>
              </a:solidFill>
              <a:latin typeface="Lato"/>
              <a:ea typeface="Lato"/>
              <a:cs typeface="Lato"/>
              <a:sym typeface="Lato"/>
            </a:endParaRPr>
          </a:p>
          <a:p>
            <a:pPr indent="-317500" lvl="0" marL="457200" rtl="0" algn="l">
              <a:spcBef>
                <a:spcPts val="1000"/>
              </a:spcBef>
              <a:spcAft>
                <a:spcPts val="0"/>
              </a:spcAft>
              <a:buClr>
                <a:srgbClr val="FFFFFF"/>
              </a:buClr>
              <a:buSzPts val="1400"/>
              <a:buFont typeface="Lato"/>
              <a:buChar char="❖"/>
            </a:pPr>
            <a:r>
              <a:rPr lang="it">
                <a:solidFill>
                  <a:srgbClr val="FFFFFF"/>
                </a:solidFill>
                <a:latin typeface="Lato"/>
                <a:ea typeface="Lato"/>
                <a:cs typeface="Lato"/>
                <a:sym typeface="Lato"/>
              </a:rPr>
              <a:t>Players have </a:t>
            </a:r>
            <a:r>
              <a:rPr lang="it">
                <a:solidFill>
                  <a:srgbClr val="FFFFFF"/>
                </a:solidFill>
                <a:uFill>
                  <a:noFill/>
                </a:uFill>
                <a:latin typeface="Lato"/>
                <a:ea typeface="Lato"/>
                <a:cs typeface="Lato"/>
                <a:sym typeface="Lato"/>
                <a:hlinkClick r:id="rId3">
                  <a:extLst>
                    <a:ext uri="{A12FA001-AC4F-418D-AE19-62706E023703}">
                      <ahyp:hlinkClr val="tx"/>
                    </a:ext>
                  </a:extLst>
                </a:hlinkClick>
              </a:rPr>
              <a:t>betting</a:t>
            </a:r>
            <a:r>
              <a:rPr lang="it">
                <a:solidFill>
                  <a:srgbClr val="FFFFFF"/>
                </a:solidFill>
                <a:latin typeface="Lato"/>
                <a:ea typeface="Lato"/>
                <a:cs typeface="Lato"/>
                <a:sym typeface="Lato"/>
              </a:rPr>
              <a:t> options to check, call, raise, or fold</a:t>
            </a:r>
            <a:endParaRPr>
              <a:solidFill>
                <a:srgbClr val="FFFFFF"/>
              </a:solidFill>
              <a:latin typeface="Lato"/>
              <a:ea typeface="Lato"/>
              <a:cs typeface="Lato"/>
              <a:sym typeface="Lato"/>
            </a:endParaRPr>
          </a:p>
          <a:p>
            <a:pPr indent="-317500" lvl="0" marL="457200" rtl="0" algn="l">
              <a:spcBef>
                <a:spcPts val="1000"/>
              </a:spcBef>
              <a:spcAft>
                <a:spcPts val="0"/>
              </a:spcAft>
              <a:buClr>
                <a:srgbClr val="FFFFFF"/>
              </a:buClr>
              <a:buSzPts val="1400"/>
              <a:buFont typeface="Lato"/>
              <a:buChar char="❖"/>
            </a:pPr>
            <a:r>
              <a:rPr lang="it">
                <a:solidFill>
                  <a:srgbClr val="FFFFFF"/>
                </a:solidFill>
                <a:latin typeface="Lato"/>
                <a:ea typeface="Lato"/>
                <a:cs typeface="Lato"/>
                <a:sym typeface="Lato"/>
              </a:rPr>
              <a:t>Rounds of betting take place before the flop is dealt and after each stage</a:t>
            </a:r>
            <a:endParaRPr>
              <a:solidFill>
                <a:srgbClr val="FFFFFF"/>
              </a:solidFill>
              <a:latin typeface="Lato"/>
              <a:ea typeface="Lato"/>
              <a:cs typeface="Lato"/>
              <a:sym typeface="Lato"/>
            </a:endParaRPr>
          </a:p>
          <a:p>
            <a:pPr indent="-317500" lvl="0" marL="457200" rtl="0" algn="l">
              <a:spcBef>
                <a:spcPts val="1000"/>
              </a:spcBef>
              <a:spcAft>
                <a:spcPts val="0"/>
              </a:spcAft>
              <a:buClr>
                <a:srgbClr val="FFFFFF"/>
              </a:buClr>
              <a:buSzPts val="1400"/>
              <a:buFont typeface="Lato"/>
              <a:buChar char="❖"/>
            </a:pPr>
            <a:r>
              <a:rPr lang="it">
                <a:solidFill>
                  <a:srgbClr val="FFFFFF"/>
                </a:solidFill>
                <a:latin typeface="Lato"/>
                <a:ea typeface="Lato"/>
                <a:cs typeface="Lato"/>
                <a:sym typeface="Lato"/>
              </a:rPr>
              <a:t>The player who has the best hand ( and has not folded )  wins</a:t>
            </a:r>
            <a:endParaRPr>
              <a:solidFill>
                <a:srgbClr val="FFFFFF"/>
              </a:solidFill>
              <a:latin typeface="Lato"/>
              <a:ea typeface="Lato"/>
              <a:cs typeface="Lato"/>
              <a:sym typeface="Lato"/>
            </a:endParaRPr>
          </a:p>
        </p:txBody>
      </p:sp>
      <p:pic>
        <p:nvPicPr>
          <p:cNvPr id="95" name="Google Shape;95;p14"/>
          <p:cNvPicPr preferRelativeResize="0"/>
          <p:nvPr/>
        </p:nvPicPr>
        <p:blipFill rotWithShape="1">
          <a:blip r:embed="rId4">
            <a:alphaModFix/>
          </a:blip>
          <a:srcRect b="0" l="0" r="-43328" t="-43328"/>
          <a:stretch/>
        </p:blipFill>
        <p:spPr>
          <a:xfrm>
            <a:off x="6141600" y="1488150"/>
            <a:ext cx="2167200" cy="2167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0" name="Shape 260"/>
        <p:cNvGrpSpPr/>
        <p:nvPr/>
      </p:nvGrpSpPr>
      <p:grpSpPr>
        <a:xfrm>
          <a:off x="0" y="0"/>
          <a:ext cx="0" cy="0"/>
          <a:chOff x="0" y="0"/>
          <a:chExt cx="0" cy="0"/>
        </a:xfrm>
      </p:grpSpPr>
      <p:sp>
        <p:nvSpPr>
          <p:cNvPr id="261" name="Google Shape;261;p32"/>
          <p:cNvSpPr txBox="1"/>
          <p:nvPr>
            <p:ph type="title"/>
          </p:nvPr>
        </p:nvSpPr>
        <p:spPr>
          <a:xfrm>
            <a:off x="460950" y="32859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sz="3000">
                <a:latin typeface="Lato"/>
                <a:ea typeface="Lato"/>
                <a:cs typeface="Lato"/>
                <a:sym typeface="Lato"/>
              </a:rPr>
              <a:t>Design - Modules Relation</a:t>
            </a:r>
            <a:endParaRPr sz="3000">
              <a:latin typeface="Lato"/>
              <a:ea typeface="Lato"/>
              <a:cs typeface="Lato"/>
              <a:sym typeface="Lato"/>
            </a:endParaRPr>
          </a:p>
        </p:txBody>
      </p:sp>
      <p:pic>
        <p:nvPicPr>
          <p:cNvPr id="262" name="Google Shape;262;p32"/>
          <p:cNvPicPr preferRelativeResize="0"/>
          <p:nvPr/>
        </p:nvPicPr>
        <p:blipFill>
          <a:blip r:embed="rId3">
            <a:alphaModFix/>
          </a:blip>
          <a:stretch>
            <a:fillRect/>
          </a:stretch>
        </p:blipFill>
        <p:spPr>
          <a:xfrm>
            <a:off x="1852425" y="1167400"/>
            <a:ext cx="4647275" cy="2935125"/>
          </a:xfrm>
          <a:prstGeom prst="rect">
            <a:avLst/>
          </a:prstGeom>
          <a:noFill/>
          <a:ln>
            <a:noFill/>
          </a:ln>
        </p:spPr>
      </p:pic>
      <p:sp>
        <p:nvSpPr>
          <p:cNvPr id="263" name="Google Shape;263;p32"/>
          <p:cNvSpPr/>
          <p:nvPr/>
        </p:nvSpPr>
        <p:spPr>
          <a:xfrm>
            <a:off x="1798350" y="2992975"/>
            <a:ext cx="643800" cy="436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2"/>
          <p:cNvSpPr/>
          <p:nvPr/>
        </p:nvSpPr>
        <p:spPr>
          <a:xfrm>
            <a:off x="3016475" y="3712150"/>
            <a:ext cx="643800" cy="436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8" name="Shape 268"/>
        <p:cNvGrpSpPr/>
        <p:nvPr/>
      </p:nvGrpSpPr>
      <p:grpSpPr>
        <a:xfrm>
          <a:off x="0" y="0"/>
          <a:ext cx="0" cy="0"/>
          <a:chOff x="0" y="0"/>
          <a:chExt cx="0" cy="0"/>
        </a:xfrm>
      </p:grpSpPr>
      <p:sp>
        <p:nvSpPr>
          <p:cNvPr id="269" name="Google Shape;269;p33"/>
          <p:cNvSpPr txBox="1"/>
          <p:nvPr>
            <p:ph type="title"/>
          </p:nvPr>
        </p:nvSpPr>
        <p:spPr>
          <a:xfrm>
            <a:off x="460950" y="32859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sz="3000">
                <a:latin typeface="Lato"/>
                <a:ea typeface="Lato"/>
                <a:cs typeface="Lato"/>
                <a:sym typeface="Lato"/>
              </a:rPr>
              <a:t>Player Module</a:t>
            </a:r>
            <a:endParaRPr sz="3000">
              <a:latin typeface="Lato"/>
              <a:ea typeface="Lato"/>
              <a:cs typeface="Lato"/>
              <a:sym typeface="Lato"/>
            </a:endParaRPr>
          </a:p>
        </p:txBody>
      </p:sp>
      <p:sp>
        <p:nvSpPr>
          <p:cNvPr id="270" name="Google Shape;270;p33"/>
          <p:cNvSpPr txBox="1"/>
          <p:nvPr/>
        </p:nvSpPr>
        <p:spPr>
          <a:xfrm>
            <a:off x="460950" y="1336850"/>
            <a:ext cx="4110900" cy="3437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it">
                <a:solidFill>
                  <a:srgbClr val="FFFFFF"/>
                </a:solidFill>
                <a:latin typeface="Lato"/>
                <a:ea typeface="Lato"/>
                <a:cs typeface="Lato"/>
                <a:sym typeface="Lato"/>
              </a:rPr>
              <a:t>C</a:t>
            </a:r>
            <a:r>
              <a:rPr lang="it">
                <a:solidFill>
                  <a:srgbClr val="FFFFFF"/>
                </a:solidFill>
                <a:latin typeface="Lato"/>
                <a:ea typeface="Lato"/>
                <a:cs typeface="Lato"/>
                <a:sym typeface="Lato"/>
              </a:rPr>
              <a:t>reated to represent two players, P1 and P2.</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rPr lang="it">
                <a:solidFill>
                  <a:srgbClr val="FFFFFF"/>
                </a:solidFill>
                <a:latin typeface="Lato"/>
                <a:ea typeface="Lato"/>
                <a:cs typeface="Lato"/>
                <a:sym typeface="Lato"/>
              </a:rPr>
              <a:t>A Player simply consists of a PlayerHand.</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rPr lang="it">
                <a:solidFill>
                  <a:srgbClr val="FFFFFF"/>
                </a:solidFill>
                <a:latin typeface="Lato"/>
                <a:ea typeface="Lato"/>
                <a:cs typeface="Lato"/>
                <a:sym typeface="Lato"/>
              </a:rPr>
              <a:t>There are operations to get the Id or the PlayerHand of a Player and to check if it has a Pair.</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p:txBody>
      </p:sp>
      <p:pic>
        <p:nvPicPr>
          <p:cNvPr id="271" name="Google Shape;271;p33"/>
          <p:cNvPicPr preferRelativeResize="0"/>
          <p:nvPr/>
        </p:nvPicPr>
        <p:blipFill>
          <a:blip r:embed="rId3">
            <a:alphaModFix/>
          </a:blip>
          <a:stretch>
            <a:fillRect/>
          </a:stretch>
        </p:blipFill>
        <p:spPr>
          <a:xfrm>
            <a:off x="784600" y="2724600"/>
            <a:ext cx="2921850" cy="661900"/>
          </a:xfrm>
          <a:prstGeom prst="rect">
            <a:avLst/>
          </a:prstGeom>
          <a:noFill/>
          <a:ln>
            <a:noFill/>
          </a:ln>
        </p:spPr>
      </p:pic>
      <p:pic>
        <p:nvPicPr>
          <p:cNvPr id="272" name="Google Shape;272;p33"/>
          <p:cNvPicPr preferRelativeResize="0"/>
          <p:nvPr/>
        </p:nvPicPr>
        <p:blipFill>
          <a:blip r:embed="rId4">
            <a:alphaModFix/>
          </a:blip>
          <a:stretch>
            <a:fillRect/>
          </a:stretch>
        </p:blipFill>
        <p:spPr>
          <a:xfrm>
            <a:off x="4856525" y="1832475"/>
            <a:ext cx="2921850" cy="1554025"/>
          </a:xfrm>
          <a:prstGeom prst="rect">
            <a:avLst/>
          </a:prstGeom>
          <a:noFill/>
          <a:ln>
            <a:noFill/>
          </a:ln>
        </p:spPr>
      </p:pic>
      <p:sp>
        <p:nvSpPr>
          <p:cNvPr id="273" name="Google Shape;273;p33"/>
          <p:cNvSpPr/>
          <p:nvPr/>
        </p:nvSpPr>
        <p:spPr>
          <a:xfrm>
            <a:off x="4856525" y="1832475"/>
            <a:ext cx="1941000" cy="152400"/>
          </a:xfrm>
          <a:prstGeom prst="rect">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3"/>
          <p:cNvSpPr/>
          <p:nvPr/>
        </p:nvSpPr>
        <p:spPr>
          <a:xfrm>
            <a:off x="4856525" y="2345400"/>
            <a:ext cx="2748900" cy="152400"/>
          </a:xfrm>
          <a:prstGeom prst="rect">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3"/>
          <p:cNvSpPr/>
          <p:nvPr/>
        </p:nvSpPr>
        <p:spPr>
          <a:xfrm>
            <a:off x="4856525" y="2858325"/>
            <a:ext cx="2884500" cy="152400"/>
          </a:xfrm>
          <a:prstGeom prst="rect">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9" name="Shape 279"/>
        <p:cNvGrpSpPr/>
        <p:nvPr/>
      </p:nvGrpSpPr>
      <p:grpSpPr>
        <a:xfrm>
          <a:off x="0" y="0"/>
          <a:ext cx="0" cy="0"/>
          <a:chOff x="0" y="0"/>
          <a:chExt cx="0" cy="0"/>
        </a:xfrm>
      </p:grpSpPr>
      <p:sp>
        <p:nvSpPr>
          <p:cNvPr id="280" name="Google Shape;280;p34"/>
          <p:cNvSpPr txBox="1"/>
          <p:nvPr>
            <p:ph type="title"/>
          </p:nvPr>
        </p:nvSpPr>
        <p:spPr>
          <a:xfrm>
            <a:off x="460950" y="32859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sz="3000">
                <a:latin typeface="Lato"/>
                <a:ea typeface="Lato"/>
                <a:cs typeface="Lato"/>
                <a:sym typeface="Lato"/>
              </a:rPr>
              <a:t>Winner</a:t>
            </a:r>
            <a:r>
              <a:rPr lang="it" sz="3000">
                <a:latin typeface="Lato"/>
                <a:ea typeface="Lato"/>
                <a:cs typeface="Lato"/>
                <a:sym typeface="Lato"/>
              </a:rPr>
              <a:t> Module</a:t>
            </a:r>
            <a:endParaRPr sz="3000">
              <a:latin typeface="Lato"/>
              <a:ea typeface="Lato"/>
              <a:cs typeface="Lato"/>
              <a:sym typeface="Lato"/>
            </a:endParaRPr>
          </a:p>
        </p:txBody>
      </p:sp>
      <p:sp>
        <p:nvSpPr>
          <p:cNvPr id="281" name="Google Shape;281;p34"/>
          <p:cNvSpPr txBox="1"/>
          <p:nvPr/>
        </p:nvSpPr>
        <p:spPr>
          <a:xfrm>
            <a:off x="460950" y="1336850"/>
            <a:ext cx="6472800" cy="3437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it">
                <a:solidFill>
                  <a:srgbClr val="FFFFFF"/>
                </a:solidFill>
                <a:latin typeface="Lato"/>
                <a:ea typeface="Lato"/>
                <a:cs typeface="Lato"/>
                <a:sym typeface="Lato"/>
              </a:rPr>
              <a:t>Defines a Winner that could be either a Player or a Draw.</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rPr lang="it">
                <a:solidFill>
                  <a:srgbClr val="FFFFFF"/>
                </a:solidFill>
                <a:latin typeface="Lato"/>
                <a:ea typeface="Lato"/>
                <a:cs typeface="Lato"/>
                <a:sym typeface="Lato"/>
              </a:rPr>
              <a:t>Here is also defined the function that given 2 Players and a Board tells which Player won the game or if its a Draw.</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rPr lang="it">
                <a:solidFill>
                  <a:srgbClr val="FFFFFF"/>
                </a:solidFill>
                <a:latin typeface="Lato"/>
                <a:ea typeface="Lato"/>
                <a:cs typeface="Lato"/>
                <a:sym typeface="Lato"/>
              </a:rPr>
              <a:t>This is done by checking which one of the 2 Players has the best hand, using the &gt; and &lt; operators of the Final Hand.</a:t>
            </a:r>
            <a:endParaRPr>
              <a:solidFill>
                <a:srgbClr val="FFFFFF"/>
              </a:solidFill>
              <a:latin typeface="Lato"/>
              <a:ea typeface="Lato"/>
              <a:cs typeface="Lato"/>
              <a:sym typeface="Lato"/>
            </a:endParaRPr>
          </a:p>
        </p:txBody>
      </p:sp>
      <p:pic>
        <p:nvPicPr>
          <p:cNvPr id="282" name="Google Shape;282;p34"/>
          <p:cNvPicPr preferRelativeResize="0"/>
          <p:nvPr/>
        </p:nvPicPr>
        <p:blipFill>
          <a:blip r:embed="rId3">
            <a:alphaModFix/>
          </a:blip>
          <a:stretch>
            <a:fillRect/>
          </a:stretch>
        </p:blipFill>
        <p:spPr>
          <a:xfrm>
            <a:off x="564225" y="1959873"/>
            <a:ext cx="6598123" cy="838800"/>
          </a:xfrm>
          <a:prstGeom prst="rect">
            <a:avLst/>
          </a:prstGeom>
          <a:noFill/>
          <a:ln>
            <a:noFill/>
          </a:ln>
        </p:spPr>
      </p:pic>
      <p:pic>
        <p:nvPicPr>
          <p:cNvPr id="283" name="Google Shape;283;p34"/>
          <p:cNvPicPr preferRelativeResize="0"/>
          <p:nvPr/>
        </p:nvPicPr>
        <p:blipFill>
          <a:blip r:embed="rId4">
            <a:alphaModFix/>
          </a:blip>
          <a:stretch>
            <a:fillRect/>
          </a:stretch>
        </p:blipFill>
        <p:spPr>
          <a:xfrm>
            <a:off x="564225" y="4387748"/>
            <a:ext cx="6598125" cy="535577"/>
          </a:xfrm>
          <a:prstGeom prst="rect">
            <a:avLst/>
          </a:prstGeom>
          <a:noFill/>
          <a:ln>
            <a:noFill/>
          </a:ln>
        </p:spPr>
      </p:pic>
      <p:sp>
        <p:nvSpPr>
          <p:cNvPr id="284" name="Google Shape;284;p34"/>
          <p:cNvSpPr/>
          <p:nvPr/>
        </p:nvSpPr>
        <p:spPr>
          <a:xfrm>
            <a:off x="564225" y="4387750"/>
            <a:ext cx="6598200" cy="152400"/>
          </a:xfrm>
          <a:prstGeom prst="rect">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8" name="Shape 288"/>
        <p:cNvGrpSpPr/>
        <p:nvPr/>
      </p:nvGrpSpPr>
      <p:grpSpPr>
        <a:xfrm>
          <a:off x="0" y="0"/>
          <a:ext cx="0" cy="0"/>
          <a:chOff x="0" y="0"/>
          <a:chExt cx="0" cy="0"/>
        </a:xfrm>
      </p:grpSpPr>
      <p:sp>
        <p:nvSpPr>
          <p:cNvPr id="289" name="Google Shape;289;p35"/>
          <p:cNvSpPr txBox="1"/>
          <p:nvPr>
            <p:ph type="title"/>
          </p:nvPr>
        </p:nvSpPr>
        <p:spPr>
          <a:xfrm>
            <a:off x="460950" y="32859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sz="3000">
                <a:latin typeface="Lato"/>
                <a:ea typeface="Lato"/>
                <a:cs typeface="Lato"/>
                <a:sym typeface="Lato"/>
              </a:rPr>
              <a:t>Design - Modules Relation</a:t>
            </a:r>
            <a:endParaRPr sz="3000">
              <a:latin typeface="Lato"/>
              <a:ea typeface="Lato"/>
              <a:cs typeface="Lato"/>
              <a:sym typeface="Lato"/>
            </a:endParaRPr>
          </a:p>
        </p:txBody>
      </p:sp>
      <p:pic>
        <p:nvPicPr>
          <p:cNvPr id="290" name="Google Shape;290;p35"/>
          <p:cNvPicPr preferRelativeResize="0"/>
          <p:nvPr/>
        </p:nvPicPr>
        <p:blipFill>
          <a:blip r:embed="rId3">
            <a:alphaModFix/>
          </a:blip>
          <a:stretch>
            <a:fillRect/>
          </a:stretch>
        </p:blipFill>
        <p:spPr>
          <a:xfrm>
            <a:off x="1852425" y="1167397"/>
            <a:ext cx="5439159" cy="3671302"/>
          </a:xfrm>
          <a:prstGeom prst="rect">
            <a:avLst/>
          </a:prstGeom>
          <a:noFill/>
          <a:ln>
            <a:noFill/>
          </a:ln>
        </p:spPr>
      </p:pic>
      <p:sp>
        <p:nvSpPr>
          <p:cNvPr id="291" name="Google Shape;291;p35"/>
          <p:cNvSpPr/>
          <p:nvPr/>
        </p:nvSpPr>
        <p:spPr>
          <a:xfrm>
            <a:off x="6697650" y="1998200"/>
            <a:ext cx="643800" cy="436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5"/>
          <p:cNvSpPr/>
          <p:nvPr/>
        </p:nvSpPr>
        <p:spPr>
          <a:xfrm>
            <a:off x="3016475" y="4437425"/>
            <a:ext cx="643800" cy="436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6" name="Shape 296"/>
        <p:cNvGrpSpPr/>
        <p:nvPr/>
      </p:nvGrpSpPr>
      <p:grpSpPr>
        <a:xfrm>
          <a:off x="0" y="0"/>
          <a:ext cx="0" cy="0"/>
          <a:chOff x="0" y="0"/>
          <a:chExt cx="0" cy="0"/>
        </a:xfrm>
      </p:grpSpPr>
      <p:sp>
        <p:nvSpPr>
          <p:cNvPr id="297" name="Google Shape;297;p36"/>
          <p:cNvSpPr txBox="1"/>
          <p:nvPr>
            <p:ph type="title"/>
          </p:nvPr>
        </p:nvSpPr>
        <p:spPr>
          <a:xfrm>
            <a:off x="460950" y="32859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sz="3000">
                <a:latin typeface="Lato"/>
                <a:ea typeface="Lato"/>
                <a:cs typeface="Lato"/>
                <a:sym typeface="Lato"/>
              </a:rPr>
              <a:t>Deck Module (1/2)</a:t>
            </a:r>
            <a:endParaRPr sz="3000">
              <a:latin typeface="Lato"/>
              <a:ea typeface="Lato"/>
              <a:cs typeface="Lato"/>
              <a:sym typeface="Lato"/>
            </a:endParaRPr>
          </a:p>
        </p:txBody>
      </p:sp>
      <p:sp>
        <p:nvSpPr>
          <p:cNvPr id="298" name="Google Shape;298;p36"/>
          <p:cNvSpPr txBox="1"/>
          <p:nvPr/>
        </p:nvSpPr>
        <p:spPr>
          <a:xfrm>
            <a:off x="460950" y="1336850"/>
            <a:ext cx="8391000" cy="3437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it">
                <a:solidFill>
                  <a:srgbClr val="FFFFFF"/>
                </a:solidFill>
                <a:latin typeface="Lato"/>
                <a:ea typeface="Lato"/>
                <a:cs typeface="Lato"/>
                <a:sym typeface="Lato"/>
              </a:rPr>
              <a:t>This module was created to represent a deck of card constructed from cards by induction ( _ _ operator).</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rPr lang="it">
                <a:solidFill>
                  <a:srgbClr val="FFFFFF"/>
                </a:solidFill>
                <a:latin typeface="Lato"/>
                <a:ea typeface="Lato"/>
                <a:cs typeface="Lato"/>
                <a:sym typeface="Lato"/>
              </a:rPr>
              <a:t>The deck module thus created provides some useful operators to get information on the deck, such as the length, or to modify it, via the remove operator.</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rPr lang="it">
                <a:solidFill>
                  <a:schemeClr val="lt1"/>
                </a:solidFill>
                <a:latin typeface="Lato"/>
                <a:ea typeface="Lato"/>
                <a:cs typeface="Lato"/>
                <a:sym typeface="Lato"/>
              </a:rPr>
              <a:t>The remove operator was implemented for all possible cases (e.g. remove a card from an empty deck, from a deck with a single card, from a generic deck), since a card can be removed from every possible index.</a:t>
            </a:r>
            <a:endParaRPr>
              <a:solidFill>
                <a:srgbClr val="FFFFFF"/>
              </a:solidFill>
              <a:latin typeface="Lato"/>
              <a:ea typeface="Lato"/>
              <a:cs typeface="Lato"/>
              <a:sym typeface="Lato"/>
            </a:endParaRPr>
          </a:p>
        </p:txBody>
      </p:sp>
      <p:pic>
        <p:nvPicPr>
          <p:cNvPr id="299" name="Google Shape;299;p36"/>
          <p:cNvPicPr preferRelativeResize="0"/>
          <p:nvPr/>
        </p:nvPicPr>
        <p:blipFill>
          <a:blip r:embed="rId3">
            <a:alphaModFix/>
          </a:blip>
          <a:stretch>
            <a:fillRect/>
          </a:stretch>
        </p:blipFill>
        <p:spPr>
          <a:xfrm>
            <a:off x="380900" y="3501772"/>
            <a:ext cx="2647950" cy="1019175"/>
          </a:xfrm>
          <a:prstGeom prst="rect">
            <a:avLst/>
          </a:prstGeom>
          <a:noFill/>
          <a:ln>
            <a:noFill/>
          </a:ln>
        </p:spPr>
      </p:pic>
      <p:pic>
        <p:nvPicPr>
          <p:cNvPr id="300" name="Google Shape;300;p36"/>
          <p:cNvPicPr preferRelativeResize="0"/>
          <p:nvPr/>
        </p:nvPicPr>
        <p:blipFill>
          <a:blip r:embed="rId4">
            <a:alphaModFix/>
          </a:blip>
          <a:stretch>
            <a:fillRect/>
          </a:stretch>
        </p:blipFill>
        <p:spPr>
          <a:xfrm>
            <a:off x="3192725" y="3306048"/>
            <a:ext cx="5659151" cy="14106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4" name="Shape 304"/>
        <p:cNvGrpSpPr/>
        <p:nvPr/>
      </p:nvGrpSpPr>
      <p:grpSpPr>
        <a:xfrm>
          <a:off x="0" y="0"/>
          <a:ext cx="0" cy="0"/>
          <a:chOff x="0" y="0"/>
          <a:chExt cx="0" cy="0"/>
        </a:xfrm>
      </p:grpSpPr>
      <p:sp>
        <p:nvSpPr>
          <p:cNvPr id="305" name="Google Shape;305;p37"/>
          <p:cNvSpPr txBox="1"/>
          <p:nvPr>
            <p:ph type="title"/>
          </p:nvPr>
        </p:nvSpPr>
        <p:spPr>
          <a:xfrm>
            <a:off x="460950" y="32859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sz="3000">
                <a:latin typeface="Lato"/>
                <a:ea typeface="Lato"/>
                <a:cs typeface="Lato"/>
                <a:sym typeface="Lato"/>
              </a:rPr>
              <a:t>Deck Module (2/2)</a:t>
            </a:r>
            <a:endParaRPr sz="3000">
              <a:latin typeface="Lato"/>
              <a:ea typeface="Lato"/>
              <a:cs typeface="Lato"/>
              <a:sym typeface="Lato"/>
            </a:endParaRPr>
          </a:p>
        </p:txBody>
      </p:sp>
      <p:sp>
        <p:nvSpPr>
          <p:cNvPr id="306" name="Google Shape;306;p37"/>
          <p:cNvSpPr txBox="1"/>
          <p:nvPr/>
        </p:nvSpPr>
        <p:spPr>
          <a:xfrm>
            <a:off x="460950" y="1336850"/>
            <a:ext cx="8222100" cy="3437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it">
                <a:solidFill>
                  <a:srgbClr val="FFFFFF"/>
                </a:solidFill>
                <a:latin typeface="Lato"/>
                <a:ea typeface="Lato"/>
                <a:cs typeface="Lato"/>
                <a:sym typeface="Lato"/>
              </a:rPr>
              <a:t>For the previous reasons and for the fact that the deck has been constructed by induction, operators such as length or remove present some recursive definition.</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rPr lang="it">
                <a:solidFill>
                  <a:srgbClr val="FFFFFF"/>
                </a:solidFill>
                <a:latin typeface="Lato"/>
                <a:ea typeface="Lato"/>
                <a:cs typeface="Lato"/>
                <a:sym typeface="Lato"/>
              </a:rPr>
              <a:t>As for the remove operator, the return type is a Maude sort that we called ReturnedDeckAndCard, that is able to retain information such as the new deck without a card and the removed card itself.</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rPr lang="it">
                <a:solidFill>
                  <a:srgbClr val="FFFFFF"/>
                </a:solidFill>
                <a:latin typeface="Lato"/>
                <a:ea typeface="Lato"/>
                <a:cs typeface="Lato"/>
                <a:sym typeface="Lato"/>
              </a:rPr>
              <a:t>This let us draw a card from the deck, update the deck and put the removed card in a player’s hand or on the board.</a:t>
            </a:r>
            <a:endParaRPr>
              <a:solidFill>
                <a:srgbClr val="FFFFFF"/>
              </a:solidFill>
              <a:latin typeface="Lato"/>
              <a:ea typeface="Lato"/>
              <a:cs typeface="Lato"/>
              <a:sym typeface="Lato"/>
            </a:endParaRPr>
          </a:p>
        </p:txBody>
      </p:sp>
      <p:pic>
        <p:nvPicPr>
          <p:cNvPr id="307" name="Google Shape;307;p37"/>
          <p:cNvPicPr preferRelativeResize="0"/>
          <p:nvPr/>
        </p:nvPicPr>
        <p:blipFill>
          <a:blip r:embed="rId3">
            <a:alphaModFix/>
          </a:blip>
          <a:stretch>
            <a:fillRect/>
          </a:stretch>
        </p:blipFill>
        <p:spPr>
          <a:xfrm>
            <a:off x="1314450" y="3393113"/>
            <a:ext cx="6515100" cy="1381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1" name="Shape 311"/>
        <p:cNvGrpSpPr/>
        <p:nvPr/>
      </p:nvGrpSpPr>
      <p:grpSpPr>
        <a:xfrm>
          <a:off x="0" y="0"/>
          <a:ext cx="0" cy="0"/>
          <a:chOff x="0" y="0"/>
          <a:chExt cx="0" cy="0"/>
        </a:xfrm>
      </p:grpSpPr>
      <p:sp>
        <p:nvSpPr>
          <p:cNvPr id="312" name="Google Shape;312;p38"/>
          <p:cNvSpPr txBox="1"/>
          <p:nvPr>
            <p:ph type="title"/>
          </p:nvPr>
        </p:nvSpPr>
        <p:spPr>
          <a:xfrm>
            <a:off x="460950" y="32859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sz="3000">
                <a:latin typeface="Lato"/>
                <a:ea typeface="Lato"/>
                <a:cs typeface="Lato"/>
                <a:sym typeface="Lato"/>
              </a:rPr>
              <a:t>Poker Module</a:t>
            </a:r>
            <a:endParaRPr sz="3000">
              <a:latin typeface="Lato"/>
              <a:ea typeface="Lato"/>
              <a:cs typeface="Lato"/>
              <a:sym typeface="Lato"/>
            </a:endParaRPr>
          </a:p>
        </p:txBody>
      </p:sp>
      <p:sp>
        <p:nvSpPr>
          <p:cNvPr id="313" name="Google Shape;313;p38"/>
          <p:cNvSpPr txBox="1"/>
          <p:nvPr/>
        </p:nvSpPr>
        <p:spPr>
          <a:xfrm>
            <a:off x="460950" y="1336850"/>
            <a:ext cx="4110900" cy="3437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it">
                <a:solidFill>
                  <a:srgbClr val="FFFFFF"/>
                </a:solidFill>
                <a:latin typeface="Lato"/>
                <a:ea typeface="Lato"/>
                <a:cs typeface="Lato"/>
                <a:sym typeface="Lato"/>
              </a:rPr>
              <a:t>For our project, we wrote a .maude file for each module and we created a poker.maude system module to load all the modules needed via the </a:t>
            </a:r>
            <a:r>
              <a:rPr i="1" lang="it">
                <a:solidFill>
                  <a:srgbClr val="FFFFFF"/>
                </a:solidFill>
                <a:latin typeface="Lato"/>
                <a:ea typeface="Lato"/>
                <a:cs typeface="Lato"/>
                <a:sym typeface="Lato"/>
              </a:rPr>
              <a:t>load</a:t>
            </a:r>
            <a:r>
              <a:rPr lang="it">
                <a:solidFill>
                  <a:srgbClr val="FFFFFF"/>
                </a:solidFill>
                <a:latin typeface="Lato"/>
                <a:ea typeface="Lato"/>
                <a:cs typeface="Lato"/>
                <a:sym typeface="Lato"/>
              </a:rPr>
              <a:t> keyword and import them via the </a:t>
            </a:r>
            <a:r>
              <a:rPr i="1" lang="it">
                <a:solidFill>
                  <a:srgbClr val="FFFFFF"/>
                </a:solidFill>
                <a:latin typeface="Lato"/>
                <a:ea typeface="Lato"/>
                <a:cs typeface="Lato"/>
                <a:sym typeface="Lato"/>
              </a:rPr>
              <a:t>protecting</a:t>
            </a:r>
            <a:r>
              <a:rPr lang="it">
                <a:solidFill>
                  <a:srgbClr val="FFFFFF"/>
                </a:solidFill>
                <a:latin typeface="Lato"/>
                <a:ea typeface="Lato"/>
                <a:cs typeface="Lato"/>
                <a:sym typeface="Lato"/>
              </a:rPr>
              <a:t> keyword.</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rPr lang="it">
                <a:solidFill>
                  <a:srgbClr val="FFFFFF"/>
                </a:solidFill>
                <a:latin typeface="Lato"/>
                <a:ea typeface="Lato"/>
                <a:cs typeface="Lato"/>
                <a:sym typeface="Lato"/>
              </a:rPr>
              <a:t>The poker.maude module also contains all the operators and rules needed to make the game evolve.</a:t>
            </a:r>
            <a:endParaRPr>
              <a:solidFill>
                <a:srgbClr val="FFFFFF"/>
              </a:solidFill>
              <a:latin typeface="Lato"/>
              <a:ea typeface="Lato"/>
              <a:cs typeface="Lato"/>
              <a:sym typeface="Lato"/>
            </a:endParaRPr>
          </a:p>
        </p:txBody>
      </p:sp>
      <p:pic>
        <p:nvPicPr>
          <p:cNvPr id="314" name="Google Shape;314;p38"/>
          <p:cNvPicPr preferRelativeResize="0"/>
          <p:nvPr/>
        </p:nvPicPr>
        <p:blipFill>
          <a:blip r:embed="rId3">
            <a:alphaModFix/>
          </a:blip>
          <a:stretch>
            <a:fillRect/>
          </a:stretch>
        </p:blipFill>
        <p:spPr>
          <a:xfrm>
            <a:off x="5169575" y="1083550"/>
            <a:ext cx="1773975" cy="3923800"/>
          </a:xfrm>
          <a:prstGeom prst="rect">
            <a:avLst/>
          </a:prstGeom>
          <a:noFill/>
          <a:ln>
            <a:noFill/>
          </a:ln>
        </p:spPr>
      </p:pic>
      <p:pic>
        <p:nvPicPr>
          <p:cNvPr id="315" name="Google Shape;315;p38"/>
          <p:cNvPicPr preferRelativeResize="0"/>
          <p:nvPr/>
        </p:nvPicPr>
        <p:blipFill>
          <a:blip r:embed="rId4">
            <a:alphaModFix/>
          </a:blip>
          <a:stretch>
            <a:fillRect/>
          </a:stretch>
        </p:blipFill>
        <p:spPr>
          <a:xfrm>
            <a:off x="1134175" y="3470929"/>
            <a:ext cx="2764449" cy="1536427"/>
          </a:xfrm>
          <a:prstGeom prst="rect">
            <a:avLst/>
          </a:prstGeom>
          <a:noFill/>
          <a:ln>
            <a:noFill/>
          </a:ln>
        </p:spPr>
      </p:pic>
      <p:sp>
        <p:nvSpPr>
          <p:cNvPr id="316" name="Google Shape;316;p38"/>
          <p:cNvSpPr/>
          <p:nvPr/>
        </p:nvSpPr>
        <p:spPr>
          <a:xfrm>
            <a:off x="1134175" y="4176138"/>
            <a:ext cx="1943400" cy="126000"/>
          </a:xfrm>
          <a:prstGeom prst="rect">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8"/>
          <p:cNvSpPr/>
          <p:nvPr/>
        </p:nvSpPr>
        <p:spPr>
          <a:xfrm>
            <a:off x="1134175" y="4589075"/>
            <a:ext cx="1261200" cy="126000"/>
          </a:xfrm>
          <a:prstGeom prst="rect">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1" name="Shape 321"/>
        <p:cNvGrpSpPr/>
        <p:nvPr/>
      </p:nvGrpSpPr>
      <p:grpSpPr>
        <a:xfrm>
          <a:off x="0" y="0"/>
          <a:ext cx="0" cy="0"/>
          <a:chOff x="0" y="0"/>
          <a:chExt cx="0" cy="0"/>
        </a:xfrm>
      </p:grpSpPr>
      <p:sp>
        <p:nvSpPr>
          <p:cNvPr id="322" name="Google Shape;322;p39"/>
          <p:cNvSpPr txBox="1"/>
          <p:nvPr>
            <p:ph type="title"/>
          </p:nvPr>
        </p:nvSpPr>
        <p:spPr>
          <a:xfrm>
            <a:off x="460950" y="32859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sz="3000">
                <a:latin typeface="Lato"/>
                <a:ea typeface="Lato"/>
                <a:cs typeface="Lato"/>
                <a:sym typeface="Lato"/>
              </a:rPr>
              <a:t>States and Rules</a:t>
            </a:r>
            <a:endParaRPr sz="3000">
              <a:latin typeface="Lato"/>
              <a:ea typeface="Lato"/>
              <a:cs typeface="Lato"/>
              <a:sym typeface="Lato"/>
            </a:endParaRPr>
          </a:p>
        </p:txBody>
      </p:sp>
      <p:sp>
        <p:nvSpPr>
          <p:cNvPr id="323" name="Google Shape;323;p39"/>
          <p:cNvSpPr/>
          <p:nvPr/>
        </p:nvSpPr>
        <p:spPr>
          <a:xfrm>
            <a:off x="426456" y="2404050"/>
            <a:ext cx="945300" cy="945000"/>
          </a:xfrm>
          <a:prstGeom prst="ellipse">
            <a:avLst/>
          </a:prstGeom>
          <a:noFill/>
          <a:ln cap="flat" cmpd="sng" w="19050">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1"/>
                </a:solidFill>
              </a:rPr>
              <a:t>Initial state</a:t>
            </a:r>
            <a:endParaRPr sz="1200">
              <a:solidFill>
                <a:schemeClr val="lt1"/>
              </a:solidFill>
            </a:endParaRPr>
          </a:p>
        </p:txBody>
      </p:sp>
      <p:sp>
        <p:nvSpPr>
          <p:cNvPr id="324" name="Google Shape;324;p39"/>
          <p:cNvSpPr/>
          <p:nvPr/>
        </p:nvSpPr>
        <p:spPr>
          <a:xfrm>
            <a:off x="1650754" y="2404050"/>
            <a:ext cx="945300" cy="945000"/>
          </a:xfrm>
          <a:prstGeom prst="ellipse">
            <a:avLst/>
          </a:prstGeom>
          <a:noFill/>
          <a:ln cap="flat" cmpd="sng" w="19050">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1"/>
                </a:solidFill>
              </a:rPr>
              <a:t>Cards to P1</a:t>
            </a:r>
            <a:endParaRPr sz="1200">
              <a:solidFill>
                <a:schemeClr val="lt1"/>
              </a:solidFill>
            </a:endParaRPr>
          </a:p>
        </p:txBody>
      </p:sp>
      <p:sp>
        <p:nvSpPr>
          <p:cNvPr id="325" name="Google Shape;325;p39"/>
          <p:cNvSpPr/>
          <p:nvPr/>
        </p:nvSpPr>
        <p:spPr>
          <a:xfrm>
            <a:off x="2875052" y="2404050"/>
            <a:ext cx="945300" cy="945000"/>
          </a:xfrm>
          <a:prstGeom prst="ellipse">
            <a:avLst/>
          </a:prstGeom>
          <a:noFill/>
          <a:ln cap="flat" cmpd="sng" w="19050">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1"/>
                </a:solidFill>
              </a:rPr>
              <a:t>Cards to P2</a:t>
            </a:r>
            <a:endParaRPr sz="1200">
              <a:solidFill>
                <a:schemeClr val="lt1"/>
              </a:solidFill>
            </a:endParaRPr>
          </a:p>
        </p:txBody>
      </p:sp>
      <p:sp>
        <p:nvSpPr>
          <p:cNvPr id="326" name="Google Shape;326;p39"/>
          <p:cNvSpPr/>
          <p:nvPr/>
        </p:nvSpPr>
        <p:spPr>
          <a:xfrm>
            <a:off x="4099350" y="2404050"/>
            <a:ext cx="945300" cy="945000"/>
          </a:xfrm>
          <a:prstGeom prst="ellipse">
            <a:avLst/>
          </a:prstGeom>
          <a:noFill/>
          <a:ln cap="flat" cmpd="sng" w="19050">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1"/>
                </a:solidFill>
              </a:rPr>
              <a:t>Flop</a:t>
            </a:r>
            <a:endParaRPr sz="1200">
              <a:solidFill>
                <a:schemeClr val="lt1"/>
              </a:solidFill>
            </a:endParaRPr>
          </a:p>
        </p:txBody>
      </p:sp>
      <p:sp>
        <p:nvSpPr>
          <p:cNvPr id="327" name="Google Shape;327;p39"/>
          <p:cNvSpPr/>
          <p:nvPr/>
        </p:nvSpPr>
        <p:spPr>
          <a:xfrm>
            <a:off x="5323648" y="2404050"/>
            <a:ext cx="945300" cy="945000"/>
          </a:xfrm>
          <a:prstGeom prst="ellipse">
            <a:avLst/>
          </a:prstGeom>
          <a:noFill/>
          <a:ln cap="flat" cmpd="sng" w="19050">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1"/>
                </a:solidFill>
              </a:rPr>
              <a:t>Turn</a:t>
            </a:r>
            <a:endParaRPr sz="1200">
              <a:solidFill>
                <a:schemeClr val="lt1"/>
              </a:solidFill>
            </a:endParaRPr>
          </a:p>
        </p:txBody>
      </p:sp>
      <p:sp>
        <p:nvSpPr>
          <p:cNvPr id="328" name="Google Shape;328;p39"/>
          <p:cNvSpPr/>
          <p:nvPr/>
        </p:nvSpPr>
        <p:spPr>
          <a:xfrm>
            <a:off x="6547946" y="2404050"/>
            <a:ext cx="945300" cy="945000"/>
          </a:xfrm>
          <a:prstGeom prst="ellipse">
            <a:avLst/>
          </a:prstGeom>
          <a:noFill/>
          <a:ln cap="flat" cmpd="sng" w="19050">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1"/>
                </a:solidFill>
              </a:rPr>
              <a:t>River</a:t>
            </a:r>
            <a:endParaRPr sz="1200">
              <a:solidFill>
                <a:schemeClr val="lt1"/>
              </a:solidFill>
            </a:endParaRPr>
          </a:p>
        </p:txBody>
      </p:sp>
      <p:sp>
        <p:nvSpPr>
          <p:cNvPr id="329" name="Google Shape;329;p39"/>
          <p:cNvSpPr/>
          <p:nvPr/>
        </p:nvSpPr>
        <p:spPr>
          <a:xfrm>
            <a:off x="7772244" y="2404050"/>
            <a:ext cx="945300" cy="945000"/>
          </a:xfrm>
          <a:prstGeom prst="ellipse">
            <a:avLst/>
          </a:prstGeom>
          <a:noFill/>
          <a:ln cap="flat" cmpd="sng" w="19050">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1"/>
                </a:solidFill>
              </a:rPr>
              <a:t>Winner</a:t>
            </a:r>
            <a:endParaRPr sz="1200">
              <a:solidFill>
                <a:schemeClr val="lt1"/>
              </a:solidFill>
            </a:endParaRPr>
          </a:p>
        </p:txBody>
      </p:sp>
      <p:cxnSp>
        <p:nvCxnSpPr>
          <p:cNvPr id="330" name="Google Shape;330;p39"/>
          <p:cNvCxnSpPr>
            <a:stCxn id="323" idx="4"/>
            <a:endCxn id="324" idx="4"/>
          </p:cNvCxnSpPr>
          <p:nvPr/>
        </p:nvCxnSpPr>
        <p:spPr>
          <a:xfrm flipH="1" rot="-5400000">
            <a:off x="1510956" y="2737200"/>
            <a:ext cx="600" cy="1224300"/>
          </a:xfrm>
          <a:prstGeom prst="curvedConnector3">
            <a:avLst>
              <a:gd fmla="val 86116667" name="adj1"/>
            </a:avLst>
          </a:prstGeom>
          <a:noFill/>
          <a:ln cap="flat" cmpd="sng" w="19050">
            <a:solidFill>
              <a:schemeClr val="lt1"/>
            </a:solidFill>
            <a:prstDash val="solid"/>
            <a:round/>
            <a:headEnd len="med" w="med" type="none"/>
            <a:tailEnd len="med" w="med" type="stealth"/>
          </a:ln>
        </p:spPr>
      </p:cxnSp>
      <p:cxnSp>
        <p:nvCxnSpPr>
          <p:cNvPr id="331" name="Google Shape;331;p39"/>
          <p:cNvCxnSpPr/>
          <p:nvPr/>
        </p:nvCxnSpPr>
        <p:spPr>
          <a:xfrm rot="-5400000">
            <a:off x="2735256" y="1791600"/>
            <a:ext cx="600" cy="1224300"/>
          </a:xfrm>
          <a:prstGeom prst="curvedConnector3">
            <a:avLst>
              <a:gd fmla="val 86116667" name="adj1"/>
            </a:avLst>
          </a:prstGeom>
          <a:noFill/>
          <a:ln cap="flat" cmpd="sng" w="19050">
            <a:solidFill>
              <a:schemeClr val="lt1"/>
            </a:solidFill>
            <a:prstDash val="solid"/>
            <a:round/>
            <a:headEnd len="med" w="med" type="none"/>
            <a:tailEnd len="med" w="med" type="stealth"/>
          </a:ln>
        </p:spPr>
      </p:cxnSp>
      <p:cxnSp>
        <p:nvCxnSpPr>
          <p:cNvPr id="332" name="Google Shape;332;p39"/>
          <p:cNvCxnSpPr/>
          <p:nvPr/>
        </p:nvCxnSpPr>
        <p:spPr>
          <a:xfrm flipH="1" rot="-5400000">
            <a:off x="3959556" y="2737200"/>
            <a:ext cx="600" cy="1224300"/>
          </a:xfrm>
          <a:prstGeom prst="curvedConnector3">
            <a:avLst>
              <a:gd fmla="val 86116667" name="adj1"/>
            </a:avLst>
          </a:prstGeom>
          <a:noFill/>
          <a:ln cap="flat" cmpd="sng" w="19050">
            <a:solidFill>
              <a:schemeClr val="lt1"/>
            </a:solidFill>
            <a:prstDash val="solid"/>
            <a:round/>
            <a:headEnd len="med" w="med" type="none"/>
            <a:tailEnd len="med" w="med" type="stealth"/>
          </a:ln>
        </p:spPr>
      </p:cxnSp>
      <p:cxnSp>
        <p:nvCxnSpPr>
          <p:cNvPr id="333" name="Google Shape;333;p39"/>
          <p:cNvCxnSpPr/>
          <p:nvPr/>
        </p:nvCxnSpPr>
        <p:spPr>
          <a:xfrm rot="-5400000">
            <a:off x="5183856" y="1791600"/>
            <a:ext cx="600" cy="1224300"/>
          </a:xfrm>
          <a:prstGeom prst="curvedConnector3">
            <a:avLst>
              <a:gd fmla="val 86116667" name="adj1"/>
            </a:avLst>
          </a:prstGeom>
          <a:noFill/>
          <a:ln cap="flat" cmpd="sng" w="19050">
            <a:solidFill>
              <a:schemeClr val="lt1"/>
            </a:solidFill>
            <a:prstDash val="solid"/>
            <a:round/>
            <a:headEnd len="med" w="med" type="none"/>
            <a:tailEnd len="med" w="med" type="stealth"/>
          </a:ln>
        </p:spPr>
      </p:cxnSp>
      <p:cxnSp>
        <p:nvCxnSpPr>
          <p:cNvPr id="334" name="Google Shape;334;p39"/>
          <p:cNvCxnSpPr/>
          <p:nvPr/>
        </p:nvCxnSpPr>
        <p:spPr>
          <a:xfrm flipH="1" rot="-5400000">
            <a:off x="6408156" y="2737200"/>
            <a:ext cx="600" cy="1224300"/>
          </a:xfrm>
          <a:prstGeom prst="curvedConnector3">
            <a:avLst>
              <a:gd fmla="val 86116667" name="adj1"/>
            </a:avLst>
          </a:prstGeom>
          <a:noFill/>
          <a:ln cap="flat" cmpd="sng" w="19050">
            <a:solidFill>
              <a:schemeClr val="lt1"/>
            </a:solidFill>
            <a:prstDash val="solid"/>
            <a:round/>
            <a:headEnd len="med" w="med" type="none"/>
            <a:tailEnd len="med" w="med" type="stealth"/>
          </a:ln>
        </p:spPr>
      </p:cxnSp>
      <p:cxnSp>
        <p:nvCxnSpPr>
          <p:cNvPr id="335" name="Google Shape;335;p39"/>
          <p:cNvCxnSpPr/>
          <p:nvPr/>
        </p:nvCxnSpPr>
        <p:spPr>
          <a:xfrm rot="-5400000">
            <a:off x="7632456" y="1791600"/>
            <a:ext cx="600" cy="1224300"/>
          </a:xfrm>
          <a:prstGeom prst="curvedConnector3">
            <a:avLst>
              <a:gd fmla="val 86116667" name="adj1"/>
            </a:avLst>
          </a:prstGeom>
          <a:noFill/>
          <a:ln cap="flat" cmpd="sng" w="19050">
            <a:solidFill>
              <a:schemeClr val="lt1"/>
            </a:solidFill>
            <a:prstDash val="solid"/>
            <a:round/>
            <a:headEnd len="med" w="med" type="none"/>
            <a:tailEnd len="med" w="med" type="stealth"/>
          </a:ln>
        </p:spPr>
      </p:cxnSp>
      <p:sp>
        <p:nvSpPr>
          <p:cNvPr id="336" name="Google Shape;336;p39"/>
          <p:cNvSpPr txBox="1"/>
          <p:nvPr/>
        </p:nvSpPr>
        <p:spPr>
          <a:xfrm>
            <a:off x="804450" y="3926775"/>
            <a:ext cx="1413600" cy="34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sz="1200">
                <a:solidFill>
                  <a:schemeClr val="lt1"/>
                </a:solidFill>
                <a:latin typeface="Roboto"/>
                <a:ea typeface="Roboto"/>
                <a:cs typeface="Roboto"/>
                <a:sym typeface="Roboto"/>
              </a:rPr>
              <a:t>Cards To P1 Rule</a:t>
            </a:r>
            <a:endParaRPr sz="1200">
              <a:solidFill>
                <a:schemeClr val="lt1"/>
              </a:solidFill>
              <a:latin typeface="Roboto"/>
              <a:ea typeface="Roboto"/>
              <a:cs typeface="Roboto"/>
              <a:sym typeface="Roboto"/>
            </a:endParaRPr>
          </a:p>
        </p:txBody>
      </p:sp>
      <p:sp>
        <p:nvSpPr>
          <p:cNvPr id="337" name="Google Shape;337;p39"/>
          <p:cNvSpPr txBox="1"/>
          <p:nvPr/>
        </p:nvSpPr>
        <p:spPr>
          <a:xfrm>
            <a:off x="2028750" y="1454125"/>
            <a:ext cx="1413600" cy="34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sz="1200">
                <a:solidFill>
                  <a:schemeClr val="lt1"/>
                </a:solidFill>
                <a:latin typeface="Roboto"/>
                <a:ea typeface="Roboto"/>
                <a:cs typeface="Roboto"/>
                <a:sym typeface="Roboto"/>
              </a:rPr>
              <a:t>Cards To P2 Rule</a:t>
            </a:r>
            <a:endParaRPr sz="1200">
              <a:solidFill>
                <a:schemeClr val="lt1"/>
              </a:solidFill>
              <a:latin typeface="Roboto"/>
              <a:ea typeface="Roboto"/>
              <a:cs typeface="Roboto"/>
              <a:sym typeface="Roboto"/>
            </a:endParaRPr>
          </a:p>
        </p:txBody>
      </p:sp>
      <p:sp>
        <p:nvSpPr>
          <p:cNvPr id="338" name="Google Shape;338;p39"/>
          <p:cNvSpPr txBox="1"/>
          <p:nvPr/>
        </p:nvSpPr>
        <p:spPr>
          <a:xfrm>
            <a:off x="3253050" y="3926775"/>
            <a:ext cx="1413600" cy="34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sz="1200">
                <a:solidFill>
                  <a:schemeClr val="lt1"/>
                </a:solidFill>
                <a:latin typeface="Roboto"/>
                <a:ea typeface="Roboto"/>
                <a:cs typeface="Roboto"/>
                <a:sym typeface="Roboto"/>
              </a:rPr>
              <a:t>Flop Rule</a:t>
            </a:r>
            <a:endParaRPr sz="1200">
              <a:solidFill>
                <a:schemeClr val="lt1"/>
              </a:solidFill>
              <a:latin typeface="Roboto"/>
              <a:ea typeface="Roboto"/>
              <a:cs typeface="Roboto"/>
              <a:sym typeface="Roboto"/>
            </a:endParaRPr>
          </a:p>
        </p:txBody>
      </p:sp>
      <p:sp>
        <p:nvSpPr>
          <p:cNvPr id="339" name="Google Shape;339;p39"/>
          <p:cNvSpPr txBox="1"/>
          <p:nvPr/>
        </p:nvSpPr>
        <p:spPr>
          <a:xfrm>
            <a:off x="4477350" y="1454125"/>
            <a:ext cx="1413600" cy="34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sz="1200">
                <a:solidFill>
                  <a:schemeClr val="lt1"/>
                </a:solidFill>
                <a:latin typeface="Roboto"/>
                <a:ea typeface="Roboto"/>
                <a:cs typeface="Roboto"/>
                <a:sym typeface="Roboto"/>
              </a:rPr>
              <a:t>Turn Rule</a:t>
            </a:r>
            <a:endParaRPr sz="1200">
              <a:solidFill>
                <a:schemeClr val="lt1"/>
              </a:solidFill>
              <a:latin typeface="Roboto"/>
              <a:ea typeface="Roboto"/>
              <a:cs typeface="Roboto"/>
              <a:sym typeface="Roboto"/>
            </a:endParaRPr>
          </a:p>
        </p:txBody>
      </p:sp>
      <p:sp>
        <p:nvSpPr>
          <p:cNvPr id="340" name="Google Shape;340;p39"/>
          <p:cNvSpPr txBox="1"/>
          <p:nvPr/>
        </p:nvSpPr>
        <p:spPr>
          <a:xfrm>
            <a:off x="5701650" y="3926775"/>
            <a:ext cx="1413600" cy="34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sz="1200">
                <a:solidFill>
                  <a:schemeClr val="lt1"/>
                </a:solidFill>
                <a:latin typeface="Roboto"/>
                <a:ea typeface="Roboto"/>
                <a:cs typeface="Roboto"/>
                <a:sym typeface="Roboto"/>
              </a:rPr>
              <a:t>River Rule</a:t>
            </a:r>
            <a:endParaRPr sz="1200">
              <a:solidFill>
                <a:schemeClr val="lt1"/>
              </a:solidFill>
              <a:latin typeface="Roboto"/>
              <a:ea typeface="Roboto"/>
              <a:cs typeface="Roboto"/>
              <a:sym typeface="Roboto"/>
            </a:endParaRPr>
          </a:p>
        </p:txBody>
      </p:sp>
      <p:sp>
        <p:nvSpPr>
          <p:cNvPr id="341" name="Google Shape;341;p39"/>
          <p:cNvSpPr txBox="1"/>
          <p:nvPr/>
        </p:nvSpPr>
        <p:spPr>
          <a:xfrm>
            <a:off x="6925950" y="1454125"/>
            <a:ext cx="1413600" cy="34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sz="1200">
                <a:solidFill>
                  <a:schemeClr val="lt1"/>
                </a:solidFill>
                <a:latin typeface="Roboto"/>
                <a:ea typeface="Roboto"/>
                <a:cs typeface="Roboto"/>
                <a:sym typeface="Roboto"/>
              </a:rPr>
              <a:t>Winner Rule</a:t>
            </a:r>
            <a:endParaRPr sz="1200">
              <a:solidFill>
                <a:schemeClr val="lt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45" name="Shape 345"/>
        <p:cNvGrpSpPr/>
        <p:nvPr/>
      </p:nvGrpSpPr>
      <p:grpSpPr>
        <a:xfrm>
          <a:off x="0" y="0"/>
          <a:ext cx="0" cy="0"/>
          <a:chOff x="0" y="0"/>
          <a:chExt cx="0" cy="0"/>
        </a:xfrm>
      </p:grpSpPr>
      <p:sp>
        <p:nvSpPr>
          <p:cNvPr id="346" name="Google Shape;346;p40"/>
          <p:cNvSpPr txBox="1"/>
          <p:nvPr>
            <p:ph type="title"/>
          </p:nvPr>
        </p:nvSpPr>
        <p:spPr>
          <a:xfrm>
            <a:off x="460950" y="32859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sz="3000">
                <a:latin typeface="Lato"/>
                <a:ea typeface="Lato"/>
                <a:cs typeface="Lato"/>
                <a:sym typeface="Lato"/>
              </a:rPr>
              <a:t>State and Rewriting Logic in Poker (1/2)</a:t>
            </a:r>
            <a:endParaRPr sz="3000">
              <a:latin typeface="Lato"/>
              <a:ea typeface="Lato"/>
              <a:cs typeface="Lato"/>
              <a:sym typeface="Lato"/>
            </a:endParaRPr>
          </a:p>
        </p:txBody>
      </p:sp>
      <p:sp>
        <p:nvSpPr>
          <p:cNvPr id="347" name="Google Shape;347;p40"/>
          <p:cNvSpPr txBox="1"/>
          <p:nvPr/>
        </p:nvSpPr>
        <p:spPr>
          <a:xfrm>
            <a:off x="460950" y="1336850"/>
            <a:ext cx="8222100" cy="3437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it">
                <a:solidFill>
                  <a:srgbClr val="FFFFFF"/>
                </a:solidFill>
                <a:latin typeface="Lato"/>
                <a:ea typeface="Lato"/>
                <a:cs typeface="Lato"/>
                <a:sym typeface="Lato"/>
              </a:rPr>
              <a:t>In Maude, unconditional (rl) and conditional rules (crl) make the system evolve, going from a state S</a:t>
            </a:r>
            <a:r>
              <a:rPr baseline="-25000" lang="it">
                <a:solidFill>
                  <a:srgbClr val="FFFFFF"/>
                </a:solidFill>
                <a:latin typeface="Lato"/>
                <a:ea typeface="Lato"/>
                <a:cs typeface="Lato"/>
                <a:sym typeface="Lato"/>
              </a:rPr>
              <a:t>n</a:t>
            </a:r>
            <a:r>
              <a:rPr lang="it">
                <a:solidFill>
                  <a:srgbClr val="FFFFFF"/>
                </a:solidFill>
                <a:latin typeface="Lato"/>
                <a:ea typeface="Lato"/>
                <a:cs typeface="Lato"/>
                <a:sym typeface="Lato"/>
              </a:rPr>
              <a:t> to a state S</a:t>
            </a:r>
            <a:r>
              <a:rPr baseline="-25000" lang="it">
                <a:solidFill>
                  <a:srgbClr val="FFFFFF"/>
                </a:solidFill>
                <a:latin typeface="Lato"/>
                <a:ea typeface="Lato"/>
                <a:cs typeface="Lato"/>
                <a:sym typeface="Lato"/>
              </a:rPr>
              <a:t>m</a:t>
            </a:r>
            <a:r>
              <a:rPr lang="it">
                <a:solidFill>
                  <a:srgbClr val="FFFFFF"/>
                </a:solidFill>
                <a:latin typeface="Lato"/>
                <a:ea typeface="Lato"/>
                <a:cs typeface="Lato"/>
                <a:sym typeface="Lato"/>
              </a:rPr>
              <a:t> such that S</a:t>
            </a:r>
            <a:r>
              <a:rPr baseline="-25000" lang="it">
                <a:solidFill>
                  <a:srgbClr val="FFFFFF"/>
                </a:solidFill>
                <a:latin typeface="Lato"/>
                <a:ea typeface="Lato"/>
                <a:cs typeface="Lato"/>
                <a:sym typeface="Lato"/>
              </a:rPr>
              <a:t>n</a:t>
            </a:r>
            <a:r>
              <a:rPr lang="it">
                <a:solidFill>
                  <a:srgbClr val="FFFFFF"/>
                </a:solidFill>
                <a:latin typeface="Lato"/>
                <a:ea typeface="Lato"/>
                <a:cs typeface="Lato"/>
                <a:sym typeface="Lato"/>
              </a:rPr>
              <a:t> and S</a:t>
            </a:r>
            <a:r>
              <a:rPr baseline="-25000" lang="it">
                <a:solidFill>
                  <a:srgbClr val="FFFFFF"/>
                </a:solidFill>
                <a:latin typeface="Lato"/>
                <a:ea typeface="Lato"/>
                <a:cs typeface="Lato"/>
                <a:sym typeface="Lato"/>
              </a:rPr>
              <a:t>m</a:t>
            </a:r>
            <a:r>
              <a:rPr lang="it">
                <a:solidFill>
                  <a:srgbClr val="FFFFFF"/>
                </a:solidFill>
                <a:latin typeface="Lato"/>
                <a:ea typeface="Lato"/>
                <a:cs typeface="Lato"/>
                <a:sym typeface="Lato"/>
              </a:rPr>
              <a:t> are terms of the same kind. That’s why, in order to simulate a Poker round, we had to consider each step as a term belonging to the same sort.</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rPr lang="it">
                <a:solidFill>
                  <a:srgbClr val="FFFFFF"/>
                </a:solidFill>
                <a:latin typeface="Lato"/>
                <a:ea typeface="Lato"/>
                <a:cs typeface="Lato"/>
                <a:sym typeface="Lato"/>
              </a:rPr>
              <a:t>In our case, during each step, the state of the game is given by the Board, the Players, the Deck and optionally by the Pot and the </a:t>
            </a:r>
            <a:r>
              <a:rPr lang="it">
                <a:solidFill>
                  <a:schemeClr val="lt1"/>
                </a:solidFill>
                <a:latin typeface="Lato"/>
                <a:ea typeface="Lato"/>
                <a:cs typeface="Lato"/>
                <a:sym typeface="Lato"/>
              </a:rPr>
              <a:t>Winner.</a:t>
            </a:r>
            <a:endParaRPr>
              <a:solidFill>
                <a:srgbClr val="FFFFFF"/>
              </a:solidFill>
              <a:latin typeface="Lato"/>
              <a:ea typeface="Lato"/>
              <a:cs typeface="Lato"/>
              <a:sym typeface="Lato"/>
            </a:endParaRPr>
          </a:p>
        </p:txBody>
      </p:sp>
      <p:pic>
        <p:nvPicPr>
          <p:cNvPr id="348" name="Google Shape;348;p40"/>
          <p:cNvPicPr preferRelativeResize="0"/>
          <p:nvPr/>
        </p:nvPicPr>
        <p:blipFill>
          <a:blip r:embed="rId3">
            <a:alphaModFix/>
          </a:blip>
          <a:stretch>
            <a:fillRect/>
          </a:stretch>
        </p:blipFill>
        <p:spPr>
          <a:xfrm>
            <a:off x="2124075" y="2291150"/>
            <a:ext cx="4895850" cy="8572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2" name="Shape 352"/>
        <p:cNvGrpSpPr/>
        <p:nvPr/>
      </p:nvGrpSpPr>
      <p:grpSpPr>
        <a:xfrm>
          <a:off x="0" y="0"/>
          <a:ext cx="0" cy="0"/>
          <a:chOff x="0" y="0"/>
          <a:chExt cx="0" cy="0"/>
        </a:xfrm>
      </p:grpSpPr>
      <p:sp>
        <p:nvSpPr>
          <p:cNvPr id="353" name="Google Shape;353;p41"/>
          <p:cNvSpPr txBox="1"/>
          <p:nvPr>
            <p:ph type="title"/>
          </p:nvPr>
        </p:nvSpPr>
        <p:spPr>
          <a:xfrm>
            <a:off x="460950" y="32859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sz="3000">
                <a:latin typeface="Lato"/>
                <a:ea typeface="Lato"/>
                <a:cs typeface="Lato"/>
                <a:sym typeface="Lato"/>
              </a:rPr>
              <a:t>State and Rewriting Logic in Poker (2/2)</a:t>
            </a:r>
            <a:endParaRPr sz="3000">
              <a:latin typeface="Lato"/>
              <a:ea typeface="Lato"/>
              <a:cs typeface="Lato"/>
              <a:sym typeface="Lato"/>
            </a:endParaRPr>
          </a:p>
        </p:txBody>
      </p:sp>
      <p:sp>
        <p:nvSpPr>
          <p:cNvPr id="354" name="Google Shape;354;p41"/>
          <p:cNvSpPr txBox="1"/>
          <p:nvPr/>
        </p:nvSpPr>
        <p:spPr>
          <a:xfrm>
            <a:off x="460950" y="1336850"/>
            <a:ext cx="8222100" cy="3437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it">
                <a:solidFill>
                  <a:srgbClr val="FFFFFF"/>
                </a:solidFill>
                <a:latin typeface="Lato"/>
                <a:ea typeface="Lato"/>
                <a:cs typeface="Lato"/>
                <a:sym typeface="Lato"/>
              </a:rPr>
              <a:t>We then proceeded to write all the needed operators, equations and conditional rules.</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rPr lang="it">
                <a:solidFill>
                  <a:srgbClr val="FFFFFF"/>
                </a:solidFill>
                <a:latin typeface="Lato"/>
                <a:ea typeface="Lato"/>
                <a:cs typeface="Lato"/>
                <a:sym typeface="Lato"/>
              </a:rPr>
              <a:t>For each transition between states we defined something like this:</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rPr lang="it">
                <a:solidFill>
                  <a:srgbClr val="FFFFFF"/>
                </a:solidFill>
                <a:latin typeface="Lato"/>
                <a:ea typeface="Lato"/>
                <a:cs typeface="Lato"/>
                <a:sym typeface="Lato"/>
              </a:rPr>
              <a:t>so that we are able to separate the equations that will change the variables that make up the state from the conditions that allow for these changes.</a:t>
            </a:r>
            <a:endParaRPr>
              <a:solidFill>
                <a:srgbClr val="FFFFFF"/>
              </a:solidFill>
              <a:latin typeface="Lato"/>
              <a:ea typeface="Lato"/>
              <a:cs typeface="Lato"/>
              <a:sym typeface="Lato"/>
            </a:endParaRPr>
          </a:p>
        </p:txBody>
      </p:sp>
      <p:pic>
        <p:nvPicPr>
          <p:cNvPr id="355" name="Google Shape;355;p41"/>
          <p:cNvPicPr preferRelativeResize="0"/>
          <p:nvPr/>
        </p:nvPicPr>
        <p:blipFill>
          <a:blip r:embed="rId3">
            <a:alphaModFix/>
          </a:blip>
          <a:stretch>
            <a:fillRect/>
          </a:stretch>
        </p:blipFill>
        <p:spPr>
          <a:xfrm>
            <a:off x="1238250" y="2243138"/>
            <a:ext cx="6667500" cy="657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460950" y="32859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sz="3000">
                <a:latin typeface="Lato"/>
                <a:ea typeface="Lato"/>
                <a:cs typeface="Lato"/>
                <a:sym typeface="Lato"/>
              </a:rPr>
              <a:t>Goal</a:t>
            </a:r>
            <a:endParaRPr sz="3000">
              <a:latin typeface="Lato"/>
              <a:ea typeface="Lato"/>
              <a:cs typeface="Lato"/>
              <a:sym typeface="Lato"/>
            </a:endParaRPr>
          </a:p>
        </p:txBody>
      </p:sp>
      <p:sp>
        <p:nvSpPr>
          <p:cNvPr id="101" name="Google Shape;101;p15"/>
          <p:cNvSpPr txBox="1"/>
          <p:nvPr/>
        </p:nvSpPr>
        <p:spPr>
          <a:xfrm>
            <a:off x="460950" y="1336850"/>
            <a:ext cx="5598600" cy="3437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Lato"/>
              <a:buChar char="➔"/>
            </a:pPr>
            <a:r>
              <a:rPr lang="it">
                <a:solidFill>
                  <a:srgbClr val="FFFFFF"/>
                </a:solidFill>
                <a:latin typeface="Lato"/>
                <a:ea typeface="Lato"/>
                <a:cs typeface="Lato"/>
                <a:sym typeface="Lato"/>
              </a:rPr>
              <a:t>How to design this poker game in Maude?</a:t>
            </a:r>
            <a:endParaRPr>
              <a:solidFill>
                <a:srgbClr val="FFFFFF"/>
              </a:solidFill>
              <a:latin typeface="Lato"/>
              <a:ea typeface="Lato"/>
              <a:cs typeface="Lato"/>
              <a:sym typeface="Lato"/>
            </a:endParaRPr>
          </a:p>
          <a:p>
            <a:pPr indent="0" lvl="0" marL="457200" rtl="0" algn="l">
              <a:spcBef>
                <a:spcPts val="1000"/>
              </a:spcBef>
              <a:spcAft>
                <a:spcPts val="0"/>
              </a:spcAft>
              <a:buNone/>
            </a:pPr>
            <a:r>
              <a:t/>
            </a:r>
            <a:endParaRPr>
              <a:solidFill>
                <a:srgbClr val="FFFFFF"/>
              </a:solidFill>
              <a:latin typeface="Lato"/>
              <a:ea typeface="Lato"/>
              <a:cs typeface="Lato"/>
              <a:sym typeface="Lato"/>
            </a:endParaRPr>
          </a:p>
          <a:p>
            <a:pPr indent="-317500" lvl="0" marL="457200" rtl="0" algn="l">
              <a:spcBef>
                <a:spcPts val="1000"/>
              </a:spcBef>
              <a:spcAft>
                <a:spcPts val="0"/>
              </a:spcAft>
              <a:buClr>
                <a:srgbClr val="FFFFFF"/>
              </a:buClr>
              <a:buSzPts val="1400"/>
              <a:buFont typeface="Lato"/>
              <a:buChar char="➔"/>
            </a:pPr>
            <a:r>
              <a:rPr lang="it">
                <a:solidFill>
                  <a:schemeClr val="lt1"/>
                </a:solidFill>
                <a:latin typeface="Lato"/>
                <a:ea typeface="Lato"/>
                <a:cs typeface="Lato"/>
                <a:sym typeface="Lato"/>
              </a:rPr>
              <a:t>How can we represent a player's hand to determine the winner?</a:t>
            </a:r>
            <a:endParaRPr>
              <a:solidFill>
                <a:schemeClr val="lt1"/>
              </a:solidFill>
              <a:latin typeface="Lato"/>
              <a:ea typeface="Lato"/>
              <a:cs typeface="Lato"/>
              <a:sym typeface="Lato"/>
            </a:endParaRPr>
          </a:p>
          <a:p>
            <a:pPr indent="0" lvl="0" marL="457200" rtl="0" algn="l">
              <a:spcBef>
                <a:spcPts val="1000"/>
              </a:spcBef>
              <a:spcAft>
                <a:spcPts val="0"/>
              </a:spcAft>
              <a:buNone/>
            </a:pPr>
            <a:r>
              <a:t/>
            </a:r>
            <a:endParaRPr>
              <a:solidFill>
                <a:schemeClr val="lt1"/>
              </a:solidFill>
              <a:latin typeface="Lato"/>
              <a:ea typeface="Lato"/>
              <a:cs typeface="Lato"/>
              <a:sym typeface="Lato"/>
            </a:endParaRPr>
          </a:p>
          <a:p>
            <a:pPr indent="-317500" lvl="0" marL="457200" rtl="0" algn="l">
              <a:spcBef>
                <a:spcPts val="1000"/>
              </a:spcBef>
              <a:spcAft>
                <a:spcPts val="0"/>
              </a:spcAft>
              <a:buClr>
                <a:srgbClr val="FFFFFF"/>
              </a:buClr>
              <a:buSzPts val="1400"/>
              <a:buFont typeface="Lato"/>
              <a:buChar char="➔"/>
            </a:pPr>
            <a:r>
              <a:rPr lang="it">
                <a:solidFill>
                  <a:schemeClr val="lt1"/>
                </a:solidFill>
                <a:latin typeface="Lato"/>
                <a:ea typeface="Lato"/>
                <a:cs typeface="Lato"/>
                <a:sym typeface="Lato"/>
              </a:rPr>
              <a:t>How can we simulate a game between two players?</a:t>
            </a:r>
            <a:endParaRPr>
              <a:solidFill>
                <a:schemeClr val="lt1"/>
              </a:solidFill>
              <a:latin typeface="Lato"/>
              <a:ea typeface="Lato"/>
              <a:cs typeface="Lato"/>
              <a:sym typeface="Lato"/>
            </a:endParaRPr>
          </a:p>
          <a:p>
            <a:pPr indent="0" lvl="0" marL="457200" rtl="0" algn="l">
              <a:spcBef>
                <a:spcPts val="1000"/>
              </a:spcBef>
              <a:spcAft>
                <a:spcPts val="0"/>
              </a:spcAft>
              <a:buNone/>
            </a:pPr>
            <a:r>
              <a:t/>
            </a:r>
            <a:endParaRPr>
              <a:solidFill>
                <a:schemeClr val="lt1"/>
              </a:solidFill>
              <a:latin typeface="Lato"/>
              <a:ea typeface="Lato"/>
              <a:cs typeface="Lato"/>
              <a:sym typeface="Lato"/>
            </a:endParaRPr>
          </a:p>
          <a:p>
            <a:pPr indent="-317500" lvl="0" marL="457200" rtl="0" algn="l">
              <a:spcBef>
                <a:spcPts val="1000"/>
              </a:spcBef>
              <a:spcAft>
                <a:spcPts val="0"/>
              </a:spcAft>
              <a:buClr>
                <a:srgbClr val="FFFFFF"/>
              </a:buClr>
              <a:buSzPts val="1400"/>
              <a:buFont typeface="Lato"/>
              <a:buChar char="➔"/>
            </a:pPr>
            <a:r>
              <a:rPr lang="it">
                <a:solidFill>
                  <a:schemeClr val="lt1"/>
                </a:solidFill>
                <a:latin typeface="Lato"/>
                <a:ea typeface="Lato"/>
                <a:cs typeface="Lato"/>
                <a:sym typeface="Lato"/>
              </a:rPr>
              <a:t>How can we use the rewriting rule for the betting  phase?</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pic>
        <p:nvPicPr>
          <p:cNvPr id="102" name="Google Shape;102;p15"/>
          <p:cNvPicPr preferRelativeResize="0"/>
          <p:nvPr/>
        </p:nvPicPr>
        <p:blipFill>
          <a:blip r:embed="rId3">
            <a:alphaModFix/>
          </a:blip>
          <a:stretch>
            <a:fillRect/>
          </a:stretch>
        </p:blipFill>
        <p:spPr>
          <a:xfrm>
            <a:off x="7325975" y="3279925"/>
            <a:ext cx="1494325" cy="14943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9" name="Shape 359"/>
        <p:cNvGrpSpPr/>
        <p:nvPr/>
      </p:nvGrpSpPr>
      <p:grpSpPr>
        <a:xfrm>
          <a:off x="0" y="0"/>
          <a:ext cx="0" cy="0"/>
          <a:chOff x="0" y="0"/>
          <a:chExt cx="0" cy="0"/>
        </a:xfrm>
      </p:grpSpPr>
      <p:sp>
        <p:nvSpPr>
          <p:cNvPr id="360" name="Google Shape;360;p42"/>
          <p:cNvSpPr txBox="1"/>
          <p:nvPr>
            <p:ph type="title"/>
          </p:nvPr>
        </p:nvSpPr>
        <p:spPr>
          <a:xfrm>
            <a:off x="460950" y="32859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sz="3000">
                <a:latin typeface="Lato"/>
                <a:ea typeface="Lato"/>
                <a:cs typeface="Lato"/>
                <a:sym typeface="Lato"/>
              </a:rPr>
              <a:t>Random Module (1/2)</a:t>
            </a:r>
            <a:endParaRPr sz="3000">
              <a:latin typeface="Lato"/>
              <a:ea typeface="Lato"/>
              <a:cs typeface="Lato"/>
              <a:sym typeface="Lato"/>
            </a:endParaRPr>
          </a:p>
        </p:txBody>
      </p:sp>
      <p:sp>
        <p:nvSpPr>
          <p:cNvPr id="361" name="Google Shape;361;p42"/>
          <p:cNvSpPr txBox="1"/>
          <p:nvPr/>
        </p:nvSpPr>
        <p:spPr>
          <a:xfrm>
            <a:off x="460950" y="1336850"/>
            <a:ext cx="8222100" cy="3437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it">
                <a:solidFill>
                  <a:srgbClr val="FFFFFF"/>
                </a:solidFill>
                <a:latin typeface="Lato"/>
                <a:ea typeface="Lato"/>
                <a:cs typeface="Lato"/>
                <a:sym typeface="Lato"/>
              </a:rPr>
              <a:t>In order to remove a card randomly from the deck each time a card is drawn, we made use of the Random Maude module.</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rPr lang="it">
                <a:solidFill>
                  <a:srgbClr val="FFFFFF"/>
                </a:solidFill>
                <a:latin typeface="Lato"/>
                <a:ea typeface="Lato"/>
                <a:cs typeface="Lato"/>
                <a:sym typeface="Lato"/>
              </a:rPr>
              <a:t>Doing things this way, we implemented the following draw operator:</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rPr lang="it">
                <a:solidFill>
                  <a:schemeClr val="lt1"/>
                </a:solidFill>
                <a:latin typeface="Lato"/>
                <a:ea typeface="Lato"/>
                <a:cs typeface="Lato"/>
                <a:sym typeface="Lato"/>
              </a:rPr>
              <a:t>Normally, calling random(x) with the same value of x generates the same number, but e</a:t>
            </a:r>
            <a:r>
              <a:rPr lang="it">
                <a:solidFill>
                  <a:schemeClr val="lt1"/>
                </a:solidFill>
                <a:latin typeface="Lato"/>
                <a:ea typeface="Lato"/>
                <a:cs typeface="Lato"/>
                <a:sym typeface="Lato"/>
              </a:rPr>
              <a:t>ach time a card is drawn, it is removed from the deck, thus decreasing the deck’s length and allowing for a different index of the card to draw each time we call random.</a:t>
            </a:r>
            <a:endParaRPr>
              <a:solidFill>
                <a:schemeClr val="lt1"/>
              </a:solidFill>
              <a:latin typeface="Lato"/>
              <a:ea typeface="Lato"/>
              <a:cs typeface="Lato"/>
              <a:sym typeface="Lato"/>
            </a:endParaRPr>
          </a:p>
          <a:p>
            <a:pPr indent="0" lvl="0" marL="0" rtl="0" algn="just">
              <a:spcBef>
                <a:spcPts val="0"/>
              </a:spcBef>
              <a:spcAft>
                <a:spcPts val="0"/>
              </a:spcAft>
              <a:buNone/>
            </a:pPr>
            <a:r>
              <a:t/>
            </a:r>
            <a:endParaRPr>
              <a:solidFill>
                <a:schemeClr val="lt1"/>
              </a:solidFill>
              <a:latin typeface="Lato"/>
              <a:ea typeface="Lato"/>
              <a:cs typeface="Lato"/>
              <a:sym typeface="Lato"/>
            </a:endParaRPr>
          </a:p>
          <a:p>
            <a:pPr indent="0" lvl="0" marL="0" rtl="0" algn="just">
              <a:spcBef>
                <a:spcPts val="0"/>
              </a:spcBef>
              <a:spcAft>
                <a:spcPts val="0"/>
              </a:spcAft>
              <a:buNone/>
            </a:pPr>
            <a:r>
              <a:rPr lang="it">
                <a:solidFill>
                  <a:schemeClr val="lt1"/>
                </a:solidFill>
                <a:latin typeface="Lato"/>
                <a:ea typeface="Lato"/>
                <a:cs typeface="Lato"/>
                <a:sym typeface="Lato"/>
              </a:rPr>
              <a:t>In addition to that, we had to take the modulo (rem operator) of the number generated by random, since it was in the range [0, 2</a:t>
            </a:r>
            <a:r>
              <a:rPr baseline="30000" lang="it">
                <a:solidFill>
                  <a:schemeClr val="lt1"/>
                </a:solidFill>
                <a:latin typeface="Lato"/>
                <a:ea typeface="Lato"/>
                <a:cs typeface="Lato"/>
                <a:sym typeface="Lato"/>
              </a:rPr>
              <a:t>32</a:t>
            </a:r>
            <a:r>
              <a:rPr lang="it">
                <a:solidFill>
                  <a:schemeClr val="lt1"/>
                </a:solidFill>
                <a:latin typeface="Lato"/>
                <a:ea typeface="Lato"/>
                <a:cs typeface="Lato"/>
                <a:sym typeface="Lato"/>
              </a:rPr>
              <a:t>-1] and we had to restrict it to the range [0, length of the deck].</a:t>
            </a:r>
            <a:endParaRPr>
              <a:solidFill>
                <a:schemeClr val="lt1"/>
              </a:solidFill>
              <a:latin typeface="Lato"/>
              <a:ea typeface="Lato"/>
              <a:cs typeface="Lato"/>
              <a:sym typeface="Lato"/>
            </a:endParaRPr>
          </a:p>
        </p:txBody>
      </p:sp>
      <p:pic>
        <p:nvPicPr>
          <p:cNvPr id="362" name="Google Shape;362;p42"/>
          <p:cNvPicPr preferRelativeResize="0"/>
          <p:nvPr/>
        </p:nvPicPr>
        <p:blipFill>
          <a:blip r:embed="rId3">
            <a:alphaModFix/>
          </a:blip>
          <a:stretch>
            <a:fillRect/>
          </a:stretch>
        </p:blipFill>
        <p:spPr>
          <a:xfrm>
            <a:off x="1638300" y="2438438"/>
            <a:ext cx="5867400" cy="4667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66" name="Shape 366"/>
        <p:cNvGrpSpPr/>
        <p:nvPr/>
      </p:nvGrpSpPr>
      <p:grpSpPr>
        <a:xfrm>
          <a:off x="0" y="0"/>
          <a:ext cx="0" cy="0"/>
          <a:chOff x="0" y="0"/>
          <a:chExt cx="0" cy="0"/>
        </a:xfrm>
      </p:grpSpPr>
      <p:sp>
        <p:nvSpPr>
          <p:cNvPr id="367" name="Google Shape;367;p43"/>
          <p:cNvSpPr txBox="1"/>
          <p:nvPr>
            <p:ph type="title"/>
          </p:nvPr>
        </p:nvSpPr>
        <p:spPr>
          <a:xfrm>
            <a:off x="460950" y="32859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sz="3000">
                <a:latin typeface="Lato"/>
                <a:ea typeface="Lato"/>
                <a:cs typeface="Lato"/>
                <a:sym typeface="Lato"/>
              </a:rPr>
              <a:t>Random Module (2/2)</a:t>
            </a:r>
            <a:endParaRPr sz="3000">
              <a:latin typeface="Lato"/>
              <a:ea typeface="Lato"/>
              <a:cs typeface="Lato"/>
              <a:sym typeface="Lato"/>
            </a:endParaRPr>
          </a:p>
        </p:txBody>
      </p:sp>
      <p:sp>
        <p:nvSpPr>
          <p:cNvPr id="368" name="Google Shape;368;p43"/>
          <p:cNvSpPr txBox="1"/>
          <p:nvPr/>
        </p:nvSpPr>
        <p:spPr>
          <a:xfrm>
            <a:off x="460950" y="1336850"/>
            <a:ext cx="8222100" cy="3437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it">
                <a:solidFill>
                  <a:schemeClr val="lt1"/>
                </a:solidFill>
                <a:latin typeface="Lato"/>
                <a:ea typeface="Lato"/>
                <a:cs typeface="Lato"/>
                <a:sym typeface="Lato"/>
              </a:rPr>
              <a:t>As we said, all the cards are drawn randomly from the deck, but given the same initial seed (0 in case it is not specified), the sequence of numbers generated by random are always the same.</a:t>
            </a:r>
            <a:endParaRPr>
              <a:solidFill>
                <a:schemeClr val="lt1"/>
              </a:solidFill>
              <a:latin typeface="Lato"/>
              <a:ea typeface="Lato"/>
              <a:cs typeface="Lato"/>
              <a:sym typeface="Lato"/>
            </a:endParaRPr>
          </a:p>
          <a:p>
            <a:pPr indent="0" lvl="0" marL="0" rtl="0" algn="just">
              <a:spcBef>
                <a:spcPts val="0"/>
              </a:spcBef>
              <a:spcAft>
                <a:spcPts val="0"/>
              </a:spcAft>
              <a:buNone/>
            </a:pPr>
            <a:r>
              <a:t/>
            </a:r>
            <a:endParaRPr>
              <a:solidFill>
                <a:schemeClr val="lt1"/>
              </a:solidFill>
              <a:latin typeface="Lato"/>
              <a:ea typeface="Lato"/>
              <a:cs typeface="Lato"/>
              <a:sym typeface="Lato"/>
            </a:endParaRPr>
          </a:p>
          <a:p>
            <a:pPr indent="0" lvl="0" marL="0" rtl="0" algn="just">
              <a:spcBef>
                <a:spcPts val="0"/>
              </a:spcBef>
              <a:spcAft>
                <a:spcPts val="0"/>
              </a:spcAft>
              <a:buNone/>
            </a:pPr>
            <a:r>
              <a:rPr lang="it">
                <a:solidFill>
                  <a:schemeClr val="lt1"/>
                </a:solidFill>
                <a:latin typeface="Lato"/>
                <a:ea typeface="Lato"/>
                <a:cs typeface="Lato"/>
                <a:sym typeface="Lato"/>
              </a:rPr>
              <a:t>The poker round can therefore end in only one manner.</a:t>
            </a:r>
            <a:endParaRPr>
              <a:solidFill>
                <a:schemeClr val="lt1"/>
              </a:solidFill>
              <a:latin typeface="Lato"/>
              <a:ea typeface="Lato"/>
              <a:cs typeface="Lato"/>
              <a:sym typeface="Lato"/>
            </a:endParaRPr>
          </a:p>
          <a:p>
            <a:pPr indent="0" lvl="0" marL="0" rtl="0" algn="just">
              <a:spcBef>
                <a:spcPts val="0"/>
              </a:spcBef>
              <a:spcAft>
                <a:spcPts val="0"/>
              </a:spcAft>
              <a:buNone/>
            </a:pPr>
            <a:r>
              <a:t/>
            </a:r>
            <a:endParaRPr>
              <a:solidFill>
                <a:schemeClr val="lt1"/>
              </a:solidFill>
              <a:latin typeface="Lato"/>
              <a:ea typeface="Lato"/>
              <a:cs typeface="Lato"/>
              <a:sym typeface="Lato"/>
            </a:endParaRPr>
          </a:p>
          <a:p>
            <a:pPr indent="0" lvl="0" marL="0" rtl="0" algn="just">
              <a:spcBef>
                <a:spcPts val="0"/>
              </a:spcBef>
              <a:spcAft>
                <a:spcPts val="0"/>
              </a:spcAft>
              <a:buNone/>
            </a:pPr>
            <a:r>
              <a:rPr lang="it">
                <a:solidFill>
                  <a:schemeClr val="lt1"/>
                </a:solidFill>
                <a:latin typeface="Lato"/>
                <a:ea typeface="Lato"/>
                <a:cs typeface="Lato"/>
                <a:sym typeface="Lato"/>
              </a:rPr>
              <a:t>One way to avoid this is to use the </a:t>
            </a:r>
            <a:r>
              <a:rPr i="1" lang="it">
                <a:solidFill>
                  <a:schemeClr val="lt1"/>
                </a:solidFill>
                <a:latin typeface="Lato"/>
                <a:ea typeface="Lato"/>
                <a:cs typeface="Lato"/>
                <a:sym typeface="Lato"/>
              </a:rPr>
              <a:t>-random-seed</a:t>
            </a:r>
            <a:r>
              <a:rPr lang="it">
                <a:solidFill>
                  <a:schemeClr val="lt1"/>
                </a:solidFill>
                <a:latin typeface="Lato"/>
                <a:ea typeface="Lato"/>
                <a:cs typeface="Lato"/>
                <a:sym typeface="Lato"/>
              </a:rPr>
              <a:t> command line option to use a different seed for the random function, in order to simulate different rounds.</a:t>
            </a:r>
            <a:endParaRPr>
              <a:solidFill>
                <a:schemeClr val="lt1"/>
              </a:solidFill>
              <a:latin typeface="Lato"/>
              <a:ea typeface="Lato"/>
              <a:cs typeface="Lato"/>
              <a:sym typeface="Lato"/>
            </a:endParaRPr>
          </a:p>
        </p:txBody>
      </p:sp>
      <p:pic>
        <p:nvPicPr>
          <p:cNvPr id="369" name="Google Shape;369;p43"/>
          <p:cNvPicPr preferRelativeResize="0"/>
          <p:nvPr/>
        </p:nvPicPr>
        <p:blipFill>
          <a:blip r:embed="rId3">
            <a:alphaModFix/>
          </a:blip>
          <a:stretch>
            <a:fillRect/>
          </a:stretch>
        </p:blipFill>
        <p:spPr>
          <a:xfrm>
            <a:off x="314175" y="3457977"/>
            <a:ext cx="4125853" cy="1277975"/>
          </a:xfrm>
          <a:prstGeom prst="rect">
            <a:avLst/>
          </a:prstGeom>
          <a:noFill/>
          <a:ln>
            <a:noFill/>
          </a:ln>
        </p:spPr>
      </p:pic>
      <p:pic>
        <p:nvPicPr>
          <p:cNvPr id="370" name="Google Shape;370;p43"/>
          <p:cNvPicPr preferRelativeResize="0"/>
          <p:nvPr/>
        </p:nvPicPr>
        <p:blipFill>
          <a:blip r:embed="rId4">
            <a:alphaModFix/>
          </a:blip>
          <a:stretch>
            <a:fillRect/>
          </a:stretch>
        </p:blipFill>
        <p:spPr>
          <a:xfrm>
            <a:off x="4680600" y="3457975"/>
            <a:ext cx="4125850" cy="1277975"/>
          </a:xfrm>
          <a:prstGeom prst="rect">
            <a:avLst/>
          </a:prstGeom>
          <a:noFill/>
          <a:ln>
            <a:noFill/>
          </a:ln>
        </p:spPr>
      </p:pic>
      <p:sp>
        <p:nvSpPr>
          <p:cNvPr id="371" name="Google Shape;371;p43"/>
          <p:cNvSpPr/>
          <p:nvPr/>
        </p:nvSpPr>
        <p:spPr>
          <a:xfrm>
            <a:off x="314175" y="4245475"/>
            <a:ext cx="1343400" cy="152400"/>
          </a:xfrm>
          <a:prstGeom prst="rect">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3"/>
          <p:cNvSpPr/>
          <p:nvPr/>
        </p:nvSpPr>
        <p:spPr>
          <a:xfrm>
            <a:off x="4680600" y="4245475"/>
            <a:ext cx="1343400" cy="152400"/>
          </a:xfrm>
          <a:prstGeom prst="rect">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76" name="Shape 376"/>
        <p:cNvGrpSpPr/>
        <p:nvPr/>
      </p:nvGrpSpPr>
      <p:grpSpPr>
        <a:xfrm>
          <a:off x="0" y="0"/>
          <a:ext cx="0" cy="0"/>
          <a:chOff x="0" y="0"/>
          <a:chExt cx="0" cy="0"/>
        </a:xfrm>
      </p:grpSpPr>
      <p:sp>
        <p:nvSpPr>
          <p:cNvPr id="377" name="Google Shape;377;p44"/>
          <p:cNvSpPr txBox="1"/>
          <p:nvPr>
            <p:ph type="title"/>
          </p:nvPr>
        </p:nvSpPr>
        <p:spPr>
          <a:xfrm>
            <a:off x="460950" y="32859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sz="3000">
                <a:latin typeface="Lato"/>
                <a:ea typeface="Lato"/>
                <a:cs typeface="Lato"/>
                <a:sym typeface="Lato"/>
              </a:rPr>
              <a:t>Round example</a:t>
            </a:r>
            <a:endParaRPr sz="3000">
              <a:latin typeface="Lato"/>
              <a:ea typeface="Lato"/>
              <a:cs typeface="Lato"/>
              <a:sym typeface="Lato"/>
            </a:endParaRPr>
          </a:p>
        </p:txBody>
      </p:sp>
      <p:sp>
        <p:nvSpPr>
          <p:cNvPr id="378" name="Google Shape;378;p44"/>
          <p:cNvSpPr txBox="1"/>
          <p:nvPr/>
        </p:nvSpPr>
        <p:spPr>
          <a:xfrm>
            <a:off x="460950" y="1336850"/>
            <a:ext cx="8222100" cy="3437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it">
                <a:solidFill>
                  <a:schemeClr val="lt1"/>
                </a:solidFill>
                <a:latin typeface="Lato"/>
                <a:ea typeface="Lato"/>
                <a:cs typeface="Lato"/>
                <a:sym typeface="Lato"/>
              </a:rPr>
              <a:t>Now that we have defined all the modules used, we can simulate a round of poker!</a:t>
            </a:r>
            <a:endParaRPr>
              <a:solidFill>
                <a:schemeClr val="lt1"/>
              </a:solidFill>
              <a:latin typeface="Lato"/>
              <a:ea typeface="Lato"/>
              <a:cs typeface="Lato"/>
              <a:sym typeface="Lato"/>
            </a:endParaRPr>
          </a:p>
        </p:txBody>
      </p:sp>
      <p:pic>
        <p:nvPicPr>
          <p:cNvPr id="379" name="Google Shape;379;p44"/>
          <p:cNvPicPr preferRelativeResize="0"/>
          <p:nvPr/>
        </p:nvPicPr>
        <p:blipFill>
          <a:blip r:embed="rId3">
            <a:alphaModFix/>
          </a:blip>
          <a:stretch>
            <a:fillRect/>
          </a:stretch>
        </p:blipFill>
        <p:spPr>
          <a:xfrm>
            <a:off x="4944850" y="1835075"/>
            <a:ext cx="3902175" cy="3005019"/>
          </a:xfrm>
          <a:prstGeom prst="rect">
            <a:avLst/>
          </a:prstGeom>
          <a:noFill/>
          <a:ln>
            <a:noFill/>
          </a:ln>
        </p:spPr>
      </p:pic>
      <p:pic>
        <p:nvPicPr>
          <p:cNvPr id="380" name="Google Shape;380;p44"/>
          <p:cNvPicPr preferRelativeResize="0"/>
          <p:nvPr/>
        </p:nvPicPr>
        <p:blipFill>
          <a:blip r:embed="rId4">
            <a:alphaModFix/>
          </a:blip>
          <a:stretch>
            <a:fillRect/>
          </a:stretch>
        </p:blipFill>
        <p:spPr>
          <a:xfrm>
            <a:off x="314175" y="2544321"/>
            <a:ext cx="4383626" cy="1022450"/>
          </a:xfrm>
          <a:prstGeom prst="rect">
            <a:avLst/>
          </a:prstGeom>
          <a:noFill/>
          <a:ln>
            <a:noFill/>
          </a:ln>
        </p:spPr>
      </p:pic>
      <p:sp>
        <p:nvSpPr>
          <p:cNvPr id="381" name="Google Shape;381;p44"/>
          <p:cNvSpPr/>
          <p:nvPr/>
        </p:nvSpPr>
        <p:spPr>
          <a:xfrm>
            <a:off x="314175" y="2544325"/>
            <a:ext cx="2690400" cy="127200"/>
          </a:xfrm>
          <a:prstGeom prst="rect">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4"/>
          <p:cNvSpPr/>
          <p:nvPr/>
        </p:nvSpPr>
        <p:spPr>
          <a:xfrm>
            <a:off x="4944850" y="1835075"/>
            <a:ext cx="3902100" cy="207600"/>
          </a:xfrm>
          <a:prstGeom prst="rect">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5"/>
          <p:cNvSpPr txBox="1"/>
          <p:nvPr>
            <p:ph type="title"/>
          </p:nvPr>
        </p:nvSpPr>
        <p:spPr>
          <a:xfrm>
            <a:off x="2538750" y="2228000"/>
            <a:ext cx="43866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latin typeface="Pacifico"/>
                <a:ea typeface="Pacifico"/>
                <a:cs typeface="Pacifico"/>
                <a:sym typeface="Pacifico"/>
              </a:rPr>
              <a:t>That’s All Folks!</a:t>
            </a:r>
            <a:endParaRPr>
              <a:latin typeface="Pacifico"/>
              <a:ea typeface="Pacifico"/>
              <a:cs typeface="Pacifico"/>
              <a:sym typeface="Pacific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6" name="Shape 106"/>
        <p:cNvGrpSpPr/>
        <p:nvPr/>
      </p:nvGrpSpPr>
      <p:grpSpPr>
        <a:xfrm>
          <a:off x="0" y="0"/>
          <a:ext cx="0" cy="0"/>
          <a:chOff x="0" y="0"/>
          <a:chExt cx="0" cy="0"/>
        </a:xfrm>
      </p:grpSpPr>
      <p:sp>
        <p:nvSpPr>
          <p:cNvPr id="107" name="Google Shape;107;p16"/>
          <p:cNvSpPr txBox="1"/>
          <p:nvPr>
            <p:ph type="title"/>
          </p:nvPr>
        </p:nvSpPr>
        <p:spPr>
          <a:xfrm>
            <a:off x="460950" y="32859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sz="3000">
                <a:latin typeface="Lato"/>
                <a:ea typeface="Lato"/>
                <a:cs typeface="Lato"/>
                <a:sym typeface="Lato"/>
              </a:rPr>
              <a:t>Design</a:t>
            </a:r>
            <a:endParaRPr sz="3000">
              <a:latin typeface="Lato"/>
              <a:ea typeface="Lato"/>
              <a:cs typeface="Lato"/>
              <a:sym typeface="Lato"/>
            </a:endParaRPr>
          </a:p>
        </p:txBody>
      </p:sp>
      <p:sp>
        <p:nvSpPr>
          <p:cNvPr id="108" name="Google Shape;108;p16"/>
          <p:cNvSpPr txBox="1"/>
          <p:nvPr/>
        </p:nvSpPr>
        <p:spPr>
          <a:xfrm>
            <a:off x="460950" y="1336850"/>
            <a:ext cx="5649000" cy="34374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Clr>
                <a:schemeClr val="lt1"/>
              </a:buClr>
              <a:buSzPts val="1400"/>
              <a:buFont typeface="Lato"/>
              <a:buChar char="➔"/>
            </a:pPr>
            <a:r>
              <a:rPr lang="it">
                <a:solidFill>
                  <a:schemeClr val="lt1"/>
                </a:solidFill>
                <a:latin typeface="Lato"/>
                <a:ea typeface="Lato"/>
                <a:cs typeface="Lato"/>
                <a:sym typeface="Lato"/>
              </a:rPr>
              <a:t>The project is divided into several </a:t>
            </a:r>
            <a:r>
              <a:rPr lang="it">
                <a:solidFill>
                  <a:schemeClr val="lt1"/>
                </a:solidFill>
                <a:latin typeface="Lato"/>
                <a:ea typeface="Lato"/>
                <a:cs typeface="Lato"/>
                <a:sym typeface="Lato"/>
              </a:rPr>
              <a:t>functional</a:t>
            </a:r>
            <a:r>
              <a:rPr lang="it">
                <a:solidFill>
                  <a:schemeClr val="lt1"/>
                </a:solidFill>
                <a:latin typeface="Lato"/>
                <a:ea typeface="Lato"/>
                <a:cs typeface="Lato"/>
                <a:sym typeface="Lato"/>
              </a:rPr>
              <a:t> modules.</a:t>
            </a:r>
            <a:endParaRPr>
              <a:solidFill>
                <a:schemeClr val="lt1"/>
              </a:solidFill>
              <a:latin typeface="Lato"/>
              <a:ea typeface="Lato"/>
              <a:cs typeface="Lato"/>
              <a:sym typeface="Lato"/>
            </a:endParaRPr>
          </a:p>
          <a:p>
            <a:pPr indent="0" lvl="0" marL="0" rtl="0" algn="just">
              <a:spcBef>
                <a:spcPts val="0"/>
              </a:spcBef>
              <a:spcAft>
                <a:spcPts val="0"/>
              </a:spcAft>
              <a:buNone/>
            </a:pPr>
            <a:r>
              <a:t/>
            </a:r>
            <a:endParaRPr>
              <a:solidFill>
                <a:schemeClr val="lt1"/>
              </a:solidFill>
              <a:latin typeface="Lato"/>
              <a:ea typeface="Lato"/>
              <a:cs typeface="Lato"/>
              <a:sym typeface="Lato"/>
            </a:endParaRPr>
          </a:p>
          <a:p>
            <a:pPr indent="0" lvl="0" marL="0" rtl="0" algn="just">
              <a:spcBef>
                <a:spcPts val="0"/>
              </a:spcBef>
              <a:spcAft>
                <a:spcPts val="0"/>
              </a:spcAft>
              <a:buNone/>
            </a:pPr>
            <a:r>
              <a:t/>
            </a:r>
            <a:endParaRPr>
              <a:solidFill>
                <a:schemeClr val="lt1"/>
              </a:solidFill>
              <a:latin typeface="Lato"/>
              <a:ea typeface="Lato"/>
              <a:cs typeface="Lato"/>
              <a:sym typeface="Lato"/>
            </a:endParaRPr>
          </a:p>
          <a:p>
            <a:pPr indent="-317500" lvl="0" marL="457200" rtl="0" algn="just">
              <a:spcBef>
                <a:spcPts val="0"/>
              </a:spcBef>
              <a:spcAft>
                <a:spcPts val="0"/>
              </a:spcAft>
              <a:buClr>
                <a:schemeClr val="lt1"/>
              </a:buClr>
              <a:buSzPts val="1400"/>
              <a:buFont typeface="Lato"/>
              <a:buChar char="➔"/>
            </a:pPr>
            <a:r>
              <a:rPr lang="it">
                <a:solidFill>
                  <a:schemeClr val="lt1"/>
                </a:solidFill>
                <a:latin typeface="Lato"/>
                <a:ea typeface="Lato"/>
                <a:cs typeface="Lato"/>
                <a:sym typeface="Lato"/>
              </a:rPr>
              <a:t>It allows for a separation of responsibilities and easier reading.</a:t>
            </a:r>
            <a:endParaRPr>
              <a:solidFill>
                <a:schemeClr val="lt1"/>
              </a:solidFill>
              <a:latin typeface="Lato"/>
              <a:ea typeface="Lato"/>
              <a:cs typeface="Lato"/>
              <a:sym typeface="Lato"/>
            </a:endParaRPr>
          </a:p>
          <a:p>
            <a:pPr indent="0" lvl="0" marL="0" rtl="0" algn="just">
              <a:spcBef>
                <a:spcPts val="0"/>
              </a:spcBef>
              <a:spcAft>
                <a:spcPts val="0"/>
              </a:spcAft>
              <a:buNone/>
            </a:pPr>
            <a:r>
              <a:t/>
            </a:r>
            <a:endParaRPr>
              <a:solidFill>
                <a:schemeClr val="lt1"/>
              </a:solidFill>
              <a:latin typeface="Lato"/>
              <a:ea typeface="Lato"/>
              <a:cs typeface="Lato"/>
              <a:sym typeface="Lato"/>
            </a:endParaRPr>
          </a:p>
          <a:p>
            <a:pPr indent="0" lvl="0" marL="0" rtl="0" algn="just">
              <a:spcBef>
                <a:spcPts val="0"/>
              </a:spcBef>
              <a:spcAft>
                <a:spcPts val="0"/>
              </a:spcAft>
              <a:buNone/>
            </a:pPr>
            <a:r>
              <a:t/>
            </a:r>
            <a:endParaRPr>
              <a:solidFill>
                <a:schemeClr val="lt1"/>
              </a:solidFill>
              <a:latin typeface="Lato"/>
              <a:ea typeface="Lato"/>
              <a:cs typeface="Lato"/>
              <a:sym typeface="Lato"/>
            </a:endParaRPr>
          </a:p>
          <a:p>
            <a:pPr indent="-317500" lvl="0" marL="457200" rtl="0" algn="just">
              <a:spcBef>
                <a:spcPts val="0"/>
              </a:spcBef>
              <a:spcAft>
                <a:spcPts val="0"/>
              </a:spcAft>
              <a:buClr>
                <a:schemeClr val="lt1"/>
              </a:buClr>
              <a:buSzPts val="1400"/>
              <a:buFont typeface="Lato"/>
              <a:buChar char="➔"/>
            </a:pPr>
            <a:r>
              <a:rPr lang="it">
                <a:solidFill>
                  <a:schemeClr val="lt1"/>
                </a:solidFill>
                <a:latin typeface="Lato"/>
                <a:ea typeface="Lato"/>
                <a:cs typeface="Lato"/>
                <a:sym typeface="Lato"/>
              </a:rPr>
              <a:t>Bottom-Up approach ( from the simple Card module to the Poker system module ).</a:t>
            </a:r>
            <a:endParaRPr>
              <a:solidFill>
                <a:schemeClr val="lt1"/>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p:txBody>
      </p:sp>
      <p:pic>
        <p:nvPicPr>
          <p:cNvPr id="109" name="Google Shape;109;p16"/>
          <p:cNvPicPr preferRelativeResize="0"/>
          <p:nvPr/>
        </p:nvPicPr>
        <p:blipFill>
          <a:blip r:embed="rId3">
            <a:alphaModFix/>
          </a:blip>
          <a:stretch>
            <a:fillRect/>
          </a:stretch>
        </p:blipFill>
        <p:spPr>
          <a:xfrm>
            <a:off x="7127025" y="3404325"/>
            <a:ext cx="1470775" cy="1470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3" name="Shape 113"/>
        <p:cNvGrpSpPr/>
        <p:nvPr/>
      </p:nvGrpSpPr>
      <p:grpSpPr>
        <a:xfrm>
          <a:off x="0" y="0"/>
          <a:ext cx="0" cy="0"/>
          <a:chOff x="0" y="0"/>
          <a:chExt cx="0" cy="0"/>
        </a:xfrm>
      </p:grpSpPr>
      <p:sp>
        <p:nvSpPr>
          <p:cNvPr id="114" name="Google Shape;114;p17"/>
          <p:cNvSpPr txBox="1"/>
          <p:nvPr>
            <p:ph type="title"/>
          </p:nvPr>
        </p:nvSpPr>
        <p:spPr>
          <a:xfrm>
            <a:off x="460950" y="32859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sz="3000">
                <a:latin typeface="Lato"/>
                <a:ea typeface="Lato"/>
                <a:cs typeface="Lato"/>
                <a:sym typeface="Lato"/>
              </a:rPr>
              <a:t>Design - Modules Relation</a:t>
            </a:r>
            <a:endParaRPr sz="3000">
              <a:latin typeface="Lato"/>
              <a:ea typeface="Lato"/>
              <a:cs typeface="Lato"/>
              <a:sym typeface="Lato"/>
            </a:endParaRPr>
          </a:p>
        </p:txBody>
      </p:sp>
      <p:pic>
        <p:nvPicPr>
          <p:cNvPr id="115" name="Google Shape;115;p17"/>
          <p:cNvPicPr preferRelativeResize="0"/>
          <p:nvPr/>
        </p:nvPicPr>
        <p:blipFill>
          <a:blip r:embed="rId3">
            <a:alphaModFix/>
          </a:blip>
          <a:stretch>
            <a:fillRect/>
          </a:stretch>
        </p:blipFill>
        <p:spPr>
          <a:xfrm>
            <a:off x="3852875" y="1167400"/>
            <a:ext cx="599925" cy="955225"/>
          </a:xfrm>
          <a:prstGeom prst="rect">
            <a:avLst/>
          </a:prstGeom>
          <a:noFill/>
          <a:ln>
            <a:noFill/>
          </a:ln>
        </p:spPr>
      </p:pic>
      <p:sp>
        <p:nvSpPr>
          <p:cNvPr id="116" name="Google Shape;116;p17"/>
          <p:cNvSpPr/>
          <p:nvPr/>
        </p:nvSpPr>
        <p:spPr>
          <a:xfrm>
            <a:off x="3830925" y="1132300"/>
            <a:ext cx="643800" cy="436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p:nvPr/>
        </p:nvSpPr>
        <p:spPr>
          <a:xfrm>
            <a:off x="3830925" y="1723125"/>
            <a:ext cx="643800" cy="436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1" name="Shape 121"/>
        <p:cNvGrpSpPr/>
        <p:nvPr/>
      </p:nvGrpSpPr>
      <p:grpSpPr>
        <a:xfrm>
          <a:off x="0" y="0"/>
          <a:ext cx="0" cy="0"/>
          <a:chOff x="0" y="0"/>
          <a:chExt cx="0" cy="0"/>
        </a:xfrm>
      </p:grpSpPr>
      <p:sp>
        <p:nvSpPr>
          <p:cNvPr id="122" name="Google Shape;122;p18"/>
          <p:cNvSpPr txBox="1"/>
          <p:nvPr>
            <p:ph type="title"/>
          </p:nvPr>
        </p:nvSpPr>
        <p:spPr>
          <a:xfrm>
            <a:off x="460950" y="32859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sz="3000">
                <a:latin typeface="Lato"/>
                <a:ea typeface="Lato"/>
                <a:cs typeface="Lato"/>
                <a:sym typeface="Lato"/>
              </a:rPr>
              <a:t>Card Number Module</a:t>
            </a:r>
            <a:endParaRPr sz="3000">
              <a:latin typeface="Lato"/>
              <a:ea typeface="Lato"/>
              <a:cs typeface="Lato"/>
              <a:sym typeface="Lato"/>
            </a:endParaRPr>
          </a:p>
        </p:txBody>
      </p:sp>
      <p:sp>
        <p:nvSpPr>
          <p:cNvPr id="123" name="Google Shape;123;p18"/>
          <p:cNvSpPr txBox="1"/>
          <p:nvPr/>
        </p:nvSpPr>
        <p:spPr>
          <a:xfrm>
            <a:off x="460950" y="1336850"/>
            <a:ext cx="4264200" cy="3437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it">
                <a:solidFill>
                  <a:srgbClr val="FFFFFF"/>
                </a:solidFill>
                <a:latin typeface="Lato"/>
                <a:ea typeface="Lato"/>
                <a:cs typeface="Lato"/>
                <a:sym typeface="Lato"/>
              </a:rPr>
              <a:t>Designed to represent the number of a card (from 2 to A).</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rPr lang="it">
                <a:solidFill>
                  <a:srgbClr val="FFFFFF"/>
                </a:solidFill>
                <a:latin typeface="Lato"/>
                <a:ea typeface="Lato"/>
                <a:cs typeface="Lato"/>
                <a:sym typeface="Lato"/>
              </a:rPr>
              <a:t>The equal, greater than and less than </a:t>
            </a:r>
            <a:r>
              <a:rPr lang="it">
                <a:solidFill>
                  <a:schemeClr val="lt1"/>
                </a:solidFill>
                <a:latin typeface="Lato"/>
                <a:ea typeface="Lato"/>
                <a:cs typeface="Lato"/>
                <a:sym typeface="Lato"/>
              </a:rPr>
              <a:t>operators </a:t>
            </a:r>
            <a:r>
              <a:rPr lang="it">
                <a:solidFill>
                  <a:srgbClr val="FFFFFF"/>
                </a:solidFill>
                <a:latin typeface="Lato"/>
                <a:ea typeface="Lato"/>
                <a:cs typeface="Lato"/>
                <a:sym typeface="Lato"/>
              </a:rPr>
              <a:t>have been redefined in order to compare two cards number.</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rPr lang="it">
                <a:solidFill>
                  <a:srgbClr val="FFFFFF"/>
                </a:solidFill>
                <a:latin typeface="Lato"/>
                <a:ea typeface="Lato"/>
                <a:cs typeface="Lato"/>
                <a:sym typeface="Lato"/>
              </a:rPr>
              <a:t>There is also an </a:t>
            </a:r>
            <a:r>
              <a:rPr lang="it">
                <a:solidFill>
                  <a:schemeClr val="lt1"/>
                </a:solidFill>
                <a:latin typeface="Lato"/>
                <a:ea typeface="Lato"/>
                <a:cs typeface="Lato"/>
                <a:sym typeface="Lato"/>
              </a:rPr>
              <a:t>operator </a:t>
            </a:r>
            <a:r>
              <a:rPr lang="it">
                <a:solidFill>
                  <a:srgbClr val="FFFFFF"/>
                </a:solidFill>
                <a:latin typeface="Lato"/>
                <a:ea typeface="Lato"/>
                <a:cs typeface="Lato"/>
                <a:sym typeface="Lato"/>
              </a:rPr>
              <a:t>to obtain a Nat from a Number ( K = 13 ).</a:t>
            </a:r>
            <a:endParaRPr>
              <a:solidFill>
                <a:srgbClr val="FFFFFF"/>
              </a:solidFill>
              <a:latin typeface="Lato"/>
              <a:ea typeface="Lato"/>
              <a:cs typeface="Lato"/>
              <a:sym typeface="Lato"/>
            </a:endParaRPr>
          </a:p>
        </p:txBody>
      </p:sp>
      <p:pic>
        <p:nvPicPr>
          <p:cNvPr id="124" name="Google Shape;124;p18"/>
          <p:cNvPicPr preferRelativeResize="0"/>
          <p:nvPr/>
        </p:nvPicPr>
        <p:blipFill>
          <a:blip r:embed="rId3">
            <a:alphaModFix/>
          </a:blip>
          <a:stretch>
            <a:fillRect/>
          </a:stretch>
        </p:blipFill>
        <p:spPr>
          <a:xfrm>
            <a:off x="5125750" y="1203700"/>
            <a:ext cx="3161100" cy="887850"/>
          </a:xfrm>
          <a:prstGeom prst="rect">
            <a:avLst/>
          </a:prstGeom>
          <a:noFill/>
          <a:ln>
            <a:noFill/>
          </a:ln>
        </p:spPr>
      </p:pic>
      <p:pic>
        <p:nvPicPr>
          <p:cNvPr id="125" name="Google Shape;125;p18"/>
          <p:cNvPicPr preferRelativeResize="0"/>
          <p:nvPr/>
        </p:nvPicPr>
        <p:blipFill>
          <a:blip r:embed="rId4">
            <a:alphaModFix/>
          </a:blip>
          <a:stretch>
            <a:fillRect/>
          </a:stretch>
        </p:blipFill>
        <p:spPr>
          <a:xfrm>
            <a:off x="5234675" y="2571750"/>
            <a:ext cx="2943225" cy="2095500"/>
          </a:xfrm>
          <a:prstGeom prst="rect">
            <a:avLst/>
          </a:prstGeom>
          <a:noFill/>
          <a:ln>
            <a:noFill/>
          </a:ln>
        </p:spPr>
      </p:pic>
      <p:sp>
        <p:nvSpPr>
          <p:cNvPr id="126" name="Google Shape;126;p18"/>
          <p:cNvSpPr/>
          <p:nvPr/>
        </p:nvSpPr>
        <p:spPr>
          <a:xfrm>
            <a:off x="5234675" y="2571750"/>
            <a:ext cx="1220100" cy="177000"/>
          </a:xfrm>
          <a:prstGeom prst="rect">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p:nvPr/>
        </p:nvSpPr>
        <p:spPr>
          <a:xfrm>
            <a:off x="5234675" y="3270425"/>
            <a:ext cx="1816800" cy="177000"/>
          </a:xfrm>
          <a:prstGeom prst="rect">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8"/>
          <p:cNvSpPr/>
          <p:nvPr/>
        </p:nvSpPr>
        <p:spPr>
          <a:xfrm>
            <a:off x="5234675" y="3935475"/>
            <a:ext cx="1564500" cy="177000"/>
          </a:xfrm>
          <a:prstGeom prst="rect">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2" name="Shape 132"/>
        <p:cNvGrpSpPr/>
        <p:nvPr/>
      </p:nvGrpSpPr>
      <p:grpSpPr>
        <a:xfrm>
          <a:off x="0" y="0"/>
          <a:ext cx="0" cy="0"/>
          <a:chOff x="0" y="0"/>
          <a:chExt cx="0" cy="0"/>
        </a:xfrm>
      </p:grpSpPr>
      <p:sp>
        <p:nvSpPr>
          <p:cNvPr id="133" name="Google Shape;133;p19"/>
          <p:cNvSpPr txBox="1"/>
          <p:nvPr>
            <p:ph type="title"/>
          </p:nvPr>
        </p:nvSpPr>
        <p:spPr>
          <a:xfrm>
            <a:off x="460950" y="32859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sz="3000">
                <a:latin typeface="Lato"/>
                <a:ea typeface="Lato"/>
                <a:cs typeface="Lato"/>
                <a:sym typeface="Lato"/>
              </a:rPr>
              <a:t>Card Module</a:t>
            </a:r>
            <a:endParaRPr sz="3000">
              <a:latin typeface="Lato"/>
              <a:ea typeface="Lato"/>
              <a:cs typeface="Lato"/>
              <a:sym typeface="Lato"/>
            </a:endParaRPr>
          </a:p>
        </p:txBody>
      </p:sp>
      <p:sp>
        <p:nvSpPr>
          <p:cNvPr id="134" name="Google Shape;134;p19"/>
          <p:cNvSpPr txBox="1"/>
          <p:nvPr/>
        </p:nvSpPr>
        <p:spPr>
          <a:xfrm>
            <a:off x="460950" y="1336850"/>
            <a:ext cx="4264200" cy="3437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it">
                <a:solidFill>
                  <a:srgbClr val="FFFFFF"/>
                </a:solidFill>
                <a:latin typeface="Lato"/>
                <a:ea typeface="Lato"/>
                <a:cs typeface="Lato"/>
                <a:sym typeface="Lato"/>
              </a:rPr>
              <a:t>D</a:t>
            </a:r>
            <a:r>
              <a:rPr lang="it">
                <a:solidFill>
                  <a:srgbClr val="FFFFFF"/>
                </a:solidFill>
                <a:latin typeface="Lato"/>
                <a:ea typeface="Lato"/>
                <a:cs typeface="Lato"/>
                <a:sym typeface="Lato"/>
              </a:rPr>
              <a:t>esigned to represent the card including the suit (clubs, diamonds, hearts, spades).</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rPr lang="it">
                <a:solidFill>
                  <a:srgbClr val="FFFFFF"/>
                </a:solidFill>
                <a:latin typeface="Lato"/>
                <a:ea typeface="Lato"/>
                <a:cs typeface="Lato"/>
                <a:sym typeface="Lato"/>
              </a:rPr>
              <a:t>The equal, greater than and less than </a:t>
            </a:r>
            <a:r>
              <a:rPr lang="it">
                <a:solidFill>
                  <a:schemeClr val="lt1"/>
                </a:solidFill>
                <a:latin typeface="Lato"/>
                <a:ea typeface="Lato"/>
                <a:cs typeface="Lato"/>
                <a:sym typeface="Lato"/>
              </a:rPr>
              <a:t>operators </a:t>
            </a:r>
            <a:r>
              <a:rPr lang="it">
                <a:solidFill>
                  <a:srgbClr val="FFFFFF"/>
                </a:solidFill>
                <a:latin typeface="Lato"/>
                <a:ea typeface="Lato"/>
                <a:cs typeface="Lato"/>
                <a:sym typeface="Lato"/>
              </a:rPr>
              <a:t>have been redefined in order to compare two cards.</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rPr lang="it">
                <a:solidFill>
                  <a:srgbClr val="FFFFFF"/>
                </a:solidFill>
                <a:latin typeface="Lato"/>
                <a:ea typeface="Lato"/>
                <a:cs typeface="Lato"/>
                <a:sym typeface="Lato"/>
              </a:rPr>
              <a:t>This module has utility </a:t>
            </a:r>
            <a:r>
              <a:rPr lang="it">
                <a:solidFill>
                  <a:schemeClr val="lt1"/>
                </a:solidFill>
                <a:latin typeface="Lato"/>
                <a:ea typeface="Lato"/>
                <a:cs typeface="Lato"/>
                <a:sym typeface="Lato"/>
              </a:rPr>
              <a:t>operators </a:t>
            </a:r>
            <a:r>
              <a:rPr lang="it">
                <a:solidFill>
                  <a:srgbClr val="FFFFFF"/>
                </a:solidFill>
                <a:latin typeface="Lato"/>
                <a:ea typeface="Lato"/>
                <a:cs typeface="Lato"/>
                <a:sym typeface="Lato"/>
              </a:rPr>
              <a:t>to get the number and the suit of a card.</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p:txBody>
      </p:sp>
      <p:pic>
        <p:nvPicPr>
          <p:cNvPr id="135" name="Google Shape;135;p19"/>
          <p:cNvPicPr preferRelativeResize="0"/>
          <p:nvPr/>
        </p:nvPicPr>
        <p:blipFill>
          <a:blip r:embed="rId3">
            <a:alphaModFix/>
          </a:blip>
          <a:stretch>
            <a:fillRect/>
          </a:stretch>
        </p:blipFill>
        <p:spPr>
          <a:xfrm>
            <a:off x="4936150" y="1438250"/>
            <a:ext cx="3019636" cy="838800"/>
          </a:xfrm>
          <a:prstGeom prst="rect">
            <a:avLst/>
          </a:prstGeom>
          <a:noFill/>
          <a:ln>
            <a:noFill/>
          </a:ln>
        </p:spPr>
      </p:pic>
      <p:pic>
        <p:nvPicPr>
          <p:cNvPr id="136" name="Google Shape;136;p19"/>
          <p:cNvPicPr preferRelativeResize="0"/>
          <p:nvPr/>
        </p:nvPicPr>
        <p:blipFill>
          <a:blip r:embed="rId4">
            <a:alphaModFix/>
          </a:blip>
          <a:stretch>
            <a:fillRect/>
          </a:stretch>
        </p:blipFill>
        <p:spPr>
          <a:xfrm>
            <a:off x="5263101" y="2571751"/>
            <a:ext cx="2334908" cy="1630600"/>
          </a:xfrm>
          <a:prstGeom prst="rect">
            <a:avLst/>
          </a:prstGeom>
          <a:noFill/>
          <a:ln>
            <a:noFill/>
          </a:ln>
        </p:spPr>
      </p:pic>
      <p:sp>
        <p:nvSpPr>
          <p:cNvPr id="137" name="Google Shape;137;p19"/>
          <p:cNvSpPr/>
          <p:nvPr/>
        </p:nvSpPr>
        <p:spPr>
          <a:xfrm>
            <a:off x="5263100" y="3673850"/>
            <a:ext cx="1816800" cy="133800"/>
          </a:xfrm>
          <a:prstGeom prst="rect">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9"/>
          <p:cNvSpPr/>
          <p:nvPr/>
        </p:nvSpPr>
        <p:spPr>
          <a:xfrm>
            <a:off x="5263100" y="3122800"/>
            <a:ext cx="1242000" cy="133800"/>
          </a:xfrm>
          <a:prstGeom prst="rect">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9"/>
          <p:cNvSpPr/>
          <p:nvPr/>
        </p:nvSpPr>
        <p:spPr>
          <a:xfrm>
            <a:off x="5263100" y="2571750"/>
            <a:ext cx="947700" cy="133800"/>
          </a:xfrm>
          <a:prstGeom prst="rect">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3" name="Shape 143"/>
        <p:cNvGrpSpPr/>
        <p:nvPr/>
      </p:nvGrpSpPr>
      <p:grpSpPr>
        <a:xfrm>
          <a:off x="0" y="0"/>
          <a:ext cx="0" cy="0"/>
          <a:chOff x="0" y="0"/>
          <a:chExt cx="0" cy="0"/>
        </a:xfrm>
      </p:grpSpPr>
      <p:sp>
        <p:nvSpPr>
          <p:cNvPr id="144" name="Google Shape;144;p20"/>
          <p:cNvSpPr txBox="1"/>
          <p:nvPr>
            <p:ph type="title"/>
          </p:nvPr>
        </p:nvSpPr>
        <p:spPr>
          <a:xfrm>
            <a:off x="460950" y="32859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sz="3000">
                <a:latin typeface="Lato"/>
                <a:ea typeface="Lato"/>
                <a:cs typeface="Lato"/>
                <a:sym typeface="Lato"/>
              </a:rPr>
              <a:t>Design - Modules Relation</a:t>
            </a:r>
            <a:endParaRPr sz="3000">
              <a:latin typeface="Lato"/>
              <a:ea typeface="Lato"/>
              <a:cs typeface="Lato"/>
              <a:sym typeface="Lato"/>
            </a:endParaRPr>
          </a:p>
        </p:txBody>
      </p:sp>
      <p:pic>
        <p:nvPicPr>
          <p:cNvPr id="145" name="Google Shape;145;p20"/>
          <p:cNvPicPr preferRelativeResize="0"/>
          <p:nvPr/>
        </p:nvPicPr>
        <p:blipFill>
          <a:blip r:embed="rId3">
            <a:alphaModFix/>
          </a:blip>
          <a:stretch>
            <a:fillRect/>
          </a:stretch>
        </p:blipFill>
        <p:spPr>
          <a:xfrm>
            <a:off x="1846200" y="1167400"/>
            <a:ext cx="4651025" cy="1635400"/>
          </a:xfrm>
          <a:prstGeom prst="rect">
            <a:avLst/>
          </a:prstGeom>
          <a:noFill/>
          <a:ln>
            <a:noFill/>
          </a:ln>
        </p:spPr>
      </p:pic>
      <p:sp>
        <p:nvSpPr>
          <p:cNvPr id="146" name="Google Shape;146;p20"/>
          <p:cNvSpPr/>
          <p:nvPr/>
        </p:nvSpPr>
        <p:spPr>
          <a:xfrm>
            <a:off x="1790975" y="1990800"/>
            <a:ext cx="643800" cy="436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0"/>
          <p:cNvSpPr/>
          <p:nvPr/>
        </p:nvSpPr>
        <p:spPr>
          <a:xfrm>
            <a:off x="2306025" y="2427300"/>
            <a:ext cx="643800" cy="436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0"/>
          <p:cNvSpPr/>
          <p:nvPr/>
        </p:nvSpPr>
        <p:spPr>
          <a:xfrm>
            <a:off x="5389075" y="2427300"/>
            <a:ext cx="643800" cy="436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0"/>
          <p:cNvSpPr/>
          <p:nvPr/>
        </p:nvSpPr>
        <p:spPr>
          <a:xfrm>
            <a:off x="5912625" y="1990800"/>
            <a:ext cx="643800" cy="436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3" name="Shape 153"/>
        <p:cNvGrpSpPr/>
        <p:nvPr/>
      </p:nvGrpSpPr>
      <p:grpSpPr>
        <a:xfrm>
          <a:off x="0" y="0"/>
          <a:ext cx="0" cy="0"/>
          <a:chOff x="0" y="0"/>
          <a:chExt cx="0" cy="0"/>
        </a:xfrm>
      </p:grpSpPr>
      <p:sp>
        <p:nvSpPr>
          <p:cNvPr id="154" name="Google Shape;154;p21"/>
          <p:cNvSpPr txBox="1"/>
          <p:nvPr>
            <p:ph type="title"/>
          </p:nvPr>
        </p:nvSpPr>
        <p:spPr>
          <a:xfrm>
            <a:off x="460950" y="32859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sz="3000">
                <a:latin typeface="Lato"/>
                <a:ea typeface="Lato"/>
                <a:cs typeface="Lato"/>
                <a:sym typeface="Lato"/>
              </a:rPr>
              <a:t>Player Hand </a:t>
            </a:r>
            <a:r>
              <a:rPr lang="it" sz="3000">
                <a:latin typeface="Lato"/>
                <a:ea typeface="Lato"/>
                <a:cs typeface="Lato"/>
                <a:sym typeface="Lato"/>
              </a:rPr>
              <a:t>Module</a:t>
            </a:r>
            <a:endParaRPr sz="3000">
              <a:latin typeface="Lato"/>
              <a:ea typeface="Lato"/>
              <a:cs typeface="Lato"/>
              <a:sym typeface="Lato"/>
            </a:endParaRPr>
          </a:p>
        </p:txBody>
      </p:sp>
      <p:sp>
        <p:nvSpPr>
          <p:cNvPr id="155" name="Google Shape;155;p21"/>
          <p:cNvSpPr txBox="1"/>
          <p:nvPr/>
        </p:nvSpPr>
        <p:spPr>
          <a:xfrm>
            <a:off x="460950" y="1336850"/>
            <a:ext cx="4264200" cy="3437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it">
                <a:solidFill>
                  <a:srgbClr val="FFFFFF"/>
                </a:solidFill>
                <a:latin typeface="Lato"/>
                <a:ea typeface="Lato"/>
                <a:cs typeface="Lato"/>
                <a:sym typeface="Lato"/>
              </a:rPr>
              <a:t>C</a:t>
            </a:r>
            <a:r>
              <a:rPr lang="it">
                <a:solidFill>
                  <a:srgbClr val="FFFFFF"/>
                </a:solidFill>
                <a:latin typeface="Lato"/>
                <a:ea typeface="Lato"/>
                <a:cs typeface="Lato"/>
                <a:sym typeface="Lato"/>
              </a:rPr>
              <a:t>reated to represent the two cards of a player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rPr lang="it">
                <a:solidFill>
                  <a:srgbClr val="FFFFFF"/>
                </a:solidFill>
                <a:latin typeface="Lato"/>
                <a:ea typeface="Lato"/>
                <a:cs typeface="Lato"/>
                <a:sym typeface="Lato"/>
              </a:rPr>
              <a:t>The order relation </a:t>
            </a:r>
            <a:r>
              <a:rPr lang="it">
                <a:solidFill>
                  <a:schemeClr val="lt1"/>
                </a:solidFill>
                <a:latin typeface="Lato"/>
                <a:ea typeface="Lato"/>
                <a:cs typeface="Lato"/>
                <a:sym typeface="Lato"/>
              </a:rPr>
              <a:t>operators </a:t>
            </a:r>
            <a:r>
              <a:rPr lang="it">
                <a:solidFill>
                  <a:srgbClr val="FFFFFF"/>
                </a:solidFill>
                <a:latin typeface="Lato"/>
                <a:ea typeface="Lato"/>
                <a:cs typeface="Lato"/>
                <a:sym typeface="Lato"/>
              </a:rPr>
              <a:t>have been redefined in order to compare two player hands.</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rPr lang="it">
                <a:solidFill>
                  <a:srgbClr val="FFFFFF"/>
                </a:solidFill>
                <a:latin typeface="Lato"/>
                <a:ea typeface="Lato"/>
                <a:cs typeface="Lato"/>
                <a:sym typeface="Lato"/>
              </a:rPr>
              <a:t>There are also </a:t>
            </a:r>
            <a:r>
              <a:rPr lang="it">
                <a:solidFill>
                  <a:schemeClr val="lt1"/>
                </a:solidFill>
                <a:latin typeface="Lato"/>
                <a:ea typeface="Lato"/>
                <a:cs typeface="Lato"/>
                <a:sym typeface="Lato"/>
              </a:rPr>
              <a:t>operators </a:t>
            </a:r>
            <a:r>
              <a:rPr lang="it">
                <a:solidFill>
                  <a:srgbClr val="FFFFFF"/>
                </a:solidFill>
                <a:latin typeface="Lato"/>
                <a:ea typeface="Lato"/>
                <a:cs typeface="Lato"/>
                <a:sym typeface="Lato"/>
              </a:rPr>
              <a:t>to get the card number or the suit of the two cards and operations to check for pair/flush.</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a:p>
            <a:pPr indent="0" lvl="0" marL="0" rtl="0" algn="just">
              <a:spcBef>
                <a:spcPts val="0"/>
              </a:spcBef>
              <a:spcAft>
                <a:spcPts val="0"/>
              </a:spcAft>
              <a:buNone/>
            </a:pPr>
            <a:r>
              <a:t/>
            </a:r>
            <a:endParaRPr>
              <a:solidFill>
                <a:srgbClr val="FFFFFF"/>
              </a:solidFill>
              <a:latin typeface="Lato"/>
              <a:ea typeface="Lato"/>
              <a:cs typeface="Lato"/>
              <a:sym typeface="Lato"/>
            </a:endParaRPr>
          </a:p>
        </p:txBody>
      </p:sp>
      <p:pic>
        <p:nvPicPr>
          <p:cNvPr id="156" name="Google Shape;156;p21"/>
          <p:cNvPicPr preferRelativeResize="0"/>
          <p:nvPr/>
        </p:nvPicPr>
        <p:blipFill>
          <a:blip r:embed="rId3">
            <a:alphaModFix/>
          </a:blip>
          <a:stretch>
            <a:fillRect/>
          </a:stretch>
        </p:blipFill>
        <p:spPr>
          <a:xfrm>
            <a:off x="4877550" y="1247775"/>
            <a:ext cx="3459750" cy="1323975"/>
          </a:xfrm>
          <a:prstGeom prst="rect">
            <a:avLst/>
          </a:prstGeom>
          <a:noFill/>
          <a:ln>
            <a:noFill/>
          </a:ln>
        </p:spPr>
      </p:pic>
      <p:pic>
        <p:nvPicPr>
          <p:cNvPr id="157" name="Google Shape;157;p21"/>
          <p:cNvPicPr preferRelativeResize="0"/>
          <p:nvPr/>
        </p:nvPicPr>
        <p:blipFill>
          <a:blip r:embed="rId4">
            <a:alphaModFix/>
          </a:blip>
          <a:stretch>
            <a:fillRect/>
          </a:stretch>
        </p:blipFill>
        <p:spPr>
          <a:xfrm>
            <a:off x="5174525" y="2900650"/>
            <a:ext cx="2865800" cy="1612950"/>
          </a:xfrm>
          <a:prstGeom prst="rect">
            <a:avLst/>
          </a:prstGeom>
          <a:noFill/>
          <a:ln>
            <a:noFill/>
          </a:ln>
        </p:spPr>
      </p:pic>
      <p:sp>
        <p:nvSpPr>
          <p:cNvPr id="158" name="Google Shape;158;p21"/>
          <p:cNvSpPr/>
          <p:nvPr/>
        </p:nvSpPr>
        <p:spPr>
          <a:xfrm>
            <a:off x="5174525" y="2900650"/>
            <a:ext cx="1816800" cy="133800"/>
          </a:xfrm>
          <a:prstGeom prst="rect">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1"/>
          <p:cNvSpPr/>
          <p:nvPr/>
        </p:nvSpPr>
        <p:spPr>
          <a:xfrm>
            <a:off x="5174525" y="3439650"/>
            <a:ext cx="2423100" cy="133800"/>
          </a:xfrm>
          <a:prstGeom prst="rect">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1"/>
          <p:cNvSpPr/>
          <p:nvPr/>
        </p:nvSpPr>
        <p:spPr>
          <a:xfrm>
            <a:off x="5174525" y="3978650"/>
            <a:ext cx="2865900" cy="133800"/>
          </a:xfrm>
          <a:prstGeom prst="rect">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