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1071" r:id="rId3"/>
    <p:sldId id="1242" r:id="rId5"/>
    <p:sldId id="1255" r:id="rId6"/>
    <p:sldId id="1354" r:id="rId7"/>
    <p:sldId id="1256" r:id="rId8"/>
    <p:sldId id="1341" r:id="rId9"/>
    <p:sldId id="1379" r:id="rId10"/>
    <p:sldId id="1368" r:id="rId11"/>
    <p:sldId id="1383" r:id="rId12"/>
    <p:sldId id="1395" r:id="rId13"/>
    <p:sldId id="1176" r:id="rId14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3354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97"/>
        <p:guide pos="2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929"/>
        <p:guide pos="22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产品运行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市场分析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投资回报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1-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6565" y="-274955"/>
            <a:ext cx="10057765" cy="755142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2260" y="2678430"/>
            <a:ext cx="8698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超时订单自动关闭的实现</a:t>
            </a:r>
            <a:endParaRPr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checker/>
      </p:transition>
    </mc:Choice>
    <mc:Fallback>
      <p:transition spd="slow" advClick="0" advTm="6000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方案总结</a:t>
            </a:r>
            <a:endParaRPr 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990" y="1786255"/>
            <a:ext cx="77571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r>
              <a:rPr lang="en-US" altLang="zh-CN" b="1"/>
              <a:t>DB</a:t>
            </a:r>
            <a:r>
              <a:rPr lang="zh-CN" altLang="en-US" b="1"/>
              <a:t>轮询</a:t>
            </a:r>
            <a:endParaRPr lang="zh-CN" altLang="en-US" b="1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优点：实现简单、无技术难点、异常恢复、支持分布式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集群环境；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缺点：影响数据库性能；</a:t>
            </a:r>
            <a:endParaRPr lang="zh-CN" altLang="en-US"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r>
              <a:rPr lang="en-US" altLang="zh-CN" b="1">
                <a:sym typeface="+mn-ea"/>
              </a:rPr>
              <a:t>DelayedQueue</a:t>
            </a:r>
            <a:endParaRPr lang="en-US" altLang="zh-CN" b="1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优点：实现简单、性能较好；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缺点：异常恢复困难、只适用于单机环境，分布式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集群实现困难；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Redis</a:t>
            </a:r>
            <a:endParaRPr lang="en-US" altLang="zh-CN" b="1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优点：解耦、异常恢复、支持分布式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集群环境；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缺点：增加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维护；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05941" y="3004503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非常感谢您的观看！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/>
    </mc:Choice>
    <mc:Fallback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165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课程目录 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-9022" y="1742306"/>
            <a:ext cx="4112658" cy="3715566"/>
            <a:chOff x="0" y="1569337"/>
            <a:chExt cx="5484146" cy="4954631"/>
          </a:xfrm>
        </p:grpSpPr>
        <p:sp>
          <p:nvSpPr>
            <p:cNvPr id="851" name="Freeform 5"/>
            <p:cNvSpPr/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Freeform 6"/>
            <p:cNvSpPr/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Freeform 7"/>
            <p:cNvSpPr/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Freeform 8"/>
            <p:cNvSpPr/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Freeform 9"/>
            <p:cNvSpPr/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rgbClr val="392F2E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Freeform 10"/>
            <p:cNvSpPr/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Freeform 11"/>
            <p:cNvSpPr/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Freeform 12"/>
            <p:cNvSpPr/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Freeform 13"/>
            <p:cNvSpPr/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Freeform 14"/>
            <p:cNvSpPr/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039"/>
            <p:cNvSpPr/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040"/>
            <p:cNvSpPr/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041"/>
            <p:cNvSpPr/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042"/>
            <p:cNvSpPr/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043"/>
            <p:cNvSpPr/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2" tIns="34287" rIns="68572" bIns="34287" numCol="1" anchor="t" anchorCtr="0" compatLnSpc="1"/>
            <a:p>
              <a:pPr algn="ctr">
                <a:lnSpc>
                  <a:spcPct val="120000"/>
                </a:lnSpc>
              </a:pPr>
              <a:endParaRPr lang="en-GB" sz="8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9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0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3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4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4286" tIns="14286" rIns="14286" bIns="14286" anchor="ctr"/>
              <a:p>
                <a:pPr algn="ctr" defTabSz="170815" hangingPunct="0">
                  <a:lnSpc>
                    <a:spcPct val="120000"/>
                  </a:lnSpc>
                </a:pPr>
                <a:endParaRPr lang="en-US" sz="85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106" name="Freeform 1105"/>
          <p:cNvSpPr>
            <a:spLocks noEditPoints="1"/>
          </p:cNvSpPr>
          <p:nvPr/>
        </p:nvSpPr>
        <p:spPr bwMode="auto">
          <a:xfrm>
            <a:off x="4615545" y="2538260"/>
            <a:ext cx="340021" cy="373079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2" tIns="34287" rIns="68572" bIns="34287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7785" y="25406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延时任务特点</a:t>
            </a:r>
            <a:endParaRPr lang="zh-CN"/>
          </a:p>
        </p:txBody>
      </p:sp>
      <p:sp>
        <p:nvSpPr>
          <p:cNvPr id="10" name="Freeform 1105"/>
          <p:cNvSpPr>
            <a:spLocks noEditPoints="1"/>
          </p:cNvSpPr>
          <p:nvPr/>
        </p:nvSpPr>
        <p:spPr bwMode="auto">
          <a:xfrm>
            <a:off x="4615545" y="3375190"/>
            <a:ext cx="340021" cy="373079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2" tIns="34287" rIns="68572" bIns="34287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7785" y="33775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实现方案及总结</a:t>
            </a:r>
            <a:endParaRPr lang="zh-CN"/>
          </a:p>
        </p:txBody>
      </p:sp>
      <p:sp>
        <p:nvSpPr>
          <p:cNvPr id="12" name="Freeform 1105"/>
          <p:cNvSpPr>
            <a:spLocks noEditPoints="1"/>
          </p:cNvSpPr>
          <p:nvPr/>
        </p:nvSpPr>
        <p:spPr bwMode="auto">
          <a:xfrm>
            <a:off x="4615545" y="4248315"/>
            <a:ext cx="340021" cy="373079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2" tIns="34287" rIns="68572" bIns="34287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675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37785" y="425069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互联网架构技能树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场景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1611630"/>
            <a:ext cx="623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订单系统中，用户下单</a:t>
            </a:r>
            <a:r>
              <a:rPr lang="en-US" altLang="zh-CN"/>
              <a:t>30</a:t>
            </a:r>
            <a:r>
              <a:rPr lang="zh-CN" altLang="en-US"/>
              <a:t>分钟未支付成功，自动取消订单。</a:t>
            </a:r>
            <a:endParaRPr lang="zh-CN" altLang="en-US"/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2256790"/>
            <a:ext cx="5821680" cy="418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延时任务特点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9830" y="1885315"/>
            <a:ext cx="6783705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/>
              <a:t>         </a:t>
            </a:r>
            <a:r>
              <a:rPr lang="zh-CN"/>
              <a:t>延时任务不同于定时任务，一般定时任务中需要批量处理数据或任务；而</a:t>
            </a:r>
            <a:r>
              <a:rPr lang="zh-CN" b="1"/>
              <a:t>延时任务是某事件触发一定时间</a:t>
            </a:r>
            <a:r>
              <a:rPr lang="zh-CN" b="1">
                <a:sym typeface="+mn-ea"/>
              </a:rPr>
              <a:t>后</a:t>
            </a:r>
            <a:r>
              <a:rPr lang="zh-CN" b="1"/>
              <a:t>需要触发另外一个任务</a:t>
            </a:r>
            <a:r>
              <a:rPr lang="zh-CN"/>
              <a:t>，不是统一执行。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实现策略（一）</a:t>
            </a:r>
            <a:endParaRPr 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786255"/>
            <a:ext cx="755904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b="1">
                <a:solidFill>
                  <a:schemeClr val="tx1"/>
                </a:solidFill>
                <a:sym typeface="+mn-ea"/>
              </a:rPr>
              <a:t>数据库轮询</a:t>
            </a:r>
            <a:endParaRPr lang="zh-CN" b="1">
              <a:solidFill>
                <a:schemeClr val="tx1"/>
              </a:solidFill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小型项目常用方式，通过一个线程去扫描数据库或数据库定时任务，通过订单时间判断超时的订单，进行更新状态或其他操作。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实现策略（二）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786255"/>
            <a:ext cx="7559040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>
                <a:sym typeface="+mn-ea"/>
              </a:rPr>
              <a:t>JDK</a:t>
            </a:r>
            <a:r>
              <a:rPr lang="zh-CN" altLang="en-US" b="1">
                <a:sym typeface="+mn-ea"/>
              </a:rPr>
              <a:t>延迟队列</a:t>
            </a:r>
            <a:endParaRPr lang="zh-CN" b="1">
              <a:solidFill>
                <a:schemeClr val="tx1"/>
              </a:solidFill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DelayQueue是一个无界阻塞队列，只有在延迟期满时才能从中获取元素，放入DelayQueue中的对象需要实现</a:t>
            </a:r>
            <a:r>
              <a:rPr lang="en-US" altLang="zh-CN">
                <a:sym typeface="+mn-ea"/>
              </a:rPr>
              <a:t>Delayed</a:t>
            </a:r>
            <a:r>
              <a:rPr lang="zh-CN" altLang="en-US">
                <a:sym typeface="+mn-ea"/>
              </a:rPr>
              <a:t>接口。</a:t>
            </a:r>
            <a:endParaRPr lang="zh-CN" altLang="en-US"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48329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实现策略（二）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DelayedQueue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实现工作流程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532765" y="2277745"/>
            <a:ext cx="1187450" cy="72390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生产者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流程图: 过程 2"/>
          <p:cNvSpPr/>
          <p:nvPr/>
        </p:nvSpPr>
        <p:spPr>
          <a:xfrm>
            <a:off x="6560185" y="4036695"/>
            <a:ext cx="1187450" cy="723900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消费者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" name="直接箭头连接符 6"/>
          <p:cNvCxnSpPr>
            <a:stCxn id="2" idx="3"/>
            <a:endCxn id="10" idx="1"/>
          </p:cNvCxnSpPr>
          <p:nvPr/>
        </p:nvCxnSpPr>
        <p:spPr>
          <a:xfrm>
            <a:off x="1720215" y="2639695"/>
            <a:ext cx="2699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" idx="0"/>
          </p:cNvCxnSpPr>
          <p:nvPr/>
        </p:nvCxnSpPr>
        <p:spPr>
          <a:xfrm flipH="1" flipV="1">
            <a:off x="7150735" y="3018790"/>
            <a:ext cx="3175" cy="10179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49450" y="217932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生产者生成一个</a:t>
            </a:r>
            <a:r>
              <a:rPr lang="zh-CN"/>
              <a:t>任务</a:t>
            </a:r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4419600" y="2277745"/>
            <a:ext cx="2719705" cy="723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251450" y="3488055"/>
            <a:ext cx="3801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通过</a:t>
            </a:r>
            <a:r>
              <a:rPr lang="en-US" altLang="zh-CN"/>
              <a:t>poll()/take()</a:t>
            </a:r>
            <a:r>
              <a:rPr lang="zh-CN" altLang="en-US"/>
              <a:t>方法获取超时的任务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28820" y="2459355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Delayed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5010785" y="1909445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ym typeface="+mn-ea"/>
              </a:rPr>
              <a:t>DelayedQueue</a:t>
            </a:r>
            <a:endParaRPr lang="zh-CN"/>
          </a:p>
        </p:txBody>
      </p:sp>
      <p:sp>
        <p:nvSpPr>
          <p:cNvPr id="15" name="椭圆 14"/>
          <p:cNvSpPr/>
          <p:nvPr/>
        </p:nvSpPr>
        <p:spPr>
          <a:xfrm>
            <a:off x="5368925" y="245999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Delayed</a:t>
            </a:r>
            <a:endParaRPr lang="en-US" altLang="zh-CN" sz="900"/>
          </a:p>
        </p:txBody>
      </p:sp>
      <p:sp>
        <p:nvSpPr>
          <p:cNvPr id="17" name="文本框 16"/>
          <p:cNvSpPr txBox="1"/>
          <p:nvPr/>
        </p:nvSpPr>
        <p:spPr>
          <a:xfrm>
            <a:off x="6320790" y="4760595"/>
            <a:ext cx="166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ConsumerDelay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0205" y="3018790"/>
            <a:ext cx="1656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ProducerDelay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015" y="5448300"/>
            <a:ext cx="814197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poll()</a:t>
            </a:r>
            <a:r>
              <a:rPr lang="zh-CN" altLang="en-US" sz="1600"/>
              <a:t>：获取并移除队列的超时元素，没有则返回空。</a:t>
            </a:r>
            <a:endParaRPr lang="zh-CN" altLang="en-US" sz="1600"/>
          </a:p>
          <a:p>
            <a:pPr algn="l"/>
            <a:endParaRPr lang="zh-CN" altLang="en-US" sz="1400">
              <a:sym typeface="+mn-ea"/>
            </a:endParaRPr>
          </a:p>
          <a:p>
            <a:pPr algn="l"/>
            <a:r>
              <a:rPr lang="en-US" altLang="zh-CN" sz="1600"/>
              <a:t>take()</a:t>
            </a:r>
            <a:r>
              <a:rPr lang="zh-CN" altLang="en-US" sz="1600"/>
              <a:t>：获取并移除队列的超时元素，如果没有则</a:t>
            </a:r>
            <a:r>
              <a:rPr lang="en-US" altLang="zh-CN" sz="1600"/>
              <a:t>wait</a:t>
            </a:r>
            <a:r>
              <a:rPr lang="zh-CN" altLang="en-US" sz="1600"/>
              <a:t>当前线程，直到有元素满足超时条件，返回结果。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实现策略（三）</a:t>
            </a:r>
            <a:endParaRPr 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786255"/>
            <a:ext cx="7635875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>
                <a:sym typeface="+mn-ea"/>
              </a:rPr>
              <a:t>Redis </a:t>
            </a:r>
            <a:r>
              <a:rPr lang="zh-CN" altLang="en-US" b="1">
                <a:sym typeface="+mn-ea"/>
              </a:rPr>
              <a:t>有序集合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sortedSet</a:t>
            </a:r>
            <a:r>
              <a:rPr lang="zh-CN" altLang="en-US">
                <a:sym typeface="+mn-ea"/>
              </a:rPr>
              <a:t>集合（</a:t>
            </a:r>
            <a:r>
              <a:rPr lang="en-US" altLang="zh-CN">
                <a:sym typeface="+mn-ea"/>
              </a:rPr>
              <a:t>sorted set</a:t>
            </a:r>
            <a:r>
              <a:rPr lang="zh-CN" altLang="en-US">
                <a:sym typeface="+mn-ea"/>
              </a:rPr>
              <a:t>也叫</a:t>
            </a:r>
            <a:r>
              <a:rPr lang="en-US" altLang="zh-CN">
                <a:sym typeface="+mn-ea"/>
              </a:rPr>
              <a:t>zset</a:t>
            </a:r>
            <a:r>
              <a:rPr lang="zh-CN" altLang="en-US">
                <a:sym typeface="+mn-ea"/>
              </a:rPr>
              <a:t>）是一个有序集合，每个元素（</a:t>
            </a:r>
            <a:r>
              <a:rPr lang="en-US" altLang="zh-CN">
                <a:sym typeface="+mn-ea"/>
              </a:rPr>
              <a:t>member</a:t>
            </a:r>
            <a:r>
              <a:rPr lang="zh-CN" altLang="en-US">
                <a:sym typeface="+mn-ea"/>
              </a:rPr>
              <a:t>）都关联了一个</a:t>
            </a:r>
            <a:r>
              <a:rPr lang="en-US" altLang="zh-CN">
                <a:sym typeface="+mn-ea"/>
              </a:rPr>
              <a:t>score</a:t>
            </a:r>
            <a:r>
              <a:rPr lang="zh-CN" altLang="en-US">
                <a:sym typeface="+mn-ea"/>
              </a:rPr>
              <a:t>，可以通过</a:t>
            </a:r>
            <a:r>
              <a:rPr lang="en-US" altLang="zh-CN">
                <a:sym typeface="+mn-ea"/>
              </a:rPr>
              <a:t>score</a:t>
            </a:r>
            <a:r>
              <a:rPr lang="zh-CN" altLang="en-US">
                <a:sym typeface="+mn-ea"/>
              </a:rPr>
              <a:t>排序获取集合中的值。</a:t>
            </a:r>
            <a:endParaRPr lang="zh-CN" altLang="en-US"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zset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常用命令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        添加元素：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zadd key score member [[score member] [score member] ...]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    按顺序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查询元素：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zrange key start stop [withscores]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查询元素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score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：zscore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key member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移除元素：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zrem key member [member ...]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QQ截图20170926134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100330"/>
            <a:ext cx="3568065" cy="1685925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实现策略（三）</a:t>
            </a:r>
            <a:endParaRPr 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786255"/>
            <a:ext cx="7559040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>
                <a:sym typeface="+mn-ea"/>
              </a:rPr>
              <a:t>Redis </a:t>
            </a:r>
            <a:r>
              <a:rPr lang="zh-CN" altLang="en-US" b="1">
                <a:sym typeface="+mn-ea"/>
              </a:rPr>
              <a:t>有序集合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lvl="1"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将订单超时时间戳与订单号分别设置为</a:t>
            </a:r>
            <a:r>
              <a:rPr lang="en-US" altLang="zh-CN">
                <a:sym typeface="+mn-ea"/>
              </a:rPr>
              <a:t>score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member</a:t>
            </a:r>
            <a:r>
              <a:rPr lang="zh-CN" altLang="en-US">
                <a:sym typeface="+mn-ea"/>
              </a:rPr>
              <a:t>，系统扫描第一个元素判断是否超时。</a:t>
            </a:r>
            <a:endParaRPr lang="zh-CN" altLang="en-US"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1123950" y="4011930"/>
            <a:ext cx="1187450" cy="72390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生产者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4859655" y="5891530"/>
            <a:ext cx="1187450" cy="723900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消费者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93845" y="3649980"/>
            <a:ext cx="2719705" cy="144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184650" y="38214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ym typeface="+mn-ea"/>
              </a:rPr>
              <a:t>K-V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4609148" y="3281680"/>
            <a:ext cx="1688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ym typeface="+mn-ea"/>
              </a:rPr>
              <a:t>Redis Sorted Set</a:t>
            </a:r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5018405" y="38214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K-V</a:t>
            </a:r>
            <a:endParaRPr lang="en-US" altLang="zh-CN" sz="900"/>
          </a:p>
        </p:txBody>
      </p:sp>
      <p:cxnSp>
        <p:nvCxnSpPr>
          <p:cNvPr id="7" name="直接箭头连接符 6"/>
          <p:cNvCxnSpPr>
            <a:stCxn id="2" idx="3"/>
            <a:endCxn id="10" idx="1"/>
          </p:cNvCxnSpPr>
          <p:nvPr/>
        </p:nvCxnSpPr>
        <p:spPr>
          <a:xfrm flipV="1">
            <a:off x="2311400" y="4370705"/>
            <a:ext cx="178244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05710" y="4011930"/>
            <a:ext cx="1393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zadd</a:t>
            </a:r>
            <a:r>
              <a:rPr lang="zh-CN" altLang="en-US"/>
              <a:t>添加</a:t>
            </a:r>
            <a:r>
              <a:rPr lang="en-US" altLang="zh-CN"/>
              <a:t>K-V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454015" y="5466080"/>
            <a:ext cx="2891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</a:t>
            </a:r>
            <a:r>
              <a:rPr lang="en-US"/>
              <a:t>range</a:t>
            </a:r>
            <a:r>
              <a:rPr lang="zh-CN" altLang="en-US"/>
              <a:t>查询</a:t>
            </a:r>
            <a:r>
              <a:rPr lang="en-US" altLang="zh-CN"/>
              <a:t>score</a:t>
            </a:r>
            <a:r>
              <a:rPr lang="zh-CN" altLang="en-US"/>
              <a:t>最小的元素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3" idx="0"/>
            <a:endCxn id="10" idx="2"/>
          </p:cNvCxnSpPr>
          <p:nvPr/>
        </p:nvCxnSpPr>
        <p:spPr>
          <a:xfrm flipV="1">
            <a:off x="5453380" y="5091430"/>
            <a:ext cx="635" cy="8001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883275" y="38214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K-V</a:t>
            </a:r>
            <a:endParaRPr lang="en-US" altLang="zh-CN" sz="900"/>
          </a:p>
        </p:txBody>
      </p:sp>
      <p:sp>
        <p:nvSpPr>
          <p:cNvPr id="19" name="椭圆 18"/>
          <p:cNvSpPr/>
          <p:nvPr/>
        </p:nvSpPr>
        <p:spPr>
          <a:xfrm>
            <a:off x="4184650" y="43802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ym typeface="+mn-ea"/>
              </a:rPr>
              <a:t>K-V</a:t>
            </a:r>
            <a:endParaRPr lang="en-US" altLang="zh-CN" sz="900"/>
          </a:p>
        </p:txBody>
      </p:sp>
      <p:sp>
        <p:nvSpPr>
          <p:cNvPr id="20" name="椭圆 19"/>
          <p:cNvSpPr/>
          <p:nvPr/>
        </p:nvSpPr>
        <p:spPr>
          <a:xfrm>
            <a:off x="5018405" y="43802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K-V</a:t>
            </a:r>
            <a:endParaRPr lang="en-US" altLang="zh-CN" sz="900"/>
          </a:p>
        </p:txBody>
      </p:sp>
      <p:sp>
        <p:nvSpPr>
          <p:cNvPr id="21" name="椭圆 20"/>
          <p:cNvSpPr/>
          <p:nvPr/>
        </p:nvSpPr>
        <p:spPr>
          <a:xfrm>
            <a:off x="5883275" y="4380230"/>
            <a:ext cx="83375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K-V</a:t>
            </a:r>
            <a:endParaRPr lang="en-US" altLang="zh-CN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演示</Application>
  <PresentationFormat>全屏显示(4:3)</PresentationFormat>
  <Paragraphs>109</Paragraphs>
  <Slides>11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Open Sans</vt:lpstr>
      <vt:lpstr>冬青黑体简体中文 W3</vt:lpstr>
      <vt:lpstr>微软雅黑</vt:lpstr>
      <vt:lpstr>FontAwesome</vt:lpstr>
      <vt:lpstr>Lato Light</vt:lpstr>
      <vt:lpstr>Lato Regular</vt:lpstr>
      <vt:lpstr>Wingdings</vt:lpstr>
      <vt:lpstr>Calibri</vt:lpstr>
      <vt:lpstr>Times New Roman</vt:lpstr>
      <vt:lpstr>Arial Unicode MS</vt:lpstr>
      <vt:lpstr>黑体</vt:lpstr>
      <vt:lpstr>HelveticaNeue LT 43 LightEx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90后老头</cp:lastModifiedBy>
  <cp:revision>817</cp:revision>
  <dcterms:created xsi:type="dcterms:W3CDTF">2014-11-09T01:07:00Z</dcterms:created>
  <dcterms:modified xsi:type="dcterms:W3CDTF">2018-05-11T08:23:33Z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