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1" r:id="rId3"/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Helvetica Neue"/>
      <p:regular r:id="rId25"/>
      <p:bold r:id="rId26"/>
      <p:italic r:id="rId27"/>
      <p:boldItalic r:id="rId28"/>
    </p:embeddedFont>
    <p:embeddedFont>
      <p:font typeface="Helvetica Neue Light"/>
      <p:regular r:id="rId29"/>
      <p:bold r:id="rId30"/>
      <p:italic r:id="rId31"/>
      <p:boldItalic r:id="rId32"/>
    </p:embeddedFont>
    <p:embeddedFont>
      <p:font typeface="Gill Sans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font" Target="fonts/HelveticaNeue-bold.fntdata"/><Relationship Id="rId25" Type="http://schemas.openxmlformats.org/officeDocument/2006/relationships/font" Target="fonts/HelveticaNeue-regular.fntdata"/><Relationship Id="rId28" Type="http://schemas.openxmlformats.org/officeDocument/2006/relationships/font" Target="fonts/HelveticaNeue-boldItalic.fntdata"/><Relationship Id="rId27" Type="http://schemas.openxmlformats.org/officeDocument/2006/relationships/font" Target="fonts/HelveticaNeue-italic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Ligh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Light-italic.fntdata"/><Relationship Id="rId30" Type="http://schemas.openxmlformats.org/officeDocument/2006/relationships/font" Target="fonts/HelveticaNeueLight-bold.fntdata"/><Relationship Id="rId11" Type="http://schemas.openxmlformats.org/officeDocument/2006/relationships/slide" Target="slides/slide5.xml"/><Relationship Id="rId33" Type="http://schemas.openxmlformats.org/officeDocument/2006/relationships/font" Target="fonts/GillSans-regular.fntdata"/><Relationship Id="rId10" Type="http://schemas.openxmlformats.org/officeDocument/2006/relationships/slide" Target="slides/slide4.xml"/><Relationship Id="rId32" Type="http://schemas.openxmlformats.org/officeDocument/2006/relationships/font" Target="fonts/HelveticaNeueLight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GillSans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be483e1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7be483e1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6dd7223b6_0_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26dd7223b6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6dd7223b6_0_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26dd7223b6_0_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5b0ea2615_8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25b0ea2615_8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6dd7223b6_0_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26dd7223b6_0_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6dd7223b6_0_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26dd7223b6_0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5b0ea2615_8_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25b0ea2615_8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8e8021425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8e8021425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5b2dfa86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5b2dfa86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6dd7223b6_0_1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26dd7223b6_0_1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b53c559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7b53c559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8e8021425_1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Google Shape;160;g28e8021425_1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8e8021425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8e8021425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dd7223b6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26dd7223b6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6dd7223b6_0_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26dd7223b6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dd7223b6_0_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26dd7223b6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6dd7223b6_0_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26dd7223b6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8e8021425_1_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28e8021425_1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2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4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6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8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9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2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5" name="Google Shape;125;p32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6" name="Google Shape;126;p32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copy" type="tx">
  <p:cSld name="TITLE_AND_BOD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9" name="Google Shape;129;p33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0" name="Google Shape;130;p3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3" name="Google Shape;133;p34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4" name="Google Shape;134;p34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7" name="Google Shape;137;p3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8" name="Google Shape;138;p35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6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1" name="Google Shape;121;p31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2" name="Google Shape;122;p31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1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2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Relationship Id="rId4" Type="http://schemas.openxmlformats.org/officeDocument/2006/relationships/hyperlink" Target="https://github.com/jcjohnson/pytorch-examples" TargetMode="External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Relationship Id="rId4" Type="http://schemas.openxmlformats.org/officeDocument/2006/relationships/hyperlink" Target="https://github.com/jcjohnson/pytorch-examples" TargetMode="External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8.jpg"/><Relationship Id="rId9" Type="http://schemas.openxmlformats.org/officeDocument/2006/relationships/image" Target="../media/image17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6.png"/><Relationship Id="rId8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16.jpg"/><Relationship Id="rId5" Type="http://schemas.openxmlformats.org/officeDocument/2006/relationships/hyperlink" Target="http://pytorch.org/tutorials/beginner/blitz/cifar10_tutorial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image" Target="../media/image16.jpg"/><Relationship Id="rId9" Type="http://schemas.openxmlformats.org/officeDocument/2006/relationships/image" Target="../media/image18.png"/><Relationship Id="rId5" Type="http://schemas.openxmlformats.org/officeDocument/2006/relationships/hyperlink" Target="http://pytorch.org/tutorials/beginner/blitz/cifar10_tutorial.html" TargetMode="External"/><Relationship Id="rId6" Type="http://schemas.openxmlformats.org/officeDocument/2006/relationships/image" Target="../media/image5.png"/><Relationship Id="rId7" Type="http://schemas.openxmlformats.org/officeDocument/2006/relationships/image" Target="../media/image7.png"/><Relationship Id="rId8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pytorch.org/docs/master/optim.html#algorithm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pytorch.org/tutorials/beginner/pytorch_with_examples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hyperlink" Target="https://github.com/jcjohnson/pytorch-examples" TargetMode="External"/><Relationship Id="rId5" Type="http://schemas.openxmlformats.org/officeDocument/2006/relationships/image" Target="../media/image10.pn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Relationship Id="rId4" Type="http://schemas.openxmlformats.org/officeDocument/2006/relationships/hyperlink" Target="https://github.com/jcjohnson/pytorch-examples" TargetMode="External"/><Relationship Id="rId5" Type="http://schemas.openxmlformats.org/officeDocument/2006/relationships/image" Target="../media/image10.png"/><Relationship Id="rId6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Relationship Id="rId4" Type="http://schemas.openxmlformats.org/officeDocument/2006/relationships/hyperlink" Target="https://github.com/jcjohnson/pytorch-examples" TargetMode="External"/><Relationship Id="rId5" Type="http://schemas.openxmlformats.org/officeDocument/2006/relationships/image" Target="../media/image10.png"/><Relationship Id="rId6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Google Shape;14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Google Shape;14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Image" id="148" name="Google Shape;148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7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5: Linear regression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PyTorch way</a:t>
            </a:r>
            <a:endParaRPr sz="500"/>
          </a:p>
        </p:txBody>
      </p:sp>
      <p:sp>
        <p:nvSpPr>
          <p:cNvPr id="150" name="Google Shape;150;p37"/>
          <p:cNvSpPr txBox="1"/>
          <p:nvPr/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lang="en" sz="16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hunkim+ml@gmail.com</a:t>
            </a: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https://github.com/hunkim/PyTorchZeroToAll</a:t>
            </a: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6"/>
          <p:cNvSpPr txBox="1"/>
          <p:nvPr>
            <p:ph type="title"/>
          </p:nvPr>
        </p:nvSpPr>
        <p:spPr>
          <a:xfrm>
            <a:off x="288271" y="70247"/>
            <a:ext cx="70266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Testing Model</a:t>
            </a:r>
            <a:endParaRPr/>
          </a:p>
        </p:txBody>
      </p:sp>
      <p:pic>
        <p:nvPicPr>
          <p:cNvPr descr="Image" id="227" name="Google Shape;22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46"/>
          <p:cNvSpPr txBox="1"/>
          <p:nvPr/>
        </p:nvSpPr>
        <p:spPr>
          <a:xfrm>
            <a:off x="5540871" y="4913949"/>
            <a:ext cx="35862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https://github.com/jcjohnson/pytorch-examples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pic>
        <p:nvPicPr>
          <p:cNvPr descr="Image" id="229" name="Google Shape;229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4517" y="1501952"/>
            <a:ext cx="4548763" cy="21395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30" name="Google Shape;230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2031" y="3681182"/>
            <a:ext cx="5604670" cy="670908"/>
          </a:xfrm>
          <a:prstGeom prst="rect">
            <a:avLst/>
          </a:prstGeom>
          <a:noFill/>
          <a:ln cap="flat" cmpd="sng" w="25400">
            <a:solidFill>
              <a:srgbClr val="F3F7F5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63500" rotWithShape="0" dir="3600000" dist="25400">
              <a:srgbClr val="000000">
                <a:alpha val="698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7"/>
          <p:cNvSpPr txBox="1"/>
          <p:nvPr>
            <p:ph type="title"/>
          </p:nvPr>
        </p:nvSpPr>
        <p:spPr>
          <a:xfrm>
            <a:off x="288271" y="70247"/>
            <a:ext cx="70266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</a:t>
            </a:r>
            <a:endParaRPr/>
          </a:p>
        </p:txBody>
      </p:sp>
      <p:pic>
        <p:nvPicPr>
          <p:cNvPr descr="Image" id="236" name="Google Shape;23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7"/>
          <p:cNvSpPr txBox="1"/>
          <p:nvPr/>
        </p:nvSpPr>
        <p:spPr>
          <a:xfrm>
            <a:off x="5540871" y="4913949"/>
            <a:ext cx="35862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https://github.com/jcjohnson/pytorch-examples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pic>
        <p:nvPicPr>
          <p:cNvPr descr="Image" id="238" name="Google Shape;238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4517" y="1501952"/>
            <a:ext cx="4548763" cy="21395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39" name="Google Shape;239;p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2031" y="3681182"/>
            <a:ext cx="5604670" cy="670908"/>
          </a:xfrm>
          <a:prstGeom prst="rect">
            <a:avLst/>
          </a:prstGeom>
          <a:noFill/>
          <a:ln cap="flat" cmpd="sng" w="25400">
            <a:solidFill>
              <a:srgbClr val="F3F7F5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63500" rotWithShape="0" dir="3600000" dist="25400">
              <a:srgbClr val="000000">
                <a:alpha val="69800"/>
              </a:srgbClr>
            </a:outerShdw>
          </a:effectLst>
        </p:spPr>
      </p:pic>
      <p:pic>
        <p:nvPicPr>
          <p:cNvPr descr="Image" id="240" name="Google Shape;240;p4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999262" y="1239003"/>
            <a:ext cx="2830810" cy="3651401"/>
          </a:xfrm>
          <a:prstGeom prst="rect">
            <a:avLst/>
          </a:prstGeom>
          <a:noFill/>
          <a:ln>
            <a:noFill/>
          </a:ln>
          <a:effectLst>
            <a:outerShdw blurRad="355600" rotWithShape="0" dir="5400000" dist="177800">
              <a:srgbClr val="000000">
                <a:alpha val="698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45" name="Google Shape;24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405" y="44517"/>
            <a:ext cx="4766797" cy="49887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46" name="Google Shape;246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51" name="Google Shape;251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405" y="44517"/>
            <a:ext cx="4766797" cy="49887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52" name="Google Shape;252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3" name="Google Shape;253;p49"/>
          <p:cNvGrpSpPr/>
          <p:nvPr/>
        </p:nvGrpSpPr>
        <p:grpSpPr>
          <a:xfrm>
            <a:off x="3911666" y="2779394"/>
            <a:ext cx="3612257" cy="561825"/>
            <a:chOff x="0" y="-1"/>
            <a:chExt cx="9632685" cy="1498200"/>
          </a:xfrm>
        </p:grpSpPr>
        <p:pic>
          <p:nvPicPr>
            <p:cNvPr descr="2yYhr_VuwmB_l4ddk_Fj4pnr0PXe-0yjoYM_XG0ZZE1k3bE0HeO8-U__pKBI20Knfh7_heXn673ERI4VZkw-fDXWiMoEozis9OmlzVKDKkiDD2VWyZss37sWZTkAxzKdWHFCXbaZO2M.png" id="254" name="Google Shape;254;p4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102105"/>
              <a:ext cx="1301156" cy="129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5" name="Google Shape;255;p49"/>
            <p:cNvSpPr txBox="1"/>
            <p:nvPr/>
          </p:nvSpPr>
          <p:spPr>
            <a:xfrm>
              <a:off x="1469085" y="-1"/>
              <a:ext cx="8163600" cy="14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Construct loss and optimizer </a:t>
              </a:r>
              <a:endParaRPr sz="5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(select from PyTorch API)</a:t>
              </a:r>
              <a:endParaRPr sz="500"/>
            </a:p>
          </p:txBody>
        </p:sp>
      </p:grpSp>
      <p:grpSp>
        <p:nvGrpSpPr>
          <p:cNvPr id="256" name="Google Shape;256;p49"/>
          <p:cNvGrpSpPr/>
          <p:nvPr/>
        </p:nvGrpSpPr>
        <p:grpSpPr>
          <a:xfrm>
            <a:off x="3917508" y="3785675"/>
            <a:ext cx="4178582" cy="561825"/>
            <a:chOff x="0" y="26"/>
            <a:chExt cx="11142886" cy="1498200"/>
          </a:xfrm>
        </p:grpSpPr>
        <p:pic>
          <p:nvPicPr>
            <p:cNvPr descr="OConiHf09-3d1otJoHaUncKi3XSNZkQPgVumx2XiTNfuVheUQ6MSRNoKzIXk879J6HutJbPBIFdziSubsjW7vjiSkbqaPN0ntv28n02E-m8c_7HbWHnAJD2rqssPlMh3a3nxxA3D_vM.png" id="257" name="Google Shape;257;p4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102004"/>
              <a:ext cx="1301873" cy="12925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8" name="Google Shape;258;p49"/>
            <p:cNvSpPr txBox="1"/>
            <p:nvPr/>
          </p:nvSpPr>
          <p:spPr>
            <a:xfrm>
              <a:off x="1417186" y="26"/>
              <a:ext cx="9725700" cy="14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C7F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04C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Training cycle</a:t>
              </a:r>
              <a:endParaRPr sz="5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C7F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04C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(forward, backward, update)</a:t>
              </a:r>
              <a:endParaRPr sz="500"/>
            </a:p>
          </p:txBody>
        </p:sp>
      </p:grpSp>
      <p:grpSp>
        <p:nvGrpSpPr>
          <p:cNvPr id="259" name="Google Shape;259;p49"/>
          <p:cNvGrpSpPr/>
          <p:nvPr/>
        </p:nvGrpSpPr>
        <p:grpSpPr>
          <a:xfrm>
            <a:off x="3349882" y="874902"/>
            <a:ext cx="4050723" cy="908026"/>
            <a:chOff x="0" y="0"/>
            <a:chExt cx="10004256" cy="2421402"/>
          </a:xfrm>
        </p:grpSpPr>
        <p:pic>
          <p:nvPicPr>
            <p:cNvPr descr="6VqhwWvXFhSt2CvTqHgSYEBekFdAvqQdVm9fUSw_5YppHeIrOB_3z1v0WcKRPyyRiE61zuf7KkaOhmkjcESVNLvd3PCPS53qN5WwmvVNhITUH-g3IZ4iuLdrmZQgYajSnza1vLFX2Lc.png" id="260" name="Google Shape;260;p4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0" y="0"/>
              <a:ext cx="1301873" cy="12925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1" name="Google Shape;261;p49"/>
            <p:cNvSpPr txBox="1"/>
            <p:nvPr/>
          </p:nvSpPr>
          <p:spPr>
            <a:xfrm>
              <a:off x="1487736" y="240895"/>
              <a:ext cx="8297400" cy="8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41600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B416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Design your model using class</a:t>
              </a:r>
              <a:endParaRPr sz="500"/>
            </a:p>
          </p:txBody>
        </p:sp>
        <p:grpSp>
          <p:nvGrpSpPr>
            <p:cNvPr id="262" name="Google Shape;262;p49"/>
            <p:cNvGrpSpPr/>
            <p:nvPr/>
          </p:nvGrpSpPr>
          <p:grpSpPr>
            <a:xfrm>
              <a:off x="4093753" y="1151502"/>
              <a:ext cx="5910503" cy="1269900"/>
              <a:chOff x="0" y="0"/>
              <a:chExt cx="5910503" cy="1269900"/>
            </a:xfrm>
          </p:grpSpPr>
          <p:sp>
            <p:nvSpPr>
              <p:cNvPr id="263" name="Google Shape;263;p49"/>
              <p:cNvSpPr/>
              <p:nvPr/>
            </p:nvSpPr>
            <p:spPr>
              <a:xfrm>
                <a:off x="1999927" y="0"/>
                <a:ext cx="2007000" cy="1269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26775" lIns="26775" spcFirstLastPara="1" rIns="26775" wrap="square" tIns="267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Font typeface="Helvetica Neue"/>
                  <a:buNone/>
                </a:pPr>
                <a:r>
                  <a:rPr b="0" i="0" lang="en" sz="1100" u="none" cap="none" strike="noStrike">
                    <a:solidFill>
                      <a:srgbClr val="FFFFFF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Linear</a:t>
                </a:r>
                <a:endParaRPr sz="500"/>
              </a:p>
            </p:txBody>
          </p:sp>
          <p:pic>
            <p:nvPicPr>
              <p:cNvPr descr="Image" id="264" name="Google Shape;264;p49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5133981" y="59740"/>
                <a:ext cx="776522" cy="115051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Image" id="265" name="Google Shape;265;p49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0" y="218680"/>
                <a:ext cx="832583" cy="832584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266" name="Google Shape;266;p49"/>
              <p:cNvCxnSpPr/>
              <p:nvPr/>
            </p:nvCxnSpPr>
            <p:spPr>
              <a:xfrm>
                <a:off x="727459" y="635000"/>
                <a:ext cx="1102500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000000"/>
                </a:solidFill>
                <a:prstDash val="solid"/>
                <a:miter lim="400000"/>
                <a:headEnd len="sm" w="sm" type="none"/>
                <a:tailEnd len="med" w="med" type="triangle"/>
              </a:ln>
            </p:spPr>
          </p:cxnSp>
          <p:cxnSp>
            <p:nvCxnSpPr>
              <p:cNvPr id="267" name="Google Shape;267;p49"/>
              <p:cNvCxnSpPr/>
              <p:nvPr/>
            </p:nvCxnSpPr>
            <p:spPr>
              <a:xfrm>
                <a:off x="4089131" y="635000"/>
                <a:ext cx="1102500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000000"/>
                </a:solidFill>
                <a:prstDash val="solid"/>
                <a:miter lim="400000"/>
                <a:headEnd len="sm" w="sm" type="none"/>
                <a:tailEnd len="med" w="med" type="triangle"/>
              </a:ln>
            </p:spPr>
          </p:cxn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72" name="Google Shape;272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81" y="0"/>
            <a:ext cx="3255184" cy="51008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73" name="Google Shape;273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04834" y="664317"/>
            <a:ext cx="2267613" cy="175364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50"/>
          <p:cNvSpPr txBox="1"/>
          <p:nvPr>
            <p:ph type="title"/>
          </p:nvPr>
        </p:nvSpPr>
        <p:spPr>
          <a:xfrm>
            <a:off x="3107467" y="-125871"/>
            <a:ext cx="70266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CIFAR10 Classifier</a:t>
            </a:r>
            <a:endParaRPr/>
          </a:p>
        </p:txBody>
      </p:sp>
      <p:sp>
        <p:nvSpPr>
          <p:cNvPr id="275" name="Google Shape;275;p50"/>
          <p:cNvSpPr txBox="1"/>
          <p:nvPr/>
        </p:nvSpPr>
        <p:spPr>
          <a:xfrm>
            <a:off x="4533998" y="4905777"/>
            <a:ext cx="46029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http://pytorch.org/tutorials/beginner/blitz/cifar10_tutorial.html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80" name="Google Shape;280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81" y="0"/>
            <a:ext cx="3255184" cy="51008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81" name="Google Shape;281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04834" y="664317"/>
            <a:ext cx="2267613" cy="175364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51"/>
          <p:cNvSpPr txBox="1"/>
          <p:nvPr>
            <p:ph type="title"/>
          </p:nvPr>
        </p:nvSpPr>
        <p:spPr>
          <a:xfrm>
            <a:off x="3107467" y="-125871"/>
            <a:ext cx="70266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CIFAR10 Classifier</a:t>
            </a:r>
            <a:endParaRPr/>
          </a:p>
        </p:txBody>
      </p:sp>
      <p:sp>
        <p:nvSpPr>
          <p:cNvPr id="283" name="Google Shape;283;p51"/>
          <p:cNvSpPr txBox="1"/>
          <p:nvPr/>
        </p:nvSpPr>
        <p:spPr>
          <a:xfrm>
            <a:off x="4533998" y="4905777"/>
            <a:ext cx="46029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http://pytorch.org/tutorials/beginner/blitz/cifar10_tutorial.html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grpSp>
        <p:nvGrpSpPr>
          <p:cNvPr id="284" name="Google Shape;284;p51"/>
          <p:cNvGrpSpPr/>
          <p:nvPr/>
        </p:nvGrpSpPr>
        <p:grpSpPr>
          <a:xfrm>
            <a:off x="2830688" y="2116569"/>
            <a:ext cx="3612257" cy="561825"/>
            <a:chOff x="0" y="-1"/>
            <a:chExt cx="9632685" cy="1498200"/>
          </a:xfrm>
        </p:grpSpPr>
        <p:pic>
          <p:nvPicPr>
            <p:cNvPr descr="2yYhr_VuwmB_l4ddk_Fj4pnr0PXe-0yjoYM_XG0ZZE1k3bE0HeO8-U__pKBI20Knfh7_heXn673ERI4VZkw-fDXWiMoEozis9OmlzVKDKkiDD2VWyZss37sWZTkAxzKdWHFCXbaZO2M.png" id="285" name="Google Shape;285;p5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102105"/>
              <a:ext cx="1301156" cy="129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6" name="Google Shape;286;p51"/>
            <p:cNvSpPr txBox="1"/>
            <p:nvPr/>
          </p:nvSpPr>
          <p:spPr>
            <a:xfrm>
              <a:off x="1469085" y="-1"/>
              <a:ext cx="8163600" cy="14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Construct loss and optimizer </a:t>
              </a:r>
              <a:endParaRPr sz="5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(select from PyTorch API)</a:t>
              </a:r>
              <a:endParaRPr sz="500"/>
            </a:p>
          </p:txBody>
        </p:sp>
      </p:grpSp>
      <p:grpSp>
        <p:nvGrpSpPr>
          <p:cNvPr id="287" name="Google Shape;287;p51"/>
          <p:cNvGrpSpPr/>
          <p:nvPr/>
        </p:nvGrpSpPr>
        <p:grpSpPr>
          <a:xfrm>
            <a:off x="2870510" y="3630400"/>
            <a:ext cx="4183643" cy="561825"/>
            <a:chOff x="0" y="-15"/>
            <a:chExt cx="11156380" cy="1498200"/>
          </a:xfrm>
        </p:grpSpPr>
        <p:pic>
          <p:nvPicPr>
            <p:cNvPr descr="OConiHf09-3d1otJoHaUncKi3XSNZkQPgVumx2XiTNfuVheUQ6MSRNoKzIXk879J6HutJbPBIFdziSubsjW7vjiSkbqaPN0ntv28n02E-m8c_7HbWHnAJD2rqssPlMh3a3nxxA3D_vM.png" id="288" name="Google Shape;288;p5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0" y="102004"/>
              <a:ext cx="1301873" cy="12925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9" name="Google Shape;289;p51"/>
            <p:cNvSpPr txBox="1"/>
            <p:nvPr/>
          </p:nvSpPr>
          <p:spPr>
            <a:xfrm>
              <a:off x="1417180" y="-15"/>
              <a:ext cx="9739200" cy="14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C7F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04C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Training cycle</a:t>
              </a:r>
              <a:endParaRPr sz="5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C7F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04C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(forward, backward, update)</a:t>
              </a:r>
              <a:endParaRPr sz="500"/>
            </a:p>
          </p:txBody>
        </p:sp>
      </p:grpSp>
      <p:pic>
        <p:nvPicPr>
          <p:cNvPr descr="6VqhwWvXFhSt2CvTqHgSYEBekFdAvqQdVm9fUSw_5YppHeIrOB_3z1v0WcKRPyyRiE61zuf7KkaOhmkjcESVNLvd3PCPS53qN5WwmvVNhITUH-g3IZ4iuLdrmZQgYajSnza1vLFX2Lc.png" id="290" name="Google Shape;290;p5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023750" y="660450"/>
            <a:ext cx="559675" cy="5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51"/>
          <p:cNvSpPr txBox="1"/>
          <p:nvPr/>
        </p:nvSpPr>
        <p:spPr>
          <a:xfrm>
            <a:off x="2656157" y="750792"/>
            <a:ext cx="3567052" cy="304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1600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B41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your model using class</a:t>
            </a:r>
            <a:endParaRPr sz="500"/>
          </a:p>
        </p:txBody>
      </p:sp>
      <p:pic>
        <p:nvPicPr>
          <p:cNvPr id="292" name="Google Shape;292;p5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32345" y="1116245"/>
            <a:ext cx="2781200" cy="78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2"/>
          <p:cNvSpPr txBox="1"/>
          <p:nvPr>
            <p:ph idx="1" type="body"/>
          </p:nvPr>
        </p:nvSpPr>
        <p:spPr>
          <a:xfrm>
            <a:off x="1549325" y="1595075"/>
            <a:ext cx="7027500" cy="2818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torch.optim.Adagrad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torch.optim.Adam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torch.optim.Adamax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torch.optim.ASGD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torch.optim.LBFGS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torch.optim.RMSprop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torch.optim.Rprop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torch.optim.SGD</a:t>
            </a:r>
            <a:endParaRPr sz="2200"/>
          </a:p>
        </p:txBody>
      </p:sp>
      <p:sp>
        <p:nvSpPr>
          <p:cNvPr id="298" name="Google Shape;298;p52"/>
          <p:cNvSpPr txBox="1"/>
          <p:nvPr/>
        </p:nvSpPr>
        <p:spPr>
          <a:xfrm>
            <a:off x="4723325" y="4675000"/>
            <a:ext cx="47700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http://pytorch.org/docs/master/optim.html#algorithms</a:t>
            </a:r>
            <a:r>
              <a:rPr lang="en"/>
              <a:t> </a:t>
            </a:r>
            <a:endParaRPr/>
          </a:p>
        </p:txBody>
      </p:sp>
      <p:sp>
        <p:nvSpPr>
          <p:cNvPr id="299" name="Google Shape;299;p52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5-1: Try other optimizers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5-2: Read more PyTorch examples</a:t>
            </a:r>
            <a:endParaRPr/>
          </a:p>
        </p:txBody>
      </p:sp>
      <p:sp>
        <p:nvSpPr>
          <p:cNvPr id="305" name="Google Shape;305;p53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http://pytorch.org/tutorials/beginner/pytorch_with_examples.html</a:t>
            </a:r>
            <a:r>
              <a:rPr lang="en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10" name="Google Shape;310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11" name="Google Shape;311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54"/>
          <p:cNvSpPr txBox="1"/>
          <p:nvPr/>
        </p:nvSpPr>
        <p:spPr>
          <a:xfrm>
            <a:off x="4935901" y="2022540"/>
            <a:ext cx="39627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6: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Logistic regression</a:t>
            </a:r>
            <a:endParaRPr sz="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8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slides.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56" name="Google Shape;156;p38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  <p:pic>
        <p:nvPicPr>
          <p:cNvPr id="157" name="Google Shape;15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9"/>
          <p:cNvSpPr txBox="1"/>
          <p:nvPr>
            <p:ph type="title"/>
          </p:nvPr>
        </p:nvSpPr>
        <p:spPr>
          <a:xfrm>
            <a:off x="252825" y="-42997"/>
            <a:ext cx="82809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PyTorch forward/backward</a:t>
            </a:r>
            <a:endParaRPr/>
          </a:p>
        </p:txBody>
      </p:sp>
      <p:pic>
        <p:nvPicPr>
          <p:cNvPr descr="Image" id="163" name="Google Shape;16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1725" y="996525"/>
            <a:ext cx="5923750" cy="139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9"/>
          <p:cNvSpPr txBox="1"/>
          <p:nvPr/>
        </p:nvSpPr>
        <p:spPr>
          <a:xfrm>
            <a:off x="152400" y="762000"/>
            <a:ext cx="7995000" cy="41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Variable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(torch.Tensor([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requires_grad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Any random value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 forward pass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forward(x):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* w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Loss function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loss(x, y):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y_pred = forward(x)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(y_pred - y) * (y_pred - y)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l.backward()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grad: 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w.grad.data[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w.data = w.data -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w.grad.data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Manually zero the gradients after updating weights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w.grad.data.zero_()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"progress:"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epoch, l.data[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0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PyTorch R</a:t>
            </a:r>
            <a:r>
              <a:rPr lang="en"/>
              <a:t>hythm</a:t>
            </a:r>
            <a:r>
              <a:rPr lang="en"/>
              <a:t> </a:t>
            </a:r>
            <a:endParaRPr/>
          </a:p>
        </p:txBody>
      </p:sp>
      <p:pic>
        <p:nvPicPr>
          <p:cNvPr descr="2yYhr_VuwmB_l4ddk_Fj4pnr0PXe-0yjoYM_XG0ZZE1k3bE0HeO8-U__pKBI20Knfh7_heXn673ERI4VZkw-fDXWiMoEozis9OmlzVKDKkiDD2VWyZss37sWZTkAxzKdWHFCXbaZO2M.png" id="170" name="Google Shape;17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9566" y="2812621"/>
            <a:ext cx="487933" cy="48421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40"/>
          <p:cNvSpPr txBox="1"/>
          <p:nvPr/>
        </p:nvSpPr>
        <p:spPr>
          <a:xfrm>
            <a:off x="2260473" y="2774331"/>
            <a:ext cx="3061350" cy="56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Construct loss and optimizer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(select from PyTorch API)</a:t>
            </a:r>
            <a:endParaRPr sz="500"/>
          </a:p>
        </p:txBody>
      </p:sp>
      <p:pic>
        <p:nvPicPr>
          <p:cNvPr descr="OConiHf09-3d1otJoHaUncKi3XSNZkQPgVumx2XiTNfuVheUQ6MSRNoKzIXk879J6HutJbPBIFdziSubsjW7vjiSkbqaPN0ntv28n02E-m8c_7HbWHnAJD2rqssPlMh3a3nxxA3D_vM.png" id="172" name="Google Shape;172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09583" y="3838842"/>
            <a:ext cx="488202" cy="4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40"/>
          <p:cNvSpPr txBox="1"/>
          <p:nvPr/>
        </p:nvSpPr>
        <p:spPr>
          <a:xfrm>
            <a:off x="2241028" y="3800600"/>
            <a:ext cx="3647138" cy="56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Training cycle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(forward, backward, update)</a:t>
            </a:r>
            <a:endParaRPr sz="500"/>
          </a:p>
        </p:txBody>
      </p:sp>
      <p:pic>
        <p:nvPicPr>
          <p:cNvPr descr="6VqhwWvXFhSt2CvTqHgSYEBekFdAvqQdVm9fUSw_5YppHeIrOB_3z1v0WcKRPyyRiE61zuf7KkaOhmkjcESVNLvd3PCPS53qN5WwmvVNhITUH-g3IZ4iuLdrmZQgYajSnza1vLFX2Lc.png" id="174" name="Google Shape;174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09582" y="1712227"/>
            <a:ext cx="527129" cy="4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40"/>
          <p:cNvSpPr txBox="1"/>
          <p:nvPr/>
        </p:nvSpPr>
        <p:spPr>
          <a:xfrm>
            <a:off x="2311979" y="1802575"/>
            <a:ext cx="4756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1600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B41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your model using class with Variables</a:t>
            </a:r>
            <a:endParaRPr sz="500"/>
          </a:p>
        </p:txBody>
      </p:sp>
      <p:pic>
        <p:nvPicPr>
          <p:cNvPr descr="Image" id="176" name="Google Shape;176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1622689">
            <a:off x="202188" y="645149"/>
            <a:ext cx="2496024" cy="67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/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Data definition (3x1)</a:t>
            </a:r>
            <a:endParaRPr/>
          </a:p>
        </p:txBody>
      </p:sp>
      <p:pic>
        <p:nvPicPr>
          <p:cNvPr descr="Image" id="182" name="Google Shape;18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83" name="Google Shape;183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267" y="1012978"/>
            <a:ext cx="6718088" cy="4259823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41"/>
          <p:cNvSpPr/>
          <p:nvPr/>
        </p:nvSpPr>
        <p:spPr>
          <a:xfrm>
            <a:off x="84652" y="1998590"/>
            <a:ext cx="6960900" cy="324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2"/>
          <p:cNvSpPr txBox="1"/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Model class in PyTorch way</a:t>
            </a:r>
            <a:endParaRPr/>
          </a:p>
        </p:txBody>
      </p:sp>
      <p:pic>
        <p:nvPicPr>
          <p:cNvPr descr="Image" id="190" name="Google Shape;19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91" name="Google Shape;191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267" y="1012978"/>
            <a:ext cx="6718088" cy="42598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VqhwWvXFhSt2CvTqHgSYEBekFdAvqQdVm9fUSw_5YppHeIrOB_3z1v0WcKRPyyRiE61zuf7KkaOhmkjcESVNLvd3PCPS53qN5WwmvVNhITUH-g3IZ4iuLdrmZQgYajSnza1vLFX2Lc.png" id="192" name="Google Shape;192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75407" y="310152"/>
            <a:ext cx="527129" cy="4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3"/>
          <p:cNvSpPr txBox="1"/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Construct loss and optimizer </a:t>
            </a:r>
            <a:endParaRPr/>
          </a:p>
        </p:txBody>
      </p:sp>
      <p:pic>
        <p:nvPicPr>
          <p:cNvPr descr="Image" id="198" name="Google Shape;19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43"/>
          <p:cNvSpPr txBox="1"/>
          <p:nvPr/>
        </p:nvSpPr>
        <p:spPr>
          <a:xfrm>
            <a:off x="5540871" y="4913949"/>
            <a:ext cx="35862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https://github.com/jcjohnson/pytorch-examples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pic>
        <p:nvPicPr>
          <p:cNvPr descr="Image" id="200" name="Google Shape;200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2688" y="1195944"/>
            <a:ext cx="8052112" cy="378746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43"/>
          <p:cNvSpPr/>
          <p:nvPr/>
        </p:nvSpPr>
        <p:spPr>
          <a:xfrm>
            <a:off x="60138" y="2276424"/>
            <a:ext cx="8325600" cy="270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2yYhr_VuwmB_l4ddk_Fj4pnr0PXe-0yjoYM_XG0ZZE1k3bE0HeO8-U__pKBI20Knfh7_heXn673ERI4VZkw-fDXWiMoEozis9OmlzVKDKkiDD2VWyZss37sWZTkAxzKdWHFCXbaZO2M.png" id="202" name="Google Shape;202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74141" y="310396"/>
            <a:ext cx="487934" cy="484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4"/>
          <p:cNvSpPr txBox="1"/>
          <p:nvPr>
            <p:ph type="title"/>
          </p:nvPr>
        </p:nvSpPr>
        <p:spPr>
          <a:xfrm>
            <a:off x="512125" y="70250"/>
            <a:ext cx="70314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Training: forward, loss, backward, step</a:t>
            </a:r>
            <a:endParaRPr/>
          </a:p>
        </p:txBody>
      </p:sp>
      <p:pic>
        <p:nvPicPr>
          <p:cNvPr descr="Image" id="208" name="Google Shape;20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44"/>
          <p:cNvSpPr txBox="1"/>
          <p:nvPr/>
        </p:nvSpPr>
        <p:spPr>
          <a:xfrm>
            <a:off x="5540871" y="4913949"/>
            <a:ext cx="35862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https://github.com/jcjohnson/pytorch-examples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pic>
        <p:nvPicPr>
          <p:cNvPr descr="Image" id="210" name="Google Shape;210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2688" y="1195944"/>
            <a:ext cx="8052112" cy="37874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ConiHf09-3d1otJoHaUncKi3XSNZkQPgVumx2XiTNfuVheUQ6MSRNoKzIXk879J6HutJbPBIFdziSubsjW7vjiSkbqaPN0ntv28n02E-m8c_7HbWHnAJD2rqssPlMh3a3nxxA3D_vM.png" id="211" name="Google Shape;211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208" y="310142"/>
            <a:ext cx="488202" cy="4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16" name="Google Shape;21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45"/>
          <p:cNvSpPr txBox="1"/>
          <p:nvPr/>
        </p:nvSpPr>
        <p:spPr>
          <a:xfrm>
            <a:off x="5540871" y="4913949"/>
            <a:ext cx="35862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https://github.com/jcjohnson/pytorch-examples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pic>
        <p:nvPicPr>
          <p:cNvPr descr="Image" id="218" name="Google Shape;218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2688" y="1195944"/>
            <a:ext cx="8052112" cy="3787464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5"/>
          <p:cNvSpPr txBox="1"/>
          <p:nvPr/>
        </p:nvSpPr>
        <p:spPr>
          <a:xfrm>
            <a:off x="4350775" y="3883475"/>
            <a:ext cx="4651500" cy="88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...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w.data = w.data -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w.grad.data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0" name="Google Shape;220;p45"/>
          <p:cNvSpPr txBox="1"/>
          <p:nvPr>
            <p:ph type="title"/>
          </p:nvPr>
        </p:nvSpPr>
        <p:spPr>
          <a:xfrm>
            <a:off x="512125" y="70250"/>
            <a:ext cx="70314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Training: forward, loss, backward, step</a:t>
            </a:r>
            <a:endParaRPr/>
          </a:p>
        </p:txBody>
      </p:sp>
      <p:pic>
        <p:nvPicPr>
          <p:cNvPr descr="OConiHf09-3d1otJoHaUncKi3XSNZkQPgVumx2XiTNfuVheUQ6MSRNoKzIXk879J6HutJbPBIFdziSubsjW7vjiSkbqaPN0ntv28n02E-m8c_7HbWHnAJD2rqssPlMh3a3nxxA3D_vM.png" id="221" name="Google Shape;221;p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208" y="310142"/>
            <a:ext cx="488202" cy="4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