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6" r:id="rId4"/>
    <p:sldMasterId id="2147483687" r:id="rId5"/>
    <p:sldMasterId id="2147483688" r:id="rId6"/>
    <p:sldMasterId id="2147483689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</p:sldIdLst>
  <p:sldSz cy="5143500" cx="9144000"/>
  <p:notesSz cx="6858000" cy="9144000"/>
  <p:embeddedFontLst>
    <p:embeddedFont>
      <p:font typeface="Merriweather Sans"/>
      <p:regular r:id="rId31"/>
      <p:bold r:id="rId32"/>
      <p:italic r:id="rId33"/>
      <p:boldItalic r:id="rId34"/>
    </p:embeddedFont>
    <p:embeddedFont>
      <p:font typeface="Helvetica Neue"/>
      <p:regular r:id="rId35"/>
      <p:bold r:id="rId36"/>
      <p:italic r:id="rId37"/>
      <p:boldItalic r:id="rId38"/>
    </p:embeddedFont>
    <p:embeddedFont>
      <p:font typeface="Helvetica Neue Light"/>
      <p:regular r:id="rId39"/>
      <p:bold r:id="rId40"/>
      <p:italic r:id="rId41"/>
      <p:boldItalic r:id="rId42"/>
    </p:embeddedFont>
    <p:embeddedFont>
      <p:font typeface="Gill Sans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C976E56-5CF9-440F-A5EE-A1185CEA1540}">
  <a:tblStyle styleId="{CC976E56-5CF9-440F-A5EE-A1185CEA1540}" styleName="Table_0"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V>
        </a:tcBdr>
        <a:fill>
          <a:solidFill>
            <a:srgbClr val="FAF7E9"/>
          </a:solidFill>
        </a:fill>
      </a:tcStyle>
    </a:wholeTbl>
    <a:band1H>
      <a:tcTxStyle/>
    </a:band1H>
    <a:band2H>
      <a:tcTxStyle b="off" i="off"/>
      <a:tcStyle>
        <a:fill>
          <a:solidFill>
            <a:srgbClr val="EDEADD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lastRow>
    <a:seCell>
      <a:tcTxStyle/>
    </a:seCell>
    <a:swCell>
      <a:tcTxStyle/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Light-bold.fntdata"/><Relationship Id="rId20" Type="http://schemas.openxmlformats.org/officeDocument/2006/relationships/slide" Target="slides/slide12.xml"/><Relationship Id="rId42" Type="http://schemas.openxmlformats.org/officeDocument/2006/relationships/font" Target="fonts/HelveticaNeueLight-boldItalic.fntdata"/><Relationship Id="rId41" Type="http://schemas.openxmlformats.org/officeDocument/2006/relationships/font" Target="fonts/HelveticaNeueLight-italic.fntdata"/><Relationship Id="rId22" Type="http://schemas.openxmlformats.org/officeDocument/2006/relationships/slide" Target="slides/slide14.xml"/><Relationship Id="rId44" Type="http://schemas.openxmlformats.org/officeDocument/2006/relationships/font" Target="fonts/GillSans-bold.fntdata"/><Relationship Id="rId21" Type="http://schemas.openxmlformats.org/officeDocument/2006/relationships/slide" Target="slides/slide13.xml"/><Relationship Id="rId43" Type="http://schemas.openxmlformats.org/officeDocument/2006/relationships/font" Target="fonts/GillSans-regular.fntdata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font" Target="fonts/MerriweatherSans-regular.fntdata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font" Target="fonts/MerriweatherSans-italic.fntdata"/><Relationship Id="rId10" Type="http://schemas.openxmlformats.org/officeDocument/2006/relationships/slide" Target="slides/slide2.xml"/><Relationship Id="rId32" Type="http://schemas.openxmlformats.org/officeDocument/2006/relationships/font" Target="fonts/MerriweatherSans-bold.fntdata"/><Relationship Id="rId13" Type="http://schemas.openxmlformats.org/officeDocument/2006/relationships/slide" Target="slides/slide5.xml"/><Relationship Id="rId35" Type="http://schemas.openxmlformats.org/officeDocument/2006/relationships/font" Target="fonts/HelveticaNeue-regular.fntdata"/><Relationship Id="rId12" Type="http://schemas.openxmlformats.org/officeDocument/2006/relationships/slide" Target="slides/slide4.xml"/><Relationship Id="rId34" Type="http://schemas.openxmlformats.org/officeDocument/2006/relationships/font" Target="fonts/MerriweatherSans-boldItalic.fntdata"/><Relationship Id="rId15" Type="http://schemas.openxmlformats.org/officeDocument/2006/relationships/slide" Target="slides/slide7.xml"/><Relationship Id="rId37" Type="http://schemas.openxmlformats.org/officeDocument/2006/relationships/font" Target="fonts/HelveticaNeue-italic.fntdata"/><Relationship Id="rId14" Type="http://schemas.openxmlformats.org/officeDocument/2006/relationships/slide" Target="slides/slide6.xml"/><Relationship Id="rId36" Type="http://schemas.openxmlformats.org/officeDocument/2006/relationships/font" Target="fonts/HelveticaNeue-bold.fntdata"/><Relationship Id="rId17" Type="http://schemas.openxmlformats.org/officeDocument/2006/relationships/slide" Target="slides/slide9.xml"/><Relationship Id="rId39" Type="http://schemas.openxmlformats.org/officeDocument/2006/relationships/font" Target="fonts/HelveticaNeueLight-regular.fntdata"/><Relationship Id="rId16" Type="http://schemas.openxmlformats.org/officeDocument/2006/relationships/slide" Target="slides/slide8.xml"/><Relationship Id="rId38" Type="http://schemas.openxmlformats.org/officeDocument/2006/relationships/font" Target="fonts/HelveticaNeue-boldItalic.fntdata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7be483e1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27be483e1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6dd722406_0_10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26dd722406_0_1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6dd722406_0_1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26dd722406_0_1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6dd722406_0_1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26dd722406_0_1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90bb5f2c6_0_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290bb5f2c6_0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6dd722406_0_1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26dd722406_0_1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6dd722406_0_1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26dd722406_0_1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6dd722406_0_1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g26dd722406_0_1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7cbb599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7cbb599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6dd722406_0_2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7" name="Google Shape;437;g26dd722406_0_20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6dd722406_0_2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6" name="Google Shape;446;g26dd722406_0_20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7be53b3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7be53b3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6dd722406_0_2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3" name="Google Shape;453;g26dd722406_0_2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5b25d6b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5b25d6b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6dd722406_0_2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g26dd722406_0_2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7be53b36d_0_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27be53b36d_0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6dd722406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26dd722406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6dd722406_0_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26dd722406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6dd722406_0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1" name="Google Shape;241;g26dd722406_0_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90bb5f2c6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g290bb5f2c6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6dd722406_0_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5" name="Google Shape;285;g26dd722406_0_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25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6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2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7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8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28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0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30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30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3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2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32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32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3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3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3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4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34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34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3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35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3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3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8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7" name="Google Shape;147;p38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8" name="Google Shape;148;p38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9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1" name="Google Shape;151;p39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2" name="Google Shape;152;p39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0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5" name="Google Shape;155;p40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6" name="Google Shape;156;p40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9" name="Google Shape;159;p41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0" name="Google Shape;160;p41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2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5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7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3" name="Google Shape;143;p37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4" name="Google Shape;144;p37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1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hyperlink" Target="http://rasbt.github.io/mlxtend/user_guide/general_concepts/activation-functions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hyperlink" Target="http://rasbt.github.io/mlxtend/user_guide/general_concepts/activation-functions/" TargetMode="External"/><Relationship Id="rId6" Type="http://schemas.openxmlformats.org/officeDocument/2006/relationships/image" Target="../media/image18.png"/><Relationship Id="rId7" Type="http://schemas.openxmlformats.org/officeDocument/2006/relationships/hyperlink" Target="http://excelsior-cjh.tistory.com/entry/RNN-LSTMLong-Short-Term-Memory-network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hyperlink" Target="http://rasbt.github.io/mlxtend/user_guide/general_concepts/activation-functions/" TargetMode="External"/><Relationship Id="rId6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19.png"/><Relationship Id="rId6" Type="http://schemas.openxmlformats.org/officeDocument/2006/relationships/image" Target="../media/image17.png"/><Relationship Id="rId7" Type="http://schemas.openxmlformats.org/officeDocument/2006/relationships/hyperlink" Target="http://rasbt.github.io/mlxtend/user_guide/general_concepts/activation-functions/" TargetMode="External"/><Relationship Id="rId8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ashee87.github.io/data%20science/deep%20learning/visualising-activation-functions-in-neural-networks/" TargetMode="External"/><Relationship Id="rId4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jpg"/><Relationship Id="rId4" Type="http://schemas.openxmlformats.org/officeDocument/2006/relationships/image" Target="../media/image22.png"/><Relationship Id="rId5" Type="http://schemas.openxmlformats.org/officeDocument/2006/relationships/image" Target="../media/image2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jpg"/><Relationship Id="rId4" Type="http://schemas.openxmlformats.org/officeDocument/2006/relationships/image" Target="../media/image25.png"/><Relationship Id="rId5" Type="http://schemas.openxmlformats.org/officeDocument/2006/relationships/image" Target="../media/image27.png"/><Relationship Id="rId6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jpg"/><Relationship Id="rId4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1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Relationship Id="rId7" Type="http://schemas.openxmlformats.org/officeDocument/2006/relationships/image" Target="../media/image4.png"/><Relationship Id="rId8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13.png"/><Relationship Id="rId7" Type="http://schemas.openxmlformats.org/officeDocument/2006/relationships/image" Target="../media/image9.png"/><Relationship Id="rId8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13.png"/><Relationship Id="rId7" Type="http://schemas.openxmlformats.org/officeDocument/2006/relationships/image" Target="../media/image9.png"/><Relationship Id="rId8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7" name="Google Shape;16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8" name="Google Shape;168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43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70" name="Google Shape;170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43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7: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Wide &amp; Deep</a:t>
            </a:r>
            <a:endParaRPr sz="500"/>
          </a:p>
        </p:txBody>
      </p:sp>
      <p:sp>
        <p:nvSpPr>
          <p:cNvPr id="172" name="Google Shape;172;p43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2"/>
          <p:cNvSpPr txBox="1"/>
          <p:nvPr>
            <p:ph type="title"/>
          </p:nvPr>
        </p:nvSpPr>
        <p:spPr>
          <a:xfrm>
            <a:off x="431625" y="274629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Go Wide!</a:t>
            </a:r>
            <a:endParaRPr/>
          </a:p>
        </p:txBody>
      </p:sp>
      <p:sp>
        <p:nvSpPr>
          <p:cNvPr id="312" name="Google Shape;312;p52"/>
          <p:cNvSpPr/>
          <p:nvPr/>
        </p:nvSpPr>
        <p:spPr>
          <a:xfrm>
            <a:off x="3289275" y="1411800"/>
            <a:ext cx="1044900" cy="66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313" name="Google Shape;313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1866" y="1442898"/>
            <a:ext cx="404221" cy="5989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" name="Google Shape;314;p52"/>
          <p:cNvCxnSpPr/>
          <p:nvPr/>
        </p:nvCxnSpPr>
        <p:spPr>
          <a:xfrm>
            <a:off x="2659943" y="1742352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15" name="Google Shape;315;p52"/>
          <p:cNvCxnSpPr/>
          <p:nvPr/>
        </p:nvCxnSpPr>
        <p:spPr>
          <a:xfrm>
            <a:off x="4376308" y="1742352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16" name="Google Shape;316;p52"/>
          <p:cNvSpPr/>
          <p:nvPr/>
        </p:nvSpPr>
        <p:spPr>
          <a:xfrm>
            <a:off x="4986827" y="1411800"/>
            <a:ext cx="865200" cy="6609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317" name="Google Shape;317;p52"/>
          <p:cNvCxnSpPr/>
          <p:nvPr/>
        </p:nvCxnSpPr>
        <p:spPr>
          <a:xfrm>
            <a:off x="5891287" y="1742352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18" name="Google Shape;318;p52"/>
          <p:cNvCxnSpPr/>
          <p:nvPr/>
        </p:nvCxnSpPr>
        <p:spPr>
          <a:xfrm>
            <a:off x="2659943" y="1647547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19" name="Google Shape;319;p52"/>
          <p:cNvCxnSpPr/>
          <p:nvPr/>
        </p:nvCxnSpPr>
        <p:spPr>
          <a:xfrm>
            <a:off x="2659943" y="1552742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20" name="Google Shape;320;p52"/>
          <p:cNvCxnSpPr/>
          <p:nvPr/>
        </p:nvCxnSpPr>
        <p:spPr>
          <a:xfrm>
            <a:off x="2659943" y="1837156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21" name="Google Shape;321;p52"/>
          <p:cNvCxnSpPr/>
          <p:nvPr/>
        </p:nvCxnSpPr>
        <p:spPr>
          <a:xfrm>
            <a:off x="2673165" y="2026766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22" name="Google Shape;322;p52"/>
          <p:cNvSpPr txBox="1"/>
          <p:nvPr/>
        </p:nvSpPr>
        <p:spPr>
          <a:xfrm>
            <a:off x="2831982" y="1785721"/>
            <a:ext cx="210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sz="500"/>
          </a:p>
        </p:txBody>
      </p:sp>
      <p:sp>
        <p:nvSpPr>
          <p:cNvPr id="323" name="Google Shape;323;p52"/>
          <p:cNvSpPr/>
          <p:nvPr/>
        </p:nvSpPr>
        <p:spPr>
          <a:xfrm>
            <a:off x="3292557" y="2814497"/>
            <a:ext cx="1044900" cy="66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324" name="Google Shape;324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5149" y="2845595"/>
            <a:ext cx="404221" cy="5989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5" name="Google Shape;325;p52"/>
          <p:cNvCxnSpPr/>
          <p:nvPr/>
        </p:nvCxnSpPr>
        <p:spPr>
          <a:xfrm>
            <a:off x="2661037" y="3145048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26" name="Google Shape;326;p52"/>
          <p:cNvCxnSpPr/>
          <p:nvPr/>
        </p:nvCxnSpPr>
        <p:spPr>
          <a:xfrm>
            <a:off x="4379590" y="3145048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27" name="Google Shape;327;p52"/>
          <p:cNvSpPr/>
          <p:nvPr/>
        </p:nvSpPr>
        <p:spPr>
          <a:xfrm>
            <a:off x="4990110" y="2814497"/>
            <a:ext cx="865200" cy="6609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328" name="Google Shape;328;p52"/>
          <p:cNvCxnSpPr/>
          <p:nvPr/>
        </p:nvCxnSpPr>
        <p:spPr>
          <a:xfrm>
            <a:off x="5894569" y="3145048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pic>
        <p:nvPicPr>
          <p:cNvPr descr="Image" id="329" name="Google Shape;329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4590" y="3057240"/>
            <a:ext cx="210741" cy="1756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30" name="Google Shape;330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79827" y="1316001"/>
            <a:ext cx="210725" cy="1041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3"/>
          <p:cNvSpPr txBox="1"/>
          <p:nvPr>
            <p:ph type="title"/>
          </p:nvPr>
        </p:nvSpPr>
        <p:spPr>
          <a:xfrm>
            <a:off x="431625" y="274629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Go Deep!</a:t>
            </a:r>
            <a:endParaRPr/>
          </a:p>
        </p:txBody>
      </p:sp>
      <p:cxnSp>
        <p:nvCxnSpPr>
          <p:cNvPr id="336" name="Google Shape;336;p53"/>
          <p:cNvCxnSpPr/>
          <p:nvPr/>
        </p:nvCxnSpPr>
        <p:spPr>
          <a:xfrm>
            <a:off x="618969" y="2056884"/>
            <a:ext cx="2040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37" name="Google Shape;337;p53"/>
          <p:cNvSpPr/>
          <p:nvPr/>
        </p:nvSpPr>
        <p:spPr>
          <a:xfrm>
            <a:off x="878670" y="1726332"/>
            <a:ext cx="1011000" cy="66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cxnSp>
        <p:nvCxnSpPr>
          <p:cNvPr id="338" name="Google Shape;338;p53"/>
          <p:cNvCxnSpPr/>
          <p:nvPr/>
        </p:nvCxnSpPr>
        <p:spPr>
          <a:xfrm>
            <a:off x="1901929" y="2056884"/>
            <a:ext cx="2040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39" name="Google Shape;339;p53"/>
          <p:cNvSpPr/>
          <p:nvPr/>
        </p:nvSpPr>
        <p:spPr>
          <a:xfrm>
            <a:off x="2118144" y="1726332"/>
            <a:ext cx="837000" cy="6609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340" name="Google Shape;340;p53"/>
          <p:cNvCxnSpPr/>
          <p:nvPr/>
        </p:nvCxnSpPr>
        <p:spPr>
          <a:xfrm>
            <a:off x="2977119" y="2056884"/>
            <a:ext cx="5338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pic>
        <p:nvPicPr>
          <p:cNvPr descr="Image" id="341" name="Google Shape;341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268" y="1969075"/>
            <a:ext cx="203917" cy="1756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42" name="Google Shape;342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37682" y="1748055"/>
            <a:ext cx="404221" cy="598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4"/>
          <p:cNvSpPr txBox="1"/>
          <p:nvPr>
            <p:ph type="title"/>
          </p:nvPr>
        </p:nvSpPr>
        <p:spPr>
          <a:xfrm>
            <a:off x="431625" y="274629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Go Deep!</a:t>
            </a:r>
            <a:endParaRPr/>
          </a:p>
        </p:txBody>
      </p:sp>
      <p:pic>
        <p:nvPicPr>
          <p:cNvPr descr="Image" id="348" name="Google Shape;34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3379" y="1797905"/>
            <a:ext cx="391133" cy="5989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9" name="Google Shape;349;p54"/>
          <p:cNvCxnSpPr/>
          <p:nvPr/>
        </p:nvCxnSpPr>
        <p:spPr>
          <a:xfrm>
            <a:off x="618969" y="2056884"/>
            <a:ext cx="2040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grpSp>
        <p:nvGrpSpPr>
          <p:cNvPr id="350" name="Google Shape;350;p54"/>
          <p:cNvGrpSpPr/>
          <p:nvPr/>
        </p:nvGrpSpPr>
        <p:grpSpPr>
          <a:xfrm>
            <a:off x="878670" y="1726332"/>
            <a:ext cx="2302412" cy="661050"/>
            <a:chOff x="0" y="0"/>
            <a:chExt cx="6139765" cy="1762800"/>
          </a:xfrm>
        </p:grpSpPr>
        <p:sp>
          <p:nvSpPr>
            <p:cNvPr id="351" name="Google Shape;351;p54"/>
            <p:cNvSpPr/>
            <p:nvPr/>
          </p:nvSpPr>
          <p:spPr>
            <a:xfrm>
              <a:off x="0" y="0"/>
              <a:ext cx="2695800" cy="176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cxnSp>
          <p:nvCxnSpPr>
            <p:cNvPr id="352" name="Google Shape;352;p54"/>
            <p:cNvCxnSpPr/>
            <p:nvPr/>
          </p:nvCxnSpPr>
          <p:spPr>
            <a:xfrm>
              <a:off x="2728691" y="881471"/>
              <a:ext cx="5439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353" name="Google Shape;353;p54"/>
            <p:cNvSpPr/>
            <p:nvPr/>
          </p:nvSpPr>
          <p:spPr>
            <a:xfrm>
              <a:off x="3305264" y="0"/>
              <a:ext cx="2232300" cy="17628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54" name="Google Shape;354;p54"/>
            <p:cNvCxnSpPr/>
            <p:nvPr/>
          </p:nvCxnSpPr>
          <p:spPr>
            <a:xfrm>
              <a:off x="5595865" y="881470"/>
              <a:ext cx="5439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pic>
        <p:nvPicPr>
          <p:cNvPr descr="Image" id="355" name="Google Shape;355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9268" y="1969075"/>
            <a:ext cx="203917" cy="1756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54"/>
          <p:cNvGrpSpPr/>
          <p:nvPr/>
        </p:nvGrpSpPr>
        <p:grpSpPr>
          <a:xfrm>
            <a:off x="3236820" y="1726332"/>
            <a:ext cx="2302412" cy="661050"/>
            <a:chOff x="0" y="0"/>
            <a:chExt cx="6139765" cy="1762800"/>
          </a:xfrm>
        </p:grpSpPr>
        <p:sp>
          <p:nvSpPr>
            <p:cNvPr id="357" name="Google Shape;357;p54"/>
            <p:cNvSpPr/>
            <p:nvPr/>
          </p:nvSpPr>
          <p:spPr>
            <a:xfrm>
              <a:off x="0" y="0"/>
              <a:ext cx="2695800" cy="176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cxnSp>
          <p:nvCxnSpPr>
            <p:cNvPr id="358" name="Google Shape;358;p54"/>
            <p:cNvCxnSpPr/>
            <p:nvPr/>
          </p:nvCxnSpPr>
          <p:spPr>
            <a:xfrm>
              <a:off x="2728691" y="881471"/>
              <a:ext cx="5439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359" name="Google Shape;359;p54"/>
            <p:cNvSpPr/>
            <p:nvPr/>
          </p:nvSpPr>
          <p:spPr>
            <a:xfrm>
              <a:off x="3305264" y="0"/>
              <a:ext cx="2232300" cy="17628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60" name="Google Shape;360;p54"/>
            <p:cNvCxnSpPr/>
            <p:nvPr/>
          </p:nvCxnSpPr>
          <p:spPr>
            <a:xfrm>
              <a:off x="5595865" y="881470"/>
              <a:ext cx="5439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grpSp>
        <p:nvGrpSpPr>
          <p:cNvPr id="361" name="Google Shape;361;p54"/>
          <p:cNvGrpSpPr/>
          <p:nvPr/>
        </p:nvGrpSpPr>
        <p:grpSpPr>
          <a:xfrm>
            <a:off x="5990613" y="1716957"/>
            <a:ext cx="2302412" cy="661050"/>
            <a:chOff x="0" y="0"/>
            <a:chExt cx="6139765" cy="1762800"/>
          </a:xfrm>
        </p:grpSpPr>
        <p:sp>
          <p:nvSpPr>
            <p:cNvPr id="362" name="Google Shape;362;p54"/>
            <p:cNvSpPr/>
            <p:nvPr/>
          </p:nvSpPr>
          <p:spPr>
            <a:xfrm>
              <a:off x="0" y="0"/>
              <a:ext cx="2695800" cy="176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cxnSp>
          <p:nvCxnSpPr>
            <p:cNvPr id="363" name="Google Shape;363;p54"/>
            <p:cNvCxnSpPr/>
            <p:nvPr/>
          </p:nvCxnSpPr>
          <p:spPr>
            <a:xfrm>
              <a:off x="2728691" y="881471"/>
              <a:ext cx="5439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364" name="Google Shape;364;p54"/>
            <p:cNvSpPr/>
            <p:nvPr/>
          </p:nvSpPr>
          <p:spPr>
            <a:xfrm>
              <a:off x="3305264" y="0"/>
              <a:ext cx="2232300" cy="17628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65" name="Google Shape;365;p54"/>
            <p:cNvCxnSpPr/>
            <p:nvPr/>
          </p:nvCxnSpPr>
          <p:spPr>
            <a:xfrm>
              <a:off x="5595865" y="881470"/>
              <a:ext cx="5439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pic>
        <p:nvPicPr>
          <p:cNvPr descr="Image" id="366" name="Google Shape;366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7682" y="1748055"/>
            <a:ext cx="404221" cy="598906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54"/>
          <p:cNvSpPr txBox="1"/>
          <p:nvPr/>
        </p:nvSpPr>
        <p:spPr>
          <a:xfrm>
            <a:off x="5623545" y="1901486"/>
            <a:ext cx="210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sz="500"/>
          </a:p>
        </p:txBody>
      </p:sp>
      <p:sp>
        <p:nvSpPr>
          <p:cNvPr id="368" name="Google Shape;368;p54"/>
          <p:cNvSpPr txBox="1"/>
          <p:nvPr/>
        </p:nvSpPr>
        <p:spPr>
          <a:xfrm>
            <a:off x="2625675" y="2723375"/>
            <a:ext cx="3524700" cy="2223300"/>
          </a:xfrm>
          <a:prstGeom prst="rect">
            <a:avLst/>
          </a:prstGeom>
          <a:noFill/>
          <a:ln cap="flat" cmpd="sng" w="12700">
            <a:solidFill>
              <a:srgbClr val="4A86E8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sigmoid = torch.nn.Sigmoid()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l1 = torch.nn.Linear(</a:t>
            </a:r>
            <a:r>
              <a:rPr i="0" lang="en" sz="1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l2 = torch.nn.Linear(</a:t>
            </a:r>
            <a:r>
              <a:rPr lang="en" sz="16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l3 = torch.nn.Linear(</a:t>
            </a:r>
            <a:r>
              <a:rPr lang="en" sz="16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out1    = sigmoid(l1(x_data))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out2    = sigmoid(l2(out1))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 = </a:t>
            </a:r>
            <a:r>
              <a:rPr i="0" lang="en" sz="1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sigmoid</a:t>
            </a: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(l3(out2)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5"/>
          <p:cNvSpPr txBox="1"/>
          <p:nvPr>
            <p:ph type="title"/>
          </p:nvPr>
        </p:nvSpPr>
        <p:spPr>
          <a:xfrm>
            <a:off x="383072" y="25579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Sigmoid Activation Functions</a:t>
            </a:r>
            <a:endParaRPr/>
          </a:p>
        </p:txBody>
      </p:sp>
      <p:grpSp>
        <p:nvGrpSpPr>
          <p:cNvPr id="374" name="Google Shape;374;p55"/>
          <p:cNvGrpSpPr/>
          <p:nvPr/>
        </p:nvGrpSpPr>
        <p:grpSpPr>
          <a:xfrm>
            <a:off x="3164689" y="1220292"/>
            <a:ext cx="2814633" cy="476100"/>
            <a:chOff x="1854477" y="1331167"/>
            <a:chExt cx="2814633" cy="476100"/>
          </a:xfrm>
        </p:grpSpPr>
        <p:sp>
          <p:nvSpPr>
            <p:cNvPr id="375" name="Google Shape;375;p55"/>
            <p:cNvSpPr/>
            <p:nvPr/>
          </p:nvSpPr>
          <p:spPr>
            <a:xfrm>
              <a:off x="2575875" y="1331167"/>
              <a:ext cx="752700" cy="476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376" name="Google Shape;376;p5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77914" y="1353570"/>
              <a:ext cx="291196" cy="4314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77" name="Google Shape;377;p5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54477" y="1413172"/>
              <a:ext cx="312219" cy="3122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78" name="Google Shape;378;p55"/>
            <p:cNvCxnSpPr/>
            <p:nvPr/>
          </p:nvCxnSpPr>
          <p:spPr>
            <a:xfrm>
              <a:off x="2122512" y="1569292"/>
              <a:ext cx="4134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379" name="Google Shape;379;p55"/>
            <p:cNvSpPr/>
            <p:nvPr/>
          </p:nvSpPr>
          <p:spPr>
            <a:xfrm>
              <a:off x="3314508" y="1331167"/>
              <a:ext cx="623400" cy="4761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9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80" name="Google Shape;380;p55"/>
            <p:cNvCxnSpPr/>
            <p:nvPr/>
          </p:nvCxnSpPr>
          <p:spPr>
            <a:xfrm>
              <a:off x="3974080" y="1569292"/>
              <a:ext cx="4134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381" name="Google Shape;381;p55"/>
          <p:cNvSpPr txBox="1"/>
          <p:nvPr/>
        </p:nvSpPr>
        <p:spPr>
          <a:xfrm>
            <a:off x="3202340" y="4931392"/>
            <a:ext cx="137700" cy="1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 </a:t>
            </a:r>
            <a:r>
              <a:rPr b="1" i="0" lang="en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endParaRPr sz="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6"/>
          <p:cNvSpPr txBox="1"/>
          <p:nvPr>
            <p:ph type="title"/>
          </p:nvPr>
        </p:nvSpPr>
        <p:spPr>
          <a:xfrm>
            <a:off x="383072" y="25579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Sigmoid: </a:t>
            </a:r>
            <a:r>
              <a:rPr lang="en"/>
              <a:t>Vanishing Gradient Problem</a:t>
            </a:r>
            <a:endParaRPr/>
          </a:p>
        </p:txBody>
      </p:sp>
      <p:grpSp>
        <p:nvGrpSpPr>
          <p:cNvPr id="387" name="Google Shape;387;p56"/>
          <p:cNvGrpSpPr/>
          <p:nvPr/>
        </p:nvGrpSpPr>
        <p:grpSpPr>
          <a:xfrm>
            <a:off x="3164689" y="1220292"/>
            <a:ext cx="2814633" cy="476100"/>
            <a:chOff x="1854477" y="1331167"/>
            <a:chExt cx="2814633" cy="476100"/>
          </a:xfrm>
        </p:grpSpPr>
        <p:sp>
          <p:nvSpPr>
            <p:cNvPr id="388" name="Google Shape;388;p56"/>
            <p:cNvSpPr/>
            <p:nvPr/>
          </p:nvSpPr>
          <p:spPr>
            <a:xfrm>
              <a:off x="2575875" y="1331167"/>
              <a:ext cx="752700" cy="476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389" name="Google Shape;389;p5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77914" y="1353570"/>
              <a:ext cx="291196" cy="4314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90" name="Google Shape;390;p5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54477" y="1413172"/>
              <a:ext cx="312219" cy="3122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91" name="Google Shape;391;p56"/>
            <p:cNvCxnSpPr/>
            <p:nvPr/>
          </p:nvCxnSpPr>
          <p:spPr>
            <a:xfrm>
              <a:off x="2122512" y="1569292"/>
              <a:ext cx="4134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392" name="Google Shape;392;p56"/>
            <p:cNvSpPr/>
            <p:nvPr/>
          </p:nvSpPr>
          <p:spPr>
            <a:xfrm>
              <a:off x="3314508" y="1331167"/>
              <a:ext cx="623400" cy="4761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9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93" name="Google Shape;393;p56"/>
            <p:cNvCxnSpPr/>
            <p:nvPr/>
          </p:nvCxnSpPr>
          <p:spPr>
            <a:xfrm>
              <a:off x="3974080" y="1569292"/>
              <a:ext cx="4134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394" name="Google Shape;394;p56"/>
          <p:cNvSpPr txBox="1"/>
          <p:nvPr/>
        </p:nvSpPr>
        <p:spPr>
          <a:xfrm>
            <a:off x="3202340" y="4931392"/>
            <a:ext cx="137700" cy="1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 </a:t>
            </a:r>
            <a:r>
              <a:rPr b="1" i="0" lang="en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endParaRPr sz="500"/>
          </a:p>
        </p:txBody>
      </p:sp>
      <p:pic>
        <p:nvPicPr>
          <p:cNvPr id="395" name="Google Shape;395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71725" y="2133092"/>
            <a:ext cx="4200525" cy="26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56"/>
          <p:cNvSpPr txBox="1"/>
          <p:nvPr/>
        </p:nvSpPr>
        <p:spPr>
          <a:xfrm>
            <a:off x="3604450" y="3470425"/>
            <a:ext cx="7294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7"/>
              </a:rPr>
              <a:t>http://excelsior-cjh.tistory.com/entry/RNN-LSTMLong-Short-Term-Memory-networks</a:t>
            </a: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7"/>
          <p:cNvSpPr txBox="1"/>
          <p:nvPr>
            <p:ph type="title"/>
          </p:nvPr>
        </p:nvSpPr>
        <p:spPr>
          <a:xfrm>
            <a:off x="-514240" y="24614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Activation Functions</a:t>
            </a:r>
            <a:endParaRPr/>
          </a:p>
        </p:txBody>
      </p:sp>
      <p:sp>
        <p:nvSpPr>
          <p:cNvPr id="402" name="Google Shape;402;p57"/>
          <p:cNvSpPr/>
          <p:nvPr/>
        </p:nvSpPr>
        <p:spPr>
          <a:xfrm>
            <a:off x="2575875" y="1331167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403" name="Google Shape;403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7914" y="1353570"/>
            <a:ext cx="291196" cy="4314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04" name="Google Shape;404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4477" y="1413172"/>
            <a:ext cx="312219" cy="3122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5" name="Google Shape;405;p57"/>
          <p:cNvCxnSpPr/>
          <p:nvPr/>
        </p:nvCxnSpPr>
        <p:spPr>
          <a:xfrm>
            <a:off x="2122512" y="1569292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06" name="Google Shape;406;p57"/>
          <p:cNvSpPr/>
          <p:nvPr/>
        </p:nvSpPr>
        <p:spPr>
          <a:xfrm>
            <a:off x="3314508" y="1331167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Activation</a:t>
            </a:r>
            <a:endParaRPr sz="500"/>
          </a:p>
        </p:txBody>
      </p:sp>
      <p:cxnSp>
        <p:nvCxnSpPr>
          <p:cNvPr id="407" name="Google Shape;407;p57"/>
          <p:cNvCxnSpPr/>
          <p:nvPr/>
        </p:nvCxnSpPr>
        <p:spPr>
          <a:xfrm>
            <a:off x="3974080" y="1569292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grpSp>
        <p:nvGrpSpPr>
          <p:cNvPr id="408" name="Google Shape;408;p57"/>
          <p:cNvGrpSpPr/>
          <p:nvPr/>
        </p:nvGrpSpPr>
        <p:grpSpPr>
          <a:xfrm>
            <a:off x="1368872" y="1824789"/>
            <a:ext cx="3804750" cy="3276478"/>
            <a:chOff x="-1" y="0"/>
            <a:chExt cx="10146000" cy="8737274"/>
          </a:xfrm>
        </p:grpSpPr>
        <p:sp>
          <p:nvSpPr>
            <p:cNvPr id="409" name="Google Shape;409;p57"/>
            <p:cNvSpPr txBox="1"/>
            <p:nvPr/>
          </p:nvSpPr>
          <p:spPr>
            <a:xfrm>
              <a:off x="-1" y="8284274"/>
              <a:ext cx="101460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800" u="sng" cap="none" strike="noStrike">
                  <a:solidFill>
                    <a:schemeClr val="hlink"/>
                  </a:solidFill>
                  <a:latin typeface="Helvetica Neue"/>
                  <a:ea typeface="Helvetica Neue"/>
                  <a:cs typeface="Helvetica Neue"/>
                  <a:sym typeface="Helvetica Neue"/>
                  <a:hlinkClick r:id="rId5"/>
                </a:rPr>
                <a:t>http://rasbt.github.io/mlxtend/user_guide/general_concepts/activation-functions/</a:t>
              </a:r>
              <a:r>
                <a:rPr b="1" i="0" lang="en" sz="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 </a:t>
              </a:r>
              <a:endParaRPr sz="500"/>
            </a:p>
          </p:txBody>
        </p:sp>
        <p:pic>
          <p:nvPicPr>
            <p:cNvPr descr="Image" id="410" name="Google Shape;410;p5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59655" y="0"/>
              <a:ext cx="8260385" cy="818776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8"/>
          <p:cNvSpPr txBox="1"/>
          <p:nvPr>
            <p:ph type="title"/>
          </p:nvPr>
        </p:nvSpPr>
        <p:spPr>
          <a:xfrm>
            <a:off x="-514240" y="24614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Activation Functions</a:t>
            </a:r>
            <a:endParaRPr/>
          </a:p>
        </p:txBody>
      </p:sp>
      <p:sp>
        <p:nvSpPr>
          <p:cNvPr id="416" name="Google Shape;416;p58"/>
          <p:cNvSpPr/>
          <p:nvPr/>
        </p:nvSpPr>
        <p:spPr>
          <a:xfrm>
            <a:off x="2575875" y="1331167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417" name="Google Shape;417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7914" y="1353570"/>
            <a:ext cx="291196" cy="4314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18" name="Google Shape;418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4477" y="1413172"/>
            <a:ext cx="312219" cy="3122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9" name="Google Shape;419;p58"/>
          <p:cNvCxnSpPr/>
          <p:nvPr/>
        </p:nvCxnSpPr>
        <p:spPr>
          <a:xfrm>
            <a:off x="2122512" y="1569292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20" name="Google Shape;420;p58"/>
          <p:cNvSpPr/>
          <p:nvPr/>
        </p:nvSpPr>
        <p:spPr>
          <a:xfrm>
            <a:off x="3314508" y="1331167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Activation</a:t>
            </a:r>
            <a:endParaRPr sz="500"/>
          </a:p>
        </p:txBody>
      </p:sp>
      <p:cxnSp>
        <p:nvCxnSpPr>
          <p:cNvPr id="421" name="Google Shape;421;p58"/>
          <p:cNvCxnSpPr/>
          <p:nvPr/>
        </p:nvCxnSpPr>
        <p:spPr>
          <a:xfrm>
            <a:off x="3974080" y="1569292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grpSp>
        <p:nvGrpSpPr>
          <p:cNvPr id="422" name="Google Shape;422;p58"/>
          <p:cNvGrpSpPr/>
          <p:nvPr/>
        </p:nvGrpSpPr>
        <p:grpSpPr>
          <a:xfrm>
            <a:off x="6609720" y="357438"/>
            <a:ext cx="1565081" cy="4657225"/>
            <a:chOff x="0" y="0"/>
            <a:chExt cx="4173550" cy="12419266"/>
          </a:xfrm>
        </p:grpSpPr>
        <p:pic>
          <p:nvPicPr>
            <p:cNvPr descr="Image" id="423" name="Google Shape;423;p5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7800" y="114300"/>
              <a:ext cx="3818318" cy="119146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424" name="Google Shape;424;p5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4173550" cy="1241926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5" name="Google Shape;425;p58"/>
          <p:cNvGrpSpPr/>
          <p:nvPr/>
        </p:nvGrpSpPr>
        <p:grpSpPr>
          <a:xfrm>
            <a:off x="1368872" y="1824789"/>
            <a:ext cx="3804750" cy="3276478"/>
            <a:chOff x="-1" y="0"/>
            <a:chExt cx="10146000" cy="8737274"/>
          </a:xfrm>
        </p:grpSpPr>
        <p:sp>
          <p:nvSpPr>
            <p:cNvPr id="426" name="Google Shape;426;p58"/>
            <p:cNvSpPr txBox="1"/>
            <p:nvPr/>
          </p:nvSpPr>
          <p:spPr>
            <a:xfrm>
              <a:off x="-1" y="8284274"/>
              <a:ext cx="101460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800" u="sng" cap="none" strike="noStrike">
                  <a:solidFill>
                    <a:schemeClr val="hlink"/>
                  </a:solidFill>
                  <a:latin typeface="Helvetica Neue"/>
                  <a:ea typeface="Helvetica Neue"/>
                  <a:cs typeface="Helvetica Neue"/>
                  <a:sym typeface="Helvetica Neue"/>
                  <a:hlinkClick r:id="rId7"/>
                </a:rPr>
                <a:t>http://rasbt.github.io/mlxtend/user_guide/general_concepts/activation-functions/</a:t>
              </a:r>
              <a:r>
                <a:rPr b="1" i="0" lang="en" sz="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 </a:t>
              </a:r>
              <a:endParaRPr sz="500"/>
            </a:p>
          </p:txBody>
        </p:sp>
        <p:pic>
          <p:nvPicPr>
            <p:cNvPr descr="Image" id="427" name="Google Shape;427;p5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959655" y="0"/>
              <a:ext cx="8260385" cy="818776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9"/>
          <p:cNvSpPr txBox="1"/>
          <p:nvPr>
            <p:ph type="title"/>
          </p:nvPr>
        </p:nvSpPr>
        <p:spPr>
          <a:xfrm>
            <a:off x="431625" y="3451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Activation Functions</a:t>
            </a:r>
            <a:endParaRPr/>
          </a:p>
        </p:txBody>
      </p:sp>
      <p:sp>
        <p:nvSpPr>
          <p:cNvPr id="433" name="Google Shape;433;p59"/>
          <p:cNvSpPr txBox="1"/>
          <p:nvPr/>
        </p:nvSpPr>
        <p:spPr>
          <a:xfrm>
            <a:off x="2714100" y="4557900"/>
            <a:ext cx="8081400" cy="8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https://dashee87.github.io/data%20science/deep%20learning/visualising-activation-functions-in-neural-networks/</a:t>
            </a:r>
            <a:r>
              <a:rPr lang="en"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1100"/>
          </a:p>
        </p:txBody>
      </p:sp>
      <p:pic>
        <p:nvPicPr>
          <p:cNvPr id="434" name="Google Shape;434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8538" y="1600232"/>
            <a:ext cx="4686918" cy="2714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0"/>
          <p:cNvSpPr txBox="1"/>
          <p:nvPr>
            <p:ph type="title"/>
          </p:nvPr>
        </p:nvSpPr>
        <p:spPr>
          <a:xfrm>
            <a:off x="3039962" y="273020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Classifying Diabetes</a:t>
            </a:r>
            <a:endParaRPr/>
          </a:p>
        </p:txBody>
      </p:sp>
      <p:pic>
        <p:nvPicPr>
          <p:cNvPr descr="Image" id="440" name="Google Shape;440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6d48r2iVVawPk1d9Z7lBuRU6x1NWFEHfeIemEO6ooCTyTS8wEdGqlXwW0gAWquPB4vePoJvJmWLX1vQ4MWb4-_wGgfC9lk6iNd03UfphMJ2oQhUKbo2Em9hCfGnrYm9WhOif6g8J2M.png" id="441" name="Google Shape;441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32409" y="1797095"/>
            <a:ext cx="5522549" cy="1228418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pic>
      <p:pic>
        <p:nvPicPr>
          <p:cNvPr descr="RHx5ub7gwVar7Va1nYJ5bgQwSiR_ZY8ByYhujBGtJRuI5Ws_3qLWTDo4-nrOcgb_5rkUf7D2TgYGz9d3hDOTIUYFBf27bxX7UQXxWxJ_SH-w8xIcAeqbDGlCY1lPhc-V9lx0wvp8nqM.jpg" id="442" name="Google Shape;442;p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7960" y="212981"/>
            <a:ext cx="1905645" cy="933718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60"/>
          <p:cNvSpPr txBox="1"/>
          <p:nvPr/>
        </p:nvSpPr>
        <p:spPr>
          <a:xfrm>
            <a:off x="1718166" y="3385328"/>
            <a:ext cx="5276700" cy="10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xy = np.loadtxt(</a:t>
            </a:r>
            <a:r>
              <a:rPr b="1" i="0" lang="en" sz="1000" u="none" cap="none" strike="noStrik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'data-diabetes.csv'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000" u="none" cap="none" strike="noStrike">
                <a:solidFill>
                  <a:srgbClr val="661E99"/>
                </a:solidFill>
                <a:latin typeface="Arial"/>
                <a:ea typeface="Arial"/>
                <a:cs typeface="Arial"/>
                <a:sym typeface="Arial"/>
              </a:rPr>
              <a:t>delimiter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" sz="1000" u="none" cap="none" strike="noStrik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','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000" u="none" cap="none" strike="noStrike">
                <a:solidFill>
                  <a:srgbClr val="661E99"/>
                </a:solidFill>
                <a:latin typeface="Arial"/>
                <a:ea typeface="Arial"/>
                <a:cs typeface="Arial"/>
                <a:sym typeface="Arial"/>
              </a:rPr>
              <a:t>dtype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=np.float32)</a:t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 Variable(torch.from_numpy(xy[:, </a:t>
            </a:r>
            <a:r>
              <a:rPr b="0" i="0" lang="en" sz="10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:-</a:t>
            </a:r>
            <a:r>
              <a:rPr b="0" i="0" lang="en" sz="10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]))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 Variable(torch.from_numpy(xy[:, [-</a:t>
            </a:r>
            <a:r>
              <a:rPr b="0" i="0" lang="en" sz="10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]]))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148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(x_data.data.shape) # torch.Size([759, 8])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148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(y_data.data.shape) # torch.Size([759, 1])</a:t>
            </a:r>
            <a:endParaRPr sz="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1"/>
          <p:cNvSpPr txBox="1"/>
          <p:nvPr>
            <p:ph type="title"/>
          </p:nvPr>
        </p:nvSpPr>
        <p:spPr>
          <a:xfrm>
            <a:off x="3039962" y="273020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Wide &amp; Deep</a:t>
            </a:r>
            <a:endParaRPr/>
          </a:p>
        </p:txBody>
      </p:sp>
      <p:pic>
        <p:nvPicPr>
          <p:cNvPr descr="Image" id="449" name="Google Shape;449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61"/>
          <p:cNvSpPr txBox="1"/>
          <p:nvPr/>
        </p:nvSpPr>
        <p:spPr>
          <a:xfrm>
            <a:off x="414925" y="947649"/>
            <a:ext cx="7214100" cy="40383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b="1" i="1" sz="12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constructor we instantiate </a:t>
            </a: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three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nn.Linear module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 = torch.nn.Linear(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 = torch.nn.Linear(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 = torch.nn.Linear(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 = torch.nn.Sigmoid()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b="1" i="1" sz="12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forward function we accept a Variable of input data and we must return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a Variable of output data. We can use Modules defined in the constructor as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well as arbitrary operators on Variables.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out1 =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.l1(x))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out2 =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.l2(out1))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y_pred =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.l3(out2))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4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78" name="Google Shape;178;p44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79" name="Google Shape;17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2"/>
          <p:cNvSpPr txBox="1"/>
          <p:nvPr>
            <p:ph type="title"/>
          </p:nvPr>
        </p:nvSpPr>
        <p:spPr>
          <a:xfrm>
            <a:off x="4596114" y="145428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Classifying Diabetes</a:t>
            </a:r>
            <a:endParaRPr/>
          </a:p>
        </p:txBody>
      </p:sp>
      <p:sp>
        <p:nvSpPr>
          <p:cNvPr id="456" name="Google Shape;456;p62"/>
          <p:cNvSpPr txBox="1"/>
          <p:nvPr/>
        </p:nvSpPr>
        <p:spPr>
          <a:xfrm>
            <a:off x="44188" y="44648"/>
            <a:ext cx="4497000" cy="5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xy = np.loadtxt(</a:t>
            </a:r>
            <a:r>
              <a:rPr b="1" i="0" lang="en" sz="7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'data-diabetes.csv'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7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7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7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=np.float32)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x_data = Variable(torch.from_numpy(xy[:, 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y_data = Variable(torch.from_numpy(xy[:, [-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7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b="1" i="1" sz="12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constructor we instantiate two nn.Linear module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i="0" lang="en" sz="7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 = torch.nn.Linear(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 = torch.nn.Linear(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 = torch.nn.Linear(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 = torch.nn.Sigmoid()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b="1" i="1" sz="12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forward function we accept a Variable of input data and we must return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a Variable of output data. We can use Modules defined in the constructor as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well as arbitrary operators on Variables.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out1 =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.l1(x))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out2 =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.l2(out1))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y_pred =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.l3(out2))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our model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 = Model()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Construct our loss function and an Optimizer. The call to model.parameters()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in the SGD constructor will contain the learnable parameters of the two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nn.Linear modules which are members of the model.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i="0" lang="en" sz="7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optimizer = torch.optim.SGD(model.parameters(), </a:t>
            </a:r>
            <a:r>
              <a:rPr i="0" lang="en" sz="7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lr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 = model(x_data)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loss = criterion(y_pred, y_data)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(epoch, loss.data[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loss.backward()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optimizer.step()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Image" id="457" name="Google Shape;457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yYhr_VuwmB_l4ddk_Fj4pnr0PXe-0yjoYM_XG0ZZE1k3bE0HeO8-U__pKBI20Knfh7_heXn673ERI4VZkw-fDXWiMoEozis9OmlzVKDKkiDD2VWyZss37sWZTkAxzKdWHFCXbaZO2M.png" id="458" name="Google Shape;458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21997" y="3069453"/>
            <a:ext cx="487933" cy="484212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62"/>
          <p:cNvSpPr txBox="1"/>
          <p:nvPr/>
        </p:nvSpPr>
        <p:spPr>
          <a:xfrm>
            <a:off x="4872904" y="3031164"/>
            <a:ext cx="30615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Construct loss and optimizer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(select from PyTorch API)</a:t>
            </a:r>
            <a:endParaRPr sz="500"/>
          </a:p>
        </p:txBody>
      </p:sp>
      <p:pic>
        <p:nvPicPr>
          <p:cNvPr descr="OConiHf09-3d1otJoHaUncKi3XSNZkQPgVumx2XiTNfuVheUQ6MSRNoKzIXk879J6HutJbPBIFdziSubsjW7vjiSkbqaPN0ntv28n02E-m8c_7HbWHnAJD2rqssPlMh3a3nxxA3D_vM.png" id="460" name="Google Shape;460;p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14463" y="4181555"/>
            <a:ext cx="488203" cy="4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62"/>
          <p:cNvSpPr txBox="1"/>
          <p:nvPr/>
        </p:nvSpPr>
        <p:spPr>
          <a:xfrm>
            <a:off x="3545903" y="4143300"/>
            <a:ext cx="42309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Training cycle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(forward, backward, update)</a:t>
            </a:r>
            <a:endParaRPr sz="500"/>
          </a:p>
        </p:txBody>
      </p:sp>
      <p:pic>
        <p:nvPicPr>
          <p:cNvPr descr="6VqhwWvXFhSt2CvTqHgSYEBekFdAvqQdVm9fUSw_5YppHeIrOB_3z1v0WcKRPyyRiE61zuf7KkaOhmkjcESVNLvd3PCPS53qN5WwmvVNhITUH-g3IZ4iuLdrmZQgYajSnza1vLFX2Lc.png" id="462" name="Google Shape;462;p6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51372" y="1150319"/>
            <a:ext cx="488202" cy="4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62"/>
          <p:cNvSpPr txBox="1"/>
          <p:nvPr/>
        </p:nvSpPr>
        <p:spPr>
          <a:xfrm>
            <a:off x="3509275" y="1240650"/>
            <a:ext cx="3387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1600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B41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your model using class</a:t>
            </a:r>
            <a:endParaRPr sz="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7-1</a:t>
            </a:r>
            <a:endParaRPr/>
          </a:p>
        </p:txBody>
      </p:sp>
      <p:sp>
        <p:nvSpPr>
          <p:cNvPr id="469" name="Google Shape;469;p63"/>
          <p:cNvSpPr txBox="1"/>
          <p:nvPr>
            <p:ph idx="1" type="body"/>
          </p:nvPr>
        </p:nvSpPr>
        <p:spPr>
          <a:xfrm>
            <a:off x="495450" y="1595075"/>
            <a:ext cx="8081400" cy="30360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Classifying Diabetes with deep nets </a:t>
            </a:r>
            <a:endParaRPr sz="28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More than 10 layers</a:t>
            </a:r>
            <a:endParaRPr sz="24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Find other classification datasets </a:t>
            </a:r>
            <a:endParaRPr sz="28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Try with deep network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Try different activation functions</a:t>
            </a:r>
            <a:br>
              <a:rPr lang="en" sz="2400">
                <a:solidFill>
                  <a:schemeClr val="dk1"/>
                </a:solidFill>
              </a:rPr>
            </a:br>
            <a:r>
              <a:rPr lang="en" sz="2400">
                <a:solidFill>
                  <a:schemeClr val="dk1"/>
                </a:solidFill>
              </a:rPr>
              <a:t>Sigmoid to something else</a:t>
            </a:r>
            <a:br>
              <a:rPr lang="en" sz="2400">
                <a:solidFill>
                  <a:schemeClr val="dk1"/>
                </a:solidFill>
              </a:rPr>
            </a:b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74" name="Google Shape;474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75" name="Google Shape;475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64"/>
          <p:cNvSpPr txBox="1"/>
          <p:nvPr/>
        </p:nvSpPr>
        <p:spPr>
          <a:xfrm>
            <a:off x="4845200" y="2022550"/>
            <a:ext cx="32997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8: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DataLoader</a:t>
            </a:r>
            <a:endParaRPr sz="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84" name="Google Shape;18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85" name="Google Shape;185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45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87" name="Google Shape;187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45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7: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Wide &amp; Deep</a:t>
            </a:r>
            <a:endParaRPr sz="500"/>
          </a:p>
        </p:txBody>
      </p:sp>
      <p:sp>
        <p:nvSpPr>
          <p:cNvPr id="189" name="Google Shape;189;p45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6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HKUST PHD Program Application</a:t>
            </a:r>
            <a:endParaRPr/>
          </a:p>
        </p:txBody>
      </p:sp>
      <p:graphicFrame>
        <p:nvGraphicFramePr>
          <p:cNvPr id="195" name="Google Shape;195;p46"/>
          <p:cNvGraphicFramePr/>
          <p:nvPr/>
        </p:nvGraphicFramePr>
        <p:xfrm>
          <a:off x="918114" y="1641000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{CC976E56-5CF9-440F-A5EE-A1185CEA1540}</a:tableStyleId>
              </a:tblPr>
              <a:tblGrid>
                <a:gridCol w="1453800"/>
                <a:gridCol w="145380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GPA (a)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Admission?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2.1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4.2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3.1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3.3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6" name="Google Shape;196;p46"/>
          <p:cNvSpPr txBox="1"/>
          <p:nvPr/>
        </p:nvSpPr>
        <p:spPr>
          <a:xfrm>
            <a:off x="819931" y="383519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endParaRPr sz="500"/>
          </a:p>
        </p:txBody>
      </p:sp>
      <p:sp>
        <p:nvSpPr>
          <p:cNvPr id="197" name="Google Shape;197;p46"/>
          <p:cNvSpPr txBox="1"/>
          <p:nvPr/>
        </p:nvSpPr>
        <p:spPr>
          <a:xfrm>
            <a:off x="2436511" y="383519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  <a:endParaRPr sz="500"/>
          </a:p>
        </p:txBody>
      </p:sp>
      <p:sp>
        <p:nvSpPr>
          <p:cNvPr id="198" name="Google Shape;198;p46"/>
          <p:cNvSpPr/>
          <p:nvPr/>
        </p:nvSpPr>
        <p:spPr>
          <a:xfrm>
            <a:off x="6012278" y="2379061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199" name="Google Shape;19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0567" y="2401464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0" name="Google Shape;200;p46"/>
          <p:cNvCxnSpPr/>
          <p:nvPr/>
        </p:nvCxnSpPr>
        <p:spPr>
          <a:xfrm>
            <a:off x="5558915" y="2479074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01" name="Google Shape;201;p46"/>
          <p:cNvCxnSpPr/>
          <p:nvPr/>
        </p:nvCxnSpPr>
        <p:spPr>
          <a:xfrm>
            <a:off x="6795362" y="2617186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02" name="Google Shape;202;p46"/>
          <p:cNvSpPr/>
          <p:nvPr/>
        </p:nvSpPr>
        <p:spPr>
          <a:xfrm>
            <a:off x="7235173" y="2379061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203" name="Google Shape;203;p46"/>
          <p:cNvCxnSpPr/>
          <p:nvPr/>
        </p:nvCxnSpPr>
        <p:spPr>
          <a:xfrm>
            <a:off x="7886733" y="2617186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pic>
        <p:nvPicPr>
          <p:cNvPr descr="Image" id="204" name="Google Shape;204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9598" y="2415650"/>
            <a:ext cx="132766" cy="132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7"/>
          <p:cNvSpPr txBox="1"/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GPA enough?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How about experience and others?</a:t>
            </a:r>
            <a:endParaRPr/>
          </a:p>
        </p:txBody>
      </p:sp>
      <p:graphicFrame>
        <p:nvGraphicFramePr>
          <p:cNvPr id="210" name="Google Shape;210;p47"/>
          <p:cNvGraphicFramePr/>
          <p:nvPr/>
        </p:nvGraphicFramePr>
        <p:xfrm>
          <a:off x="1630264" y="1686436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{CC976E56-5CF9-440F-A5EE-A1185CEA1540}</a:tableStyleId>
              </a:tblPr>
              <a:tblGrid>
                <a:gridCol w="1435425"/>
                <a:gridCol w="1435425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Experience (b)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Admission?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0.1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0.8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0.9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0.2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1" name="Google Shape;211;p47"/>
          <p:cNvSpPr txBox="1"/>
          <p:nvPr/>
        </p:nvSpPr>
        <p:spPr>
          <a:xfrm>
            <a:off x="463857" y="3835198"/>
            <a:ext cx="20769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2.1, 0.1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4.2, 0.8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3.1, 0.9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3.3, 0.2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endParaRPr sz="500"/>
          </a:p>
        </p:txBody>
      </p:sp>
      <p:sp>
        <p:nvSpPr>
          <p:cNvPr id="212" name="Google Shape;212;p47"/>
          <p:cNvSpPr txBox="1"/>
          <p:nvPr/>
        </p:nvSpPr>
        <p:spPr>
          <a:xfrm>
            <a:off x="2728492" y="383519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  <a:endParaRPr sz="500"/>
          </a:p>
        </p:txBody>
      </p:sp>
      <p:pic>
        <p:nvPicPr>
          <p:cNvPr descr="Image" id="213" name="Google Shape;21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87" y="1640665"/>
            <a:ext cx="1590158" cy="1957073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47"/>
          <p:cNvSpPr/>
          <p:nvPr/>
        </p:nvSpPr>
        <p:spPr>
          <a:xfrm>
            <a:off x="6012278" y="2379061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215" name="Google Shape;215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90567" y="2401464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Google Shape;216;p47"/>
          <p:cNvCxnSpPr/>
          <p:nvPr/>
        </p:nvCxnSpPr>
        <p:spPr>
          <a:xfrm>
            <a:off x="5558915" y="2479074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17" name="Google Shape;217;p47"/>
          <p:cNvCxnSpPr/>
          <p:nvPr/>
        </p:nvCxnSpPr>
        <p:spPr>
          <a:xfrm>
            <a:off x="6795362" y="2617186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18" name="Google Shape;218;p47"/>
          <p:cNvSpPr/>
          <p:nvPr/>
        </p:nvSpPr>
        <p:spPr>
          <a:xfrm>
            <a:off x="7235173" y="2379061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219" name="Google Shape;219;p47"/>
          <p:cNvCxnSpPr/>
          <p:nvPr/>
        </p:nvCxnSpPr>
        <p:spPr>
          <a:xfrm>
            <a:off x="7886733" y="2617186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20" name="Google Shape;220;p47"/>
          <p:cNvCxnSpPr/>
          <p:nvPr/>
        </p:nvCxnSpPr>
        <p:spPr>
          <a:xfrm>
            <a:off x="5554153" y="2764824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pic>
        <p:nvPicPr>
          <p:cNvPr descr="Image" id="221" name="Google Shape;221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49598" y="2415650"/>
            <a:ext cx="132766" cy="1327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22" name="Google Shape;222;p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65676" y="2643683"/>
            <a:ext cx="112168" cy="208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/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 Multiplication</a:t>
            </a:r>
            <a:endParaRPr/>
          </a:p>
        </p:txBody>
      </p:sp>
      <p:sp>
        <p:nvSpPr>
          <p:cNvPr id="228" name="Google Shape;228;p48"/>
          <p:cNvSpPr/>
          <p:nvPr/>
        </p:nvSpPr>
        <p:spPr>
          <a:xfrm>
            <a:off x="5990914" y="1871662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229" name="Google Shape;22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9204" y="1894065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0" name="Google Shape;230;p48"/>
          <p:cNvCxnSpPr/>
          <p:nvPr/>
        </p:nvCxnSpPr>
        <p:spPr>
          <a:xfrm>
            <a:off x="5537551" y="1971675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31" name="Google Shape;231;p48"/>
          <p:cNvCxnSpPr/>
          <p:nvPr/>
        </p:nvCxnSpPr>
        <p:spPr>
          <a:xfrm>
            <a:off x="6773998" y="2109787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32" name="Google Shape;232;p48"/>
          <p:cNvSpPr/>
          <p:nvPr/>
        </p:nvSpPr>
        <p:spPr>
          <a:xfrm>
            <a:off x="7213808" y="1871662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233" name="Google Shape;233;p48"/>
          <p:cNvCxnSpPr/>
          <p:nvPr/>
        </p:nvCxnSpPr>
        <p:spPr>
          <a:xfrm>
            <a:off x="7865370" y="2109787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34" name="Google Shape;234;p48"/>
          <p:cNvCxnSpPr/>
          <p:nvPr/>
        </p:nvCxnSpPr>
        <p:spPr>
          <a:xfrm>
            <a:off x="5532788" y="2257425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35" name="Google Shape;235;p48"/>
          <p:cNvSpPr txBox="1"/>
          <p:nvPr/>
        </p:nvSpPr>
        <p:spPr>
          <a:xfrm>
            <a:off x="391932" y="1721048"/>
            <a:ext cx="20769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2.1, 0.1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4.2, 0.8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3.1, 0.9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3.3, 0.2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endParaRPr sz="500"/>
          </a:p>
        </p:txBody>
      </p:sp>
      <p:sp>
        <p:nvSpPr>
          <p:cNvPr id="236" name="Google Shape;236;p48"/>
          <p:cNvSpPr txBox="1"/>
          <p:nvPr/>
        </p:nvSpPr>
        <p:spPr>
          <a:xfrm>
            <a:off x="2656568" y="172104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  <a:endParaRPr sz="500"/>
          </a:p>
        </p:txBody>
      </p:sp>
      <p:pic>
        <p:nvPicPr>
          <p:cNvPr descr="Image" id="237" name="Google Shape;237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8234" y="1908251"/>
            <a:ext cx="132765" cy="1327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38" name="Google Shape;238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44312" y="2136283"/>
            <a:ext cx="112167" cy="208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9"/>
          <p:cNvSpPr txBox="1"/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 Multiplication</a:t>
            </a:r>
            <a:endParaRPr/>
          </a:p>
        </p:txBody>
      </p:sp>
      <p:sp>
        <p:nvSpPr>
          <p:cNvPr id="244" name="Google Shape;244;p49"/>
          <p:cNvSpPr/>
          <p:nvPr/>
        </p:nvSpPr>
        <p:spPr>
          <a:xfrm>
            <a:off x="5990914" y="1871662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245" name="Google Shape;24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9204" y="1894065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6" name="Google Shape;246;p49"/>
          <p:cNvCxnSpPr/>
          <p:nvPr/>
        </p:nvCxnSpPr>
        <p:spPr>
          <a:xfrm>
            <a:off x="5537551" y="1971675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47" name="Google Shape;247;p49"/>
          <p:cNvCxnSpPr/>
          <p:nvPr/>
        </p:nvCxnSpPr>
        <p:spPr>
          <a:xfrm>
            <a:off x="6773998" y="2109787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48" name="Google Shape;248;p49"/>
          <p:cNvSpPr/>
          <p:nvPr/>
        </p:nvSpPr>
        <p:spPr>
          <a:xfrm>
            <a:off x="7213808" y="1871662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249" name="Google Shape;249;p49"/>
          <p:cNvCxnSpPr/>
          <p:nvPr/>
        </p:nvCxnSpPr>
        <p:spPr>
          <a:xfrm>
            <a:off x="7865370" y="2109787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50" name="Google Shape;250;p49"/>
          <p:cNvCxnSpPr/>
          <p:nvPr/>
        </p:nvCxnSpPr>
        <p:spPr>
          <a:xfrm>
            <a:off x="5532788" y="2257425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51" name="Google Shape;251;p49"/>
          <p:cNvSpPr txBox="1"/>
          <p:nvPr/>
        </p:nvSpPr>
        <p:spPr>
          <a:xfrm>
            <a:off x="391932" y="1721048"/>
            <a:ext cx="20769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2.1, 0.1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4.2, 0.8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3.1, 0.9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3.3, 0.2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endParaRPr sz="500"/>
          </a:p>
        </p:txBody>
      </p:sp>
      <p:sp>
        <p:nvSpPr>
          <p:cNvPr id="252" name="Google Shape;252;p49"/>
          <p:cNvSpPr txBox="1"/>
          <p:nvPr/>
        </p:nvSpPr>
        <p:spPr>
          <a:xfrm>
            <a:off x="2656568" y="172104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  <a:endParaRPr sz="500"/>
          </a:p>
        </p:txBody>
      </p:sp>
      <p:pic>
        <p:nvPicPr>
          <p:cNvPr descr="Image" id="253" name="Google Shape;253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7728" y="2825016"/>
            <a:ext cx="2694416" cy="13229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54" name="Google Shape;254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87280" y="3936339"/>
            <a:ext cx="751651" cy="344536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9"/>
          <p:cNvSpPr/>
          <p:nvPr/>
        </p:nvSpPr>
        <p:spPr>
          <a:xfrm>
            <a:off x="2318395" y="4121209"/>
            <a:ext cx="250988" cy="1672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256" name="Google Shape;256;p4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50151" y="4166715"/>
            <a:ext cx="112173" cy="762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57" name="Google Shape;257;p4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28234" y="1908251"/>
            <a:ext cx="132765" cy="1327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58" name="Google Shape;258;p4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344312" y="2136283"/>
            <a:ext cx="112167" cy="208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4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61349" y="4327075"/>
            <a:ext cx="3189625" cy="5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0"/>
          <p:cNvSpPr txBox="1"/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 Multiplication</a:t>
            </a:r>
            <a:endParaRPr/>
          </a:p>
        </p:txBody>
      </p:sp>
      <p:sp>
        <p:nvSpPr>
          <p:cNvPr id="265" name="Google Shape;265;p50"/>
          <p:cNvSpPr/>
          <p:nvPr/>
        </p:nvSpPr>
        <p:spPr>
          <a:xfrm>
            <a:off x="5990914" y="1871662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266" name="Google Shape;266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9204" y="1894065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7" name="Google Shape;267;p50"/>
          <p:cNvCxnSpPr/>
          <p:nvPr/>
        </p:nvCxnSpPr>
        <p:spPr>
          <a:xfrm>
            <a:off x="5537551" y="1971675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68" name="Google Shape;268;p50"/>
          <p:cNvCxnSpPr/>
          <p:nvPr/>
        </p:nvCxnSpPr>
        <p:spPr>
          <a:xfrm>
            <a:off x="6773998" y="2109787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69" name="Google Shape;269;p50"/>
          <p:cNvSpPr/>
          <p:nvPr/>
        </p:nvSpPr>
        <p:spPr>
          <a:xfrm>
            <a:off x="7213808" y="1871662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270" name="Google Shape;270;p50"/>
          <p:cNvCxnSpPr/>
          <p:nvPr/>
        </p:nvCxnSpPr>
        <p:spPr>
          <a:xfrm>
            <a:off x="7865370" y="2109787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71" name="Google Shape;271;p50"/>
          <p:cNvCxnSpPr/>
          <p:nvPr/>
        </p:nvCxnSpPr>
        <p:spPr>
          <a:xfrm>
            <a:off x="5532788" y="2257425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72" name="Google Shape;272;p50"/>
          <p:cNvSpPr txBox="1"/>
          <p:nvPr/>
        </p:nvSpPr>
        <p:spPr>
          <a:xfrm>
            <a:off x="391932" y="1721048"/>
            <a:ext cx="20769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2.1, 0.1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4.2, 0.8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3.1, 0.9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3.3, 0.2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endParaRPr sz="500"/>
          </a:p>
        </p:txBody>
      </p:sp>
      <p:sp>
        <p:nvSpPr>
          <p:cNvPr id="273" name="Google Shape;273;p50"/>
          <p:cNvSpPr txBox="1"/>
          <p:nvPr/>
        </p:nvSpPr>
        <p:spPr>
          <a:xfrm>
            <a:off x="2656568" y="172104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  <a:endParaRPr sz="500"/>
          </a:p>
        </p:txBody>
      </p:sp>
      <p:pic>
        <p:nvPicPr>
          <p:cNvPr descr="Image" id="274" name="Google Shape;274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8234" y="1908251"/>
            <a:ext cx="132765" cy="1327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75" name="Google Shape;275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44312" y="2136283"/>
            <a:ext cx="112167" cy="2083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76" name="Google Shape;276;p5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77275" y="2976711"/>
            <a:ext cx="1601451" cy="3952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77" name="Google Shape;277;p5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57728" y="2825016"/>
            <a:ext cx="2694416" cy="13229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78" name="Google Shape;278;p5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387280" y="3936339"/>
            <a:ext cx="751651" cy="344536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50"/>
          <p:cNvSpPr/>
          <p:nvPr/>
        </p:nvSpPr>
        <p:spPr>
          <a:xfrm>
            <a:off x="2318395" y="4121209"/>
            <a:ext cx="251100" cy="16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280" name="Google Shape;280;p5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450151" y="4166715"/>
            <a:ext cx="112173" cy="76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5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61349" y="4327075"/>
            <a:ext cx="3189625" cy="524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82" name="Google Shape;282;p5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959427" y="1653226"/>
            <a:ext cx="210725" cy="1041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1"/>
          <p:cNvSpPr txBox="1"/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 Multiplication</a:t>
            </a:r>
            <a:endParaRPr/>
          </a:p>
        </p:txBody>
      </p:sp>
      <p:sp>
        <p:nvSpPr>
          <p:cNvPr id="288" name="Google Shape;288;p51"/>
          <p:cNvSpPr/>
          <p:nvPr/>
        </p:nvSpPr>
        <p:spPr>
          <a:xfrm>
            <a:off x="5990914" y="1871662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289" name="Google Shape;289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9204" y="1894065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0" name="Google Shape;290;p51"/>
          <p:cNvCxnSpPr/>
          <p:nvPr/>
        </p:nvCxnSpPr>
        <p:spPr>
          <a:xfrm>
            <a:off x="5537551" y="1971675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91" name="Google Shape;291;p51"/>
          <p:cNvCxnSpPr/>
          <p:nvPr/>
        </p:nvCxnSpPr>
        <p:spPr>
          <a:xfrm>
            <a:off x="6773998" y="2109787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92" name="Google Shape;292;p51"/>
          <p:cNvSpPr/>
          <p:nvPr/>
        </p:nvSpPr>
        <p:spPr>
          <a:xfrm>
            <a:off x="7213808" y="1871662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293" name="Google Shape;293;p51"/>
          <p:cNvCxnSpPr/>
          <p:nvPr/>
        </p:nvCxnSpPr>
        <p:spPr>
          <a:xfrm>
            <a:off x="7865370" y="2109787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94" name="Google Shape;294;p51"/>
          <p:cNvCxnSpPr/>
          <p:nvPr/>
        </p:nvCxnSpPr>
        <p:spPr>
          <a:xfrm>
            <a:off x="5532788" y="2257425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95" name="Google Shape;295;p51"/>
          <p:cNvSpPr txBox="1"/>
          <p:nvPr/>
        </p:nvSpPr>
        <p:spPr>
          <a:xfrm>
            <a:off x="391932" y="1721048"/>
            <a:ext cx="20769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2.1, 0.1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4.2, 0.8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3.1, 0.9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3.3, 0.2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endParaRPr sz="500"/>
          </a:p>
        </p:txBody>
      </p:sp>
      <p:sp>
        <p:nvSpPr>
          <p:cNvPr id="296" name="Google Shape;296;p51"/>
          <p:cNvSpPr txBox="1"/>
          <p:nvPr/>
        </p:nvSpPr>
        <p:spPr>
          <a:xfrm>
            <a:off x="2656568" y="172104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  <a:endParaRPr sz="500"/>
          </a:p>
        </p:txBody>
      </p:sp>
      <p:pic>
        <p:nvPicPr>
          <p:cNvPr descr="Image" id="297" name="Google Shape;297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8234" y="1908251"/>
            <a:ext cx="132765" cy="1327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98" name="Google Shape;298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44312" y="2136283"/>
            <a:ext cx="112167" cy="2083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99" name="Google Shape;299;p5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77275" y="2976711"/>
            <a:ext cx="1601451" cy="39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51"/>
          <p:cNvSpPr txBox="1"/>
          <p:nvPr/>
        </p:nvSpPr>
        <p:spPr>
          <a:xfrm>
            <a:off x="5170138" y="3826229"/>
            <a:ext cx="3017400" cy="4392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 = torch.nn.Linear(</a:t>
            </a:r>
            <a:r>
              <a:rPr b="0" i="0" lang="en" sz="13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3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y_prd = linear(x_data)</a:t>
            </a:r>
            <a:endParaRPr sz="500"/>
          </a:p>
        </p:txBody>
      </p:sp>
      <p:pic>
        <p:nvPicPr>
          <p:cNvPr descr="Image" id="301" name="Google Shape;301;p5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57728" y="2825016"/>
            <a:ext cx="2694416" cy="13229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02" name="Google Shape;302;p5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387280" y="3936339"/>
            <a:ext cx="751651" cy="344536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51"/>
          <p:cNvSpPr/>
          <p:nvPr/>
        </p:nvSpPr>
        <p:spPr>
          <a:xfrm>
            <a:off x="2318395" y="4121209"/>
            <a:ext cx="251100" cy="16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304" name="Google Shape;304;p5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450151" y="4166715"/>
            <a:ext cx="112173" cy="76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5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61349" y="4327075"/>
            <a:ext cx="3189625" cy="524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06" name="Google Shape;306;p5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959427" y="1653226"/>
            <a:ext cx="210725" cy="1041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