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9" r:id="rId10"/>
    <p:sldId id="270" r:id="rId11"/>
    <p:sldId id="267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37"/>
  </p:normalViewPr>
  <p:slideViewPr>
    <p:cSldViewPr snapToGrid="0" snapToObjects="1">
      <p:cViewPr varScale="1">
        <p:scale>
          <a:sx n="108" d="100"/>
          <a:sy n="108" d="100"/>
        </p:scale>
        <p:origin x="2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17214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582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940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458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503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195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945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0b51c44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0b51c44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223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0b51c44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0b51c44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671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2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309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791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ctangle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 descr="paint_transparen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999999"/>
                </a:solidFill>
              </a:defRPr>
            </a:lvl1pPr>
            <a:lvl2pPr lvl="1" algn="ctr" rtl="0">
              <a:buNone/>
              <a:defRPr>
                <a:solidFill>
                  <a:srgbClr val="999999"/>
                </a:solidFill>
              </a:defRPr>
            </a:lvl2pPr>
            <a:lvl3pPr lvl="2" algn="ctr" rtl="0">
              <a:buNone/>
              <a:defRPr>
                <a:solidFill>
                  <a:srgbClr val="999999"/>
                </a:solidFill>
              </a:defRPr>
            </a:lvl3pPr>
            <a:lvl4pPr lvl="3" algn="ctr" rtl="0">
              <a:buNone/>
              <a:defRPr>
                <a:solidFill>
                  <a:srgbClr val="999999"/>
                </a:solidFill>
              </a:defRPr>
            </a:lvl4pPr>
            <a:lvl5pPr lvl="4" algn="ctr" rtl="0">
              <a:buNone/>
              <a:defRPr>
                <a:solidFill>
                  <a:srgbClr val="999999"/>
                </a:solidFill>
              </a:defRPr>
            </a:lvl5pPr>
            <a:lvl6pPr lvl="5" algn="ctr" rtl="0">
              <a:buNone/>
              <a:defRPr>
                <a:solidFill>
                  <a:srgbClr val="999999"/>
                </a:solidFill>
              </a:defRPr>
            </a:lvl6pPr>
            <a:lvl7pPr lvl="6" algn="ctr" rtl="0">
              <a:buNone/>
              <a:defRPr>
                <a:solidFill>
                  <a:srgbClr val="999999"/>
                </a:solidFill>
              </a:defRPr>
            </a:lvl7pPr>
            <a:lvl8pPr lvl="7" algn="ctr" rtl="0">
              <a:buNone/>
              <a:defRPr>
                <a:solidFill>
                  <a:srgbClr val="999999"/>
                </a:solidFill>
              </a:defRPr>
            </a:lvl8pPr>
            <a:lvl9pPr lvl="8" algn="ctr" rtl="0">
              <a:buNone/>
              <a:defRPr>
                <a:solidFill>
                  <a:srgbClr val="999999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9F%A5%E4%B9%8E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3163125" y="214757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 smtClean="0">
                <a:latin typeface="Microsoft JhengHei" charset="0"/>
                <a:ea typeface="Microsoft JhengHei" charset="0"/>
                <a:cs typeface="Microsoft JhengHei" charset="0"/>
                <a:sym typeface="Lato"/>
              </a:rPr>
              <a:t>進階 </a:t>
            </a:r>
            <a:r>
              <a:rPr lang="en" b="1" dirty="0" smtClean="0">
                <a:latin typeface="Microsoft JhengHei" charset="0"/>
                <a:ea typeface="Microsoft JhengHei" charset="0"/>
                <a:cs typeface="Microsoft JhengHei" charset="0"/>
                <a:sym typeface="Lato"/>
              </a:rPr>
              <a:t>Python</a:t>
            </a:r>
            <a:endParaRPr b="1" dirty="0">
              <a:latin typeface="Microsoft JhengHei" charset="0"/>
              <a:ea typeface="Microsoft JhengHei" charset="0"/>
              <a:cs typeface="Microsoft JhengHei" charset="0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dirty="0" smtClean="0">
                <a:latin typeface="Microsoft JhengHei" charset="0"/>
                <a:ea typeface="Microsoft JhengHei" charset="0"/>
                <a:cs typeface="Microsoft JhengHei" charset="0"/>
              </a:rPr>
              <a:t>透過物件導向、深度學習</a:t>
            </a:r>
            <a:endParaRPr sz="30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3253100" y="3382350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err="1">
                <a:latin typeface="Microsoft JhengHei" charset="0"/>
                <a:ea typeface="Microsoft JhengHei" charset="0"/>
                <a:cs typeface="Microsoft JhengHei" charset="0"/>
                <a:sym typeface="Lato"/>
              </a:rPr>
              <a:t>講師：小龍（陳耀融</a:t>
            </a:r>
            <a:r>
              <a:rPr lang="en" sz="2400" dirty="0">
                <a:latin typeface="Microsoft JhengHei" charset="0"/>
                <a:ea typeface="Microsoft JhengHei" charset="0"/>
                <a:cs typeface="Microsoft JhengHei" charset="0"/>
                <a:sym typeface="Lato"/>
              </a:rPr>
              <a:t>）</a:t>
            </a:r>
            <a:endParaRPr sz="24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457200" y="6291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 smtClean="0">
                <a:latin typeface="Microsoft JhengHei" charset="0"/>
                <a:ea typeface="Microsoft JhengHei" charset="0"/>
                <a:cs typeface="Microsoft JhengHei" charset="0"/>
                <a:sym typeface="Lato"/>
              </a:rPr>
              <a:t>課程大綱</a:t>
            </a:r>
            <a:endParaRPr b="1" dirty="0">
              <a:latin typeface="Microsoft JhengHei" charset="0"/>
              <a:ea typeface="Microsoft JhengHei" charset="0"/>
              <a:cs typeface="Microsoft JhengHei" charset="0"/>
              <a:sym typeface="Lato"/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Microsoft JhengHei" charset="0"/>
                <a:ea typeface="Microsoft JhengHei" charset="0"/>
                <a:cs typeface="Microsoft JhengHei" charset="0"/>
              </a:rPr>
              <a:t>10</a:t>
            </a:fld>
            <a:endParaRPr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75956"/>
              </p:ext>
            </p:extLst>
          </p:nvPr>
        </p:nvGraphicFramePr>
        <p:xfrm>
          <a:off x="457200" y="1579417"/>
          <a:ext cx="6703620" cy="3213763"/>
        </p:xfrm>
        <a:graphic>
          <a:graphicData uri="http://schemas.openxmlformats.org/drawingml/2006/table">
            <a:tbl>
              <a:tblPr/>
              <a:tblGrid>
                <a:gridCol w="564078"/>
                <a:gridCol w="629392"/>
                <a:gridCol w="5510150"/>
              </a:tblGrid>
              <a:tr h="246433">
                <a:tc>
                  <a:txBody>
                    <a:bodyPr/>
                    <a:lstStyle/>
                    <a:p>
                      <a:r>
                        <a:rPr lang="zh-TW" altLang="en-US" sz="1200" b="1">
                          <a:effectLst/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堂數</a:t>
                      </a:r>
                    </a:p>
                  </a:txBody>
                  <a:tcPr marL="79757" marR="79757" marT="36811" marB="36811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1">
                          <a:effectLst/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類型</a:t>
                      </a:r>
                    </a:p>
                  </a:txBody>
                  <a:tcPr marL="79757" marR="79757" marT="36811" marB="36811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>
                          <a:effectLst/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主題</a:t>
                      </a:r>
                    </a:p>
                  </a:txBody>
                  <a:tcPr marL="79757" marR="79757" marT="36811" marB="36811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433">
                <a:tc>
                  <a:txBody>
                    <a:bodyPr/>
                    <a:lstStyle/>
                    <a:p>
                      <a:r>
                        <a:rPr lang="en-US" altLang="zh-TW" sz="1200">
                          <a:effectLst/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1</a:t>
                      </a:r>
                    </a:p>
                  </a:txBody>
                  <a:tcPr marL="79757" marR="79757" marT="36811" marB="36811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介紹</a:t>
                      </a:r>
                    </a:p>
                  </a:txBody>
                  <a:tcPr marL="79757" marR="79757" marT="36811" marB="36811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>
                          <a:effectLst/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Python </a:t>
                      </a:r>
                      <a:r>
                        <a:rPr lang="zh-TW" altLang="en-US" sz="1200">
                          <a:effectLst/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現況、環境教學、</a:t>
                      </a:r>
                      <a:r>
                        <a:rPr lang="en-US" altLang="zh-TW" sz="1200">
                          <a:effectLst/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Python</a:t>
                      </a:r>
                      <a:r>
                        <a:rPr lang="zh-TW" altLang="en-US" sz="1200">
                          <a:effectLst/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基礎</a:t>
                      </a:r>
                    </a:p>
                  </a:txBody>
                  <a:tcPr marL="79757" marR="79757" marT="36811" marB="36811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433">
                <a:tc>
                  <a:txBody>
                    <a:bodyPr/>
                    <a:lstStyle/>
                    <a:p>
                      <a:r>
                        <a:rPr lang="is-IS" sz="1200">
                          <a:effectLst/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2</a:t>
                      </a:r>
                    </a:p>
                  </a:txBody>
                  <a:tcPr marL="79757" marR="79757" marT="36811" marB="36811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介紹</a:t>
                      </a:r>
                    </a:p>
                  </a:txBody>
                  <a:tcPr marL="79757" marR="79757" marT="36811" marB="36811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Github 使用、Python 技巧與練習</a:t>
                      </a:r>
                    </a:p>
                  </a:txBody>
                  <a:tcPr marL="79757" marR="79757" marT="36811" marB="36811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246433">
                <a:tc>
                  <a:txBody>
                    <a:bodyPr/>
                    <a:lstStyle/>
                    <a:p>
                      <a:r>
                        <a:rPr lang="en-US" altLang="zh-TW" sz="1200">
                          <a:effectLst/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3</a:t>
                      </a:r>
                    </a:p>
                  </a:txBody>
                  <a:tcPr marL="79757" marR="79757" marT="36811" marB="36811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介紹</a:t>
                      </a:r>
                    </a:p>
                  </a:txBody>
                  <a:tcPr marL="79757" marR="79757" marT="36811" marB="36811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資料結構與 </a:t>
                      </a:r>
                      <a:r>
                        <a:rPr lang="en-US" sz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Onlinejudge</a:t>
                      </a:r>
                      <a:endPara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Microsoft JhengHei" charset="0"/>
                        <a:ea typeface="Microsoft JhengHei" charset="0"/>
                        <a:cs typeface="Microsoft JhengHei" charset="0"/>
                      </a:endParaRPr>
                    </a:p>
                  </a:txBody>
                  <a:tcPr marL="79757" marR="79757" marT="36811" marB="36811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433">
                <a:tc>
                  <a:txBody>
                    <a:bodyPr/>
                    <a:lstStyle/>
                    <a:p>
                      <a:r>
                        <a:rPr lang="en-US" altLang="zh-TW" sz="1200">
                          <a:effectLst/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4</a:t>
                      </a:r>
                    </a:p>
                  </a:txBody>
                  <a:tcPr marL="79757" marR="79757" marT="36811" marB="36811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OOP</a:t>
                      </a:r>
                    </a:p>
                  </a:txBody>
                  <a:tcPr marL="79757" marR="79757" marT="36811" marB="36811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effectLst/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物件導向一，定義與使用</a:t>
                      </a:r>
                    </a:p>
                  </a:txBody>
                  <a:tcPr marL="79757" marR="79757" marT="36811" marB="36811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392241">
                <a:tc>
                  <a:txBody>
                    <a:bodyPr/>
                    <a:lstStyle/>
                    <a:p>
                      <a:r>
                        <a:rPr lang="en-US" altLang="zh-TW" sz="1200">
                          <a:effectLst/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5</a:t>
                      </a:r>
                    </a:p>
                  </a:txBody>
                  <a:tcPr marL="79757" marR="79757" marT="36811" marB="36811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OOP</a:t>
                      </a:r>
                    </a:p>
                  </a:txBody>
                  <a:tcPr marL="79757" marR="79757" marT="36811" marB="36811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物件導向二，Magic Method 和 Dataclasses</a:t>
                      </a:r>
                    </a:p>
                  </a:txBody>
                  <a:tcPr marL="79757" marR="79757" marT="36811" marB="36811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433">
                <a:tc>
                  <a:txBody>
                    <a:bodyPr/>
                    <a:lstStyle/>
                    <a:p>
                      <a:r>
                        <a:rPr lang="en-US" altLang="zh-TW" sz="1200">
                          <a:effectLst/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6</a:t>
                      </a:r>
                    </a:p>
                  </a:txBody>
                  <a:tcPr marL="79757" marR="79757" marT="36811" marB="36811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OOP</a:t>
                      </a:r>
                    </a:p>
                  </a:txBody>
                  <a:tcPr marL="79757" marR="79757" marT="36811" marB="36811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effectLst/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物件導向三，繼承與多型</a:t>
                      </a:r>
                    </a:p>
                  </a:txBody>
                  <a:tcPr marL="79757" marR="79757" marT="36811" marB="36811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246433">
                <a:tc>
                  <a:txBody>
                    <a:bodyPr/>
                    <a:lstStyle/>
                    <a:p>
                      <a:r>
                        <a:rPr lang="en-US" altLang="zh-TW" sz="1200">
                          <a:effectLst/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7</a:t>
                      </a:r>
                    </a:p>
                  </a:txBody>
                  <a:tcPr marL="79757" marR="79757" marT="36811" marB="36811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活動</a:t>
                      </a:r>
                    </a:p>
                  </a:txBody>
                  <a:tcPr marL="79757" marR="79757" marT="36811" marB="36811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solidFill>
                            <a:srgbClr val="C00000"/>
                          </a:solidFill>
                          <a:effectLst/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期中發表</a:t>
                      </a:r>
                      <a:r>
                        <a:rPr lang="en-US" altLang="zh-TW" sz="1200" dirty="0">
                          <a:solidFill>
                            <a:srgbClr val="C00000"/>
                          </a:solidFill>
                          <a:effectLst/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or</a:t>
                      </a:r>
                      <a:r>
                        <a:rPr lang="zh-TW" altLang="en-US" sz="1200" dirty="0">
                          <a:solidFill>
                            <a:srgbClr val="C00000"/>
                          </a:solidFill>
                          <a:effectLst/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小比賽</a:t>
                      </a:r>
                    </a:p>
                  </a:txBody>
                  <a:tcPr marL="79757" marR="79757" marT="36811" marB="36811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433">
                <a:tc>
                  <a:txBody>
                    <a:bodyPr/>
                    <a:lstStyle/>
                    <a:p>
                      <a:r>
                        <a:rPr lang="en-US" altLang="zh-TW" sz="1200">
                          <a:effectLst/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8</a:t>
                      </a:r>
                    </a:p>
                  </a:txBody>
                  <a:tcPr marL="79757" marR="79757" marT="36811" marB="36811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深度</a:t>
                      </a:r>
                    </a:p>
                  </a:txBody>
                  <a:tcPr marL="79757" marR="79757" marT="36811" marB="36811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深度學習前導理論與初步嘗試</a:t>
                      </a:r>
                    </a:p>
                  </a:txBody>
                  <a:tcPr marL="79757" marR="79757" marT="36811" marB="36811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246433">
                <a:tc>
                  <a:txBody>
                    <a:bodyPr/>
                    <a:lstStyle/>
                    <a:p>
                      <a:r>
                        <a:rPr lang="en-US" altLang="zh-TW" sz="1200">
                          <a:effectLst/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9</a:t>
                      </a:r>
                    </a:p>
                  </a:txBody>
                  <a:tcPr marL="79757" marR="79757" marT="36811" marB="36811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深度</a:t>
                      </a:r>
                    </a:p>
                  </a:txBody>
                  <a:tcPr marL="79757" marR="79757" marT="36811" marB="36811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PyTorch - CNN(1)</a:t>
                      </a:r>
                    </a:p>
                  </a:txBody>
                  <a:tcPr marL="79757" marR="79757" marT="36811" marB="36811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433">
                <a:tc>
                  <a:txBody>
                    <a:bodyPr/>
                    <a:lstStyle/>
                    <a:p>
                      <a:r>
                        <a:rPr lang="en-US" altLang="zh-TW" sz="1200">
                          <a:effectLst/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10</a:t>
                      </a:r>
                    </a:p>
                  </a:txBody>
                  <a:tcPr marL="79757" marR="79757" marT="36811" marB="36811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深度</a:t>
                      </a:r>
                    </a:p>
                  </a:txBody>
                  <a:tcPr marL="79757" marR="79757" marT="36811" marB="36811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PyTorch - CNN(2)</a:t>
                      </a:r>
                    </a:p>
                  </a:txBody>
                  <a:tcPr marL="79757" marR="79757" marT="36811" marB="36811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246433">
                <a:tc>
                  <a:txBody>
                    <a:bodyPr/>
                    <a:lstStyle/>
                    <a:p>
                      <a:r>
                        <a:rPr lang="cs-CZ" sz="1200">
                          <a:effectLst/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11</a:t>
                      </a:r>
                    </a:p>
                  </a:txBody>
                  <a:tcPr marL="79757" marR="79757" marT="36811" marB="36811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深度</a:t>
                      </a:r>
                    </a:p>
                  </a:txBody>
                  <a:tcPr marL="79757" marR="79757" marT="36811" marB="36811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>
                          <a:effectLst/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PyTorch</a:t>
                      </a:r>
                      <a:r>
                        <a:rPr lang="de-DE" sz="1200" dirty="0">
                          <a:effectLst/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 - </a:t>
                      </a:r>
                      <a:r>
                        <a:rPr lang="de-DE" sz="1200" dirty="0" err="1">
                          <a:effectLst/>
                          <a:latin typeface="Microsoft JhengHei" charset="0"/>
                          <a:ea typeface="Microsoft JhengHei" charset="0"/>
                          <a:cs typeface="Microsoft JhengHei" charset="0"/>
                        </a:rPr>
                        <a:t>進階</a:t>
                      </a:r>
                      <a:endParaRPr lang="de-DE" sz="1200" dirty="0">
                        <a:effectLst/>
                        <a:latin typeface="Microsoft JhengHei" charset="0"/>
                        <a:ea typeface="Microsoft JhengHei" charset="0"/>
                        <a:cs typeface="Microsoft JhengHei" charset="0"/>
                      </a:endParaRPr>
                    </a:p>
                  </a:txBody>
                  <a:tcPr marL="79757" marR="79757" marT="36811" marB="36811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7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/>
        </p:nvSpPr>
        <p:spPr>
          <a:xfrm>
            <a:off x="1253100" y="1248322"/>
            <a:ext cx="6637800" cy="26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 dirty="0" err="1" smtClean="0">
                <a:solidFill>
                  <a:srgbClr val="FFFFFF"/>
                </a:solidFill>
                <a:latin typeface="Microsoft JhengHei" charset="0"/>
                <a:ea typeface="Microsoft JhengHei" charset="0"/>
                <a:cs typeface="Microsoft JhengHei" charset="0"/>
              </a:rPr>
              <a:t>開始學習</a:t>
            </a:r>
            <a:r>
              <a:rPr lang="en-US" sz="5400" dirty="0" smtClean="0">
                <a:solidFill>
                  <a:srgbClr val="FFFFFF"/>
                </a:solidFill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lang="en" sz="5400" dirty="0" smtClean="0">
                <a:solidFill>
                  <a:srgbClr val="FFFFFF"/>
                </a:solidFill>
                <a:latin typeface="Microsoft JhengHei" charset="0"/>
                <a:ea typeface="Microsoft JhengHei" charset="0"/>
                <a:cs typeface="Microsoft JhengHei" charset="0"/>
              </a:rPr>
              <a:t>Python</a:t>
            </a:r>
            <a:r>
              <a:rPr lang="en-US" sz="5400" dirty="0" smtClean="0">
                <a:solidFill>
                  <a:srgbClr val="FFFFFF"/>
                </a:solidFill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lang="en" sz="5400" dirty="0" err="1" smtClean="0">
                <a:solidFill>
                  <a:srgbClr val="FFFFFF"/>
                </a:solidFill>
                <a:latin typeface="Microsoft JhengHei" charset="0"/>
                <a:ea typeface="Microsoft JhengHei" charset="0"/>
                <a:cs typeface="Microsoft JhengHei" charset="0"/>
              </a:rPr>
              <a:t>吧</a:t>
            </a:r>
            <a:endParaRPr sz="5400" dirty="0">
              <a:solidFill>
                <a:srgbClr val="FFFFFF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147" name="Google Shape;147;p24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11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6000"/>
            <a:lum/>
          </a:blip>
          <a:srcRect/>
          <a:stretch>
            <a:fillRect l="6000" t="-20000" r="18000" b="-20000"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subTitle" idx="4294967295"/>
          </p:nvPr>
        </p:nvSpPr>
        <p:spPr>
          <a:xfrm>
            <a:off x="1880791" y="3538846"/>
            <a:ext cx="5386907" cy="1365201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b="1" dirty="0" smtClean="0">
                <a:solidFill>
                  <a:srgbClr val="FFFFFF"/>
                </a:solidFill>
                <a:latin typeface="Microsoft JhengHei" charset="0"/>
                <a:ea typeface="Microsoft JhengHei" charset="0"/>
                <a:cs typeface="Microsoft JhengHei" charset="0"/>
              </a:rPr>
              <a:t>哈囉，我是</a:t>
            </a:r>
            <a:r>
              <a:rPr lang="en" b="1" dirty="0" err="1" smtClean="0">
                <a:solidFill>
                  <a:srgbClr val="FFFFFF"/>
                </a:solidFill>
                <a:latin typeface="Microsoft JhengHei" charset="0"/>
                <a:ea typeface="Microsoft JhengHei" charset="0"/>
                <a:cs typeface="Microsoft JhengHei" charset="0"/>
              </a:rPr>
              <a:t>陳耀融</a:t>
            </a:r>
            <a:r>
              <a:rPr lang="en" b="1" dirty="0" smtClean="0">
                <a:solidFill>
                  <a:srgbClr val="FFFFFF"/>
                </a:solidFill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lang="en" b="1" dirty="0" err="1">
                <a:solidFill>
                  <a:srgbClr val="FFFFFF"/>
                </a:solidFill>
                <a:latin typeface="Microsoft JhengHei" charset="0"/>
                <a:ea typeface="Microsoft JhengHei" charset="0"/>
                <a:cs typeface="Microsoft JhengHei" charset="0"/>
              </a:rPr>
              <a:t>綽號是小龍</a:t>
            </a:r>
            <a:endParaRPr b="1" dirty="0">
              <a:solidFill>
                <a:srgbClr val="FFFFFF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 err="1" smtClean="0">
                <a:solidFill>
                  <a:srgbClr val="FFFFFF"/>
                </a:solidFill>
                <a:latin typeface="Microsoft JhengHei" charset="0"/>
                <a:ea typeface="Microsoft JhengHei" charset="0"/>
                <a:cs typeface="Microsoft JhengHei" charset="0"/>
              </a:rPr>
              <a:t>現在是資管大</a:t>
            </a:r>
            <a:r>
              <a:rPr lang="zh-TW" altLang="en-US" b="1" dirty="0" smtClean="0">
                <a:solidFill>
                  <a:srgbClr val="FFFFFF"/>
                </a:solidFill>
                <a:latin typeface="Microsoft JhengHei" charset="0"/>
                <a:ea typeface="Microsoft JhengHei" charset="0"/>
                <a:cs typeface="Microsoft JhengHei" charset="0"/>
              </a:rPr>
              <a:t>四</a:t>
            </a:r>
            <a:r>
              <a:rPr lang="en" b="1" dirty="0" smtClean="0">
                <a:solidFill>
                  <a:srgbClr val="FFFFFF"/>
                </a:solidFill>
                <a:latin typeface="Microsoft JhengHei" charset="0"/>
                <a:ea typeface="Microsoft JhengHei" charset="0"/>
                <a:cs typeface="Microsoft JhengHei" charset="0"/>
              </a:rPr>
              <a:t>（</a:t>
            </a:r>
            <a:r>
              <a:rPr lang="en" b="1" dirty="0">
                <a:solidFill>
                  <a:srgbClr val="FFFFFF"/>
                </a:solidFill>
                <a:latin typeface="Microsoft JhengHei" charset="0"/>
                <a:ea typeface="Microsoft JhengHei" charset="0"/>
                <a:cs typeface="Microsoft JhengHei" charset="0"/>
              </a:rPr>
              <a:t>108級</a:t>
            </a:r>
            <a:r>
              <a:rPr lang="en" b="1" dirty="0" smtClean="0">
                <a:solidFill>
                  <a:srgbClr val="FFFFFF"/>
                </a:solidFill>
                <a:latin typeface="Microsoft JhengHei" charset="0"/>
                <a:ea typeface="Microsoft JhengHei" charset="0"/>
                <a:cs typeface="Microsoft JhengHei" charset="0"/>
              </a:rPr>
              <a:t>）</a:t>
            </a:r>
            <a:endParaRPr lang="zh-TW" altLang="en-US" b="1" dirty="0" smtClean="0">
              <a:solidFill>
                <a:srgbClr val="FFFFFF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 err="1" smtClean="0">
                <a:solidFill>
                  <a:srgbClr val="FFFFFF"/>
                </a:solidFill>
                <a:latin typeface="Microsoft JhengHei" charset="0"/>
                <a:ea typeface="Microsoft JhengHei" charset="0"/>
                <a:cs typeface="Microsoft JhengHei" charset="0"/>
              </a:rPr>
              <a:t>喜歡寫</a:t>
            </a:r>
            <a:r>
              <a:rPr lang="en" b="1" dirty="0" smtClean="0">
                <a:solidFill>
                  <a:srgbClr val="FFFFFF"/>
                </a:solidFill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lang="en" b="1" dirty="0">
                <a:solidFill>
                  <a:srgbClr val="FFFFFF"/>
                </a:solidFill>
                <a:latin typeface="Microsoft JhengHei" charset="0"/>
                <a:ea typeface="Microsoft JhengHei" charset="0"/>
                <a:cs typeface="Microsoft JhengHei" charset="0"/>
              </a:rPr>
              <a:t>Python </a:t>
            </a:r>
            <a:r>
              <a:rPr lang="en" b="1" dirty="0" err="1">
                <a:solidFill>
                  <a:srgbClr val="FFFFFF"/>
                </a:solidFill>
                <a:latin typeface="Microsoft JhengHei" charset="0"/>
                <a:ea typeface="Microsoft JhengHei" charset="0"/>
                <a:cs typeface="Microsoft JhengHei" charset="0"/>
              </a:rPr>
              <a:t>也很樂於分享</a:t>
            </a:r>
            <a:endParaRPr b="1" dirty="0">
              <a:solidFill>
                <a:srgbClr val="FFFFFF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1155CC"/>
              </a:solidFill>
              <a:latin typeface="Microsoft JhengHei" charset="0"/>
              <a:ea typeface="Microsoft JhengHei" charset="0"/>
              <a:cs typeface="Microsoft JhengHei" charset="0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7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  <a:sym typeface="Lato"/>
              </a:rPr>
              <a:t>Python Intro</a:t>
            </a:r>
            <a:endParaRPr b="1" dirty="0">
              <a:solidFill>
                <a:schemeClr val="accent1">
                  <a:lumMod val="75000"/>
                </a:schemeClr>
              </a:solidFill>
              <a:latin typeface="Microsoft JhengHei" charset="0"/>
              <a:ea typeface="Microsoft JhengHei" charset="0"/>
              <a:cs typeface="Microsoft JhengHei" charset="0"/>
              <a:sym typeface="Lato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icrosoft JhengHei" charset="0"/>
                <a:ea typeface="Microsoft JhengHei" charset="0"/>
                <a:cs typeface="Microsoft JhengHei" charset="0"/>
              </a:rPr>
              <a:t>Python is the most beautiful </a:t>
            </a:r>
            <a:r>
              <a:rPr lang="en" dirty="0" err="1">
                <a:latin typeface="Microsoft JhengHei" charset="0"/>
                <a:ea typeface="Microsoft JhengHei" charset="0"/>
                <a:cs typeface="Microsoft JhengHei" charset="0"/>
              </a:rPr>
              <a:t>langeage</a:t>
            </a:r>
            <a:r>
              <a:rPr lang="en" dirty="0">
                <a:latin typeface="Microsoft JhengHei" charset="0"/>
                <a:ea typeface="Microsoft JhengHei" charset="0"/>
                <a:cs typeface="Microsoft JhengHei" charset="0"/>
              </a:rPr>
              <a:t> in the world. You will fall in love with Python.</a:t>
            </a:r>
            <a:endParaRPr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Microsoft JhengHei" charset="0"/>
                <a:ea typeface="Microsoft JhengHei" charset="0"/>
                <a:cs typeface="Microsoft JhengHei" charset="0"/>
              </a:rPr>
              <a:t>3</a:t>
            </a:fld>
            <a:endParaRPr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575" y="1567900"/>
            <a:ext cx="2030900" cy="137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457200" y="6291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icrosoft JhengHei" charset="0"/>
                <a:ea typeface="Microsoft JhengHei" charset="0"/>
                <a:cs typeface="Microsoft JhengHei" charset="0"/>
                <a:sym typeface="Lato"/>
              </a:rPr>
              <a:t>Python history</a:t>
            </a:r>
            <a:endParaRPr b="1" dirty="0">
              <a:latin typeface="Microsoft JhengHei" charset="0"/>
              <a:ea typeface="Microsoft JhengHei" charset="0"/>
              <a:cs typeface="Microsoft JhengHei" charset="0"/>
              <a:sym typeface="Lato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457200" y="1643250"/>
            <a:ext cx="5511300" cy="2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>
                <a:latin typeface="Microsoft JhengHei" charset="0"/>
                <a:ea typeface="Microsoft JhengHei" charset="0"/>
                <a:cs typeface="Microsoft JhengHei" charset="0"/>
              </a:rPr>
              <a:t>Python的創始人為吉多·范羅蘇姆（Guido</a:t>
            </a:r>
            <a:r>
              <a:rPr lang="en" dirty="0">
                <a:latin typeface="Microsoft JhengHei" charset="0"/>
                <a:ea typeface="Microsoft JhengHei" charset="0"/>
                <a:cs typeface="Microsoft JhengHei" charset="0"/>
              </a:rPr>
              <a:t> van </a:t>
            </a:r>
            <a:r>
              <a:rPr lang="en" dirty="0" err="1">
                <a:latin typeface="Microsoft JhengHei" charset="0"/>
                <a:ea typeface="Microsoft JhengHei" charset="0"/>
                <a:cs typeface="Microsoft JhengHei" charset="0"/>
              </a:rPr>
              <a:t>Rossum</a:t>
            </a:r>
            <a:r>
              <a:rPr lang="en" dirty="0">
                <a:latin typeface="Microsoft JhengHei" charset="0"/>
                <a:ea typeface="Microsoft JhengHei" charset="0"/>
                <a:cs typeface="Microsoft JhengHei" charset="0"/>
              </a:rPr>
              <a:t>）</a:t>
            </a:r>
            <a:endParaRPr dirty="0">
              <a:latin typeface="Microsoft JhengHei" charset="0"/>
              <a:ea typeface="Microsoft JhengHei" charset="0"/>
              <a:cs typeface="Microsoft JhengHei" charset="0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Microsoft JhengHei" charset="0"/>
                <a:ea typeface="Microsoft JhengHei" charset="0"/>
                <a:cs typeface="Microsoft JhengHei" charset="0"/>
              </a:rPr>
              <a:t>1989年計畫延續ABC語言，建立一種新型態的程式語言，1991年正式公開</a:t>
            </a:r>
            <a:endParaRPr dirty="0">
              <a:latin typeface="Microsoft JhengHei" charset="0"/>
              <a:ea typeface="Microsoft JhengHei" charset="0"/>
              <a:cs typeface="Microsoft JhengHei" charset="0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Microsoft JhengHei" charset="0"/>
                <a:ea typeface="Microsoft JhengHei" charset="0"/>
                <a:cs typeface="Microsoft JhengHei" charset="0"/>
              </a:rPr>
              <a:t>Python2 在2000年公開</a:t>
            </a:r>
            <a:endParaRPr dirty="0">
              <a:latin typeface="Microsoft JhengHei" charset="0"/>
              <a:ea typeface="Microsoft JhengHei" charset="0"/>
              <a:cs typeface="Microsoft JhengHei" charset="0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Microsoft JhengHei" charset="0"/>
                <a:ea typeface="Microsoft JhengHei" charset="0"/>
                <a:cs typeface="Microsoft JhengHei" charset="0"/>
              </a:rPr>
              <a:t>Python3 在2008年公開</a:t>
            </a:r>
            <a:endParaRPr dirty="0">
              <a:latin typeface="Microsoft JhengHei" charset="0"/>
              <a:ea typeface="Microsoft JhengHei" charset="0"/>
              <a:cs typeface="Microsoft JhengHei" charset="0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>
                <a:latin typeface="Microsoft JhengHei" charset="0"/>
                <a:ea typeface="Microsoft JhengHei" charset="0"/>
                <a:cs typeface="Microsoft JhengHei" charset="0"/>
              </a:rPr>
              <a:t>在</a:t>
            </a:r>
            <a:r>
              <a:rPr lang="en" dirty="0">
                <a:latin typeface="Microsoft JhengHei" charset="0"/>
                <a:ea typeface="Microsoft JhengHei" charset="0"/>
                <a:cs typeface="Microsoft JhengHei" charset="0"/>
              </a:rPr>
              <a:t> TIOBE </a:t>
            </a:r>
            <a:r>
              <a:rPr lang="en" dirty="0" err="1">
                <a:latin typeface="Microsoft JhengHei" charset="0"/>
                <a:ea typeface="Microsoft JhengHei" charset="0"/>
                <a:cs typeface="Microsoft JhengHei" charset="0"/>
              </a:rPr>
              <a:t>長期佔據</a:t>
            </a:r>
            <a:r>
              <a:rPr lang="en" dirty="0">
                <a:latin typeface="Microsoft JhengHei" charset="0"/>
                <a:ea typeface="Microsoft JhengHei" charset="0"/>
                <a:cs typeface="Microsoft JhengHei" charset="0"/>
              </a:rPr>
              <a:t> 4 ~ 6名</a:t>
            </a:r>
            <a:endParaRPr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Microsoft JhengHei" charset="0"/>
                <a:ea typeface="Microsoft JhengHei" charset="0"/>
                <a:cs typeface="Microsoft JhengHei" charset="0"/>
              </a:rPr>
              <a:t>4</a:t>
            </a:fld>
            <a:endParaRPr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34" y="1602152"/>
            <a:ext cx="8627210" cy="3281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 idx="4294967295"/>
          </p:nvPr>
        </p:nvSpPr>
        <p:spPr>
          <a:xfrm>
            <a:off x="457200" y="6291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icrosoft JhengHei" charset="0"/>
                <a:ea typeface="Microsoft JhengHei" charset="0"/>
                <a:cs typeface="Microsoft JhengHei" charset="0"/>
                <a:sym typeface="Lato"/>
              </a:rPr>
              <a:t>Python 特點</a:t>
            </a:r>
            <a:endParaRPr b="1">
              <a:latin typeface="Microsoft JhengHei" charset="0"/>
              <a:ea typeface="Microsoft JhengHei" charset="0"/>
              <a:cs typeface="Microsoft JhengHei" charset="0"/>
              <a:sym typeface="Lato"/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457200" y="1628250"/>
            <a:ext cx="8229600" cy="3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 err="1">
                <a:latin typeface="Microsoft JhengHei" charset="0"/>
                <a:ea typeface="Microsoft JhengHei" charset="0"/>
                <a:cs typeface="Microsoft JhengHei" charset="0"/>
              </a:rPr>
              <a:t>乾淨、優美、程式碼簡短</a:t>
            </a:r>
            <a:endParaRPr sz="1800" dirty="0">
              <a:latin typeface="Microsoft JhengHei" charset="0"/>
              <a:ea typeface="Microsoft JhengHei" charset="0"/>
              <a:cs typeface="Microsoft JhengHei" charset="0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 err="1">
                <a:latin typeface="Microsoft JhengHei" charset="0"/>
                <a:ea typeface="Microsoft JhengHei" charset="0"/>
                <a:cs typeface="Microsoft JhengHei" charset="0"/>
              </a:rPr>
              <a:t>可用在多用途</a:t>
            </a:r>
            <a:endParaRPr sz="1800" dirty="0">
              <a:latin typeface="Microsoft JhengHei" charset="0"/>
              <a:ea typeface="Microsoft JhengHei" charset="0"/>
              <a:cs typeface="Microsoft JhengHei" charset="0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>
                <a:latin typeface="Microsoft JhengHei" charset="0"/>
                <a:ea typeface="Microsoft JhengHei" charset="0"/>
                <a:cs typeface="Microsoft JhengHei" charset="0"/>
              </a:rPr>
              <a:t>Web </a:t>
            </a:r>
            <a:r>
              <a:rPr lang="en" sz="1800" dirty="0" err="1" smtClean="0">
                <a:latin typeface="Microsoft JhengHei" charset="0"/>
                <a:ea typeface="Microsoft JhengHei" charset="0"/>
                <a:cs typeface="Microsoft JhengHei" charset="0"/>
              </a:rPr>
              <a:t>端作業系統</a:t>
            </a:r>
            <a:endParaRPr sz="1800" dirty="0">
              <a:latin typeface="Microsoft JhengHei" charset="0"/>
              <a:ea typeface="Microsoft JhengHei" charset="0"/>
              <a:cs typeface="Microsoft JhengHei" charset="0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 err="1">
                <a:latin typeface="Microsoft JhengHei" charset="0"/>
                <a:ea typeface="Microsoft JhengHei" charset="0"/>
                <a:cs typeface="Microsoft JhengHei" charset="0"/>
              </a:rPr>
              <a:t>資料科學（data</a:t>
            </a:r>
            <a:r>
              <a:rPr lang="en" sz="1800" dirty="0"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lang="en" sz="1800" dirty="0" err="1">
                <a:latin typeface="Microsoft JhengHei" charset="0"/>
                <a:ea typeface="Microsoft JhengHei" charset="0"/>
                <a:cs typeface="Microsoft JhengHei" charset="0"/>
              </a:rPr>
              <a:t>science）使用頻率第二名</a:t>
            </a:r>
            <a:endParaRPr sz="1800" dirty="0">
              <a:latin typeface="Microsoft JhengHei" charset="0"/>
              <a:ea typeface="Microsoft JhengHei" charset="0"/>
              <a:cs typeface="Microsoft JhengHei" charset="0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 err="1">
                <a:latin typeface="Microsoft JhengHei" charset="0"/>
                <a:ea typeface="Microsoft JhengHei" charset="0"/>
                <a:cs typeface="Microsoft JhengHei" charset="0"/>
              </a:rPr>
              <a:t>深度學習（deep</a:t>
            </a:r>
            <a:r>
              <a:rPr lang="en" sz="1800" dirty="0"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lang="en" sz="1800" dirty="0" err="1">
                <a:latin typeface="Microsoft JhengHei" charset="0"/>
                <a:ea typeface="Microsoft JhengHei" charset="0"/>
                <a:cs typeface="Microsoft JhengHei" charset="0"/>
              </a:rPr>
              <a:t>learning）使用頻率第一名</a:t>
            </a:r>
            <a:endParaRPr sz="1800" dirty="0">
              <a:latin typeface="Microsoft JhengHei" charset="0"/>
              <a:ea typeface="Microsoft JhengHei" charset="0"/>
              <a:cs typeface="Microsoft JhengHei" charset="0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 err="1" smtClean="0">
                <a:latin typeface="Microsoft JhengHei" charset="0"/>
                <a:ea typeface="Microsoft JhengHei" charset="0"/>
                <a:cs typeface="Microsoft JhengHei" charset="0"/>
              </a:rPr>
              <a:t>由非營利的</a:t>
            </a:r>
            <a:r>
              <a:rPr lang="en" sz="1800" dirty="0" smtClean="0"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lang="en-US" sz="1800" dirty="0">
                <a:latin typeface="Microsoft JhengHei" charset="0"/>
                <a:ea typeface="Microsoft JhengHei" charset="0"/>
                <a:cs typeface="Microsoft JhengHei" charset="0"/>
              </a:rPr>
              <a:t>P</a:t>
            </a:r>
            <a:r>
              <a:rPr lang="en" sz="1800" dirty="0" err="1" smtClean="0">
                <a:latin typeface="Microsoft JhengHei" charset="0"/>
                <a:ea typeface="Microsoft JhengHei" charset="0"/>
                <a:cs typeface="Microsoft JhengHei" charset="0"/>
              </a:rPr>
              <a:t>ython</a:t>
            </a:r>
            <a:r>
              <a:rPr lang="en" sz="1800" dirty="0" smtClean="0"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lang="en" sz="1800" dirty="0" err="1" smtClean="0">
                <a:latin typeface="Microsoft JhengHei" charset="0"/>
                <a:ea typeface="Microsoft JhengHei" charset="0"/>
                <a:cs typeface="Microsoft JhengHei" charset="0"/>
              </a:rPr>
              <a:t>基金會維護</a:t>
            </a:r>
            <a:r>
              <a:rPr lang="zh-TW" altLang="en-US" sz="1800" dirty="0" smtClean="0">
                <a:latin typeface="Microsoft JhengHei" charset="0"/>
                <a:ea typeface="Microsoft JhengHei" charset="0"/>
                <a:cs typeface="Microsoft JhengHei" charset="0"/>
              </a:rPr>
              <a:t>、多樣化套件可選用</a:t>
            </a:r>
            <a:endParaRPr sz="18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Microsoft JhengHei" charset="0"/>
                <a:ea typeface="Microsoft JhengHei" charset="0"/>
                <a:cs typeface="Microsoft JhengHei" charset="0"/>
              </a:rPr>
              <a:t>5</a:t>
            </a:fld>
            <a:endParaRPr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489775" y="449250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>
                <a:latin typeface="Microsoft JhengHei" charset="0"/>
                <a:ea typeface="Microsoft JhengHei" charset="0"/>
                <a:cs typeface="Microsoft JhengHei" charset="0"/>
                <a:sym typeface="Lato"/>
              </a:rPr>
              <a:t>使用Python的應用</a:t>
            </a:r>
            <a:endParaRPr b="1" dirty="0">
              <a:latin typeface="Microsoft JhengHei" charset="0"/>
              <a:ea typeface="Microsoft JhengHei" charset="0"/>
              <a:cs typeface="Microsoft JhengHei" charset="0"/>
              <a:sym typeface="Lato"/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69800" y="1472725"/>
            <a:ext cx="5511300" cy="28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 err="1">
                <a:latin typeface="Microsoft JhengHei" charset="0"/>
                <a:ea typeface="Microsoft JhengHei" charset="0"/>
                <a:cs typeface="Microsoft JhengHei" charset="0"/>
              </a:rPr>
              <a:t>Reddit</a:t>
            </a:r>
            <a:r>
              <a:rPr lang="en" sz="1800" dirty="0">
                <a:latin typeface="Microsoft JhengHei" charset="0"/>
                <a:ea typeface="Microsoft JhengHei" charset="0"/>
                <a:cs typeface="Microsoft JhengHei" charset="0"/>
              </a:rPr>
              <a:t> - </a:t>
            </a:r>
            <a:r>
              <a:rPr lang="en" sz="1800" dirty="0" err="1">
                <a:latin typeface="Microsoft JhengHei" charset="0"/>
                <a:ea typeface="Microsoft JhengHei" charset="0"/>
                <a:cs typeface="Microsoft JhengHei" charset="0"/>
              </a:rPr>
              <a:t>社交分享網站</a:t>
            </a:r>
            <a:endParaRPr sz="1800" dirty="0">
              <a:latin typeface="Microsoft JhengHei" charset="0"/>
              <a:ea typeface="Microsoft JhengHei" charset="0"/>
              <a:cs typeface="Microsoft JhengHei" charset="0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Microsoft JhengHei" charset="0"/>
                <a:ea typeface="Microsoft JhengHei" charset="0"/>
                <a:cs typeface="Microsoft JhengHei" charset="0"/>
              </a:rPr>
              <a:t>Dropbox - </a:t>
            </a:r>
            <a:r>
              <a:rPr lang="en" sz="1800" dirty="0" err="1">
                <a:latin typeface="Microsoft JhengHei" charset="0"/>
                <a:ea typeface="Microsoft JhengHei" charset="0"/>
                <a:cs typeface="Microsoft JhengHei" charset="0"/>
              </a:rPr>
              <a:t>檔案分享服務</a:t>
            </a:r>
            <a:endParaRPr sz="1800" dirty="0">
              <a:latin typeface="Microsoft JhengHei" charset="0"/>
              <a:ea typeface="Microsoft JhengHei" charset="0"/>
              <a:cs typeface="Microsoft JhengHei" charset="0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 err="1">
                <a:latin typeface="Microsoft JhengHei" charset="0"/>
                <a:ea typeface="Microsoft JhengHei" charset="0"/>
                <a:cs typeface="Microsoft JhengHei" charset="0"/>
              </a:rPr>
              <a:t>豆瓣網</a:t>
            </a:r>
            <a:r>
              <a:rPr lang="en" sz="1800" dirty="0">
                <a:latin typeface="Microsoft JhengHei" charset="0"/>
                <a:ea typeface="Microsoft JhengHei" charset="0"/>
                <a:cs typeface="Microsoft JhengHei" charset="0"/>
              </a:rPr>
              <a:t> - </a:t>
            </a:r>
            <a:r>
              <a:rPr lang="en" sz="1800" dirty="0" err="1">
                <a:latin typeface="Microsoft JhengHei" charset="0"/>
                <a:ea typeface="Microsoft JhengHei" charset="0"/>
                <a:cs typeface="Microsoft JhengHei" charset="0"/>
              </a:rPr>
              <a:t>圖書、唱片、電影等文化產品的資料庫網站</a:t>
            </a:r>
            <a:endParaRPr sz="1800" dirty="0">
              <a:latin typeface="Microsoft JhengHei" charset="0"/>
              <a:ea typeface="Microsoft JhengHei" charset="0"/>
              <a:cs typeface="Microsoft JhengHei" charset="0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 err="1">
                <a:latin typeface="Microsoft JhengHei" charset="0"/>
                <a:ea typeface="Microsoft JhengHei" charset="0"/>
                <a:cs typeface="Microsoft JhengHei" charset="0"/>
              </a:rPr>
              <a:t>Django</a:t>
            </a:r>
            <a:r>
              <a:rPr lang="en" sz="1800" dirty="0">
                <a:latin typeface="Microsoft JhengHei" charset="0"/>
                <a:ea typeface="Microsoft JhengHei" charset="0"/>
                <a:cs typeface="Microsoft JhengHei" charset="0"/>
              </a:rPr>
              <a:t> - </a:t>
            </a:r>
            <a:r>
              <a:rPr lang="en" sz="1800" dirty="0" err="1">
                <a:latin typeface="Microsoft JhengHei" charset="0"/>
                <a:ea typeface="Microsoft JhengHei" charset="0"/>
                <a:cs typeface="Microsoft JhengHei" charset="0"/>
              </a:rPr>
              <a:t>鼓勵快速開發的Web應用框架</a:t>
            </a:r>
            <a:endParaRPr sz="1800" dirty="0">
              <a:latin typeface="Microsoft JhengHei" charset="0"/>
              <a:ea typeface="Microsoft JhengHei" charset="0"/>
              <a:cs typeface="Microsoft JhengHei" charset="0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uFill>
                  <a:noFill/>
                </a:uFill>
                <a:latin typeface="Microsoft JhengHei" charset="0"/>
                <a:ea typeface="Microsoft JhengHei" charset="0"/>
                <a:cs typeface="Microsoft JhengHei" charset="0"/>
                <a:hlinkClick r:id="rId3"/>
              </a:rPr>
              <a:t>知乎</a:t>
            </a:r>
            <a:r>
              <a:rPr lang="en" sz="1800" dirty="0"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lang="mr-IN" sz="1800" dirty="0" smtClean="0">
                <a:latin typeface="Microsoft JhengHei" charset="0"/>
                <a:ea typeface="Microsoft JhengHei" charset="0"/>
                <a:cs typeface="Microsoft JhengHei" charset="0"/>
              </a:rPr>
              <a:t>–</a:t>
            </a:r>
            <a:r>
              <a:rPr lang="en" sz="1800" dirty="0" smtClean="0"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lang="zh-TW" altLang="en-US" sz="1800" dirty="0" smtClean="0">
                <a:latin typeface="Microsoft JhengHei" charset="0"/>
                <a:ea typeface="Microsoft JhengHei" charset="0"/>
                <a:cs typeface="Microsoft JhengHei" charset="0"/>
              </a:rPr>
              <a:t>線上</a:t>
            </a:r>
            <a:r>
              <a:rPr lang="en" sz="1800" dirty="0" err="1" smtClean="0">
                <a:latin typeface="Microsoft JhengHei" charset="0"/>
                <a:ea typeface="Microsoft JhengHei" charset="0"/>
                <a:cs typeface="Microsoft JhengHei" charset="0"/>
              </a:rPr>
              <a:t>問答網站</a:t>
            </a:r>
            <a:endParaRPr sz="1800" dirty="0">
              <a:latin typeface="Microsoft JhengHei" charset="0"/>
              <a:ea typeface="Microsoft JhengHei" charset="0"/>
              <a:cs typeface="Microsoft JhengHei" charset="0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 smtClean="0">
                <a:latin typeface="Microsoft JhengHei" charset="0"/>
                <a:ea typeface="Microsoft JhengHei" charset="0"/>
                <a:cs typeface="Microsoft JhengHei" charset="0"/>
              </a:rPr>
              <a:t>Google, </a:t>
            </a:r>
            <a:r>
              <a:rPr lang="en" sz="1800" dirty="0" err="1" smtClean="0">
                <a:latin typeface="Microsoft JhengHei" charset="0"/>
                <a:ea typeface="Microsoft JhengHei" charset="0"/>
                <a:cs typeface="Microsoft JhengHei" charset="0"/>
              </a:rPr>
              <a:t>Youtube</a:t>
            </a:r>
            <a:endParaRPr sz="18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104" name="Google Shape;104;p1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Microsoft JhengHei" charset="0"/>
                <a:ea typeface="Microsoft JhengHei" charset="0"/>
                <a:cs typeface="Microsoft JhengHei" charset="0"/>
              </a:rPr>
              <a:t>6</a:t>
            </a:fld>
            <a:endParaRPr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600" y="4237625"/>
            <a:ext cx="1919292" cy="43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0925" y="542275"/>
            <a:ext cx="1885675" cy="105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5388" y="3271550"/>
            <a:ext cx="1478365" cy="105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55401" y="4087528"/>
            <a:ext cx="2640014" cy="105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ctrTitle" idx="4294967295"/>
          </p:nvPr>
        </p:nvSpPr>
        <p:spPr>
          <a:xfrm>
            <a:off x="2182588" y="2278563"/>
            <a:ext cx="4963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000" b="1" dirty="0" smtClean="0">
                <a:solidFill>
                  <a:srgbClr val="FFFFFF"/>
                </a:solidFill>
                <a:latin typeface="Microsoft JhengHei" charset="0"/>
                <a:ea typeface="Microsoft JhengHei" charset="0"/>
                <a:cs typeface="Microsoft JhengHei" charset="0"/>
                <a:sym typeface="Lato"/>
              </a:rPr>
              <a:t>這堂課</a:t>
            </a:r>
            <a:endParaRPr sz="6000" dirty="0">
              <a:solidFill>
                <a:srgbClr val="FFFFFF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114" name="Google Shape;114;p20"/>
          <p:cNvSpPr txBox="1">
            <a:spLocks noGrp="1"/>
          </p:cNvSpPr>
          <p:nvPr>
            <p:ph type="subTitle" idx="4294967295"/>
          </p:nvPr>
        </p:nvSpPr>
        <p:spPr>
          <a:xfrm>
            <a:off x="2524850" y="3411555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400" dirty="0" smtClean="0">
                <a:solidFill>
                  <a:srgbClr val="FFFFFF"/>
                </a:solidFill>
                <a:latin typeface="Microsoft JhengHei" charset="0"/>
                <a:ea typeface="Microsoft JhengHei" charset="0"/>
                <a:cs typeface="Microsoft JhengHei" charset="0"/>
              </a:rPr>
              <a:t>這堂課會教什麼呢？</a:t>
            </a:r>
            <a:r>
              <a:rPr lang="zh-TW" altLang="en-US" sz="1400" strike="sngStrike" dirty="0" smtClean="0">
                <a:solidFill>
                  <a:srgbClr val="FFFFFF"/>
                </a:solidFill>
                <a:latin typeface="Microsoft JhengHei" charset="0"/>
                <a:ea typeface="Microsoft JhengHei" charset="0"/>
                <a:cs typeface="Microsoft JhengHei" charset="0"/>
              </a:rPr>
              <a:t>我也不確定</a:t>
            </a:r>
            <a:endParaRPr sz="1400" strike="sngStrike" dirty="0">
              <a:solidFill>
                <a:srgbClr val="FFFFFF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4752245" y="839202"/>
            <a:ext cx="1343513" cy="1361401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116" name="Google Shape;116;p20"/>
          <p:cNvSpPr/>
          <p:nvPr/>
        </p:nvSpPr>
        <p:spPr>
          <a:xfrm rot="1472949">
            <a:off x="3530682" y="1518930"/>
            <a:ext cx="785493" cy="76515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4492396" y="709100"/>
            <a:ext cx="343890" cy="33417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118" name="Google Shape;118;p20"/>
          <p:cNvSpPr/>
          <p:nvPr/>
        </p:nvSpPr>
        <p:spPr>
          <a:xfrm rot="2487341">
            <a:off x="4271227" y="2225434"/>
            <a:ext cx="244676" cy="23776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119" name="Google Shape;119;p2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Microsoft JhengHei" charset="0"/>
                <a:ea typeface="Microsoft JhengHei" charset="0"/>
                <a:cs typeface="Microsoft JhengHei" charset="0"/>
              </a:rPr>
              <a:t>7</a:t>
            </a:fld>
            <a:endParaRPr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>
                <a:latin typeface="Microsoft JhengHei" charset="0"/>
                <a:ea typeface="Microsoft JhengHei" charset="0"/>
                <a:cs typeface="Microsoft JhengHei" charset="0"/>
              </a:rPr>
              <a:t>這堂課會教什麼</a:t>
            </a:r>
            <a:endParaRPr b="1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2"/>
          </p:nvPr>
        </p:nvSpPr>
        <p:spPr>
          <a:xfrm>
            <a:off x="3293400" y="1297425"/>
            <a:ext cx="2675100" cy="33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3000" b="1" dirty="0">
                <a:latin typeface="Microsoft JhengHei" charset="0"/>
                <a:ea typeface="Microsoft JhengHei" charset="0"/>
                <a:cs typeface="Microsoft JhengHei" charset="0"/>
                <a:sym typeface="Lato"/>
              </a:rPr>
              <a:t>如何寫</a:t>
            </a:r>
            <a:endParaRPr lang="zh-TW" altLang="en-US" sz="3000" b="1" dirty="0">
              <a:latin typeface="Microsoft JhengHei" charset="0"/>
              <a:ea typeface="Microsoft JhengHei" charset="0"/>
              <a:cs typeface="Microsoft JhengHei" charset="0"/>
            </a:endParaRPr>
          </a:p>
          <a:p>
            <a:pPr marL="457200" indent="-342900">
              <a:spcBef>
                <a:spcPts val="600"/>
              </a:spcBef>
              <a:buSzPts val="1800"/>
              <a:buChar char="●"/>
            </a:pPr>
            <a:endParaRPr lang="en-US" altLang="zh-TW" sz="1800" dirty="0" smtClean="0">
              <a:latin typeface="Microsoft JhengHei" charset="0"/>
              <a:ea typeface="Microsoft JhengHei" charset="0"/>
              <a:cs typeface="Microsoft JhengHei" charset="0"/>
            </a:endParaRPr>
          </a:p>
          <a:p>
            <a:pPr indent="-342900">
              <a:spcBef>
                <a:spcPts val="0"/>
              </a:spcBef>
              <a:buSzPts val="1800"/>
              <a:buFont typeface="Lato Light"/>
              <a:buChar char="●"/>
            </a:pPr>
            <a:r>
              <a:rPr lang="en-US" altLang="zh-TW" sz="1800" dirty="0" smtClean="0">
                <a:latin typeface="Microsoft JhengHei" charset="0"/>
                <a:ea typeface="Microsoft JhengHei" charset="0"/>
                <a:cs typeface="Microsoft JhengHei" charset="0"/>
              </a:rPr>
              <a:t>Python style</a:t>
            </a:r>
            <a:r>
              <a:rPr lang="zh-TW" altLang="en-US" sz="1800" dirty="0" smtClean="0">
                <a:latin typeface="Microsoft JhengHei" charset="0"/>
                <a:ea typeface="Microsoft JhengHei" charset="0"/>
                <a:cs typeface="Microsoft JhengHei" charset="0"/>
              </a:rPr>
              <a:t>（</a:t>
            </a:r>
            <a:r>
              <a:rPr lang="en-US" altLang="zh-TW" sz="1800" dirty="0" smtClean="0">
                <a:latin typeface="Microsoft JhengHei" charset="0"/>
                <a:ea typeface="Microsoft JhengHei" charset="0"/>
                <a:cs typeface="Microsoft JhengHei" charset="0"/>
              </a:rPr>
              <a:t>PEP8</a:t>
            </a:r>
            <a:r>
              <a:rPr lang="zh-TW" altLang="en-US" sz="1800" dirty="0" smtClean="0">
                <a:latin typeface="Microsoft JhengHei" charset="0"/>
                <a:ea typeface="Microsoft JhengHei" charset="0"/>
                <a:cs typeface="Microsoft JhengHei" charset="0"/>
              </a:rPr>
              <a:t>）</a:t>
            </a:r>
          </a:p>
          <a:p>
            <a:pPr indent="-342900">
              <a:spcBef>
                <a:spcPts val="0"/>
              </a:spcBef>
              <a:buSzPts val="1800"/>
              <a:buFont typeface="Lato Light"/>
              <a:buChar char="●"/>
            </a:pPr>
            <a:r>
              <a:rPr lang="en-US" altLang="zh-TW" sz="1800" dirty="0">
                <a:latin typeface="Microsoft JhengHei" charset="0"/>
                <a:ea typeface="Microsoft JhengHei" charset="0"/>
                <a:cs typeface="Microsoft JhengHei" charset="0"/>
              </a:rPr>
              <a:t>Python </a:t>
            </a:r>
            <a:r>
              <a:rPr lang="en-US" altLang="zh-TW" sz="1800" dirty="0" smtClean="0">
                <a:latin typeface="Microsoft JhengHei" charset="0"/>
                <a:ea typeface="Microsoft JhengHei" charset="0"/>
                <a:cs typeface="Microsoft JhengHei" charset="0"/>
              </a:rPr>
              <a:t>Trick</a:t>
            </a:r>
            <a:endParaRPr lang="en-US" altLang="zh-TW" sz="1800" dirty="0">
              <a:latin typeface="Microsoft JhengHei" charset="0"/>
              <a:ea typeface="Microsoft JhengHei" charset="0"/>
              <a:cs typeface="Microsoft JhengHei" charset="0"/>
            </a:endParaRPr>
          </a:p>
          <a:p>
            <a:pPr indent="-342900">
              <a:spcBef>
                <a:spcPts val="0"/>
              </a:spcBef>
              <a:buSzPts val="1800"/>
              <a:buFont typeface="Lato Light"/>
              <a:buChar char="●"/>
            </a:pPr>
            <a:r>
              <a:rPr lang="en-US" altLang="zh-TW" sz="1800" dirty="0" err="1" smtClean="0">
                <a:latin typeface="Microsoft JhengHei" charset="0"/>
                <a:ea typeface="Microsoft JhengHei" charset="0"/>
                <a:cs typeface="Microsoft JhengHei" charset="0"/>
              </a:rPr>
              <a:t>Github</a:t>
            </a:r>
            <a:endParaRPr lang="en-US" altLang="zh-TW" sz="1800" dirty="0" smtClean="0">
              <a:latin typeface="Microsoft JhengHei" charset="0"/>
              <a:ea typeface="Microsoft JhengHei" charset="0"/>
              <a:cs typeface="Microsoft JhengHei" charset="0"/>
            </a:endParaRPr>
          </a:p>
          <a:p>
            <a:pPr indent="-342900">
              <a:spcBef>
                <a:spcPts val="0"/>
              </a:spcBef>
              <a:buSzPts val="1800"/>
              <a:buFont typeface="Lato Light"/>
              <a:buChar char="●"/>
            </a:pPr>
            <a:r>
              <a:rPr lang="en-US" altLang="zh-TW" sz="1800" dirty="0" smtClean="0">
                <a:latin typeface="Microsoft JhengHei" charset="0"/>
                <a:ea typeface="Microsoft JhengHei" charset="0"/>
                <a:cs typeface="Microsoft JhengHei" charset="0"/>
              </a:rPr>
              <a:t>pip</a:t>
            </a: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457200" y="1297425"/>
            <a:ext cx="2675100" cy="33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 smtClean="0">
                <a:latin typeface="Microsoft JhengHei" charset="0"/>
                <a:ea typeface="Microsoft JhengHei" charset="0"/>
                <a:cs typeface="Microsoft JhengHei" charset="0"/>
                <a:sym typeface="Lato"/>
              </a:rPr>
              <a:t>Python</a:t>
            </a:r>
            <a:r>
              <a:rPr lang="zh-TW" altLang="en-US" sz="3000" b="1" dirty="0" smtClean="0">
                <a:latin typeface="Microsoft JhengHei" charset="0"/>
                <a:ea typeface="Microsoft JhengHei" charset="0"/>
                <a:cs typeface="Microsoft JhengHei" charset="0"/>
                <a:sym typeface="Lato"/>
              </a:rPr>
              <a:t> </a:t>
            </a:r>
            <a:r>
              <a:rPr lang="zh-TW" altLang="en-US" sz="3000" b="1" dirty="0" smtClean="0">
                <a:latin typeface="Microsoft JhengHei" charset="0"/>
                <a:ea typeface="Microsoft JhengHei" charset="0"/>
                <a:cs typeface="Microsoft JhengHei" charset="0"/>
                <a:sym typeface="Lato"/>
              </a:rPr>
              <a:t>有關</a:t>
            </a:r>
            <a:endParaRPr lang="zh-TW" altLang="en-US" sz="1800" dirty="0" smtClean="0">
              <a:latin typeface="Microsoft JhengHei" charset="0"/>
              <a:ea typeface="Microsoft JhengHei" charset="0"/>
              <a:cs typeface="Microsoft JhengHei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dirty="0" smtClean="0">
              <a:latin typeface="Microsoft JhengHei" charset="0"/>
              <a:ea typeface="Microsoft JhengHei" charset="0"/>
              <a:cs typeface="Microsoft JhengHei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 smtClean="0">
                <a:latin typeface="Microsoft JhengHei" charset="0"/>
                <a:ea typeface="Microsoft JhengHei" charset="0"/>
                <a:cs typeface="Microsoft JhengHei" charset="0"/>
              </a:rPr>
              <a:t>Python 3.</a:t>
            </a:r>
            <a:r>
              <a:rPr lang="en-US" sz="1800" dirty="0" smtClean="0">
                <a:latin typeface="Microsoft JhengHei" charset="0"/>
                <a:ea typeface="Microsoft JhengHei" charset="0"/>
                <a:cs typeface="Microsoft JhengHei" charset="0"/>
              </a:rPr>
              <a:t>7</a:t>
            </a:r>
            <a:endParaRPr sz="1800" dirty="0">
              <a:latin typeface="Microsoft JhengHei" charset="0"/>
              <a:ea typeface="Microsoft JhengHei" charset="0"/>
              <a:cs typeface="Microsoft JhengHei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sz="1800" dirty="0" smtClean="0">
                <a:latin typeface="Microsoft JhengHei" charset="0"/>
                <a:ea typeface="Microsoft JhengHei" charset="0"/>
                <a:cs typeface="Microsoft JhengHei" charset="0"/>
              </a:rPr>
              <a:t>物件導向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sz="1800" dirty="0" smtClean="0">
                <a:latin typeface="Microsoft JhengHei" charset="0"/>
                <a:ea typeface="Microsoft JhengHei" charset="0"/>
                <a:cs typeface="Microsoft JhengHei" charset="0"/>
              </a:rPr>
              <a:t>深度學習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err="1" smtClean="0">
                <a:latin typeface="Microsoft JhengHei" charset="0"/>
                <a:ea typeface="Microsoft JhengHei" charset="0"/>
                <a:cs typeface="Microsoft JhengHei" charset="0"/>
              </a:rPr>
              <a:t>PyTorch</a:t>
            </a:r>
            <a:endParaRPr sz="18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Microsoft JhengHei" charset="0"/>
                <a:ea typeface="Microsoft JhengHei" charset="0"/>
                <a:cs typeface="Microsoft JhengHei" charset="0"/>
              </a:rPr>
              <a:t>8</a:t>
            </a:fld>
            <a:endParaRPr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1;p15"/>
          <p:cNvSpPr txBox="1">
            <a:spLocks/>
          </p:cNvSpPr>
          <p:nvPr/>
        </p:nvSpPr>
        <p:spPr>
          <a:xfrm>
            <a:off x="457200" y="4345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r>
              <a:rPr lang="zh-TW" altLang="en-US" b="1" dirty="0" smtClean="0">
                <a:latin typeface="Microsoft JhengHei" charset="0"/>
                <a:ea typeface="Microsoft JhengHei" charset="0"/>
                <a:cs typeface="Microsoft JhengHei" charset="0"/>
              </a:rPr>
              <a:t>目標是啥</a:t>
            </a:r>
            <a:endParaRPr lang="zh-TW" altLang="en-US" b="1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9" name="Google Shape;74;p15"/>
          <p:cNvSpPr txBox="1">
            <a:spLocks/>
          </p:cNvSpPr>
          <p:nvPr/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Microsoft JhengHei" charset="0"/>
                <a:ea typeface="Microsoft JhengHei" charset="0"/>
                <a:cs typeface="Microsoft JhengHei" charset="0"/>
              </a:rPr>
              <a:pPr algn="r"/>
              <a:t>10</a:t>
            </a:fld>
            <a:endParaRPr lang="en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10" name="文字版面配置區 1"/>
          <p:cNvSpPr txBox="1">
            <a:spLocks/>
          </p:cNvSpPr>
          <p:nvPr/>
        </p:nvSpPr>
        <p:spPr>
          <a:xfrm>
            <a:off x="457199" y="1796189"/>
            <a:ext cx="5088577" cy="276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None/>
              <a:defRPr sz="14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None/>
              <a:defRPr sz="14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None/>
              <a:defRPr sz="14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None/>
              <a:defRPr sz="14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None/>
              <a:defRPr sz="14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None/>
              <a:defRPr sz="14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None/>
              <a:defRPr sz="14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None/>
              <a:defRPr sz="14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None/>
              <a:defRPr sz="14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>
              <a:buFont typeface="Wingdings" charset="2"/>
              <a:buChar char="n"/>
            </a:pPr>
            <a:r>
              <a:rPr kumimoji="1" lang="zh-TW" altLang="en-US" sz="2400" b="1" dirty="0" smtClean="0">
                <a:latin typeface="Microsoft JhengHei" charset="0"/>
                <a:ea typeface="Microsoft JhengHei" charset="0"/>
                <a:cs typeface="Microsoft JhengHei" charset="0"/>
              </a:rPr>
              <a:t>習慣使用</a:t>
            </a:r>
            <a:r>
              <a:rPr kumimoji="1" lang="en-US" altLang="zh-TW" sz="2400" b="1" dirty="0" smtClean="0">
                <a:latin typeface="Microsoft JhengHei" charset="0"/>
                <a:ea typeface="Microsoft JhengHei" charset="0"/>
                <a:cs typeface="Microsoft JhengHei" charset="0"/>
              </a:rPr>
              <a:t> Python </a:t>
            </a:r>
            <a:r>
              <a:rPr kumimoji="1" lang="zh-TW" altLang="en-US" sz="2400" b="1" dirty="0" smtClean="0">
                <a:latin typeface="Microsoft JhengHei" charset="0"/>
                <a:ea typeface="Microsoft JhengHei" charset="0"/>
                <a:cs typeface="Microsoft JhengHei" charset="0"/>
              </a:rPr>
              <a:t>開發</a:t>
            </a:r>
          </a:p>
          <a:p>
            <a:pPr>
              <a:buFont typeface="Wingdings" charset="2"/>
              <a:buChar char="n"/>
            </a:pPr>
            <a:r>
              <a:rPr kumimoji="1" lang="zh-TW" altLang="en-US" sz="2400" b="1" dirty="0" smtClean="0">
                <a:latin typeface="Microsoft JhengHei" charset="0"/>
                <a:ea typeface="Microsoft JhengHei" charset="0"/>
                <a:cs typeface="Microsoft JhengHei" charset="0"/>
              </a:rPr>
              <a:t>了解開發、</a:t>
            </a:r>
            <a:r>
              <a:rPr kumimoji="1" lang="en-US" altLang="zh-TW" sz="2400" b="1" dirty="0" smtClean="0">
                <a:latin typeface="Microsoft JhengHei" charset="0"/>
                <a:ea typeface="Microsoft JhengHei" charset="0"/>
                <a:cs typeface="Microsoft JhengHei" charset="0"/>
              </a:rPr>
              <a:t>Python</a:t>
            </a:r>
            <a:r>
              <a:rPr kumimoji="1" lang="zh-TW" altLang="en-US" sz="2400" b="1" dirty="0" smtClean="0">
                <a:latin typeface="Microsoft JhengHei" charset="0"/>
                <a:ea typeface="Microsoft JhengHei" charset="0"/>
                <a:cs typeface="Microsoft JhengHei" charset="0"/>
              </a:rPr>
              <a:t> 獨有的技巧</a:t>
            </a:r>
          </a:p>
          <a:p>
            <a:pPr>
              <a:buFont typeface="Wingdings" charset="2"/>
              <a:buChar char="n"/>
            </a:pPr>
            <a:r>
              <a:rPr kumimoji="1" lang="zh-TW" altLang="en-US" sz="2400" b="1" dirty="0" smtClean="0">
                <a:latin typeface="Microsoft JhengHei" charset="0"/>
                <a:ea typeface="Microsoft JhengHei" charset="0"/>
                <a:cs typeface="Microsoft JhengHei" charset="0"/>
              </a:rPr>
              <a:t>專業的 </a:t>
            </a:r>
            <a:r>
              <a:rPr kumimoji="1" lang="en-US" altLang="zh-TW" sz="2400" b="1" dirty="0" smtClean="0">
                <a:latin typeface="Microsoft JhengHei" charset="0"/>
                <a:ea typeface="Microsoft JhengHei" charset="0"/>
                <a:cs typeface="Microsoft JhengHei" charset="0"/>
              </a:rPr>
              <a:t>Python </a:t>
            </a:r>
            <a:r>
              <a:rPr kumimoji="1" lang="zh-TW" altLang="en-US" sz="2400" b="1" dirty="0" smtClean="0">
                <a:latin typeface="Microsoft JhengHei" charset="0"/>
                <a:ea typeface="Microsoft JhengHei" charset="0"/>
                <a:cs typeface="Microsoft JhengHei" charset="0"/>
              </a:rPr>
              <a:t>工程師必備知識</a:t>
            </a:r>
            <a:endParaRPr kumimoji="1" lang="zh-TW" altLang="en-US" sz="2400" b="1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04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298</Words>
  <Application>Microsoft Macintosh PowerPoint</Application>
  <PresentationFormat>如螢幕大小 (16:9)</PresentationFormat>
  <Paragraphs>95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Lato Light</vt:lpstr>
      <vt:lpstr>Lato</vt:lpstr>
      <vt:lpstr>Microsoft JhengHei</vt:lpstr>
      <vt:lpstr>Lato Hairline</vt:lpstr>
      <vt:lpstr>Wingdings</vt:lpstr>
      <vt:lpstr>Arial</vt:lpstr>
      <vt:lpstr>Eglamour template</vt:lpstr>
      <vt:lpstr>進階 Python 透過物件導向、深度學習</vt:lpstr>
      <vt:lpstr>PowerPoint 簡報</vt:lpstr>
      <vt:lpstr> Python Intro</vt:lpstr>
      <vt:lpstr>Python history</vt:lpstr>
      <vt:lpstr>Python 特點</vt:lpstr>
      <vt:lpstr>使用Python的應用</vt:lpstr>
      <vt:lpstr>這堂課</vt:lpstr>
      <vt:lpstr>這堂課會教什麼</vt:lpstr>
      <vt:lpstr>PowerPoint 簡報</vt:lpstr>
      <vt:lpstr>課程大綱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熟悉 Python 透過物件導向、深度學習</dc:title>
  <cp:lastModifiedBy>Microsoft Office 使用者</cp:lastModifiedBy>
  <cp:revision>18</cp:revision>
  <dcterms:modified xsi:type="dcterms:W3CDTF">2019-03-06T09:24:27Z</dcterms:modified>
</cp:coreProperties>
</file>