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A94D41A-EEBD-454B-B51B-A7ACDD2A3D9D}">
  <a:tblStyle styleId="{FA94D41A-EEBD-454B-B51B-A7ACDD2A3D9D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6.xml"/><Relationship Id="rId35" Type="http://schemas.openxmlformats.org/officeDocument/2006/relationships/font" Target="fonts/GillSans-regular.fntdata"/><Relationship Id="rId12" Type="http://schemas.openxmlformats.org/officeDocument/2006/relationships/slide" Target="slides/slide5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GillSans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be483e1c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7be483e1c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b6bc1d32_36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25b6bc1d32_36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be483e1c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27be483e1c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b6bc1d32_36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25b6bc1d32_36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be483e1c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=w-\alpha*2x(xw-y)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7be483e1c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be483e1c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7be483e1c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be483e1c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7be483e1c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191fc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191fc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c191f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c191f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e483e1c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7be483e1c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483f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483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e483f07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e483f07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c65fcee1_7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8c65fcee1_7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b6bc1d32_3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25b6bc1d32_36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c65fcee1_73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28c65fcee1_73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1c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27be483e1c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5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6.jpg"/><Relationship Id="rId8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5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8" name="Google Shape;22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2701" y="3694825"/>
            <a:ext cx="108610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9" name="Google Shape;22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35" name="Google Shape;23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6" name="Google Shape;23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43" name="Google Shape;2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4" name="Google Shape;24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5" name="Google Shape;245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4079" y="1414307"/>
            <a:ext cx="4596016" cy="32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8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Google Shape;2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9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53" name="Google Shape;253;p49"/>
          <p:cNvSpPr txBox="1"/>
          <p:nvPr/>
        </p:nvSpPr>
        <p:spPr>
          <a:xfrm>
            <a:off x="67949" y="1332450"/>
            <a:ext cx="659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54" name="Google Shape;25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Let’s implement!</a:t>
            </a:r>
            <a:endParaRPr/>
          </a:p>
        </p:txBody>
      </p:sp>
      <p:grpSp>
        <p:nvGrpSpPr>
          <p:cNvPr id="256" name="Google Shape;256;p49"/>
          <p:cNvGrpSpPr/>
          <p:nvPr/>
        </p:nvGrpSpPr>
        <p:grpSpPr>
          <a:xfrm>
            <a:off x="5012353" y="2285604"/>
            <a:ext cx="2406112" cy="854669"/>
            <a:chOff x="0" y="0"/>
            <a:chExt cx="6416298" cy="2279119"/>
          </a:xfrm>
        </p:grpSpPr>
        <p:pic>
          <p:nvPicPr>
            <p:cNvPr descr="Image" id="257" name="Google Shape;257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8" name="Google Shape;258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259" name="Google Shape;259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9150" y="3161224"/>
            <a:ext cx="3199675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5" name="Google Shape;26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Data, Model, Loss, and Gradient </a:t>
            </a:r>
            <a:endParaRPr/>
          </a:p>
        </p:txBody>
      </p:sp>
      <p:sp>
        <p:nvSpPr>
          <p:cNvPr id="267" name="Google Shape;267;p50"/>
          <p:cNvSpPr txBox="1"/>
          <p:nvPr/>
        </p:nvSpPr>
        <p:spPr>
          <a:xfrm>
            <a:off x="76200" y="457200"/>
            <a:ext cx="643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8" name="Google Shape;26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150" y="4700700"/>
            <a:ext cx="1549650" cy="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3" name="Google Shape;27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updating weight</a:t>
            </a:r>
            <a:endParaRPr/>
          </a:p>
        </p:txBody>
      </p:sp>
      <p:sp>
        <p:nvSpPr>
          <p:cNvPr id="275" name="Google Shape;275;p51"/>
          <p:cNvSpPr txBox="1"/>
          <p:nvPr/>
        </p:nvSpPr>
        <p:spPr>
          <a:xfrm>
            <a:off x="76200" y="457200"/>
            <a:ext cx="4245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51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1" name="Google Shape;28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2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gradient numeric computation)</a:t>
            </a:r>
            <a:endParaRPr/>
          </a:p>
        </p:txBody>
      </p:sp>
      <p:sp>
        <p:nvSpPr>
          <p:cNvPr id="283" name="Google Shape;283;p52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52"/>
          <p:cNvSpPr txBox="1"/>
          <p:nvPr/>
        </p:nvSpPr>
        <p:spPr>
          <a:xfrm>
            <a:off x="152400" y="152400"/>
            <a:ext cx="3000000" cy="491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predict (before training) 4 4.0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2.0 -2.0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4.0 -7.84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6.0 -16.23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0 w= 1.26 loss= 4.92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2.0 -1.48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4.0 -5.8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6.0 -12.0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1 w= 1.45 loss= 2.69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2.0 -1.09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4.0 -4.29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6.0 -8.87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2 w= 1.6 loss= 1.47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2.0 -0.81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4.0 -3.17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6.0 -6.56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7 w= 1.91 loss= 0.07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6.0 -1.45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8 w= 1.93 loss= 0.04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4.0 -0.52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6.0 -1.07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9 w= 1.95 loss= 0.02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86E8"/>
                </a:solidFill>
              </a:rPr>
              <a:t>predict (after training) 4 hours 7.80</a:t>
            </a:r>
            <a:endParaRPr b="1"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3-1: compute gradient</a:t>
            </a:r>
            <a:endParaRPr/>
          </a:p>
        </p:txBody>
      </p:sp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3-2: implement</a:t>
            </a:r>
            <a:endParaRPr/>
          </a:p>
        </p:txBody>
      </p:sp>
      <p:pic>
        <p:nvPicPr>
          <p:cNvPr id="296" name="Google Shape;2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1" name="Google Shape;30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Google Shape;30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5"/>
          <p:cNvSpPr txBox="1"/>
          <p:nvPr/>
        </p:nvSpPr>
        <p:spPr>
          <a:xfrm>
            <a:off x="4364351" y="2022550"/>
            <a:ext cx="44274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Back-propagation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{FA94D41A-EEBD-454B-B51B-A7ACDD2A3D9D}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74" name="Google Shape;1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5" name="Google Shape;17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887" y="20313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182" name="Google Shape;182;p41"/>
          <p:cNvCxnSpPr/>
          <p:nvPr/>
        </p:nvCxnSpPr>
        <p:spPr>
          <a:xfrm flipH="1" rot="10800000">
            <a:off x="2837900" y="25942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1"/>
          <p:cNvCxnSpPr/>
          <p:nvPr/>
        </p:nvCxnSpPr>
        <p:spPr>
          <a:xfrm flipH="1" rot="10800000">
            <a:off x="2881725" y="20604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1"/>
          <p:cNvCxnSpPr/>
          <p:nvPr/>
        </p:nvCxnSpPr>
        <p:spPr>
          <a:xfrm flipH="1" rot="10800000">
            <a:off x="2870575" y="30740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310075" y="70250"/>
            <a:ext cx="8737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What is the learning: </a:t>
            </a:r>
            <a:r>
              <a:rPr lang="en" sz="3000"/>
              <a:t>find </a:t>
            </a:r>
            <a:r>
              <a:rPr b="1" lang="en" sz="3000"/>
              <a:t>w</a:t>
            </a:r>
            <a:r>
              <a:rPr lang="en" sz="3000"/>
              <a:t> that minimizes the loss</a:t>
            </a:r>
            <a:endParaRPr sz="3000"/>
          </a:p>
        </p:txBody>
      </p:sp>
      <p:graphicFrame>
        <p:nvGraphicFramePr>
          <p:cNvPr id="190" name="Google Shape;190;p4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{FA94D41A-EEBD-454B-B51B-A7ACDD2A3D9D}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91" name="Google Shape;1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2" name="Google Shape;19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3" name="Google Shape;19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6966" y="3236072"/>
            <a:ext cx="2347957" cy="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8" name="Google Shape;1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0" name="Google Shape;200;p43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01" name="Google Shape;20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3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7" name="Google Shape;2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10" name="Google Shape;21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4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grpSp>
        <p:nvGrpSpPr>
          <p:cNvPr id="212" name="Google Shape;212;p44"/>
          <p:cNvGrpSpPr/>
          <p:nvPr/>
        </p:nvGrpSpPr>
        <p:grpSpPr>
          <a:xfrm>
            <a:off x="5022853" y="2768479"/>
            <a:ext cx="2406112" cy="854669"/>
            <a:chOff x="0" y="0"/>
            <a:chExt cx="6416298" cy="2279119"/>
          </a:xfrm>
        </p:grpSpPr>
        <p:pic>
          <p:nvPicPr>
            <p:cNvPr descr="Image" id="213" name="Google Shape;213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4" name="Google Shape;214;p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0" name="Google Shape;2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1" name="Google Shape;22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