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5C5C5"/>
    <a:srgbClr val="C0C0C0"/>
    <a:srgbClr val="DDDDDD"/>
    <a:srgbClr val="333333"/>
    <a:srgbClr val="70A8DA"/>
    <a:srgbClr val="357DA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89219" autoAdjust="0"/>
  </p:normalViewPr>
  <p:slideViewPr>
    <p:cSldViewPr>
      <p:cViewPr varScale="1">
        <p:scale>
          <a:sx n="114" d="100"/>
          <a:sy n="114" d="100"/>
        </p:scale>
        <p:origin x="750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84E2E-1566-44D8-B819-47C38A71787C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B142E-8734-46B7-8949-B2BC750CE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4793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E37BB9C-4C67-4EA6-8CD8-FA0B34C6BF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12358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2.jpeg"/><Relationship Id="rId4" Type="http://schemas.openxmlformats.org/officeDocument/2006/relationships/image" Target="../media/image6.jpe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Rectangle 73"/>
          <p:cNvSpPr>
            <a:spLocks noChangeArrowheads="1"/>
          </p:cNvSpPr>
          <p:nvPr/>
        </p:nvSpPr>
        <p:spPr bwMode="gray">
          <a:xfrm>
            <a:off x="2264833" y="3705225"/>
            <a:ext cx="99060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6" name="Rectangle 44" descr="3"/>
          <p:cNvSpPr>
            <a:spLocks noChangeArrowheads="1"/>
          </p:cNvSpPr>
          <p:nvPr/>
        </p:nvSpPr>
        <p:spPr bwMode="gray">
          <a:xfrm>
            <a:off x="3323167" y="4510093"/>
            <a:ext cx="990600" cy="7445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6" name="Rectangle 34" descr="5"/>
          <p:cNvSpPr>
            <a:spLocks noChangeArrowheads="1"/>
          </p:cNvSpPr>
          <p:nvPr/>
        </p:nvSpPr>
        <p:spPr bwMode="gray">
          <a:xfrm>
            <a:off x="1221317" y="4510093"/>
            <a:ext cx="990600" cy="7445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gray">
          <a:xfrm>
            <a:off x="2271184" y="5314950"/>
            <a:ext cx="99060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gray">
          <a:xfrm>
            <a:off x="171451" y="3705225"/>
            <a:ext cx="99060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gray">
          <a:xfrm>
            <a:off x="3323167" y="3705225"/>
            <a:ext cx="99060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7" name="Group 75"/>
          <p:cNvGrpSpPr>
            <a:grpSpLocks/>
          </p:cNvGrpSpPr>
          <p:nvPr/>
        </p:nvGrpSpPr>
        <p:grpSpPr bwMode="auto">
          <a:xfrm>
            <a:off x="150287" y="5954718"/>
            <a:ext cx="11914716" cy="631825"/>
            <a:chOff x="71" y="3751"/>
            <a:chExt cx="5629" cy="398"/>
          </a:xfrm>
        </p:grpSpPr>
        <p:sp>
          <p:nvSpPr>
            <p:cNvPr id="3096" name="Freeform 24"/>
            <p:cNvSpPr>
              <a:spLocks/>
            </p:cNvSpPr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64 w 5626"/>
                <a:gd name="T9" fmla="*/ 118 h 349"/>
                <a:gd name="T10" fmla="*/ 4329 w 5626"/>
                <a:gd name="T11" fmla="*/ 0 h 349"/>
                <a:gd name="T12" fmla="*/ 5623 w 5626"/>
                <a:gd name="T13" fmla="*/ 0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25"/>
            <p:cNvSpPr>
              <a:spLocks/>
            </p:cNvSpPr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82 w 5626"/>
                <a:gd name="T9" fmla="*/ 118 h 349"/>
                <a:gd name="T10" fmla="*/ 4345 w 5626"/>
                <a:gd name="T11" fmla="*/ 0 h 349"/>
                <a:gd name="T12" fmla="*/ 5623 w 5626"/>
                <a:gd name="T13" fmla="*/ 6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Freeform 26"/>
            <p:cNvSpPr>
              <a:spLocks/>
            </p:cNvSpPr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>
                <a:gd name="T0" fmla="*/ 0 w 1491"/>
                <a:gd name="T1" fmla="*/ 84 h 88"/>
                <a:gd name="T2" fmla="*/ 223 w 1491"/>
                <a:gd name="T3" fmla="*/ 0 h 88"/>
                <a:gd name="T4" fmla="*/ 1491 w 1491"/>
                <a:gd name="T5" fmla="*/ 0 h 88"/>
                <a:gd name="T6" fmla="*/ 1488 w 1491"/>
                <a:gd name="T7" fmla="*/ 60 h 88"/>
                <a:gd name="T8" fmla="*/ 383 w 1491"/>
                <a:gd name="T9" fmla="*/ 59 h 88"/>
                <a:gd name="T10" fmla="*/ 273 w 1491"/>
                <a:gd name="T11" fmla="*/ 88 h 88"/>
                <a:gd name="T12" fmla="*/ 0 w 1491"/>
                <a:gd name="T13" fmla="*/ 8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9" name="Group 7"/>
          <p:cNvGrpSpPr>
            <a:grpSpLocks/>
          </p:cNvGrpSpPr>
          <p:nvPr/>
        </p:nvGrpSpPr>
        <p:grpSpPr bwMode="auto">
          <a:xfrm rot="10800000">
            <a:off x="8005233" y="1778005"/>
            <a:ext cx="3691467" cy="779463"/>
            <a:chOff x="1566" y="164"/>
            <a:chExt cx="1455" cy="425"/>
          </a:xfrm>
        </p:grpSpPr>
        <p:sp>
          <p:nvSpPr>
            <p:cNvPr id="3080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99" name="Freeform 27" descr="Dark upward diagonal"/>
          <p:cNvSpPr>
            <a:spLocks/>
          </p:cNvSpPr>
          <p:nvPr/>
        </p:nvSpPr>
        <p:spPr bwMode="gray">
          <a:xfrm>
            <a:off x="114303" y="76205"/>
            <a:ext cx="11969751" cy="500063"/>
          </a:xfrm>
          <a:custGeom>
            <a:avLst/>
            <a:gdLst>
              <a:gd name="T0" fmla="*/ 0 w 5655"/>
              <a:gd name="T1" fmla="*/ 1 h 315"/>
              <a:gd name="T2" fmla="*/ 5546 w 5655"/>
              <a:gd name="T3" fmla="*/ 0 h 315"/>
              <a:gd name="T4" fmla="*/ 5655 w 5655"/>
              <a:gd name="T5" fmla="*/ 84 h 315"/>
              <a:gd name="T6" fmla="*/ 5649 w 5655"/>
              <a:gd name="T7" fmla="*/ 315 h 315"/>
              <a:gd name="T8" fmla="*/ 1 w 5655"/>
              <a:gd name="T9" fmla="*/ 314 h 315"/>
              <a:gd name="T10" fmla="*/ 0 w 5655"/>
              <a:gd name="T11" fmla="*/ 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7000"/>
              </a:schemeClr>
            </a:fgClr>
            <a:bgClr>
              <a:schemeClr val="tx1">
                <a:alpha val="7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52403" y="6610355"/>
            <a:ext cx="11908367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6" name="Group 74"/>
          <p:cNvGrpSpPr>
            <a:grpSpLocks/>
          </p:cNvGrpSpPr>
          <p:nvPr/>
        </p:nvGrpSpPr>
        <p:grpSpPr bwMode="auto">
          <a:xfrm>
            <a:off x="114303" y="854075"/>
            <a:ext cx="11976100" cy="1131888"/>
            <a:chOff x="54" y="538"/>
            <a:chExt cx="5658" cy="713"/>
          </a:xfrm>
        </p:grpSpPr>
        <p:sp>
          <p:nvSpPr>
            <p:cNvPr id="3102" name="Freeform 30"/>
            <p:cNvSpPr>
              <a:spLocks/>
            </p:cNvSpPr>
            <p:nvPr userDrawn="1"/>
          </p:nvSpPr>
          <p:spPr bwMode="gray">
            <a:xfrm>
              <a:off x="54" y="736"/>
              <a:ext cx="5658" cy="515"/>
            </a:xfrm>
            <a:custGeom>
              <a:avLst/>
              <a:gdLst>
                <a:gd name="T0" fmla="*/ 0 w 5446"/>
                <a:gd name="T1" fmla="*/ 0 h 590"/>
                <a:gd name="T2" fmla="*/ 5446 w 5446"/>
                <a:gd name="T3" fmla="*/ 0 h 590"/>
                <a:gd name="T4" fmla="*/ 5446 w 5446"/>
                <a:gd name="T5" fmla="*/ 312 h 590"/>
                <a:gd name="T6" fmla="*/ 5446 w 5446"/>
                <a:gd name="T7" fmla="*/ 451 h 590"/>
                <a:gd name="T8" fmla="*/ 1512 w 5446"/>
                <a:gd name="T9" fmla="*/ 443 h 590"/>
                <a:gd name="T10" fmla="*/ 1288 w 5446"/>
                <a:gd name="T11" fmla="*/ 584 h 590"/>
                <a:gd name="T12" fmla="*/ 0 w 5446"/>
                <a:gd name="T13" fmla="*/ 590 h 590"/>
                <a:gd name="T14" fmla="*/ 0 w 5446"/>
                <a:gd name="T15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31"/>
            <p:cNvSpPr>
              <a:spLocks/>
            </p:cNvSpPr>
            <p:nvPr userDrawn="1"/>
          </p:nvSpPr>
          <p:spPr bwMode="gray">
            <a:xfrm>
              <a:off x="54" y="538"/>
              <a:ext cx="5658" cy="655"/>
            </a:xfrm>
            <a:custGeom>
              <a:avLst/>
              <a:gdLst>
                <a:gd name="T0" fmla="*/ 1 w 5658"/>
                <a:gd name="T1" fmla="*/ 0 h 655"/>
                <a:gd name="T2" fmla="*/ 5657 w 5658"/>
                <a:gd name="T3" fmla="*/ 0 h 655"/>
                <a:gd name="T4" fmla="*/ 5658 w 5658"/>
                <a:gd name="T5" fmla="*/ 534 h 655"/>
                <a:gd name="T6" fmla="*/ 1553 w 5658"/>
                <a:gd name="T7" fmla="*/ 528 h 655"/>
                <a:gd name="T8" fmla="*/ 1317 w 5658"/>
                <a:gd name="T9" fmla="*/ 651 h 655"/>
                <a:gd name="T10" fmla="*/ 0 w 5658"/>
                <a:gd name="T11" fmla="*/ 655 h 655"/>
                <a:gd name="T12" fmla="*/ 1 w 5658"/>
                <a:gd name="T13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32"/>
            <p:cNvSpPr>
              <a:spLocks/>
            </p:cNvSpPr>
            <p:nvPr userDrawn="1"/>
          </p:nvSpPr>
          <p:spPr bwMode="gray">
            <a:xfrm>
              <a:off x="54" y="1062"/>
              <a:ext cx="1496" cy="98"/>
            </a:xfrm>
            <a:custGeom>
              <a:avLst/>
              <a:gdLst>
                <a:gd name="T0" fmla="*/ 1440 w 1440"/>
                <a:gd name="T1" fmla="*/ 1 h 112"/>
                <a:gd name="T2" fmla="*/ 1261 w 1440"/>
                <a:gd name="T3" fmla="*/ 112 h 112"/>
                <a:gd name="T4" fmla="*/ 0 w 1440"/>
                <a:gd name="T5" fmla="*/ 110 h 112"/>
                <a:gd name="T6" fmla="*/ 0 w 1440"/>
                <a:gd name="T7" fmla="*/ 49 h 112"/>
                <a:gd name="T8" fmla="*/ 1069 w 1440"/>
                <a:gd name="T9" fmla="*/ 50 h 112"/>
                <a:gd name="T10" fmla="*/ 1142 w 1440"/>
                <a:gd name="T11" fmla="*/ 0 h 112"/>
                <a:gd name="T12" fmla="*/ 1440 w 1440"/>
                <a:gd name="T13" fmla="*/ 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114303" y="609600"/>
            <a:ext cx="11976100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0" name="Rectangle 38" descr="1"/>
          <p:cNvSpPr>
            <a:spLocks noChangeArrowheads="1"/>
          </p:cNvSpPr>
          <p:nvPr/>
        </p:nvSpPr>
        <p:spPr bwMode="gray">
          <a:xfrm>
            <a:off x="5422903" y="4497388"/>
            <a:ext cx="988484" cy="7429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2" name="Rectangle 40" descr="7"/>
          <p:cNvSpPr>
            <a:spLocks noChangeArrowheads="1"/>
          </p:cNvSpPr>
          <p:nvPr/>
        </p:nvSpPr>
        <p:spPr bwMode="gray">
          <a:xfrm>
            <a:off x="4366684" y="5314950"/>
            <a:ext cx="990600" cy="7429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gray">
          <a:xfrm>
            <a:off x="4377267" y="4510093"/>
            <a:ext cx="988484" cy="744537"/>
          </a:xfrm>
          <a:prstGeom prst="rect">
            <a:avLst/>
          </a:prstGeom>
          <a:solidFill>
            <a:srgbClr val="D7D7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9" name="Rectangle 37" descr="6"/>
          <p:cNvSpPr>
            <a:spLocks noChangeArrowheads="1"/>
          </p:cNvSpPr>
          <p:nvPr/>
        </p:nvSpPr>
        <p:spPr bwMode="gray">
          <a:xfrm>
            <a:off x="2271184" y="5314950"/>
            <a:ext cx="990600" cy="7429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4" y="6196018"/>
            <a:ext cx="6415617" cy="403225"/>
          </a:xfrm>
        </p:spPr>
        <p:txBody>
          <a:bodyPr/>
          <a:lstStyle>
            <a:lvl1pPr marL="0" indent="0" algn="r">
              <a:buFontTx/>
              <a:buNone/>
              <a:defRPr sz="1600" i="1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9033" y="6445250"/>
            <a:ext cx="2940051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433233" y="6445250"/>
            <a:ext cx="3987800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00954" y="6445250"/>
            <a:ext cx="2940049" cy="317500"/>
          </a:xfrm>
        </p:spPr>
        <p:txBody>
          <a:bodyPr/>
          <a:lstStyle>
            <a:lvl1pPr>
              <a:defRPr/>
            </a:lvl1pPr>
          </a:lstStyle>
          <a:p>
            <a:fld id="{98CC00CA-01F2-4462-9651-E38EDB5BE82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gray">
          <a:xfrm>
            <a:off x="171453" y="4511675"/>
            <a:ext cx="988483" cy="7429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115" name="Picture 43" descr="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73569" y="2911475"/>
            <a:ext cx="1797051" cy="153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59200" y="2819404"/>
            <a:ext cx="8026400" cy="1470025"/>
          </a:xfrm>
        </p:spPr>
        <p:txBody>
          <a:bodyPr/>
          <a:lstStyle>
            <a:lvl1pPr algn="r">
              <a:defRPr sz="4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3142" name="Rectangle 70" descr="2"/>
          <p:cNvSpPr>
            <a:spLocks noChangeArrowheads="1"/>
          </p:cNvSpPr>
          <p:nvPr/>
        </p:nvSpPr>
        <p:spPr bwMode="gray">
          <a:xfrm>
            <a:off x="2269068" y="3705225"/>
            <a:ext cx="992717" cy="74295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0" name="图片 49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5" y="195943"/>
            <a:ext cx="2768004" cy="2707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3CF9F1-C809-4A1C-92DC-0CFA2BF0A9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121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38130"/>
            <a:ext cx="2743200" cy="593407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38130"/>
            <a:ext cx="8026400" cy="593407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EA6FB6-B4C0-45D6-8CAB-DD574A1E7F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7655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130"/>
            <a:ext cx="8636000" cy="8683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438280"/>
            <a:ext cx="5384800" cy="47339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38280"/>
            <a:ext cx="5384800" cy="47339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064003" y="6311905"/>
            <a:ext cx="2283884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41017" y="6323013"/>
            <a:ext cx="3081867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89021" y="6323013"/>
            <a:ext cx="2154767" cy="290512"/>
          </a:xfrm>
        </p:spPr>
        <p:txBody>
          <a:bodyPr/>
          <a:lstStyle>
            <a:lvl1pPr>
              <a:defRPr/>
            </a:lvl1pPr>
          </a:lstStyle>
          <a:p>
            <a:fld id="{57F38FB2-70E9-402C-9208-FB4A745822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38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620D2A-BF8B-40D6-B12A-4858881841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153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B44B8F-19FA-4C63-94D2-83D9207C44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11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38280"/>
            <a:ext cx="53848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38280"/>
            <a:ext cx="53848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7EB5A-9EB0-4919-8DD0-33B6B40B9D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62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140E2-F956-482C-9837-706B68C145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274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726D42-CBC2-40FE-B9E6-8E419C1B88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198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165D74-330E-4F46-961B-E3F59E3D71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838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7769EA-54AC-4844-B8D5-00EE62350B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878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45658-A780-45F6-8310-12D2D1F5B3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208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8737604" y="6013455"/>
            <a:ext cx="3189817" cy="563563"/>
            <a:chOff x="1566" y="164"/>
            <a:chExt cx="1455" cy="425"/>
          </a:xfrm>
        </p:grpSpPr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9" name="Freeform 25"/>
          <p:cNvSpPr>
            <a:spLocks/>
          </p:cNvSpPr>
          <p:nvPr/>
        </p:nvSpPr>
        <p:spPr bwMode="gray">
          <a:xfrm>
            <a:off x="127003" y="6446843"/>
            <a:ext cx="11961284" cy="314325"/>
          </a:xfrm>
          <a:custGeom>
            <a:avLst/>
            <a:gdLst>
              <a:gd name="T0" fmla="*/ 4 w 5651"/>
              <a:gd name="T1" fmla="*/ 198 h 198"/>
              <a:gd name="T2" fmla="*/ 5651 w 5651"/>
              <a:gd name="T3" fmla="*/ 198 h 198"/>
              <a:gd name="T4" fmla="*/ 5646 w 5651"/>
              <a:gd name="T5" fmla="*/ 94 h 198"/>
              <a:gd name="T6" fmla="*/ 1491 w 5651"/>
              <a:gd name="T7" fmla="*/ 94 h 198"/>
              <a:gd name="T8" fmla="*/ 1343 w 5651"/>
              <a:gd name="T9" fmla="*/ 2 h 198"/>
              <a:gd name="T10" fmla="*/ 0 w 5651"/>
              <a:gd name="T11" fmla="*/ 0 h 198"/>
              <a:gd name="T12" fmla="*/ 4 w 5651"/>
              <a:gd name="T13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0" name="Freeform 26"/>
          <p:cNvSpPr>
            <a:spLocks/>
          </p:cNvSpPr>
          <p:nvPr/>
        </p:nvSpPr>
        <p:spPr bwMode="gray">
          <a:xfrm>
            <a:off x="127004" y="6491288"/>
            <a:ext cx="11967633" cy="279400"/>
          </a:xfrm>
          <a:custGeom>
            <a:avLst/>
            <a:gdLst>
              <a:gd name="T0" fmla="*/ 0 w 5650"/>
              <a:gd name="T1" fmla="*/ 176 h 176"/>
              <a:gd name="T2" fmla="*/ 5650 w 5650"/>
              <a:gd name="T3" fmla="*/ 169 h 176"/>
              <a:gd name="T4" fmla="*/ 5646 w 5650"/>
              <a:gd name="T5" fmla="*/ 95 h 176"/>
              <a:gd name="T6" fmla="*/ 1478 w 5650"/>
              <a:gd name="T7" fmla="*/ 95 h 176"/>
              <a:gd name="T8" fmla="*/ 1317 w 5650"/>
              <a:gd name="T9" fmla="*/ 3 h 176"/>
              <a:gd name="T10" fmla="*/ 0 w 5650"/>
              <a:gd name="T11" fmla="*/ 0 h 176"/>
              <a:gd name="T12" fmla="*/ 0 w 5650"/>
              <a:gd name="T13" fmla="*/ 17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" name="Freeform 27" descr="Dark upward diagonal"/>
          <p:cNvSpPr>
            <a:spLocks/>
          </p:cNvSpPr>
          <p:nvPr/>
        </p:nvSpPr>
        <p:spPr bwMode="gray">
          <a:xfrm>
            <a:off x="122770" y="98425"/>
            <a:ext cx="11942233" cy="179388"/>
          </a:xfrm>
          <a:custGeom>
            <a:avLst/>
            <a:gdLst>
              <a:gd name="T0" fmla="*/ 0 w 5639"/>
              <a:gd name="T1" fmla="*/ 0 h 113"/>
              <a:gd name="T2" fmla="*/ 5582 w 5639"/>
              <a:gd name="T3" fmla="*/ 0 h 113"/>
              <a:gd name="T4" fmla="*/ 5639 w 5639"/>
              <a:gd name="T5" fmla="*/ 45 h 113"/>
              <a:gd name="T6" fmla="*/ 5636 w 5639"/>
              <a:gd name="T7" fmla="*/ 113 h 113"/>
              <a:gd name="T8" fmla="*/ 0 w 5639"/>
              <a:gd name="T9" fmla="*/ 113 h 113"/>
              <a:gd name="T10" fmla="*/ 0 w 5639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" name="Freeform 28"/>
          <p:cNvSpPr>
            <a:spLocks/>
          </p:cNvSpPr>
          <p:nvPr/>
        </p:nvSpPr>
        <p:spPr bwMode="gray">
          <a:xfrm>
            <a:off x="122768" y="307980"/>
            <a:ext cx="11940117" cy="938213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gray">
          <a:xfrm>
            <a:off x="122768" y="306388"/>
            <a:ext cx="11940117" cy="836612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 flipV="1">
            <a:off x="127003" y="6723063"/>
            <a:ext cx="11969751" cy="555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9" name="Freeform 35"/>
          <p:cNvSpPr>
            <a:spLocks/>
          </p:cNvSpPr>
          <p:nvPr/>
        </p:nvSpPr>
        <p:spPr bwMode="gray">
          <a:xfrm>
            <a:off x="9194804" y="1047750"/>
            <a:ext cx="2874433" cy="52388"/>
          </a:xfrm>
          <a:custGeom>
            <a:avLst/>
            <a:gdLst>
              <a:gd name="T0" fmla="*/ 0 w 1358"/>
              <a:gd name="T1" fmla="*/ 2 h 33"/>
              <a:gd name="T2" fmla="*/ 1358 w 1358"/>
              <a:gd name="T3" fmla="*/ 0 h 33"/>
              <a:gd name="T4" fmla="*/ 1356 w 1358"/>
              <a:gd name="T5" fmla="*/ 32 h 33"/>
              <a:gd name="T6" fmla="*/ 60 w 1358"/>
              <a:gd name="T7" fmla="*/ 33 h 33"/>
              <a:gd name="T8" fmla="*/ 0 w 1358"/>
              <a:gd name="T9" fmla="*/ 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9600" y="238130"/>
            <a:ext cx="86360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438280"/>
            <a:ext cx="109728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064003" y="6311905"/>
            <a:ext cx="2283884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441017" y="6323013"/>
            <a:ext cx="3081867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489021" y="6323013"/>
            <a:ext cx="2154767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fld id="{B83CD15A-277F-4099-8A33-158E0EFB005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54" name="Rectangle 30" descr="7"/>
          <p:cNvSpPr>
            <a:spLocks noChangeArrowheads="1"/>
          </p:cNvSpPr>
          <p:nvPr/>
        </p:nvSpPr>
        <p:spPr bwMode="gray">
          <a:xfrm>
            <a:off x="10993968" y="415925"/>
            <a:ext cx="713317" cy="546100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" name="Rectangle 31" descr="4"/>
          <p:cNvSpPr>
            <a:spLocks noChangeArrowheads="1"/>
          </p:cNvSpPr>
          <p:nvPr/>
        </p:nvSpPr>
        <p:spPr bwMode="gray">
          <a:xfrm>
            <a:off x="10160000" y="415925"/>
            <a:ext cx="713317" cy="54610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gray">
          <a:xfrm>
            <a:off x="9334500" y="415925"/>
            <a:ext cx="713317" cy="5461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微软雅黑"/>
          <a:ea typeface="微软雅黑"/>
          <a:cs typeface="微软雅黑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Arial" pitchFamily="34" charset="0"/>
          <a:ea typeface="楷体_GB2312" pitchFamily="49" charset="-122"/>
          <a:cs typeface="Arial" pitchFamily="34" charset="0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Arial" pitchFamily="34" charset="0"/>
          <a:ea typeface="楷体_GB2312" pitchFamily="49" charset="-122"/>
          <a:cs typeface="Arial" pitchFamily="34" charset="0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Arial" pitchFamily="34" charset="0"/>
          <a:ea typeface="楷体_GB2312" pitchFamily="49" charset="-122"/>
          <a:cs typeface="Arial" pitchFamily="34" charset="0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Arial" pitchFamily="34" charset="0"/>
          <a:ea typeface="楷体_GB2312" pitchFamily="49" charset="-122"/>
          <a:cs typeface="Arial" pitchFamily="34" charset="0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pitchFamily="34" charset="0"/>
          <a:ea typeface="楷体_GB2312" pitchFamily="49" charset="-122"/>
          <a:cs typeface="Arial" pitchFamily="34" charset="0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AngularJS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605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AngularJS</a:t>
            </a:r>
            <a:r>
              <a:rPr lang="zh-CN" altLang="en-US" dirty="0"/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51699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AngularJS</a:t>
            </a:r>
            <a:r>
              <a:rPr lang="zh-CN" altLang="en-US" dirty="0"/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16808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Angular.js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AngularJS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开源免费的</a:t>
            </a:r>
            <a:r>
              <a:rPr lang="en-US" altLang="zh-CN" dirty="0"/>
              <a:t>JavaScript</a:t>
            </a:r>
            <a:r>
              <a:rPr lang="zh-CN" altLang="en-US" dirty="0"/>
              <a:t>框架库</a:t>
            </a:r>
            <a:endParaRPr lang="en-US" altLang="zh-CN" dirty="0"/>
          </a:p>
          <a:p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en-US" altLang="zh-CN" dirty="0" err="1"/>
              <a:t>Hevery</a:t>
            </a:r>
            <a:r>
              <a:rPr lang="zh-CN" altLang="en-US" dirty="0"/>
              <a:t>和</a:t>
            </a:r>
            <a:r>
              <a:rPr lang="en-US" altLang="zh-CN" dirty="0"/>
              <a:t>Adam </a:t>
            </a:r>
            <a:r>
              <a:rPr lang="en-US" altLang="zh-CN" dirty="0" err="1"/>
              <a:t>Abrons</a:t>
            </a:r>
            <a:r>
              <a:rPr lang="zh-CN" altLang="en-US" dirty="0"/>
              <a:t>开发于</a:t>
            </a:r>
            <a:r>
              <a:rPr lang="en-US" altLang="zh-CN" dirty="0"/>
              <a:t>2009</a:t>
            </a:r>
            <a:r>
              <a:rPr lang="zh-CN" altLang="en-US" dirty="0"/>
              <a:t>年。现在是由谷歌维护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02" y="2132856"/>
            <a:ext cx="10365395" cy="135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2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AngularJS</a:t>
            </a:r>
            <a:r>
              <a:rPr lang="zh-CN" altLang="en-US" dirty="0"/>
              <a:t>与</a:t>
            </a:r>
            <a:r>
              <a:rPr lang="en-US" altLang="zh-CN" dirty="0"/>
              <a:t>MVC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38280"/>
            <a:ext cx="8294712" cy="473392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AngularJS</a:t>
            </a:r>
            <a:r>
              <a:rPr lang="zh-CN" altLang="en-US" dirty="0"/>
              <a:t>是一个</a:t>
            </a:r>
            <a:r>
              <a:rPr lang="en-US" altLang="zh-CN" dirty="0"/>
              <a:t>MVC</a:t>
            </a:r>
            <a:r>
              <a:rPr lang="zh-CN" altLang="en-US" dirty="0"/>
              <a:t>框架</a:t>
            </a:r>
            <a:endParaRPr lang="en-US" altLang="zh-CN" dirty="0"/>
          </a:p>
          <a:p>
            <a:r>
              <a:rPr lang="zh-CN" altLang="en-US" dirty="0"/>
              <a:t>模型 </a:t>
            </a:r>
            <a:r>
              <a:rPr lang="en-US" altLang="zh-CN" dirty="0"/>
              <a:t>– Model</a:t>
            </a:r>
          </a:p>
          <a:p>
            <a:pPr lvl="1"/>
            <a:r>
              <a:rPr lang="zh-CN" altLang="en-US" dirty="0"/>
              <a:t>模型是负责管理应用程序的数据。它响应来自视图的请求，同时也响应指令从控制器进行自我更新</a:t>
            </a:r>
            <a:endParaRPr lang="en-US" altLang="zh-CN" dirty="0"/>
          </a:p>
          <a:p>
            <a:r>
              <a:rPr lang="zh-CN" altLang="en-US" dirty="0"/>
              <a:t>视图 </a:t>
            </a:r>
            <a:r>
              <a:rPr lang="en-US" altLang="zh-CN" dirty="0"/>
              <a:t>– View</a:t>
            </a:r>
          </a:p>
          <a:p>
            <a:pPr lvl="1"/>
            <a:r>
              <a:rPr lang="zh-CN" altLang="en-US" dirty="0"/>
              <a:t>在一个特定的格式的演示数据，由控制器决定触发显示数据。它们是基于脚本的模板系统，非常容易使用</a:t>
            </a:r>
            <a:r>
              <a:rPr lang="en-US" altLang="zh-CN" dirty="0"/>
              <a:t>AJAX</a:t>
            </a:r>
            <a:r>
              <a:rPr lang="zh-CN" altLang="en-US" dirty="0"/>
              <a:t>技术的集成</a:t>
            </a:r>
            <a:endParaRPr lang="en-US" altLang="zh-CN" dirty="0"/>
          </a:p>
          <a:p>
            <a:r>
              <a:rPr lang="zh-CN" altLang="en-US" dirty="0"/>
              <a:t>控制器 </a:t>
            </a:r>
            <a:r>
              <a:rPr lang="en-US" altLang="zh-CN" dirty="0"/>
              <a:t>– Controller</a:t>
            </a:r>
          </a:p>
          <a:p>
            <a:pPr lvl="1"/>
            <a:r>
              <a:rPr lang="zh-CN" altLang="en-US" dirty="0"/>
              <a:t>控制器负责响应于用户输入并执行交互数据模型对象。控制器接收到输入，它验证输入，然后执行修改数据模型的状态的业务操作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1268760"/>
            <a:ext cx="3311614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5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  <a:r>
              <a:rPr lang="en-US" altLang="zh-CN" dirty="0"/>
              <a:t>AngularJS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直接引入</a:t>
            </a:r>
            <a:r>
              <a:rPr lang="en-US" altLang="zh-CN" dirty="0"/>
              <a:t>JavaScript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https://angularjs.org/</a:t>
            </a:r>
            <a:r>
              <a:rPr lang="zh-CN" altLang="en-US" dirty="0"/>
              <a:t>下载相应的</a:t>
            </a:r>
            <a:r>
              <a:rPr lang="en-US" altLang="zh-CN" dirty="0" err="1"/>
              <a:t>js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zh-CN" altLang="en-US" dirty="0"/>
              <a:t>引入到</a:t>
            </a:r>
            <a:r>
              <a:rPr lang="en-US" altLang="zh-CN" dirty="0"/>
              <a:t>HTML</a:t>
            </a:r>
            <a:r>
              <a:rPr lang="zh-CN" altLang="en-US" dirty="0"/>
              <a:t>页面中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CDN</a:t>
            </a:r>
          </a:p>
          <a:p>
            <a:pPr lvl="1"/>
            <a:r>
              <a:rPr lang="en-US" altLang="zh-CN" dirty="0"/>
              <a:t>Google CDN</a:t>
            </a:r>
          </a:p>
          <a:p>
            <a:pPr lvl="2"/>
            <a:r>
              <a:rPr lang="en-US" altLang="zh-CN" dirty="0"/>
              <a:t>https://ajax.googleapis.com/ajax/libs/angularjs/&lt;</a:t>
            </a:r>
            <a:r>
              <a:rPr lang="zh-CN" altLang="en-US" dirty="0"/>
              <a:t>版本</a:t>
            </a:r>
            <a:r>
              <a:rPr lang="en-US" altLang="zh-CN" dirty="0"/>
              <a:t>&gt;/angular.min.js</a:t>
            </a:r>
          </a:p>
          <a:p>
            <a:pPr lvl="1"/>
            <a:r>
              <a:rPr lang="en-US" altLang="zh-CN" dirty="0"/>
              <a:t>Baidu CDN</a:t>
            </a:r>
          </a:p>
          <a:p>
            <a:pPr lvl="2"/>
            <a:r>
              <a:rPr lang="en-US" altLang="zh-CN" dirty="0"/>
              <a:t>http://apps.bdimg.com/libs/angular.js /&lt;</a:t>
            </a:r>
            <a:r>
              <a:rPr lang="zh-CN" altLang="en-US" dirty="0"/>
              <a:t>版本</a:t>
            </a:r>
            <a:r>
              <a:rPr lang="en-US" altLang="zh-CN" dirty="0"/>
              <a:t>&gt;/ angular.min.js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277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简单示例一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484784"/>
            <a:ext cx="6206455" cy="4610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092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简单示例二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090" y="2060848"/>
            <a:ext cx="7133884" cy="2898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4617884"/>
            <a:ext cx="4533900" cy="1238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220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简单示例三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340768"/>
            <a:ext cx="5988149" cy="3467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4" y="3284984"/>
            <a:ext cx="5506566" cy="28489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1906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574TGp_natural_ligh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574TGp_natural_light</Template>
  <TotalTime>9476</TotalTime>
  <Words>220</Words>
  <Application>Microsoft Office PowerPoint</Application>
  <PresentationFormat>宽屏</PresentationFormat>
  <Paragraphs>31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楷体_GB2312</vt:lpstr>
      <vt:lpstr>宋体</vt:lpstr>
      <vt:lpstr>微软雅黑</vt:lpstr>
      <vt:lpstr>Arial</vt:lpstr>
      <vt:lpstr>Times New Roman</vt:lpstr>
      <vt:lpstr>574TGp_natural_light</vt:lpstr>
      <vt:lpstr>AngularJS</vt:lpstr>
      <vt:lpstr>目录</vt:lpstr>
      <vt:lpstr>AngularJS概述</vt:lpstr>
      <vt:lpstr>什么是Angular.js</vt:lpstr>
      <vt:lpstr>AngularJS与MVC</vt:lpstr>
      <vt:lpstr>引入AngularJS</vt:lpstr>
      <vt:lpstr>简单示例一</vt:lpstr>
      <vt:lpstr>简单示例二</vt:lpstr>
      <vt:lpstr>简单示例三</vt:lpstr>
    </vt:vector>
  </TitlesOfParts>
  <Company>Dalian Hi-Think Computer Technology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Hailong.Li</dc:creator>
  <cp:lastModifiedBy>李海龙</cp:lastModifiedBy>
  <cp:revision>513</cp:revision>
  <cp:lastPrinted>2014-12-15T05:16:07Z</cp:lastPrinted>
  <dcterms:created xsi:type="dcterms:W3CDTF">2010-11-25T02:21:54Z</dcterms:created>
  <dcterms:modified xsi:type="dcterms:W3CDTF">2017-05-30T21:58:56Z</dcterms:modified>
</cp:coreProperties>
</file>