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omments/modernComment_141_7D617C6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1" r:id="rId2"/>
    <p:sldId id="315" r:id="rId3"/>
    <p:sldId id="328" r:id="rId4"/>
    <p:sldId id="270" r:id="rId5"/>
    <p:sldId id="317" r:id="rId6"/>
    <p:sldId id="318" r:id="rId7"/>
    <p:sldId id="325" r:id="rId8"/>
    <p:sldId id="329" r:id="rId9"/>
    <p:sldId id="330" r:id="rId10"/>
    <p:sldId id="326" r:id="rId11"/>
    <p:sldId id="331"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8ABD83-6B2F-47C2-813F-A44944D6D29E}">
          <p14:sldIdLst>
            <p14:sldId id="321"/>
            <p14:sldId id="315"/>
            <p14:sldId id="328"/>
            <p14:sldId id="270"/>
            <p14:sldId id="317"/>
            <p14:sldId id="318"/>
            <p14:sldId id="325"/>
            <p14:sldId id="329"/>
            <p14:sldId id="330"/>
            <p14:sldId id="326"/>
            <p14:sldId id="331"/>
            <p14:sldId id="32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E2D7F3-9F92-CC89-6717-A992A01C5ABA}" name="ABUBAKAR SADIQ SADIQ MCS241001" initials="AM" userId="S::sadiqsadiq@live.utm.my::bbf759ec-1af0-4f63-be6f-e6e08d7e9b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6C1D3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43" autoAdjust="0"/>
    <p:restoredTop sz="95345" autoAdjust="0"/>
  </p:normalViewPr>
  <p:slideViewPr>
    <p:cSldViewPr snapToGrid="0">
      <p:cViewPr varScale="1">
        <p:scale>
          <a:sx n="64" d="100"/>
          <a:sy n="64" d="100"/>
        </p:scale>
        <p:origin x="76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41_7D617C68.xml><?xml version="1.0" encoding="utf-8"?>
<p188:cmLst xmlns:a="http://schemas.openxmlformats.org/drawingml/2006/main" xmlns:r="http://schemas.openxmlformats.org/officeDocument/2006/relationships" xmlns:p188="http://schemas.microsoft.com/office/powerpoint/2018/8/main">
  <p188:cm id="{BF369B40-36ED-4296-AB2D-50FAA0266FBA}" authorId="{79E2D7F3-9F92-CC89-6717-A992A01C5ABA}" created="2025-02-01T14:45:30.908">
    <pc:sldMkLst xmlns:pc="http://schemas.microsoft.com/office/powerpoint/2013/main/command">
      <pc:docMk/>
      <pc:sldMk cId="2103540840" sldId="321"/>
    </pc:sldMkLst>
    <p188:txBody>
      <a:bodyPr/>
      <a:lstStyle/>
      <a:p>
        <a:r>
          <a:rPr lang="en-NG"/>
          <a:t>project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509BF-53EE-4D84-844F-BEC1430829BC}"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B6879-5321-45FF-A6AE-E6B1BB62CBAD}" type="slidenum">
              <a:rPr lang="en-US" smtClean="0"/>
              <a:t>‹#›</a:t>
            </a:fld>
            <a:endParaRPr lang="en-US"/>
          </a:p>
        </p:txBody>
      </p:sp>
    </p:spTree>
    <p:extLst>
      <p:ext uri="{BB962C8B-B14F-4D97-AF65-F5344CB8AC3E}">
        <p14:creationId xmlns:p14="http://schemas.microsoft.com/office/powerpoint/2010/main" val="338174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tif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77FC49-908E-7282-71D1-FF9B45CC794D}"/>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rot="16200000">
            <a:off x="1428041" y="-1428041"/>
            <a:ext cx="6880030" cy="9736110"/>
          </a:xfrm>
          <a:prstGeom prst="rect">
            <a:avLst/>
          </a:prstGeom>
        </p:spPr>
      </p:pic>
      <p:pic>
        <p:nvPicPr>
          <p:cNvPr id="11" name="Picture 10">
            <a:extLst>
              <a:ext uri="{FF2B5EF4-FFF2-40B4-BE49-F238E27FC236}">
                <a16:creationId xmlns:a16="http://schemas.microsoft.com/office/drawing/2014/main" id="{B9FB5ACA-D821-A539-94D6-EEC7337F3AF1}"/>
              </a:ext>
            </a:extLst>
          </p:cNvPr>
          <p:cNvPicPr>
            <a:picLocks noChangeAspect="1"/>
          </p:cNvPicPr>
          <p:nvPr userDrawn="1"/>
        </p:nvPicPr>
        <p:blipFill>
          <a:blip r:embed="rId3">
            <a:alphaModFix amt="99000"/>
          </a:blip>
          <a:stretch>
            <a:fillRect/>
          </a:stretch>
        </p:blipFill>
        <p:spPr>
          <a:xfrm rot="10800000" flipV="1">
            <a:off x="59093" y="0"/>
            <a:ext cx="12073813" cy="3109189"/>
          </a:xfrm>
          <a:prstGeom prst="rect">
            <a:avLst/>
          </a:prstGeom>
        </p:spPr>
      </p:pic>
      <p:sp>
        <p:nvSpPr>
          <p:cNvPr id="3" name="Rectangle 2">
            <a:extLst>
              <a:ext uri="{FF2B5EF4-FFF2-40B4-BE49-F238E27FC236}">
                <a16:creationId xmlns:a16="http://schemas.microsoft.com/office/drawing/2014/main" id="{6500D8EF-2DF1-88B7-4784-92F60D932A2D}"/>
              </a:ext>
            </a:extLst>
          </p:cNvPr>
          <p:cNvSpPr/>
          <p:nvPr userDrawn="1"/>
        </p:nvSpPr>
        <p:spPr>
          <a:xfrm rot="5400000">
            <a:off x="5953544" y="641578"/>
            <a:ext cx="28490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418E44-B184-3318-E83E-1ED0427C4C32}"/>
              </a:ext>
            </a:extLst>
          </p:cNvPr>
          <p:cNvSpPr txBox="1"/>
          <p:nvPr userDrawn="1"/>
        </p:nvSpPr>
        <p:spPr>
          <a:xfrm>
            <a:off x="5479363" y="6595121"/>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spTree>
    <p:extLst>
      <p:ext uri="{BB962C8B-B14F-4D97-AF65-F5344CB8AC3E}">
        <p14:creationId xmlns:p14="http://schemas.microsoft.com/office/powerpoint/2010/main" val="295964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5A05E41-FECA-555C-4DA5-FBDABE88EAD3}"/>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13" name="Group 12">
            <a:extLst>
              <a:ext uri="{FF2B5EF4-FFF2-40B4-BE49-F238E27FC236}">
                <a16:creationId xmlns:a16="http://schemas.microsoft.com/office/drawing/2014/main" id="{6EFDB3D2-BABB-4614-ACBD-74206D54EFA7}"/>
              </a:ext>
            </a:extLst>
          </p:cNvPr>
          <p:cNvGrpSpPr/>
          <p:nvPr userDrawn="1"/>
        </p:nvGrpSpPr>
        <p:grpSpPr>
          <a:xfrm flipH="1">
            <a:off x="8896479" y="6438899"/>
            <a:ext cx="3295521" cy="419101"/>
            <a:chOff x="0" y="6438899"/>
            <a:chExt cx="4425450" cy="419100"/>
          </a:xfrm>
        </p:grpSpPr>
        <p:sp>
          <p:nvSpPr>
            <p:cNvPr id="14" name="Rectangle 13">
              <a:extLst>
                <a:ext uri="{FF2B5EF4-FFF2-40B4-BE49-F238E27FC236}">
                  <a16:creationId xmlns:a16="http://schemas.microsoft.com/office/drawing/2014/main" id="{B3C9DBE5-42FF-593C-82CE-C4B2774E3AD0}"/>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D8516993-C2D5-28D4-6E6E-D3A5B19FD20F}"/>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B218D0-0E4A-6601-1430-D75D1D89819B}"/>
              </a:ext>
            </a:extLst>
          </p:cNvPr>
          <p:cNvSpPr>
            <a:spLocks noGrp="1"/>
          </p:cNvSpPr>
          <p:nvPr>
            <p:ph type="title"/>
          </p:nvPr>
        </p:nvSpPr>
        <p:spPr>
          <a:xfrm>
            <a:off x="1364974" y="2766218"/>
            <a:ext cx="10515600" cy="1325563"/>
          </a:xfrm>
        </p:spPr>
        <p:txBody>
          <a:bodyPr/>
          <a:lstStyle>
            <a:lvl1pPr>
              <a:defRPr>
                <a:latin typeface="+mn-lt"/>
              </a:defRPr>
            </a:lvl1pPr>
          </a:lstStyle>
          <a:p>
            <a:r>
              <a:rPr lang="en-US" dirty="0"/>
              <a:t>Click to edit Master title style</a:t>
            </a:r>
          </a:p>
        </p:txBody>
      </p:sp>
      <p:sp>
        <p:nvSpPr>
          <p:cNvPr id="3" name="Date Placeholder 2">
            <a:extLst>
              <a:ext uri="{FF2B5EF4-FFF2-40B4-BE49-F238E27FC236}">
                <a16:creationId xmlns:a16="http://schemas.microsoft.com/office/drawing/2014/main" id="{65407DD1-72E8-53B4-A8B5-16105BC66947}"/>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4" name="Footer Placeholder 3">
            <a:extLst>
              <a:ext uri="{FF2B5EF4-FFF2-40B4-BE49-F238E27FC236}">
                <a16:creationId xmlns:a16="http://schemas.microsoft.com/office/drawing/2014/main" id="{F3621DE3-618B-CDA6-C30A-1DB7F4E9C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68125-E5E8-EEE2-D064-3848DBBA63B9}"/>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19F13517-FB38-BE9B-5A77-235BBF8CE8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6" name="Group 5">
            <a:extLst>
              <a:ext uri="{FF2B5EF4-FFF2-40B4-BE49-F238E27FC236}">
                <a16:creationId xmlns:a16="http://schemas.microsoft.com/office/drawing/2014/main" id="{715FA5D2-1257-770C-1E2F-2CCA5238FD2A}"/>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F29FA834-B150-3245-D347-588904243A5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EF11FA-4280-83FF-5E5F-70581310F2C4}"/>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61166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80EC996-29B5-35CD-CAA8-09FAAB535A3F}"/>
              </a:ext>
            </a:extLst>
          </p:cNvPr>
          <p:cNvPicPr>
            <a:picLocks noChangeAspect="1"/>
          </p:cNvPicPr>
          <p:nvPr userDrawn="1"/>
        </p:nvPicPr>
        <p:blipFill>
          <a:blip r:embed="rId2"/>
          <a:stretch>
            <a:fillRect/>
          </a:stretch>
        </p:blipFill>
        <p:spPr>
          <a:xfrm rot="10800000" flipV="1">
            <a:off x="4713261" y="1270"/>
            <a:ext cx="7112053" cy="1831461"/>
          </a:xfrm>
          <a:prstGeom prst="rect">
            <a:avLst/>
          </a:prstGeom>
        </p:spPr>
      </p:pic>
      <p:sp>
        <p:nvSpPr>
          <p:cNvPr id="10" name="Rectangle 9">
            <a:extLst>
              <a:ext uri="{FF2B5EF4-FFF2-40B4-BE49-F238E27FC236}">
                <a16:creationId xmlns:a16="http://schemas.microsoft.com/office/drawing/2014/main" id="{C4E085B5-6456-E991-6904-BB25D1005185}"/>
              </a:ext>
            </a:extLst>
          </p:cNvPr>
          <p:cNvSpPr/>
          <p:nvPr userDrawn="1"/>
        </p:nvSpPr>
        <p:spPr>
          <a:xfrm>
            <a:off x="-38099" y="0"/>
            <a:ext cx="4764088"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5AF6C-3A58-DD89-B778-7C9B4E4937D6}"/>
              </a:ext>
            </a:extLst>
          </p:cNvPr>
          <p:cNvSpPr>
            <a:spLocks noGrp="1"/>
          </p:cNvSpPr>
          <p:nvPr>
            <p:ph type="title"/>
          </p:nvPr>
        </p:nvSpPr>
        <p:spPr>
          <a:xfrm>
            <a:off x="839788" y="457200"/>
            <a:ext cx="3771969" cy="1600200"/>
          </a:xfrm>
        </p:spPr>
        <p:txBody>
          <a:bodyPr anchor="b">
            <a:normAutofit/>
          </a:bodyPr>
          <a:lstStyle>
            <a:lvl1pPr>
              <a:defRPr sz="28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C730643-5DEF-0301-05FB-43BFE7810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84E7D-D23B-8AA6-561F-6482F0A1224C}"/>
              </a:ext>
            </a:extLst>
          </p:cNvPr>
          <p:cNvSpPr>
            <a:spLocks noGrp="1"/>
          </p:cNvSpPr>
          <p:nvPr>
            <p:ph type="body" sz="half" idx="2"/>
          </p:nvPr>
        </p:nvSpPr>
        <p:spPr>
          <a:xfrm>
            <a:off x="839788" y="2057400"/>
            <a:ext cx="37719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60D1C3-135E-09A0-2E54-EFBC9A5D9940}"/>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6" name="Footer Placeholder 5">
            <a:extLst>
              <a:ext uri="{FF2B5EF4-FFF2-40B4-BE49-F238E27FC236}">
                <a16:creationId xmlns:a16="http://schemas.microsoft.com/office/drawing/2014/main" id="{B1E11F67-329D-954C-CD5C-1AA093EC2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B87E-06D7-61E3-D9E0-49BF14B3E008}"/>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9" name="Picture 8">
            <a:extLst>
              <a:ext uri="{FF2B5EF4-FFF2-40B4-BE49-F238E27FC236}">
                <a16:creationId xmlns:a16="http://schemas.microsoft.com/office/drawing/2014/main" id="{0C8EA7C3-CAA4-9F46-F633-CAA69D61B6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DD1F696-3383-CCD0-5F6F-4B9E89375262}"/>
              </a:ext>
            </a:extLst>
          </p:cNvPr>
          <p:cNvSpPr/>
          <p:nvPr userDrawn="1"/>
        </p:nvSpPr>
        <p:spPr>
          <a:xfrm rot="5400000">
            <a:off x="1324286" y="3399184"/>
            <a:ext cx="6858000" cy="5963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7DF8517-697A-D659-D645-CCC025297F18}"/>
              </a:ext>
            </a:extLst>
          </p:cNvPr>
          <p:cNvGrpSpPr/>
          <p:nvPr userDrawn="1"/>
        </p:nvGrpSpPr>
        <p:grpSpPr>
          <a:xfrm>
            <a:off x="11930388" y="4900065"/>
            <a:ext cx="261612" cy="1456285"/>
            <a:chOff x="-7479" y="4982614"/>
            <a:chExt cx="261612" cy="1456285"/>
          </a:xfrm>
        </p:grpSpPr>
        <p:sp>
          <p:nvSpPr>
            <p:cNvPr id="12" name="Rectangle 11">
              <a:extLst>
                <a:ext uri="{FF2B5EF4-FFF2-40B4-BE49-F238E27FC236}">
                  <a16:creationId xmlns:a16="http://schemas.microsoft.com/office/drawing/2014/main" id="{028F6DD2-968A-9801-9B22-22DBD1C894E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835E16-0810-A050-7387-E04FC0CFD8C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41201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DE0F43-CB86-1C9B-53B1-54930B9BBDB8}"/>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6" name="Picture 5">
            <a:extLst>
              <a:ext uri="{FF2B5EF4-FFF2-40B4-BE49-F238E27FC236}">
                <a16:creationId xmlns:a16="http://schemas.microsoft.com/office/drawing/2014/main" id="{ABA7D5CF-8052-62A2-8652-9E5660A058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5" name="Group 4">
            <a:extLst>
              <a:ext uri="{FF2B5EF4-FFF2-40B4-BE49-F238E27FC236}">
                <a16:creationId xmlns:a16="http://schemas.microsoft.com/office/drawing/2014/main" id="{7CEA865B-9359-931D-9136-36413785F784}"/>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990C6828-16EB-91B9-7078-52ADFDC0F2F1}"/>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EA9D62-1A2E-5482-2A68-9FCEFEB913F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961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colo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6208AF-0FB5-0709-9E4A-86BB9C81B267}"/>
              </a:ext>
            </a:extLst>
          </p:cNvPr>
          <p:cNvSpPr/>
          <p:nvPr userDrawn="1"/>
        </p:nvSpPr>
        <p:spPr>
          <a:xfrm>
            <a:off x="-38100" y="0"/>
            <a:ext cx="12230100"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7D46B25-0C92-A630-DD9E-0DC228627926}"/>
              </a:ext>
            </a:extLst>
          </p:cNvPr>
          <p:cNvGrpSpPr/>
          <p:nvPr userDrawn="1"/>
        </p:nvGrpSpPr>
        <p:grpSpPr>
          <a:xfrm>
            <a:off x="7180119" y="6473574"/>
            <a:ext cx="5011881" cy="390911"/>
            <a:chOff x="7180118" y="6489891"/>
            <a:chExt cx="5011881" cy="390911"/>
          </a:xfrm>
        </p:grpSpPr>
        <p:sp>
          <p:nvSpPr>
            <p:cNvPr id="16" name="Rectangle 15">
              <a:extLst>
                <a:ext uri="{FF2B5EF4-FFF2-40B4-BE49-F238E27FC236}">
                  <a16:creationId xmlns:a16="http://schemas.microsoft.com/office/drawing/2014/main" id="{BA51D9DD-D54B-BD6E-1FC0-1E96064A7DD4}"/>
                </a:ext>
              </a:extLst>
            </p:cNvPr>
            <p:cNvSpPr/>
            <p:nvPr userDrawn="1"/>
          </p:nvSpPr>
          <p:spPr>
            <a:xfrm rot="10800000">
              <a:off x="7393415" y="6489891"/>
              <a:ext cx="4798584"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B12D63A4-B45F-D7EE-07AE-ED4F2AA9FBF6}"/>
                </a:ext>
              </a:extLst>
            </p:cNvPr>
            <p:cNvSpPr/>
            <p:nvPr userDrawn="1"/>
          </p:nvSpPr>
          <p:spPr>
            <a:xfrm rot="10800000" flipV="1">
              <a:off x="7180118" y="6489895"/>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E4DBBFF-D866-CE38-8CC8-48E42BA7E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6220" y="283589"/>
            <a:ext cx="1470825" cy="497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DEECA337-96B6-AF15-88CE-5A1B9B8EBDB6}"/>
              </a:ext>
            </a:extLst>
          </p:cNvPr>
          <p:cNvGrpSpPr/>
          <p:nvPr userDrawn="1"/>
        </p:nvGrpSpPr>
        <p:grpSpPr>
          <a:xfrm>
            <a:off x="-58882" y="0"/>
            <a:ext cx="2130820" cy="390908"/>
            <a:chOff x="-58882" y="0"/>
            <a:chExt cx="2130820" cy="390908"/>
          </a:xfrm>
        </p:grpSpPr>
        <p:sp>
          <p:nvSpPr>
            <p:cNvPr id="13" name="Rectangle 12">
              <a:extLst>
                <a:ext uri="{FF2B5EF4-FFF2-40B4-BE49-F238E27FC236}">
                  <a16:creationId xmlns:a16="http://schemas.microsoft.com/office/drawing/2014/main" id="{755327DB-3941-6535-2638-26DDF5148B23}"/>
                </a:ext>
              </a:extLst>
            </p:cNvPr>
            <p:cNvSpPr/>
            <p:nvPr userDrawn="1"/>
          </p:nvSpPr>
          <p:spPr>
            <a:xfrm>
              <a:off x="-58882" y="1"/>
              <a:ext cx="1921715"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Triangle 13">
              <a:extLst>
                <a:ext uri="{FF2B5EF4-FFF2-40B4-BE49-F238E27FC236}">
                  <a16:creationId xmlns:a16="http://schemas.microsoft.com/office/drawing/2014/main" id="{751988F2-DBDB-53FA-2E8B-DE674D6D2B6A}"/>
                </a:ext>
              </a:extLst>
            </p:cNvPr>
            <p:cNvSpPr/>
            <p:nvPr userDrawn="1"/>
          </p:nvSpPr>
          <p:spPr>
            <a:xfrm flipV="1">
              <a:off x="1858639" y="0"/>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A5B451E3-7C30-F7E8-27F1-20A1711850CE}"/>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2AF9E3A6-8792-EBEF-E21F-6506CA347F7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D7814D-56F3-7C85-157F-E73DAB5F042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282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2" name="Rectangle 11">
            <a:extLst>
              <a:ext uri="{FF2B5EF4-FFF2-40B4-BE49-F238E27FC236}">
                <a16:creationId xmlns:a16="http://schemas.microsoft.com/office/drawing/2014/main" id="{812957FA-0954-130C-016A-4BAA3351102F}"/>
              </a:ext>
            </a:extLst>
          </p:cNvPr>
          <p:cNvSpPr/>
          <p:nvPr userDrawn="1"/>
        </p:nvSpPr>
        <p:spPr>
          <a:xfrm rot="5400000">
            <a:off x="6073139" y="761174"/>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B5F1816-5F6B-7928-15B1-1910931B275B}"/>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274335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3" name="Rectangle 12">
            <a:extLst>
              <a:ext uri="{FF2B5EF4-FFF2-40B4-BE49-F238E27FC236}">
                <a16:creationId xmlns:a16="http://schemas.microsoft.com/office/drawing/2014/main" id="{CAE4AFB9-D289-5BB8-FC6E-3A98AE611BFD}"/>
              </a:ext>
            </a:extLst>
          </p:cNvPr>
          <p:cNvSpPr/>
          <p:nvPr userDrawn="1"/>
        </p:nvSpPr>
        <p:spPr>
          <a:xfrm rot="5400000">
            <a:off x="6079906" y="-6086095"/>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559C5E7F-48AB-BACC-5157-81B702629420}"/>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178866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0C8336-6E97-19E8-88CA-FE902FF18424}"/>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4" name="Footer Placeholder 3">
            <a:extLst>
              <a:ext uri="{FF2B5EF4-FFF2-40B4-BE49-F238E27FC236}">
                <a16:creationId xmlns:a16="http://schemas.microsoft.com/office/drawing/2014/main" id="{940694A3-909C-4BC7-8684-CF6A8DF611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86F0-1709-92BF-CEC8-7DFA93F8091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C7993728-E209-C557-FA87-A687A2439D90}"/>
              </a:ext>
            </a:extLst>
          </p:cNvPr>
          <p:cNvGrpSpPr/>
          <p:nvPr userDrawn="1"/>
        </p:nvGrpSpPr>
        <p:grpSpPr>
          <a:xfrm>
            <a:off x="0" y="0"/>
            <a:ext cx="4323456" cy="7438348"/>
            <a:chOff x="0" y="0"/>
            <a:chExt cx="4323456" cy="7438348"/>
          </a:xfrm>
        </p:grpSpPr>
        <p:pic>
          <p:nvPicPr>
            <p:cNvPr id="12" name="Graphic 11">
              <a:extLst>
                <a:ext uri="{FF2B5EF4-FFF2-40B4-BE49-F238E27FC236}">
                  <a16:creationId xmlns:a16="http://schemas.microsoft.com/office/drawing/2014/main" id="{C291997A-C196-DCDE-0EA0-51D4FDEDA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18649" cy="4463581"/>
            </a:xfrm>
            <a:prstGeom prst="rect">
              <a:avLst/>
            </a:prstGeom>
          </p:spPr>
        </p:pic>
        <p:sp>
          <p:nvSpPr>
            <p:cNvPr id="2" name="Parallelogram 1">
              <a:extLst>
                <a:ext uri="{FF2B5EF4-FFF2-40B4-BE49-F238E27FC236}">
                  <a16:creationId xmlns:a16="http://schemas.microsoft.com/office/drawing/2014/main" id="{14354985-0AB8-E860-28D0-17AD10E6B863}"/>
                </a:ext>
              </a:extLst>
            </p:cNvPr>
            <p:cNvSpPr/>
            <p:nvPr userDrawn="1"/>
          </p:nvSpPr>
          <p:spPr>
            <a:xfrm rot="8446488">
              <a:off x="1155879" y="3069975"/>
              <a:ext cx="2214654" cy="3120244"/>
            </a:xfrm>
            <a:prstGeom prst="parallelogram">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9C95F9B9-2A5B-F93A-EA33-600D61519C46}"/>
                </a:ext>
              </a:extLst>
            </p:cNvPr>
            <p:cNvSpPr/>
            <p:nvPr userDrawn="1"/>
          </p:nvSpPr>
          <p:spPr>
            <a:xfrm rot="8446488">
              <a:off x="2539020" y="5497285"/>
              <a:ext cx="1784436" cy="1941063"/>
            </a:xfrm>
            <a:custGeom>
              <a:avLst/>
              <a:gdLst>
                <a:gd name="connsiteX0" fmla="*/ 0 w 2214654"/>
                <a:gd name="connsiteY0" fmla="*/ 3120244 h 3120244"/>
                <a:gd name="connsiteX1" fmla="*/ 553664 w 2214654"/>
                <a:gd name="connsiteY1" fmla="*/ 0 h 3120244"/>
                <a:gd name="connsiteX2" fmla="*/ 2214654 w 2214654"/>
                <a:gd name="connsiteY2" fmla="*/ 0 h 3120244"/>
                <a:gd name="connsiteX3" fmla="*/ 1660991 w 2214654"/>
                <a:gd name="connsiteY3" fmla="*/ 3120244 h 3120244"/>
                <a:gd name="connsiteX4" fmla="*/ 0 w 2214654"/>
                <a:gd name="connsiteY4" fmla="*/ 3120244 h 3120244"/>
                <a:gd name="connsiteX0" fmla="*/ 0 w 2214654"/>
                <a:gd name="connsiteY0" fmla="*/ 3120244 h 3120244"/>
                <a:gd name="connsiteX1" fmla="*/ 341522 w 2214654"/>
                <a:gd name="connsiteY1" fmla="*/ 1179181 h 3120244"/>
                <a:gd name="connsiteX2" fmla="*/ 2214654 w 2214654"/>
                <a:gd name="connsiteY2" fmla="*/ 0 h 3120244"/>
                <a:gd name="connsiteX3" fmla="*/ 1660991 w 2214654"/>
                <a:gd name="connsiteY3" fmla="*/ 3120244 h 3120244"/>
                <a:gd name="connsiteX4" fmla="*/ 0 w 2214654"/>
                <a:gd name="connsiteY4" fmla="*/ 3120244 h 3120244"/>
                <a:gd name="connsiteX0" fmla="*/ 0 w 1784436"/>
                <a:gd name="connsiteY0" fmla="*/ 1941063 h 1941063"/>
                <a:gd name="connsiteX1" fmla="*/ 341522 w 1784436"/>
                <a:gd name="connsiteY1" fmla="*/ 0 h 1941063"/>
                <a:gd name="connsiteX2" fmla="*/ 1784436 w 1784436"/>
                <a:gd name="connsiteY2" fmla="*/ 1205605 h 1941063"/>
                <a:gd name="connsiteX3" fmla="*/ 1660991 w 1784436"/>
                <a:gd name="connsiteY3" fmla="*/ 1941063 h 1941063"/>
                <a:gd name="connsiteX4" fmla="*/ 0 w 1784436"/>
                <a:gd name="connsiteY4" fmla="*/ 1941063 h 19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36" h="1941063">
                  <a:moveTo>
                    <a:pt x="0" y="1941063"/>
                  </a:moveTo>
                  <a:lnTo>
                    <a:pt x="341522" y="0"/>
                  </a:lnTo>
                  <a:lnTo>
                    <a:pt x="1784436" y="1205605"/>
                  </a:lnTo>
                  <a:lnTo>
                    <a:pt x="1660991" y="1941063"/>
                  </a:lnTo>
                  <a:lnTo>
                    <a:pt x="0" y="1941063"/>
                  </a:lnTo>
                  <a:close/>
                </a:path>
              </a:pathLst>
            </a:cu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a:extLst>
              <a:ext uri="{FF2B5EF4-FFF2-40B4-BE49-F238E27FC236}">
                <a16:creationId xmlns:a16="http://schemas.microsoft.com/office/drawing/2014/main" id="{0B5606AF-41C6-0137-32A8-807A0A5D0D4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2126331" y="-1062392"/>
            <a:ext cx="2405080" cy="3385097"/>
          </a:xfrm>
          <a:prstGeom prst="rect">
            <a:avLst/>
          </a:prstGeom>
        </p:spPr>
      </p:pic>
      <p:pic>
        <p:nvPicPr>
          <p:cNvPr id="13" name="Picture 12">
            <a:extLst>
              <a:ext uri="{FF2B5EF4-FFF2-40B4-BE49-F238E27FC236}">
                <a16:creationId xmlns:a16="http://schemas.microsoft.com/office/drawing/2014/main" id="{9AF4D5AD-886B-F49D-187E-EF188BA5C869}"/>
              </a:ext>
            </a:extLst>
          </p:cNvPr>
          <p:cNvPicPr>
            <a:picLocks noChangeAspect="1"/>
          </p:cNvPicPr>
          <p:nvPr userDrawn="1"/>
        </p:nvPicPr>
        <p:blipFill>
          <a:blip r:embed="rId6">
            <a:alphaModFix amt="99000"/>
          </a:blip>
          <a:stretch>
            <a:fillRect/>
          </a:stretch>
        </p:blipFill>
        <p:spPr>
          <a:xfrm rot="5400000" flipV="1">
            <a:off x="-2602281" y="2616106"/>
            <a:ext cx="7046892" cy="1814681"/>
          </a:xfrm>
          <a:prstGeom prst="rect">
            <a:avLst/>
          </a:prstGeom>
        </p:spPr>
      </p:pic>
      <p:pic>
        <p:nvPicPr>
          <p:cNvPr id="16" name="Graphic 15">
            <a:extLst>
              <a:ext uri="{FF2B5EF4-FFF2-40B4-BE49-F238E27FC236}">
                <a16:creationId xmlns:a16="http://schemas.microsoft.com/office/drawing/2014/main" id="{ADB128DF-CD31-0CEB-4D7C-71A65806236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0800000">
            <a:off x="283211" y="3743462"/>
            <a:ext cx="2080701" cy="2978013"/>
          </a:xfrm>
          <a:prstGeom prst="rect">
            <a:avLst/>
          </a:prstGeom>
        </p:spPr>
      </p:pic>
      <p:pic>
        <p:nvPicPr>
          <p:cNvPr id="25" name="Graphic 24">
            <a:extLst>
              <a:ext uri="{FF2B5EF4-FFF2-40B4-BE49-F238E27FC236}">
                <a16:creationId xmlns:a16="http://schemas.microsoft.com/office/drawing/2014/main" id="{3FF214BE-EBD1-4C75-B559-2A68D3A7182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1830037" y="6046777"/>
            <a:ext cx="419100" cy="790575"/>
          </a:xfrm>
          <a:prstGeom prst="rect">
            <a:avLst/>
          </a:prstGeom>
        </p:spPr>
      </p:pic>
    </p:spTree>
    <p:extLst>
      <p:ext uri="{BB962C8B-B14F-4D97-AF65-F5344CB8AC3E}">
        <p14:creationId xmlns:p14="http://schemas.microsoft.com/office/powerpoint/2010/main" val="8642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22F56BC-829B-3BC8-96F9-8B26B69F0F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6333" b="7973"/>
          <a:stretch/>
        </p:blipFill>
        <p:spPr>
          <a:xfrm>
            <a:off x="0" y="0"/>
            <a:ext cx="12192000" cy="6858000"/>
          </a:xfrm>
          <a:prstGeom prst="rect">
            <a:avLst/>
          </a:prstGeom>
        </p:spPr>
      </p:pic>
      <p:sp>
        <p:nvSpPr>
          <p:cNvPr id="34" name="Rectangle 33">
            <a:extLst>
              <a:ext uri="{FF2B5EF4-FFF2-40B4-BE49-F238E27FC236}">
                <a16:creationId xmlns:a16="http://schemas.microsoft.com/office/drawing/2014/main" id="{6D44EBC3-45F4-19C6-0AEB-16C907B4BCB5}"/>
              </a:ext>
            </a:extLst>
          </p:cNvPr>
          <p:cNvSpPr/>
          <p:nvPr userDrawn="1"/>
        </p:nvSpPr>
        <p:spPr>
          <a:xfrm>
            <a:off x="0" y="1"/>
            <a:ext cx="12192000" cy="6858000"/>
          </a:xfrm>
          <a:prstGeom prst="rect">
            <a:avLst/>
          </a:prstGeom>
          <a:gradFill flip="none" rotWithShape="1">
            <a:gsLst>
              <a:gs pos="12000">
                <a:srgbClr val="6C1D35">
                  <a:alpha val="68000"/>
                </a:srgbClr>
              </a:gs>
              <a:gs pos="77000">
                <a:schemeClr val="accent1">
                  <a:lumMod val="7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6528AE63-F58B-C295-2F24-0E7B07553C61}"/>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4" name="Footer Placeholder 3">
            <a:extLst>
              <a:ext uri="{FF2B5EF4-FFF2-40B4-BE49-F238E27FC236}">
                <a16:creationId xmlns:a16="http://schemas.microsoft.com/office/drawing/2014/main" id="{62D40798-1691-00D6-C3D9-64CC3EB82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A835F-2749-4B9F-A9CB-5E0BF4302B2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41" name="Graphic 40">
            <a:extLst>
              <a:ext uri="{FF2B5EF4-FFF2-40B4-BE49-F238E27FC236}">
                <a16:creationId xmlns:a16="http://schemas.microsoft.com/office/drawing/2014/main" id="{BBA782F0-1339-9AD7-88E8-E482862A0C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7112000" y="-35081"/>
            <a:ext cx="4917440" cy="6921189"/>
          </a:xfrm>
          <a:prstGeom prst="rect">
            <a:avLst/>
          </a:prstGeom>
        </p:spPr>
      </p:pic>
      <p:pic>
        <p:nvPicPr>
          <p:cNvPr id="42" name="Graphic 41">
            <a:extLst>
              <a:ext uri="{FF2B5EF4-FFF2-40B4-BE49-F238E27FC236}">
                <a16:creationId xmlns:a16="http://schemas.microsoft.com/office/drawing/2014/main" id="{955F31CF-FB2A-3612-E2CA-58665EF22E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11268262" y="349094"/>
            <a:ext cx="2010036" cy="2829081"/>
          </a:xfrm>
          <a:prstGeom prst="rect">
            <a:avLst/>
          </a:prstGeom>
        </p:spPr>
      </p:pic>
    </p:spTree>
    <p:extLst>
      <p:ext uri="{BB962C8B-B14F-4D97-AF65-F5344CB8AC3E}">
        <p14:creationId xmlns:p14="http://schemas.microsoft.com/office/powerpoint/2010/main" val="11868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A0EB9F-5240-3366-0373-E8B7C3C2A4FE}"/>
              </a:ext>
            </a:extLst>
          </p:cNvPr>
          <p:cNvSpPr/>
          <p:nvPr userDrawn="1"/>
        </p:nvSpPr>
        <p:spPr>
          <a:xfrm>
            <a:off x="0" y="-2"/>
            <a:ext cx="12230100" cy="6858001"/>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AF7B2D7-FB34-55B3-113A-7F96DDA7A845}"/>
              </a:ext>
            </a:extLst>
          </p:cNvPr>
          <p:cNvPicPr>
            <a:picLocks noChangeAspect="1"/>
          </p:cNvPicPr>
          <p:nvPr userDrawn="1"/>
        </p:nvPicPr>
        <p:blipFill rotWithShape="1">
          <a:blip r:embed="rId2">
            <a:alphaModFix amt="32000"/>
            <a:extLst>
              <a:ext uri="{28A0092B-C50C-407E-A947-70E740481C1C}">
                <a14:useLocalDpi xmlns:a14="http://schemas.microsoft.com/office/drawing/2010/main" val="0"/>
              </a:ext>
            </a:extLst>
          </a:blip>
          <a:srcRect l="20647"/>
          <a:stretch/>
        </p:blipFill>
        <p:spPr>
          <a:xfrm rot="16200000">
            <a:off x="2686050" y="-2686050"/>
            <a:ext cx="6858000" cy="12230100"/>
          </a:xfrm>
          <a:prstGeom prst="rect">
            <a:avLst/>
          </a:prstGeom>
        </p:spPr>
      </p:pic>
      <p:sp>
        <p:nvSpPr>
          <p:cNvPr id="3" name="Date Placeholder 2">
            <a:extLst>
              <a:ext uri="{FF2B5EF4-FFF2-40B4-BE49-F238E27FC236}">
                <a16:creationId xmlns:a16="http://schemas.microsoft.com/office/drawing/2014/main" id="{837B2BBA-3015-27B9-D210-D15544F2C44D}"/>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4" name="Footer Placeholder 3">
            <a:extLst>
              <a:ext uri="{FF2B5EF4-FFF2-40B4-BE49-F238E27FC236}">
                <a16:creationId xmlns:a16="http://schemas.microsoft.com/office/drawing/2014/main" id="{02FAB71C-4835-3D07-2B7F-A7456A46C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E7A9C-9AFC-99CF-42E5-627A58693AE1}"/>
              </a:ext>
            </a:extLst>
          </p:cNvPr>
          <p:cNvSpPr>
            <a:spLocks noGrp="1"/>
          </p:cNvSpPr>
          <p:nvPr>
            <p:ph type="sldNum" sz="quarter" idx="12"/>
          </p:nvPr>
        </p:nvSpPr>
        <p:spPr/>
        <p:txBody>
          <a:bodyPr/>
          <a:lstStyle/>
          <a:p>
            <a:fld id="{B5912E74-8957-4046-8937-1199D0665174}" type="slidenum">
              <a:rPr lang="en-US" smtClean="0"/>
              <a:t>‹#›</a:t>
            </a:fld>
            <a:endParaRPr lang="en-US"/>
          </a:p>
        </p:txBody>
      </p:sp>
    </p:spTree>
    <p:extLst>
      <p:ext uri="{BB962C8B-B14F-4D97-AF65-F5344CB8AC3E}">
        <p14:creationId xmlns:p14="http://schemas.microsoft.com/office/powerpoint/2010/main" val="23956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CAB3E7-A192-D902-B47D-B2CC33AF3A1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29" name="Group 28">
            <a:extLst>
              <a:ext uri="{FF2B5EF4-FFF2-40B4-BE49-F238E27FC236}">
                <a16:creationId xmlns:a16="http://schemas.microsoft.com/office/drawing/2014/main" id="{9956ED8E-CF4D-D756-5FA9-5F3263853A9C}"/>
              </a:ext>
            </a:extLst>
          </p:cNvPr>
          <p:cNvGrpSpPr/>
          <p:nvPr userDrawn="1"/>
        </p:nvGrpSpPr>
        <p:grpSpPr>
          <a:xfrm>
            <a:off x="0" y="6438899"/>
            <a:ext cx="4425450" cy="419100"/>
            <a:chOff x="0" y="6438899"/>
            <a:chExt cx="4425450" cy="419100"/>
          </a:xfrm>
        </p:grpSpPr>
        <p:sp>
          <p:nvSpPr>
            <p:cNvPr id="27" name="Rectangle 26">
              <a:extLst>
                <a:ext uri="{FF2B5EF4-FFF2-40B4-BE49-F238E27FC236}">
                  <a16:creationId xmlns:a16="http://schemas.microsoft.com/office/drawing/2014/main" id="{4185CCF7-2507-F40E-2E71-04B5C07C7F09}"/>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91B4BFE-7090-CB15-ACE2-E76D3D5E6402}"/>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796ACF-1284-B0D3-20AC-1A411B0BC639}"/>
              </a:ext>
            </a:extLst>
          </p:cNvPr>
          <p:cNvSpPr>
            <a:spLocks noGrp="1"/>
          </p:cNvSpPr>
          <p:nvPr>
            <p:ph type="title"/>
          </p:nvPr>
        </p:nvSpPr>
        <p:spPr>
          <a:xfrm>
            <a:off x="831850" y="1047751"/>
            <a:ext cx="10515600" cy="1500187"/>
          </a:xfrm>
        </p:spPr>
        <p:txBody>
          <a:bodyPr anchor="t">
            <a:normAutofit/>
          </a:bodyPr>
          <a:lstStyle>
            <a:lvl1pPr>
              <a:defRPr sz="400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E66E6B-CFF2-F241-A3D1-4FD4DAC4FAC5}"/>
              </a:ext>
            </a:extLst>
          </p:cNvPr>
          <p:cNvSpPr>
            <a:spLocks noGrp="1"/>
          </p:cNvSpPr>
          <p:nvPr>
            <p:ph type="body" idx="1"/>
          </p:nvPr>
        </p:nvSpPr>
        <p:spPr>
          <a:xfrm>
            <a:off x="831850" y="2814638"/>
            <a:ext cx="10515600" cy="33575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916DBAF-8EC8-76B5-BD68-4EE498D12AED}"/>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5" name="Footer Placeholder 4">
            <a:extLst>
              <a:ext uri="{FF2B5EF4-FFF2-40B4-BE49-F238E27FC236}">
                <a16:creationId xmlns:a16="http://schemas.microsoft.com/office/drawing/2014/main" id="{14FC1A71-0977-DB43-6672-9DD2B43F0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AA75-9A52-677C-BAAB-361020BE450C}"/>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1" name="Picture 10">
            <a:extLst>
              <a:ext uri="{FF2B5EF4-FFF2-40B4-BE49-F238E27FC236}">
                <a16:creationId xmlns:a16="http://schemas.microsoft.com/office/drawing/2014/main" id="{14CA6469-707B-4B2D-CE38-C2E80563F8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DB94ABDC-D409-D0CF-BFD9-E874B46B7EEF}"/>
              </a:ext>
            </a:extLst>
          </p:cNvPr>
          <p:cNvGrpSpPr/>
          <p:nvPr userDrawn="1"/>
        </p:nvGrpSpPr>
        <p:grpSpPr>
          <a:xfrm>
            <a:off x="0" y="0"/>
            <a:ext cx="2135014" cy="390908"/>
            <a:chOff x="0" y="0"/>
            <a:chExt cx="2135014" cy="390908"/>
          </a:xfrm>
        </p:grpSpPr>
        <p:sp>
          <p:nvSpPr>
            <p:cNvPr id="21" name="Rectangle 20">
              <a:extLst>
                <a:ext uri="{FF2B5EF4-FFF2-40B4-BE49-F238E27FC236}">
                  <a16:creationId xmlns:a16="http://schemas.microsoft.com/office/drawing/2014/main" id="{15CC8F0A-14AF-F65B-6D14-A51CBEFF1729}"/>
                </a:ext>
              </a:extLst>
            </p:cNvPr>
            <p:cNvSpPr/>
            <p:nvPr userDrawn="1"/>
          </p:nvSpPr>
          <p:spPr>
            <a:xfrm>
              <a:off x="0" y="1"/>
              <a:ext cx="1921715"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7D170A48-ED14-4722-ED48-412F8B7C44AA}"/>
                </a:ext>
              </a:extLst>
            </p:cNvPr>
            <p:cNvSpPr/>
            <p:nvPr userDrawn="1"/>
          </p:nvSpPr>
          <p:spPr>
            <a:xfrm flipV="1">
              <a:off x="1921715" y="0"/>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4B6D801-7EDC-E981-F405-040472A43AB5}"/>
              </a:ext>
            </a:extLst>
          </p:cNvPr>
          <p:cNvGrpSpPr/>
          <p:nvPr userDrawn="1"/>
        </p:nvGrpSpPr>
        <p:grpSpPr>
          <a:xfrm>
            <a:off x="11930388" y="4900065"/>
            <a:ext cx="261612" cy="1456285"/>
            <a:chOff x="-7479" y="4982614"/>
            <a:chExt cx="261612" cy="1456285"/>
          </a:xfrm>
        </p:grpSpPr>
        <p:sp>
          <p:nvSpPr>
            <p:cNvPr id="32" name="Rectangle 31">
              <a:extLst>
                <a:ext uri="{FF2B5EF4-FFF2-40B4-BE49-F238E27FC236}">
                  <a16:creationId xmlns:a16="http://schemas.microsoft.com/office/drawing/2014/main" id="{790F7BDA-9A67-4500-FC96-D0DCA5669FC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6D3808A-7510-8E14-D035-56A7CA6C58A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8422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5FB79D-2789-2E82-ACD5-FA141CFFB85B}"/>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306C3F4-36B0-1561-8EFF-3B31A7774228}"/>
              </a:ext>
            </a:extLst>
          </p:cNvPr>
          <p:cNvSpPr>
            <a:spLocks noGrp="1"/>
          </p:cNvSpPr>
          <p:nvPr>
            <p:ph type="ctrTitle"/>
          </p:nvPr>
        </p:nvSpPr>
        <p:spPr>
          <a:xfrm>
            <a:off x="1524000" y="1122363"/>
            <a:ext cx="9144000" cy="1381125"/>
          </a:xfrm>
        </p:spPr>
        <p:txBody>
          <a:bodyPr anchor="t">
            <a:normAutofit/>
          </a:bodyPr>
          <a:lstStyle>
            <a:lvl1pPr algn="l">
              <a:defRPr sz="400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FDC4E23C-BC64-3E31-C7C9-1CCB71C593F3}"/>
              </a:ext>
            </a:extLst>
          </p:cNvPr>
          <p:cNvSpPr>
            <a:spLocks noGrp="1"/>
          </p:cNvSpPr>
          <p:nvPr>
            <p:ph type="subTitle" idx="1"/>
          </p:nvPr>
        </p:nvSpPr>
        <p:spPr>
          <a:xfrm>
            <a:off x="1524000" y="2601118"/>
            <a:ext cx="9144000" cy="346175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8BAAB4A-F681-D1CE-536F-A8600B878509}"/>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5" name="Footer Placeholder 4">
            <a:extLst>
              <a:ext uri="{FF2B5EF4-FFF2-40B4-BE49-F238E27FC236}">
                <a16:creationId xmlns:a16="http://schemas.microsoft.com/office/drawing/2014/main" id="{5872C815-2D69-C272-C63C-A195EBFE3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7A072-5E8E-BDBB-35CA-3A355E5D5FFB}"/>
              </a:ext>
            </a:extLst>
          </p:cNvPr>
          <p:cNvSpPr>
            <a:spLocks noGrp="1"/>
          </p:cNvSpPr>
          <p:nvPr>
            <p:ph type="sldNum" sz="quarter" idx="12"/>
          </p:nvPr>
        </p:nvSpPr>
        <p:spPr/>
        <p:txBody>
          <a:bodyPr/>
          <a:lstStyle>
            <a:lvl1pPr>
              <a:defRPr>
                <a:solidFill>
                  <a:srgbClr val="6C1D35"/>
                </a:solidFill>
              </a:defRPr>
            </a:lvl1pPr>
          </a:lstStyle>
          <a:p>
            <a:fld id="{B5912E74-8957-4046-8937-1199D0665174}" type="slidenum">
              <a:rPr lang="en-US" smtClean="0"/>
              <a:pPr/>
              <a:t>‹#›</a:t>
            </a:fld>
            <a:endParaRPr lang="en-US" dirty="0"/>
          </a:p>
        </p:txBody>
      </p:sp>
      <p:pic>
        <p:nvPicPr>
          <p:cNvPr id="7" name="Picture 6">
            <a:extLst>
              <a:ext uri="{FF2B5EF4-FFF2-40B4-BE49-F238E27FC236}">
                <a16:creationId xmlns:a16="http://schemas.microsoft.com/office/drawing/2014/main" id="{1AFB2FEB-1CDE-753F-3231-2131ED23FF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60EA2A08-0768-E840-71C5-CB5BA198C844}"/>
              </a:ext>
            </a:extLst>
          </p:cNvPr>
          <p:cNvGrpSpPr/>
          <p:nvPr userDrawn="1"/>
        </p:nvGrpSpPr>
        <p:grpSpPr>
          <a:xfrm>
            <a:off x="0" y="336866"/>
            <a:ext cx="838200" cy="390908"/>
            <a:chOff x="0" y="585597"/>
            <a:chExt cx="838200" cy="390908"/>
          </a:xfrm>
        </p:grpSpPr>
        <p:sp>
          <p:nvSpPr>
            <p:cNvPr id="22" name="Rectangle 21">
              <a:extLst>
                <a:ext uri="{FF2B5EF4-FFF2-40B4-BE49-F238E27FC236}">
                  <a16:creationId xmlns:a16="http://schemas.microsoft.com/office/drawing/2014/main" id="{87FE56D3-CDFF-99C8-081E-21872711345C}"/>
                </a:ext>
              </a:extLst>
            </p:cNvPr>
            <p:cNvSpPr/>
            <p:nvPr userDrawn="1"/>
          </p:nvSpPr>
          <p:spPr>
            <a:xfrm>
              <a:off x="0" y="585598"/>
              <a:ext cx="624901"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5D81439-E4CF-3498-4773-82E6A34DB949}"/>
                </a:ext>
              </a:extLst>
            </p:cNvPr>
            <p:cNvSpPr/>
            <p:nvPr userDrawn="1"/>
          </p:nvSpPr>
          <p:spPr>
            <a:xfrm flipV="1">
              <a:off x="624901" y="585597"/>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F56CB3B-27D6-0844-017F-CFA08F52311B}"/>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845E31CA-977D-9659-5E4D-1E4EC75ABA7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4385F2-2245-0F8C-C446-564E2DE5084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06598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86308-8E2B-C701-D9C5-CFF5B6D9F8D4}"/>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Title 1">
            <a:extLst>
              <a:ext uri="{FF2B5EF4-FFF2-40B4-BE49-F238E27FC236}">
                <a16:creationId xmlns:a16="http://schemas.microsoft.com/office/drawing/2014/main" id="{048221F6-B30E-6574-4F98-77B2C4903734}"/>
              </a:ext>
            </a:extLst>
          </p:cNvPr>
          <p:cNvSpPr>
            <a:spLocks noGrp="1"/>
          </p:cNvSpPr>
          <p:nvPr>
            <p:ph type="title"/>
          </p:nvPr>
        </p:nvSpPr>
        <p:spPr/>
        <p:txBody>
          <a:bodyPr>
            <a:normAutofit/>
          </a:bodyPr>
          <a:lstStyle>
            <a:lvl1pPr algn="ct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DB6BEFF-E786-80CC-C462-EC9F1C9C357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B6CF37-673E-EFC4-46AD-C8B8CC64E1D0}"/>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5" name="Footer Placeholder 4">
            <a:extLst>
              <a:ext uri="{FF2B5EF4-FFF2-40B4-BE49-F238E27FC236}">
                <a16:creationId xmlns:a16="http://schemas.microsoft.com/office/drawing/2014/main" id="{9C3B8A85-2B88-6B89-6CF8-4D396AB7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774E-879A-AA6A-5AEF-0FD775B9793F}"/>
              </a:ext>
            </a:extLst>
          </p:cNvPr>
          <p:cNvSpPr>
            <a:spLocks noGrp="1"/>
          </p:cNvSpPr>
          <p:nvPr>
            <p:ph type="sldNum" sz="quarter" idx="12"/>
          </p:nvPr>
        </p:nvSpPr>
        <p:spPr/>
        <p:txBody>
          <a:bodyPr/>
          <a:lstStyle/>
          <a:p>
            <a:fld id="{B5912E74-8957-4046-8937-1199D0665174}" type="slidenum">
              <a:rPr lang="en-US" smtClean="0"/>
              <a:t>‹#›</a:t>
            </a:fld>
            <a:endParaRPr lang="en-US"/>
          </a:p>
        </p:txBody>
      </p:sp>
      <p:sp>
        <p:nvSpPr>
          <p:cNvPr id="8" name="Rectangle 7">
            <a:extLst>
              <a:ext uri="{FF2B5EF4-FFF2-40B4-BE49-F238E27FC236}">
                <a16:creationId xmlns:a16="http://schemas.microsoft.com/office/drawing/2014/main" id="{68F9B18A-4C13-213C-5ECD-7D00902A82F8}"/>
              </a:ext>
            </a:extLst>
          </p:cNvPr>
          <p:cNvSpPr/>
          <p:nvPr userDrawn="1"/>
        </p:nvSpPr>
        <p:spPr>
          <a:xfrm>
            <a:off x="3894421" y="21431"/>
            <a:ext cx="4460168" cy="2565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8A0DAC0-1D7C-425C-A3EA-189775AB00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3A6FB34-FC21-998E-F2ED-B41CC15A4311}"/>
              </a:ext>
            </a:extLst>
          </p:cNvPr>
          <p:cNvSpPr/>
          <p:nvPr userDrawn="1"/>
        </p:nvSpPr>
        <p:spPr>
          <a:xfrm>
            <a:off x="-1" y="6808662"/>
            <a:ext cx="12249013" cy="10897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91E5DFC-83E6-86F2-21A3-C9353A831D94}"/>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00E6CDA0-D409-8B80-7C3D-EE78328F12C7}"/>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DCC3F2-36B2-C662-DECB-01503AFCAA9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84806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0D2230-4C54-C188-62C4-95CC76262BA7}"/>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11" name="Rectangle 10">
            <a:extLst>
              <a:ext uri="{FF2B5EF4-FFF2-40B4-BE49-F238E27FC236}">
                <a16:creationId xmlns:a16="http://schemas.microsoft.com/office/drawing/2014/main" id="{1466CAA0-852B-2260-4E79-4DCDC5D3C474}"/>
              </a:ext>
            </a:extLst>
          </p:cNvPr>
          <p:cNvSpPr/>
          <p:nvPr userDrawn="1"/>
        </p:nvSpPr>
        <p:spPr>
          <a:xfrm>
            <a:off x="-38100" y="1690688"/>
            <a:ext cx="12230100" cy="5167312"/>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09984-B07C-717A-A1FC-A0212B127BE0}"/>
              </a:ext>
            </a:extLst>
          </p:cNvPr>
          <p:cNvSpPr>
            <a:spLocks noGrp="1"/>
          </p:cNvSpPr>
          <p:nvPr>
            <p:ph type="title"/>
          </p:nvPr>
        </p:nvSpPr>
        <p:spPr/>
        <p:txBody>
          <a:bodyPr>
            <a:normAutofit/>
          </a:bodyPr>
          <a:lstStyle>
            <a:lvl1pP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D7D56CC2-F4AE-C871-25CA-0693B8E51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4C4D5-028B-CF4F-DB83-2E7DAE145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4ECB3-6230-1C4A-4271-8B1B329A9B88}"/>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6" name="Footer Placeholder 5">
            <a:extLst>
              <a:ext uri="{FF2B5EF4-FFF2-40B4-BE49-F238E27FC236}">
                <a16:creationId xmlns:a16="http://schemas.microsoft.com/office/drawing/2014/main" id="{A9D0EBE9-6EE3-30E5-37E9-966CEBBA4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42C9F-71DE-08A3-B2D8-60F040A88956}"/>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431BACEB-C3CA-5C73-C1CD-7E28828923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8" name="Group 7">
            <a:extLst>
              <a:ext uri="{FF2B5EF4-FFF2-40B4-BE49-F238E27FC236}">
                <a16:creationId xmlns:a16="http://schemas.microsoft.com/office/drawing/2014/main" id="{F32450C2-7E85-EAB2-8C8F-8B13B9657507}"/>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E593644A-0A35-6B8C-F216-AC1945DFC79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806244-EF9A-642C-8573-A2BFA17DB33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65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169F28-4F60-04EA-2355-80F723258DB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7D3BD4A-F379-8CFF-EBD6-707DD0E7090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FD159623-7488-E134-22F1-5329048ED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D7D39-C4CD-9439-3408-FF0BFA1B1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50B8F-83C3-D985-5919-F1A3FDF4D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CF953-DD56-9B85-AB4B-B9C9F0FF0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25C81-2863-04F8-8182-D218BA273C24}"/>
              </a:ext>
            </a:extLst>
          </p:cNvPr>
          <p:cNvSpPr>
            <a:spLocks noGrp="1"/>
          </p:cNvSpPr>
          <p:nvPr>
            <p:ph type="dt" sz="half" idx="10"/>
          </p:nvPr>
        </p:nvSpPr>
        <p:spPr/>
        <p:txBody>
          <a:bodyPr/>
          <a:lstStyle/>
          <a:p>
            <a:fld id="{EF9959E7-45DE-4A2D-ACFD-0D8C8BBAB79F}" type="datetimeFigureOut">
              <a:rPr lang="en-US" smtClean="0"/>
              <a:t>2/4/2025</a:t>
            </a:fld>
            <a:endParaRPr lang="en-US"/>
          </a:p>
        </p:txBody>
      </p:sp>
      <p:sp>
        <p:nvSpPr>
          <p:cNvPr id="8" name="Footer Placeholder 7">
            <a:extLst>
              <a:ext uri="{FF2B5EF4-FFF2-40B4-BE49-F238E27FC236}">
                <a16:creationId xmlns:a16="http://schemas.microsoft.com/office/drawing/2014/main" id="{A3A521E1-8180-A360-8696-A84620A87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D6C59-8054-7190-9FD8-FAA596348D42}"/>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2" name="Picture 11">
            <a:extLst>
              <a:ext uri="{FF2B5EF4-FFF2-40B4-BE49-F238E27FC236}">
                <a16:creationId xmlns:a16="http://schemas.microsoft.com/office/drawing/2014/main" id="{C023B567-24C2-C088-6F75-913992BE2D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5" name="Rectangle 14">
            <a:extLst>
              <a:ext uri="{FF2B5EF4-FFF2-40B4-BE49-F238E27FC236}">
                <a16:creationId xmlns:a16="http://schemas.microsoft.com/office/drawing/2014/main" id="{A32B20C0-22D4-422D-2940-7F540F191BF7}"/>
              </a:ext>
            </a:extLst>
          </p:cNvPr>
          <p:cNvSpPr/>
          <p:nvPr userDrawn="1"/>
        </p:nvSpPr>
        <p:spPr>
          <a:xfrm>
            <a:off x="6764" y="342265"/>
            <a:ext cx="10269639" cy="4571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70257A-EF80-EF1A-EE95-68EB9FBC2F71}"/>
              </a:ext>
            </a:extLst>
          </p:cNvPr>
          <p:cNvGrpSpPr/>
          <p:nvPr userDrawn="1"/>
        </p:nvGrpSpPr>
        <p:grpSpPr>
          <a:xfrm>
            <a:off x="11930388" y="4900065"/>
            <a:ext cx="261612" cy="1456285"/>
            <a:chOff x="-7479" y="4982614"/>
            <a:chExt cx="261612" cy="1456285"/>
          </a:xfrm>
        </p:grpSpPr>
        <p:sp>
          <p:nvSpPr>
            <p:cNvPr id="13" name="Rectangle 12">
              <a:extLst>
                <a:ext uri="{FF2B5EF4-FFF2-40B4-BE49-F238E27FC236}">
                  <a16:creationId xmlns:a16="http://schemas.microsoft.com/office/drawing/2014/main" id="{BAEA7E83-8757-44B8-B8ED-EFD855548FA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03E4A3-2F29-E99E-59AA-19FD2D71718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401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9975F-708A-F234-4722-AEB23434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87F26E-314A-B65E-03F9-0EADD49DA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C2CC6-2915-3AF9-A194-79610557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59E7-45DE-4A2D-ACFD-0D8C8BBAB79F}" type="datetimeFigureOut">
              <a:rPr lang="en-US" smtClean="0"/>
              <a:t>2/4/2025</a:t>
            </a:fld>
            <a:endParaRPr lang="en-US"/>
          </a:p>
        </p:txBody>
      </p:sp>
      <p:sp>
        <p:nvSpPr>
          <p:cNvPr id="5" name="Footer Placeholder 4">
            <a:extLst>
              <a:ext uri="{FF2B5EF4-FFF2-40B4-BE49-F238E27FC236}">
                <a16:creationId xmlns:a16="http://schemas.microsoft.com/office/drawing/2014/main" id="{4994C745-1356-0A9F-002D-66D467AF4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9A2B0-BC9C-678A-D6F9-6A0D62CA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12E74-8957-4046-8937-1199D0665174}" type="slidenum">
              <a:rPr lang="en-US" smtClean="0"/>
              <a:t>‹#›</a:t>
            </a:fld>
            <a:endParaRPr lang="en-US"/>
          </a:p>
        </p:txBody>
      </p:sp>
    </p:spTree>
    <p:extLst>
      <p:ext uri="{BB962C8B-B14F-4D97-AF65-F5344CB8AC3E}">
        <p14:creationId xmlns:p14="http://schemas.microsoft.com/office/powerpoint/2010/main" val="101555359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 id="2147483662" r:id="rId4"/>
    <p:sldLayoutId id="2147483651" r:id="rId5"/>
    <p:sldLayoutId id="2147483649" r:id="rId6"/>
    <p:sldLayoutId id="2147483650" r:id="rId7"/>
    <p:sldLayoutId id="2147483652" r:id="rId8"/>
    <p:sldLayoutId id="2147483653" r:id="rId9"/>
    <p:sldLayoutId id="2147483654" r:id="rId10"/>
    <p:sldLayoutId id="2147483656" r:id="rId11"/>
    <p:sldLayoutId id="2147483655" r:id="rId12"/>
    <p:sldLayoutId id="2147483660" r:id="rId13"/>
    <p:sldLayoutId id="2147483657" r:id="rId14"/>
    <p:sldLayoutId id="2147483663" r:id="rId15"/>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41_7D617C6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2B2362F-EF82-97D1-8085-902821FA1D5F}"/>
              </a:ext>
            </a:extLst>
          </p:cNvPr>
          <p:cNvSpPr txBox="1"/>
          <p:nvPr/>
        </p:nvSpPr>
        <p:spPr>
          <a:xfrm>
            <a:off x="1249802" y="2544827"/>
            <a:ext cx="8895010" cy="2123658"/>
          </a:xfrm>
          <a:prstGeom prst="rect">
            <a:avLst/>
          </a:prstGeom>
          <a:noFill/>
        </p:spPr>
        <p:txBody>
          <a:bodyPr wrap="square" rtlCol="0">
            <a:spAutoFit/>
          </a:bodyPr>
          <a:lstStyle/>
          <a:p>
            <a:r>
              <a:rPr lang="en-US" sz="3200" dirty="0">
                <a:solidFill>
                  <a:schemeClr val="bg1"/>
                </a:solidFill>
              </a:rPr>
              <a:t>                  </a:t>
            </a:r>
          </a:p>
          <a:p>
            <a:r>
              <a:rPr lang="en-US" sz="2000" b="1" dirty="0">
                <a:solidFill>
                  <a:schemeClr val="bg1"/>
                </a:solidFill>
              </a:rPr>
              <a:t>Your Name: SADIQ </a:t>
            </a:r>
            <a:r>
              <a:rPr lang="en-US" sz="2000" b="1" dirty="0" err="1">
                <a:solidFill>
                  <a:schemeClr val="bg1"/>
                </a:solidFill>
              </a:rPr>
              <a:t>SADIQ</a:t>
            </a:r>
            <a:r>
              <a:rPr lang="en-US" sz="2000" b="1" dirty="0">
                <a:solidFill>
                  <a:schemeClr val="bg1"/>
                </a:solidFill>
              </a:rPr>
              <a:t> ABUBAKAR</a:t>
            </a:r>
          </a:p>
          <a:p>
            <a:endParaRPr lang="en-US" sz="2000" dirty="0">
              <a:solidFill>
                <a:schemeClr val="bg1"/>
              </a:solidFill>
            </a:endParaRPr>
          </a:p>
          <a:p>
            <a:r>
              <a:rPr lang="en-US" sz="2000" b="1" dirty="0">
                <a:solidFill>
                  <a:schemeClr val="bg1"/>
                </a:solidFill>
              </a:rPr>
              <a:t>Institution Name: UNIVERSITY TECHNOLOGY MALAYSIA</a:t>
            </a:r>
          </a:p>
          <a:p>
            <a:endParaRPr lang="en-US" sz="2000" dirty="0">
              <a:solidFill>
                <a:schemeClr val="bg1"/>
              </a:solidFill>
            </a:endParaRPr>
          </a:p>
          <a:p>
            <a:r>
              <a:rPr lang="en-US" sz="2000" b="1" dirty="0">
                <a:solidFill>
                  <a:schemeClr val="bg1"/>
                </a:solidFill>
              </a:rPr>
              <a:t>Date: 19/01/2025</a:t>
            </a:r>
            <a:endParaRPr lang="en-US" sz="3200" dirty="0">
              <a:solidFill>
                <a:schemeClr val="bg1"/>
              </a:solidFill>
            </a:endParaRPr>
          </a:p>
        </p:txBody>
      </p:sp>
      <p:sp>
        <p:nvSpPr>
          <p:cNvPr id="9" name="TextBox 8">
            <a:extLst>
              <a:ext uri="{FF2B5EF4-FFF2-40B4-BE49-F238E27FC236}">
                <a16:creationId xmlns:a16="http://schemas.microsoft.com/office/drawing/2014/main" id="{E187E90E-A947-F2E4-F188-4C78E30FFB14}"/>
              </a:ext>
            </a:extLst>
          </p:cNvPr>
          <p:cNvSpPr txBox="1"/>
          <p:nvPr/>
        </p:nvSpPr>
        <p:spPr>
          <a:xfrm>
            <a:off x="243682" y="1667664"/>
            <a:ext cx="11562276" cy="584775"/>
          </a:xfrm>
          <a:prstGeom prst="rect">
            <a:avLst/>
          </a:prstGeom>
          <a:noFill/>
        </p:spPr>
        <p:txBody>
          <a:bodyPr wrap="square" rtlCol="0">
            <a:spAutoFit/>
          </a:bodyPr>
          <a:lstStyle/>
          <a:p>
            <a:r>
              <a:rPr lang="en-US" sz="3200" dirty="0">
                <a:solidFill>
                  <a:schemeClr val="bg1"/>
                </a:solidFill>
              </a:rPr>
              <a:t>Optimizing E-Commerce Delivery Routes Using Linear Programming</a:t>
            </a:r>
          </a:p>
        </p:txBody>
      </p:sp>
      <p:pic>
        <p:nvPicPr>
          <p:cNvPr id="11" name="Picture 10">
            <a:extLst>
              <a:ext uri="{FF2B5EF4-FFF2-40B4-BE49-F238E27FC236}">
                <a16:creationId xmlns:a16="http://schemas.microsoft.com/office/drawing/2014/main" id="{E1FBF1DA-5BFF-1707-4D4A-FFFB821B0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3" y="284611"/>
            <a:ext cx="2139445" cy="723600"/>
          </a:xfrm>
          <a:prstGeom prst="rect">
            <a:avLst/>
          </a:prstGeom>
        </p:spPr>
      </p:pic>
      <p:grpSp>
        <p:nvGrpSpPr>
          <p:cNvPr id="19" name="Group 18">
            <a:extLst>
              <a:ext uri="{FF2B5EF4-FFF2-40B4-BE49-F238E27FC236}">
                <a16:creationId xmlns:a16="http://schemas.microsoft.com/office/drawing/2014/main" id="{8526A73A-E833-94D8-3B96-626DBBC27FC5}"/>
              </a:ext>
            </a:extLst>
          </p:cNvPr>
          <p:cNvGrpSpPr/>
          <p:nvPr/>
        </p:nvGrpSpPr>
        <p:grpSpPr>
          <a:xfrm>
            <a:off x="243682" y="3008152"/>
            <a:ext cx="838200" cy="841694"/>
            <a:chOff x="0" y="585597"/>
            <a:chExt cx="838200" cy="390908"/>
          </a:xfrm>
          <a:solidFill>
            <a:schemeClr val="bg1">
              <a:lumMod val="65000"/>
            </a:schemeClr>
          </a:solidFill>
        </p:grpSpPr>
        <p:sp>
          <p:nvSpPr>
            <p:cNvPr id="20" name="Rectangle 19">
              <a:extLst>
                <a:ext uri="{FF2B5EF4-FFF2-40B4-BE49-F238E27FC236}">
                  <a16:creationId xmlns:a16="http://schemas.microsoft.com/office/drawing/2014/main" id="{AF9D891E-647D-0389-6628-4EE6EB7D852C}"/>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Right Triangle 20">
              <a:extLst>
                <a:ext uri="{FF2B5EF4-FFF2-40B4-BE49-F238E27FC236}">
                  <a16:creationId xmlns:a16="http://schemas.microsoft.com/office/drawing/2014/main" id="{D91420ED-5903-A743-073E-ED4B56F92DD2}"/>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6" name="Group 15">
            <a:extLst>
              <a:ext uri="{FF2B5EF4-FFF2-40B4-BE49-F238E27FC236}">
                <a16:creationId xmlns:a16="http://schemas.microsoft.com/office/drawing/2014/main" id="{C20E858A-4845-23C9-B443-2E55F05FAEF2}"/>
              </a:ext>
            </a:extLst>
          </p:cNvPr>
          <p:cNvGrpSpPr/>
          <p:nvPr/>
        </p:nvGrpSpPr>
        <p:grpSpPr>
          <a:xfrm>
            <a:off x="0" y="3008153"/>
            <a:ext cx="838200" cy="841694"/>
            <a:chOff x="0" y="585597"/>
            <a:chExt cx="838200" cy="390908"/>
          </a:xfrm>
          <a:solidFill>
            <a:schemeClr val="bg1"/>
          </a:solidFill>
        </p:grpSpPr>
        <p:sp>
          <p:nvSpPr>
            <p:cNvPr id="17" name="Rectangle 16">
              <a:extLst>
                <a:ext uri="{FF2B5EF4-FFF2-40B4-BE49-F238E27FC236}">
                  <a16:creationId xmlns:a16="http://schemas.microsoft.com/office/drawing/2014/main" id="{BAE28CBC-C49B-EEF2-721E-8E91D122E2BA}"/>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Triangle 17">
              <a:extLst>
                <a:ext uri="{FF2B5EF4-FFF2-40B4-BE49-F238E27FC236}">
                  <a16:creationId xmlns:a16="http://schemas.microsoft.com/office/drawing/2014/main" id="{C51E1D26-9907-4A93-EEED-313B135BF054}"/>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pic>
        <p:nvPicPr>
          <p:cNvPr id="2" name="Picture 1">
            <a:extLst>
              <a:ext uri="{FF2B5EF4-FFF2-40B4-BE49-F238E27FC236}">
                <a16:creationId xmlns:a16="http://schemas.microsoft.com/office/drawing/2014/main" id="{A0B02FD5-EB1B-0B91-AD16-E933188FD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513" y="6383329"/>
            <a:ext cx="2525487" cy="190060"/>
          </a:xfrm>
          <a:prstGeom prst="rect">
            <a:avLst/>
          </a:prstGeom>
        </p:spPr>
      </p:pic>
      <p:cxnSp>
        <p:nvCxnSpPr>
          <p:cNvPr id="5" name="Straight Connector 4">
            <a:extLst>
              <a:ext uri="{FF2B5EF4-FFF2-40B4-BE49-F238E27FC236}">
                <a16:creationId xmlns:a16="http://schemas.microsoft.com/office/drawing/2014/main" id="{B811AF99-4926-2858-7547-4E76321CA805}"/>
              </a:ext>
            </a:extLst>
          </p:cNvPr>
          <p:cNvCxnSpPr>
            <a:cxnSpLocks/>
            <a:endCxn id="2" idx="1"/>
          </p:cNvCxnSpPr>
          <p:nvPr/>
        </p:nvCxnSpPr>
        <p:spPr>
          <a:xfrm>
            <a:off x="-46838" y="6448292"/>
            <a:ext cx="9713351" cy="30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540840"/>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9436-44AF-982F-00D8-1642700D68EB}"/>
              </a:ext>
            </a:extLst>
          </p:cNvPr>
          <p:cNvSpPr>
            <a:spLocks noGrp="1"/>
          </p:cNvSpPr>
          <p:nvPr>
            <p:ph type="ctrTitle"/>
          </p:nvPr>
        </p:nvSpPr>
        <p:spPr>
          <a:xfrm>
            <a:off x="525391" y="729813"/>
            <a:ext cx="3505200" cy="760225"/>
          </a:xfrm>
        </p:spPr>
        <p:txBody>
          <a:bodyPr/>
          <a:lstStyle/>
          <a:p>
            <a:r>
              <a:rPr lang="en-US" b="1" dirty="0">
                <a:solidFill>
                  <a:srgbClr val="00B050"/>
                </a:solidFill>
              </a:rPr>
              <a:t>Conclusion</a:t>
            </a:r>
            <a:endParaRPr lang="en-NG" dirty="0"/>
          </a:p>
        </p:txBody>
      </p:sp>
      <p:sp>
        <p:nvSpPr>
          <p:cNvPr id="3" name="Subtitle 2">
            <a:extLst>
              <a:ext uri="{FF2B5EF4-FFF2-40B4-BE49-F238E27FC236}">
                <a16:creationId xmlns:a16="http://schemas.microsoft.com/office/drawing/2014/main" id="{754D6D76-9669-8643-5356-2605E5C50AF8}"/>
              </a:ext>
            </a:extLst>
          </p:cNvPr>
          <p:cNvSpPr>
            <a:spLocks noGrp="1"/>
          </p:cNvSpPr>
          <p:nvPr>
            <p:ph type="subTitle" idx="1"/>
          </p:nvPr>
        </p:nvSpPr>
        <p:spPr>
          <a:xfrm>
            <a:off x="525391" y="1490038"/>
            <a:ext cx="9977718" cy="3606618"/>
          </a:xfrm>
        </p:spPr>
        <p:txBody>
          <a:bodyPr>
            <a:normAutofit/>
          </a:bodyPr>
          <a:lstStyle/>
          <a:p>
            <a:pPr algn="just">
              <a:lnSpc>
                <a:spcPct val="150000"/>
              </a:lnSpc>
              <a:spcAft>
                <a:spcPts val="800"/>
              </a:spcAft>
            </a:pPr>
            <a:r>
              <a:rPr lang="en-NG" sz="2000" kern="100" dirty="0">
                <a:effectLst/>
                <a:latin typeface="Times New Roman" panose="02020603050405020304" pitchFamily="18" charset="0"/>
                <a:ea typeface="Aptos" panose="020B0004020202020204" pitchFamily="34" charset="0"/>
                <a:cs typeface="Times New Roman" panose="02020603050405020304" pitchFamily="18" charset="0"/>
              </a:rPr>
              <a:t>The</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se</a:t>
            </a:r>
            <a:r>
              <a:rPr lang="en-NG" sz="2000" kern="100" dirty="0">
                <a:effectLst/>
                <a:latin typeface="Times New Roman" panose="02020603050405020304" pitchFamily="18" charset="0"/>
                <a:ea typeface="Aptos" panose="020B0004020202020204" pitchFamily="34" charset="0"/>
                <a:cs typeface="Times New Roman" panose="02020603050405020304" pitchFamily="18" charset="0"/>
              </a:rPr>
              <a:t> study demonstrates that:</a:t>
            </a:r>
            <a:endParaRPr lang="en-NG" sz="20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50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NG" sz="2000" kern="100" dirty="0" err="1">
                <a:effectLst/>
                <a:latin typeface="Times New Roman" panose="02020603050405020304" pitchFamily="18" charset="0"/>
                <a:ea typeface="Aptos" panose="020B0004020202020204" pitchFamily="34" charset="0"/>
                <a:cs typeface="Times New Roman" panose="02020603050405020304" pitchFamily="18" charset="0"/>
              </a:rPr>
              <a:t>Gurobi</a:t>
            </a:r>
            <a:r>
              <a:rPr lang="en-NG" sz="2000" kern="100" dirty="0">
                <a:effectLst/>
                <a:latin typeface="Times New Roman" panose="02020603050405020304" pitchFamily="18" charset="0"/>
                <a:ea typeface="Aptos" panose="020B0004020202020204" pitchFamily="34" charset="0"/>
                <a:cs typeface="Times New Roman" panose="02020603050405020304" pitchFamily="18" charset="0"/>
              </a:rPr>
              <a:t>-optimized LP significantly reduces delivery costs, time, and emissions.</a:t>
            </a:r>
            <a:endParaRPr lang="en-NG" sz="20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50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b) </a:t>
            </a:r>
            <a:r>
              <a:rPr lang="en-NG" sz="2000" kern="100" dirty="0">
                <a:effectLst/>
                <a:latin typeface="Times New Roman" panose="02020603050405020304" pitchFamily="18" charset="0"/>
                <a:ea typeface="Aptos" panose="020B0004020202020204" pitchFamily="34" charset="0"/>
                <a:cs typeface="Times New Roman" panose="02020603050405020304" pitchFamily="18" charset="0"/>
              </a:rPr>
              <a:t>Real-world data integration enhances model accuracy and decision-making.</a:t>
            </a:r>
            <a:endParaRPr lang="en-NG" sz="20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50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c) </a:t>
            </a:r>
            <a:r>
              <a:rPr lang="en-US" sz="2000" dirty="0"/>
              <a:t>Future advances in AI can enhance logistics operations</a:t>
            </a:r>
            <a:r>
              <a:rPr lang="en-NG" sz="20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000" dirty="0"/>
          </a:p>
          <a:p>
            <a:endParaRPr lang="en-US" sz="2000" dirty="0"/>
          </a:p>
        </p:txBody>
      </p:sp>
    </p:spTree>
    <p:extLst>
      <p:ext uri="{BB962C8B-B14F-4D97-AF65-F5344CB8AC3E}">
        <p14:creationId xmlns:p14="http://schemas.microsoft.com/office/powerpoint/2010/main" val="332492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15F59-3575-2ACF-4870-B86995FA8A42}"/>
              </a:ext>
            </a:extLst>
          </p:cNvPr>
          <p:cNvSpPr txBox="1"/>
          <p:nvPr/>
        </p:nvSpPr>
        <p:spPr>
          <a:xfrm>
            <a:off x="347272" y="860668"/>
            <a:ext cx="11287593" cy="5136663"/>
          </a:xfrm>
          <a:prstGeom prst="rect">
            <a:avLst/>
          </a:prstGeom>
          <a:noFill/>
        </p:spPr>
        <p:txBody>
          <a:bodyPr wrap="square">
            <a:spAutoFit/>
          </a:bodyPr>
          <a:lstStyle/>
          <a:p>
            <a:pPr indent="-304800" algn="just">
              <a:lnSpc>
                <a:spcPct val="150000"/>
              </a:lnSpc>
              <a:spcBef>
                <a:spcPts val="960"/>
              </a:spcBef>
              <a:spcAft>
                <a:spcPts val="96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Grant, O. (2024).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Exploring the Impact of Supplier Relationship Management on E-Commerce Delivery Performance</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https://doi.org/10.20944/preprints202407.0603.v1</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04800" algn="just">
              <a:lnSpc>
                <a:spcPct val="150000"/>
              </a:lnSpc>
              <a:spcBef>
                <a:spcPts val="960"/>
              </a:spcBef>
              <a:spcAft>
                <a:spcPts val="96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Kumar </a:t>
            </a: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Davala</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K., Ganesh, B., Tarun Raj, C., Chandra Prasad, S., &amp; </a:t>
            </a: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Balasem</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Z. A. (2024). E-Commerce Door Delivery Robot.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E3S Web of Conferences</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552</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https://doi.org/10.1051/e3sconf/202455201143</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04800" algn="just">
              <a:lnSpc>
                <a:spcPct val="150000"/>
              </a:lnSpc>
              <a:spcBef>
                <a:spcPts val="960"/>
              </a:spcBef>
              <a:spcAft>
                <a:spcPts val="96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Tang, P. (2023). Minimization of transportation costs using linear programming.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Theoretical and Natural Science</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25</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(1), 226–231. https://doi.org/10.54254/2753-8818/25/20240975</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04800" algn="just">
              <a:lnSpc>
                <a:spcPct val="150000"/>
              </a:lnSpc>
              <a:spcBef>
                <a:spcPts val="960"/>
              </a:spcBef>
              <a:spcAft>
                <a:spcPts val="960"/>
              </a:spcAft>
            </a:pP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Thipparthy</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K. R., Khalaf, M. I., Yogi, K. S., </a:t>
            </a: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Alghayadh</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F. Y., Yusupov, A., </a:t>
            </a: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Maguluri</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L. P., &amp; Ofori-</a:t>
            </a:r>
            <a:r>
              <a:rPr lang="en-MY" sz="1600" dirty="0" err="1">
                <a:effectLst/>
                <a:latin typeface="Times New Roman" panose="02020603050405020304" pitchFamily="18" charset="0"/>
                <a:ea typeface="Times New Roman" panose="02020603050405020304" pitchFamily="18" charset="0"/>
                <a:cs typeface="Times New Roman" panose="02020603050405020304" pitchFamily="18" charset="0"/>
              </a:rPr>
              <a:t>Amanfo</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P. (2024). Optimizing delivery routes for sustainable food delivery for multiple food items per order.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Discover Sustainability</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(1). https://doi.org/10.1007/s43621-024-00326-y</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04800" algn="just">
              <a:lnSpc>
                <a:spcPct val="150000"/>
              </a:lnSpc>
              <a:spcBef>
                <a:spcPts val="960"/>
              </a:spcBef>
              <a:spcAft>
                <a:spcPts val="96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Xue, G., Wang, Z., &amp; Wang, G. (2021). Optimization of Rider Scheduling for a Food Delivery Service in O2O Business.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Advanced Transportation</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1600" i="1" dirty="0">
                <a:effectLst/>
                <a:latin typeface="Times New Roman" panose="02020603050405020304" pitchFamily="18" charset="0"/>
                <a:ea typeface="Times New Roman" panose="02020603050405020304" pitchFamily="18" charset="0"/>
                <a:cs typeface="Times New Roman" panose="02020603050405020304" pitchFamily="18" charset="0"/>
              </a:rPr>
              <a:t>2021</a:t>
            </a: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 https://doi.org/10.1155/2021/5515909</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FDEA89E-DE3F-155E-F86C-B2466DE14AB9}"/>
              </a:ext>
            </a:extLst>
          </p:cNvPr>
          <p:cNvSpPr txBox="1"/>
          <p:nvPr/>
        </p:nvSpPr>
        <p:spPr>
          <a:xfrm>
            <a:off x="752007" y="147286"/>
            <a:ext cx="2680741" cy="579967"/>
          </a:xfrm>
          <a:prstGeom prst="rect">
            <a:avLst/>
          </a:prstGeom>
          <a:noFill/>
        </p:spPr>
        <p:txBody>
          <a:bodyPr wrap="square">
            <a:spAutoFit/>
          </a:bodyPr>
          <a:lstStyle/>
          <a:p>
            <a:pPr indent="-304800" algn="just">
              <a:lnSpc>
                <a:spcPct val="150000"/>
              </a:lnSpc>
              <a:spcBef>
                <a:spcPts val="960"/>
              </a:spcBef>
              <a:spcAft>
                <a:spcPts val="960"/>
              </a:spcAft>
            </a:pPr>
            <a:r>
              <a:rPr lang="en-MY" sz="2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243324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92A2-A406-5ACC-9877-8BCF96EB7441}"/>
              </a:ext>
            </a:extLst>
          </p:cNvPr>
          <p:cNvSpPr>
            <a:spLocks noGrp="1"/>
          </p:cNvSpPr>
          <p:nvPr>
            <p:ph type="ctrTitle"/>
          </p:nvPr>
        </p:nvSpPr>
        <p:spPr>
          <a:xfrm>
            <a:off x="3375212" y="2551346"/>
            <a:ext cx="5441576" cy="1755308"/>
          </a:xfrm>
        </p:spPr>
        <p:txBody>
          <a:bodyPr/>
          <a:lstStyle/>
          <a:p>
            <a:r>
              <a:rPr lang="en-US" sz="8800" b="1" dirty="0">
                <a:solidFill>
                  <a:srgbClr val="00B050"/>
                </a:solidFill>
              </a:rPr>
              <a:t>Thank You</a:t>
            </a:r>
            <a:endParaRPr lang="en-NG" dirty="0"/>
          </a:p>
        </p:txBody>
      </p:sp>
    </p:spTree>
    <p:extLst>
      <p:ext uri="{BB962C8B-B14F-4D97-AF65-F5344CB8AC3E}">
        <p14:creationId xmlns:p14="http://schemas.microsoft.com/office/powerpoint/2010/main" val="78564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D0E23-96B9-5B33-C4F6-4DBCE5F54F96}"/>
              </a:ext>
            </a:extLst>
          </p:cNvPr>
          <p:cNvSpPr txBox="1"/>
          <p:nvPr/>
        </p:nvSpPr>
        <p:spPr>
          <a:xfrm>
            <a:off x="164104" y="1081542"/>
            <a:ext cx="11414086" cy="5139869"/>
          </a:xfrm>
          <a:prstGeom prst="rect">
            <a:avLst/>
          </a:prstGeom>
          <a:noFill/>
        </p:spPr>
        <p:txBody>
          <a:bodyPr wrap="square" rtlCol="0">
            <a:spAutoFit/>
          </a:bodyPr>
          <a:lstStyle/>
          <a:p>
            <a:endParaRPr lang="en-MY" sz="1600" spc="300" dirty="0">
              <a:solidFill>
                <a:schemeClr val="tx1">
                  <a:lumMod val="75000"/>
                  <a:lumOff val="25000"/>
                </a:schemeClr>
              </a:solidFill>
            </a:endParaRPr>
          </a:p>
          <a:p>
            <a:pPr marL="0" indent="0">
              <a:buNone/>
            </a:pPr>
            <a:r>
              <a:rPr lang="en-US" sz="2800" kern="0" dirty="0">
                <a:effectLst/>
                <a:latin typeface="Times New Roman" panose="02020603050405020304" pitchFamily="18" charset="0"/>
                <a:ea typeface="Aptos" panose="020B0004020202020204" pitchFamily="34" charset="0"/>
              </a:rPr>
              <a:t>As online shopping continues to rise exponentially, delivery businesses now handle much larger quantities of goods. E-commerce companies struggle to deliver products promptly and dependably to their customers and yet need to maintain budget control alongside reducing  </a:t>
            </a:r>
            <a:r>
              <a:rPr lang="en-US" sz="2800" dirty="0"/>
              <a:t>costs, delays, and environmental impact. </a:t>
            </a:r>
          </a:p>
          <a:p>
            <a:pPr marL="0" indent="0">
              <a:buNone/>
            </a:pPr>
            <a:r>
              <a:rPr lang="en-US" sz="2800" dirty="0">
                <a:effectLst/>
                <a:latin typeface="Times New Roman" panose="02020603050405020304" pitchFamily="18" charset="0"/>
                <a:ea typeface="Aptos" panose="020B0004020202020204" pitchFamily="34" charset="0"/>
                <a:cs typeface="Times New Roman" panose="02020603050405020304" pitchFamily="18" charset="0"/>
              </a:rPr>
              <a:t>Linear programming (LP) acts as an essential mathematical procedure to generate solutions for logistical challenges through complex constraint modeling. This study examines the ability of LP to improve delivery routes for e-commerce and simultaneously lower operational costs, delays and reduce environmental impacts.</a:t>
            </a:r>
          </a:p>
          <a:p>
            <a:endParaRPr lang="en-MY" sz="1600" spc="300" dirty="0">
              <a:solidFill>
                <a:schemeClr val="tx1">
                  <a:lumMod val="75000"/>
                  <a:lumOff val="25000"/>
                </a:schemeClr>
              </a:solidFill>
            </a:endParaRPr>
          </a:p>
          <a:p>
            <a:endParaRPr lang="en-MY" sz="1600" spc="300" dirty="0">
              <a:solidFill>
                <a:schemeClr val="tx1">
                  <a:lumMod val="75000"/>
                  <a:lumOff val="25000"/>
                </a:schemeClr>
              </a:solidFill>
            </a:endParaRPr>
          </a:p>
        </p:txBody>
      </p:sp>
      <p:sp>
        <p:nvSpPr>
          <p:cNvPr id="5" name="TextBox 4">
            <a:extLst>
              <a:ext uri="{FF2B5EF4-FFF2-40B4-BE49-F238E27FC236}">
                <a16:creationId xmlns:a16="http://schemas.microsoft.com/office/drawing/2014/main" id="{A857FEA5-9459-537C-E1D9-3C7D22507583}"/>
              </a:ext>
            </a:extLst>
          </p:cNvPr>
          <p:cNvSpPr txBox="1"/>
          <p:nvPr/>
        </p:nvSpPr>
        <p:spPr>
          <a:xfrm>
            <a:off x="303214" y="303680"/>
            <a:ext cx="5943600" cy="646331"/>
          </a:xfrm>
          <a:prstGeom prst="rect">
            <a:avLst/>
          </a:prstGeom>
          <a:noFill/>
        </p:spPr>
        <p:txBody>
          <a:bodyPr wrap="square" rtlCol="0">
            <a:spAutoFit/>
          </a:bodyPr>
          <a:lstStyle/>
          <a:p>
            <a:r>
              <a:rPr lang="en-US" sz="3600" b="1" dirty="0">
                <a:solidFill>
                  <a:srgbClr val="00B050"/>
                </a:solidFill>
              </a:rPr>
              <a:t>Introduction</a:t>
            </a:r>
            <a:endParaRPr lang="en-US" sz="3600" dirty="0">
              <a:solidFill>
                <a:srgbClr val="00B050"/>
              </a:solidFill>
            </a:endParaRPr>
          </a:p>
        </p:txBody>
      </p:sp>
      <p:pic>
        <p:nvPicPr>
          <p:cNvPr id="7" name="Picture 6">
            <a:extLst>
              <a:ext uri="{FF2B5EF4-FFF2-40B4-BE49-F238E27FC236}">
                <a16:creationId xmlns:a16="http://schemas.microsoft.com/office/drawing/2014/main" id="{770A5E36-46DF-4261-B2A9-84180659C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091" y="303680"/>
            <a:ext cx="2249407" cy="751894"/>
          </a:xfrm>
          <a:prstGeom prst="rect">
            <a:avLst/>
          </a:prstGeom>
        </p:spPr>
      </p:pic>
      <p:pic>
        <p:nvPicPr>
          <p:cNvPr id="2" name="Picture 1">
            <a:extLst>
              <a:ext uri="{FF2B5EF4-FFF2-40B4-BE49-F238E27FC236}">
                <a16:creationId xmlns:a16="http://schemas.microsoft.com/office/drawing/2014/main" id="{0DAB95FE-9FB6-3175-C6AD-6B6A256E7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429" y="6352942"/>
            <a:ext cx="2136771" cy="160806"/>
          </a:xfrm>
          <a:prstGeom prst="rect">
            <a:avLst/>
          </a:prstGeom>
        </p:spPr>
      </p:pic>
    </p:spTree>
    <p:extLst>
      <p:ext uri="{BB962C8B-B14F-4D97-AF65-F5344CB8AC3E}">
        <p14:creationId xmlns:p14="http://schemas.microsoft.com/office/powerpoint/2010/main" val="179374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8C8B-7DC2-686E-C37B-FB658468CAA1}"/>
              </a:ext>
            </a:extLst>
          </p:cNvPr>
          <p:cNvSpPr>
            <a:spLocks noGrp="1"/>
          </p:cNvSpPr>
          <p:nvPr>
            <p:ph type="title"/>
          </p:nvPr>
        </p:nvSpPr>
        <p:spPr>
          <a:xfrm>
            <a:off x="831850" y="508105"/>
            <a:ext cx="5404058" cy="766059"/>
          </a:xfrm>
        </p:spPr>
        <p:txBody>
          <a:bodyPr/>
          <a:lstStyle/>
          <a:p>
            <a:r>
              <a:rPr lang="en-US" dirty="0">
                <a:solidFill>
                  <a:srgbClr val="00B050"/>
                </a:solidFill>
              </a:rPr>
              <a:t>Problem Statement</a:t>
            </a:r>
            <a:endParaRPr lang="en-NG" dirty="0">
              <a:solidFill>
                <a:srgbClr val="00B050"/>
              </a:solidFill>
            </a:endParaRPr>
          </a:p>
        </p:txBody>
      </p:sp>
      <p:sp>
        <p:nvSpPr>
          <p:cNvPr id="4" name="Title 1">
            <a:extLst>
              <a:ext uri="{FF2B5EF4-FFF2-40B4-BE49-F238E27FC236}">
                <a16:creationId xmlns:a16="http://schemas.microsoft.com/office/drawing/2014/main" id="{20D71ABA-3484-3F25-0897-A5972FE991EE}"/>
              </a:ext>
            </a:extLst>
          </p:cNvPr>
          <p:cNvSpPr txBox="1">
            <a:spLocks/>
          </p:cNvSpPr>
          <p:nvPr/>
        </p:nvSpPr>
        <p:spPr>
          <a:xfrm>
            <a:off x="831850" y="2159521"/>
            <a:ext cx="5404058" cy="7660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endParaRPr lang="en-NG" dirty="0">
              <a:solidFill>
                <a:srgbClr val="00B050"/>
              </a:solidFill>
            </a:endParaRPr>
          </a:p>
        </p:txBody>
      </p:sp>
      <p:sp>
        <p:nvSpPr>
          <p:cNvPr id="5" name="Title 1">
            <a:extLst>
              <a:ext uri="{FF2B5EF4-FFF2-40B4-BE49-F238E27FC236}">
                <a16:creationId xmlns:a16="http://schemas.microsoft.com/office/drawing/2014/main" id="{B9362E2A-E343-6829-285E-5250E013593E}"/>
              </a:ext>
            </a:extLst>
          </p:cNvPr>
          <p:cNvSpPr txBox="1">
            <a:spLocks/>
          </p:cNvSpPr>
          <p:nvPr/>
        </p:nvSpPr>
        <p:spPr>
          <a:xfrm>
            <a:off x="831850" y="1528997"/>
            <a:ext cx="10650616" cy="2578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r>
              <a:rPr lang="en-US" sz="2800" dirty="0">
                <a:effectLst/>
                <a:latin typeface="Times New Roman" panose="02020603050405020304" pitchFamily="18" charset="0"/>
                <a:ea typeface="Aptos" panose="020B0004020202020204" pitchFamily="34" charset="0"/>
                <a:cs typeface="Times New Roman" panose="02020603050405020304" pitchFamily="18" charset="0"/>
              </a:rPr>
              <a:t>E-commerce logistics faces ongoing difficulties in delivery route planning, which causes higher operational costs and triggers delays together with customer unhappiness. Delivery route planning remains more difficult because organized large-scale optimization systems that manage vehicle capacity limits and scheduled delivery time frames are limited.</a:t>
            </a:r>
            <a:endParaRPr lang="en-NG" dirty="0">
              <a:solidFill>
                <a:srgbClr val="00B050"/>
              </a:solidFill>
            </a:endParaRPr>
          </a:p>
        </p:txBody>
      </p:sp>
    </p:spTree>
    <p:extLst>
      <p:ext uri="{BB962C8B-B14F-4D97-AF65-F5344CB8AC3E}">
        <p14:creationId xmlns:p14="http://schemas.microsoft.com/office/powerpoint/2010/main" val="269937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FB2F59-E19D-7E86-09AC-E5DBDF5DED6E}"/>
              </a:ext>
            </a:extLst>
          </p:cNvPr>
          <p:cNvSpPr txBox="1"/>
          <p:nvPr/>
        </p:nvSpPr>
        <p:spPr>
          <a:xfrm>
            <a:off x="576356" y="762883"/>
            <a:ext cx="11026587" cy="6186309"/>
          </a:xfrm>
          <a:prstGeom prst="rect">
            <a:avLst/>
          </a:prstGeom>
          <a:noFill/>
        </p:spPr>
        <p:txBody>
          <a:bodyPr wrap="square" lIns="0" rIns="0" rtlCol="0">
            <a:spAutoFit/>
          </a:bodyPr>
          <a:lstStyle/>
          <a:p>
            <a:pPr algn="ctr"/>
            <a:endParaRPr lang="en-US" sz="1200" b="0" i="0" dirty="0">
              <a:solidFill>
                <a:srgbClr val="666666"/>
              </a:solidFill>
              <a:effectLst/>
            </a:endParaRPr>
          </a:p>
          <a:p>
            <a:pPr marL="0" indent="0">
              <a:buNone/>
            </a:pPr>
            <a:r>
              <a:rPr lang="en-US" sz="4000" dirty="0"/>
              <a:t>Questions</a:t>
            </a:r>
            <a:endParaRPr lang="en-US" sz="2800" dirty="0"/>
          </a:p>
          <a:p>
            <a:pPr marL="0" indent="0">
              <a:buNone/>
            </a:pPr>
            <a:r>
              <a:rPr lang="en-US" sz="2800" dirty="0"/>
              <a:t>How can linear programming be used to optimize delivery routes for e-commerce businesses under these constraints?</a:t>
            </a:r>
          </a:p>
          <a:p>
            <a:pPr marL="457200" indent="-457200">
              <a:buAutoNum type="arabicParenR"/>
            </a:pPr>
            <a:r>
              <a:rPr lang="en-US" sz="2800" dirty="0"/>
              <a:t>How to minimize costs?</a:t>
            </a:r>
          </a:p>
          <a:p>
            <a:pPr marL="457200" indent="-457200">
              <a:buFont typeface="Arial"/>
              <a:buAutoNum type="arabicParenR"/>
            </a:pPr>
            <a:r>
              <a:rPr lang="en-US" sz="2800" dirty="0"/>
              <a:t>How delivery times can be reduced?</a:t>
            </a:r>
          </a:p>
          <a:p>
            <a:pPr marL="457200" indent="-457200">
              <a:buFont typeface="Arial"/>
              <a:buAutoNum type="arabicParenR"/>
            </a:pPr>
            <a:r>
              <a:rPr lang="en-US" sz="2800" dirty="0"/>
              <a:t> How to </a:t>
            </a:r>
            <a:r>
              <a:rPr lang="en-US" sz="2800" kern="0" dirty="0">
                <a:latin typeface="Times New Roman" panose="02020603050405020304" pitchFamily="18" charset="0"/>
              </a:rPr>
              <a:t>lower e</a:t>
            </a:r>
            <a:r>
              <a:rPr lang="en-US" sz="2800" kern="0" dirty="0">
                <a:effectLst/>
                <a:latin typeface="Times New Roman" panose="02020603050405020304" pitchFamily="18" charset="0"/>
                <a:ea typeface="Aptos" panose="020B0004020202020204" pitchFamily="34" charset="0"/>
              </a:rPr>
              <a:t>nvironmental impacts?</a:t>
            </a:r>
            <a:endParaRPr lang="en-US" sz="2800" kern="0" dirty="0">
              <a:effectLst/>
            </a:endParaRPr>
          </a:p>
          <a:p>
            <a:pPr marL="0" indent="0">
              <a:buNone/>
            </a:pPr>
            <a:r>
              <a:rPr lang="en-US" sz="4000" dirty="0"/>
              <a:t>Objectives</a:t>
            </a:r>
            <a:endParaRPr lang="en-US" sz="2800" dirty="0">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2800" dirty="0">
                <a:effectLst/>
                <a:latin typeface="Times New Roman" panose="02020603050405020304" pitchFamily="18" charset="0"/>
                <a:ea typeface="Aptos" panose="020B0004020202020204" pitchFamily="34" charset="0"/>
                <a:cs typeface="Times New Roman" panose="02020603050405020304" pitchFamily="18" charset="0"/>
              </a:rPr>
              <a:t>The objective of this research project is to build a linear programming approach which will refine </a:t>
            </a:r>
            <a:r>
              <a:rPr lang="en-US" sz="2800">
                <a:effectLst/>
                <a:latin typeface="Times New Roman" panose="02020603050405020304" pitchFamily="18" charset="0"/>
                <a:ea typeface="Aptos" panose="020B0004020202020204" pitchFamily="34" charset="0"/>
                <a:cs typeface="Times New Roman" panose="02020603050405020304" pitchFamily="18" charset="0"/>
              </a:rPr>
              <a:t>delivery routes and be able to:</a:t>
            </a:r>
            <a:endParaRPr lang="en-US" sz="28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indent="-457200">
              <a:buFontTx/>
              <a:buAutoNum type="arabicParenR"/>
            </a:pPr>
            <a:r>
              <a:rPr lang="en-US" sz="2800" dirty="0">
                <a:latin typeface="Times New Roman" panose="02020603050405020304" pitchFamily="18" charset="0"/>
                <a:ea typeface="Aptos" panose="020B0004020202020204" pitchFamily="34" charset="0"/>
                <a:cs typeface="Times New Roman" panose="02020603050405020304" pitchFamily="18" charset="0"/>
              </a:rPr>
              <a:t>To </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reduce </a:t>
            </a:r>
            <a:r>
              <a:rPr lang="en-US" sz="2800" dirty="0">
                <a:latin typeface="Times New Roman" panose="02020603050405020304" pitchFamily="18" charset="0"/>
                <a:ea typeface="Aptos" panose="020B0004020202020204" pitchFamily="34" charset="0"/>
                <a:cs typeface="Times New Roman" panose="02020603050405020304" pitchFamily="18" charset="0"/>
              </a:rPr>
              <a:t>C</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ost</a:t>
            </a:r>
          </a:p>
          <a:p>
            <a:pPr marL="457200" indent="-457200">
              <a:buAutoNum type="arabicParenR"/>
            </a:pPr>
            <a:r>
              <a:rPr lang="en-US" sz="2800" dirty="0"/>
              <a:t>To Minimize delivery time</a:t>
            </a:r>
          </a:p>
          <a:p>
            <a:pPr marL="457200" indent="-457200">
              <a:buAutoNum type="arabicParenR"/>
            </a:pPr>
            <a:r>
              <a:rPr lang="en-US" sz="2800" dirty="0"/>
              <a:t>To R</a:t>
            </a:r>
            <a:r>
              <a:rPr lang="en-US" sz="2800" kern="0" dirty="0">
                <a:effectLst/>
                <a:latin typeface="Times New Roman" panose="02020603050405020304" pitchFamily="18" charset="0"/>
                <a:ea typeface="Aptos" panose="020B0004020202020204" pitchFamily="34" charset="0"/>
              </a:rPr>
              <a:t>educe environmental impacts.</a:t>
            </a:r>
            <a:endParaRPr lang="en-US" sz="2800" dirty="0"/>
          </a:p>
          <a:p>
            <a:pPr algn="ctr"/>
            <a:endParaRPr lang="en-US" sz="1200" dirty="0">
              <a:solidFill>
                <a:srgbClr val="666666"/>
              </a:solidFill>
            </a:endParaRPr>
          </a:p>
          <a:p>
            <a:pPr algn="ctr"/>
            <a:endParaRPr lang="en-US" sz="1200" dirty="0">
              <a:solidFill>
                <a:srgbClr val="666666"/>
              </a:solidFill>
            </a:endParaRPr>
          </a:p>
        </p:txBody>
      </p:sp>
      <p:sp>
        <p:nvSpPr>
          <p:cNvPr id="7" name="Title 1">
            <a:extLst>
              <a:ext uri="{FF2B5EF4-FFF2-40B4-BE49-F238E27FC236}">
                <a16:creationId xmlns:a16="http://schemas.microsoft.com/office/drawing/2014/main" id="{DC33507F-306A-4550-E549-C869A96AD1F4}"/>
              </a:ext>
            </a:extLst>
          </p:cNvPr>
          <p:cNvSpPr>
            <a:spLocks noGrp="1"/>
          </p:cNvSpPr>
          <p:nvPr>
            <p:ph type="ctrTitle"/>
          </p:nvPr>
        </p:nvSpPr>
        <p:spPr>
          <a:xfrm>
            <a:off x="788895" y="339695"/>
            <a:ext cx="7050961" cy="646000"/>
          </a:xfrm>
        </p:spPr>
        <p:txBody>
          <a:bodyPr>
            <a:normAutofit fontScale="90000"/>
          </a:bodyPr>
          <a:lstStyle/>
          <a:p>
            <a:r>
              <a:rPr lang="en-US" b="1" dirty="0">
                <a:solidFill>
                  <a:srgbClr val="00B050"/>
                </a:solidFill>
              </a:rPr>
              <a:t>Research Questions and Objectives </a:t>
            </a:r>
            <a:endParaRPr lang="en-US" dirty="0">
              <a:solidFill>
                <a:srgbClr val="00B050"/>
              </a:solidFill>
            </a:endParaRPr>
          </a:p>
        </p:txBody>
      </p:sp>
      <p:pic>
        <p:nvPicPr>
          <p:cNvPr id="2" name="Picture 1">
            <a:extLst>
              <a:ext uri="{FF2B5EF4-FFF2-40B4-BE49-F238E27FC236}">
                <a16:creationId xmlns:a16="http://schemas.microsoft.com/office/drawing/2014/main" id="{045E698A-0049-78A0-7E7E-D51BF2E6D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Tree>
    <p:extLst>
      <p:ext uri="{BB962C8B-B14F-4D97-AF65-F5344CB8AC3E}">
        <p14:creationId xmlns:p14="http://schemas.microsoft.com/office/powerpoint/2010/main" val="185335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B87DDB-F957-BB51-DFA7-A05DE9C8CCD3}"/>
              </a:ext>
            </a:extLst>
          </p:cNvPr>
          <p:cNvSpPr>
            <a:spLocks noGrp="1"/>
          </p:cNvSpPr>
          <p:nvPr>
            <p:ph type="title"/>
          </p:nvPr>
        </p:nvSpPr>
        <p:spPr>
          <a:xfrm>
            <a:off x="838198" y="781051"/>
            <a:ext cx="4275820" cy="687985"/>
          </a:xfrm>
        </p:spPr>
        <p:txBody>
          <a:bodyPr>
            <a:normAutofit/>
          </a:bodyPr>
          <a:lstStyle/>
          <a:p>
            <a:r>
              <a:rPr lang="en-US" b="1" dirty="0">
                <a:solidFill>
                  <a:srgbClr val="00B050"/>
                </a:solidFill>
              </a:rPr>
              <a:t>Research Scope</a:t>
            </a:r>
            <a:endParaRPr lang="en-US" dirty="0"/>
          </a:p>
        </p:txBody>
      </p:sp>
      <p:pic>
        <p:nvPicPr>
          <p:cNvPr id="2" name="Picture 1">
            <a:extLst>
              <a:ext uri="{FF2B5EF4-FFF2-40B4-BE49-F238E27FC236}">
                <a16:creationId xmlns:a16="http://schemas.microsoft.com/office/drawing/2014/main" id="{0B718192-83BF-D90D-6B2B-3CC499271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3" name="Title 5">
            <a:extLst>
              <a:ext uri="{FF2B5EF4-FFF2-40B4-BE49-F238E27FC236}">
                <a16:creationId xmlns:a16="http://schemas.microsoft.com/office/drawing/2014/main" id="{0CA427DC-2818-AEEF-8143-D51B0A6D1688}"/>
              </a:ext>
            </a:extLst>
          </p:cNvPr>
          <p:cNvSpPr txBox="1">
            <a:spLocks/>
          </p:cNvSpPr>
          <p:nvPr/>
        </p:nvSpPr>
        <p:spPr>
          <a:xfrm>
            <a:off x="788545" y="1633928"/>
            <a:ext cx="10515600" cy="44430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pPr>
              <a:buFont typeface="Arial" panose="020B0604020202020204" pitchFamily="34" charset="0"/>
              <a:buChar char="•"/>
            </a:pPr>
            <a:r>
              <a:rPr lang="en-US" sz="3600" dirty="0"/>
              <a:t>Focus on last-mile delivery route optimization.</a:t>
            </a:r>
          </a:p>
          <a:p>
            <a:pPr>
              <a:buFont typeface="Arial" panose="020B0604020202020204" pitchFamily="34" charset="0"/>
              <a:buChar char="•"/>
            </a:pPr>
            <a:r>
              <a:rPr lang="en-US" sz="3600" dirty="0"/>
              <a:t>Considerations include:</a:t>
            </a:r>
          </a:p>
          <a:p>
            <a:pPr marL="742950" lvl="1" indent="-285750">
              <a:buFont typeface="Arial" panose="020B0604020202020204" pitchFamily="34" charset="0"/>
              <a:buChar char="•"/>
            </a:pPr>
            <a:r>
              <a:rPr lang="en-US" sz="3600" dirty="0"/>
              <a:t>Operational constraints (vehicle capacity, traffic, time windows).</a:t>
            </a:r>
          </a:p>
          <a:p>
            <a:pPr marL="742950" lvl="1" indent="-285750">
              <a:buFont typeface="Arial" panose="020B0604020202020204" pitchFamily="34" charset="0"/>
              <a:buChar char="•"/>
            </a:pPr>
            <a:r>
              <a:rPr lang="en-US" sz="3600" dirty="0"/>
              <a:t>Scalability for various business sizes.</a:t>
            </a:r>
          </a:p>
          <a:p>
            <a:pPr marL="742950" lvl="1" indent="-285750">
              <a:buFont typeface="Arial" panose="020B0604020202020204" pitchFamily="34" charset="0"/>
              <a:buChar char="•"/>
            </a:pPr>
            <a:r>
              <a:rPr lang="en-US" sz="3600" dirty="0"/>
              <a:t>Integration of real-time data </a:t>
            </a:r>
          </a:p>
          <a:p>
            <a:pPr marL="742950" lvl="1" indent="-285750">
              <a:buFont typeface="Arial" panose="020B0604020202020204" pitchFamily="34" charset="0"/>
              <a:buChar char="•"/>
            </a:pPr>
            <a:r>
              <a:rPr lang="en-US" sz="3600" dirty="0"/>
              <a:t>Environmental impact assessment.</a:t>
            </a:r>
          </a:p>
        </p:txBody>
      </p:sp>
    </p:spTree>
    <p:extLst>
      <p:ext uri="{BB962C8B-B14F-4D97-AF65-F5344CB8AC3E}">
        <p14:creationId xmlns:p14="http://schemas.microsoft.com/office/powerpoint/2010/main" val="349362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EE7C27-E235-B9E0-8E76-222F3005340E}"/>
              </a:ext>
            </a:extLst>
          </p:cNvPr>
          <p:cNvSpPr>
            <a:spLocks noGrp="1"/>
          </p:cNvSpPr>
          <p:nvPr>
            <p:ph type="title"/>
          </p:nvPr>
        </p:nvSpPr>
        <p:spPr>
          <a:xfrm>
            <a:off x="125726" y="116883"/>
            <a:ext cx="7249436" cy="624895"/>
          </a:xfrm>
        </p:spPr>
        <p:txBody>
          <a:bodyPr>
            <a:normAutofit fontScale="90000"/>
          </a:bodyPr>
          <a:lstStyle/>
          <a:p>
            <a:r>
              <a:rPr lang="en-US" dirty="0">
                <a:solidFill>
                  <a:srgbClr val="00B050"/>
                </a:solidFill>
              </a:rPr>
              <a:t>Literature Review</a:t>
            </a:r>
          </a:p>
        </p:txBody>
      </p:sp>
      <p:pic>
        <p:nvPicPr>
          <p:cNvPr id="2" name="Picture 1">
            <a:extLst>
              <a:ext uri="{FF2B5EF4-FFF2-40B4-BE49-F238E27FC236}">
                <a16:creationId xmlns:a16="http://schemas.microsoft.com/office/drawing/2014/main" id="{50C5D547-9C42-B558-E6F9-53052F577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3" name="Title 4">
            <a:extLst>
              <a:ext uri="{FF2B5EF4-FFF2-40B4-BE49-F238E27FC236}">
                <a16:creationId xmlns:a16="http://schemas.microsoft.com/office/drawing/2014/main" id="{4618AF5E-62AF-C14E-2D1D-BEA67991E031}"/>
              </a:ext>
            </a:extLst>
          </p:cNvPr>
          <p:cNvSpPr txBox="1">
            <a:spLocks/>
          </p:cNvSpPr>
          <p:nvPr/>
        </p:nvSpPr>
        <p:spPr>
          <a:xfrm>
            <a:off x="125726" y="429330"/>
            <a:ext cx="10515600" cy="2855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pPr marL="0" indent="0">
              <a:buNone/>
            </a:pPr>
            <a:r>
              <a:rPr lang="en-US" sz="2000" dirty="0"/>
              <a:t>Researchers used various methods to tackle e-commerce delivery problems, particularly focusing on </a:t>
            </a:r>
            <a:r>
              <a:rPr lang="en-US" sz="2000" b="1" dirty="0"/>
              <a:t>delivery route optimization, </a:t>
            </a:r>
            <a:r>
              <a:rPr lang="en-US" sz="2000" dirty="0"/>
              <a:t>such as</a:t>
            </a:r>
            <a:r>
              <a:rPr lang="en-US" sz="2000" b="1" dirty="0"/>
              <a:t>:</a:t>
            </a:r>
            <a:endParaRPr lang="en-US" sz="2000" dirty="0"/>
          </a:p>
          <a:p>
            <a:pPr marL="0" indent="0">
              <a:buNone/>
            </a:pPr>
            <a:r>
              <a:rPr lang="en-US" sz="2000" dirty="0"/>
              <a:t>1) Blockchain for Logistics</a:t>
            </a:r>
          </a:p>
          <a:p>
            <a:pPr marL="0" indent="0">
              <a:buNone/>
            </a:pPr>
            <a:r>
              <a:rPr lang="en-US" sz="2000" dirty="0"/>
              <a:t>2) AI-Based Dynamic Routing</a:t>
            </a:r>
          </a:p>
          <a:p>
            <a:pPr marL="0" indent="0">
              <a:buNone/>
            </a:pPr>
            <a:r>
              <a:rPr lang="en-US" sz="2000" dirty="0"/>
              <a:t>3) Hybrid models combining LP with AI and lot</a:t>
            </a:r>
          </a:p>
          <a:p>
            <a:pPr marL="0" indent="0">
              <a:buNone/>
            </a:pPr>
            <a:r>
              <a:rPr lang="es-ES" sz="2000" dirty="0"/>
              <a:t>4) Metaheuristic optimization.  also,</a:t>
            </a:r>
          </a:p>
          <a:p>
            <a:pPr marL="0" indent="0">
              <a:buNone/>
            </a:pPr>
            <a:r>
              <a:rPr lang="en-US" sz="2000" dirty="0"/>
              <a:t>5) Linear Programming (LP) was used, but focus based on static route  optimization i.e, pre-determined routes that remain the same over time.</a:t>
            </a:r>
          </a:p>
        </p:txBody>
      </p:sp>
      <p:sp>
        <p:nvSpPr>
          <p:cNvPr id="4" name="Title 4">
            <a:extLst>
              <a:ext uri="{FF2B5EF4-FFF2-40B4-BE49-F238E27FC236}">
                <a16:creationId xmlns:a16="http://schemas.microsoft.com/office/drawing/2014/main" id="{DCFB08DD-64DC-7D1A-16DA-8AE5D1E94EE2}"/>
              </a:ext>
            </a:extLst>
          </p:cNvPr>
          <p:cNvSpPr txBox="1">
            <a:spLocks/>
          </p:cNvSpPr>
          <p:nvPr/>
        </p:nvSpPr>
        <p:spPr>
          <a:xfrm>
            <a:off x="125726" y="3445894"/>
            <a:ext cx="10515600" cy="2670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endParaRPr lang="en-US" sz="5100" dirty="0"/>
          </a:p>
        </p:txBody>
      </p:sp>
      <p:pic>
        <p:nvPicPr>
          <p:cNvPr id="7" name="Picture 6" descr="A screenshot of a computer&#10;&#10;Description automatically generated">
            <a:extLst>
              <a:ext uri="{FF2B5EF4-FFF2-40B4-BE49-F238E27FC236}">
                <a16:creationId xmlns:a16="http://schemas.microsoft.com/office/drawing/2014/main" id="{8BC8E471-2DEC-FBCB-D87F-50CDCCADC7C7}"/>
              </a:ext>
            </a:extLst>
          </p:cNvPr>
          <p:cNvPicPr>
            <a:picLocks noChangeAspect="1"/>
          </p:cNvPicPr>
          <p:nvPr/>
        </p:nvPicPr>
        <p:blipFill>
          <a:blip r:embed="rId3">
            <a:extLst>
              <a:ext uri="{28A0092B-C50C-407E-A947-70E740481C1C}">
                <a14:useLocalDpi xmlns:a14="http://schemas.microsoft.com/office/drawing/2010/main" val="0"/>
              </a:ext>
            </a:extLst>
          </a:blip>
          <a:srcRect l="34918" t="18715" r="12350" b="32273"/>
          <a:stretch/>
        </p:blipFill>
        <p:spPr>
          <a:xfrm>
            <a:off x="509667" y="2981695"/>
            <a:ext cx="10717967" cy="3598725"/>
          </a:xfrm>
          <a:prstGeom prst="rect">
            <a:avLst/>
          </a:prstGeom>
        </p:spPr>
      </p:pic>
    </p:spTree>
    <p:extLst>
      <p:ext uri="{BB962C8B-B14F-4D97-AF65-F5344CB8AC3E}">
        <p14:creationId xmlns:p14="http://schemas.microsoft.com/office/powerpoint/2010/main" val="17888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DA2-F3A9-09F2-7525-91C083F9CCDB}"/>
              </a:ext>
            </a:extLst>
          </p:cNvPr>
          <p:cNvSpPr>
            <a:spLocks noGrp="1"/>
          </p:cNvSpPr>
          <p:nvPr>
            <p:ph type="ctrTitle"/>
          </p:nvPr>
        </p:nvSpPr>
        <p:spPr>
          <a:xfrm>
            <a:off x="878981" y="180534"/>
            <a:ext cx="6355976" cy="643926"/>
          </a:xfrm>
        </p:spPr>
        <p:txBody>
          <a:bodyPr/>
          <a:lstStyle/>
          <a:p>
            <a:r>
              <a:rPr lang="en-US" sz="4000" dirty="0">
                <a:solidFill>
                  <a:srgbClr val="00B050"/>
                </a:solidFill>
              </a:rPr>
              <a:t>Methodology</a:t>
            </a:r>
            <a:endParaRPr lang="en-NG" dirty="0">
              <a:solidFill>
                <a:srgbClr val="00B050"/>
              </a:solidFill>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9D0E712-9514-0242-17BB-480A5D8E4697}"/>
                  </a:ext>
                </a:extLst>
              </p:cNvPr>
              <p:cNvSpPr>
                <a:spLocks noGrp="1"/>
              </p:cNvSpPr>
              <p:nvPr>
                <p:ph type="subTitle" idx="1"/>
              </p:nvPr>
            </p:nvSpPr>
            <p:spPr>
              <a:xfrm>
                <a:off x="744069" y="824460"/>
                <a:ext cx="10888297" cy="5696262"/>
              </a:xfrm>
            </p:spPr>
            <p:txBody>
              <a:bodyPr>
                <a:normAutofit fontScale="32500" lnSpcReduction="20000"/>
              </a:bodyPr>
              <a:lstStyle/>
              <a:p>
                <a:pPr marL="0" indent="0" algn="just">
                  <a:lnSpc>
                    <a:spcPct val="150000"/>
                  </a:lnSpc>
                  <a:spcAft>
                    <a:spcPts val="800"/>
                  </a:spcAft>
                  <a:buNone/>
                </a:pPr>
                <a:r>
                  <a:rPr lang="en-US" sz="5100" b="1" dirty="0"/>
                  <a:t>Data Collection and Pre-processing</a:t>
                </a:r>
                <a:r>
                  <a:rPr lang="en-US" sz="5100" dirty="0"/>
                  <a:t>: Raw data from delivery logs or external traffic system, the data will be process to remove errors and make the data compatible with optimization algorithms.</a:t>
                </a:r>
              </a:p>
              <a:p>
                <a:pPr algn="just">
                  <a:lnSpc>
                    <a:spcPct val="150000"/>
                  </a:lnSpc>
                  <a:spcAft>
                    <a:spcPts val="800"/>
                  </a:spcAft>
                </a:pP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LP model, </a:t>
                </a:r>
                <a:r>
                  <a:rPr lang="en-US" sz="5100" kern="100" dirty="0">
                    <a:latin typeface="Times New Roman" panose="02020603050405020304" pitchFamily="18" charset="0"/>
                    <a:ea typeface="Aptos" panose="020B0004020202020204" pitchFamily="34" charset="0"/>
                    <a:cs typeface="Times New Roman" panose="02020603050405020304" pitchFamily="18" charset="0"/>
                  </a:rPr>
                  <a:t>         </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  </a:t>
                </a:r>
                <a14:m>
                  <m:oMath xmlns:m="http://schemas.openxmlformats.org/officeDocument/2006/math">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𝑍</m:t>
                    </m:r>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𝛼</m:t>
                    </m:r>
                    <m:nary>
                      <m:naryPr>
                        <m:chr m:val="∑"/>
                        <m:limLoc m:val="subSup"/>
                        <m:supHide m:val="on"/>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𝛽</m:t>
                    </m:r>
                    <m:nary>
                      <m:naryPr>
                        <m:chr m:val="∑"/>
                        <m:limLoc m:val="subSup"/>
                        <m:supHide m:val="on"/>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𝛾</m:t>
                    </m:r>
                    <m:nary>
                      <m:naryPr>
                        <m:chr m:val="∑"/>
                        <m:limLoc m:val="subSup"/>
                        <m:supHide m:val="on"/>
                        <m:ctrlPr>
                          <a:rPr lang="en-NG" sz="54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m:t>
                        </m:r>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en-NG" sz="5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MY" sz="5400" i="1">
                            <a:effectLst/>
                            <a:latin typeface="Cambria Math" panose="02040503050406030204" pitchFamily="18" charset="0"/>
                            <a:ea typeface="Times New Roman" panose="02020603050405020304" pitchFamily="18" charset="0"/>
                            <a:cs typeface="Times New Roman" panose="02020603050405020304" pitchFamily="18" charset="0"/>
                          </a:rPr>
                          <m:t>                                            (</m:t>
                        </m:r>
                      </m:e>
                    </m:nary>
                    <m:r>
                      <a:rPr lang="en-MY" sz="5400" i="1" smtClean="0">
                        <a:effectLst/>
                        <a:latin typeface="Cambria Math" panose="02040503050406030204" pitchFamily="18" charset="0"/>
                        <a:ea typeface="Times New Roman" panose="02020603050405020304" pitchFamily="18" charset="0"/>
                        <a:cs typeface="Times New Roman" panose="02020603050405020304" pitchFamily="18" charset="0"/>
                      </a:rPr>
                      <m:t>3.1)</m:t>
                    </m:r>
                  </m:oMath>
                </a14:m>
                <a:endParaRPr lang="en-US" sz="5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50000"/>
                  </a:lnSpc>
                  <a:spcAft>
                    <a:spcPts val="800"/>
                  </a:spcAft>
                  <a:buNone/>
                </a:pP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Objective Function:</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Minimizing total cost</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sSub>
                      <m:sSubPr>
                        <m:ctrlPr>
                          <a:rPr lang="en-US" sz="5100" i="1" kern="100" smtClean="0">
                            <a:effectLst/>
                            <a:latin typeface="Cambria Math" panose="02040503050406030204" pitchFamily="18" charset="0"/>
                            <a:cs typeface="Times New Roman" panose="02020603050405020304" pitchFamily="18" charset="0"/>
                          </a:rPr>
                        </m:ctrlPr>
                      </m:sSubPr>
                      <m:e>
                        <m:r>
                          <a:rPr lang="en-US" sz="5100" b="0" i="1" kern="100" smtClean="0">
                            <a:effectLst/>
                            <a:latin typeface="Cambria Math" panose="02040503050406030204" pitchFamily="18" charset="0"/>
                            <a:cs typeface="Times New Roman" panose="02020603050405020304" pitchFamily="18" charset="0"/>
                          </a:rPr>
                          <m:t>𝑐</m:t>
                        </m:r>
                      </m:e>
                      <m:sub>
                        <m:r>
                          <a:rPr lang="en-US" sz="5100" b="0" i="1" kern="100" smtClean="0">
                            <a:effectLst/>
                            <a:latin typeface="Cambria Math" panose="02040503050406030204" pitchFamily="18" charset="0"/>
                            <a:cs typeface="Times New Roman" panose="02020603050405020304" pitchFamily="18" charset="0"/>
                          </a:rPr>
                          <m:t>𝑖</m:t>
                        </m:r>
                        <m:r>
                          <a:rPr lang="en-US" sz="5100" b="0" i="1" kern="100" smtClean="0">
                            <a:effectLst/>
                            <a:latin typeface="Cambria Math" panose="02040503050406030204" pitchFamily="18" charset="0"/>
                            <a:cs typeface="Times New Roman" panose="02020603050405020304" pitchFamily="18" charset="0"/>
                          </a:rPr>
                          <m:t>,</m:t>
                        </m:r>
                        <m:r>
                          <a:rPr lang="en-US" sz="5100" b="0" i="1" kern="100" smtClean="0">
                            <a:effectLst/>
                            <a:latin typeface="Cambria Math" panose="02040503050406030204" pitchFamily="18" charset="0"/>
                            <a:cs typeface="Times New Roman" panose="02020603050405020304" pitchFamily="18" charset="0"/>
                          </a:rPr>
                          <m:t>𝑗</m:t>
                        </m:r>
                      </m:sub>
                    </m:sSub>
                  </m:oMath>
                </a14:m>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delivery time</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sSub>
                      <m:sSubPr>
                        <m:ctrlPr>
                          <a:rPr lang="en-US" sz="5100" i="1" kern="100" smtClean="0">
                            <a:effectLst/>
                            <a:latin typeface="Cambria Math" panose="02040503050406030204" pitchFamily="18" charset="0"/>
                            <a:cs typeface="Times New Roman" panose="02020603050405020304" pitchFamily="18" charset="0"/>
                          </a:rPr>
                        </m:ctrlPr>
                      </m:sSubPr>
                      <m:e>
                        <m:r>
                          <a:rPr lang="en-US" sz="5100" b="0" i="1" kern="100" smtClean="0">
                            <a:effectLst/>
                            <a:latin typeface="Cambria Math" panose="02040503050406030204" pitchFamily="18" charset="0"/>
                            <a:cs typeface="Times New Roman" panose="02020603050405020304" pitchFamily="18" charset="0"/>
                          </a:rPr>
                          <m:t>𝑡</m:t>
                        </m:r>
                      </m:e>
                      <m:sub>
                        <m:r>
                          <a:rPr lang="en-US" sz="5100" b="0" i="1" kern="100" smtClean="0">
                            <a:effectLst/>
                            <a:latin typeface="Cambria Math" panose="02040503050406030204" pitchFamily="18" charset="0"/>
                            <a:cs typeface="Times New Roman" panose="02020603050405020304" pitchFamily="18" charset="0"/>
                          </a:rPr>
                          <m:t>𝑖</m:t>
                        </m:r>
                        <m:r>
                          <a:rPr lang="en-US" sz="5100" b="0" i="1" kern="100" smtClean="0">
                            <a:effectLst/>
                            <a:latin typeface="Cambria Math" panose="02040503050406030204" pitchFamily="18" charset="0"/>
                            <a:cs typeface="Times New Roman" panose="02020603050405020304" pitchFamily="18" charset="0"/>
                          </a:rPr>
                          <m:t>,</m:t>
                        </m:r>
                        <m:r>
                          <a:rPr lang="en-US" sz="5100" b="0" i="1" kern="100" smtClean="0">
                            <a:effectLst/>
                            <a:latin typeface="Cambria Math" panose="02040503050406030204" pitchFamily="18" charset="0"/>
                            <a:cs typeface="Times New Roman" panose="02020603050405020304" pitchFamily="18" charset="0"/>
                          </a:rPr>
                          <m:t>𝑗</m:t>
                        </m:r>
                      </m:sub>
                    </m:sSub>
                  </m:oMath>
                </a14:m>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and environmental impact</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sSub>
                      <m:sSubPr>
                        <m:ctrlPr>
                          <a:rPr lang="en-US" sz="5100" i="1" kern="100" smtClean="0">
                            <a:effectLst/>
                            <a:latin typeface="Cambria Math" panose="02040503050406030204" pitchFamily="18" charset="0"/>
                            <a:cs typeface="Times New Roman" panose="02020603050405020304" pitchFamily="18" charset="0"/>
                          </a:rPr>
                        </m:ctrlPr>
                      </m:sSubPr>
                      <m:e>
                        <m:r>
                          <a:rPr lang="en-US" sz="5100" b="0" i="1" kern="100" smtClean="0">
                            <a:effectLst/>
                            <a:latin typeface="Cambria Math" panose="02040503050406030204" pitchFamily="18" charset="0"/>
                            <a:cs typeface="Times New Roman" panose="02020603050405020304" pitchFamily="18" charset="0"/>
                          </a:rPr>
                          <m:t>𝑒</m:t>
                        </m:r>
                      </m:e>
                      <m:sub>
                        <m:r>
                          <a:rPr lang="en-US" sz="5100" b="0" i="1" kern="100" smtClean="0">
                            <a:effectLst/>
                            <a:latin typeface="Cambria Math" panose="02040503050406030204" pitchFamily="18" charset="0"/>
                            <a:cs typeface="Times New Roman" panose="02020603050405020304" pitchFamily="18" charset="0"/>
                          </a:rPr>
                          <m:t>𝑖</m:t>
                        </m:r>
                        <m:r>
                          <a:rPr lang="en-US" sz="5100" b="0" i="1" kern="100" smtClean="0">
                            <a:effectLst/>
                            <a:latin typeface="Cambria Math" panose="02040503050406030204" pitchFamily="18" charset="0"/>
                            <a:cs typeface="Times New Roman" panose="02020603050405020304" pitchFamily="18" charset="0"/>
                          </a:rPr>
                          <m:t>,</m:t>
                        </m:r>
                        <m:r>
                          <a:rPr lang="en-US" sz="5100" b="0" i="1" kern="100" smtClean="0">
                            <a:effectLst/>
                            <a:latin typeface="Cambria Math" panose="02040503050406030204" pitchFamily="18" charset="0"/>
                            <a:cs typeface="Times New Roman" panose="02020603050405020304" pitchFamily="18" charset="0"/>
                          </a:rPr>
                          <m:t>𝑗</m:t>
                        </m:r>
                      </m:sub>
                    </m:sSub>
                  </m:oMath>
                </a14:m>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by selecting the most efficient delivery routes.</a:t>
                </a:r>
                <a:endParaRPr lang="en-US" sz="5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50000"/>
                  </a:lnSpc>
                  <a:spcAft>
                    <a:spcPts val="800"/>
                  </a:spcAft>
                  <a:buNone/>
                </a:pP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Decision Variables</a:t>
                </a:r>
                <a:r>
                  <a:rPr lang="en-US" sz="5100" b="1"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sSub>
                      <m:sSubPr>
                        <m:ctrlPr>
                          <a:rPr lang="en-US" sz="5100" b="1" i="1" kern="100" smtClean="0">
                            <a:effectLst/>
                            <a:latin typeface="Cambria Math" panose="02040503050406030204" pitchFamily="18" charset="0"/>
                            <a:cs typeface="Times New Roman" panose="02020603050405020304" pitchFamily="18" charset="0"/>
                          </a:rPr>
                        </m:ctrlPr>
                      </m:sSubPr>
                      <m:e>
                        <m:r>
                          <a:rPr lang="en-US" sz="5100" b="1" i="1" kern="100" smtClean="0">
                            <a:effectLst/>
                            <a:latin typeface="Cambria Math" panose="02040503050406030204" pitchFamily="18" charset="0"/>
                            <a:cs typeface="Times New Roman" panose="02020603050405020304" pitchFamily="18" charset="0"/>
                          </a:rPr>
                          <m:t>𝒙</m:t>
                        </m:r>
                      </m:e>
                      <m:sub>
                        <m:r>
                          <a:rPr lang="en-US" sz="5100" b="1" i="1" kern="100" smtClean="0">
                            <a:effectLst/>
                            <a:latin typeface="Cambria Math" panose="02040503050406030204" pitchFamily="18" charset="0"/>
                            <a:cs typeface="Times New Roman" panose="02020603050405020304" pitchFamily="18" charset="0"/>
                          </a:rPr>
                          <m:t>𝒊</m:t>
                        </m:r>
                        <m:r>
                          <a:rPr lang="en-US" sz="5100" b="1" i="1" kern="100" smtClean="0">
                            <a:effectLst/>
                            <a:latin typeface="Cambria Math" panose="02040503050406030204" pitchFamily="18" charset="0"/>
                            <a:cs typeface="Times New Roman" panose="02020603050405020304" pitchFamily="18" charset="0"/>
                          </a:rPr>
                          <m:t>,</m:t>
                        </m:r>
                        <m:r>
                          <a:rPr lang="en-US" sz="5100" b="1" i="1" kern="100" smtClean="0">
                            <a:effectLst/>
                            <a:latin typeface="Cambria Math" panose="02040503050406030204" pitchFamily="18" charset="0"/>
                            <a:cs typeface="Times New Roman" panose="02020603050405020304" pitchFamily="18" charset="0"/>
                          </a:rPr>
                          <m:t>𝒋</m:t>
                        </m:r>
                      </m:sub>
                    </m:sSub>
                  </m:oMath>
                </a14:m>
                <a:r>
                  <a:rPr lang="en-US" sz="51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Binary variables that determine whether a particular delivery route is chosen.</a:t>
                </a:r>
                <a:endParaRPr lang="en-US" sz="5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Constraints:</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Ensuring every delivery location is served once</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Adhering to vehicle capacity limits</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nary>
                      <m:naryPr>
                        <m:chr m:val="∑"/>
                        <m:limLoc m:val="subSup"/>
                        <m:supHide m:val="on"/>
                        <m:ctrlPr>
                          <a:rPr lang="en-NG" sz="43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sSub>
                          <m:sSubPr>
                            <m:ctrlPr>
                              <a:rPr lang="en-NG" sz="4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NG" sz="4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 </m:t>
                        </m:r>
                      </m:e>
                    </m:nary>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300" i="1">
                        <a:effectLst/>
                        <a:latin typeface="Cambria Math" panose="02040503050406030204" pitchFamily="18" charset="0"/>
                        <a:ea typeface="Times New Roman" panose="02020603050405020304" pitchFamily="18" charset="0"/>
                        <a:cs typeface="Times New Roman" panose="02020603050405020304" pitchFamily="18" charset="0"/>
                      </a:rPr>
                      <m:t>𝑗</m:t>
                    </m:r>
                  </m:oMath>
                </a14:m>
                <a:endParaRPr lang="en-NG" sz="4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MY" sz="4900" dirty="0"/>
                  <a:t>Time windows for deliveries</a:t>
                </a:r>
                <a:r>
                  <a:rPr lang="en-US" sz="3700" kern="100" dirty="0">
                    <a:effectLst/>
                    <a:latin typeface="Times New Roman" panose="02020603050405020304" pitchFamily="18" charset="0"/>
                    <a:ea typeface="Aptos" panose="020B0004020202020204" pitchFamily="34" charset="0"/>
                    <a:cs typeface="Times New Roman" panose="02020603050405020304" pitchFamily="18" charset="0"/>
                  </a:rPr>
                  <a:t>(</a:t>
                </a:r>
                <a14:m>
                  <m:oMath xmlns:m="http://schemas.openxmlformats.org/officeDocument/2006/math">
                    <m:sSub>
                      <m:sSubPr>
                        <m:ctrlPr>
                          <a:rPr lang="en-NG" sz="37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NG" sz="3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NG" sz="3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7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Balancing cost and environmental impact to achieve sustainability goals.</a:t>
                </a:r>
                <a:endParaRPr lang="en-NG" sz="5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50000"/>
                  </a:lnSpc>
                  <a:spcAft>
                    <a:spcPts val="800"/>
                  </a:spcAft>
                  <a:buNone/>
                </a:pP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Optimization Techniques</a:t>
                </a:r>
                <a:r>
                  <a:rPr lang="en-US" sz="5100" kern="100" dirty="0">
                    <a:latin typeface="Aptos" panose="020B0004020202020204" pitchFamily="34" charset="0"/>
                    <a:ea typeface="Aptos" panose="020B0004020202020204" pitchFamily="34" charset="0"/>
                    <a:cs typeface="Times New Roman" panose="02020603050405020304" pitchFamily="18" charset="0"/>
                  </a:rPr>
                  <a:t>: a) </a:t>
                </a:r>
                <a:r>
                  <a:rPr lang="en-NG" sz="5100" b="1" kern="100" dirty="0" err="1">
                    <a:effectLst/>
                    <a:latin typeface="Times New Roman" panose="02020603050405020304" pitchFamily="18" charset="0"/>
                    <a:ea typeface="Aptos" panose="020B0004020202020204" pitchFamily="34" charset="0"/>
                    <a:cs typeface="Times New Roman" panose="02020603050405020304" pitchFamily="18" charset="0"/>
                  </a:rPr>
                  <a:t>Gurobi</a:t>
                </a: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 Solver:</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Utilized for solving large-scale LP problems</a:t>
                </a:r>
                <a:r>
                  <a:rPr lang="en-US" sz="5100" kern="100" dirty="0">
                    <a:effectLst/>
                    <a:latin typeface="Times New Roman" panose="02020603050405020304" pitchFamily="18" charset="0"/>
                    <a:ea typeface="Aptos" panose="020B0004020202020204" pitchFamily="34" charset="0"/>
                    <a:cs typeface="Times New Roman" panose="02020603050405020304" pitchFamily="18" charset="0"/>
                  </a:rPr>
                  <a:t>, While b) </a:t>
                </a:r>
                <a:r>
                  <a:rPr lang="en-NG" sz="5100" b="1" kern="100" dirty="0" err="1">
                    <a:effectLst/>
                    <a:latin typeface="Times New Roman" panose="02020603050405020304" pitchFamily="18" charset="0"/>
                    <a:ea typeface="Aptos" panose="020B0004020202020204" pitchFamily="34" charset="0"/>
                    <a:cs typeface="Times New Roman" panose="02020603050405020304" pitchFamily="18" charset="0"/>
                  </a:rPr>
                  <a:t>PuLP</a:t>
                </a:r>
                <a:r>
                  <a:rPr lang="en-NG" sz="51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NG" sz="5100" kern="100" dirty="0" err="1">
                    <a:effectLst/>
                    <a:latin typeface="Times New Roman" panose="02020603050405020304" pitchFamily="18" charset="0"/>
                    <a:ea typeface="Aptos" panose="020B0004020202020204" pitchFamily="34" charset="0"/>
                    <a:cs typeface="Times New Roman" panose="02020603050405020304" pitchFamily="18" charset="0"/>
                  </a:rPr>
                  <a:t>PuLP</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was initially used for small-scale testing, but </a:t>
                </a:r>
                <a:r>
                  <a:rPr lang="en-NG" sz="5100" kern="100" dirty="0" err="1">
                    <a:effectLst/>
                    <a:latin typeface="Times New Roman" panose="02020603050405020304" pitchFamily="18" charset="0"/>
                    <a:ea typeface="Aptos" panose="020B0004020202020204" pitchFamily="34" charset="0"/>
                    <a:cs typeface="Times New Roman" panose="02020603050405020304" pitchFamily="18" charset="0"/>
                  </a:rPr>
                  <a:t>Gurobi</a:t>
                </a:r>
                <a:r>
                  <a:rPr lang="en-NG" sz="5100" kern="100" dirty="0">
                    <a:effectLst/>
                    <a:latin typeface="Times New Roman" panose="02020603050405020304" pitchFamily="18" charset="0"/>
                    <a:ea typeface="Aptos" panose="020B0004020202020204" pitchFamily="34" charset="0"/>
                    <a:cs typeface="Times New Roman" panose="02020603050405020304" pitchFamily="18" charset="0"/>
                  </a:rPr>
                  <a:t> provides superior performance for handling real-world, large-scale logistics challenges.</a:t>
                </a:r>
                <a:endParaRPr lang="en-NG" sz="5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NG" dirty="0"/>
              </a:p>
            </p:txBody>
          </p:sp>
        </mc:Choice>
        <mc:Fallback xmlns="">
          <p:sp>
            <p:nvSpPr>
              <p:cNvPr id="3" name="Subtitle 2">
                <a:extLst>
                  <a:ext uri="{FF2B5EF4-FFF2-40B4-BE49-F238E27FC236}">
                    <a16:creationId xmlns:a16="http://schemas.microsoft.com/office/drawing/2014/main" id="{19D0E712-9514-0242-17BB-480A5D8E4697}"/>
                  </a:ext>
                </a:extLst>
              </p:cNvPr>
              <p:cNvSpPr>
                <a:spLocks noGrp="1" noRot="1" noChangeAspect="1" noMove="1" noResize="1" noEditPoints="1" noAdjustHandles="1" noChangeArrowheads="1" noChangeShapeType="1" noTextEdit="1"/>
              </p:cNvSpPr>
              <p:nvPr>
                <p:ph type="subTitle" idx="1"/>
              </p:nvPr>
            </p:nvSpPr>
            <p:spPr>
              <a:xfrm>
                <a:off x="744069" y="824460"/>
                <a:ext cx="10888297" cy="5696262"/>
              </a:xfrm>
              <a:blipFill>
                <a:blip r:embed="rId2"/>
                <a:stretch>
                  <a:fillRect l="-336" r="-392"/>
                </a:stretch>
              </a:blipFill>
            </p:spPr>
            <p:txBody>
              <a:bodyPr/>
              <a:lstStyle/>
              <a:p>
                <a:r>
                  <a:rPr lang="en-NG">
                    <a:noFill/>
                  </a:rPr>
                  <a:t> </a:t>
                </a:r>
              </a:p>
            </p:txBody>
          </p:sp>
        </mc:Fallback>
      </mc:AlternateContent>
    </p:spTree>
    <p:extLst>
      <p:ext uri="{BB962C8B-B14F-4D97-AF65-F5344CB8AC3E}">
        <p14:creationId xmlns:p14="http://schemas.microsoft.com/office/powerpoint/2010/main" val="422366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A390-888E-7899-09E9-D3E2E66BFD9F}"/>
              </a:ext>
            </a:extLst>
          </p:cNvPr>
          <p:cNvSpPr>
            <a:spLocks noGrp="1"/>
          </p:cNvSpPr>
          <p:nvPr>
            <p:ph type="title"/>
          </p:nvPr>
        </p:nvSpPr>
        <p:spPr>
          <a:xfrm>
            <a:off x="256080" y="241405"/>
            <a:ext cx="10515600" cy="658005"/>
          </a:xfrm>
        </p:spPr>
        <p:txBody>
          <a:bodyPr/>
          <a:lstStyle/>
          <a:p>
            <a:r>
              <a:rPr lang="en-US" dirty="0">
                <a:solidFill>
                  <a:srgbClr val="00B050"/>
                </a:solidFill>
              </a:rPr>
              <a:t>Results &amp; Analysis</a:t>
            </a:r>
            <a:endParaRPr lang="en-NG" dirty="0">
              <a:solidFill>
                <a:srgbClr val="00B050"/>
              </a:solidFill>
            </a:endParaRPr>
          </a:p>
        </p:txBody>
      </p:sp>
      <p:sp>
        <p:nvSpPr>
          <p:cNvPr id="3" name="Title 1">
            <a:extLst>
              <a:ext uri="{FF2B5EF4-FFF2-40B4-BE49-F238E27FC236}">
                <a16:creationId xmlns:a16="http://schemas.microsoft.com/office/drawing/2014/main" id="{DAC350D1-B50D-E9E0-F2C2-8DAE6A2DE3EC}"/>
              </a:ext>
            </a:extLst>
          </p:cNvPr>
          <p:cNvSpPr txBox="1">
            <a:spLocks/>
          </p:cNvSpPr>
          <p:nvPr/>
        </p:nvSpPr>
        <p:spPr>
          <a:xfrm>
            <a:off x="256080" y="979175"/>
            <a:ext cx="10515600" cy="104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r>
              <a:rPr lang="en-US" sz="1600" dirty="0">
                <a:latin typeface="Times New Roman" panose="02020603050405020304" pitchFamily="18" charset="0"/>
                <a:ea typeface="Times New Roman" panose="02020603050405020304" pitchFamily="18" charset="0"/>
              </a:rPr>
              <a:t>The datasets used are synthetic generated data. Its simulated delivery data that including delivery locations, distances, time windows, package weights and associated delivery costs is included. </a:t>
            </a:r>
            <a:endParaRPr lang="en-NG" sz="1600" dirty="0"/>
          </a:p>
        </p:txBody>
      </p:sp>
      <p:pic>
        <p:nvPicPr>
          <p:cNvPr id="6" name="Picture 5" descr="A screenshot of a computer&#10;&#10;Description automatically generated">
            <a:extLst>
              <a:ext uri="{FF2B5EF4-FFF2-40B4-BE49-F238E27FC236}">
                <a16:creationId xmlns:a16="http://schemas.microsoft.com/office/drawing/2014/main" id="{79680AF0-F777-7465-F7AA-E2FE31A2E24A}"/>
              </a:ext>
            </a:extLst>
          </p:cNvPr>
          <p:cNvPicPr>
            <a:picLocks noChangeAspect="1"/>
          </p:cNvPicPr>
          <p:nvPr/>
        </p:nvPicPr>
        <p:blipFill>
          <a:blip r:embed="rId2">
            <a:extLst>
              <a:ext uri="{28A0092B-C50C-407E-A947-70E740481C1C}">
                <a14:useLocalDpi xmlns:a14="http://schemas.microsoft.com/office/drawing/2010/main" val="0"/>
              </a:ext>
            </a:extLst>
          </a:blip>
          <a:srcRect l="22132" t="37153" r="22068" b="29607"/>
          <a:stretch/>
        </p:blipFill>
        <p:spPr>
          <a:xfrm>
            <a:off x="2274758" y="1781149"/>
            <a:ext cx="8649325" cy="2509788"/>
          </a:xfrm>
          <a:prstGeom prst="rect">
            <a:avLst/>
          </a:prstGeom>
        </p:spPr>
      </p:pic>
      <p:sp>
        <p:nvSpPr>
          <p:cNvPr id="8" name="Title 1">
            <a:extLst>
              <a:ext uri="{FF2B5EF4-FFF2-40B4-BE49-F238E27FC236}">
                <a16:creationId xmlns:a16="http://schemas.microsoft.com/office/drawing/2014/main" id="{A62EFC74-3E36-CBF3-03DF-D6028406B022}"/>
              </a:ext>
            </a:extLst>
          </p:cNvPr>
          <p:cNvSpPr txBox="1">
            <a:spLocks/>
          </p:cNvSpPr>
          <p:nvPr/>
        </p:nvSpPr>
        <p:spPr>
          <a:xfrm>
            <a:off x="408483" y="5138946"/>
            <a:ext cx="10515600" cy="1044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endParaRPr lang="en-NG" sz="2800" dirty="0"/>
          </a:p>
        </p:txBody>
      </p:sp>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01EB4798-0585-72CB-94CE-D89110304186}"/>
                  </a:ext>
                </a:extLst>
              </p:cNvPr>
              <p:cNvSpPr txBox="1">
                <a:spLocks/>
              </p:cNvSpPr>
              <p:nvPr/>
            </p:nvSpPr>
            <p:spPr>
              <a:xfrm>
                <a:off x="408483" y="4257208"/>
                <a:ext cx="10515600" cy="20686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n-lt"/>
                    <a:ea typeface="+mj-ea"/>
                    <a:cs typeface="+mj-cs"/>
                  </a:defRPr>
                </a:lvl1pPr>
              </a:lstStyle>
              <a:p>
                <a:pPr marL="457200" algn="just">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Analysis </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Cost Reduction: The use of the optimized model led to a 22% reduction in total delivery costs, mostly through better use of routes.</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 Time Efficiency: The delivery times were reduced by 18%, that is, the time to deliver remained short while meeting the customer time constraints.</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3) Environmental Impact: The routes were optimized to reduce </a:t>
                </a:r>
                <a14:m>
                  <m:oMath xmlns:m="http://schemas.openxmlformats.org/officeDocument/2006/math">
                    <m:sSub>
                      <m:sSubPr>
                        <m:ctrlPr>
                          <a:rPr lang="en-NG"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𝐶𝑂</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emissions by 15%, an indication of improved sustainability related to better vehicle.</a:t>
                </a:r>
                <a:endParaRPr lang="en-NG"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Title 1">
                <a:extLst>
                  <a:ext uri="{FF2B5EF4-FFF2-40B4-BE49-F238E27FC236}">
                    <a16:creationId xmlns:a16="http://schemas.microsoft.com/office/drawing/2014/main" id="{01EB4798-0585-72CB-94CE-D89110304186}"/>
                  </a:ext>
                </a:extLst>
              </p:cNvPr>
              <p:cNvSpPr txBox="1">
                <a:spLocks noRot="1" noChangeAspect="1" noMove="1" noResize="1" noEditPoints="1" noAdjustHandles="1" noChangeArrowheads="1" noChangeShapeType="1" noTextEdit="1"/>
              </p:cNvSpPr>
              <p:nvPr/>
            </p:nvSpPr>
            <p:spPr>
              <a:xfrm>
                <a:off x="408483" y="4257208"/>
                <a:ext cx="10515600" cy="2068641"/>
              </a:xfrm>
              <a:prstGeom prst="rect">
                <a:avLst/>
              </a:prstGeom>
              <a:blipFill>
                <a:blip r:embed="rId3"/>
                <a:stretch>
                  <a:fillRect t="-17353" r="-348" b="-24118"/>
                </a:stretch>
              </a:blipFill>
            </p:spPr>
            <p:txBody>
              <a:bodyPr/>
              <a:lstStyle/>
              <a:p>
                <a:r>
                  <a:rPr lang="en-NG">
                    <a:noFill/>
                  </a:rPr>
                  <a:t> </a:t>
                </a:r>
              </a:p>
            </p:txBody>
          </p:sp>
        </mc:Fallback>
      </mc:AlternateContent>
    </p:spTree>
    <p:extLst>
      <p:ext uri="{BB962C8B-B14F-4D97-AF65-F5344CB8AC3E}">
        <p14:creationId xmlns:p14="http://schemas.microsoft.com/office/powerpoint/2010/main" val="427755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BC6E4AF-CFE4-F8C5-1D4B-17355798D22A}"/>
              </a:ext>
            </a:extLst>
          </p:cNvPr>
          <p:cNvPicPr>
            <a:picLocks noChangeAspect="1"/>
          </p:cNvPicPr>
          <p:nvPr/>
        </p:nvPicPr>
        <p:blipFill>
          <a:blip r:embed="rId2">
            <a:extLst>
              <a:ext uri="{28A0092B-C50C-407E-A947-70E740481C1C}">
                <a14:useLocalDpi xmlns:a14="http://schemas.microsoft.com/office/drawing/2010/main" val="0"/>
              </a:ext>
            </a:extLst>
          </a:blip>
          <a:srcRect l="26926" t="31164" r="30902" b="14881"/>
          <a:stretch/>
        </p:blipFill>
        <p:spPr>
          <a:xfrm>
            <a:off x="584616" y="794479"/>
            <a:ext cx="10643017" cy="5006715"/>
          </a:xfrm>
          <a:prstGeom prst="rect">
            <a:avLst/>
          </a:prstGeom>
        </p:spPr>
      </p:pic>
    </p:spTree>
    <p:extLst>
      <p:ext uri="{BB962C8B-B14F-4D97-AF65-F5344CB8AC3E}">
        <p14:creationId xmlns:p14="http://schemas.microsoft.com/office/powerpoint/2010/main" val="186784097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9447</TotalTime>
  <Words>933</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Cambria Math</vt:lpstr>
      <vt:lpstr>Montserrat Semi</vt:lpstr>
      <vt:lpstr>Times New Roman</vt:lpstr>
      <vt:lpstr>Office Theme</vt:lpstr>
      <vt:lpstr>PowerPoint Presentation</vt:lpstr>
      <vt:lpstr>PowerPoint Presentation</vt:lpstr>
      <vt:lpstr>Problem Statement</vt:lpstr>
      <vt:lpstr>Research Questions and Objectives </vt:lpstr>
      <vt:lpstr>Research Scope</vt:lpstr>
      <vt:lpstr>Literature Review</vt:lpstr>
      <vt:lpstr>Methodology</vt:lpstr>
      <vt:lpstr>Results &amp; Analysis</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AMALINA BINTI HAMIDI</dc:creator>
  <cp:lastModifiedBy>ABUBAKAR SADIQ SADIQ MCS241001</cp:lastModifiedBy>
  <cp:revision>47</cp:revision>
  <dcterms:created xsi:type="dcterms:W3CDTF">2023-12-31T03:09:43Z</dcterms:created>
  <dcterms:modified xsi:type="dcterms:W3CDTF">2025-02-04T13:51:04Z</dcterms:modified>
</cp:coreProperties>
</file>